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1"/>
  </p:notesMasterIdLst>
  <p:handoutMasterIdLst>
    <p:handoutMasterId r:id="rId32"/>
  </p:handoutMasterIdLst>
  <p:sldIdLst>
    <p:sldId id="310" r:id="rId3"/>
    <p:sldId id="278" r:id="rId4"/>
    <p:sldId id="280" r:id="rId5"/>
    <p:sldId id="281" r:id="rId6"/>
    <p:sldId id="282" r:id="rId7"/>
    <p:sldId id="283" r:id="rId8"/>
    <p:sldId id="284" r:id="rId9"/>
    <p:sldId id="285" r:id="rId10"/>
    <p:sldId id="311" r:id="rId11"/>
    <p:sldId id="312" r:id="rId12"/>
    <p:sldId id="287" r:id="rId13"/>
    <p:sldId id="288" r:id="rId14"/>
    <p:sldId id="289" r:id="rId15"/>
    <p:sldId id="290" r:id="rId16"/>
    <p:sldId id="291" r:id="rId17"/>
    <p:sldId id="292" r:id="rId18"/>
    <p:sldId id="293" r:id="rId19"/>
    <p:sldId id="294" r:id="rId20"/>
    <p:sldId id="295" r:id="rId21"/>
    <p:sldId id="296" r:id="rId22"/>
    <p:sldId id="298" r:id="rId23"/>
    <p:sldId id="299" r:id="rId24"/>
    <p:sldId id="300" r:id="rId25"/>
    <p:sldId id="301" r:id="rId26"/>
    <p:sldId id="305" r:id="rId27"/>
    <p:sldId id="306" r:id="rId28"/>
    <p:sldId id="307" r:id="rId29"/>
    <p:sldId id="313" r:id="rId30"/>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77" autoAdjust="0"/>
    <p:restoredTop sz="94660"/>
  </p:normalViewPr>
  <p:slideViewPr>
    <p:cSldViewPr snapToGrid="0" snapToObjects="1">
      <p:cViewPr varScale="1">
        <p:scale>
          <a:sx n="110" d="100"/>
          <a:sy n="110" d="100"/>
        </p:scale>
        <p:origin x="-189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Sheet1!$D$3</c:f>
              <c:strCache>
                <c:ptCount val="1"/>
                <c:pt idx="0">
                  <c:v>Corrected Annual Report</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cat>
            <c:strRef>
              <c:f>Sheet1!$E$2:$H$2</c:f>
              <c:strCache>
                <c:ptCount val="4"/>
                <c:pt idx="0">
                  <c:v>2011/12</c:v>
                </c:pt>
                <c:pt idx="1">
                  <c:v>2012/13</c:v>
                </c:pt>
                <c:pt idx="2">
                  <c:v>2013/14</c:v>
                </c:pt>
                <c:pt idx="3">
                  <c:v>2014/15</c:v>
                </c:pt>
              </c:strCache>
            </c:strRef>
          </c:cat>
          <c:val>
            <c:numRef>
              <c:f>Sheet1!$E$3:$H$3</c:f>
              <c:numCache>
                <c:formatCode>General</c:formatCode>
                <c:ptCount val="4"/>
                <c:pt idx="0">
                  <c:v>1</c:v>
                </c:pt>
                <c:pt idx="1">
                  <c:v>2</c:v>
                </c:pt>
                <c:pt idx="2">
                  <c:v>0</c:v>
                </c:pt>
                <c:pt idx="3">
                  <c:v>0</c:v>
                </c:pt>
              </c:numCache>
            </c:numRef>
          </c:val>
        </c:ser>
        <c:ser>
          <c:idx val="1"/>
          <c:order val="1"/>
          <c:tx>
            <c:strRef>
              <c:f>Sheet1!$D$4</c:f>
              <c:strCache>
                <c:ptCount val="1"/>
                <c:pt idx="0">
                  <c:v>Corrected Annual Financial Statements</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cat>
            <c:strRef>
              <c:f>Sheet1!$E$2:$H$2</c:f>
              <c:strCache>
                <c:ptCount val="4"/>
                <c:pt idx="0">
                  <c:v>2011/12</c:v>
                </c:pt>
                <c:pt idx="1">
                  <c:v>2012/13</c:v>
                </c:pt>
                <c:pt idx="2">
                  <c:v>2013/14</c:v>
                </c:pt>
                <c:pt idx="3">
                  <c:v>2014/15</c:v>
                </c:pt>
              </c:strCache>
            </c:strRef>
          </c:cat>
          <c:val>
            <c:numRef>
              <c:f>Sheet1!$E$4:$H$4</c:f>
              <c:numCache>
                <c:formatCode>General</c:formatCode>
                <c:ptCount val="4"/>
                <c:pt idx="0">
                  <c:v>1</c:v>
                </c:pt>
                <c:pt idx="1">
                  <c:v>1</c:v>
                </c:pt>
                <c:pt idx="2">
                  <c:v>1</c:v>
                </c:pt>
                <c:pt idx="3">
                  <c:v>0</c:v>
                </c:pt>
              </c:numCache>
            </c:numRef>
          </c:val>
        </c:ser>
        <c:ser>
          <c:idx val="2"/>
          <c:order val="2"/>
          <c:tx>
            <c:strRef>
              <c:f>Sheet1!$D$5</c:f>
              <c:strCache>
                <c:ptCount val="1"/>
                <c:pt idx="0">
                  <c:v>Procurement &amp; Contract Management</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cat>
            <c:strRef>
              <c:f>Sheet1!$E$2:$H$2</c:f>
              <c:strCache>
                <c:ptCount val="4"/>
                <c:pt idx="0">
                  <c:v>2011/12</c:v>
                </c:pt>
                <c:pt idx="1">
                  <c:v>2012/13</c:v>
                </c:pt>
                <c:pt idx="2">
                  <c:v>2013/14</c:v>
                </c:pt>
                <c:pt idx="3">
                  <c:v>2014/15</c:v>
                </c:pt>
              </c:strCache>
            </c:strRef>
          </c:cat>
          <c:val>
            <c:numRef>
              <c:f>Sheet1!$E$5:$H$5</c:f>
              <c:numCache>
                <c:formatCode>General</c:formatCode>
                <c:ptCount val="4"/>
                <c:pt idx="0">
                  <c:v>2</c:v>
                </c:pt>
                <c:pt idx="1">
                  <c:v>0</c:v>
                </c:pt>
                <c:pt idx="2">
                  <c:v>0</c:v>
                </c:pt>
                <c:pt idx="3">
                  <c:v>0</c:v>
                </c:pt>
              </c:numCache>
            </c:numRef>
          </c:val>
        </c:ser>
        <c:ser>
          <c:idx val="3"/>
          <c:order val="3"/>
          <c:tx>
            <c:strRef>
              <c:f>Sheet1!$D$6</c:f>
              <c:strCache>
                <c:ptCount val="1"/>
                <c:pt idx="0">
                  <c:v>Human Resource &amp; Compensation</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cat>
            <c:strRef>
              <c:f>Sheet1!$E$2:$H$2</c:f>
              <c:strCache>
                <c:ptCount val="4"/>
                <c:pt idx="0">
                  <c:v>2011/12</c:v>
                </c:pt>
                <c:pt idx="1">
                  <c:v>2012/13</c:v>
                </c:pt>
                <c:pt idx="2">
                  <c:v>2013/14</c:v>
                </c:pt>
                <c:pt idx="3">
                  <c:v>2014/15</c:v>
                </c:pt>
              </c:strCache>
            </c:strRef>
          </c:cat>
          <c:val>
            <c:numRef>
              <c:f>Sheet1!$E$6:$H$6</c:f>
              <c:numCache>
                <c:formatCode>General</c:formatCode>
                <c:ptCount val="4"/>
                <c:pt idx="0">
                  <c:v>0</c:v>
                </c:pt>
                <c:pt idx="1">
                  <c:v>1</c:v>
                </c:pt>
                <c:pt idx="2">
                  <c:v>1</c:v>
                </c:pt>
                <c:pt idx="3">
                  <c:v>0</c:v>
                </c:pt>
              </c:numCache>
            </c:numRef>
          </c:val>
        </c:ser>
        <c:dLbls/>
        <c:gapWidth val="164"/>
        <c:overlap val="-22"/>
        <c:axId val="97353728"/>
        <c:axId val="97355264"/>
      </c:barChart>
      <c:catAx>
        <c:axId val="97353728"/>
        <c:scaling>
          <c:orientation val="minMax"/>
        </c:scaling>
        <c:axPos val="b"/>
        <c:numFmt formatCode="General" sourceLinked="1"/>
        <c:maj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355264"/>
        <c:crosses val="autoZero"/>
        <c:auto val="1"/>
        <c:lblAlgn val="ctr"/>
        <c:lblOffset val="100"/>
      </c:catAx>
      <c:valAx>
        <c:axId val="97355264"/>
        <c:scaling>
          <c:orientation val="minMax"/>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353728"/>
        <c:crosses val="autoZero"/>
        <c:crossBetween val="between"/>
      </c:valAx>
      <c:spPr>
        <a:noFill/>
        <a:ln>
          <a:noFill/>
        </a:ln>
        <a:effectLst/>
      </c:spPr>
    </c:plotArea>
    <c:legend>
      <c:legendPos val="t"/>
      <c:layout>
        <c:manualLayout>
          <c:xMode val="edge"/>
          <c:yMode val="edge"/>
          <c:x val="0.72585585004999398"/>
          <c:y val="5.9709241952232636E-2"/>
          <c:w val="0.25637361736033004"/>
          <c:h val="0.42023654753436201"/>
        </c:manualLayout>
      </c:layout>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32E57C-3302-4245-8025-EB18CB839A7B}" type="doc">
      <dgm:prSet loTypeId="urn:microsoft.com/office/officeart/2005/8/layout/radial6" loCatId="cycle" qsTypeId="urn:microsoft.com/office/officeart/2005/8/quickstyle/simple1" qsCatId="simple" csTypeId="urn:microsoft.com/office/officeart/2005/8/colors/colorful1#1" csCatId="colorful" phldr="1"/>
      <dgm:spPr/>
      <dgm:t>
        <a:bodyPr/>
        <a:lstStyle/>
        <a:p>
          <a:endParaRPr lang="en-ZA"/>
        </a:p>
      </dgm:t>
    </dgm:pt>
    <dgm:pt modelId="{6EC137D9-25EF-49E4-9643-AB3AE841467F}">
      <dgm:prSet phldrT="[Text]" custT="1"/>
      <dgm:spPr/>
      <dgm:t>
        <a:bodyPr/>
        <a:lstStyle/>
        <a:p>
          <a:r>
            <a:rPr lang="en-GB" sz="1800" b="1" dirty="0" smtClean="0">
              <a:solidFill>
                <a:schemeClr val="tx1"/>
              </a:solidFill>
            </a:rPr>
            <a:t>Strategic  outcome-oriented goal</a:t>
          </a:r>
          <a:r>
            <a:rPr lang="en-GB" sz="1400" b="1" dirty="0" smtClean="0"/>
            <a:t>:</a:t>
          </a:r>
        </a:p>
        <a:p>
          <a:r>
            <a:rPr lang="en-GB" sz="1400" b="1" dirty="0" smtClean="0"/>
            <a:t>Coherent, responsive and cost effective communication services for all government programmes</a:t>
          </a:r>
          <a:endParaRPr lang="en-ZA" sz="1400" dirty="0"/>
        </a:p>
      </dgm:t>
    </dgm:pt>
    <dgm:pt modelId="{5843C3EC-3A3A-463E-A19C-9D69C32D63D9}" type="parTrans" cxnId="{3EE53F31-8BE8-4CE2-80C2-385187AE6C89}">
      <dgm:prSet/>
      <dgm:spPr/>
      <dgm:t>
        <a:bodyPr/>
        <a:lstStyle/>
        <a:p>
          <a:endParaRPr lang="en-ZA" sz="1400">
            <a:solidFill>
              <a:schemeClr val="tx1"/>
            </a:solidFill>
          </a:endParaRPr>
        </a:p>
      </dgm:t>
    </dgm:pt>
    <dgm:pt modelId="{0687C433-71EE-4517-A421-4CBFA7335643}" type="sibTrans" cxnId="{3EE53F31-8BE8-4CE2-80C2-385187AE6C89}">
      <dgm:prSet/>
      <dgm:spPr/>
      <dgm:t>
        <a:bodyPr/>
        <a:lstStyle/>
        <a:p>
          <a:endParaRPr lang="en-ZA" sz="1400">
            <a:solidFill>
              <a:schemeClr val="tx1"/>
            </a:solidFill>
          </a:endParaRPr>
        </a:p>
      </dgm:t>
    </dgm:pt>
    <dgm:pt modelId="{37E658B5-DD20-42FD-AE2D-1499270E416D}">
      <dgm:prSet phldrT="[Text]" custT="1"/>
      <dgm:spPr/>
      <dgm:t>
        <a:bodyPr/>
        <a:lstStyle/>
        <a:p>
          <a:r>
            <a:rPr lang="en-ZA" sz="1400" b="1" dirty="0" smtClean="0"/>
            <a:t>3. Maintain and strengthen  a well-functioning communication system that proactively informs and engages the public</a:t>
          </a:r>
          <a:endParaRPr lang="en-ZA" sz="1400" dirty="0"/>
        </a:p>
      </dgm:t>
    </dgm:pt>
    <dgm:pt modelId="{8D20916D-B2E8-492F-9B3E-27F958394C66}" type="parTrans" cxnId="{572A059F-DFCE-437D-A2D2-0C9EC1FCE22A}">
      <dgm:prSet/>
      <dgm:spPr/>
      <dgm:t>
        <a:bodyPr/>
        <a:lstStyle/>
        <a:p>
          <a:endParaRPr lang="en-ZA" sz="1400">
            <a:solidFill>
              <a:schemeClr val="tx1"/>
            </a:solidFill>
          </a:endParaRPr>
        </a:p>
      </dgm:t>
    </dgm:pt>
    <dgm:pt modelId="{9AE6FA62-E4BD-438C-B8FB-9402F218547B}" type="sibTrans" cxnId="{572A059F-DFCE-437D-A2D2-0C9EC1FCE22A}">
      <dgm:prSet/>
      <dgm:spPr/>
      <dgm:t>
        <a:bodyPr/>
        <a:lstStyle/>
        <a:p>
          <a:endParaRPr lang="en-ZA" sz="1400">
            <a:solidFill>
              <a:schemeClr val="tx1"/>
            </a:solidFill>
          </a:endParaRPr>
        </a:p>
      </dgm:t>
    </dgm:pt>
    <dgm:pt modelId="{E6B619C2-87FC-4A8A-9904-B8B88218CF40}">
      <dgm:prSet phldrT="[Text]" custT="1"/>
      <dgm:spPr/>
      <dgm:t>
        <a:bodyPr/>
        <a:lstStyle/>
        <a:p>
          <a:r>
            <a:rPr lang="en-GB" sz="1400" b="1" dirty="0" smtClean="0"/>
            <a:t>5. Enhance the image of government and that of the State</a:t>
          </a:r>
          <a:endParaRPr lang="en-ZA" sz="1400" dirty="0"/>
        </a:p>
      </dgm:t>
    </dgm:pt>
    <dgm:pt modelId="{43B311AD-B1E4-4AAB-98F4-BBBBE9165041}" type="parTrans" cxnId="{1E75023A-5FE9-4DEA-8B89-A48221694971}">
      <dgm:prSet/>
      <dgm:spPr/>
      <dgm:t>
        <a:bodyPr/>
        <a:lstStyle/>
        <a:p>
          <a:endParaRPr lang="en-ZA" sz="1400">
            <a:solidFill>
              <a:schemeClr val="tx1"/>
            </a:solidFill>
          </a:endParaRPr>
        </a:p>
      </dgm:t>
    </dgm:pt>
    <dgm:pt modelId="{A8805E66-1C59-4ACB-ACD0-65E0F2FC88A7}" type="sibTrans" cxnId="{1E75023A-5FE9-4DEA-8B89-A48221694971}">
      <dgm:prSet/>
      <dgm:spPr/>
      <dgm:t>
        <a:bodyPr/>
        <a:lstStyle/>
        <a:p>
          <a:endParaRPr lang="en-ZA" sz="1400">
            <a:solidFill>
              <a:schemeClr val="tx1"/>
            </a:solidFill>
          </a:endParaRPr>
        </a:p>
      </dgm:t>
    </dgm:pt>
    <dgm:pt modelId="{E5A08B38-8C23-4A65-B949-A6E604DAF1AC}">
      <dgm:prSet phldrT="[Text]" custT="1"/>
      <dgm:spPr/>
      <dgm:t>
        <a:bodyPr/>
        <a:lstStyle/>
        <a:p>
          <a:r>
            <a:rPr lang="en-US" sz="1400" b="1" dirty="0" smtClean="0"/>
            <a:t>4. Provide efficient and effective communication services</a:t>
          </a:r>
          <a:endParaRPr lang="en-ZA" sz="1400" dirty="0"/>
        </a:p>
      </dgm:t>
    </dgm:pt>
    <dgm:pt modelId="{A322981B-1D51-440F-BA14-B5C28C1C2D81}" type="parTrans" cxnId="{877F1DD7-EB6A-4C49-BCB1-6CF761C709BB}">
      <dgm:prSet/>
      <dgm:spPr/>
      <dgm:t>
        <a:bodyPr/>
        <a:lstStyle/>
        <a:p>
          <a:endParaRPr lang="en-ZA" sz="1400">
            <a:solidFill>
              <a:schemeClr val="tx1"/>
            </a:solidFill>
          </a:endParaRPr>
        </a:p>
      </dgm:t>
    </dgm:pt>
    <dgm:pt modelId="{091B7FDA-5F2A-4D1A-BBE1-E936F9D5934D}" type="sibTrans" cxnId="{877F1DD7-EB6A-4C49-BCB1-6CF761C709BB}">
      <dgm:prSet/>
      <dgm:spPr/>
      <dgm:t>
        <a:bodyPr/>
        <a:lstStyle/>
        <a:p>
          <a:endParaRPr lang="en-ZA" sz="1400">
            <a:solidFill>
              <a:schemeClr val="tx1"/>
            </a:solidFill>
          </a:endParaRPr>
        </a:p>
      </dgm:t>
    </dgm:pt>
    <dgm:pt modelId="{1B6943FF-2970-460D-B8F3-E35D50C8889B}">
      <dgm:prSet/>
      <dgm:spPr/>
      <dgm:t>
        <a:bodyPr/>
        <a:lstStyle/>
        <a:p>
          <a:r>
            <a:rPr lang="en-ZA" b="1" dirty="0" smtClean="0"/>
            <a:t>1.Provide  a responsive, cost effective, compliant  and business-focused organisation</a:t>
          </a:r>
          <a:endParaRPr lang="en-ZA" b="1" dirty="0"/>
        </a:p>
      </dgm:t>
    </dgm:pt>
    <dgm:pt modelId="{EAB9BCA4-D379-45BB-A78D-DD45463D586B}" type="parTrans" cxnId="{637B7A8D-1FAD-408F-9A69-8A8CF0B610BD}">
      <dgm:prSet/>
      <dgm:spPr/>
      <dgm:t>
        <a:bodyPr/>
        <a:lstStyle/>
        <a:p>
          <a:endParaRPr lang="en-ZA"/>
        </a:p>
      </dgm:t>
    </dgm:pt>
    <dgm:pt modelId="{CEF661F0-7601-48F1-B525-55425CBE743C}" type="sibTrans" cxnId="{637B7A8D-1FAD-408F-9A69-8A8CF0B610BD}">
      <dgm:prSet/>
      <dgm:spPr/>
      <dgm:t>
        <a:bodyPr/>
        <a:lstStyle/>
        <a:p>
          <a:endParaRPr lang="en-ZA"/>
        </a:p>
      </dgm:t>
    </dgm:pt>
    <dgm:pt modelId="{C4E9F6D1-3D12-428F-8B6D-88A9E527489C}">
      <dgm:prSet phldrT="[Text]" custT="1"/>
      <dgm:spPr/>
      <dgm:t>
        <a:bodyPr/>
        <a:lstStyle/>
        <a:p>
          <a:r>
            <a:rPr lang="en-ZA" sz="1400" b="1" dirty="0" smtClean="0"/>
            <a:t>2. Professionalise the communication system, build a reliable knowledge base and enhance communication products.</a:t>
          </a:r>
          <a:endParaRPr lang="en-ZA" sz="1400" dirty="0"/>
        </a:p>
      </dgm:t>
    </dgm:pt>
    <dgm:pt modelId="{CDDD46D7-49B4-49C0-BF07-9D39192D3D02}" type="sibTrans" cxnId="{4EFF6EDA-A215-4032-9BCB-8A18B88C5EE3}">
      <dgm:prSet/>
      <dgm:spPr/>
      <dgm:t>
        <a:bodyPr/>
        <a:lstStyle/>
        <a:p>
          <a:endParaRPr lang="en-ZA" sz="1400">
            <a:solidFill>
              <a:schemeClr val="tx1"/>
            </a:solidFill>
          </a:endParaRPr>
        </a:p>
      </dgm:t>
    </dgm:pt>
    <dgm:pt modelId="{5BBF5DDE-1DEE-4A2A-8B3A-E5A94F8FEB0F}" type="parTrans" cxnId="{4EFF6EDA-A215-4032-9BCB-8A18B88C5EE3}">
      <dgm:prSet/>
      <dgm:spPr/>
      <dgm:t>
        <a:bodyPr/>
        <a:lstStyle/>
        <a:p>
          <a:endParaRPr lang="en-ZA" sz="1400">
            <a:solidFill>
              <a:schemeClr val="tx1"/>
            </a:solidFill>
          </a:endParaRPr>
        </a:p>
      </dgm:t>
    </dgm:pt>
    <dgm:pt modelId="{E7208163-7F0D-459F-BFD0-580B16570266}" type="pres">
      <dgm:prSet presAssocID="{5832E57C-3302-4245-8025-EB18CB839A7B}" presName="Name0" presStyleCnt="0">
        <dgm:presLayoutVars>
          <dgm:chMax val="1"/>
          <dgm:dir/>
          <dgm:animLvl val="ctr"/>
          <dgm:resizeHandles val="exact"/>
        </dgm:presLayoutVars>
      </dgm:prSet>
      <dgm:spPr/>
      <dgm:t>
        <a:bodyPr/>
        <a:lstStyle/>
        <a:p>
          <a:endParaRPr lang="en-ZA"/>
        </a:p>
      </dgm:t>
    </dgm:pt>
    <dgm:pt modelId="{B1B61DA8-A6FD-482E-A3DC-526F89DDB812}" type="pres">
      <dgm:prSet presAssocID="{6EC137D9-25EF-49E4-9643-AB3AE841467F}" presName="centerShape" presStyleLbl="node0" presStyleIdx="0" presStyleCnt="1" custScaleX="111989" custScaleY="114808"/>
      <dgm:spPr/>
      <dgm:t>
        <a:bodyPr/>
        <a:lstStyle/>
        <a:p>
          <a:endParaRPr lang="en-ZA"/>
        </a:p>
      </dgm:t>
    </dgm:pt>
    <dgm:pt modelId="{9DA1666B-D415-4407-A1AC-FC672A82FA14}" type="pres">
      <dgm:prSet presAssocID="{C4E9F6D1-3D12-428F-8B6D-88A9E527489C}" presName="node" presStyleLbl="node1" presStyleIdx="0" presStyleCnt="5" custScaleX="149011" custScaleY="128276">
        <dgm:presLayoutVars>
          <dgm:bulletEnabled val="1"/>
        </dgm:presLayoutVars>
      </dgm:prSet>
      <dgm:spPr/>
      <dgm:t>
        <a:bodyPr/>
        <a:lstStyle/>
        <a:p>
          <a:endParaRPr lang="en-ZA"/>
        </a:p>
      </dgm:t>
    </dgm:pt>
    <dgm:pt modelId="{F4905448-1A1B-4DFA-AD25-515956A5838F}" type="pres">
      <dgm:prSet presAssocID="{C4E9F6D1-3D12-428F-8B6D-88A9E527489C}" presName="dummy" presStyleCnt="0"/>
      <dgm:spPr/>
    </dgm:pt>
    <dgm:pt modelId="{55F1750E-1A1C-4B20-A0B4-637C726C0606}" type="pres">
      <dgm:prSet presAssocID="{CDDD46D7-49B4-49C0-BF07-9D39192D3D02}" presName="sibTrans" presStyleLbl="sibTrans2D1" presStyleIdx="0" presStyleCnt="5"/>
      <dgm:spPr/>
      <dgm:t>
        <a:bodyPr/>
        <a:lstStyle/>
        <a:p>
          <a:endParaRPr lang="en-ZA"/>
        </a:p>
      </dgm:t>
    </dgm:pt>
    <dgm:pt modelId="{0A60D0CD-6D88-4863-9F2E-AE2BFDDC2EB9}" type="pres">
      <dgm:prSet presAssocID="{37E658B5-DD20-42FD-AE2D-1499270E416D}" presName="node" presStyleLbl="node1" presStyleIdx="1" presStyleCnt="5" custScaleX="142199" custScaleY="130828">
        <dgm:presLayoutVars>
          <dgm:bulletEnabled val="1"/>
        </dgm:presLayoutVars>
      </dgm:prSet>
      <dgm:spPr/>
      <dgm:t>
        <a:bodyPr/>
        <a:lstStyle/>
        <a:p>
          <a:endParaRPr lang="en-ZA"/>
        </a:p>
      </dgm:t>
    </dgm:pt>
    <dgm:pt modelId="{E9AEFDF8-C070-4A48-9583-212D36D47969}" type="pres">
      <dgm:prSet presAssocID="{37E658B5-DD20-42FD-AE2D-1499270E416D}" presName="dummy" presStyleCnt="0"/>
      <dgm:spPr/>
    </dgm:pt>
    <dgm:pt modelId="{1685C3FD-5368-40AC-B65D-C3666CD2CD00}" type="pres">
      <dgm:prSet presAssocID="{9AE6FA62-E4BD-438C-B8FB-9402F218547B}" presName="sibTrans" presStyleLbl="sibTrans2D1" presStyleIdx="1" presStyleCnt="5"/>
      <dgm:spPr/>
      <dgm:t>
        <a:bodyPr/>
        <a:lstStyle/>
        <a:p>
          <a:endParaRPr lang="en-ZA"/>
        </a:p>
      </dgm:t>
    </dgm:pt>
    <dgm:pt modelId="{FE3C7479-FF8E-4B11-91B6-04C3DD0BB78F}" type="pres">
      <dgm:prSet presAssocID="{E5A08B38-8C23-4A65-B949-A6E604DAF1AC}" presName="node" presStyleLbl="node1" presStyleIdx="2" presStyleCnt="5" custScaleX="113941">
        <dgm:presLayoutVars>
          <dgm:bulletEnabled val="1"/>
        </dgm:presLayoutVars>
      </dgm:prSet>
      <dgm:spPr/>
      <dgm:t>
        <a:bodyPr/>
        <a:lstStyle/>
        <a:p>
          <a:endParaRPr lang="en-ZA"/>
        </a:p>
      </dgm:t>
    </dgm:pt>
    <dgm:pt modelId="{87D78BC3-658E-4091-83F2-D944F6120657}" type="pres">
      <dgm:prSet presAssocID="{E5A08B38-8C23-4A65-B949-A6E604DAF1AC}" presName="dummy" presStyleCnt="0"/>
      <dgm:spPr/>
    </dgm:pt>
    <dgm:pt modelId="{560E5757-FE68-46BF-ADCF-C5DF22E31673}" type="pres">
      <dgm:prSet presAssocID="{091B7FDA-5F2A-4D1A-BBE1-E936F9D5934D}" presName="sibTrans" presStyleLbl="sibTrans2D1" presStyleIdx="2" presStyleCnt="5"/>
      <dgm:spPr/>
      <dgm:t>
        <a:bodyPr/>
        <a:lstStyle/>
        <a:p>
          <a:endParaRPr lang="en-ZA"/>
        </a:p>
      </dgm:t>
    </dgm:pt>
    <dgm:pt modelId="{B9A85F34-A21C-4A99-AE5D-97E414505F64}" type="pres">
      <dgm:prSet presAssocID="{E6B619C2-87FC-4A8A-9904-B8B88218CF40}" presName="node" presStyleLbl="node1" presStyleIdx="3" presStyleCnt="5" custScaleX="132504">
        <dgm:presLayoutVars>
          <dgm:bulletEnabled val="1"/>
        </dgm:presLayoutVars>
      </dgm:prSet>
      <dgm:spPr/>
      <dgm:t>
        <a:bodyPr/>
        <a:lstStyle/>
        <a:p>
          <a:endParaRPr lang="en-ZA"/>
        </a:p>
      </dgm:t>
    </dgm:pt>
    <dgm:pt modelId="{610FB5D1-0E8D-409C-AC88-71DFB4225DB2}" type="pres">
      <dgm:prSet presAssocID="{E6B619C2-87FC-4A8A-9904-B8B88218CF40}" presName="dummy" presStyleCnt="0"/>
      <dgm:spPr/>
    </dgm:pt>
    <dgm:pt modelId="{26560329-6634-434F-AF16-DE177356DD7F}" type="pres">
      <dgm:prSet presAssocID="{A8805E66-1C59-4ACB-ACD0-65E0F2FC88A7}" presName="sibTrans" presStyleLbl="sibTrans2D1" presStyleIdx="3" presStyleCnt="5"/>
      <dgm:spPr/>
      <dgm:t>
        <a:bodyPr/>
        <a:lstStyle/>
        <a:p>
          <a:endParaRPr lang="en-ZA"/>
        </a:p>
      </dgm:t>
    </dgm:pt>
    <dgm:pt modelId="{4F751B8B-AA48-4D7B-9910-66D67A3D4CF0}" type="pres">
      <dgm:prSet presAssocID="{1B6943FF-2970-460D-B8F3-E35D50C8889B}" presName="node" presStyleLbl="node1" presStyleIdx="4" presStyleCnt="5" custScaleX="129962">
        <dgm:presLayoutVars>
          <dgm:bulletEnabled val="1"/>
        </dgm:presLayoutVars>
      </dgm:prSet>
      <dgm:spPr/>
      <dgm:t>
        <a:bodyPr/>
        <a:lstStyle/>
        <a:p>
          <a:endParaRPr lang="en-ZA"/>
        </a:p>
      </dgm:t>
    </dgm:pt>
    <dgm:pt modelId="{F02198FA-5287-414D-9C6A-BCCA7B46FE67}" type="pres">
      <dgm:prSet presAssocID="{1B6943FF-2970-460D-B8F3-E35D50C8889B}" presName="dummy" presStyleCnt="0"/>
      <dgm:spPr/>
    </dgm:pt>
    <dgm:pt modelId="{1C7B09D7-2E21-40AC-A176-4B5FC72DD425}" type="pres">
      <dgm:prSet presAssocID="{CEF661F0-7601-48F1-B525-55425CBE743C}" presName="sibTrans" presStyleLbl="sibTrans2D1" presStyleIdx="4" presStyleCnt="5"/>
      <dgm:spPr/>
      <dgm:t>
        <a:bodyPr/>
        <a:lstStyle/>
        <a:p>
          <a:endParaRPr lang="en-ZA"/>
        </a:p>
      </dgm:t>
    </dgm:pt>
  </dgm:ptLst>
  <dgm:cxnLst>
    <dgm:cxn modelId="{96EA0471-2CB2-474D-84DD-45B8DBCCEE09}" type="presOf" srcId="{9AE6FA62-E4BD-438C-B8FB-9402F218547B}" destId="{1685C3FD-5368-40AC-B65D-C3666CD2CD00}" srcOrd="0" destOrd="0" presId="urn:microsoft.com/office/officeart/2005/8/layout/radial6"/>
    <dgm:cxn modelId="{65DFEF10-8D45-44FE-A185-C51FC645F1FE}" type="presOf" srcId="{CDDD46D7-49B4-49C0-BF07-9D39192D3D02}" destId="{55F1750E-1A1C-4B20-A0B4-637C726C0606}" srcOrd="0" destOrd="0" presId="urn:microsoft.com/office/officeart/2005/8/layout/radial6"/>
    <dgm:cxn modelId="{D6AB360D-8DCE-4884-BBFB-6C56CF6AB225}" type="presOf" srcId="{1B6943FF-2970-460D-B8F3-E35D50C8889B}" destId="{4F751B8B-AA48-4D7B-9910-66D67A3D4CF0}" srcOrd="0" destOrd="0" presId="urn:microsoft.com/office/officeart/2005/8/layout/radial6"/>
    <dgm:cxn modelId="{A876B63B-2B51-4EDA-830C-53639BCA9D25}" type="presOf" srcId="{091B7FDA-5F2A-4D1A-BBE1-E936F9D5934D}" destId="{560E5757-FE68-46BF-ADCF-C5DF22E31673}" srcOrd="0" destOrd="0" presId="urn:microsoft.com/office/officeart/2005/8/layout/radial6"/>
    <dgm:cxn modelId="{DD882014-4121-460B-9A0E-BEE2DB50226E}" type="presOf" srcId="{E5A08B38-8C23-4A65-B949-A6E604DAF1AC}" destId="{FE3C7479-FF8E-4B11-91B6-04C3DD0BB78F}" srcOrd="0" destOrd="0" presId="urn:microsoft.com/office/officeart/2005/8/layout/radial6"/>
    <dgm:cxn modelId="{3EE53F31-8BE8-4CE2-80C2-385187AE6C89}" srcId="{5832E57C-3302-4245-8025-EB18CB839A7B}" destId="{6EC137D9-25EF-49E4-9643-AB3AE841467F}" srcOrd="0" destOrd="0" parTransId="{5843C3EC-3A3A-463E-A19C-9D69C32D63D9}" sibTransId="{0687C433-71EE-4517-A421-4CBFA7335643}"/>
    <dgm:cxn modelId="{AB61C21C-D8B0-4EA4-A282-027D805E56E7}" type="presOf" srcId="{E6B619C2-87FC-4A8A-9904-B8B88218CF40}" destId="{B9A85F34-A21C-4A99-AE5D-97E414505F64}" srcOrd="0" destOrd="0" presId="urn:microsoft.com/office/officeart/2005/8/layout/radial6"/>
    <dgm:cxn modelId="{C35FAE08-58AA-404C-BC29-354DA1E27242}" type="presOf" srcId="{A8805E66-1C59-4ACB-ACD0-65E0F2FC88A7}" destId="{26560329-6634-434F-AF16-DE177356DD7F}" srcOrd="0" destOrd="0" presId="urn:microsoft.com/office/officeart/2005/8/layout/radial6"/>
    <dgm:cxn modelId="{572A059F-DFCE-437D-A2D2-0C9EC1FCE22A}" srcId="{6EC137D9-25EF-49E4-9643-AB3AE841467F}" destId="{37E658B5-DD20-42FD-AE2D-1499270E416D}" srcOrd="1" destOrd="0" parTransId="{8D20916D-B2E8-492F-9B3E-27F958394C66}" sibTransId="{9AE6FA62-E4BD-438C-B8FB-9402F218547B}"/>
    <dgm:cxn modelId="{ECE6794E-D8B9-4F45-BD38-D80322807134}" type="presOf" srcId="{CEF661F0-7601-48F1-B525-55425CBE743C}" destId="{1C7B09D7-2E21-40AC-A176-4B5FC72DD425}" srcOrd="0" destOrd="0" presId="urn:microsoft.com/office/officeart/2005/8/layout/radial6"/>
    <dgm:cxn modelId="{4EFF6EDA-A215-4032-9BCB-8A18B88C5EE3}" srcId="{6EC137D9-25EF-49E4-9643-AB3AE841467F}" destId="{C4E9F6D1-3D12-428F-8B6D-88A9E527489C}" srcOrd="0" destOrd="0" parTransId="{5BBF5DDE-1DEE-4A2A-8B3A-E5A94F8FEB0F}" sibTransId="{CDDD46D7-49B4-49C0-BF07-9D39192D3D02}"/>
    <dgm:cxn modelId="{92B0B770-D9E1-48A7-9E73-EDC29C5EFE52}" type="presOf" srcId="{37E658B5-DD20-42FD-AE2D-1499270E416D}" destId="{0A60D0CD-6D88-4863-9F2E-AE2BFDDC2EB9}" srcOrd="0" destOrd="0" presId="urn:microsoft.com/office/officeart/2005/8/layout/radial6"/>
    <dgm:cxn modelId="{3AABC125-7EAA-40EA-BF9F-C92FA858F899}" type="presOf" srcId="{6EC137D9-25EF-49E4-9643-AB3AE841467F}" destId="{B1B61DA8-A6FD-482E-A3DC-526F89DDB812}" srcOrd="0" destOrd="0" presId="urn:microsoft.com/office/officeart/2005/8/layout/radial6"/>
    <dgm:cxn modelId="{877F1DD7-EB6A-4C49-BCB1-6CF761C709BB}" srcId="{6EC137D9-25EF-49E4-9643-AB3AE841467F}" destId="{E5A08B38-8C23-4A65-B949-A6E604DAF1AC}" srcOrd="2" destOrd="0" parTransId="{A322981B-1D51-440F-BA14-B5C28C1C2D81}" sibTransId="{091B7FDA-5F2A-4D1A-BBE1-E936F9D5934D}"/>
    <dgm:cxn modelId="{637B7A8D-1FAD-408F-9A69-8A8CF0B610BD}" srcId="{6EC137D9-25EF-49E4-9643-AB3AE841467F}" destId="{1B6943FF-2970-460D-B8F3-E35D50C8889B}" srcOrd="4" destOrd="0" parTransId="{EAB9BCA4-D379-45BB-A78D-DD45463D586B}" sibTransId="{CEF661F0-7601-48F1-B525-55425CBE743C}"/>
    <dgm:cxn modelId="{7C99623B-8401-467D-9FDE-7233506690CE}" type="presOf" srcId="{C4E9F6D1-3D12-428F-8B6D-88A9E527489C}" destId="{9DA1666B-D415-4407-A1AC-FC672A82FA14}" srcOrd="0" destOrd="0" presId="urn:microsoft.com/office/officeart/2005/8/layout/radial6"/>
    <dgm:cxn modelId="{578A3916-01D5-4CF3-9128-68BE1A50DBE0}" type="presOf" srcId="{5832E57C-3302-4245-8025-EB18CB839A7B}" destId="{E7208163-7F0D-459F-BFD0-580B16570266}" srcOrd="0" destOrd="0" presId="urn:microsoft.com/office/officeart/2005/8/layout/radial6"/>
    <dgm:cxn modelId="{1E75023A-5FE9-4DEA-8B89-A48221694971}" srcId="{6EC137D9-25EF-49E4-9643-AB3AE841467F}" destId="{E6B619C2-87FC-4A8A-9904-B8B88218CF40}" srcOrd="3" destOrd="0" parTransId="{43B311AD-B1E4-4AAB-98F4-BBBBE9165041}" sibTransId="{A8805E66-1C59-4ACB-ACD0-65E0F2FC88A7}"/>
    <dgm:cxn modelId="{66C8BDC9-DDBF-4C43-8ACE-209AF5F60139}" type="presParOf" srcId="{E7208163-7F0D-459F-BFD0-580B16570266}" destId="{B1B61DA8-A6FD-482E-A3DC-526F89DDB812}" srcOrd="0" destOrd="0" presId="urn:microsoft.com/office/officeart/2005/8/layout/radial6"/>
    <dgm:cxn modelId="{69016D7D-1CD8-4BD0-B25E-4108464DC27A}" type="presParOf" srcId="{E7208163-7F0D-459F-BFD0-580B16570266}" destId="{9DA1666B-D415-4407-A1AC-FC672A82FA14}" srcOrd="1" destOrd="0" presId="urn:microsoft.com/office/officeart/2005/8/layout/radial6"/>
    <dgm:cxn modelId="{3CD6DEA7-CB64-4129-9C2D-79CD6F908E47}" type="presParOf" srcId="{E7208163-7F0D-459F-BFD0-580B16570266}" destId="{F4905448-1A1B-4DFA-AD25-515956A5838F}" srcOrd="2" destOrd="0" presId="urn:microsoft.com/office/officeart/2005/8/layout/radial6"/>
    <dgm:cxn modelId="{8B009275-7B1F-4691-9236-0767FEF0B343}" type="presParOf" srcId="{E7208163-7F0D-459F-BFD0-580B16570266}" destId="{55F1750E-1A1C-4B20-A0B4-637C726C0606}" srcOrd="3" destOrd="0" presId="urn:microsoft.com/office/officeart/2005/8/layout/radial6"/>
    <dgm:cxn modelId="{1CF8CB34-944D-4B87-87ED-2D69E6616428}" type="presParOf" srcId="{E7208163-7F0D-459F-BFD0-580B16570266}" destId="{0A60D0CD-6D88-4863-9F2E-AE2BFDDC2EB9}" srcOrd="4" destOrd="0" presId="urn:microsoft.com/office/officeart/2005/8/layout/radial6"/>
    <dgm:cxn modelId="{2BB33184-47D6-452D-BB43-A2894D882A5F}" type="presParOf" srcId="{E7208163-7F0D-459F-BFD0-580B16570266}" destId="{E9AEFDF8-C070-4A48-9583-212D36D47969}" srcOrd="5" destOrd="0" presId="urn:microsoft.com/office/officeart/2005/8/layout/radial6"/>
    <dgm:cxn modelId="{66586A8F-248B-4425-AD07-FB729555B0F6}" type="presParOf" srcId="{E7208163-7F0D-459F-BFD0-580B16570266}" destId="{1685C3FD-5368-40AC-B65D-C3666CD2CD00}" srcOrd="6" destOrd="0" presId="urn:microsoft.com/office/officeart/2005/8/layout/radial6"/>
    <dgm:cxn modelId="{231661B6-75AA-4BA4-AD00-0AA22EC47EB8}" type="presParOf" srcId="{E7208163-7F0D-459F-BFD0-580B16570266}" destId="{FE3C7479-FF8E-4B11-91B6-04C3DD0BB78F}" srcOrd="7" destOrd="0" presId="urn:microsoft.com/office/officeart/2005/8/layout/radial6"/>
    <dgm:cxn modelId="{03CBC408-EFBA-4920-A4BA-D37F048AF78F}" type="presParOf" srcId="{E7208163-7F0D-459F-BFD0-580B16570266}" destId="{87D78BC3-658E-4091-83F2-D944F6120657}" srcOrd="8" destOrd="0" presId="urn:microsoft.com/office/officeart/2005/8/layout/radial6"/>
    <dgm:cxn modelId="{757E6A3C-A11D-450C-B478-A2D9A7D4DAB1}" type="presParOf" srcId="{E7208163-7F0D-459F-BFD0-580B16570266}" destId="{560E5757-FE68-46BF-ADCF-C5DF22E31673}" srcOrd="9" destOrd="0" presId="urn:microsoft.com/office/officeart/2005/8/layout/radial6"/>
    <dgm:cxn modelId="{635E1E66-EAA1-40B4-8749-03B177E156FE}" type="presParOf" srcId="{E7208163-7F0D-459F-BFD0-580B16570266}" destId="{B9A85F34-A21C-4A99-AE5D-97E414505F64}" srcOrd="10" destOrd="0" presId="urn:microsoft.com/office/officeart/2005/8/layout/radial6"/>
    <dgm:cxn modelId="{30A2CE3F-C864-478A-84F0-FAA7326A1EB8}" type="presParOf" srcId="{E7208163-7F0D-459F-BFD0-580B16570266}" destId="{610FB5D1-0E8D-409C-AC88-71DFB4225DB2}" srcOrd="11" destOrd="0" presId="urn:microsoft.com/office/officeart/2005/8/layout/radial6"/>
    <dgm:cxn modelId="{46D7962F-4CF9-4039-AF20-9C320E494B41}" type="presParOf" srcId="{E7208163-7F0D-459F-BFD0-580B16570266}" destId="{26560329-6634-434F-AF16-DE177356DD7F}" srcOrd="12" destOrd="0" presId="urn:microsoft.com/office/officeart/2005/8/layout/radial6"/>
    <dgm:cxn modelId="{6D30163A-056C-44BD-819E-06CF8E902013}" type="presParOf" srcId="{E7208163-7F0D-459F-BFD0-580B16570266}" destId="{4F751B8B-AA48-4D7B-9910-66D67A3D4CF0}" srcOrd="13" destOrd="0" presId="urn:microsoft.com/office/officeart/2005/8/layout/radial6"/>
    <dgm:cxn modelId="{4B8F7078-1332-42D0-B70A-218E06C79334}" type="presParOf" srcId="{E7208163-7F0D-459F-BFD0-580B16570266}" destId="{F02198FA-5287-414D-9C6A-BCCA7B46FE67}" srcOrd="14" destOrd="0" presId="urn:microsoft.com/office/officeart/2005/8/layout/radial6"/>
    <dgm:cxn modelId="{BD0C78FC-4E17-4352-B067-6E58B1AC43FF}" type="presParOf" srcId="{E7208163-7F0D-459F-BFD0-580B16570266}" destId="{1C7B09D7-2E21-40AC-A176-4B5FC72DD425}" srcOrd="15"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86C027-CE43-4323-9F32-09D74720579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ZA"/>
        </a:p>
      </dgm:t>
    </dgm:pt>
    <dgm:pt modelId="{54DFBC41-4457-491E-B9A1-C759B818C471}">
      <dgm:prSet phldrT="[Text]"/>
      <dgm:spPr/>
      <dgm:t>
        <a:bodyPr/>
        <a:lstStyle/>
        <a:p>
          <a:r>
            <a:rPr lang="en-ZA" dirty="0" smtClean="0"/>
            <a:t>Lines of Defence</a:t>
          </a:r>
          <a:endParaRPr lang="en-ZA" dirty="0"/>
        </a:p>
      </dgm:t>
    </dgm:pt>
    <dgm:pt modelId="{B4DE2FBD-52AE-41D0-8816-44AF58AA4113}" type="parTrans" cxnId="{7AD797CA-7FE8-4544-AA2B-27E160E7F14F}">
      <dgm:prSet/>
      <dgm:spPr/>
      <dgm:t>
        <a:bodyPr/>
        <a:lstStyle/>
        <a:p>
          <a:endParaRPr lang="en-ZA"/>
        </a:p>
      </dgm:t>
    </dgm:pt>
    <dgm:pt modelId="{7D9844A2-8B09-4E05-87AC-DC29916928FA}" type="sibTrans" cxnId="{7AD797CA-7FE8-4544-AA2B-27E160E7F14F}">
      <dgm:prSet/>
      <dgm:spPr/>
      <dgm:t>
        <a:bodyPr/>
        <a:lstStyle/>
        <a:p>
          <a:endParaRPr lang="en-ZA"/>
        </a:p>
      </dgm:t>
    </dgm:pt>
    <dgm:pt modelId="{40AED591-F28B-48D2-8B9E-CA82AC8613D0}">
      <dgm:prSet phldrT="[Text]" custT="1"/>
      <dgm:spPr/>
      <dgm:t>
        <a:bodyPr/>
        <a:lstStyle/>
        <a:p>
          <a:r>
            <a:rPr lang="en-ZA" sz="1800" b="1" dirty="0" smtClean="0"/>
            <a:t>Audit Committee</a:t>
          </a:r>
          <a:endParaRPr lang="en-ZA" sz="1800" b="1" dirty="0"/>
        </a:p>
      </dgm:t>
    </dgm:pt>
    <dgm:pt modelId="{9A46BCF8-D516-409A-B1E6-1CF154E3CAD1}" type="parTrans" cxnId="{E0D7F2F7-042A-4108-85D5-78E2DED87BBE}">
      <dgm:prSet/>
      <dgm:spPr/>
      <dgm:t>
        <a:bodyPr/>
        <a:lstStyle/>
        <a:p>
          <a:endParaRPr lang="en-ZA"/>
        </a:p>
      </dgm:t>
    </dgm:pt>
    <dgm:pt modelId="{D78254C8-B955-414E-8CEC-03B980051870}" type="sibTrans" cxnId="{E0D7F2F7-042A-4108-85D5-78E2DED87BBE}">
      <dgm:prSet/>
      <dgm:spPr/>
      <dgm:t>
        <a:bodyPr/>
        <a:lstStyle/>
        <a:p>
          <a:endParaRPr lang="en-ZA"/>
        </a:p>
      </dgm:t>
    </dgm:pt>
    <dgm:pt modelId="{5B81E7B3-2ACD-4631-99F4-844A086AF380}">
      <dgm:prSet phldrT="[Text]" custT="1"/>
      <dgm:spPr/>
      <dgm:t>
        <a:bodyPr/>
        <a:lstStyle/>
        <a:p>
          <a:r>
            <a:rPr lang="en-ZA" sz="1800" b="1" dirty="0" smtClean="0"/>
            <a:t>Internal Audit</a:t>
          </a:r>
          <a:endParaRPr lang="en-ZA" sz="1800" b="1" dirty="0"/>
        </a:p>
      </dgm:t>
    </dgm:pt>
    <dgm:pt modelId="{423CF2EE-225E-46D9-93BA-7FFE574CEF89}" type="parTrans" cxnId="{7006352C-4471-42D5-8880-B57B5FCD2354}">
      <dgm:prSet/>
      <dgm:spPr/>
      <dgm:t>
        <a:bodyPr/>
        <a:lstStyle/>
        <a:p>
          <a:endParaRPr lang="en-ZA"/>
        </a:p>
      </dgm:t>
    </dgm:pt>
    <dgm:pt modelId="{54BEC6A0-3CD5-488C-BF75-68D9E43567CD}" type="sibTrans" cxnId="{7006352C-4471-42D5-8880-B57B5FCD2354}">
      <dgm:prSet/>
      <dgm:spPr/>
      <dgm:t>
        <a:bodyPr/>
        <a:lstStyle/>
        <a:p>
          <a:endParaRPr lang="en-ZA"/>
        </a:p>
      </dgm:t>
    </dgm:pt>
    <dgm:pt modelId="{61D499C0-B3C9-444C-868F-F736210F6DF8}">
      <dgm:prSet phldrT="[Text]" phldr="1" custT="1"/>
      <dgm:spPr>
        <a:blipFill rotWithShape="0">
          <a:blip xmlns:r="http://schemas.openxmlformats.org/officeDocument/2006/relationships" r:embed="rId1"/>
          <a:stretch>
            <a:fillRect/>
          </a:stretch>
        </a:blipFill>
      </dgm:spPr>
      <dgm:t>
        <a:bodyPr/>
        <a:lstStyle/>
        <a:p>
          <a:endParaRPr lang="en-ZA" sz="800" dirty="0"/>
        </a:p>
      </dgm:t>
    </dgm:pt>
    <dgm:pt modelId="{452EDF25-6F0E-4528-9A4B-1018D4C179A0}" type="parTrans" cxnId="{77F67E98-A1B8-4361-AA11-67DACC52AE86}">
      <dgm:prSet/>
      <dgm:spPr/>
      <dgm:t>
        <a:bodyPr/>
        <a:lstStyle/>
        <a:p>
          <a:endParaRPr lang="en-ZA"/>
        </a:p>
      </dgm:t>
    </dgm:pt>
    <dgm:pt modelId="{30B40CE5-5928-4D73-BFB4-AB06DAF55971}" type="sibTrans" cxnId="{77F67E98-A1B8-4361-AA11-67DACC52AE86}">
      <dgm:prSet/>
      <dgm:spPr/>
      <dgm:t>
        <a:bodyPr/>
        <a:lstStyle/>
        <a:p>
          <a:endParaRPr lang="en-ZA"/>
        </a:p>
      </dgm:t>
    </dgm:pt>
    <dgm:pt modelId="{5D3196F6-EA42-4512-8181-D65C29191001}">
      <dgm:prSet phldrT="[Text]" custT="1"/>
      <dgm:spPr/>
      <dgm:t>
        <a:bodyPr/>
        <a:lstStyle/>
        <a:p>
          <a:r>
            <a:rPr lang="en-ZA" sz="1800" b="1" dirty="0" smtClean="0"/>
            <a:t>Management &amp; Staff</a:t>
          </a:r>
          <a:endParaRPr lang="en-ZA" sz="1800" b="1" dirty="0"/>
        </a:p>
      </dgm:t>
    </dgm:pt>
    <dgm:pt modelId="{5B621559-EB23-40A9-88F5-C8077A8F90D4}" type="parTrans" cxnId="{9F90A610-3F77-45FF-B6F4-C4DDF4365C7D}">
      <dgm:prSet/>
      <dgm:spPr/>
      <dgm:t>
        <a:bodyPr/>
        <a:lstStyle/>
        <a:p>
          <a:endParaRPr lang="en-ZA"/>
        </a:p>
      </dgm:t>
    </dgm:pt>
    <dgm:pt modelId="{25A2EC41-8568-4558-9C4C-1FBC9C3925BD}" type="sibTrans" cxnId="{9F90A610-3F77-45FF-B6F4-C4DDF4365C7D}">
      <dgm:prSet/>
      <dgm:spPr/>
      <dgm:t>
        <a:bodyPr/>
        <a:lstStyle/>
        <a:p>
          <a:endParaRPr lang="en-ZA"/>
        </a:p>
      </dgm:t>
    </dgm:pt>
    <dgm:pt modelId="{6EDADD09-D338-4F7E-950B-D80D100F2D9A}" type="pres">
      <dgm:prSet presAssocID="{9086C027-CE43-4323-9F32-09D74720579C}" presName="Name0" presStyleCnt="0">
        <dgm:presLayoutVars>
          <dgm:chMax val="1"/>
          <dgm:dir/>
          <dgm:animLvl val="ctr"/>
          <dgm:resizeHandles val="exact"/>
        </dgm:presLayoutVars>
      </dgm:prSet>
      <dgm:spPr/>
      <dgm:t>
        <a:bodyPr/>
        <a:lstStyle/>
        <a:p>
          <a:endParaRPr lang="en-ZA"/>
        </a:p>
      </dgm:t>
    </dgm:pt>
    <dgm:pt modelId="{D756043D-22EA-4721-9D0F-5E342249CB6B}" type="pres">
      <dgm:prSet presAssocID="{54DFBC41-4457-491E-B9A1-C759B818C471}" presName="centerShape" presStyleLbl="node0" presStyleIdx="0" presStyleCnt="1" custLinFactNeighborX="2954" custLinFactNeighborY="1342"/>
      <dgm:spPr/>
      <dgm:t>
        <a:bodyPr/>
        <a:lstStyle/>
        <a:p>
          <a:endParaRPr lang="en-ZA"/>
        </a:p>
      </dgm:t>
    </dgm:pt>
    <dgm:pt modelId="{874FB916-23EA-448F-97FF-57E55202BFDC}" type="pres">
      <dgm:prSet presAssocID="{40AED591-F28B-48D2-8B9E-CA82AC8613D0}" presName="node" presStyleLbl="node1" presStyleIdx="0" presStyleCnt="4" custScaleX="151564" custRadScaleRad="95170" custRadScaleInc="-5082">
        <dgm:presLayoutVars>
          <dgm:bulletEnabled val="1"/>
        </dgm:presLayoutVars>
      </dgm:prSet>
      <dgm:spPr/>
      <dgm:t>
        <a:bodyPr/>
        <a:lstStyle/>
        <a:p>
          <a:endParaRPr lang="en-ZA"/>
        </a:p>
      </dgm:t>
    </dgm:pt>
    <dgm:pt modelId="{C6184FA0-E77A-424B-AF66-2D8F5A5BCDA7}" type="pres">
      <dgm:prSet presAssocID="{40AED591-F28B-48D2-8B9E-CA82AC8613D0}" presName="dummy" presStyleCnt="0"/>
      <dgm:spPr/>
    </dgm:pt>
    <dgm:pt modelId="{BCFBFFD1-1CBB-4229-8CB6-33F10CC9CE5B}" type="pres">
      <dgm:prSet presAssocID="{D78254C8-B955-414E-8CEC-03B980051870}" presName="sibTrans" presStyleLbl="sibTrans2D1" presStyleIdx="0" presStyleCnt="4"/>
      <dgm:spPr/>
      <dgm:t>
        <a:bodyPr/>
        <a:lstStyle/>
        <a:p>
          <a:endParaRPr lang="en-ZA"/>
        </a:p>
      </dgm:t>
    </dgm:pt>
    <dgm:pt modelId="{99B97D0C-5681-4DDF-A113-ACE12D151B5E}" type="pres">
      <dgm:prSet presAssocID="{5B81E7B3-2ACD-4631-99F4-844A086AF380}" presName="node" presStyleLbl="node1" presStyleIdx="1" presStyleCnt="4" custScaleX="131783">
        <dgm:presLayoutVars>
          <dgm:bulletEnabled val="1"/>
        </dgm:presLayoutVars>
      </dgm:prSet>
      <dgm:spPr/>
      <dgm:t>
        <a:bodyPr/>
        <a:lstStyle/>
        <a:p>
          <a:endParaRPr lang="en-ZA"/>
        </a:p>
      </dgm:t>
    </dgm:pt>
    <dgm:pt modelId="{43989B03-A6C4-49B8-B32E-32001F8C17AC}" type="pres">
      <dgm:prSet presAssocID="{5B81E7B3-2ACD-4631-99F4-844A086AF380}" presName="dummy" presStyleCnt="0"/>
      <dgm:spPr/>
    </dgm:pt>
    <dgm:pt modelId="{428564A5-B22B-412B-8006-E8040BE58521}" type="pres">
      <dgm:prSet presAssocID="{54BEC6A0-3CD5-488C-BF75-68D9E43567CD}" presName="sibTrans" presStyleLbl="sibTrans2D1" presStyleIdx="1" presStyleCnt="4"/>
      <dgm:spPr/>
      <dgm:t>
        <a:bodyPr/>
        <a:lstStyle/>
        <a:p>
          <a:endParaRPr lang="en-ZA"/>
        </a:p>
      </dgm:t>
    </dgm:pt>
    <dgm:pt modelId="{B0A46E9D-C6B0-4B8D-B31A-F13ECF345F23}" type="pres">
      <dgm:prSet presAssocID="{61D499C0-B3C9-444C-868F-F736210F6DF8}" presName="node" presStyleLbl="node1" presStyleIdx="2" presStyleCnt="4" custScaleX="159242" custScaleY="81181">
        <dgm:presLayoutVars>
          <dgm:bulletEnabled val="1"/>
        </dgm:presLayoutVars>
      </dgm:prSet>
      <dgm:spPr/>
      <dgm:t>
        <a:bodyPr/>
        <a:lstStyle/>
        <a:p>
          <a:endParaRPr lang="en-ZA"/>
        </a:p>
      </dgm:t>
    </dgm:pt>
    <dgm:pt modelId="{5A6B6432-F794-4945-9EA4-8509158EFB4C}" type="pres">
      <dgm:prSet presAssocID="{61D499C0-B3C9-444C-868F-F736210F6DF8}" presName="dummy" presStyleCnt="0"/>
      <dgm:spPr/>
    </dgm:pt>
    <dgm:pt modelId="{7E24D684-C183-40FC-9038-6D72E78CDD23}" type="pres">
      <dgm:prSet presAssocID="{30B40CE5-5928-4D73-BFB4-AB06DAF55971}" presName="sibTrans" presStyleLbl="sibTrans2D1" presStyleIdx="2" presStyleCnt="4"/>
      <dgm:spPr/>
      <dgm:t>
        <a:bodyPr/>
        <a:lstStyle/>
        <a:p>
          <a:endParaRPr lang="en-ZA"/>
        </a:p>
      </dgm:t>
    </dgm:pt>
    <dgm:pt modelId="{BD250130-7451-48FF-90AD-CF3C9D68DD4B}" type="pres">
      <dgm:prSet presAssocID="{5D3196F6-EA42-4512-8181-D65C29191001}" presName="node" presStyleLbl="node1" presStyleIdx="3" presStyleCnt="4" custScaleX="162138" custScaleY="114232" custRadScaleRad="103790" custRadScaleInc="-2824">
        <dgm:presLayoutVars>
          <dgm:bulletEnabled val="1"/>
        </dgm:presLayoutVars>
      </dgm:prSet>
      <dgm:spPr/>
      <dgm:t>
        <a:bodyPr/>
        <a:lstStyle/>
        <a:p>
          <a:endParaRPr lang="en-ZA"/>
        </a:p>
      </dgm:t>
    </dgm:pt>
    <dgm:pt modelId="{263EB669-D50D-42CF-BFEF-B3210EC4C6F4}" type="pres">
      <dgm:prSet presAssocID="{5D3196F6-EA42-4512-8181-D65C29191001}" presName="dummy" presStyleCnt="0"/>
      <dgm:spPr/>
    </dgm:pt>
    <dgm:pt modelId="{E6EE6443-463B-4AFD-B593-92E3E2E12CCD}" type="pres">
      <dgm:prSet presAssocID="{25A2EC41-8568-4558-9C4C-1FBC9C3925BD}" presName="sibTrans" presStyleLbl="sibTrans2D1" presStyleIdx="3" presStyleCnt="4"/>
      <dgm:spPr/>
      <dgm:t>
        <a:bodyPr/>
        <a:lstStyle/>
        <a:p>
          <a:endParaRPr lang="en-ZA"/>
        </a:p>
      </dgm:t>
    </dgm:pt>
  </dgm:ptLst>
  <dgm:cxnLst>
    <dgm:cxn modelId="{0D2E3C2F-6FCD-4783-8943-A1DAFA4167F6}" type="presOf" srcId="{61D499C0-B3C9-444C-868F-F736210F6DF8}" destId="{B0A46E9D-C6B0-4B8D-B31A-F13ECF345F23}" srcOrd="0" destOrd="0" presId="urn:microsoft.com/office/officeart/2005/8/layout/radial6"/>
    <dgm:cxn modelId="{4BEFC360-8ED0-4DDA-A930-57A002109B89}" type="presOf" srcId="{40AED591-F28B-48D2-8B9E-CA82AC8613D0}" destId="{874FB916-23EA-448F-97FF-57E55202BFDC}" srcOrd="0" destOrd="0" presId="urn:microsoft.com/office/officeart/2005/8/layout/radial6"/>
    <dgm:cxn modelId="{431A9464-D31E-41D5-91DA-03E5F045D39D}" type="presOf" srcId="{5D3196F6-EA42-4512-8181-D65C29191001}" destId="{BD250130-7451-48FF-90AD-CF3C9D68DD4B}" srcOrd="0" destOrd="0" presId="urn:microsoft.com/office/officeart/2005/8/layout/radial6"/>
    <dgm:cxn modelId="{9F90A610-3F77-45FF-B6F4-C4DDF4365C7D}" srcId="{54DFBC41-4457-491E-B9A1-C759B818C471}" destId="{5D3196F6-EA42-4512-8181-D65C29191001}" srcOrd="3" destOrd="0" parTransId="{5B621559-EB23-40A9-88F5-C8077A8F90D4}" sibTransId="{25A2EC41-8568-4558-9C4C-1FBC9C3925BD}"/>
    <dgm:cxn modelId="{6708A0B7-886D-45EC-BF3E-5CBD3D821B91}" type="presOf" srcId="{D78254C8-B955-414E-8CEC-03B980051870}" destId="{BCFBFFD1-1CBB-4229-8CB6-33F10CC9CE5B}" srcOrd="0" destOrd="0" presId="urn:microsoft.com/office/officeart/2005/8/layout/radial6"/>
    <dgm:cxn modelId="{D90761A0-25A3-4BC8-A515-B28683FF8CEF}" type="presOf" srcId="{30B40CE5-5928-4D73-BFB4-AB06DAF55971}" destId="{7E24D684-C183-40FC-9038-6D72E78CDD23}" srcOrd="0" destOrd="0" presId="urn:microsoft.com/office/officeart/2005/8/layout/radial6"/>
    <dgm:cxn modelId="{7006352C-4471-42D5-8880-B57B5FCD2354}" srcId="{54DFBC41-4457-491E-B9A1-C759B818C471}" destId="{5B81E7B3-2ACD-4631-99F4-844A086AF380}" srcOrd="1" destOrd="0" parTransId="{423CF2EE-225E-46D9-93BA-7FFE574CEF89}" sibTransId="{54BEC6A0-3CD5-488C-BF75-68D9E43567CD}"/>
    <dgm:cxn modelId="{6C86797B-70D4-491B-A6BB-D7A4EDAFADEF}" type="presOf" srcId="{9086C027-CE43-4323-9F32-09D74720579C}" destId="{6EDADD09-D338-4F7E-950B-D80D100F2D9A}" srcOrd="0" destOrd="0" presId="urn:microsoft.com/office/officeart/2005/8/layout/radial6"/>
    <dgm:cxn modelId="{4EC4B4D1-6011-4459-A089-08CFAB1B5215}" type="presOf" srcId="{5B81E7B3-2ACD-4631-99F4-844A086AF380}" destId="{99B97D0C-5681-4DDF-A113-ACE12D151B5E}" srcOrd="0" destOrd="0" presId="urn:microsoft.com/office/officeart/2005/8/layout/radial6"/>
    <dgm:cxn modelId="{DA34529C-20DE-4945-BFDB-B01E78B60F27}" type="presOf" srcId="{54DFBC41-4457-491E-B9A1-C759B818C471}" destId="{D756043D-22EA-4721-9D0F-5E342249CB6B}" srcOrd="0" destOrd="0" presId="urn:microsoft.com/office/officeart/2005/8/layout/radial6"/>
    <dgm:cxn modelId="{FC7E6751-0688-49A8-BEE9-14B0263ADD22}" type="presOf" srcId="{25A2EC41-8568-4558-9C4C-1FBC9C3925BD}" destId="{E6EE6443-463B-4AFD-B593-92E3E2E12CCD}" srcOrd="0" destOrd="0" presId="urn:microsoft.com/office/officeart/2005/8/layout/radial6"/>
    <dgm:cxn modelId="{7AD797CA-7FE8-4544-AA2B-27E160E7F14F}" srcId="{9086C027-CE43-4323-9F32-09D74720579C}" destId="{54DFBC41-4457-491E-B9A1-C759B818C471}" srcOrd="0" destOrd="0" parTransId="{B4DE2FBD-52AE-41D0-8816-44AF58AA4113}" sibTransId="{7D9844A2-8B09-4E05-87AC-DC29916928FA}"/>
    <dgm:cxn modelId="{E0D7F2F7-042A-4108-85D5-78E2DED87BBE}" srcId="{54DFBC41-4457-491E-B9A1-C759B818C471}" destId="{40AED591-F28B-48D2-8B9E-CA82AC8613D0}" srcOrd="0" destOrd="0" parTransId="{9A46BCF8-D516-409A-B1E6-1CF154E3CAD1}" sibTransId="{D78254C8-B955-414E-8CEC-03B980051870}"/>
    <dgm:cxn modelId="{77F67E98-A1B8-4361-AA11-67DACC52AE86}" srcId="{54DFBC41-4457-491E-B9A1-C759B818C471}" destId="{61D499C0-B3C9-444C-868F-F736210F6DF8}" srcOrd="2" destOrd="0" parTransId="{452EDF25-6F0E-4528-9A4B-1018D4C179A0}" sibTransId="{30B40CE5-5928-4D73-BFB4-AB06DAF55971}"/>
    <dgm:cxn modelId="{EC9463C3-5E36-45C8-97D6-DF0DDBD378E4}" type="presOf" srcId="{54BEC6A0-3CD5-488C-BF75-68D9E43567CD}" destId="{428564A5-B22B-412B-8006-E8040BE58521}" srcOrd="0" destOrd="0" presId="urn:microsoft.com/office/officeart/2005/8/layout/radial6"/>
    <dgm:cxn modelId="{34CD4E1A-6982-40D3-A4D6-2EA9AD93949D}" type="presParOf" srcId="{6EDADD09-D338-4F7E-950B-D80D100F2D9A}" destId="{D756043D-22EA-4721-9D0F-5E342249CB6B}" srcOrd="0" destOrd="0" presId="urn:microsoft.com/office/officeart/2005/8/layout/radial6"/>
    <dgm:cxn modelId="{66E725DB-186D-4EDD-85C2-82D7CF0A4908}" type="presParOf" srcId="{6EDADD09-D338-4F7E-950B-D80D100F2D9A}" destId="{874FB916-23EA-448F-97FF-57E55202BFDC}" srcOrd="1" destOrd="0" presId="urn:microsoft.com/office/officeart/2005/8/layout/radial6"/>
    <dgm:cxn modelId="{04C4E283-7AE6-47EA-8A4D-2037118E6FD1}" type="presParOf" srcId="{6EDADD09-D338-4F7E-950B-D80D100F2D9A}" destId="{C6184FA0-E77A-424B-AF66-2D8F5A5BCDA7}" srcOrd="2" destOrd="0" presId="urn:microsoft.com/office/officeart/2005/8/layout/radial6"/>
    <dgm:cxn modelId="{ECBEBB24-45E9-48A9-A107-437F6ACA6872}" type="presParOf" srcId="{6EDADD09-D338-4F7E-950B-D80D100F2D9A}" destId="{BCFBFFD1-1CBB-4229-8CB6-33F10CC9CE5B}" srcOrd="3" destOrd="0" presId="urn:microsoft.com/office/officeart/2005/8/layout/radial6"/>
    <dgm:cxn modelId="{E88B8F42-F851-4D9C-97A6-CBA37CCE560F}" type="presParOf" srcId="{6EDADD09-D338-4F7E-950B-D80D100F2D9A}" destId="{99B97D0C-5681-4DDF-A113-ACE12D151B5E}" srcOrd="4" destOrd="0" presId="urn:microsoft.com/office/officeart/2005/8/layout/radial6"/>
    <dgm:cxn modelId="{CD998C8B-55F5-4356-85CF-C70CB7E0168D}" type="presParOf" srcId="{6EDADD09-D338-4F7E-950B-D80D100F2D9A}" destId="{43989B03-A6C4-49B8-B32E-32001F8C17AC}" srcOrd="5" destOrd="0" presId="urn:microsoft.com/office/officeart/2005/8/layout/radial6"/>
    <dgm:cxn modelId="{E0944E2F-7F6B-4E47-A168-3168954308E2}" type="presParOf" srcId="{6EDADD09-D338-4F7E-950B-D80D100F2D9A}" destId="{428564A5-B22B-412B-8006-E8040BE58521}" srcOrd="6" destOrd="0" presId="urn:microsoft.com/office/officeart/2005/8/layout/radial6"/>
    <dgm:cxn modelId="{53CA66D2-1D8F-4755-8F29-50E31CE74C2D}" type="presParOf" srcId="{6EDADD09-D338-4F7E-950B-D80D100F2D9A}" destId="{B0A46E9D-C6B0-4B8D-B31A-F13ECF345F23}" srcOrd="7" destOrd="0" presId="urn:microsoft.com/office/officeart/2005/8/layout/radial6"/>
    <dgm:cxn modelId="{DE96CFE6-6D6D-4CD5-BA7A-2791BCB54093}" type="presParOf" srcId="{6EDADD09-D338-4F7E-950B-D80D100F2D9A}" destId="{5A6B6432-F794-4945-9EA4-8509158EFB4C}" srcOrd="8" destOrd="0" presId="urn:microsoft.com/office/officeart/2005/8/layout/radial6"/>
    <dgm:cxn modelId="{C72AED4C-FA12-449A-8024-93564C6019A8}" type="presParOf" srcId="{6EDADD09-D338-4F7E-950B-D80D100F2D9A}" destId="{7E24D684-C183-40FC-9038-6D72E78CDD23}" srcOrd="9" destOrd="0" presId="urn:microsoft.com/office/officeart/2005/8/layout/radial6"/>
    <dgm:cxn modelId="{AB85B9D7-C6E0-43C7-B614-A731C037FA5A}" type="presParOf" srcId="{6EDADD09-D338-4F7E-950B-D80D100F2D9A}" destId="{BD250130-7451-48FF-90AD-CF3C9D68DD4B}" srcOrd="10" destOrd="0" presId="urn:microsoft.com/office/officeart/2005/8/layout/radial6"/>
    <dgm:cxn modelId="{C4FB40F9-DBCA-40C2-B2F5-1D54D8679071}" type="presParOf" srcId="{6EDADD09-D338-4F7E-950B-D80D100F2D9A}" destId="{263EB669-D50D-42CF-BFEF-B3210EC4C6F4}" srcOrd="11" destOrd="0" presId="urn:microsoft.com/office/officeart/2005/8/layout/radial6"/>
    <dgm:cxn modelId="{DFBAA4EE-0A84-4154-9FEB-7FC902C72A64}" type="presParOf" srcId="{6EDADD09-D338-4F7E-950B-D80D100F2D9A}" destId="{E6EE6443-463B-4AFD-B593-92E3E2E12CCD}"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7B09D7-2E21-40AC-A176-4B5FC72DD425}">
      <dsp:nvSpPr>
        <dsp:cNvPr id="0" name=""/>
        <dsp:cNvSpPr/>
      </dsp:nvSpPr>
      <dsp:spPr>
        <a:xfrm>
          <a:off x="2031105" y="788083"/>
          <a:ext cx="4572553" cy="4572553"/>
        </a:xfrm>
        <a:prstGeom prst="blockArc">
          <a:avLst>
            <a:gd name="adj1" fmla="val 11880000"/>
            <a:gd name="adj2" fmla="val 16200000"/>
            <a:gd name="adj3" fmla="val 4639"/>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560329-6634-434F-AF16-DE177356DD7F}">
      <dsp:nvSpPr>
        <dsp:cNvPr id="0" name=""/>
        <dsp:cNvSpPr/>
      </dsp:nvSpPr>
      <dsp:spPr>
        <a:xfrm>
          <a:off x="2031105" y="788083"/>
          <a:ext cx="4572553" cy="4572553"/>
        </a:xfrm>
        <a:prstGeom prst="blockArc">
          <a:avLst>
            <a:gd name="adj1" fmla="val 7560000"/>
            <a:gd name="adj2" fmla="val 11880000"/>
            <a:gd name="adj3" fmla="val 463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0E5757-FE68-46BF-ADCF-C5DF22E31673}">
      <dsp:nvSpPr>
        <dsp:cNvPr id="0" name=""/>
        <dsp:cNvSpPr/>
      </dsp:nvSpPr>
      <dsp:spPr>
        <a:xfrm>
          <a:off x="2031105" y="788083"/>
          <a:ext cx="4572553" cy="4572553"/>
        </a:xfrm>
        <a:prstGeom prst="blockArc">
          <a:avLst>
            <a:gd name="adj1" fmla="val 3240000"/>
            <a:gd name="adj2" fmla="val 7560000"/>
            <a:gd name="adj3" fmla="val 463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85C3FD-5368-40AC-B65D-C3666CD2CD00}">
      <dsp:nvSpPr>
        <dsp:cNvPr id="0" name=""/>
        <dsp:cNvSpPr/>
      </dsp:nvSpPr>
      <dsp:spPr>
        <a:xfrm>
          <a:off x="2031105" y="788083"/>
          <a:ext cx="4572553" cy="4572553"/>
        </a:xfrm>
        <a:prstGeom prst="blockArc">
          <a:avLst>
            <a:gd name="adj1" fmla="val 20520000"/>
            <a:gd name="adj2" fmla="val 3240000"/>
            <a:gd name="adj3" fmla="val 463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F1750E-1A1C-4B20-A0B4-637C726C0606}">
      <dsp:nvSpPr>
        <dsp:cNvPr id="0" name=""/>
        <dsp:cNvSpPr/>
      </dsp:nvSpPr>
      <dsp:spPr>
        <a:xfrm>
          <a:off x="2031105" y="788083"/>
          <a:ext cx="4572553" cy="4572553"/>
        </a:xfrm>
        <a:prstGeom prst="blockArc">
          <a:avLst>
            <a:gd name="adj1" fmla="val 16200000"/>
            <a:gd name="adj2" fmla="val 20520000"/>
            <a:gd name="adj3" fmla="val 463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B61DA8-A6FD-482E-A3DC-526F89DDB812}">
      <dsp:nvSpPr>
        <dsp:cNvPr id="0" name=""/>
        <dsp:cNvSpPr/>
      </dsp:nvSpPr>
      <dsp:spPr>
        <a:xfrm>
          <a:off x="3138954" y="1866269"/>
          <a:ext cx="2356854" cy="24161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tx1"/>
              </a:solidFill>
            </a:rPr>
            <a:t>Strategic  outcome-oriented goal</a:t>
          </a:r>
          <a:r>
            <a:rPr lang="en-GB" sz="1400" b="1" kern="1200" dirty="0" smtClean="0"/>
            <a:t>:</a:t>
          </a:r>
        </a:p>
        <a:p>
          <a:pPr lvl="0" algn="ctr" defTabSz="800100">
            <a:lnSpc>
              <a:spcPct val="90000"/>
            </a:lnSpc>
            <a:spcBef>
              <a:spcPct val="0"/>
            </a:spcBef>
            <a:spcAft>
              <a:spcPct val="35000"/>
            </a:spcAft>
          </a:pPr>
          <a:r>
            <a:rPr lang="en-GB" sz="1400" b="1" kern="1200" dirty="0" smtClean="0"/>
            <a:t>Coherent, responsive and cost effective communication services for all government programmes</a:t>
          </a:r>
          <a:endParaRPr lang="en-ZA" sz="1400" kern="1200" dirty="0"/>
        </a:p>
      </dsp:txBody>
      <dsp:txXfrm>
        <a:off x="3138954" y="1866269"/>
        <a:ext cx="2356854" cy="2416181"/>
      </dsp:txXfrm>
    </dsp:sp>
    <dsp:sp modelId="{9DA1666B-D415-4407-A1AC-FC672A82FA14}">
      <dsp:nvSpPr>
        <dsp:cNvPr id="0" name=""/>
        <dsp:cNvSpPr/>
      </dsp:nvSpPr>
      <dsp:spPr>
        <a:xfrm>
          <a:off x="3219782" y="-103749"/>
          <a:ext cx="2195198" cy="188973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ZA" sz="1400" b="1" kern="1200" dirty="0" smtClean="0"/>
            <a:t>2. Professionalise the communication system, build a reliable knowledge base and enhance communication products.</a:t>
          </a:r>
          <a:endParaRPr lang="en-ZA" sz="1400" kern="1200" dirty="0"/>
        </a:p>
      </dsp:txBody>
      <dsp:txXfrm>
        <a:off x="3219782" y="-103749"/>
        <a:ext cx="2195198" cy="1889734"/>
      </dsp:txXfrm>
    </dsp:sp>
    <dsp:sp modelId="{0A60D0CD-6D88-4863-9F2E-AE2BFDDC2EB9}">
      <dsp:nvSpPr>
        <dsp:cNvPr id="0" name=""/>
        <dsp:cNvSpPr/>
      </dsp:nvSpPr>
      <dsp:spPr>
        <a:xfrm>
          <a:off x="5393898" y="1420585"/>
          <a:ext cx="2094845" cy="192733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ZA" sz="1400" b="1" kern="1200" dirty="0" smtClean="0"/>
            <a:t>3. Maintain and strengthen  a well-functioning communication system that proactively informs and engages the public</a:t>
          </a:r>
          <a:endParaRPr lang="en-ZA" sz="1400" kern="1200" dirty="0"/>
        </a:p>
      </dsp:txBody>
      <dsp:txXfrm>
        <a:off x="5393898" y="1420585"/>
        <a:ext cx="2094845" cy="1927330"/>
      </dsp:txXfrm>
    </dsp:sp>
    <dsp:sp modelId="{FE3C7479-FF8E-4B11-91B6-04C3DD0BB78F}">
      <dsp:nvSpPr>
        <dsp:cNvPr id="0" name=""/>
        <dsp:cNvSpPr/>
      </dsp:nvSpPr>
      <dsp:spPr>
        <a:xfrm>
          <a:off x="4790771" y="4144501"/>
          <a:ext cx="1678554" cy="147317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4. Provide efficient and effective communication services</a:t>
          </a:r>
          <a:endParaRPr lang="en-ZA" sz="1400" kern="1200" dirty="0"/>
        </a:p>
      </dsp:txBody>
      <dsp:txXfrm>
        <a:off x="4790771" y="4144501"/>
        <a:ext cx="1678554" cy="1473178"/>
      </dsp:txXfrm>
    </dsp:sp>
    <dsp:sp modelId="{B9A85F34-A21C-4A99-AE5D-97E414505F64}">
      <dsp:nvSpPr>
        <dsp:cNvPr id="0" name=""/>
        <dsp:cNvSpPr/>
      </dsp:nvSpPr>
      <dsp:spPr>
        <a:xfrm>
          <a:off x="2028704" y="4144501"/>
          <a:ext cx="1952020" cy="147317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t>5. Enhance the image of government and that of the State</a:t>
          </a:r>
          <a:endParaRPr lang="en-ZA" sz="1400" kern="1200" dirty="0"/>
        </a:p>
      </dsp:txBody>
      <dsp:txXfrm>
        <a:off x="2028704" y="4144501"/>
        <a:ext cx="1952020" cy="1473178"/>
      </dsp:txXfrm>
    </dsp:sp>
    <dsp:sp modelId="{4F751B8B-AA48-4D7B-9910-66D67A3D4CF0}">
      <dsp:nvSpPr>
        <dsp:cNvPr id="0" name=""/>
        <dsp:cNvSpPr/>
      </dsp:nvSpPr>
      <dsp:spPr>
        <a:xfrm>
          <a:off x="1236155" y="1647660"/>
          <a:ext cx="1914572" cy="1473178"/>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smtClean="0"/>
            <a:t>1.Provide  a responsive, cost effective, compliant  and business-focused organisation</a:t>
          </a:r>
          <a:endParaRPr lang="en-ZA" sz="1200" b="1" kern="1200" dirty="0"/>
        </a:p>
      </dsp:txBody>
      <dsp:txXfrm>
        <a:off x="1236155" y="1647660"/>
        <a:ext cx="1914572" cy="147317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EE6443-463B-4AFD-B593-92E3E2E12CCD}">
      <dsp:nvSpPr>
        <dsp:cNvPr id="0" name=""/>
        <dsp:cNvSpPr/>
      </dsp:nvSpPr>
      <dsp:spPr>
        <a:xfrm>
          <a:off x="2149077" y="713998"/>
          <a:ext cx="3791902" cy="3791902"/>
        </a:xfrm>
        <a:prstGeom prst="blockArc">
          <a:avLst>
            <a:gd name="adj1" fmla="val 10914174"/>
            <a:gd name="adj2" fmla="val 1624475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24D684-C183-40FC-9038-6D72E78CDD23}">
      <dsp:nvSpPr>
        <dsp:cNvPr id="0" name=""/>
        <dsp:cNvSpPr/>
      </dsp:nvSpPr>
      <dsp:spPr>
        <a:xfrm>
          <a:off x="2149900" y="625410"/>
          <a:ext cx="3791902" cy="3791902"/>
        </a:xfrm>
        <a:prstGeom prst="blockArc">
          <a:avLst>
            <a:gd name="adj1" fmla="val 5269700"/>
            <a:gd name="adj2" fmla="val 10749711"/>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8564A5-B22B-412B-8006-E8040BE58521}">
      <dsp:nvSpPr>
        <dsp:cNvPr id="0" name=""/>
        <dsp:cNvSpPr/>
      </dsp:nvSpPr>
      <dsp:spPr>
        <a:xfrm>
          <a:off x="2220078" y="624079"/>
          <a:ext cx="3791902" cy="3791902"/>
        </a:xfrm>
        <a:prstGeom prst="blockArc">
          <a:avLst>
            <a:gd name="adj1" fmla="val 0"/>
            <a:gd name="adj2" fmla="val 54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FBFFD1-1CBB-4229-8CB6-33F10CC9CE5B}">
      <dsp:nvSpPr>
        <dsp:cNvPr id="0" name=""/>
        <dsp:cNvSpPr/>
      </dsp:nvSpPr>
      <dsp:spPr>
        <a:xfrm>
          <a:off x="2222239" y="713505"/>
          <a:ext cx="3791902" cy="3791902"/>
        </a:xfrm>
        <a:prstGeom prst="blockArc">
          <a:avLst>
            <a:gd name="adj1" fmla="val 16108932"/>
            <a:gd name="adj2" fmla="val 2143394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56043D-22EA-4721-9D0F-5E342249CB6B}">
      <dsp:nvSpPr>
        <dsp:cNvPr id="0" name=""/>
        <dsp:cNvSpPr/>
      </dsp:nvSpPr>
      <dsp:spPr>
        <a:xfrm>
          <a:off x="3353193" y="1697486"/>
          <a:ext cx="1744503" cy="17445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ZA" sz="2700" kern="1200" dirty="0" smtClean="0"/>
            <a:t>Lines of Defence</a:t>
          </a:r>
          <a:endParaRPr lang="en-ZA" sz="2700" kern="1200" dirty="0"/>
        </a:p>
      </dsp:txBody>
      <dsp:txXfrm>
        <a:off x="3353193" y="1697486"/>
        <a:ext cx="1744503" cy="1744503"/>
      </dsp:txXfrm>
    </dsp:sp>
    <dsp:sp modelId="{874FB916-23EA-448F-97FF-57E55202BFDC}">
      <dsp:nvSpPr>
        <dsp:cNvPr id="0" name=""/>
        <dsp:cNvSpPr/>
      </dsp:nvSpPr>
      <dsp:spPr>
        <a:xfrm>
          <a:off x="3143721" y="147540"/>
          <a:ext cx="1850827" cy="1221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b="1" kern="1200" dirty="0" smtClean="0"/>
            <a:t>Audit Committee</a:t>
          </a:r>
          <a:endParaRPr lang="en-ZA" sz="1800" b="1" kern="1200" dirty="0"/>
        </a:p>
      </dsp:txBody>
      <dsp:txXfrm>
        <a:off x="3143721" y="147540"/>
        <a:ext cx="1850827" cy="1221152"/>
      </dsp:txXfrm>
    </dsp:sp>
    <dsp:sp modelId="{99B97D0C-5681-4DDF-A113-ACE12D151B5E}">
      <dsp:nvSpPr>
        <dsp:cNvPr id="0" name=""/>
        <dsp:cNvSpPr/>
      </dsp:nvSpPr>
      <dsp:spPr>
        <a:xfrm>
          <a:off x="5163384" y="1909454"/>
          <a:ext cx="1609271" cy="1221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b="1" kern="1200" dirty="0" smtClean="0"/>
            <a:t>Internal Audit</a:t>
          </a:r>
          <a:endParaRPr lang="en-ZA" sz="1800" b="1" kern="1200" dirty="0"/>
        </a:p>
      </dsp:txBody>
      <dsp:txXfrm>
        <a:off x="5163384" y="1909454"/>
        <a:ext cx="1609271" cy="1221152"/>
      </dsp:txXfrm>
    </dsp:sp>
    <dsp:sp modelId="{B0A46E9D-C6B0-4B8D-B31A-F13ECF345F23}">
      <dsp:nvSpPr>
        <dsp:cNvPr id="0" name=""/>
        <dsp:cNvSpPr/>
      </dsp:nvSpPr>
      <dsp:spPr>
        <a:xfrm>
          <a:off x="3143736" y="3876348"/>
          <a:ext cx="1944587" cy="991343"/>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endParaRPr lang="en-ZA" sz="800" kern="1200" dirty="0"/>
        </a:p>
      </dsp:txBody>
      <dsp:txXfrm>
        <a:off x="3143736" y="3876348"/>
        <a:ext cx="1944587" cy="991343"/>
      </dsp:txXfrm>
    </dsp:sp>
    <dsp:sp modelId="{BD250130-7451-48FF-90AD-CF3C9D68DD4B}">
      <dsp:nvSpPr>
        <dsp:cNvPr id="0" name=""/>
        <dsp:cNvSpPr/>
      </dsp:nvSpPr>
      <dsp:spPr>
        <a:xfrm>
          <a:off x="1204083" y="1850978"/>
          <a:ext cx="1979952" cy="13949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b="1" kern="1200" dirty="0" smtClean="0"/>
            <a:t>Management &amp; Staff</a:t>
          </a:r>
          <a:endParaRPr lang="en-ZA" sz="1800" b="1" kern="1200" dirty="0"/>
        </a:p>
      </dsp:txBody>
      <dsp:txXfrm>
        <a:off x="1204083" y="1850978"/>
        <a:ext cx="1979952" cy="139494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0.43452</cdr:x>
      <cdr:y>0.03427</cdr:y>
    </cdr:from>
    <cdr:to>
      <cdr:x>0.70982</cdr:x>
      <cdr:y>0.26791</cdr:y>
    </cdr:to>
    <cdr:sp macro="" textlink="">
      <cdr:nvSpPr>
        <cdr:cNvPr id="2" name="Flowchart: Sequential Access Storage 1"/>
        <cdr:cNvSpPr/>
      </cdr:nvSpPr>
      <cdr:spPr>
        <a:xfrm xmlns:a="http://schemas.openxmlformats.org/drawingml/2006/main">
          <a:off x="4450080" y="167640"/>
          <a:ext cx="2819400" cy="1143000"/>
        </a:xfrm>
        <a:prstGeom xmlns:a="http://schemas.openxmlformats.org/drawingml/2006/main" prst="flowChartMagneticTap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sz="1800" dirty="0" smtClean="0"/>
        </a:p>
        <a:p xmlns:a="http://schemas.openxmlformats.org/drawingml/2006/main">
          <a:r>
            <a:rPr lang="en-US" sz="1800" dirty="0" smtClean="0"/>
            <a:t>Audit Findings</a:t>
          </a:r>
          <a:endParaRPr lang="en-US" sz="1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6DE45DF6-837E-4C64-B910-54F9A6F242A0}" type="datetimeFigureOut">
              <a:rPr lang="en-ZA" smtClean="0"/>
              <a:pPr/>
              <a:t>2015/10/21</a:t>
            </a:fld>
            <a:endParaRPr lang="en-ZA"/>
          </a:p>
        </p:txBody>
      </p:sp>
      <p:sp>
        <p:nvSpPr>
          <p:cNvPr id="4" name="Footer Placeholder 3"/>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a:defRPr sz="1200"/>
            </a:lvl1pPr>
          </a:lstStyle>
          <a:p>
            <a:fld id="{2686BD62-763B-474E-BB44-2474F75F0906}" type="slidenum">
              <a:rPr lang="en-ZA" smtClean="0"/>
              <a:pPr/>
              <a:t>‹#›</a:t>
            </a:fld>
            <a:endParaRPr lang="en-ZA"/>
          </a:p>
        </p:txBody>
      </p:sp>
    </p:spTree>
    <p:extLst>
      <p:ext uri="{BB962C8B-B14F-4D97-AF65-F5344CB8AC3E}">
        <p14:creationId xmlns:p14="http://schemas.microsoft.com/office/powerpoint/2010/main" xmlns="" val="2634277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49688" y="0"/>
            <a:ext cx="2946400" cy="496967"/>
          </a:xfrm>
          <a:prstGeom prst="rect">
            <a:avLst/>
          </a:prstGeom>
        </p:spPr>
        <p:txBody>
          <a:bodyPr vert="horz" lIns="91440" tIns="45720" rIns="91440" bIns="45720" rtlCol="0"/>
          <a:lstStyle>
            <a:lvl1pPr algn="r">
              <a:defRPr sz="1200"/>
            </a:lvl1pPr>
          </a:lstStyle>
          <a:p>
            <a:fld id="{CBFCEB58-4862-4313-86B6-B90BD878B4DF}" type="datetimeFigureOut">
              <a:rPr lang="en-ZA" smtClean="0"/>
              <a:pPr/>
              <a:t>2015/10/21</a:t>
            </a:fld>
            <a:endParaRPr lang="en-ZA"/>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450" y="4777552"/>
            <a:ext cx="5438775" cy="39090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31258"/>
            <a:ext cx="2946400" cy="49696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49688" y="9431258"/>
            <a:ext cx="2946400" cy="496967"/>
          </a:xfrm>
          <a:prstGeom prst="rect">
            <a:avLst/>
          </a:prstGeom>
        </p:spPr>
        <p:txBody>
          <a:bodyPr vert="horz" lIns="91440" tIns="45720" rIns="91440" bIns="45720" rtlCol="0" anchor="b"/>
          <a:lstStyle>
            <a:lvl1pPr algn="r">
              <a:defRPr sz="1200"/>
            </a:lvl1pPr>
          </a:lstStyle>
          <a:p>
            <a:fld id="{AC9B1225-83C2-4CED-AB17-8E384301BA05}" type="slidenum">
              <a:rPr lang="en-ZA" smtClean="0"/>
              <a:pPr/>
              <a:t>‹#›</a:t>
            </a:fld>
            <a:endParaRPr lang="en-ZA"/>
          </a:p>
        </p:txBody>
      </p:sp>
    </p:spTree>
    <p:extLst>
      <p:ext uri="{BB962C8B-B14F-4D97-AF65-F5344CB8AC3E}">
        <p14:creationId xmlns:p14="http://schemas.microsoft.com/office/powerpoint/2010/main" xmlns="" val="3027285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gov.za/"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gcis.gov.za/"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gov.za/"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gcis.gov.za/"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gov.za/"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gcis.gov.za/"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0A8F022-4E2C-47CF-A8D2-C73D19E791F5}" type="slidenum">
              <a:rPr lang="en-US">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xmlns="" val="4113946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12</a:t>
            </a:fld>
            <a:endParaRPr lang="en-ZA" dirty="0">
              <a:solidFill>
                <a:prstClr val="black"/>
              </a:solidFill>
            </a:endParaRPr>
          </a:p>
        </p:txBody>
      </p:sp>
    </p:spTree>
    <p:extLst>
      <p:ext uri="{BB962C8B-B14F-4D97-AF65-F5344CB8AC3E}">
        <p14:creationId xmlns:p14="http://schemas.microsoft.com/office/powerpoint/2010/main" xmlns="" val="1112858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13</a:t>
            </a:fld>
            <a:endParaRPr lang="en-ZA" dirty="0">
              <a:solidFill>
                <a:prstClr val="black"/>
              </a:solidFill>
            </a:endParaRPr>
          </a:p>
        </p:txBody>
      </p:sp>
    </p:spTree>
    <p:extLst>
      <p:ext uri="{BB962C8B-B14F-4D97-AF65-F5344CB8AC3E}">
        <p14:creationId xmlns:p14="http://schemas.microsoft.com/office/powerpoint/2010/main" xmlns="" val="4031700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CA7D143E-5755-48B4-92AB-7221E17E2B89}"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xmlns="" val="3668047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CA7D143E-5755-48B4-92AB-7221E17E2B89}"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xmlns="" val="2661300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16</a:t>
            </a:fld>
            <a:endParaRPr lang="en-ZA" dirty="0">
              <a:solidFill>
                <a:prstClr val="black"/>
              </a:solidFill>
            </a:endParaRPr>
          </a:p>
        </p:txBody>
      </p:sp>
    </p:spTree>
    <p:extLst>
      <p:ext uri="{BB962C8B-B14F-4D97-AF65-F5344CB8AC3E}">
        <p14:creationId xmlns:p14="http://schemas.microsoft.com/office/powerpoint/2010/main" xmlns="" val="2060947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17</a:t>
            </a:fld>
            <a:endParaRPr lang="en-ZA" dirty="0">
              <a:solidFill>
                <a:prstClr val="black"/>
              </a:solidFill>
            </a:endParaRPr>
          </a:p>
        </p:txBody>
      </p:sp>
    </p:spTree>
    <p:extLst>
      <p:ext uri="{BB962C8B-B14F-4D97-AF65-F5344CB8AC3E}">
        <p14:creationId xmlns:p14="http://schemas.microsoft.com/office/powerpoint/2010/main" xmlns="" val="2438826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18</a:t>
            </a:fld>
            <a:endParaRPr lang="en-ZA" dirty="0">
              <a:solidFill>
                <a:prstClr val="black"/>
              </a:solidFill>
            </a:endParaRPr>
          </a:p>
        </p:txBody>
      </p:sp>
    </p:spTree>
    <p:extLst>
      <p:ext uri="{BB962C8B-B14F-4D97-AF65-F5344CB8AC3E}">
        <p14:creationId xmlns:p14="http://schemas.microsoft.com/office/powerpoint/2010/main" xmlns="" val="2029589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CA7D143E-5755-48B4-92AB-7221E17E2B89}"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xmlns="" val="681932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20</a:t>
            </a:fld>
            <a:endParaRPr lang="en-ZA" dirty="0">
              <a:solidFill>
                <a:prstClr val="black"/>
              </a:solidFill>
            </a:endParaRPr>
          </a:p>
        </p:txBody>
      </p:sp>
    </p:spTree>
    <p:extLst>
      <p:ext uri="{BB962C8B-B14F-4D97-AF65-F5344CB8AC3E}">
        <p14:creationId xmlns:p14="http://schemas.microsoft.com/office/powerpoint/2010/main" xmlns="" val="4266233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21</a:t>
            </a:fld>
            <a:endParaRPr lang="en-ZA" dirty="0">
              <a:solidFill>
                <a:prstClr val="black"/>
              </a:solidFill>
            </a:endParaRPr>
          </a:p>
        </p:txBody>
      </p:sp>
    </p:spTree>
    <p:extLst>
      <p:ext uri="{BB962C8B-B14F-4D97-AF65-F5344CB8AC3E}">
        <p14:creationId xmlns:p14="http://schemas.microsoft.com/office/powerpoint/2010/main" xmlns="" val="2611733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1" dirty="0"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235B7FD-D332-4FDC-81BF-60702E2D5562}" type="slidenum">
              <a:rPr lang="en-US">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xmlns="" val="1943276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22</a:t>
            </a:fld>
            <a:endParaRPr lang="en-ZA" dirty="0">
              <a:solidFill>
                <a:prstClr val="black"/>
              </a:solidFill>
            </a:endParaRPr>
          </a:p>
        </p:txBody>
      </p:sp>
    </p:spTree>
    <p:extLst>
      <p:ext uri="{BB962C8B-B14F-4D97-AF65-F5344CB8AC3E}">
        <p14:creationId xmlns:p14="http://schemas.microsoft.com/office/powerpoint/2010/main" xmlns="" val="1666256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23</a:t>
            </a:fld>
            <a:endParaRPr lang="en-ZA" dirty="0">
              <a:solidFill>
                <a:prstClr val="black"/>
              </a:solidFill>
            </a:endParaRPr>
          </a:p>
        </p:txBody>
      </p:sp>
    </p:spTree>
    <p:extLst>
      <p:ext uri="{BB962C8B-B14F-4D97-AF65-F5344CB8AC3E}">
        <p14:creationId xmlns:p14="http://schemas.microsoft.com/office/powerpoint/2010/main" xmlns="" val="1013442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CA7D143E-5755-48B4-92AB-7221E17E2B89}"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xmlns="" val="3478214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dirty="0" smtClean="0"/>
          </a:p>
        </p:txBody>
      </p:sp>
      <p:sp>
        <p:nvSpPr>
          <p:cNvPr id="46084"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225" eaLnBrk="0" hangingPunct="0">
              <a:defRPr b="1">
                <a:solidFill>
                  <a:schemeClr val="tx1"/>
                </a:solidFill>
                <a:latin typeface="Arial" charset="0"/>
              </a:defRPr>
            </a:lvl1pPr>
            <a:lvl2pPr marL="742950" indent="-285750" defTabSz="911225" eaLnBrk="0" hangingPunct="0">
              <a:defRPr b="1">
                <a:solidFill>
                  <a:schemeClr val="tx1"/>
                </a:solidFill>
                <a:latin typeface="Arial" charset="0"/>
              </a:defRPr>
            </a:lvl2pPr>
            <a:lvl3pPr marL="1143000" indent="-228600" defTabSz="911225" eaLnBrk="0" hangingPunct="0">
              <a:defRPr b="1">
                <a:solidFill>
                  <a:schemeClr val="tx1"/>
                </a:solidFill>
                <a:latin typeface="Arial" charset="0"/>
              </a:defRPr>
            </a:lvl3pPr>
            <a:lvl4pPr marL="1600200" indent="-228600" defTabSz="911225" eaLnBrk="0" hangingPunct="0">
              <a:defRPr b="1">
                <a:solidFill>
                  <a:schemeClr val="tx1"/>
                </a:solidFill>
                <a:latin typeface="Arial" charset="0"/>
              </a:defRPr>
            </a:lvl4pPr>
            <a:lvl5pPr marL="2057400" indent="-228600" defTabSz="911225" eaLnBrk="0" hangingPunct="0">
              <a:defRPr b="1">
                <a:solidFill>
                  <a:schemeClr val="tx1"/>
                </a:solidFill>
                <a:latin typeface="Arial" charset="0"/>
              </a:defRPr>
            </a:lvl5pPr>
            <a:lvl6pPr marL="2514600" indent="-228600" defTabSz="911225" eaLnBrk="0" fontAlgn="base" hangingPunct="0">
              <a:spcBef>
                <a:spcPct val="0"/>
              </a:spcBef>
              <a:spcAft>
                <a:spcPct val="0"/>
              </a:spcAft>
              <a:defRPr b="1">
                <a:solidFill>
                  <a:schemeClr val="tx1"/>
                </a:solidFill>
                <a:latin typeface="Arial" charset="0"/>
              </a:defRPr>
            </a:lvl6pPr>
            <a:lvl7pPr marL="2971800" indent="-228600" defTabSz="911225" eaLnBrk="0" fontAlgn="base" hangingPunct="0">
              <a:spcBef>
                <a:spcPct val="0"/>
              </a:spcBef>
              <a:spcAft>
                <a:spcPct val="0"/>
              </a:spcAft>
              <a:defRPr b="1">
                <a:solidFill>
                  <a:schemeClr val="tx1"/>
                </a:solidFill>
                <a:latin typeface="Arial" charset="0"/>
              </a:defRPr>
            </a:lvl7pPr>
            <a:lvl8pPr marL="3429000" indent="-228600" defTabSz="911225" eaLnBrk="0" fontAlgn="base" hangingPunct="0">
              <a:spcBef>
                <a:spcPct val="0"/>
              </a:spcBef>
              <a:spcAft>
                <a:spcPct val="0"/>
              </a:spcAft>
              <a:defRPr b="1">
                <a:solidFill>
                  <a:schemeClr val="tx1"/>
                </a:solidFill>
                <a:latin typeface="Arial" charset="0"/>
              </a:defRPr>
            </a:lvl8pPr>
            <a:lvl9pPr marL="3886200" indent="-228600" defTabSz="911225" eaLnBrk="0" fontAlgn="base" hangingPunct="0">
              <a:spcBef>
                <a:spcPct val="0"/>
              </a:spcBef>
              <a:spcAft>
                <a:spcPct val="0"/>
              </a:spcAft>
              <a:defRPr b="1">
                <a:solidFill>
                  <a:schemeClr val="tx1"/>
                </a:solidFill>
                <a:latin typeface="Arial" charset="0"/>
              </a:defRPr>
            </a:lvl9pPr>
          </a:lstStyle>
          <a:p>
            <a:pPr eaLnBrk="1" hangingPunct="1">
              <a:defRPr/>
            </a:pPr>
            <a:fld id="{A16DDE2C-FDDC-4D38-966D-D6BD7EAB16B6}" type="slidenum">
              <a:rPr lang="en-US" b="0" smtClean="0">
                <a:solidFill>
                  <a:srgbClr val="000000"/>
                </a:solidFill>
              </a:rPr>
              <a:pPr eaLnBrk="1" hangingPunct="1">
                <a:defRPr/>
              </a:pPr>
              <a:t>4</a:t>
            </a:fld>
            <a:endParaRPr lang="en-US" b="0" dirty="0" smtClean="0">
              <a:solidFill>
                <a:srgbClr val="000000"/>
              </a:solidFill>
            </a:endParaRPr>
          </a:p>
        </p:txBody>
      </p:sp>
    </p:spTree>
    <p:extLst>
      <p:ext uri="{BB962C8B-B14F-4D97-AF65-F5344CB8AC3E}">
        <p14:creationId xmlns:p14="http://schemas.microsoft.com/office/powerpoint/2010/main" xmlns="" val="2820526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C9B1225-83C2-4CED-AB17-8E384301BA05}" type="slidenum">
              <a:rPr lang="en-ZA" smtClean="0"/>
              <a:pPr/>
              <a:t>5</a:t>
            </a:fld>
            <a:endParaRPr lang="en-ZA"/>
          </a:p>
        </p:txBody>
      </p:sp>
    </p:spTree>
    <p:extLst>
      <p:ext uri="{BB962C8B-B14F-4D97-AF65-F5344CB8AC3E}">
        <p14:creationId xmlns:p14="http://schemas.microsoft.com/office/powerpoint/2010/main" xmlns="" val="4201306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MAKING HEADLINES </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 </a:t>
            </a:r>
          </a:p>
          <a:p>
            <a:r>
              <a:rPr lang="en-ZA" sz="1200" kern="1200" dirty="0" smtClean="0">
                <a:solidFill>
                  <a:schemeClr val="tx1"/>
                </a:solidFill>
                <a:effectLst/>
                <a:latin typeface="+mn-lt"/>
                <a:ea typeface="+mn-ea"/>
                <a:cs typeface="+mn-cs"/>
              </a:rPr>
              <a:t>GCIS continues to interact with the media and monitors the environment to enable accurate responses to topical issues. The GCIS provides media monitoring services to all government departments both electronic and print on a daily basis.</a:t>
            </a:r>
          </a:p>
          <a:p>
            <a:r>
              <a:rPr lang="en-ZA" sz="1200" kern="1200" dirty="0" smtClean="0">
                <a:solidFill>
                  <a:schemeClr val="tx1"/>
                </a:solidFill>
                <a:effectLst/>
                <a:latin typeface="+mn-lt"/>
                <a:ea typeface="+mn-ea"/>
                <a:cs typeface="+mn-cs"/>
              </a:rPr>
              <a:t> </a:t>
            </a:r>
          </a:p>
          <a:p>
            <a:r>
              <a:rPr lang="en-ZA" sz="1200" kern="1200" dirty="0" smtClean="0">
                <a:solidFill>
                  <a:schemeClr val="tx1"/>
                </a:solidFill>
                <a:effectLst/>
                <a:latin typeface="+mn-lt"/>
                <a:ea typeface="+mn-ea"/>
                <a:cs typeface="+mn-cs"/>
              </a:rPr>
              <a:t>GCIS invests significant resources in tracking media coverage daily and continuously to assess the impact of government’s own messaging and the tone and content of journalistic reporting, editorial comment, analysis by commentators and others. GCIS issues short message service (SMS) alerts to communicators, DGs and political principals at 06:00 am. Messages are also sent out in the event of breaking news. This is preceded by a media monitoring service that starts at 03:00. GCIS also produces media clippings of the print coverage to all government communicators at 07:00, followed by electronic media coverage in the morning and in the afternoon.</a:t>
            </a:r>
          </a:p>
          <a:p>
            <a:r>
              <a:rPr lang="en-ZA" sz="1200" kern="1200" dirty="0" smtClean="0">
                <a:solidFill>
                  <a:schemeClr val="tx1"/>
                </a:solidFill>
                <a:effectLst/>
                <a:latin typeface="+mn-lt"/>
                <a:ea typeface="+mn-ea"/>
                <a:cs typeface="+mn-cs"/>
              </a:rPr>
              <a:t> </a:t>
            </a:r>
          </a:p>
          <a:p>
            <a:r>
              <a:rPr lang="en-ZA" sz="1200" b="1" kern="1200" dirty="0" smtClean="0">
                <a:solidFill>
                  <a:schemeClr val="tx1"/>
                </a:solidFill>
                <a:effectLst/>
                <a:latin typeface="+mn-lt"/>
                <a:ea typeface="+mn-ea"/>
                <a:cs typeface="+mn-cs"/>
              </a:rPr>
              <a:t>Among GCIS’ proactive and reactive interventions in the media environment were the following:</a:t>
            </a:r>
          </a:p>
          <a:p>
            <a:pPr marL="171450" lvl="0" indent="-171450">
              <a:buFont typeface="Arial" pitchFamily="34" charset="0"/>
              <a:buChar char="•"/>
            </a:pPr>
            <a:r>
              <a:rPr lang="en-US" sz="1200" kern="1200" dirty="0" smtClean="0">
                <a:solidFill>
                  <a:schemeClr val="tx1"/>
                </a:solidFill>
                <a:effectLst/>
                <a:latin typeface="+mn-lt"/>
                <a:ea typeface="+mn-ea"/>
                <a:cs typeface="+mn-cs"/>
              </a:rPr>
              <a:t>The Acting CEO has weekly columns in the </a:t>
            </a:r>
            <a:r>
              <a:rPr lang="en-US" sz="1200" i="1" kern="1200" dirty="0" smtClean="0">
                <a:solidFill>
                  <a:schemeClr val="tx1"/>
                </a:solidFill>
                <a:effectLst/>
                <a:latin typeface="+mn-lt"/>
                <a:ea typeface="+mn-ea"/>
                <a:cs typeface="+mn-cs"/>
              </a:rPr>
              <a:t>Pretoria News</a:t>
            </a:r>
            <a:r>
              <a:rPr lang="en-US" sz="1200" kern="1200" dirty="0" smtClean="0">
                <a:solidFill>
                  <a:schemeClr val="tx1"/>
                </a:solidFill>
                <a:effectLst/>
                <a:latin typeface="+mn-lt"/>
                <a:ea typeface="+mn-ea"/>
                <a:cs typeface="+mn-cs"/>
              </a:rPr>
              <a:t> and the </a:t>
            </a:r>
            <a:r>
              <a:rPr lang="en-US" sz="1200" i="1" kern="1200" dirty="0" smtClean="0">
                <a:solidFill>
                  <a:schemeClr val="tx1"/>
                </a:solidFill>
                <a:effectLst/>
                <a:latin typeface="+mn-lt"/>
                <a:ea typeface="+mn-ea"/>
                <a:cs typeface="+mn-cs"/>
              </a:rPr>
              <a:t>The New Age</a:t>
            </a:r>
            <a:r>
              <a:rPr lang="en-US" sz="1200" kern="1200" dirty="0" smtClean="0">
                <a:solidFill>
                  <a:schemeClr val="tx1"/>
                </a:solidFill>
                <a:effectLst/>
                <a:latin typeface="+mn-lt"/>
                <a:ea typeface="+mn-ea"/>
                <a:cs typeface="+mn-cs"/>
              </a:rPr>
              <a:t> newspapers to communicate government messages on a variety of topical issues linked to the five priorities. In 2013, more than 74 opinion pieces have appeared in the </a:t>
            </a:r>
            <a:r>
              <a:rPr lang="en-US" sz="1200" i="1" kern="1200" dirty="0" smtClean="0">
                <a:solidFill>
                  <a:schemeClr val="tx1"/>
                </a:solidFill>
                <a:effectLst/>
                <a:latin typeface="+mn-lt"/>
                <a:ea typeface="+mn-ea"/>
                <a:cs typeface="+mn-cs"/>
              </a:rPr>
              <a:t>Pretoria News, The New Age, </a:t>
            </a:r>
            <a:r>
              <a:rPr lang="en-US" sz="1200" kern="1200" dirty="0" smtClean="0">
                <a:solidFill>
                  <a:schemeClr val="tx1"/>
                </a:solidFill>
                <a:effectLst/>
                <a:latin typeface="+mn-lt"/>
                <a:ea typeface="+mn-ea"/>
                <a:cs typeface="+mn-cs"/>
              </a:rPr>
              <a:t>the government blog on </a:t>
            </a:r>
            <a:r>
              <a:rPr lang="en-US" sz="1200" u="sng" kern="1200" dirty="0" smtClean="0">
                <a:solidFill>
                  <a:schemeClr val="tx1"/>
                </a:solidFill>
                <a:effectLst/>
                <a:latin typeface="+mn-lt"/>
                <a:ea typeface="+mn-ea"/>
                <a:cs typeface="+mn-cs"/>
                <a:hlinkClick r:id="rId3"/>
              </a:rPr>
              <a:t>www.gov.za</a:t>
            </a:r>
            <a:r>
              <a:rPr lang="en-US" sz="1200" kern="1200" dirty="0" smtClean="0">
                <a:solidFill>
                  <a:schemeClr val="tx1"/>
                </a:solidFill>
                <a:effectLst/>
                <a:latin typeface="+mn-lt"/>
                <a:ea typeface="+mn-ea"/>
                <a:cs typeface="+mn-cs"/>
              </a:rPr>
              <a:t> and the Acting CEO’s </a:t>
            </a:r>
            <a:r>
              <a:rPr lang="en-US" sz="1200" i="1" kern="1200" dirty="0" smtClean="0">
                <a:solidFill>
                  <a:schemeClr val="tx1"/>
                </a:solidFill>
                <a:effectLst/>
                <a:latin typeface="+mn-lt"/>
                <a:ea typeface="+mn-ea"/>
                <a:cs typeface="+mn-cs"/>
              </a:rPr>
              <a:t>Home Brewed </a:t>
            </a:r>
            <a:r>
              <a:rPr lang="en-US" sz="1200" kern="1200" dirty="0" smtClean="0">
                <a:solidFill>
                  <a:schemeClr val="tx1"/>
                </a:solidFill>
                <a:effectLst/>
                <a:latin typeface="+mn-lt"/>
                <a:ea typeface="+mn-ea"/>
                <a:cs typeface="+mn-cs"/>
              </a:rPr>
              <a:t>feature on SANews.gov.za, government’s official news agency. Opinion pieces also featured on SABC Online. </a:t>
            </a:r>
            <a:endParaRPr lang="en-ZA"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The GCIS Radio Unit has started broadcasting two news bulletins on weekdays to community radio stations on topical issues. The news is part of the Rapid Response Strategy and is broadcast live to 35 radio stations at 12:00 and at 16:00. So far, 190 news bulletins have been produced and also posted on the government and GCIS websites, </a:t>
            </a:r>
            <a:r>
              <a:rPr lang="en-US" sz="1200" u="sng" kern="1200" dirty="0" smtClean="0">
                <a:solidFill>
                  <a:schemeClr val="tx1"/>
                </a:solidFill>
                <a:effectLst/>
                <a:latin typeface="+mn-lt"/>
                <a:ea typeface="+mn-ea"/>
                <a:cs typeface="+mn-cs"/>
                <a:hlinkClick r:id="rId4"/>
              </a:rPr>
              <a:t>www.gcis.gov.za</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hlinkClick r:id="rId3"/>
              </a:rPr>
              <a:t>www.gov.za</a:t>
            </a:r>
            <a:endParaRPr lang="en-ZA"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The GCIS through its Radio Unit has also produced a total of 88 radio spots with eight adverts in 11 languages each, apart from live reads. This work was produced on behalf of The Presidency, the Department of Agriculture, Forestry and Fisheries, the Department of Health and the South African National Roads Agency Limited.</a:t>
            </a:r>
            <a:endParaRPr lang="en-ZA"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Furthermore, the GCIS Radio Unit has produced at least 32 one-hour long phone-in programmes for community radio stations. These shows were in English, as well as in the Nguni and Sotho languages. However, callers are allowed to speak the languages of their choice. These programmes were produced on behalf of various government departments and Parliament.</a:t>
            </a:r>
            <a:endParaRPr lang="en-ZA"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GCIS coordinates government’s cluster media briefings against Cabinet’s quarterly reporting cycles. These cluster briefings are aimed at updating the country on the implementation of government’s five priorities.</a:t>
            </a:r>
            <a:endParaRPr lang="en-ZA"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Following every Cabinet meeting, the Acting CEO briefs the media on Cabinet’s decisions. Some departments elaborate on certain key issues from the Cabinet statement in separate media briefings. This needs to be enhanced.</a:t>
            </a:r>
            <a:endParaRPr lang="en-ZA"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GCIS also in this year issued 199 statements and hosted 62 media briefings on behalf of departments. These statements did attract coverage in a broad range of print and broadcast media.</a:t>
            </a:r>
            <a:endParaRPr lang="en-ZA"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The media monitoring products produced are as follows:</a:t>
            </a:r>
            <a:endParaRPr lang="en-ZA" sz="1200" b="1"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364 media coverage reports covering broadcast and online media between 1 January and 31 May</a:t>
            </a:r>
            <a:endParaRPr lang="en-ZA"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143 sets of print headline news, and 7 799 sets of general press clippings.</a:t>
            </a: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6</a:t>
            </a:fld>
            <a:endParaRPr lang="en-ZA" dirty="0">
              <a:solidFill>
                <a:prstClr val="black"/>
              </a:solidFill>
            </a:endParaRPr>
          </a:p>
        </p:txBody>
      </p:sp>
    </p:spTree>
    <p:extLst>
      <p:ext uri="{BB962C8B-B14F-4D97-AF65-F5344CB8AC3E}">
        <p14:creationId xmlns:p14="http://schemas.microsoft.com/office/powerpoint/2010/main" xmlns="" val="401213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MAKING HEADLINES </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 </a:t>
            </a:r>
          </a:p>
          <a:p>
            <a:r>
              <a:rPr lang="en-ZA" sz="1200" kern="1200" dirty="0" smtClean="0">
                <a:solidFill>
                  <a:schemeClr val="tx1"/>
                </a:solidFill>
                <a:effectLst/>
                <a:latin typeface="+mn-lt"/>
                <a:ea typeface="+mn-ea"/>
                <a:cs typeface="+mn-cs"/>
              </a:rPr>
              <a:t>GCIS continues to interact with the media and monitors the environment to enable accurate responses to topical issues. The GCIS provides media monitoring services to all government departments both electronic and print on a daily basis.</a:t>
            </a:r>
          </a:p>
          <a:p>
            <a:r>
              <a:rPr lang="en-ZA" sz="1200" kern="1200" dirty="0" smtClean="0">
                <a:solidFill>
                  <a:schemeClr val="tx1"/>
                </a:solidFill>
                <a:effectLst/>
                <a:latin typeface="+mn-lt"/>
                <a:ea typeface="+mn-ea"/>
                <a:cs typeface="+mn-cs"/>
              </a:rPr>
              <a:t> </a:t>
            </a:r>
          </a:p>
          <a:p>
            <a:r>
              <a:rPr lang="en-ZA" sz="1200" kern="1200" dirty="0" smtClean="0">
                <a:solidFill>
                  <a:schemeClr val="tx1"/>
                </a:solidFill>
                <a:effectLst/>
                <a:latin typeface="+mn-lt"/>
                <a:ea typeface="+mn-ea"/>
                <a:cs typeface="+mn-cs"/>
              </a:rPr>
              <a:t>GCIS invests significant resources in tracking media coverage daily and continuously to assess the impact of government’s own messaging and the tone and content of journalistic reporting, editorial comment, analysis by commentators and others. GCIS issues short message service (SMS) alerts to communicators, DGs and political principals at 06:00 am. Messages are also sent out in the event of breaking news. This is preceded by a media monitoring service that starts at 03:00. GCIS also produces media clippings of the print coverage to all government communicators at 07:00, followed by electronic media coverage in the morning and in the afternoon.</a:t>
            </a:r>
          </a:p>
          <a:p>
            <a:r>
              <a:rPr lang="en-ZA" sz="1200" kern="1200" dirty="0" smtClean="0">
                <a:solidFill>
                  <a:schemeClr val="tx1"/>
                </a:solidFill>
                <a:effectLst/>
                <a:latin typeface="+mn-lt"/>
                <a:ea typeface="+mn-ea"/>
                <a:cs typeface="+mn-cs"/>
              </a:rPr>
              <a:t> </a:t>
            </a:r>
          </a:p>
          <a:p>
            <a:r>
              <a:rPr lang="en-ZA" sz="1200" b="1" kern="1200" dirty="0" smtClean="0">
                <a:solidFill>
                  <a:schemeClr val="tx1"/>
                </a:solidFill>
                <a:effectLst/>
                <a:latin typeface="+mn-lt"/>
                <a:ea typeface="+mn-ea"/>
                <a:cs typeface="+mn-cs"/>
              </a:rPr>
              <a:t>Among GCIS’ proactive and reactive interventions in the media environment were the following:</a:t>
            </a:r>
          </a:p>
          <a:p>
            <a:pPr marL="171450" lvl="0" indent="-171450">
              <a:buFont typeface="Arial" pitchFamily="34" charset="0"/>
              <a:buChar char="•"/>
            </a:pPr>
            <a:r>
              <a:rPr lang="en-US" sz="1200" kern="1200" dirty="0" smtClean="0">
                <a:solidFill>
                  <a:schemeClr val="tx1"/>
                </a:solidFill>
                <a:effectLst/>
                <a:latin typeface="+mn-lt"/>
                <a:ea typeface="+mn-ea"/>
                <a:cs typeface="+mn-cs"/>
              </a:rPr>
              <a:t>The Acting CEO has weekly columns in the </a:t>
            </a:r>
            <a:r>
              <a:rPr lang="en-US" sz="1200" i="1" kern="1200" dirty="0" smtClean="0">
                <a:solidFill>
                  <a:schemeClr val="tx1"/>
                </a:solidFill>
                <a:effectLst/>
                <a:latin typeface="+mn-lt"/>
                <a:ea typeface="+mn-ea"/>
                <a:cs typeface="+mn-cs"/>
              </a:rPr>
              <a:t>Pretoria News</a:t>
            </a:r>
            <a:r>
              <a:rPr lang="en-US" sz="1200" kern="1200" dirty="0" smtClean="0">
                <a:solidFill>
                  <a:schemeClr val="tx1"/>
                </a:solidFill>
                <a:effectLst/>
                <a:latin typeface="+mn-lt"/>
                <a:ea typeface="+mn-ea"/>
                <a:cs typeface="+mn-cs"/>
              </a:rPr>
              <a:t> and the </a:t>
            </a:r>
            <a:r>
              <a:rPr lang="en-US" sz="1200" i="1" kern="1200" dirty="0" smtClean="0">
                <a:solidFill>
                  <a:schemeClr val="tx1"/>
                </a:solidFill>
                <a:effectLst/>
                <a:latin typeface="+mn-lt"/>
                <a:ea typeface="+mn-ea"/>
                <a:cs typeface="+mn-cs"/>
              </a:rPr>
              <a:t>The New Age</a:t>
            </a:r>
            <a:r>
              <a:rPr lang="en-US" sz="1200" kern="1200" dirty="0" smtClean="0">
                <a:solidFill>
                  <a:schemeClr val="tx1"/>
                </a:solidFill>
                <a:effectLst/>
                <a:latin typeface="+mn-lt"/>
                <a:ea typeface="+mn-ea"/>
                <a:cs typeface="+mn-cs"/>
              </a:rPr>
              <a:t> newspapers to communicate government messages on a variety of topical issues linked to the five priorities. In 2013, more than 74 opinion pieces have appeared in the </a:t>
            </a:r>
            <a:r>
              <a:rPr lang="en-US" sz="1200" i="1" kern="1200" dirty="0" smtClean="0">
                <a:solidFill>
                  <a:schemeClr val="tx1"/>
                </a:solidFill>
                <a:effectLst/>
                <a:latin typeface="+mn-lt"/>
                <a:ea typeface="+mn-ea"/>
                <a:cs typeface="+mn-cs"/>
              </a:rPr>
              <a:t>Pretoria News, The New Age, </a:t>
            </a:r>
            <a:r>
              <a:rPr lang="en-US" sz="1200" kern="1200" dirty="0" smtClean="0">
                <a:solidFill>
                  <a:schemeClr val="tx1"/>
                </a:solidFill>
                <a:effectLst/>
                <a:latin typeface="+mn-lt"/>
                <a:ea typeface="+mn-ea"/>
                <a:cs typeface="+mn-cs"/>
              </a:rPr>
              <a:t>the government blog on </a:t>
            </a:r>
            <a:r>
              <a:rPr lang="en-US" sz="1200" u="sng" kern="1200" dirty="0" smtClean="0">
                <a:solidFill>
                  <a:schemeClr val="tx1"/>
                </a:solidFill>
                <a:effectLst/>
                <a:latin typeface="+mn-lt"/>
                <a:ea typeface="+mn-ea"/>
                <a:cs typeface="+mn-cs"/>
                <a:hlinkClick r:id="rId3"/>
              </a:rPr>
              <a:t>www.gov.za</a:t>
            </a:r>
            <a:r>
              <a:rPr lang="en-US" sz="1200" kern="1200" dirty="0" smtClean="0">
                <a:solidFill>
                  <a:schemeClr val="tx1"/>
                </a:solidFill>
                <a:effectLst/>
                <a:latin typeface="+mn-lt"/>
                <a:ea typeface="+mn-ea"/>
                <a:cs typeface="+mn-cs"/>
              </a:rPr>
              <a:t> and the Acting CEO’s </a:t>
            </a:r>
            <a:r>
              <a:rPr lang="en-US" sz="1200" i="1" kern="1200" dirty="0" smtClean="0">
                <a:solidFill>
                  <a:schemeClr val="tx1"/>
                </a:solidFill>
                <a:effectLst/>
                <a:latin typeface="+mn-lt"/>
                <a:ea typeface="+mn-ea"/>
                <a:cs typeface="+mn-cs"/>
              </a:rPr>
              <a:t>Home Brewed </a:t>
            </a:r>
            <a:r>
              <a:rPr lang="en-US" sz="1200" kern="1200" dirty="0" smtClean="0">
                <a:solidFill>
                  <a:schemeClr val="tx1"/>
                </a:solidFill>
                <a:effectLst/>
                <a:latin typeface="+mn-lt"/>
                <a:ea typeface="+mn-ea"/>
                <a:cs typeface="+mn-cs"/>
              </a:rPr>
              <a:t>feature on SANews.gov.za, government’s official news agency. Opinion pieces also featured on SABC Online. </a:t>
            </a:r>
            <a:endParaRPr lang="en-ZA"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The GCIS Radio Unit has started broadcasting two news bulletins on weekdays to community radio stations on topical issues. The news is part of the Rapid Response Strategy and is broadcast live to 35 radio stations at 12:00 and at 16:00. So far, 190 news bulletins have been produced and also posted on the government and GCIS websites, </a:t>
            </a:r>
            <a:r>
              <a:rPr lang="en-US" sz="1200" u="sng" kern="1200" dirty="0" smtClean="0">
                <a:solidFill>
                  <a:schemeClr val="tx1"/>
                </a:solidFill>
                <a:effectLst/>
                <a:latin typeface="+mn-lt"/>
                <a:ea typeface="+mn-ea"/>
                <a:cs typeface="+mn-cs"/>
                <a:hlinkClick r:id="rId4"/>
              </a:rPr>
              <a:t>www.gcis.gov.za</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hlinkClick r:id="rId3"/>
              </a:rPr>
              <a:t>www.gov.za</a:t>
            </a:r>
            <a:endParaRPr lang="en-ZA"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The GCIS through its Radio Unit has also produced a total of 88 radio spots with eight adverts in 11 languages each, apart from live reads. This work was produced on behalf of The Presidency, the Department of Agriculture, Forestry and Fisheries, the Department of Health and the South African National Roads Agency Limited.</a:t>
            </a:r>
            <a:endParaRPr lang="en-ZA"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Furthermore, the GCIS Radio Unit has produced at least 32 one-hour long phone-in programmes for community radio stations. These shows were in English, as well as in the Nguni and Sotho languages. However, callers are allowed to speak the languages of their choice. These programmes were produced on behalf of various government departments and Parliament.</a:t>
            </a:r>
            <a:endParaRPr lang="en-ZA"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GCIS coordinates government’s cluster media briefings against Cabinet’s quarterly reporting cycles. These cluster briefings are aimed at updating the country on the implementation of government’s five priorities.</a:t>
            </a:r>
            <a:endParaRPr lang="en-ZA"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Following every Cabinet meeting, the Acting CEO briefs the media on Cabinet’s decisions. Some departments elaborate on certain key issues from the Cabinet statement in separate media briefings. This needs to be enhanced.</a:t>
            </a:r>
            <a:endParaRPr lang="en-ZA"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GCIS also in this year issued 199 statements and hosted 62 media briefings on behalf of departments. These statements did attract coverage in a broad range of print and broadcast media.</a:t>
            </a:r>
            <a:endParaRPr lang="en-ZA"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The media monitoring products produced are as follows:</a:t>
            </a:r>
            <a:endParaRPr lang="en-ZA" sz="1200" b="1"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364 media coverage reports covering broadcast and online media between 1 January and 31 May</a:t>
            </a:r>
            <a:endParaRPr lang="en-ZA"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143 sets of print headline news, and 7 799 sets of general press clippings.</a:t>
            </a: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7</a:t>
            </a:fld>
            <a:endParaRPr lang="en-ZA" dirty="0">
              <a:solidFill>
                <a:prstClr val="black"/>
              </a:solidFill>
            </a:endParaRPr>
          </a:p>
        </p:txBody>
      </p:sp>
    </p:spTree>
    <p:extLst>
      <p:ext uri="{BB962C8B-B14F-4D97-AF65-F5344CB8AC3E}">
        <p14:creationId xmlns:p14="http://schemas.microsoft.com/office/powerpoint/2010/main" xmlns="" val="1364662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MAKING HEADLINES </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 </a:t>
            </a:r>
          </a:p>
          <a:p>
            <a:r>
              <a:rPr lang="en-ZA" sz="1200" kern="1200" dirty="0" smtClean="0">
                <a:solidFill>
                  <a:schemeClr val="tx1"/>
                </a:solidFill>
                <a:effectLst/>
                <a:latin typeface="+mn-lt"/>
                <a:ea typeface="+mn-ea"/>
                <a:cs typeface="+mn-cs"/>
              </a:rPr>
              <a:t>GCIS continues to interact with the media and monitors the environment to enable accurate responses to topical issues. The GCIS provides media monitoring services to all government departments both electronic and print on a daily basis.</a:t>
            </a:r>
          </a:p>
          <a:p>
            <a:r>
              <a:rPr lang="en-ZA" sz="1200" kern="1200" dirty="0" smtClean="0">
                <a:solidFill>
                  <a:schemeClr val="tx1"/>
                </a:solidFill>
                <a:effectLst/>
                <a:latin typeface="+mn-lt"/>
                <a:ea typeface="+mn-ea"/>
                <a:cs typeface="+mn-cs"/>
              </a:rPr>
              <a:t> </a:t>
            </a:r>
          </a:p>
          <a:p>
            <a:r>
              <a:rPr lang="en-ZA" sz="1200" kern="1200" dirty="0" smtClean="0">
                <a:solidFill>
                  <a:schemeClr val="tx1"/>
                </a:solidFill>
                <a:effectLst/>
                <a:latin typeface="+mn-lt"/>
                <a:ea typeface="+mn-ea"/>
                <a:cs typeface="+mn-cs"/>
              </a:rPr>
              <a:t>GCIS invests significant resources in tracking media coverage daily and continuously to assess the impact of government’s own messaging and the tone and content of journalistic reporting, editorial comment, analysis by commentators and others. GCIS issues short message service (SMS) alerts to communicators, DGs and political principals at 06:00 am. Messages are also sent out in the event of breaking news. This is preceded by a media monitoring service that starts at 03:00. GCIS also produces media clippings of the print coverage to all government communicators at 07:00, followed by electronic media coverage in the morning and in the afternoon.</a:t>
            </a:r>
          </a:p>
          <a:p>
            <a:r>
              <a:rPr lang="en-ZA" sz="1200" kern="1200" dirty="0" smtClean="0">
                <a:solidFill>
                  <a:schemeClr val="tx1"/>
                </a:solidFill>
                <a:effectLst/>
                <a:latin typeface="+mn-lt"/>
                <a:ea typeface="+mn-ea"/>
                <a:cs typeface="+mn-cs"/>
              </a:rPr>
              <a:t> </a:t>
            </a:r>
          </a:p>
          <a:p>
            <a:r>
              <a:rPr lang="en-ZA" sz="1200" b="1" kern="1200" dirty="0" smtClean="0">
                <a:solidFill>
                  <a:schemeClr val="tx1"/>
                </a:solidFill>
                <a:effectLst/>
                <a:latin typeface="+mn-lt"/>
                <a:ea typeface="+mn-ea"/>
                <a:cs typeface="+mn-cs"/>
              </a:rPr>
              <a:t>Among GCIS’ proactive and reactive interventions in the media environment were the following:</a:t>
            </a:r>
          </a:p>
          <a:p>
            <a:pPr marL="171450" lvl="0" indent="-171450">
              <a:buFont typeface="Arial" pitchFamily="34" charset="0"/>
              <a:buChar char="•"/>
            </a:pPr>
            <a:r>
              <a:rPr lang="en-US" sz="1200" kern="1200" dirty="0" smtClean="0">
                <a:solidFill>
                  <a:schemeClr val="tx1"/>
                </a:solidFill>
                <a:effectLst/>
                <a:latin typeface="+mn-lt"/>
                <a:ea typeface="+mn-ea"/>
                <a:cs typeface="+mn-cs"/>
              </a:rPr>
              <a:t>The Acting CEO has weekly columns in the </a:t>
            </a:r>
            <a:r>
              <a:rPr lang="en-US" sz="1200" i="1" kern="1200" dirty="0" smtClean="0">
                <a:solidFill>
                  <a:schemeClr val="tx1"/>
                </a:solidFill>
                <a:effectLst/>
                <a:latin typeface="+mn-lt"/>
                <a:ea typeface="+mn-ea"/>
                <a:cs typeface="+mn-cs"/>
              </a:rPr>
              <a:t>Pretoria News</a:t>
            </a:r>
            <a:r>
              <a:rPr lang="en-US" sz="1200" kern="1200" dirty="0" smtClean="0">
                <a:solidFill>
                  <a:schemeClr val="tx1"/>
                </a:solidFill>
                <a:effectLst/>
                <a:latin typeface="+mn-lt"/>
                <a:ea typeface="+mn-ea"/>
                <a:cs typeface="+mn-cs"/>
              </a:rPr>
              <a:t> and the </a:t>
            </a:r>
            <a:r>
              <a:rPr lang="en-US" sz="1200" i="1" kern="1200" dirty="0" smtClean="0">
                <a:solidFill>
                  <a:schemeClr val="tx1"/>
                </a:solidFill>
                <a:effectLst/>
                <a:latin typeface="+mn-lt"/>
                <a:ea typeface="+mn-ea"/>
                <a:cs typeface="+mn-cs"/>
              </a:rPr>
              <a:t>The New Age</a:t>
            </a:r>
            <a:r>
              <a:rPr lang="en-US" sz="1200" kern="1200" dirty="0" smtClean="0">
                <a:solidFill>
                  <a:schemeClr val="tx1"/>
                </a:solidFill>
                <a:effectLst/>
                <a:latin typeface="+mn-lt"/>
                <a:ea typeface="+mn-ea"/>
                <a:cs typeface="+mn-cs"/>
              </a:rPr>
              <a:t> newspapers to communicate government messages on a variety of topical issues linked to the five priorities. In 2013, more than 74 opinion pieces have appeared in the </a:t>
            </a:r>
            <a:r>
              <a:rPr lang="en-US" sz="1200" i="1" kern="1200" dirty="0" smtClean="0">
                <a:solidFill>
                  <a:schemeClr val="tx1"/>
                </a:solidFill>
                <a:effectLst/>
                <a:latin typeface="+mn-lt"/>
                <a:ea typeface="+mn-ea"/>
                <a:cs typeface="+mn-cs"/>
              </a:rPr>
              <a:t>Pretoria News, The New Age, </a:t>
            </a:r>
            <a:r>
              <a:rPr lang="en-US" sz="1200" kern="1200" dirty="0" smtClean="0">
                <a:solidFill>
                  <a:schemeClr val="tx1"/>
                </a:solidFill>
                <a:effectLst/>
                <a:latin typeface="+mn-lt"/>
                <a:ea typeface="+mn-ea"/>
                <a:cs typeface="+mn-cs"/>
              </a:rPr>
              <a:t>the government blog on </a:t>
            </a:r>
            <a:r>
              <a:rPr lang="en-US" sz="1200" u="sng" kern="1200" dirty="0" smtClean="0">
                <a:solidFill>
                  <a:schemeClr val="tx1"/>
                </a:solidFill>
                <a:effectLst/>
                <a:latin typeface="+mn-lt"/>
                <a:ea typeface="+mn-ea"/>
                <a:cs typeface="+mn-cs"/>
                <a:hlinkClick r:id="rId3"/>
              </a:rPr>
              <a:t>www.gov.za</a:t>
            </a:r>
            <a:r>
              <a:rPr lang="en-US" sz="1200" kern="1200" dirty="0" smtClean="0">
                <a:solidFill>
                  <a:schemeClr val="tx1"/>
                </a:solidFill>
                <a:effectLst/>
                <a:latin typeface="+mn-lt"/>
                <a:ea typeface="+mn-ea"/>
                <a:cs typeface="+mn-cs"/>
              </a:rPr>
              <a:t> and the Acting CEO’s </a:t>
            </a:r>
            <a:r>
              <a:rPr lang="en-US" sz="1200" i="1" kern="1200" dirty="0" smtClean="0">
                <a:solidFill>
                  <a:schemeClr val="tx1"/>
                </a:solidFill>
                <a:effectLst/>
                <a:latin typeface="+mn-lt"/>
                <a:ea typeface="+mn-ea"/>
                <a:cs typeface="+mn-cs"/>
              </a:rPr>
              <a:t>Home Brewed </a:t>
            </a:r>
            <a:r>
              <a:rPr lang="en-US" sz="1200" kern="1200" dirty="0" smtClean="0">
                <a:solidFill>
                  <a:schemeClr val="tx1"/>
                </a:solidFill>
                <a:effectLst/>
                <a:latin typeface="+mn-lt"/>
                <a:ea typeface="+mn-ea"/>
                <a:cs typeface="+mn-cs"/>
              </a:rPr>
              <a:t>feature on SANews.gov.za, government’s official news agency. Opinion pieces also featured on SABC Online. </a:t>
            </a:r>
            <a:endParaRPr lang="en-ZA"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The GCIS Radio Unit has started broadcasting two news bulletins on weekdays to community radio stations on topical issues. The news is part of the Rapid Response Strategy and is broadcast live to 35 radio stations at 12:00 and at 16:00. So far, 190 news bulletins have been produced and also posted on the government and GCIS websites, </a:t>
            </a:r>
            <a:r>
              <a:rPr lang="en-US" sz="1200" u="sng" kern="1200" dirty="0" smtClean="0">
                <a:solidFill>
                  <a:schemeClr val="tx1"/>
                </a:solidFill>
                <a:effectLst/>
                <a:latin typeface="+mn-lt"/>
                <a:ea typeface="+mn-ea"/>
                <a:cs typeface="+mn-cs"/>
                <a:hlinkClick r:id="rId4"/>
              </a:rPr>
              <a:t>www.gcis.gov.za</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hlinkClick r:id="rId3"/>
              </a:rPr>
              <a:t>www.gov.za</a:t>
            </a:r>
            <a:endParaRPr lang="en-ZA"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The GCIS through its Radio Unit has also produced a total of 88 radio spots with eight adverts in 11 languages each, apart from live reads. This work was produced on behalf of The Presidency, the Department of Agriculture, Forestry and Fisheries, the Department of Health and the South African National Roads Agency Limited.</a:t>
            </a:r>
            <a:endParaRPr lang="en-ZA"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Furthermore, the GCIS Radio Unit has produced at least 32 one-hour long phone-in programmes for community radio stations. These shows were in English, as well as in the Nguni and Sotho languages. However, callers are allowed to speak the languages of their choice. These programmes were produced on behalf of various government departments and Parliament.</a:t>
            </a:r>
            <a:endParaRPr lang="en-ZA"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GCIS coordinates government’s cluster media briefings against Cabinet’s quarterly reporting cycles. These cluster briefings are aimed at updating the country on the implementation of government’s five priorities.</a:t>
            </a:r>
            <a:endParaRPr lang="en-ZA"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Following every Cabinet meeting, the Acting CEO briefs the media on Cabinet’s decisions. Some departments elaborate on certain key issues from the Cabinet statement in separate media briefings. This needs to be enhanced.</a:t>
            </a:r>
            <a:endParaRPr lang="en-ZA"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GCIS also in this year issued 199 statements and hosted 62 media briefings on behalf of departments. These statements did attract coverage in a broad range of print and broadcast media.</a:t>
            </a:r>
            <a:endParaRPr lang="en-ZA"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The media monitoring products produced are as follows:</a:t>
            </a:r>
            <a:endParaRPr lang="en-ZA" sz="1200" b="1"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364 media coverage reports covering broadcast and online media between 1 January and 31 May</a:t>
            </a:r>
            <a:endParaRPr lang="en-ZA"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143 sets of print headline news, and 7 799 sets of general press clippings.</a:t>
            </a: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8</a:t>
            </a:fld>
            <a:endParaRPr lang="en-ZA" dirty="0">
              <a:solidFill>
                <a:prstClr val="black"/>
              </a:solidFill>
            </a:endParaRPr>
          </a:p>
        </p:txBody>
      </p:sp>
    </p:spTree>
    <p:extLst>
      <p:ext uri="{BB962C8B-B14F-4D97-AF65-F5344CB8AC3E}">
        <p14:creationId xmlns:p14="http://schemas.microsoft.com/office/powerpoint/2010/main" xmlns="" val="3446272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C9B1225-83C2-4CED-AB17-8E384301BA05}" type="slidenum">
              <a:rPr lang="en-ZA" smtClean="0"/>
              <a:pPr/>
              <a:t>10</a:t>
            </a:fld>
            <a:endParaRPr lang="en-ZA"/>
          </a:p>
        </p:txBody>
      </p:sp>
    </p:spTree>
    <p:extLst>
      <p:ext uri="{BB962C8B-B14F-4D97-AF65-F5344CB8AC3E}">
        <p14:creationId xmlns:p14="http://schemas.microsoft.com/office/powerpoint/2010/main" xmlns="" val="4021983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11</a:t>
            </a:fld>
            <a:endParaRPr lang="en-ZA" dirty="0">
              <a:solidFill>
                <a:prstClr val="black"/>
              </a:solidFill>
            </a:endParaRPr>
          </a:p>
        </p:txBody>
      </p:sp>
    </p:spTree>
    <p:extLst>
      <p:ext uri="{BB962C8B-B14F-4D97-AF65-F5344CB8AC3E}">
        <p14:creationId xmlns:p14="http://schemas.microsoft.com/office/powerpoint/2010/main" xmlns="" val="1074139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6C41D2-FA3E-437F-80ED-356B69B3A668}" type="datetime1">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a:p>
        </p:txBody>
      </p:sp>
    </p:spTree>
    <p:extLst>
      <p:ext uri="{BB962C8B-B14F-4D97-AF65-F5344CB8AC3E}">
        <p14:creationId xmlns:p14="http://schemas.microsoft.com/office/powerpoint/2010/main" xmlns="" val="401639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1CDC65-7B08-4E89-9A70-24C1CAEC54E3}" type="datetime1">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a:p>
        </p:txBody>
      </p:sp>
    </p:spTree>
    <p:extLst>
      <p:ext uri="{BB962C8B-B14F-4D97-AF65-F5344CB8AC3E}">
        <p14:creationId xmlns:p14="http://schemas.microsoft.com/office/powerpoint/2010/main" xmlns="" val="155097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642A0-9B3F-458F-8D84-76872D0F1B02}" type="datetime1">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a:p>
        </p:txBody>
      </p:sp>
    </p:spTree>
    <p:extLst>
      <p:ext uri="{BB962C8B-B14F-4D97-AF65-F5344CB8AC3E}">
        <p14:creationId xmlns:p14="http://schemas.microsoft.com/office/powerpoint/2010/main" xmlns="" val="457684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983DCB9-2FC5-4022-8DCA-69F02E8C98F5}" type="datetime1">
              <a:rPr lang="en-US" smtClean="0">
                <a:solidFill>
                  <a:prstClr val="black">
                    <a:tint val="75000"/>
                  </a:prstClr>
                </a:solidFill>
              </a:rPr>
              <a:pPr/>
              <a:t>10/21/2015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0B94840E-CE77-424C-8345-A55CF95993F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794246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19F61F4-1B9E-4B14-A192-D27AB4D663C0}" type="datetime1">
              <a:rPr lang="en-US" smtClean="0">
                <a:solidFill>
                  <a:prstClr val="black">
                    <a:tint val="75000"/>
                  </a:prstClr>
                </a:solidFill>
              </a:rPr>
              <a:pPr/>
              <a:t>10/21/2015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0B94840E-CE77-424C-8345-A55CF95993F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393548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Z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E6C822-4F74-4872-930F-EB613FAD66AC}" type="datetime1">
              <a:rPr lang="en-US" smtClean="0">
                <a:solidFill>
                  <a:prstClr val="black">
                    <a:tint val="75000"/>
                  </a:prstClr>
                </a:solidFill>
              </a:rPr>
              <a:pPr/>
              <a:t>10/21/2015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0B94840E-CE77-424C-8345-A55CF95993F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571532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2DD89192-3E15-49B7-B9E8-0218EF255764}" type="datetime1">
              <a:rPr lang="en-US" smtClean="0">
                <a:solidFill>
                  <a:prstClr val="black">
                    <a:tint val="75000"/>
                  </a:prstClr>
                </a:solidFill>
              </a:rPr>
              <a:pPr/>
              <a:t>10/21/2015</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0B94840E-CE77-424C-8345-A55CF95993F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895703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0AE1E6CA-F9B3-45B8-88C2-1E189ABE705E}" type="datetime1">
              <a:rPr lang="en-US" smtClean="0">
                <a:solidFill>
                  <a:prstClr val="black">
                    <a:tint val="75000"/>
                  </a:prstClr>
                </a:solidFill>
              </a:rPr>
              <a:pPr/>
              <a:t>10/21/2015</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0B94840E-CE77-424C-8345-A55CF95993F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420633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EC184D88-816B-4B46-A10C-5125A2330509}" type="datetime1">
              <a:rPr lang="en-US" smtClean="0">
                <a:solidFill>
                  <a:prstClr val="black">
                    <a:tint val="75000"/>
                  </a:prstClr>
                </a:solidFill>
              </a:rPr>
              <a:pPr/>
              <a:t>10/21/2015</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0B94840E-CE77-424C-8345-A55CF95993F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088293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934AA-1F9E-41FA-8AC9-C250C61100A2}" type="datetime1">
              <a:rPr lang="en-US" smtClean="0">
                <a:solidFill>
                  <a:prstClr val="black">
                    <a:tint val="75000"/>
                  </a:prstClr>
                </a:solidFill>
              </a:rPr>
              <a:pPr/>
              <a:t>10/21/2015</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0B94840E-CE77-424C-8345-A55CF95993F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932959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BF7162-CB50-4E88-BE25-E5AD775C5E13}" type="datetime1">
              <a:rPr lang="en-US" smtClean="0">
                <a:solidFill>
                  <a:prstClr val="black">
                    <a:tint val="75000"/>
                  </a:prstClr>
                </a:solidFill>
              </a:rPr>
              <a:pPr/>
              <a:t>10/21/2015</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0B94840E-CE77-424C-8345-A55CF95993F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34528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F2ED31-8064-4DEB-8C1B-9FE1363062FA}" type="datetime1">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a:p>
        </p:txBody>
      </p:sp>
    </p:spTree>
    <p:extLst>
      <p:ext uri="{BB962C8B-B14F-4D97-AF65-F5344CB8AC3E}">
        <p14:creationId xmlns:p14="http://schemas.microsoft.com/office/powerpoint/2010/main" xmlns="" val="3203281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3CB5B8-0718-474A-9447-C839850EBF5C}" type="datetime1">
              <a:rPr lang="en-US" smtClean="0">
                <a:solidFill>
                  <a:prstClr val="black">
                    <a:tint val="75000"/>
                  </a:prstClr>
                </a:solidFill>
              </a:rPr>
              <a:pPr/>
              <a:t>10/21/2015</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0B94840E-CE77-424C-8345-A55CF95993F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215089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2ECE687-D65F-4BD3-A237-7143C1DAA30D}" type="datetime1">
              <a:rPr lang="en-US" smtClean="0">
                <a:solidFill>
                  <a:prstClr val="black">
                    <a:tint val="75000"/>
                  </a:prstClr>
                </a:solidFill>
              </a:rPr>
              <a:pPr/>
              <a:t>10/21/2015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0B94840E-CE77-424C-8345-A55CF95993F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189339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11DEE20-33AF-44C7-AD39-CDE166DCDD2A}" type="datetime1">
              <a:rPr lang="en-US" smtClean="0">
                <a:solidFill>
                  <a:prstClr val="black">
                    <a:tint val="75000"/>
                  </a:prstClr>
                </a:solidFill>
              </a:rPr>
              <a:pPr/>
              <a:t>10/21/2015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0B94840E-CE77-424C-8345-A55CF95993F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842553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495FD8-30D4-45D7-BA83-EBE3E5773F49}" type="datetime1">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a:p>
        </p:txBody>
      </p:sp>
    </p:spTree>
    <p:extLst>
      <p:ext uri="{BB962C8B-B14F-4D97-AF65-F5344CB8AC3E}">
        <p14:creationId xmlns:p14="http://schemas.microsoft.com/office/powerpoint/2010/main" xmlns="" val="93736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8F4152-D528-485B-BC87-4BFFB5E6A726}" type="datetime1">
              <a:rPr lang="en-US" smtClean="0"/>
              <a:pPr/>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a:p>
        </p:txBody>
      </p:sp>
    </p:spTree>
    <p:extLst>
      <p:ext uri="{BB962C8B-B14F-4D97-AF65-F5344CB8AC3E}">
        <p14:creationId xmlns:p14="http://schemas.microsoft.com/office/powerpoint/2010/main" xmlns="" val="352682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8CA067-83C8-4E21-8A37-8F377CD901AA}" type="datetime1">
              <a:rPr lang="en-US" smtClean="0"/>
              <a:pPr/>
              <a:t>10/21/2015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43D58F-2DAB-1446-A47E-C34A82BC1FA1}" type="slidenum">
              <a:rPr lang="en-US" smtClean="0"/>
              <a:pPr/>
              <a:t>‹#›</a:t>
            </a:fld>
            <a:endParaRPr lang="en-US"/>
          </a:p>
        </p:txBody>
      </p:sp>
    </p:spTree>
    <p:extLst>
      <p:ext uri="{BB962C8B-B14F-4D97-AF65-F5344CB8AC3E}">
        <p14:creationId xmlns:p14="http://schemas.microsoft.com/office/powerpoint/2010/main" xmlns="" val="336596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B10BE4-D0F8-472D-92EB-97CA1C09ED52}" type="datetime1">
              <a:rPr lang="en-US" smtClean="0"/>
              <a:pPr/>
              <a:t>10/21/2015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43D58F-2DAB-1446-A47E-C34A82BC1FA1}" type="slidenum">
              <a:rPr lang="en-US" smtClean="0"/>
              <a:pPr/>
              <a:t>‹#›</a:t>
            </a:fld>
            <a:endParaRPr lang="en-US"/>
          </a:p>
        </p:txBody>
      </p:sp>
    </p:spTree>
    <p:extLst>
      <p:ext uri="{BB962C8B-B14F-4D97-AF65-F5344CB8AC3E}">
        <p14:creationId xmlns:p14="http://schemas.microsoft.com/office/powerpoint/2010/main" xmlns="" val="1321483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69E077-063A-4A49-B01F-C36F35585A72}" type="datetime1">
              <a:rPr lang="en-US" smtClean="0"/>
              <a:pPr/>
              <a:t>10/21/2015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43D58F-2DAB-1446-A47E-C34A82BC1FA1}" type="slidenum">
              <a:rPr lang="en-US" smtClean="0"/>
              <a:pPr/>
              <a:t>‹#›</a:t>
            </a:fld>
            <a:endParaRPr lang="en-US"/>
          </a:p>
        </p:txBody>
      </p:sp>
    </p:spTree>
    <p:extLst>
      <p:ext uri="{BB962C8B-B14F-4D97-AF65-F5344CB8AC3E}">
        <p14:creationId xmlns:p14="http://schemas.microsoft.com/office/powerpoint/2010/main" xmlns="" val="27355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ED7C80-CFCC-415D-98B6-6A6B13BC633B}" type="datetime1">
              <a:rPr lang="en-US" smtClean="0"/>
              <a:pPr/>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a:p>
        </p:txBody>
      </p:sp>
    </p:spTree>
    <p:extLst>
      <p:ext uri="{BB962C8B-B14F-4D97-AF65-F5344CB8AC3E}">
        <p14:creationId xmlns:p14="http://schemas.microsoft.com/office/powerpoint/2010/main" xmlns="" val="1938319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68546F-CF6B-4130-B257-3818803FD62B}" type="datetime1">
              <a:rPr lang="en-US" smtClean="0"/>
              <a:pPr/>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a:p>
        </p:txBody>
      </p:sp>
    </p:spTree>
    <p:extLst>
      <p:ext uri="{BB962C8B-B14F-4D97-AF65-F5344CB8AC3E}">
        <p14:creationId xmlns:p14="http://schemas.microsoft.com/office/powerpoint/2010/main" xmlns="" val="1048452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43B01-B3D9-468C-B1D7-807C4E549C2A}" type="datetime1">
              <a:rPr lang="en-US" smtClean="0"/>
              <a:pPr/>
              <a:t>10/21/2015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3D58F-2DAB-1446-A47E-C34A82BC1FA1}" type="slidenum">
              <a:rPr lang="en-US" smtClean="0"/>
              <a:pPr/>
              <a:t>‹#›</a:t>
            </a:fld>
            <a:endParaRPr lang="en-US"/>
          </a:p>
        </p:txBody>
      </p:sp>
    </p:spTree>
    <p:extLst>
      <p:ext uri="{BB962C8B-B14F-4D97-AF65-F5344CB8AC3E}">
        <p14:creationId xmlns:p14="http://schemas.microsoft.com/office/powerpoint/2010/main" xmlns="" val="698342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C4074586-8A3C-469C-84F6-8DA82BB21A8F}" type="datetime1">
              <a:rPr lang="en-US" smtClean="0">
                <a:solidFill>
                  <a:prstClr val="black">
                    <a:tint val="75000"/>
                  </a:prstClr>
                </a:solidFill>
              </a:rPr>
              <a:pPr defTabSz="685800"/>
              <a:t>10/21/2015</a:t>
            </a:fld>
            <a:endParaRPr lang="en-ZA">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ZA">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0B94840E-CE77-424C-8345-A55CF95993FC}" type="slidenum">
              <a:rPr lang="en-ZA" smtClean="0">
                <a:solidFill>
                  <a:prstClr val="black">
                    <a:tint val="75000"/>
                  </a:prstClr>
                </a:solidFill>
              </a:rPr>
              <a:pPr defTabSz="685800"/>
              <a:t>‹#›</a:t>
            </a:fld>
            <a:endParaRPr lang="en-ZA">
              <a:solidFill>
                <a:prstClr val="black">
                  <a:tint val="75000"/>
                </a:prstClr>
              </a:solidFill>
            </a:endParaRPr>
          </a:p>
        </p:txBody>
      </p:sp>
    </p:spTree>
    <p:extLst>
      <p:ext uri="{BB962C8B-B14F-4D97-AF65-F5344CB8AC3E}">
        <p14:creationId xmlns:p14="http://schemas.microsoft.com/office/powerpoint/2010/main" xmlns="" val="1907191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gov.za/"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11.jpeg"/><Relationship Id="rId7" Type="http://schemas.openxmlformats.org/officeDocument/2006/relationships/hyperlink" Target="http://uhuruprinters.co.za/digital/PSM/"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hyperlink" Target="http://www.gcis.gov.za/content/resourcentre/newsletters-magazines/govcomms" TargetMode="Externa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lide1 copy.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700" y="-54708"/>
            <a:ext cx="9144000" cy="6858000"/>
          </a:xfrm>
          <a:prstGeom prst="rect">
            <a:avLst/>
          </a:prstGeom>
        </p:spPr>
      </p:pic>
      <p:sp>
        <p:nvSpPr>
          <p:cNvPr id="6" name="Title 1"/>
          <p:cNvSpPr txBox="1">
            <a:spLocks/>
          </p:cNvSpPr>
          <p:nvPr/>
        </p:nvSpPr>
        <p:spPr>
          <a:xfrm>
            <a:off x="235109" y="1790299"/>
            <a:ext cx="4245452" cy="13124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prstClr val="white"/>
                </a:solidFill>
              </a:rPr>
              <a:t>2014/15 Annual Report</a:t>
            </a:r>
            <a:endParaRPr lang="en-US" sz="3600" b="1" dirty="0">
              <a:solidFill>
                <a:prstClr val="white"/>
              </a:solidFill>
            </a:endParaRPr>
          </a:p>
        </p:txBody>
      </p:sp>
      <p:sp>
        <p:nvSpPr>
          <p:cNvPr id="7" name="Rectangle 6"/>
          <p:cNvSpPr/>
          <p:nvPr/>
        </p:nvSpPr>
        <p:spPr>
          <a:xfrm>
            <a:off x="379046" y="3374292"/>
            <a:ext cx="3536462" cy="1754326"/>
          </a:xfrm>
          <a:prstGeom prst="rect">
            <a:avLst/>
          </a:prstGeom>
        </p:spPr>
        <p:txBody>
          <a:bodyPr wrap="square">
            <a:spAutoFit/>
          </a:bodyPr>
          <a:lstStyle/>
          <a:p>
            <a:r>
              <a:rPr lang="en-US" b="1" dirty="0" smtClean="0">
                <a:solidFill>
                  <a:srgbClr val="FFC000"/>
                </a:solidFill>
              </a:rPr>
              <a:t>PORTFOLIO COMMITTEE ON COMMUNICATIONS</a:t>
            </a:r>
            <a:endParaRPr lang="en-US" b="1" dirty="0">
              <a:solidFill>
                <a:srgbClr val="FFC000"/>
              </a:solidFill>
            </a:endParaRPr>
          </a:p>
          <a:p>
            <a:r>
              <a:rPr lang="en-US" b="1" dirty="0" smtClean="0">
                <a:solidFill>
                  <a:srgbClr val="FFC000"/>
                </a:solidFill>
              </a:rPr>
              <a:t>13 October 2015</a:t>
            </a:r>
          </a:p>
          <a:p>
            <a:endParaRPr lang="en-US" b="1" dirty="0">
              <a:solidFill>
                <a:srgbClr val="FFC000"/>
              </a:solidFill>
            </a:endParaRPr>
          </a:p>
          <a:p>
            <a:r>
              <a:rPr lang="en-US" b="1" dirty="0" smtClean="0">
                <a:solidFill>
                  <a:srgbClr val="FFC000"/>
                </a:solidFill>
              </a:rPr>
              <a:t>Donald </a:t>
            </a:r>
            <a:r>
              <a:rPr lang="en-US" b="1" dirty="0" err="1" smtClean="0">
                <a:solidFill>
                  <a:srgbClr val="FFC000"/>
                </a:solidFill>
              </a:rPr>
              <a:t>Liphoko</a:t>
            </a:r>
            <a:endParaRPr lang="en-US" b="1" dirty="0">
              <a:solidFill>
                <a:srgbClr val="FFC000"/>
              </a:solidFill>
            </a:endParaRPr>
          </a:p>
          <a:p>
            <a:r>
              <a:rPr lang="en-US" b="1" dirty="0" smtClean="0">
                <a:solidFill>
                  <a:srgbClr val="FFC000"/>
                </a:solidFill>
              </a:rPr>
              <a:t>Acting DG: GCIS</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8843D58F-2DAB-1446-A47E-C34A82BC1FA1}" type="slidenum">
              <a:rPr lang="en-US" smtClean="0"/>
              <a:pPr/>
              <a:t>1</a:t>
            </a:fld>
            <a:endParaRPr lang="en-US"/>
          </a:p>
        </p:txBody>
      </p:sp>
    </p:spTree>
    <p:extLst>
      <p:ext uri="{BB962C8B-B14F-4D97-AF65-F5344CB8AC3E}">
        <p14:creationId xmlns:p14="http://schemas.microsoft.com/office/powerpoint/2010/main" xmlns="" val="2457102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254" y="593408"/>
            <a:ext cx="7680960" cy="537686"/>
          </a:xfr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p>
            <a:pPr algn="ctr" defTabSz="895350">
              <a:spcBef>
                <a:spcPct val="20000"/>
              </a:spcBef>
            </a:pPr>
            <a:r>
              <a:rPr lang="en-ZA" sz="2800" b="1" dirty="0">
                <a:solidFill>
                  <a:prstClr val="white"/>
                </a:solidFill>
                <a:latin typeface="Calibri"/>
              </a:rPr>
              <a:t>Auditor-General Reports – Trend Analysis</a:t>
            </a:r>
          </a:p>
        </p:txBody>
      </p:sp>
      <p:graphicFrame>
        <p:nvGraphicFramePr>
          <p:cNvPr id="5" name="Chart 4"/>
          <p:cNvGraphicFramePr>
            <a:graphicFrameLocks/>
          </p:cNvGraphicFramePr>
          <p:nvPr>
            <p:extLst/>
          </p:nvPr>
        </p:nvGraphicFramePr>
        <p:xfrm>
          <a:off x="628650" y="2080260"/>
          <a:ext cx="7680960" cy="366903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210601" y="2462796"/>
            <a:ext cx="1519968" cy="369332"/>
          </a:xfrm>
          <a:prstGeom prst="rect">
            <a:avLst/>
          </a:prstGeom>
        </p:spPr>
        <p:txBody>
          <a:bodyPr wrap="none">
            <a:spAutoFit/>
          </a:bodyPr>
          <a:lstStyle/>
          <a:p>
            <a:r>
              <a:rPr lang="en-ZA" dirty="0">
                <a:solidFill>
                  <a:prstClr val="white"/>
                </a:solidFill>
              </a:rPr>
              <a:t>Audit Findings</a:t>
            </a:r>
          </a:p>
        </p:txBody>
      </p:sp>
      <p:sp>
        <p:nvSpPr>
          <p:cNvPr id="4" name="Slide Number Placeholder 3"/>
          <p:cNvSpPr>
            <a:spLocks noGrp="1"/>
          </p:cNvSpPr>
          <p:nvPr>
            <p:ph type="sldNum" sz="quarter" idx="12"/>
          </p:nvPr>
        </p:nvSpPr>
        <p:spPr/>
        <p:txBody>
          <a:bodyPr/>
          <a:lstStyle/>
          <a:p>
            <a:fld id="{0B94840E-CE77-424C-8345-A55CF95993FC}" type="slidenum">
              <a:rPr lang="en-ZA" smtClean="0">
                <a:solidFill>
                  <a:prstClr val="black">
                    <a:tint val="75000"/>
                  </a:prstClr>
                </a:solidFill>
              </a:rPr>
              <a:pPr/>
              <a:t>10</a:t>
            </a:fld>
            <a:endParaRPr lang="en-ZA" dirty="0">
              <a:solidFill>
                <a:prstClr val="black">
                  <a:tint val="75000"/>
                </a:prstClr>
              </a:solidFill>
            </a:endParaRPr>
          </a:p>
        </p:txBody>
      </p:sp>
    </p:spTree>
    <p:extLst>
      <p:ext uri="{BB962C8B-B14F-4D97-AF65-F5344CB8AC3E}">
        <p14:creationId xmlns:p14="http://schemas.microsoft.com/office/powerpoint/2010/main" xmlns="" val="1867763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924800" y="6232227"/>
            <a:ext cx="762000" cy="365125"/>
          </a:xfrm>
        </p:spPr>
        <p:txBody>
          <a:bodyPr/>
          <a:lstStyle/>
          <a:p>
            <a:pPr>
              <a:defRPr/>
            </a:pPr>
            <a:fld id="{16B99FE7-67B7-4BBE-9EFC-886B802F219B}" type="slidenum">
              <a:rPr lang="en-US" smtClean="0">
                <a:solidFill>
                  <a:srgbClr val="4F271C">
                    <a:shade val="90000"/>
                  </a:srgbClr>
                </a:solidFill>
              </a:rPr>
              <a:pPr>
                <a:defRPr/>
              </a:pPr>
              <a:t>11</a:t>
            </a:fld>
            <a:endParaRPr lang="en-US" dirty="0">
              <a:solidFill>
                <a:srgbClr val="4F271C">
                  <a:shade val="90000"/>
                </a:srgbClr>
              </a:solidFill>
            </a:endParaRPr>
          </a:p>
        </p:txBody>
      </p:sp>
      <p:sp>
        <p:nvSpPr>
          <p:cNvPr id="20" name="Rounded Rectangle 4"/>
          <p:cNvSpPr/>
          <p:nvPr/>
        </p:nvSpPr>
        <p:spPr>
          <a:xfrm>
            <a:off x="2013148" y="807368"/>
            <a:ext cx="6591300"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defTabSz="1066800" fontAlgn="base">
              <a:lnSpc>
                <a:spcPct val="90000"/>
              </a:lnSpc>
              <a:spcBef>
                <a:spcPct val="0"/>
              </a:spcBef>
              <a:spcAft>
                <a:spcPct val="35000"/>
              </a:spcAft>
            </a:pPr>
            <a:r>
              <a:rPr lang="en-US" sz="2400" b="1" dirty="0" smtClean="0">
                <a:solidFill>
                  <a:prstClr val="white"/>
                </a:solidFill>
              </a:rPr>
              <a:t>Communication &amp; Content Management</a:t>
            </a:r>
            <a:endParaRPr lang="en-US" sz="2400" b="1" dirty="0">
              <a:solidFill>
                <a:prstClr val="white"/>
              </a:solidFill>
            </a:endParaRPr>
          </a:p>
        </p:txBody>
      </p:sp>
      <p:sp>
        <p:nvSpPr>
          <p:cNvPr id="10" name="Title 1"/>
          <p:cNvSpPr txBox="1">
            <a:spLocks/>
          </p:cNvSpPr>
          <p:nvPr/>
        </p:nvSpPr>
        <p:spPr>
          <a:xfrm>
            <a:off x="239498" y="267072"/>
            <a:ext cx="8904502" cy="540296"/>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defTabSz="895350">
              <a:spcBef>
                <a:spcPct val="20000"/>
              </a:spcBef>
              <a:buNone/>
              <a:defRPr sz="2800" b="1">
                <a:solidFill>
                  <a:prstClr val="white"/>
                </a:solidFill>
                <a:latin typeface="Calibri"/>
                <a:ea typeface="+mj-ea"/>
                <a:cs typeface="+mj-cs"/>
              </a:defRPr>
            </a:lvl1pPr>
          </a:lstStyle>
          <a:p>
            <a:r>
              <a:rPr lang="en-US" dirty="0"/>
              <a:t>Programme 2: Content Processing and Dissemination</a:t>
            </a:r>
          </a:p>
        </p:txBody>
      </p:sp>
      <p:sp>
        <p:nvSpPr>
          <p:cNvPr id="3" name="Content Placeholder 2"/>
          <p:cNvSpPr>
            <a:spLocks noGrp="1"/>
          </p:cNvSpPr>
          <p:nvPr>
            <p:ph sz="half" idx="1"/>
          </p:nvPr>
        </p:nvSpPr>
        <p:spPr>
          <a:xfrm>
            <a:off x="251520" y="2530586"/>
            <a:ext cx="8640960" cy="3381116"/>
          </a:xfrm>
          <a:solidFill>
            <a:schemeClr val="bg1"/>
          </a:solidFill>
          <a:ln>
            <a:solidFill>
              <a:srgbClr val="C00000"/>
            </a:solidFill>
          </a:ln>
        </p:spPr>
        <p:txBody>
          <a:bodyPr>
            <a:normAutofit lnSpcReduction="10000"/>
          </a:bodyPr>
          <a:lstStyle/>
          <a:p>
            <a:r>
              <a:rPr lang="en-ZA" sz="1600" dirty="0" smtClean="0">
                <a:latin typeface="+mj-lt"/>
              </a:rPr>
              <a:t>Produced </a:t>
            </a:r>
            <a:r>
              <a:rPr lang="en-ZA" sz="1600" b="1" dirty="0" smtClean="0">
                <a:latin typeface="+mj-lt"/>
              </a:rPr>
              <a:t>research </a:t>
            </a:r>
            <a:r>
              <a:rPr lang="en-ZA" sz="1600" b="1" dirty="0">
                <a:latin typeface="+mj-lt"/>
              </a:rPr>
              <a:t>cluster repor</a:t>
            </a:r>
            <a:r>
              <a:rPr lang="en-ZA" sz="1600" dirty="0">
                <a:latin typeface="+mj-lt"/>
              </a:rPr>
              <a:t>ts to guide planning and inform communication strategies of government communication clusters</a:t>
            </a:r>
            <a:r>
              <a:rPr lang="en-ZA" sz="1600" dirty="0" smtClean="0">
                <a:latin typeface="+mj-lt"/>
              </a:rPr>
              <a:t>.</a:t>
            </a:r>
          </a:p>
          <a:p>
            <a:r>
              <a:rPr lang="en-ZA" sz="1600" dirty="0">
                <a:latin typeface="+mj-lt"/>
              </a:rPr>
              <a:t>P</a:t>
            </a:r>
            <a:r>
              <a:rPr lang="en-ZA" sz="1600" dirty="0" smtClean="0">
                <a:latin typeface="+mj-lt"/>
              </a:rPr>
              <a:t>roduced </a:t>
            </a:r>
            <a:r>
              <a:rPr lang="en-ZA" sz="1600" b="1" dirty="0">
                <a:latin typeface="+mj-lt"/>
              </a:rPr>
              <a:t>93 Research Advisory reports </a:t>
            </a:r>
            <a:r>
              <a:rPr lang="en-ZA" sz="1600" dirty="0">
                <a:latin typeface="+mj-lt"/>
              </a:rPr>
              <a:t>for various national departments and Premiers’ Offices. </a:t>
            </a:r>
            <a:r>
              <a:rPr lang="en-ZA" sz="1600" dirty="0" smtClean="0">
                <a:latin typeface="+mj-lt"/>
              </a:rPr>
              <a:t>Content convergence delivered government information to more people on more platforms</a:t>
            </a:r>
          </a:p>
          <a:p>
            <a:r>
              <a:rPr lang="en-ZA" sz="1600" dirty="0" smtClean="0">
                <a:latin typeface="+mj-lt"/>
              </a:rPr>
              <a:t>The </a:t>
            </a:r>
            <a:r>
              <a:rPr lang="en-ZA" sz="1600" b="1" dirty="0" smtClean="0">
                <a:latin typeface="+mj-lt"/>
              </a:rPr>
              <a:t>South </a:t>
            </a:r>
            <a:r>
              <a:rPr lang="en-ZA" sz="1600" b="1" dirty="0">
                <a:latin typeface="+mj-lt"/>
              </a:rPr>
              <a:t>African Government News Agency (</a:t>
            </a:r>
            <a:r>
              <a:rPr lang="en-ZA" sz="1600" b="1" dirty="0" err="1" smtClean="0">
                <a:latin typeface="+mj-lt"/>
              </a:rPr>
              <a:t>SAnews</a:t>
            </a:r>
            <a:r>
              <a:rPr lang="en-ZA" sz="1600" b="1" dirty="0" smtClean="0">
                <a:latin typeface="+mj-lt"/>
              </a:rPr>
              <a:t>) </a:t>
            </a:r>
            <a:r>
              <a:rPr lang="en-ZA" sz="1600" i="1" dirty="0" smtClean="0">
                <a:latin typeface="+mj-lt"/>
              </a:rPr>
              <a:t>Twitter</a:t>
            </a:r>
            <a:r>
              <a:rPr lang="en-ZA" sz="1600" dirty="0" smtClean="0">
                <a:latin typeface="+mj-lt"/>
              </a:rPr>
              <a:t> </a:t>
            </a:r>
            <a:r>
              <a:rPr lang="en-ZA" sz="1600" dirty="0">
                <a:latin typeface="+mj-lt"/>
              </a:rPr>
              <a:t>following grew tremendously </a:t>
            </a:r>
            <a:r>
              <a:rPr lang="en-ZA" sz="1600" dirty="0" smtClean="0">
                <a:latin typeface="+mj-lt"/>
              </a:rPr>
              <a:t>the followers was </a:t>
            </a:r>
            <a:r>
              <a:rPr lang="en-ZA" sz="1600" dirty="0">
                <a:latin typeface="+mj-lt"/>
              </a:rPr>
              <a:t>at 19 000 in April 2014 and grew to more than 45 000 by March </a:t>
            </a:r>
            <a:r>
              <a:rPr lang="en-ZA" sz="1600" dirty="0" smtClean="0">
                <a:latin typeface="+mj-lt"/>
              </a:rPr>
              <a:t>2015.</a:t>
            </a:r>
          </a:p>
          <a:p>
            <a:r>
              <a:rPr lang="en-ZA" sz="1600" b="1" dirty="0" err="1">
                <a:latin typeface="+mj-lt"/>
              </a:rPr>
              <a:t>SAnews</a:t>
            </a:r>
            <a:r>
              <a:rPr lang="en-ZA" sz="1600" dirty="0">
                <a:latin typeface="+mj-lt"/>
              </a:rPr>
              <a:t> wrote at least 20 opinion pieces, which were published in the mainstream media. </a:t>
            </a:r>
            <a:endParaRPr lang="en-ZA" sz="1600" dirty="0" smtClean="0">
              <a:latin typeface="+mj-lt"/>
            </a:endParaRPr>
          </a:p>
          <a:p>
            <a:r>
              <a:rPr lang="en-ZA" sz="1600" dirty="0"/>
              <a:t>A new-look </a:t>
            </a:r>
            <a:r>
              <a:rPr lang="en-ZA" sz="1600" b="1" dirty="0"/>
              <a:t>South Africa Government website </a:t>
            </a:r>
            <a:r>
              <a:rPr lang="en-ZA" sz="1600" dirty="0"/>
              <a:t>(</a:t>
            </a:r>
            <a:r>
              <a:rPr lang="en-ZA" sz="1600" i="1" u="sng" dirty="0">
                <a:hlinkClick r:id="rId3"/>
              </a:rPr>
              <a:t>www.gov.za</a:t>
            </a:r>
            <a:r>
              <a:rPr lang="en-ZA" sz="1600" dirty="0"/>
              <a:t>) was launched, combining the previous SA Government Online and Government Services </a:t>
            </a:r>
            <a:r>
              <a:rPr lang="en-ZA" sz="1600" dirty="0" smtClean="0"/>
              <a:t>websites.</a:t>
            </a:r>
          </a:p>
          <a:p>
            <a:r>
              <a:rPr lang="en-ZA" sz="1600" b="1" dirty="0" smtClean="0"/>
              <a:t>Two </a:t>
            </a:r>
            <a:r>
              <a:rPr lang="en-ZA" sz="1600" b="1" dirty="0"/>
              <a:t>Apps were launched for </a:t>
            </a:r>
            <a:r>
              <a:rPr lang="en-ZA" sz="1600" b="1" i="1" dirty="0" err="1"/>
              <a:t>Vuk’uzenzele</a:t>
            </a:r>
            <a:r>
              <a:rPr lang="en-ZA" sz="1600" b="1" dirty="0"/>
              <a:t> and the SA Government website </a:t>
            </a:r>
            <a:r>
              <a:rPr lang="en-ZA" sz="1600" dirty="0"/>
              <a:t>respectively, allowing quick access to selected information from the </a:t>
            </a:r>
            <a:r>
              <a:rPr lang="en-ZA" sz="1600" dirty="0" smtClean="0"/>
              <a:t>websites</a:t>
            </a:r>
          </a:p>
          <a:p>
            <a:r>
              <a:rPr lang="en-ZA" sz="1600" b="1" dirty="0" smtClean="0">
                <a:latin typeface="+mj-lt"/>
              </a:rPr>
              <a:t>GCIS Golf Day raised R210 000 </a:t>
            </a:r>
            <a:r>
              <a:rPr lang="en-ZA" sz="1600" dirty="0" smtClean="0">
                <a:latin typeface="+mj-lt"/>
              </a:rPr>
              <a:t>in support of the 16 Days of Activism for No Violence Against Women and Children</a:t>
            </a:r>
          </a:p>
          <a:p>
            <a:endParaRPr lang="en-ZA" sz="1400" dirty="0">
              <a:latin typeface="+mj-lt"/>
            </a:endParaRPr>
          </a:p>
        </p:txBody>
      </p:sp>
      <p:sp>
        <p:nvSpPr>
          <p:cNvPr id="13" name="Rounded Rectangle 12"/>
          <p:cNvSpPr/>
          <p:nvPr/>
        </p:nvSpPr>
        <p:spPr>
          <a:xfrm>
            <a:off x="183497" y="1875459"/>
            <a:ext cx="8652982" cy="533400"/>
          </a:xfrm>
          <a:prstGeom prst="roundRect">
            <a:avLst>
              <a:gd name="adj" fmla="val 10000"/>
            </a:avLst>
          </a:prstGeom>
          <a:solidFill>
            <a:schemeClr val="bg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p:nvPr/>
        </p:nvSpPr>
        <p:spPr>
          <a:xfrm>
            <a:off x="333177" y="1875459"/>
            <a:ext cx="8353623"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r>
              <a:rPr lang="en-US" sz="2800" b="1" dirty="0" smtClean="0">
                <a:solidFill>
                  <a:sysClr val="windowText" lastClr="000000"/>
                </a:solidFill>
              </a:rPr>
              <a:t>Overview of Achievements</a:t>
            </a:r>
            <a:endParaRPr lang="en-US" sz="2800" b="1" dirty="0">
              <a:solidFill>
                <a:sysClr val="windowText" lastClr="000000"/>
              </a:solidFill>
            </a:endParaRPr>
          </a:p>
        </p:txBody>
      </p:sp>
      <p:sp>
        <p:nvSpPr>
          <p:cNvPr id="2" name="Rectangle 1"/>
          <p:cNvSpPr/>
          <p:nvPr/>
        </p:nvSpPr>
        <p:spPr>
          <a:xfrm>
            <a:off x="239497" y="879103"/>
            <a:ext cx="8626207" cy="615553"/>
          </a:xfrm>
          <a:prstGeom prst="rect">
            <a:avLst/>
          </a:prstGeom>
          <a:solidFill>
            <a:schemeClr val="bg2"/>
          </a:solidFill>
        </p:spPr>
        <p:txBody>
          <a:bodyPr wrap="square">
            <a:spAutoFit/>
          </a:bodyPr>
          <a:lstStyle/>
          <a:p>
            <a:r>
              <a:rPr lang="en-US" b="1" dirty="0">
                <a:solidFill>
                  <a:prstClr val="black"/>
                </a:solidFill>
              </a:rPr>
              <a:t>Purpose</a:t>
            </a:r>
            <a:r>
              <a:rPr lang="en-US" b="1" dirty="0" smtClean="0">
                <a:solidFill>
                  <a:prstClr val="black"/>
                </a:solidFill>
              </a:rPr>
              <a:t>: </a:t>
            </a:r>
            <a:r>
              <a:rPr lang="en-ZA" sz="1600" dirty="0">
                <a:solidFill>
                  <a:prstClr val="black"/>
                </a:solidFill>
              </a:rPr>
              <a:t>Provide strategic leadership in government communication to ensure the coherence, coordination, consistency, </a:t>
            </a:r>
            <a:r>
              <a:rPr lang="en-ZA" sz="1600" dirty="0" smtClean="0">
                <a:solidFill>
                  <a:prstClr val="black"/>
                </a:solidFill>
              </a:rPr>
              <a:t>quality, impact </a:t>
            </a:r>
            <a:r>
              <a:rPr lang="en-ZA" sz="1600" dirty="0">
                <a:solidFill>
                  <a:prstClr val="black"/>
                </a:solidFill>
              </a:rPr>
              <a:t>and responsiveness of government communication</a:t>
            </a:r>
            <a:endParaRPr lang="en-US" sz="1600" dirty="0">
              <a:solidFill>
                <a:prstClr val="black"/>
              </a:solidFill>
            </a:endParaRPr>
          </a:p>
        </p:txBody>
      </p:sp>
    </p:spTree>
    <p:extLst>
      <p:ext uri="{BB962C8B-B14F-4D97-AF65-F5344CB8AC3E}">
        <p14:creationId xmlns:p14="http://schemas.microsoft.com/office/powerpoint/2010/main" xmlns="" val="2612291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924800" y="6232227"/>
            <a:ext cx="762000" cy="365125"/>
          </a:xfrm>
        </p:spPr>
        <p:txBody>
          <a:bodyPr/>
          <a:lstStyle/>
          <a:p>
            <a:pPr>
              <a:defRPr/>
            </a:pPr>
            <a:fld id="{16B99FE7-67B7-4BBE-9EFC-886B802F219B}" type="slidenum">
              <a:rPr lang="en-US" smtClean="0">
                <a:solidFill>
                  <a:srgbClr val="4F271C">
                    <a:shade val="90000"/>
                  </a:srgbClr>
                </a:solidFill>
              </a:rPr>
              <a:pPr>
                <a:defRPr/>
              </a:pPr>
              <a:t>12</a:t>
            </a:fld>
            <a:endParaRPr lang="en-US" dirty="0">
              <a:solidFill>
                <a:srgbClr val="4F271C">
                  <a:shade val="90000"/>
                </a:srgbClr>
              </a:solidFill>
            </a:endParaRPr>
          </a:p>
        </p:txBody>
      </p:sp>
      <p:sp>
        <p:nvSpPr>
          <p:cNvPr id="20" name="Rounded Rectangle 4"/>
          <p:cNvSpPr/>
          <p:nvPr/>
        </p:nvSpPr>
        <p:spPr>
          <a:xfrm>
            <a:off x="2013148" y="807368"/>
            <a:ext cx="6591300"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defTabSz="1066800" fontAlgn="base">
              <a:lnSpc>
                <a:spcPct val="90000"/>
              </a:lnSpc>
              <a:spcBef>
                <a:spcPct val="0"/>
              </a:spcBef>
              <a:spcAft>
                <a:spcPct val="35000"/>
              </a:spcAft>
            </a:pPr>
            <a:r>
              <a:rPr lang="en-US" sz="2400" b="1" dirty="0" smtClean="0">
                <a:solidFill>
                  <a:prstClr val="white"/>
                </a:solidFill>
              </a:rPr>
              <a:t>Communication &amp; Content Management</a:t>
            </a:r>
            <a:endParaRPr lang="en-US" sz="2400" b="1" dirty="0">
              <a:solidFill>
                <a:prstClr val="white"/>
              </a:solidFill>
            </a:endParaRPr>
          </a:p>
        </p:txBody>
      </p:sp>
      <p:sp>
        <p:nvSpPr>
          <p:cNvPr id="10" name="Title 1"/>
          <p:cNvSpPr txBox="1">
            <a:spLocks/>
          </p:cNvSpPr>
          <p:nvPr/>
        </p:nvSpPr>
        <p:spPr>
          <a:xfrm>
            <a:off x="239498" y="242632"/>
            <a:ext cx="8904502" cy="414593"/>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defTabSz="895350">
              <a:spcBef>
                <a:spcPct val="20000"/>
              </a:spcBef>
              <a:buNone/>
              <a:defRPr sz="2800" b="1">
                <a:solidFill>
                  <a:prstClr val="white"/>
                </a:solidFill>
                <a:latin typeface="Calibri"/>
                <a:ea typeface="+mj-ea"/>
                <a:cs typeface="+mj-cs"/>
              </a:defRPr>
            </a:lvl1pPr>
          </a:lstStyle>
          <a:p>
            <a:r>
              <a:rPr lang="en-US" dirty="0"/>
              <a:t>Programme 2: Content Processing and Dissemination</a:t>
            </a:r>
          </a:p>
        </p:txBody>
      </p:sp>
      <p:sp>
        <p:nvSpPr>
          <p:cNvPr id="3" name="Content Placeholder 2"/>
          <p:cNvSpPr>
            <a:spLocks noGrp="1"/>
          </p:cNvSpPr>
          <p:nvPr>
            <p:ph sz="half" idx="1"/>
          </p:nvPr>
        </p:nvSpPr>
        <p:spPr>
          <a:xfrm>
            <a:off x="239498" y="1524942"/>
            <a:ext cx="4698262" cy="2784591"/>
          </a:xfrm>
          <a:solidFill>
            <a:schemeClr val="bg1"/>
          </a:solidFill>
          <a:ln>
            <a:solidFill>
              <a:srgbClr val="C00000"/>
            </a:solidFill>
          </a:ln>
        </p:spPr>
        <p:txBody>
          <a:bodyPr>
            <a:noAutofit/>
          </a:bodyPr>
          <a:lstStyle/>
          <a:p>
            <a:r>
              <a:rPr lang="en-ZA" sz="1400" dirty="0" smtClean="0">
                <a:latin typeface="+mj-lt"/>
              </a:rPr>
              <a:t>Implemented 100% of ( 1705) language services requests</a:t>
            </a:r>
          </a:p>
          <a:p>
            <a:r>
              <a:rPr lang="en-ZA" sz="1400" dirty="0" smtClean="0">
                <a:latin typeface="+mj-lt"/>
              </a:rPr>
              <a:t>Produced one edition </a:t>
            </a:r>
            <a:r>
              <a:rPr lang="en-ZA" sz="1400" i="1" dirty="0" smtClean="0">
                <a:latin typeface="+mj-lt"/>
              </a:rPr>
              <a:t>South </a:t>
            </a:r>
            <a:r>
              <a:rPr lang="en-ZA" sz="1400" i="1" dirty="0">
                <a:latin typeface="+mj-lt"/>
              </a:rPr>
              <a:t>Africa Yearbook </a:t>
            </a:r>
            <a:r>
              <a:rPr lang="en-ZA" sz="1400" i="1" dirty="0" smtClean="0">
                <a:latin typeface="+mj-lt"/>
              </a:rPr>
              <a:t>,</a:t>
            </a:r>
            <a:r>
              <a:rPr lang="en-ZA" sz="1400" dirty="0" smtClean="0">
                <a:latin typeface="+mj-lt"/>
              </a:rPr>
              <a:t> ( 45 000 copies) &amp; produced 4 000 DVDs of </a:t>
            </a:r>
            <a:r>
              <a:rPr lang="en-ZA" sz="1400" i="1" dirty="0" smtClean="0">
                <a:latin typeface="+mj-lt"/>
              </a:rPr>
              <a:t>and 20 000 </a:t>
            </a:r>
            <a:r>
              <a:rPr lang="en-ZA" sz="1400" i="1" dirty="0">
                <a:latin typeface="+mj-lt"/>
              </a:rPr>
              <a:t>copies of Pocket Guide </a:t>
            </a:r>
            <a:r>
              <a:rPr lang="en-ZA" sz="1400" i="1" dirty="0" smtClean="0">
                <a:latin typeface="+mj-lt"/>
              </a:rPr>
              <a:t>to South Africa.</a:t>
            </a:r>
          </a:p>
          <a:p>
            <a:r>
              <a:rPr lang="en-ZA" sz="1400" dirty="0" smtClean="0">
                <a:latin typeface="+mj-lt"/>
              </a:rPr>
              <a:t>Published 11 editions (18.7 million copies) of </a:t>
            </a:r>
            <a:r>
              <a:rPr lang="en-ZA" sz="1400" i="1" dirty="0" err="1" smtClean="0">
                <a:latin typeface="+mj-lt"/>
              </a:rPr>
              <a:t>Vuk’uzenzele</a:t>
            </a:r>
            <a:r>
              <a:rPr lang="en-ZA" sz="1400" dirty="0" smtClean="0">
                <a:latin typeface="+mj-lt"/>
              </a:rPr>
              <a:t>, 5 400 braille copies.</a:t>
            </a:r>
          </a:p>
          <a:p>
            <a:r>
              <a:rPr lang="en-ZA" sz="1400" dirty="0" smtClean="0">
                <a:latin typeface="+mj-lt"/>
              </a:rPr>
              <a:t>Published 11 editions (175 000  copies) of </a:t>
            </a:r>
            <a:r>
              <a:rPr lang="en-ZA" sz="1400" i="1" dirty="0" smtClean="0">
                <a:latin typeface="+mj-lt"/>
              </a:rPr>
              <a:t>Public Sector Manager </a:t>
            </a:r>
            <a:r>
              <a:rPr lang="en-ZA" sz="1400" dirty="0" smtClean="0">
                <a:latin typeface="+mj-lt"/>
              </a:rPr>
              <a:t> magazine.</a:t>
            </a:r>
          </a:p>
          <a:p>
            <a:r>
              <a:rPr lang="en-ZA" sz="1400" dirty="0" smtClean="0">
                <a:latin typeface="+mj-lt"/>
              </a:rPr>
              <a:t>Published 4 editions (56 000) </a:t>
            </a:r>
            <a:r>
              <a:rPr lang="en-ZA" sz="1400" i="1" dirty="0" err="1" smtClean="0">
                <a:latin typeface="+mj-lt"/>
              </a:rPr>
              <a:t>GovComms</a:t>
            </a:r>
            <a:r>
              <a:rPr lang="en-ZA" sz="1400" i="1" dirty="0" smtClean="0">
                <a:latin typeface="+mj-lt"/>
              </a:rPr>
              <a:t> </a:t>
            </a:r>
            <a:r>
              <a:rPr lang="en-ZA" sz="1400" dirty="0" smtClean="0">
                <a:latin typeface="+mj-lt"/>
              </a:rPr>
              <a:t>copies.</a:t>
            </a:r>
          </a:p>
          <a:p>
            <a:r>
              <a:rPr lang="en-ZA" sz="1400" dirty="0" smtClean="0">
                <a:latin typeface="+mj-lt"/>
              </a:rPr>
              <a:t>Held workshops on government web managers on website best practices.</a:t>
            </a:r>
          </a:p>
          <a:p>
            <a:endParaRPr lang="en-ZA" sz="1400" dirty="0" smtClean="0">
              <a:latin typeface="+mj-lt"/>
            </a:endParaRPr>
          </a:p>
        </p:txBody>
      </p:sp>
      <p:sp>
        <p:nvSpPr>
          <p:cNvPr id="13" name="Rounded Rectangle 12"/>
          <p:cNvSpPr/>
          <p:nvPr/>
        </p:nvSpPr>
        <p:spPr>
          <a:xfrm>
            <a:off x="0" y="807368"/>
            <a:ext cx="8883807" cy="533400"/>
          </a:xfrm>
          <a:prstGeom prst="roundRect">
            <a:avLst>
              <a:gd name="adj" fmla="val 10000"/>
            </a:avLst>
          </a:prstGeom>
          <a:solidFill>
            <a:schemeClr val="bg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p:nvPr/>
        </p:nvSpPr>
        <p:spPr>
          <a:xfrm>
            <a:off x="47204" y="807368"/>
            <a:ext cx="8353623"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r>
              <a:rPr lang="en-US" sz="2800" b="1" dirty="0" smtClean="0">
                <a:solidFill>
                  <a:sysClr val="windowText" lastClr="000000"/>
                </a:solidFill>
              </a:rPr>
              <a:t>KEY ACHIEVEMENTS</a:t>
            </a:r>
            <a:endParaRPr lang="en-US" sz="2800" b="1" dirty="0">
              <a:solidFill>
                <a:sysClr val="windowText" lastClr="000000"/>
              </a:solidFill>
            </a:endParaRPr>
          </a:p>
        </p:txBody>
      </p:sp>
      <p:pic>
        <p:nvPicPr>
          <p:cNvPr id="12" name="Picture 2" descr="C:\Users\jeffrey\Desktop\AR presentation\Vuki.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08798" y="1501396"/>
            <a:ext cx="2446669" cy="1851404"/>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0" descr="C:\Users\jeffrey\Desktop\Annual Report 2014 Folder\IMG_4438.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4279" y="4795135"/>
            <a:ext cx="4193481" cy="1690726"/>
          </a:xfrm>
          <a:prstGeom prst="rect">
            <a:avLst/>
          </a:prstGeom>
          <a:noFill/>
          <a:ln>
            <a:noFill/>
          </a:ln>
        </p:spPr>
      </p:pic>
      <p:pic>
        <p:nvPicPr>
          <p:cNvPr id="15" name="Picture 14" descr="http://www.gcis.gov.za/sites/www.gcis.gov.za/files/gov-coms_0.png">
            <a:hlinkClick r:id="rId5"/>
          </p:cNvPr>
          <p:cNvPicPr/>
          <p:nvPr/>
        </p:nvPicPr>
        <p:blipFill>
          <a:blip r:embed="rId6">
            <a:extLst>
              <a:ext uri="{28A0092B-C50C-407E-A947-70E740481C1C}">
                <a14:useLocalDpi xmlns:a14="http://schemas.microsoft.com/office/drawing/2010/main" xmlns="" val="0"/>
              </a:ext>
            </a:extLst>
          </a:blip>
          <a:srcRect/>
          <a:stretch>
            <a:fillRect/>
          </a:stretch>
        </p:blipFill>
        <p:spPr bwMode="auto">
          <a:xfrm>
            <a:off x="5179582" y="3444641"/>
            <a:ext cx="2705100" cy="447675"/>
          </a:xfrm>
          <a:prstGeom prst="rect">
            <a:avLst/>
          </a:prstGeom>
          <a:noFill/>
          <a:ln>
            <a:noFill/>
          </a:ln>
        </p:spPr>
      </p:pic>
      <p:pic>
        <p:nvPicPr>
          <p:cNvPr id="16" name="Picture 15" descr="http://www.gcis.gov.za/sites/www.gcis.gov.za/files/august_thumbnail.gif">
            <a:hlinkClick r:id="rId7" tgtFrame="&quot;_blank&quot;" tooltip="&quot;Opens in a new window&quot;"/>
          </p:cNvPr>
          <p:cNvPicPr/>
          <p:nvPr/>
        </p:nvPicPr>
        <p:blipFill>
          <a:blip r:embed="rId8">
            <a:extLst>
              <a:ext uri="{28A0092B-C50C-407E-A947-70E740481C1C}">
                <a14:useLocalDpi xmlns:a14="http://schemas.microsoft.com/office/drawing/2010/main" xmlns="" val="0"/>
              </a:ext>
            </a:extLst>
          </a:blip>
          <a:srcRect/>
          <a:stretch>
            <a:fillRect/>
          </a:stretch>
        </p:blipFill>
        <p:spPr bwMode="auto">
          <a:xfrm>
            <a:off x="5494868" y="4092871"/>
            <a:ext cx="2260600" cy="2038350"/>
          </a:xfrm>
          <a:prstGeom prst="rect">
            <a:avLst/>
          </a:prstGeom>
          <a:noFill/>
          <a:ln>
            <a:noFill/>
          </a:ln>
        </p:spPr>
      </p:pic>
    </p:spTree>
    <p:extLst>
      <p:ext uri="{BB962C8B-B14F-4D97-AF65-F5344CB8AC3E}">
        <p14:creationId xmlns:p14="http://schemas.microsoft.com/office/powerpoint/2010/main" xmlns="" val="11422543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924800" y="6232227"/>
            <a:ext cx="762000" cy="365125"/>
          </a:xfrm>
        </p:spPr>
        <p:txBody>
          <a:bodyPr/>
          <a:lstStyle/>
          <a:p>
            <a:pPr>
              <a:defRPr/>
            </a:pPr>
            <a:fld id="{16B99FE7-67B7-4BBE-9EFC-886B802F219B}" type="slidenum">
              <a:rPr lang="en-US" smtClean="0">
                <a:solidFill>
                  <a:srgbClr val="4F271C">
                    <a:shade val="90000"/>
                  </a:srgbClr>
                </a:solidFill>
              </a:rPr>
              <a:pPr>
                <a:defRPr/>
              </a:pPr>
              <a:t>13</a:t>
            </a:fld>
            <a:endParaRPr lang="en-US" dirty="0">
              <a:solidFill>
                <a:srgbClr val="4F271C">
                  <a:shade val="90000"/>
                </a:srgbClr>
              </a:solidFill>
            </a:endParaRPr>
          </a:p>
        </p:txBody>
      </p:sp>
      <p:sp>
        <p:nvSpPr>
          <p:cNvPr id="20" name="Rounded Rectangle 4"/>
          <p:cNvSpPr/>
          <p:nvPr/>
        </p:nvSpPr>
        <p:spPr>
          <a:xfrm>
            <a:off x="2013148" y="807368"/>
            <a:ext cx="6591300"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defTabSz="1066800" fontAlgn="base">
              <a:lnSpc>
                <a:spcPct val="90000"/>
              </a:lnSpc>
              <a:spcBef>
                <a:spcPct val="0"/>
              </a:spcBef>
              <a:spcAft>
                <a:spcPct val="35000"/>
              </a:spcAft>
            </a:pPr>
            <a:r>
              <a:rPr lang="en-US" sz="2400" b="1" dirty="0" smtClean="0">
                <a:solidFill>
                  <a:prstClr val="white"/>
                </a:solidFill>
              </a:rPr>
              <a:t>Communication &amp; Content Management</a:t>
            </a:r>
            <a:endParaRPr lang="en-US" sz="2400" b="1" dirty="0">
              <a:solidFill>
                <a:prstClr val="white"/>
              </a:solidFill>
            </a:endParaRPr>
          </a:p>
        </p:txBody>
      </p:sp>
      <p:sp>
        <p:nvSpPr>
          <p:cNvPr id="10" name="Title 1"/>
          <p:cNvSpPr txBox="1">
            <a:spLocks/>
          </p:cNvSpPr>
          <p:nvPr/>
        </p:nvSpPr>
        <p:spPr>
          <a:xfrm>
            <a:off x="178850" y="267072"/>
            <a:ext cx="8904502" cy="424044"/>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defTabSz="895350">
              <a:spcBef>
                <a:spcPct val="20000"/>
              </a:spcBef>
              <a:buNone/>
              <a:defRPr sz="2800" b="1">
                <a:solidFill>
                  <a:prstClr val="white"/>
                </a:solidFill>
                <a:latin typeface="Calibri"/>
                <a:ea typeface="+mj-ea"/>
                <a:cs typeface="+mj-cs"/>
              </a:defRPr>
            </a:lvl1pPr>
          </a:lstStyle>
          <a:p>
            <a:r>
              <a:rPr lang="en-US" dirty="0"/>
              <a:t>Programme 2:Content Processing and Dissemination</a:t>
            </a:r>
          </a:p>
        </p:txBody>
      </p:sp>
      <p:sp>
        <p:nvSpPr>
          <p:cNvPr id="13" name="Rounded Rectangle 12"/>
          <p:cNvSpPr/>
          <p:nvPr/>
        </p:nvSpPr>
        <p:spPr>
          <a:xfrm>
            <a:off x="178850" y="911645"/>
            <a:ext cx="8652982" cy="533400"/>
          </a:xfrm>
          <a:prstGeom prst="roundRect">
            <a:avLst>
              <a:gd name="adj" fmla="val 10000"/>
            </a:avLst>
          </a:prstGeom>
          <a:solidFill>
            <a:schemeClr val="bg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p:nvPr/>
        </p:nvSpPr>
        <p:spPr>
          <a:xfrm>
            <a:off x="218704" y="911645"/>
            <a:ext cx="8353623"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r>
              <a:rPr lang="en-US" sz="2400" b="1" dirty="0" smtClean="0">
                <a:solidFill>
                  <a:sysClr val="windowText" lastClr="000000"/>
                </a:solidFill>
              </a:rPr>
              <a:t>KEY ACHIEVEMENTS</a:t>
            </a:r>
            <a:endParaRPr lang="en-US" sz="2400" b="1" dirty="0">
              <a:solidFill>
                <a:sysClr val="windowText" lastClr="000000"/>
              </a:solidFill>
            </a:endParaRPr>
          </a:p>
        </p:txBody>
      </p:sp>
      <p:sp>
        <p:nvSpPr>
          <p:cNvPr id="11" name="Content Placeholder 10"/>
          <p:cNvSpPr>
            <a:spLocks noGrp="1"/>
          </p:cNvSpPr>
          <p:nvPr>
            <p:ph sz="half" idx="1"/>
          </p:nvPr>
        </p:nvSpPr>
        <p:spPr>
          <a:xfrm>
            <a:off x="331605" y="1501397"/>
            <a:ext cx="4838700" cy="3145476"/>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r>
              <a:rPr lang="en-ZA" sz="1600" dirty="0" smtClean="0"/>
              <a:t>Developed 100% (154) key messages</a:t>
            </a:r>
            <a:r>
              <a:rPr lang="en-ZA" sz="1600" dirty="0"/>
              <a:t> </a:t>
            </a:r>
            <a:r>
              <a:rPr lang="en-ZA" sz="1600" dirty="0" smtClean="0"/>
              <a:t>for </a:t>
            </a:r>
            <a:r>
              <a:rPr lang="en-ZA" sz="1600" dirty="0"/>
              <a:t>government spokespersons </a:t>
            </a:r>
            <a:r>
              <a:rPr lang="en-ZA" sz="1600" dirty="0" smtClean="0"/>
              <a:t>and departments </a:t>
            </a:r>
            <a:r>
              <a:rPr lang="en-ZA" sz="1600" dirty="0"/>
              <a:t>to inform </a:t>
            </a:r>
            <a:r>
              <a:rPr lang="en-ZA" sz="1600" dirty="0" smtClean="0"/>
              <a:t>government communications.</a:t>
            </a:r>
          </a:p>
          <a:p>
            <a:r>
              <a:rPr lang="en-ZA" sz="1600" dirty="0" smtClean="0"/>
              <a:t>Produced two </a:t>
            </a:r>
            <a:r>
              <a:rPr lang="en-ZA" sz="1600" i="1" dirty="0" smtClean="0"/>
              <a:t>Pulse of the Nation </a:t>
            </a:r>
            <a:r>
              <a:rPr lang="en-ZA" sz="1600" dirty="0" smtClean="0"/>
              <a:t>reports</a:t>
            </a:r>
          </a:p>
          <a:p>
            <a:r>
              <a:rPr lang="en-ZA" sz="1600" dirty="0"/>
              <a:t>Produced two reports per cluster biannually and two integrated overview cluster reports biannually</a:t>
            </a:r>
            <a:r>
              <a:rPr lang="en-ZA" sz="1600" dirty="0" smtClean="0"/>
              <a:t>.</a:t>
            </a:r>
          </a:p>
          <a:p>
            <a:r>
              <a:rPr lang="en-ZA" sz="1600" dirty="0"/>
              <a:t>Eight </a:t>
            </a:r>
            <a:r>
              <a:rPr lang="en-ZA" sz="1600" i="1" dirty="0"/>
              <a:t>Insight </a:t>
            </a:r>
            <a:r>
              <a:rPr lang="en-ZA" sz="1600" dirty="0"/>
              <a:t>newsletters published</a:t>
            </a:r>
            <a:r>
              <a:rPr lang="en-ZA" sz="1600" dirty="0" smtClean="0"/>
              <a:t>.</a:t>
            </a:r>
          </a:p>
          <a:p>
            <a:r>
              <a:rPr lang="en-ZA" sz="1600" dirty="0"/>
              <a:t>Conducted 12 corporate identity workshops.</a:t>
            </a:r>
          </a:p>
          <a:p>
            <a:pPr marL="0" indent="0">
              <a:buNone/>
            </a:pPr>
            <a:endParaRPr lang="en-ZA" sz="1600" dirty="0" smtClean="0"/>
          </a:p>
          <a:p>
            <a:endParaRPr lang="en-ZA" sz="1600" dirty="0" smtClean="0"/>
          </a:p>
          <a:p>
            <a:endParaRPr lang="en-ZA" sz="1600" dirty="0" smtClean="0"/>
          </a:p>
        </p:txBody>
      </p:sp>
      <p:pic>
        <p:nvPicPr>
          <p:cNvPr id="3075" name="Picture 3" descr="C:\Users\jeffrey\Desktop\AR presentation\Socila Media.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70305" y="1501398"/>
            <a:ext cx="3592695" cy="145347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5" descr="C:\Users\jeffrey\AppData\Local\Microsoft\Windows\Temporary Internet Files\Content.Word\GCIS Teardrop_3m sample.jpg"/>
          <p:cNvPicPr/>
          <p:nvPr/>
        </p:nvPicPr>
        <p:blipFill>
          <a:blip r:embed="rId4">
            <a:extLst>
              <a:ext uri="{28A0092B-C50C-407E-A947-70E740481C1C}">
                <a14:useLocalDpi xmlns:a14="http://schemas.microsoft.com/office/drawing/2010/main" xmlns="" val="0"/>
              </a:ext>
            </a:extLst>
          </a:blip>
          <a:srcRect/>
          <a:stretch>
            <a:fillRect/>
          </a:stretch>
        </p:blipFill>
        <p:spPr bwMode="auto">
          <a:xfrm>
            <a:off x="5308798" y="3322638"/>
            <a:ext cx="2995613" cy="3069695"/>
          </a:xfrm>
          <a:prstGeom prst="rect">
            <a:avLst/>
          </a:prstGeom>
          <a:noFill/>
          <a:ln>
            <a:noFill/>
          </a:ln>
        </p:spPr>
      </p:pic>
    </p:spTree>
    <p:extLst>
      <p:ext uri="{BB962C8B-B14F-4D97-AF65-F5344CB8AC3E}">
        <p14:creationId xmlns:p14="http://schemas.microsoft.com/office/powerpoint/2010/main" xmlns="" val="35439251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
          <p:cNvSpPr>
            <a:spLocks noGrp="1"/>
          </p:cNvSpPr>
          <p:nvPr>
            <p:ph type="title"/>
          </p:nvPr>
        </p:nvSpPr>
        <p:spPr>
          <a:xfrm>
            <a:off x="152400" y="298402"/>
            <a:ext cx="8763000" cy="577334"/>
          </a:xfr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p>
            <a:pPr defTabSz="895350">
              <a:spcBef>
                <a:spcPct val="20000"/>
              </a:spcBef>
            </a:pPr>
            <a:r>
              <a:rPr lang="en-US" sz="2800" b="1" dirty="0">
                <a:solidFill>
                  <a:prstClr val="white"/>
                </a:solidFill>
                <a:latin typeface="Calibri"/>
              </a:rPr>
              <a:t>Programme 2: Content Processing and Dissemination </a:t>
            </a:r>
          </a:p>
        </p:txBody>
      </p:sp>
      <p:graphicFrame>
        <p:nvGraphicFramePr>
          <p:cNvPr id="6" name="Table 5"/>
          <p:cNvGraphicFramePr>
            <a:graphicFrameLocks noGrp="1"/>
          </p:cNvGraphicFramePr>
          <p:nvPr>
            <p:extLst>
              <p:ext uri="{D42A27DB-BD31-4B8C-83A1-F6EECF244321}">
                <p14:modId xmlns:p14="http://schemas.microsoft.com/office/powerpoint/2010/main" xmlns="" val="2735223368"/>
              </p:ext>
            </p:extLst>
          </p:nvPr>
        </p:nvGraphicFramePr>
        <p:xfrm>
          <a:off x="152400" y="1358719"/>
          <a:ext cx="8670638" cy="3385058"/>
        </p:xfrm>
        <a:graphic>
          <a:graphicData uri="http://schemas.openxmlformats.org/drawingml/2006/table">
            <a:tbl>
              <a:tblPr>
                <a:tableStyleId>{9D7B26C5-4107-4FEC-AEDC-1716B250A1EF}</a:tableStyleId>
              </a:tblPr>
              <a:tblGrid>
                <a:gridCol w="2346038"/>
                <a:gridCol w="1524922"/>
                <a:gridCol w="2555240"/>
                <a:gridCol w="2244438"/>
              </a:tblGrid>
              <a:tr h="360014">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ysClr val="windowText" lastClr="000000"/>
                          </a:solidFill>
                          <a:effectLst/>
                          <a:uLnTx/>
                          <a:uFillTx/>
                          <a:latin typeface="+mn-lt"/>
                          <a:ea typeface="+mn-ea"/>
                          <a:cs typeface="+mn-cs"/>
                        </a:rPr>
                        <a:t>Sub-programme : Policy and Research</a:t>
                      </a:r>
                      <a:r>
                        <a:rPr kumimoji="0" lang="en-US" sz="1600" b="1" i="0" u="none" strike="noStrike" kern="1200" cap="none" spc="0" normalizeH="0" baseline="0" noProof="0" dirty="0" smtClean="0">
                          <a:ln>
                            <a:noFill/>
                          </a:ln>
                          <a:solidFill>
                            <a:sysClr val="windowText" lastClr="000000"/>
                          </a:solidFill>
                          <a:effectLst/>
                          <a:uLnTx/>
                          <a:uFillTx/>
                          <a:latin typeface="+mn-lt"/>
                          <a:ea typeface="+mn-ea"/>
                          <a:cs typeface="+mn-cs"/>
                        </a:rPr>
                        <a:t> </a:t>
                      </a: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r>
              <a:tr h="567267">
                <a:tc gridSpan="4">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GB" sz="1400" b="1" dirty="0" smtClean="0">
                          <a:solidFill>
                            <a:srgbClr val="000000"/>
                          </a:solidFill>
                          <a:effectLst/>
                          <a:latin typeface="Arial" panose="020B0604020202020204" pitchFamily="34" charset="0"/>
                          <a:ea typeface="Times New Roman" panose="02020603050405020304" pitchFamily="18" charset="0"/>
                        </a:rPr>
                        <a:t>Objective statement:</a:t>
                      </a:r>
                      <a:r>
                        <a:rPr lang="en-GB" sz="1400" dirty="0" smtClean="0">
                          <a:solidFill>
                            <a:srgbClr val="000000"/>
                          </a:solidFill>
                          <a:effectLst/>
                          <a:latin typeface="Arial" panose="020B0604020202020204" pitchFamily="34" charset="0"/>
                          <a:ea typeface="Times New Roman" panose="02020603050405020304" pitchFamily="18" charset="0"/>
                        </a:rPr>
                        <a:t> Provide strategic leadership and support in government communication through media monitoring, research, surveys and analysis to understand the communication environment.</a:t>
                      </a:r>
                      <a:endParaRPr kumimoji="0" lang="en-GB" sz="1400" b="0" i="0" u="none" strike="noStrike" kern="1200" cap="none" spc="0" normalizeH="0" baseline="0" noProof="0" dirty="0" smtClean="0">
                        <a:ln>
                          <a:noFill/>
                        </a:ln>
                        <a:solidFill>
                          <a:prstClr val="black"/>
                        </a:solidFill>
                        <a:effectLst/>
                        <a:uLnTx/>
                        <a:uFillTx/>
                        <a:latin typeface="+mn-lt"/>
                        <a:ea typeface="+mn-ea"/>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253323">
                <a:tc>
                  <a:txBody>
                    <a:bodyPr/>
                    <a:lstStyle/>
                    <a:p>
                      <a:pPr algn="l">
                        <a:lnSpc>
                          <a:spcPct val="100000"/>
                        </a:lnSpc>
                        <a:spcAft>
                          <a:spcPts val="0"/>
                        </a:spcAft>
                      </a:pPr>
                      <a:r>
                        <a:rPr lang="en-ZA" sz="1600" b="1" dirty="0" smtClean="0">
                          <a:solidFill>
                            <a:sysClr val="windowText" lastClr="000000"/>
                          </a:solidFill>
                        </a:rPr>
                        <a:t>INDICATOR</a:t>
                      </a: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lnSpc>
                          <a:spcPct val="100000"/>
                        </a:lnSpc>
                        <a:spcAft>
                          <a:spcPts val="0"/>
                        </a:spcAft>
                      </a:pPr>
                      <a:r>
                        <a:rPr lang="en-ZA" sz="1600" b="1" dirty="0" smtClean="0">
                          <a:solidFill>
                            <a:sysClr val="windowText" lastClr="000000"/>
                          </a:solidFill>
                        </a:rPr>
                        <a:t>TARGET</a:t>
                      </a: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lnSpc>
                          <a:spcPct val="100000"/>
                        </a:lnSpc>
                        <a:spcAft>
                          <a:spcPts val="0"/>
                        </a:spcAft>
                      </a:pPr>
                      <a:r>
                        <a:rPr lang="en-ZA" sz="1600" b="1" dirty="0" smtClean="0">
                          <a:solidFill>
                            <a:sysClr val="windowText" lastClr="000000"/>
                          </a:solidFill>
                        </a:rPr>
                        <a:t>ACTUAL PERFORMANCE</a:t>
                      </a: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lnSpc>
                          <a:spcPct val="100000"/>
                        </a:lnSpc>
                        <a:spcAft>
                          <a:spcPts val="0"/>
                        </a:spcAft>
                      </a:pPr>
                      <a:r>
                        <a:rPr lang="en-ZA" sz="1600" b="1" dirty="0" smtClean="0">
                          <a:solidFill>
                            <a:sysClr val="windowText" lastClr="000000"/>
                          </a:solidFill>
                        </a:rPr>
                        <a:t>REASON FOR VARIANCE</a:t>
                      </a: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102227">
                <a:tc>
                  <a:txBody>
                    <a:bodyPr/>
                    <a:lstStyle/>
                    <a:p>
                      <a:pPr algn="l">
                        <a:lnSpc>
                          <a:spcPct val="100000"/>
                        </a:lnSpc>
                        <a:spcAft>
                          <a:spcPts val="0"/>
                        </a:spcAft>
                      </a:pPr>
                      <a:r>
                        <a:rPr lang="en-ZA" sz="1400" kern="1200" dirty="0" smtClean="0">
                          <a:solidFill>
                            <a:schemeClr val="tx1"/>
                          </a:solidFill>
                          <a:effectLst/>
                          <a:latin typeface="+mj-lt"/>
                          <a:ea typeface="Calibri" panose="020F0502020204030204" pitchFamily="34" charset="0"/>
                          <a:cs typeface="+mn-cs"/>
                        </a:rPr>
                        <a:t>An annual publication of an assessment of the media landscape published.</a:t>
                      </a:r>
                      <a:endParaRPr lang="en-US" sz="1400" kern="1200" dirty="0">
                        <a:solidFill>
                          <a:schemeClr val="tx1"/>
                        </a:solidFill>
                        <a:effectLst/>
                        <a:latin typeface="+mj-lt"/>
                        <a:ea typeface="Calibri" panose="020F0502020204030204" pitchFamily="34" charset="0"/>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ZA" sz="1400" kern="1200" dirty="0" smtClean="0">
                          <a:solidFill>
                            <a:schemeClr val="tx1"/>
                          </a:solidFill>
                          <a:effectLst/>
                          <a:latin typeface="+mj-lt"/>
                          <a:ea typeface="Calibri" panose="020F0502020204030204" pitchFamily="34" charset="0"/>
                          <a:cs typeface="+mn-cs"/>
                        </a:rPr>
                        <a:t>An annual publication of an assessment of the Media Landscape published.</a:t>
                      </a:r>
                      <a:endParaRPr lang="en-ZA" sz="1400" kern="1200" dirty="0">
                        <a:solidFill>
                          <a:schemeClr val="tx1"/>
                        </a:solidFill>
                        <a:effectLst/>
                        <a:latin typeface="+mj-lt"/>
                        <a:ea typeface="Calibri" panose="020F0502020204030204" pitchFamily="34" charset="0"/>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en-ZA" sz="1400" dirty="0" smtClean="0">
                          <a:effectLst/>
                          <a:latin typeface="+mj-lt"/>
                          <a:ea typeface="Calibri" panose="020F0502020204030204" pitchFamily="34" charset="0"/>
                        </a:rPr>
                        <a:t>Production of the </a:t>
                      </a:r>
                      <a:r>
                        <a:rPr lang="en-ZA" sz="1400" i="1" dirty="0" smtClean="0">
                          <a:effectLst/>
                          <a:latin typeface="+mj-lt"/>
                          <a:ea typeface="Calibri" panose="020F0502020204030204" pitchFamily="34" charset="0"/>
                        </a:rPr>
                        <a:t>Media Landscape</a:t>
                      </a:r>
                      <a:r>
                        <a:rPr lang="en-ZA" sz="1400" dirty="0" smtClean="0">
                          <a:effectLst/>
                          <a:latin typeface="+mj-lt"/>
                          <a:ea typeface="Calibri" panose="020F0502020204030204" pitchFamily="34" charset="0"/>
                        </a:rPr>
                        <a:t> book has been finalised and printers proof has been signed off for printing.</a:t>
                      </a:r>
                      <a:endParaRPr lang="en-US" sz="1400" kern="1200" dirty="0">
                        <a:solidFill>
                          <a:schemeClr val="tx1"/>
                        </a:solidFill>
                        <a:effectLst/>
                        <a:latin typeface="+mj-lt"/>
                        <a:ea typeface="Calibri" panose="020F0502020204030204" pitchFamily="34" charset="0"/>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en-ZA" sz="1400" kern="1200" dirty="0" smtClean="0">
                          <a:solidFill>
                            <a:schemeClr val="tx1"/>
                          </a:solidFill>
                          <a:effectLst/>
                          <a:latin typeface="+mj-lt"/>
                          <a:ea typeface="Calibri" panose="020F0502020204030204" pitchFamily="34" charset="0"/>
                          <a:cs typeface="+mn-cs"/>
                        </a:rPr>
                        <a:t>Annual Report not printed within the 2014/15 financial year</a:t>
                      </a:r>
                      <a:endParaRPr lang="en-US" sz="1400" kern="1200" dirty="0">
                        <a:solidFill>
                          <a:schemeClr val="tx1"/>
                        </a:solidFill>
                        <a:effectLst/>
                        <a:latin typeface="+mj-lt"/>
                        <a:ea typeface="Calibri" panose="020F0502020204030204" pitchFamily="34" charset="0"/>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02227">
                <a:tc>
                  <a:txBody>
                    <a:bodyPr/>
                    <a:lstStyle/>
                    <a:p>
                      <a:pPr algn="l">
                        <a:lnSpc>
                          <a:spcPct val="100000"/>
                        </a:lnSpc>
                        <a:spcAft>
                          <a:spcPts val="0"/>
                        </a:spcAft>
                      </a:pPr>
                      <a:r>
                        <a:rPr lang="en-ZA" sz="1400" dirty="0" smtClean="0">
                          <a:effectLst/>
                          <a:latin typeface="+mj-lt"/>
                          <a:ea typeface="Calibri" panose="020F0502020204030204" pitchFamily="34" charset="0"/>
                        </a:rPr>
                        <a:t>Number of reports on government communication monitoring and evaluation produced.</a:t>
                      </a:r>
                      <a:endParaRPr kumimoji="0" lang="en-US" sz="1400" b="0" i="0" u="none" strike="noStrike" kern="1200" cap="none" spc="0" normalizeH="0" baseline="0" dirty="0">
                        <a:ln>
                          <a:noFill/>
                        </a:ln>
                        <a:solidFill>
                          <a:prstClr val="black"/>
                        </a:solidFill>
                        <a:effectLst/>
                        <a:uLnTx/>
                        <a:uFillTx/>
                        <a:latin typeface="+mj-lt"/>
                        <a:ea typeface="+mn-ea"/>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ZA" sz="1400" dirty="0" smtClean="0">
                          <a:effectLst/>
                          <a:latin typeface="+mj-lt"/>
                          <a:ea typeface="Calibri" panose="020F0502020204030204" pitchFamily="34" charset="0"/>
                        </a:rPr>
                        <a:t>Produced four reports on communication monitoring and evaluation.</a:t>
                      </a:r>
                      <a:endParaRPr kumimoji="0" lang="en-ZA" sz="1400" b="0" i="0" u="none" strike="noStrike" kern="1200" cap="none" spc="0" normalizeH="0" baseline="0" dirty="0">
                        <a:ln>
                          <a:noFill/>
                        </a:ln>
                        <a:solidFill>
                          <a:prstClr val="black"/>
                        </a:solidFill>
                        <a:effectLst/>
                        <a:uLnTx/>
                        <a:uFillTx/>
                        <a:latin typeface="+mj-lt"/>
                        <a:ea typeface="+mn-ea"/>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en-ZA" sz="1400" dirty="0" smtClean="0">
                          <a:effectLst/>
                          <a:latin typeface="+mj-lt"/>
                          <a:ea typeface="Calibri" panose="020F0502020204030204" pitchFamily="34" charset="0"/>
                        </a:rPr>
                        <a:t>Produced three reports on communication monitoring and evaluation.</a:t>
                      </a:r>
                      <a:endParaRPr kumimoji="0" lang="en-US" sz="1400" b="0" i="0" u="none" strike="noStrike" kern="1200" cap="none" spc="0" normalizeH="0" baseline="0" dirty="0">
                        <a:ln>
                          <a:noFill/>
                        </a:ln>
                        <a:solidFill>
                          <a:prstClr val="black"/>
                        </a:solidFill>
                        <a:effectLst/>
                        <a:uLnTx/>
                        <a:uFillTx/>
                        <a:latin typeface="+mj-lt"/>
                        <a:ea typeface="+mn-ea"/>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en-ZA" sz="1400" dirty="0" smtClean="0">
                          <a:effectLst/>
                          <a:latin typeface="+mj-lt"/>
                          <a:ea typeface="Calibri" panose="020F0502020204030204" pitchFamily="34" charset="0"/>
                        </a:rPr>
                        <a:t>The</a:t>
                      </a:r>
                      <a:r>
                        <a:rPr lang="en-ZA" sz="1400" baseline="0" dirty="0" smtClean="0">
                          <a:effectLst/>
                          <a:latin typeface="+mj-lt"/>
                          <a:ea typeface="Calibri" panose="020F0502020204030204" pitchFamily="34" charset="0"/>
                        </a:rPr>
                        <a:t> one</a:t>
                      </a:r>
                      <a:r>
                        <a:rPr lang="en-ZA" sz="1400" dirty="0" smtClean="0">
                          <a:effectLst/>
                          <a:latin typeface="+mj-lt"/>
                          <a:ea typeface="Calibri" panose="020F0502020204030204" pitchFamily="34" charset="0"/>
                        </a:rPr>
                        <a:t> outstanding report has been finalised and will</a:t>
                      </a:r>
                      <a:r>
                        <a:rPr lang="en-ZA" sz="1400" baseline="0" dirty="0" smtClean="0">
                          <a:effectLst/>
                          <a:latin typeface="+mj-lt"/>
                          <a:ea typeface="Calibri" panose="020F0502020204030204" pitchFamily="34" charset="0"/>
                        </a:rPr>
                        <a:t> be </a:t>
                      </a:r>
                      <a:r>
                        <a:rPr lang="en-ZA" sz="1400" dirty="0" smtClean="0">
                          <a:effectLst/>
                          <a:latin typeface="+mj-lt"/>
                          <a:ea typeface="Calibri" panose="020F0502020204030204" pitchFamily="34" charset="0"/>
                        </a:rPr>
                        <a:t>shared with Manco for approval.</a:t>
                      </a:r>
                      <a:endParaRPr kumimoji="0" lang="en-US" sz="1400" b="0" i="0" u="none" strike="noStrike" kern="1200" cap="none" spc="0" normalizeH="0" baseline="0" dirty="0">
                        <a:ln>
                          <a:noFill/>
                        </a:ln>
                        <a:solidFill>
                          <a:prstClr val="black"/>
                        </a:solidFill>
                        <a:effectLst/>
                        <a:uLnTx/>
                        <a:uFillTx/>
                        <a:latin typeface="+mj-lt"/>
                        <a:ea typeface="+mn-ea"/>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Rectangle 7"/>
          <p:cNvSpPr/>
          <p:nvPr/>
        </p:nvSpPr>
        <p:spPr>
          <a:xfrm>
            <a:off x="3038118" y="840914"/>
            <a:ext cx="1976247" cy="369332"/>
          </a:xfrm>
          <a:prstGeom prst="rect">
            <a:avLst/>
          </a:prstGeom>
        </p:spPr>
        <p:txBody>
          <a:bodyPr wrap="none">
            <a:spAutoFit/>
          </a:bodyPr>
          <a:lstStyle/>
          <a:p>
            <a:r>
              <a:rPr lang="en-ZA" b="1" dirty="0" smtClean="0">
                <a:solidFill>
                  <a:srgbClr val="FF0000"/>
                </a:solidFill>
              </a:rPr>
              <a:t>Non-achievements</a:t>
            </a:r>
            <a:endParaRPr lang="en-US" dirty="0" smtClean="0">
              <a:solidFill>
                <a:prstClr val="black"/>
              </a:solidFill>
            </a:endParaRPr>
          </a:p>
        </p:txBody>
      </p:sp>
      <p:sp>
        <p:nvSpPr>
          <p:cNvPr id="2" name="Slide Number Placeholder 1"/>
          <p:cNvSpPr>
            <a:spLocks noGrp="1"/>
          </p:cNvSpPr>
          <p:nvPr>
            <p:ph type="sldNum" sz="quarter" idx="12"/>
          </p:nvPr>
        </p:nvSpPr>
        <p:spPr>
          <a:xfrm>
            <a:off x="6553200" y="6239119"/>
            <a:ext cx="2133600" cy="365125"/>
          </a:xfrm>
        </p:spPr>
        <p:txBody>
          <a:bodyPr/>
          <a:lstStyle/>
          <a:p>
            <a:fld id="{8843D58F-2DAB-1446-A47E-C34A82BC1FA1}" type="slidenum">
              <a:rPr lang="en-US" smtClean="0"/>
              <a:pPr/>
              <a:t>14</a:t>
            </a:fld>
            <a:endParaRPr lang="en-US" dirty="0"/>
          </a:p>
        </p:txBody>
      </p:sp>
    </p:spTree>
    <p:extLst>
      <p:ext uri="{BB962C8B-B14F-4D97-AF65-F5344CB8AC3E}">
        <p14:creationId xmlns:p14="http://schemas.microsoft.com/office/powerpoint/2010/main" xmlns="" val="2478659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
          <p:cNvSpPr>
            <a:spLocks noGrp="1"/>
          </p:cNvSpPr>
          <p:nvPr>
            <p:ph type="title"/>
          </p:nvPr>
        </p:nvSpPr>
        <p:spPr>
          <a:xfrm>
            <a:off x="152400" y="298402"/>
            <a:ext cx="8763000" cy="577334"/>
          </a:xfr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p>
            <a:pPr defTabSz="895350">
              <a:spcBef>
                <a:spcPct val="20000"/>
              </a:spcBef>
            </a:pPr>
            <a:r>
              <a:rPr lang="en-US" sz="2800" b="1" dirty="0">
                <a:solidFill>
                  <a:prstClr val="white"/>
                </a:solidFill>
                <a:latin typeface="Calibri"/>
              </a:rPr>
              <a:t>Programme 2: Content Processing and Dissemination </a:t>
            </a:r>
          </a:p>
        </p:txBody>
      </p:sp>
      <p:sp>
        <p:nvSpPr>
          <p:cNvPr id="8" name="Rectangle 7"/>
          <p:cNvSpPr/>
          <p:nvPr/>
        </p:nvSpPr>
        <p:spPr>
          <a:xfrm>
            <a:off x="3038118" y="840914"/>
            <a:ext cx="1976247" cy="369332"/>
          </a:xfrm>
          <a:prstGeom prst="rect">
            <a:avLst/>
          </a:prstGeom>
        </p:spPr>
        <p:txBody>
          <a:bodyPr wrap="none">
            <a:spAutoFit/>
          </a:bodyPr>
          <a:lstStyle/>
          <a:p>
            <a:r>
              <a:rPr lang="en-ZA" b="1" dirty="0" smtClean="0">
                <a:solidFill>
                  <a:srgbClr val="FF0000"/>
                </a:solidFill>
              </a:rPr>
              <a:t>Non-achievements</a:t>
            </a:r>
            <a:endParaRPr lang="en-US" dirty="0" smtClean="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2037075010"/>
              </p:ext>
            </p:extLst>
          </p:nvPr>
        </p:nvGraphicFramePr>
        <p:xfrm>
          <a:off x="381000" y="1489231"/>
          <a:ext cx="8442038" cy="2349511"/>
        </p:xfrm>
        <a:graphic>
          <a:graphicData uri="http://schemas.openxmlformats.org/drawingml/2006/table">
            <a:tbl>
              <a:tblPr>
                <a:tableStyleId>{9D7B26C5-4107-4FEC-AEDC-1716B250A1EF}</a:tableStyleId>
              </a:tblPr>
              <a:tblGrid>
                <a:gridCol w="2284185"/>
                <a:gridCol w="1252828"/>
                <a:gridCol w="2153264"/>
                <a:gridCol w="2751761"/>
              </a:tblGrid>
              <a:tr h="424235">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S</a:t>
                      </a:r>
                      <a:r>
                        <a:rPr kumimoji="0" lang="en-US" sz="1600" b="1" i="0" u="none" strike="noStrike" kern="1200" cap="none" spc="0" normalizeH="0" baseline="0" noProof="0" dirty="0" smtClean="0">
                          <a:ln>
                            <a:noFill/>
                          </a:ln>
                          <a:solidFill>
                            <a:sysClr val="windowText" lastClr="000000"/>
                          </a:solidFill>
                          <a:effectLst/>
                          <a:uLnTx/>
                          <a:uFillTx/>
                          <a:latin typeface="+mn-lt"/>
                          <a:ea typeface="+mn-ea"/>
                          <a:cs typeface="+mn-cs"/>
                        </a:rPr>
                        <a:t>ub-</a:t>
                      </a:r>
                      <a:r>
                        <a:rPr kumimoji="0" lang="en-US" sz="1600" b="1" i="0" u="none" strike="noStrike" kern="1200" cap="none" spc="0" normalizeH="0" baseline="0" noProof="0" dirty="0" err="1" smtClean="0">
                          <a:ln>
                            <a:noFill/>
                          </a:ln>
                          <a:solidFill>
                            <a:sysClr val="windowText" lastClr="000000"/>
                          </a:solidFill>
                          <a:effectLst/>
                          <a:uLnTx/>
                          <a:uFillTx/>
                          <a:latin typeface="+mn-lt"/>
                          <a:ea typeface="+mn-ea"/>
                          <a:cs typeface="+mn-cs"/>
                        </a:rPr>
                        <a:t>programme</a:t>
                      </a:r>
                      <a:r>
                        <a:rPr kumimoji="0" lang="en-US" sz="1600" b="1" i="0" u="none" strike="noStrike" kern="1200" cap="none" spc="0" normalizeH="0" baseline="0" noProof="0" dirty="0" smtClean="0">
                          <a:ln>
                            <a:noFill/>
                          </a:ln>
                          <a:solidFill>
                            <a:sysClr val="windowText" lastClr="000000"/>
                          </a:solidFill>
                          <a:effectLst/>
                          <a:uLnTx/>
                          <a:uFillTx/>
                          <a:latin typeface="+mn-lt"/>
                          <a:ea typeface="+mn-ea"/>
                          <a:cs typeface="+mn-cs"/>
                        </a:rPr>
                        <a:t> : Marketing and Distribution</a:t>
                      </a: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r>
              <a:tr h="347133">
                <a:tc gridSpan="4">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tx1"/>
                          </a:solidFill>
                          <a:effectLst/>
                          <a:latin typeface="+mn-lt"/>
                          <a:ea typeface="+mn-ea"/>
                          <a:cs typeface="+mn-cs"/>
                        </a:rPr>
                        <a:t>Objective statement:</a:t>
                      </a:r>
                      <a:r>
                        <a:rPr lang="en-GB" sz="1400" kern="1200" dirty="0" smtClean="0">
                          <a:solidFill>
                            <a:schemeClr val="tx1"/>
                          </a:solidFill>
                          <a:effectLst/>
                          <a:latin typeface="+mn-lt"/>
                          <a:ea typeface="+mn-ea"/>
                          <a:cs typeface="+mn-cs"/>
                        </a:rPr>
                        <a:t> Provide efficient and effective marketing and distribution services for government.</a:t>
                      </a:r>
                      <a:endParaRPr kumimoji="0" lang="en-GB" sz="1400" b="0" i="0" u="none" strike="noStrike" kern="1200" cap="none" spc="0" normalizeH="0" baseline="0" noProof="0" dirty="0" smtClean="0">
                        <a:ln>
                          <a:noFill/>
                        </a:ln>
                        <a:solidFill>
                          <a:prstClr val="black"/>
                        </a:solidFill>
                        <a:effectLst/>
                        <a:uLnTx/>
                        <a:uFillTx/>
                        <a:latin typeface="+mn-lt"/>
                        <a:ea typeface="+mn-ea"/>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511343">
                <a:tc>
                  <a:txBody>
                    <a:bodyPr/>
                    <a:lstStyle/>
                    <a:p>
                      <a:pPr algn="l">
                        <a:lnSpc>
                          <a:spcPct val="100000"/>
                        </a:lnSpc>
                        <a:spcAft>
                          <a:spcPts val="0"/>
                        </a:spcAft>
                      </a:pPr>
                      <a:r>
                        <a:rPr lang="en-ZA" sz="1600" b="1" dirty="0" smtClean="0">
                          <a:solidFill>
                            <a:sysClr val="windowText" lastClr="000000"/>
                          </a:solidFill>
                        </a:rPr>
                        <a:t>INDICATOR</a:t>
                      </a: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lnSpc>
                          <a:spcPct val="100000"/>
                        </a:lnSpc>
                        <a:spcAft>
                          <a:spcPts val="0"/>
                        </a:spcAft>
                      </a:pPr>
                      <a:r>
                        <a:rPr lang="en-ZA" sz="1600" b="1" dirty="0" smtClean="0">
                          <a:solidFill>
                            <a:sysClr val="windowText" lastClr="000000"/>
                          </a:solidFill>
                        </a:rPr>
                        <a:t>TARGET</a:t>
                      </a: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lnSpc>
                          <a:spcPct val="100000"/>
                        </a:lnSpc>
                        <a:spcAft>
                          <a:spcPts val="0"/>
                        </a:spcAft>
                      </a:pPr>
                      <a:r>
                        <a:rPr lang="en-ZA" sz="1600" b="1" dirty="0" smtClean="0">
                          <a:solidFill>
                            <a:sysClr val="windowText" lastClr="000000"/>
                          </a:solidFill>
                        </a:rPr>
                        <a:t>ACTUAL PERFORMANCE</a:t>
                      </a: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lnSpc>
                          <a:spcPct val="100000"/>
                        </a:lnSpc>
                        <a:spcAft>
                          <a:spcPts val="0"/>
                        </a:spcAft>
                      </a:pPr>
                      <a:r>
                        <a:rPr lang="en-ZA" sz="1600" b="1" dirty="0" smtClean="0">
                          <a:solidFill>
                            <a:sysClr val="windowText" lastClr="000000"/>
                          </a:solidFill>
                        </a:rPr>
                        <a:t>REASON FOR VARIANCE</a:t>
                      </a: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831044">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j-lt"/>
                          <a:ea typeface="+mn-ea"/>
                          <a:cs typeface="Arial" panose="020B0604020202020204" pitchFamily="34" charset="0"/>
                        </a:rPr>
                        <a:t>Number of Public Sector Magazine (PSM ) forums held </a:t>
                      </a:r>
                    </a:p>
                    <a:p>
                      <a:pPr algn="l">
                        <a:lnSpc>
                          <a:spcPct val="100000"/>
                        </a:lnSpc>
                        <a:spcAft>
                          <a:spcPts val="0"/>
                        </a:spcAft>
                      </a:pPr>
                      <a:endParaRPr kumimoji="0" lang="en-US" sz="1400" b="0" i="0" u="none" strike="noStrike" kern="1200" cap="none" spc="0" normalizeH="0" baseline="0" dirty="0">
                        <a:ln>
                          <a:noFill/>
                        </a:ln>
                        <a:solidFill>
                          <a:prstClr val="black"/>
                        </a:solidFill>
                        <a:effectLst/>
                        <a:uLnTx/>
                        <a:uFillTx/>
                        <a:latin typeface="+mj-lt"/>
                        <a:ea typeface="+mn-ea"/>
                        <a:cs typeface="Arial" panose="020B0604020202020204" pitchFamily="34" charset="0"/>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dirty="0" smtClean="0">
                          <a:ln>
                            <a:noFill/>
                          </a:ln>
                          <a:solidFill>
                            <a:prstClr val="black"/>
                          </a:solidFill>
                          <a:effectLst/>
                          <a:uLnTx/>
                          <a:uFillTx/>
                          <a:latin typeface="+mj-lt"/>
                          <a:ea typeface="+mn-ea"/>
                          <a:cs typeface="Arial" panose="020B0604020202020204" pitchFamily="34" charset="0"/>
                        </a:rPr>
                        <a:t>Nine forums per annum held.</a:t>
                      </a:r>
                      <a:endParaRPr kumimoji="0" lang="en-ZA" sz="1400" b="0" i="0" u="none" strike="noStrike" kern="1200" cap="none" spc="0" normalizeH="0" baseline="0" dirty="0">
                        <a:ln>
                          <a:noFill/>
                        </a:ln>
                        <a:solidFill>
                          <a:prstClr val="black"/>
                        </a:solidFill>
                        <a:effectLst/>
                        <a:uLnTx/>
                        <a:uFillTx/>
                        <a:latin typeface="+mj-lt"/>
                        <a:ea typeface="+mn-ea"/>
                        <a:cs typeface="Arial" panose="020B0604020202020204" pitchFamily="34" charset="0"/>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mj-lt"/>
                          <a:ea typeface="+mn-ea"/>
                          <a:cs typeface="Arial" panose="020B0604020202020204" pitchFamily="34" charset="0"/>
                        </a:rPr>
                        <a:t>Held five PSM forums.</a:t>
                      </a:r>
                      <a:endParaRPr kumimoji="0" lang="en-US" sz="1400" b="0" i="0" u="none" strike="noStrike" kern="1200" cap="none" spc="0" normalizeH="0" baseline="0" dirty="0">
                        <a:ln>
                          <a:noFill/>
                        </a:ln>
                        <a:solidFill>
                          <a:prstClr val="black"/>
                        </a:solidFill>
                        <a:effectLst/>
                        <a:uLnTx/>
                        <a:uFillTx/>
                        <a:latin typeface="+mj-lt"/>
                        <a:ea typeface="+mn-ea"/>
                        <a:cs typeface="Arial" panose="020B0604020202020204" pitchFamily="34" charset="0"/>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kumimoji="0" lang="en-ZA" sz="1400" b="0" i="0" u="none" strike="noStrike" kern="1200" cap="none" spc="0" normalizeH="0" baseline="0" dirty="0" smtClean="0">
                          <a:ln>
                            <a:noFill/>
                          </a:ln>
                          <a:solidFill>
                            <a:prstClr val="black"/>
                          </a:solidFill>
                          <a:effectLst/>
                          <a:uLnTx/>
                          <a:uFillTx/>
                          <a:latin typeface="+mj-lt"/>
                          <a:ea typeface="+mn-ea"/>
                          <a:cs typeface="Arial" panose="020B0604020202020204" pitchFamily="34" charset="0"/>
                        </a:rPr>
                        <a:t>The PSM forums are sponsorship driven as GCIS does not have a budget to pay for them. The sponsorship for four forums could not be secured.</a:t>
                      </a:r>
                      <a:endParaRPr kumimoji="0" lang="en-US" sz="1400" b="0" i="0" u="none" strike="noStrike" kern="1200" cap="none" spc="0" normalizeH="0" baseline="0" dirty="0">
                        <a:ln>
                          <a:noFill/>
                        </a:ln>
                        <a:solidFill>
                          <a:prstClr val="black"/>
                        </a:solidFill>
                        <a:effectLst/>
                        <a:uLnTx/>
                        <a:uFillTx/>
                        <a:latin typeface="+mj-lt"/>
                        <a:ea typeface="+mn-ea"/>
                        <a:cs typeface="Arial" panose="020B0604020202020204" pitchFamily="34" charset="0"/>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Slide Number Placeholder 1"/>
          <p:cNvSpPr>
            <a:spLocks noGrp="1"/>
          </p:cNvSpPr>
          <p:nvPr>
            <p:ph type="sldNum" sz="quarter" idx="12"/>
          </p:nvPr>
        </p:nvSpPr>
        <p:spPr>
          <a:xfrm>
            <a:off x="6553200" y="6278197"/>
            <a:ext cx="2133600" cy="365125"/>
          </a:xfrm>
        </p:spPr>
        <p:txBody>
          <a:bodyPr/>
          <a:lstStyle/>
          <a:p>
            <a:fld id="{8843D58F-2DAB-1446-A47E-C34A82BC1FA1}" type="slidenum">
              <a:rPr lang="en-US" smtClean="0"/>
              <a:pPr/>
              <a:t>15</a:t>
            </a:fld>
            <a:endParaRPr lang="en-US" dirty="0"/>
          </a:p>
        </p:txBody>
      </p:sp>
    </p:spTree>
    <p:extLst>
      <p:ext uri="{BB962C8B-B14F-4D97-AF65-F5344CB8AC3E}">
        <p14:creationId xmlns:p14="http://schemas.microsoft.com/office/powerpoint/2010/main" xmlns="" val="2348921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924800" y="6232227"/>
            <a:ext cx="762000" cy="365125"/>
          </a:xfrm>
        </p:spPr>
        <p:txBody>
          <a:bodyPr/>
          <a:lstStyle/>
          <a:p>
            <a:pPr>
              <a:defRPr/>
            </a:pPr>
            <a:fld id="{16B99FE7-67B7-4BBE-9EFC-886B802F219B}" type="slidenum">
              <a:rPr lang="en-US" smtClean="0">
                <a:solidFill>
                  <a:srgbClr val="4F271C">
                    <a:shade val="90000"/>
                  </a:srgbClr>
                </a:solidFill>
              </a:rPr>
              <a:pPr>
                <a:defRPr/>
              </a:pPr>
              <a:t>16</a:t>
            </a:fld>
            <a:endParaRPr lang="en-US" dirty="0">
              <a:solidFill>
                <a:srgbClr val="4F271C">
                  <a:shade val="90000"/>
                </a:srgbClr>
              </a:solidFill>
            </a:endParaRPr>
          </a:p>
        </p:txBody>
      </p:sp>
      <p:sp>
        <p:nvSpPr>
          <p:cNvPr id="20" name="Rounded Rectangle 4"/>
          <p:cNvSpPr/>
          <p:nvPr/>
        </p:nvSpPr>
        <p:spPr>
          <a:xfrm>
            <a:off x="2013148" y="807368"/>
            <a:ext cx="6591300"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defTabSz="1066800" fontAlgn="base">
              <a:lnSpc>
                <a:spcPct val="90000"/>
              </a:lnSpc>
              <a:spcBef>
                <a:spcPct val="0"/>
              </a:spcBef>
              <a:spcAft>
                <a:spcPct val="35000"/>
              </a:spcAft>
            </a:pPr>
            <a:r>
              <a:rPr lang="en-US" sz="2400" b="1" dirty="0" smtClean="0">
                <a:solidFill>
                  <a:prstClr val="white"/>
                </a:solidFill>
              </a:rPr>
              <a:t>Communication &amp; Content Management</a:t>
            </a:r>
            <a:endParaRPr lang="en-US" sz="2400" b="1" dirty="0">
              <a:solidFill>
                <a:prstClr val="white"/>
              </a:solidFill>
            </a:endParaRPr>
          </a:p>
        </p:txBody>
      </p:sp>
      <p:sp>
        <p:nvSpPr>
          <p:cNvPr id="10" name="Title 1"/>
          <p:cNvSpPr txBox="1">
            <a:spLocks/>
          </p:cNvSpPr>
          <p:nvPr/>
        </p:nvSpPr>
        <p:spPr>
          <a:xfrm>
            <a:off x="183497" y="202020"/>
            <a:ext cx="8904502" cy="605348"/>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defTabSz="895350">
              <a:spcBef>
                <a:spcPct val="20000"/>
              </a:spcBef>
              <a:buNone/>
              <a:defRPr sz="2800" b="1">
                <a:solidFill>
                  <a:prstClr val="white"/>
                </a:solidFill>
                <a:latin typeface="Calibri"/>
                <a:ea typeface="+mj-ea"/>
                <a:cs typeface="+mj-cs"/>
              </a:defRPr>
            </a:lvl1pPr>
          </a:lstStyle>
          <a:p>
            <a:endParaRPr lang="en-US" dirty="0"/>
          </a:p>
          <a:p>
            <a:r>
              <a:rPr lang="en-US" sz="2000" dirty="0"/>
              <a:t>Programme 3:</a:t>
            </a:r>
            <a:r>
              <a:rPr lang="en-ZA" sz="2000" dirty="0"/>
              <a:t>Intergovernmental Coordination and Stakeholder Management (ICSM)</a:t>
            </a:r>
          </a:p>
          <a:p>
            <a:endParaRPr lang="en-US" sz="2000" dirty="0"/>
          </a:p>
        </p:txBody>
      </p:sp>
      <p:sp>
        <p:nvSpPr>
          <p:cNvPr id="3" name="Content Placeholder 2"/>
          <p:cNvSpPr>
            <a:spLocks noGrp="1"/>
          </p:cNvSpPr>
          <p:nvPr>
            <p:ph sz="half" idx="1"/>
          </p:nvPr>
        </p:nvSpPr>
        <p:spPr>
          <a:xfrm>
            <a:off x="224744" y="2195358"/>
            <a:ext cx="8520671" cy="4142919"/>
          </a:xfrm>
          <a:solidFill>
            <a:schemeClr val="bg1"/>
          </a:solidFill>
          <a:ln>
            <a:solidFill>
              <a:srgbClr val="C00000"/>
            </a:solidFill>
          </a:ln>
        </p:spPr>
        <p:txBody>
          <a:bodyPr>
            <a:noAutofit/>
          </a:bodyPr>
          <a:lstStyle/>
          <a:p>
            <a:r>
              <a:rPr lang="en-ZA" sz="1800" dirty="0"/>
              <a:t>A </a:t>
            </a:r>
            <a:r>
              <a:rPr lang="en-ZA" sz="1800" b="1" dirty="0"/>
              <a:t>total of 235 content toolkits </a:t>
            </a:r>
            <a:r>
              <a:rPr lang="en-ZA" sz="1800" dirty="0"/>
              <a:t>(key messages, communication strategies; fact sheets, summaries or media statements) in relation to government’s implementation of its mandate and the </a:t>
            </a:r>
            <a:r>
              <a:rPr lang="en-ZA" sz="1800" dirty="0" err="1"/>
              <a:t>PoA</a:t>
            </a:r>
            <a:r>
              <a:rPr lang="en-ZA" sz="1800" dirty="0"/>
              <a:t>, were </a:t>
            </a:r>
            <a:r>
              <a:rPr lang="en-ZA" sz="1800" dirty="0" smtClean="0"/>
              <a:t>disseminated to key stakeholders.</a:t>
            </a:r>
          </a:p>
          <a:p>
            <a:r>
              <a:rPr lang="en-ZA" sz="1800" b="1" dirty="0"/>
              <a:t>GCIS hosted 435 local community radio activations </a:t>
            </a:r>
            <a:r>
              <a:rPr lang="en-ZA" sz="1800" dirty="0"/>
              <a:t>reaching over 47 million </a:t>
            </a:r>
            <a:r>
              <a:rPr lang="en-ZA" sz="1800" dirty="0" smtClean="0"/>
              <a:t>listeners.</a:t>
            </a:r>
          </a:p>
          <a:p>
            <a:r>
              <a:rPr lang="en-ZA" sz="1800" dirty="0" smtClean="0"/>
              <a:t>The district </a:t>
            </a:r>
            <a:r>
              <a:rPr lang="en-ZA" sz="1800" dirty="0"/>
              <a:t>and provincial offices </a:t>
            </a:r>
            <a:r>
              <a:rPr lang="en-ZA" sz="1800" b="1" dirty="0"/>
              <a:t>distributed a total of   869 861 government information products </a:t>
            </a:r>
            <a:r>
              <a:rPr lang="en-ZA" sz="1800" dirty="0"/>
              <a:t>through 1 019 distribution </a:t>
            </a:r>
            <a:r>
              <a:rPr lang="en-ZA" sz="1800" dirty="0" smtClean="0"/>
              <a:t>networks.</a:t>
            </a:r>
          </a:p>
          <a:p>
            <a:r>
              <a:rPr lang="en-ZA" sz="1800" dirty="0"/>
              <a:t>Around </a:t>
            </a:r>
            <a:r>
              <a:rPr lang="en-ZA" sz="1800" b="1" dirty="0"/>
              <a:t>87 communication coordination forums </a:t>
            </a:r>
            <a:r>
              <a:rPr lang="en-ZA" sz="1800" dirty="0"/>
              <a:t>are in place countrywide and </a:t>
            </a:r>
            <a:r>
              <a:rPr lang="en-ZA" sz="1800" dirty="0" smtClean="0"/>
              <a:t>met </a:t>
            </a:r>
            <a:r>
              <a:rPr lang="en-ZA" sz="1800" dirty="0"/>
              <a:t>monthly or quarterly. </a:t>
            </a:r>
            <a:endParaRPr lang="en-ZA" sz="1800" dirty="0" smtClean="0"/>
          </a:p>
          <a:p>
            <a:r>
              <a:rPr lang="en-ZA" sz="1800" b="1" dirty="0"/>
              <a:t>Annual communication programmes for clusters </a:t>
            </a:r>
            <a:r>
              <a:rPr lang="en-ZA" sz="1800" dirty="0"/>
              <a:t>were developed and implemented in collaboration with the </a:t>
            </a:r>
            <a:r>
              <a:rPr lang="en-ZA" sz="1800" dirty="0" smtClean="0"/>
              <a:t>departments.</a:t>
            </a:r>
          </a:p>
          <a:p>
            <a:r>
              <a:rPr lang="en-ZA" sz="1800" dirty="0"/>
              <a:t>The </a:t>
            </a:r>
            <a:r>
              <a:rPr lang="en-ZA" sz="1800" b="1" dirty="0"/>
              <a:t>GCIS coordinated weekly media briefings for the </a:t>
            </a:r>
            <a:r>
              <a:rPr lang="en-ZA" sz="1800" b="1" dirty="0" smtClean="0"/>
              <a:t>Inter-Ministerial Committee </a:t>
            </a:r>
            <a:r>
              <a:rPr lang="en-ZA" sz="1800" dirty="0"/>
              <a:t>to influence and set the media agenda</a:t>
            </a:r>
            <a:r>
              <a:rPr lang="en-ZA" sz="1800" dirty="0" smtClean="0"/>
              <a:t>.</a:t>
            </a:r>
            <a:r>
              <a:rPr lang="en-GB" sz="1800" dirty="0"/>
              <a:t> </a:t>
            </a:r>
            <a:endParaRPr lang="en-GB" sz="1800" dirty="0" smtClean="0"/>
          </a:p>
          <a:p>
            <a:r>
              <a:rPr lang="en-GB" sz="1800" dirty="0" smtClean="0"/>
              <a:t>Developed </a:t>
            </a:r>
            <a:r>
              <a:rPr lang="en-GB" sz="1800" b="1" dirty="0"/>
              <a:t>54 communication strategies </a:t>
            </a:r>
            <a:r>
              <a:rPr lang="en-GB" sz="1800" dirty="0"/>
              <a:t>aligned to the National Communication Strategy (NCS) and the GCP;</a:t>
            </a:r>
            <a:endParaRPr lang="en-ZA" sz="1800" dirty="0"/>
          </a:p>
          <a:p>
            <a:endParaRPr lang="en-ZA" sz="1800" dirty="0"/>
          </a:p>
          <a:p>
            <a:endParaRPr lang="en-ZA" sz="1800" dirty="0"/>
          </a:p>
          <a:p>
            <a:endParaRPr lang="en-ZA" sz="1800" dirty="0"/>
          </a:p>
          <a:p>
            <a:endParaRPr lang="en-ZA" sz="1800" dirty="0" smtClean="0"/>
          </a:p>
          <a:p>
            <a:endParaRPr lang="en-ZA" sz="1800" dirty="0" smtClean="0"/>
          </a:p>
        </p:txBody>
      </p:sp>
      <p:sp>
        <p:nvSpPr>
          <p:cNvPr id="13" name="Rounded Rectangle 12"/>
          <p:cNvSpPr/>
          <p:nvPr/>
        </p:nvSpPr>
        <p:spPr>
          <a:xfrm>
            <a:off x="183497" y="1608759"/>
            <a:ext cx="8652982" cy="533400"/>
          </a:xfrm>
          <a:prstGeom prst="roundRect">
            <a:avLst>
              <a:gd name="adj" fmla="val 10000"/>
            </a:avLst>
          </a:prstGeom>
          <a:solidFill>
            <a:schemeClr val="bg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p:nvPr/>
        </p:nvSpPr>
        <p:spPr>
          <a:xfrm>
            <a:off x="333176" y="1608759"/>
            <a:ext cx="8353623"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r>
              <a:rPr lang="en-US" sz="2800" b="1" dirty="0" smtClean="0">
                <a:solidFill>
                  <a:sysClr val="windowText" lastClr="000000"/>
                </a:solidFill>
              </a:rPr>
              <a:t>Overview of Achievements</a:t>
            </a:r>
            <a:endParaRPr lang="en-US" sz="2800" b="1" dirty="0">
              <a:solidFill>
                <a:sysClr val="windowText" lastClr="000000"/>
              </a:solidFill>
            </a:endParaRPr>
          </a:p>
        </p:txBody>
      </p:sp>
      <p:sp>
        <p:nvSpPr>
          <p:cNvPr id="2" name="Rectangle 1"/>
          <p:cNvSpPr/>
          <p:nvPr/>
        </p:nvSpPr>
        <p:spPr>
          <a:xfrm>
            <a:off x="239497" y="879103"/>
            <a:ext cx="8626207" cy="646331"/>
          </a:xfrm>
          <a:prstGeom prst="rect">
            <a:avLst/>
          </a:prstGeom>
          <a:solidFill>
            <a:schemeClr val="bg2"/>
          </a:solidFill>
        </p:spPr>
        <p:txBody>
          <a:bodyPr wrap="square">
            <a:spAutoFit/>
          </a:bodyPr>
          <a:lstStyle/>
          <a:p>
            <a:r>
              <a:rPr lang="en-US" b="1" dirty="0" smtClean="0">
                <a:solidFill>
                  <a:prstClr val="black"/>
                </a:solidFill>
              </a:rPr>
              <a:t>Purpose :  </a:t>
            </a:r>
            <a:r>
              <a:rPr lang="en-ZA" dirty="0">
                <a:solidFill>
                  <a:prstClr val="black"/>
                </a:solidFill>
              </a:rPr>
              <a:t>Implement development communication through mediated and unmediated communication and sound </a:t>
            </a:r>
            <a:r>
              <a:rPr lang="en-ZA" dirty="0" smtClean="0">
                <a:solidFill>
                  <a:prstClr val="black"/>
                </a:solidFill>
              </a:rPr>
              <a:t>stakeholder relations </a:t>
            </a:r>
            <a:r>
              <a:rPr lang="en-ZA" dirty="0">
                <a:solidFill>
                  <a:prstClr val="black"/>
                </a:solidFill>
              </a:rPr>
              <a:t>and </a:t>
            </a:r>
            <a:r>
              <a:rPr lang="en-ZA" dirty="0" smtClean="0">
                <a:solidFill>
                  <a:prstClr val="black"/>
                </a:solidFill>
              </a:rPr>
              <a:t>partnerships.</a:t>
            </a:r>
            <a:endParaRPr lang="en-US" dirty="0">
              <a:solidFill>
                <a:prstClr val="black"/>
              </a:solidFill>
            </a:endParaRPr>
          </a:p>
        </p:txBody>
      </p:sp>
    </p:spTree>
    <p:extLst>
      <p:ext uri="{BB962C8B-B14F-4D97-AF65-F5344CB8AC3E}">
        <p14:creationId xmlns:p14="http://schemas.microsoft.com/office/powerpoint/2010/main" xmlns="" val="3283552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924800" y="6232227"/>
            <a:ext cx="762000" cy="365125"/>
          </a:xfrm>
        </p:spPr>
        <p:txBody>
          <a:bodyPr/>
          <a:lstStyle/>
          <a:p>
            <a:pPr>
              <a:defRPr/>
            </a:pPr>
            <a:fld id="{16B99FE7-67B7-4BBE-9EFC-886B802F219B}" type="slidenum">
              <a:rPr lang="en-US" smtClean="0">
                <a:solidFill>
                  <a:srgbClr val="4F271C">
                    <a:shade val="90000"/>
                  </a:srgbClr>
                </a:solidFill>
              </a:rPr>
              <a:pPr>
                <a:defRPr/>
              </a:pPr>
              <a:t>17</a:t>
            </a:fld>
            <a:endParaRPr lang="en-US" dirty="0">
              <a:solidFill>
                <a:srgbClr val="4F271C">
                  <a:shade val="90000"/>
                </a:srgbClr>
              </a:solidFill>
            </a:endParaRPr>
          </a:p>
        </p:txBody>
      </p:sp>
      <p:sp>
        <p:nvSpPr>
          <p:cNvPr id="20" name="Rounded Rectangle 4"/>
          <p:cNvSpPr/>
          <p:nvPr/>
        </p:nvSpPr>
        <p:spPr>
          <a:xfrm>
            <a:off x="2013148" y="807368"/>
            <a:ext cx="6591300"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defTabSz="1066800" fontAlgn="base">
              <a:lnSpc>
                <a:spcPct val="90000"/>
              </a:lnSpc>
              <a:spcBef>
                <a:spcPct val="0"/>
              </a:spcBef>
              <a:spcAft>
                <a:spcPct val="35000"/>
              </a:spcAft>
            </a:pPr>
            <a:r>
              <a:rPr lang="en-US" sz="2400" b="1" dirty="0" smtClean="0">
                <a:solidFill>
                  <a:prstClr val="white"/>
                </a:solidFill>
              </a:rPr>
              <a:t>Communication &amp; Content Management</a:t>
            </a:r>
            <a:endParaRPr lang="en-US" sz="2400" b="1" dirty="0">
              <a:solidFill>
                <a:prstClr val="white"/>
              </a:solidFill>
            </a:endParaRPr>
          </a:p>
        </p:txBody>
      </p:sp>
      <p:sp>
        <p:nvSpPr>
          <p:cNvPr id="3" name="Content Placeholder 2"/>
          <p:cNvSpPr>
            <a:spLocks noGrp="1"/>
          </p:cNvSpPr>
          <p:nvPr>
            <p:ph sz="half" idx="1"/>
          </p:nvPr>
        </p:nvSpPr>
        <p:spPr>
          <a:xfrm>
            <a:off x="282919" y="2318281"/>
            <a:ext cx="4980395" cy="3001985"/>
          </a:xfrm>
          <a:ln/>
        </p:spPr>
        <p:style>
          <a:lnRef idx="2">
            <a:schemeClr val="dk1"/>
          </a:lnRef>
          <a:fillRef idx="1">
            <a:schemeClr val="lt1"/>
          </a:fillRef>
          <a:effectRef idx="0">
            <a:schemeClr val="dk1"/>
          </a:effectRef>
          <a:fontRef idx="minor">
            <a:schemeClr val="dk1"/>
          </a:fontRef>
        </p:style>
        <p:txBody>
          <a:bodyPr>
            <a:normAutofit/>
          </a:bodyPr>
          <a:lstStyle/>
          <a:p>
            <a:r>
              <a:rPr lang="en-ZA" sz="1600" dirty="0" smtClean="0">
                <a:latin typeface="+mj-lt"/>
              </a:rPr>
              <a:t>Implemented 2238 </a:t>
            </a:r>
            <a:r>
              <a:rPr lang="en-ZA" sz="1600" dirty="0">
                <a:latin typeface="+mj-lt"/>
              </a:rPr>
              <a:t>development communication </a:t>
            </a:r>
            <a:r>
              <a:rPr lang="en-ZA" sz="1600" dirty="0" smtClean="0">
                <a:latin typeface="+mj-lt"/>
              </a:rPr>
              <a:t>projects.</a:t>
            </a:r>
            <a:endParaRPr lang="en-ZA" sz="1600" dirty="0">
              <a:latin typeface="+mj-lt"/>
            </a:endParaRPr>
          </a:p>
          <a:p>
            <a:r>
              <a:rPr lang="en-ZA" sz="1600" dirty="0">
                <a:latin typeface="+mj-lt"/>
              </a:rPr>
              <a:t>Compiled </a:t>
            </a:r>
            <a:r>
              <a:rPr lang="en-ZA" sz="1600" dirty="0" smtClean="0">
                <a:latin typeface="+mj-lt"/>
              </a:rPr>
              <a:t>746 </a:t>
            </a:r>
            <a:r>
              <a:rPr lang="en-ZA" sz="1600" dirty="0">
                <a:latin typeface="+mj-lt"/>
              </a:rPr>
              <a:t>reports of</a:t>
            </a:r>
            <a:r>
              <a:rPr lang="en-ZA" sz="1600" dirty="0" smtClean="0">
                <a:latin typeface="+mj-lt"/>
              </a:rPr>
              <a:t> marketing events for Thusong Service Centres.</a:t>
            </a:r>
          </a:p>
          <a:p>
            <a:r>
              <a:rPr lang="en-ZA" sz="1600" dirty="0" smtClean="0">
                <a:latin typeface="+mj-lt"/>
              </a:rPr>
              <a:t>Produced 48 electronic </a:t>
            </a:r>
            <a:r>
              <a:rPr lang="en-ZA" sz="1600" i="1" dirty="0" smtClean="0">
                <a:latin typeface="+mj-lt"/>
              </a:rPr>
              <a:t>My District Today</a:t>
            </a:r>
            <a:r>
              <a:rPr lang="en-ZA" sz="1600" dirty="0" smtClean="0">
                <a:latin typeface="+mj-lt"/>
              </a:rPr>
              <a:t> newsletters.</a:t>
            </a:r>
          </a:p>
          <a:p>
            <a:pPr lvl="0"/>
            <a:r>
              <a:rPr lang="en-ZA" sz="1600" dirty="0">
                <a:solidFill>
                  <a:prstClr val="black"/>
                </a:solidFill>
              </a:rPr>
              <a:t>Conducted </a:t>
            </a:r>
            <a:r>
              <a:rPr lang="en-ZA" sz="1600" dirty="0" smtClean="0">
                <a:solidFill>
                  <a:prstClr val="black"/>
                </a:solidFill>
              </a:rPr>
              <a:t>2506 </a:t>
            </a:r>
            <a:r>
              <a:rPr lang="en-ZA" sz="1600" dirty="0">
                <a:solidFill>
                  <a:prstClr val="black"/>
                </a:solidFill>
              </a:rPr>
              <a:t>community and stakeholder liaison events.</a:t>
            </a:r>
          </a:p>
          <a:p>
            <a:pPr lvl="0"/>
            <a:r>
              <a:rPr lang="en-ZA" sz="1600" dirty="0" smtClean="0">
                <a:solidFill>
                  <a:prstClr val="black"/>
                </a:solidFill>
              </a:rPr>
              <a:t>Consolidated </a:t>
            </a:r>
            <a:r>
              <a:rPr lang="en-ZA" sz="1600" dirty="0">
                <a:solidFill>
                  <a:prstClr val="black"/>
                </a:solidFill>
              </a:rPr>
              <a:t>report on </a:t>
            </a:r>
            <a:r>
              <a:rPr lang="en-ZA" sz="1600" dirty="0" smtClean="0">
                <a:solidFill>
                  <a:prstClr val="black"/>
                </a:solidFill>
              </a:rPr>
              <a:t>326 </a:t>
            </a:r>
            <a:r>
              <a:rPr lang="en-ZA" sz="1600" dirty="0">
                <a:solidFill>
                  <a:prstClr val="black"/>
                </a:solidFill>
              </a:rPr>
              <a:t>public participation events by political principals</a:t>
            </a:r>
            <a:endParaRPr lang="en-ZA" sz="1600" dirty="0">
              <a:latin typeface="+mj-lt"/>
            </a:endParaRPr>
          </a:p>
        </p:txBody>
      </p:sp>
      <p:sp>
        <p:nvSpPr>
          <p:cNvPr id="13" name="Rounded Rectangle 12"/>
          <p:cNvSpPr/>
          <p:nvPr/>
        </p:nvSpPr>
        <p:spPr>
          <a:xfrm>
            <a:off x="282919" y="1836846"/>
            <a:ext cx="8688985" cy="363613"/>
          </a:xfrm>
          <a:prstGeom prst="roundRect">
            <a:avLst>
              <a:gd name="adj" fmla="val 10000"/>
            </a:avLst>
          </a:prstGeom>
          <a:solidFill>
            <a:schemeClr val="accent6"/>
          </a:solidFill>
          <a:ln>
            <a:solidFill>
              <a:schemeClr val="accent6"/>
            </a:solidFill>
          </a:ln>
        </p:spPr>
        <p:style>
          <a:lnRef idx="2">
            <a:schemeClr val="accent3"/>
          </a:lnRef>
          <a:fillRef idx="1">
            <a:schemeClr val="lt1"/>
          </a:fillRef>
          <a:effectRef idx="0">
            <a:schemeClr val="accent3"/>
          </a:effectRef>
          <a:fontRef idx="minor">
            <a:schemeClr val="dk1"/>
          </a:fontRef>
        </p:style>
      </p:sp>
      <p:sp>
        <p:nvSpPr>
          <p:cNvPr id="14" name="Rounded Rectangle 4"/>
          <p:cNvSpPr/>
          <p:nvPr/>
        </p:nvSpPr>
        <p:spPr>
          <a:xfrm>
            <a:off x="239498" y="1863774"/>
            <a:ext cx="8353623" cy="3682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r>
              <a:rPr lang="en-US" sz="2400" b="1" dirty="0" smtClean="0">
                <a:solidFill>
                  <a:prstClr val="black"/>
                </a:solidFill>
              </a:rPr>
              <a:t>Key Achievements</a:t>
            </a:r>
            <a:endParaRPr lang="en-US" sz="2400" b="1" dirty="0">
              <a:solidFill>
                <a:prstClr val="black"/>
              </a:solidFill>
            </a:endParaRPr>
          </a:p>
        </p:txBody>
      </p:sp>
      <p:sp>
        <p:nvSpPr>
          <p:cNvPr id="2" name="Rectangle 1"/>
          <p:cNvSpPr/>
          <p:nvPr/>
        </p:nvSpPr>
        <p:spPr>
          <a:xfrm>
            <a:off x="250824" y="1075134"/>
            <a:ext cx="8641655"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ZA" sz="1600" b="1" dirty="0">
                <a:solidFill>
                  <a:prstClr val="black"/>
                </a:solidFill>
              </a:rPr>
              <a:t>Purpose: </a:t>
            </a:r>
            <a:r>
              <a:rPr lang="en-ZA" sz="1600" dirty="0">
                <a:solidFill>
                  <a:prstClr val="black"/>
                </a:solidFill>
              </a:rPr>
              <a:t>Implementation of development communication, through mediated and unmediated communication and sound stakeholder relations and </a:t>
            </a:r>
            <a:r>
              <a:rPr lang="en-ZA" sz="1600" dirty="0" smtClean="0">
                <a:solidFill>
                  <a:prstClr val="black"/>
                </a:solidFill>
              </a:rPr>
              <a:t>partnerships</a:t>
            </a:r>
            <a:endParaRPr lang="en-ZA" sz="1600" dirty="0">
              <a:solidFill>
                <a:prstClr val="black"/>
              </a:solidFill>
            </a:endParaRP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3493" y="5387970"/>
            <a:ext cx="5356258" cy="95944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 name="Picture 14" descr="C:\Users\jeffrey\Desktop\AR presentation\Thusong.jpg"/>
          <p:cNvPicPr/>
          <p:nvPr/>
        </p:nvPicPr>
        <p:blipFill>
          <a:blip r:embed="rId4">
            <a:extLst>
              <a:ext uri="{28A0092B-C50C-407E-A947-70E740481C1C}">
                <a14:useLocalDpi xmlns:a14="http://schemas.microsoft.com/office/drawing/2010/main" xmlns="" val="0"/>
              </a:ext>
            </a:extLst>
          </a:blip>
          <a:srcRect/>
          <a:stretch>
            <a:fillRect/>
          </a:stretch>
        </p:blipFill>
        <p:spPr bwMode="auto">
          <a:xfrm>
            <a:off x="5422606" y="2318282"/>
            <a:ext cx="3469874" cy="3001984"/>
          </a:xfrm>
          <a:prstGeom prst="rect">
            <a:avLst/>
          </a:prstGeom>
          <a:noFill/>
          <a:ln>
            <a:noFill/>
          </a:ln>
        </p:spPr>
      </p:pic>
      <p:sp>
        <p:nvSpPr>
          <p:cNvPr id="12" name="Title 1"/>
          <p:cNvSpPr txBox="1">
            <a:spLocks/>
          </p:cNvSpPr>
          <p:nvPr/>
        </p:nvSpPr>
        <p:spPr>
          <a:xfrm>
            <a:off x="183497" y="202020"/>
            <a:ext cx="8904502" cy="605348"/>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defTabSz="895350">
              <a:spcBef>
                <a:spcPct val="20000"/>
              </a:spcBef>
              <a:buNone/>
              <a:defRPr sz="2800" b="1">
                <a:solidFill>
                  <a:prstClr val="white"/>
                </a:solidFill>
                <a:latin typeface="Calibri"/>
                <a:ea typeface="+mj-ea"/>
                <a:cs typeface="+mj-cs"/>
              </a:defRPr>
            </a:lvl1pPr>
          </a:lstStyle>
          <a:p>
            <a:endParaRPr lang="en-US" dirty="0"/>
          </a:p>
          <a:p>
            <a:r>
              <a:rPr lang="en-US" sz="2000" dirty="0"/>
              <a:t>Programme 3:</a:t>
            </a:r>
            <a:r>
              <a:rPr lang="en-ZA" sz="2000" dirty="0"/>
              <a:t>Intergovernmental Coordination and Stakeholder Management (ICSM)</a:t>
            </a:r>
          </a:p>
          <a:p>
            <a:endParaRPr lang="en-US" sz="2000" dirty="0"/>
          </a:p>
        </p:txBody>
      </p:sp>
    </p:spTree>
    <p:extLst>
      <p:ext uri="{BB962C8B-B14F-4D97-AF65-F5344CB8AC3E}">
        <p14:creationId xmlns:p14="http://schemas.microsoft.com/office/powerpoint/2010/main" xmlns="" val="3729554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564" y="1073888"/>
            <a:ext cx="4867275" cy="4961151"/>
          </a:xfrm>
        </p:spPr>
        <p:style>
          <a:lnRef idx="2">
            <a:schemeClr val="accent6"/>
          </a:lnRef>
          <a:fillRef idx="1">
            <a:schemeClr val="lt1"/>
          </a:fillRef>
          <a:effectRef idx="0">
            <a:schemeClr val="accent6"/>
          </a:effectRef>
          <a:fontRef idx="minor">
            <a:schemeClr val="dk1"/>
          </a:fontRef>
        </p:style>
        <p:txBody>
          <a:bodyPr>
            <a:noAutofit/>
          </a:bodyPr>
          <a:lstStyle/>
          <a:p>
            <a:r>
              <a:rPr lang="en-ZA" sz="1600" dirty="0"/>
              <a:t>The Clusters coordinated six cluster media briefings to inform the media, public and stakeholders of progress made in implementing government’s Programme of </a:t>
            </a:r>
            <a:r>
              <a:rPr lang="en-ZA" sz="1600" dirty="0" smtClean="0"/>
              <a:t>Action.</a:t>
            </a:r>
          </a:p>
          <a:p>
            <a:r>
              <a:rPr lang="en-ZA" sz="1600" dirty="0" smtClean="0"/>
              <a:t>Coordinated  </a:t>
            </a:r>
            <a:r>
              <a:rPr lang="en-ZA" sz="1600" dirty="0"/>
              <a:t>the Presidential State Visit to China, African Union Summit in Ethiopia and the World Economic Forum in </a:t>
            </a:r>
            <a:r>
              <a:rPr lang="en-ZA" sz="1600" dirty="0" smtClean="0"/>
              <a:t>Davos</a:t>
            </a:r>
          </a:p>
          <a:p>
            <a:r>
              <a:rPr lang="en-ZA" sz="1600" dirty="0" smtClean="0"/>
              <a:t>Produced </a:t>
            </a:r>
            <a:r>
              <a:rPr lang="en-ZA" sz="1600" dirty="0"/>
              <a:t>biweekly Rapid Response Reports for the </a:t>
            </a:r>
            <a:r>
              <a:rPr lang="en-ZA" sz="1600" dirty="0" smtClean="0"/>
              <a:t>Minister</a:t>
            </a:r>
            <a:endParaRPr lang="en-ZA" sz="1600" dirty="0">
              <a:solidFill>
                <a:prstClr val="black"/>
              </a:solidFill>
            </a:endParaRPr>
          </a:p>
          <a:p>
            <a:r>
              <a:rPr lang="en-ZA" sz="1600" dirty="0" smtClean="0"/>
              <a:t>Provided </a:t>
            </a:r>
            <a:r>
              <a:rPr lang="en-ZA" sz="1600" dirty="0"/>
              <a:t>communication support in the parliamentary precinct by distributing parliamentary questions and programmes, </a:t>
            </a:r>
            <a:endParaRPr lang="en-ZA" sz="1600" dirty="0" smtClean="0"/>
          </a:p>
          <a:p>
            <a:r>
              <a:rPr lang="en-ZA" sz="1600" dirty="0" smtClean="0"/>
              <a:t> Issued </a:t>
            </a:r>
            <a:r>
              <a:rPr lang="en-ZA" sz="1600" dirty="0"/>
              <a:t>post-Cabinet media briefings and/or statements after ordinary Cabinet meetings.</a:t>
            </a:r>
            <a:endParaRPr lang="en-ZA" sz="1600" dirty="0" smtClean="0"/>
          </a:p>
        </p:txBody>
      </p:sp>
      <p:sp>
        <p:nvSpPr>
          <p:cNvPr id="16" name="Title 4"/>
          <p:cNvSpPr>
            <a:spLocks noGrp="1"/>
          </p:cNvSpPr>
          <p:nvPr>
            <p:ph type="title"/>
          </p:nvPr>
        </p:nvSpPr>
        <p:spPr>
          <a:xfrm>
            <a:off x="152400" y="43811"/>
            <a:ext cx="8763000" cy="518053"/>
          </a:xfr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p>
            <a:pPr defTabSz="895350">
              <a:spcBef>
                <a:spcPct val="20000"/>
              </a:spcBef>
            </a:pPr>
            <a:r>
              <a:rPr lang="en-US" sz="2000" b="1" dirty="0">
                <a:solidFill>
                  <a:prstClr val="white"/>
                </a:solidFill>
                <a:latin typeface="Calibri"/>
              </a:rPr>
              <a:t>Programme 3:</a:t>
            </a:r>
            <a:r>
              <a:rPr lang="en-ZA" sz="2000" b="1" dirty="0">
                <a:solidFill>
                  <a:prstClr val="white"/>
                </a:solidFill>
                <a:latin typeface="Calibri"/>
              </a:rPr>
              <a:t> Intergovernmental Coordination and Stakeholder Management ( ICSM)</a:t>
            </a:r>
            <a:endParaRPr lang="en-US" sz="2000" b="1" dirty="0">
              <a:solidFill>
                <a:prstClr val="white"/>
              </a:solidFill>
              <a:latin typeface="Calibri"/>
            </a:endParaRPr>
          </a:p>
        </p:txBody>
      </p:sp>
      <p:sp>
        <p:nvSpPr>
          <p:cNvPr id="17" name="Rounded Rectangle 16"/>
          <p:cNvSpPr/>
          <p:nvPr/>
        </p:nvSpPr>
        <p:spPr>
          <a:xfrm>
            <a:off x="422256" y="617349"/>
            <a:ext cx="4867275" cy="363613"/>
          </a:xfrm>
          <a:prstGeom prst="roundRect">
            <a:avLst>
              <a:gd name="adj" fmla="val 10000"/>
            </a:avLst>
          </a:prstGeom>
          <a:solidFill>
            <a:schemeClr val="accent6"/>
          </a:solidFill>
          <a:ln>
            <a:solidFill>
              <a:schemeClr val="accent6"/>
            </a:solidFill>
          </a:ln>
        </p:spPr>
        <p:style>
          <a:lnRef idx="2">
            <a:schemeClr val="accent3"/>
          </a:lnRef>
          <a:fillRef idx="1">
            <a:schemeClr val="lt1"/>
          </a:fillRef>
          <a:effectRef idx="0">
            <a:schemeClr val="accent3"/>
          </a:effectRef>
          <a:fontRef idx="minor">
            <a:schemeClr val="dk1"/>
          </a:fontRef>
        </p:style>
        <p:txBody>
          <a:bodyPr/>
          <a:lstStyle/>
          <a:p>
            <a:r>
              <a:rPr lang="en-ZA" b="1" dirty="0" smtClean="0">
                <a:solidFill>
                  <a:prstClr val="black"/>
                </a:solidFill>
              </a:rPr>
              <a:t>Key Achievements Cont…</a:t>
            </a:r>
            <a:endParaRPr lang="en-ZA" b="1" dirty="0">
              <a:solidFill>
                <a:prstClr val="black"/>
              </a:solidFill>
            </a:endParaRPr>
          </a:p>
        </p:txBody>
      </p:sp>
      <p:pic>
        <p:nvPicPr>
          <p:cNvPr id="18" name="Picture 17" descr="C:\Users\jeffrey\Desktop\Annual Report 2014 Folder\NTW_9572.jpg"/>
          <p:cNvPicPr/>
          <p:nvPr/>
        </p:nvPicPr>
        <p:blipFill>
          <a:blip r:embed="rId3">
            <a:extLst>
              <a:ext uri="{28A0092B-C50C-407E-A947-70E740481C1C}">
                <a14:useLocalDpi xmlns:a14="http://schemas.microsoft.com/office/drawing/2010/main" xmlns="" val="0"/>
              </a:ext>
            </a:extLst>
          </a:blip>
          <a:srcRect/>
          <a:stretch>
            <a:fillRect/>
          </a:stretch>
        </p:blipFill>
        <p:spPr bwMode="auto">
          <a:xfrm>
            <a:off x="5389690" y="669291"/>
            <a:ext cx="3400426" cy="2854240"/>
          </a:xfrm>
          <a:prstGeom prst="rect">
            <a:avLst/>
          </a:prstGeom>
          <a:noFill/>
          <a:ln>
            <a:noFill/>
          </a:ln>
        </p:spPr>
      </p:pic>
      <p:pic>
        <p:nvPicPr>
          <p:cNvPr id="19" name="Picture 18"/>
          <p:cNvPicPr/>
          <p:nvPr/>
        </p:nvPicPr>
        <p:blipFill>
          <a:blip r:embed="rId4">
            <a:extLst>
              <a:ext uri="{28A0092B-C50C-407E-A947-70E740481C1C}">
                <a14:useLocalDpi xmlns:a14="http://schemas.microsoft.com/office/drawing/2010/main" xmlns="" val="0"/>
              </a:ext>
            </a:extLst>
          </a:blip>
          <a:srcRect/>
          <a:stretch>
            <a:fillRect/>
          </a:stretch>
        </p:blipFill>
        <p:spPr bwMode="auto">
          <a:xfrm>
            <a:off x="5389690" y="3630958"/>
            <a:ext cx="3400425" cy="2480602"/>
          </a:xfrm>
          <a:prstGeom prst="rect">
            <a:avLst/>
          </a:prstGeom>
          <a:noFill/>
          <a:ln>
            <a:noFill/>
          </a:ln>
        </p:spPr>
      </p:pic>
      <p:sp>
        <p:nvSpPr>
          <p:cNvPr id="2" name="Slide Number Placeholder 1"/>
          <p:cNvSpPr>
            <a:spLocks noGrp="1"/>
          </p:cNvSpPr>
          <p:nvPr>
            <p:ph type="sldNum" sz="quarter" idx="12"/>
          </p:nvPr>
        </p:nvSpPr>
        <p:spPr>
          <a:xfrm>
            <a:off x="6553200" y="6218987"/>
            <a:ext cx="2133600" cy="365125"/>
          </a:xfrm>
        </p:spPr>
        <p:txBody>
          <a:bodyPr/>
          <a:lstStyle/>
          <a:p>
            <a:fld id="{8843D58F-2DAB-1446-A47E-C34A82BC1FA1}" type="slidenum">
              <a:rPr lang="en-US" smtClean="0"/>
              <a:pPr/>
              <a:t>18</a:t>
            </a:fld>
            <a:endParaRPr lang="en-US" dirty="0"/>
          </a:p>
        </p:txBody>
      </p:sp>
    </p:spTree>
    <p:extLst>
      <p:ext uri="{BB962C8B-B14F-4D97-AF65-F5344CB8AC3E}">
        <p14:creationId xmlns:p14="http://schemas.microsoft.com/office/powerpoint/2010/main" xmlns="" val="1384597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
          <p:cNvSpPr>
            <a:spLocks noGrp="1"/>
          </p:cNvSpPr>
          <p:nvPr>
            <p:ph type="title"/>
          </p:nvPr>
        </p:nvSpPr>
        <p:spPr>
          <a:xfrm>
            <a:off x="152400" y="508795"/>
            <a:ext cx="8763000" cy="518053"/>
          </a:xfr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p>
            <a:pPr defTabSz="895350">
              <a:spcBef>
                <a:spcPct val="20000"/>
              </a:spcBef>
            </a:pPr>
            <a:r>
              <a:rPr lang="en-US" sz="2000" b="1" dirty="0">
                <a:solidFill>
                  <a:prstClr val="white"/>
                </a:solidFill>
                <a:latin typeface="Calibri"/>
              </a:rPr>
              <a:t>Programme 3:</a:t>
            </a:r>
            <a:r>
              <a:rPr lang="en-ZA" sz="2000" b="1" dirty="0">
                <a:solidFill>
                  <a:prstClr val="white"/>
                </a:solidFill>
                <a:latin typeface="Calibri"/>
              </a:rPr>
              <a:t> Intergovernmental Coordination and Stakeholder Management ( ICSM)</a:t>
            </a:r>
            <a:endParaRPr lang="en-US" sz="2000" b="1" dirty="0">
              <a:solidFill>
                <a:prstClr val="white"/>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xmlns="" val="4063550757"/>
              </p:ext>
            </p:extLst>
          </p:nvPr>
        </p:nvGraphicFramePr>
        <p:xfrm>
          <a:off x="276446" y="1571370"/>
          <a:ext cx="8368022" cy="4178682"/>
        </p:xfrm>
        <a:graphic>
          <a:graphicData uri="http://schemas.openxmlformats.org/drawingml/2006/table">
            <a:tbl>
              <a:tblPr>
                <a:tableStyleId>{9D7B26C5-4107-4FEC-AEDC-1716B250A1EF}</a:tableStyleId>
              </a:tblPr>
              <a:tblGrid>
                <a:gridCol w="2394394"/>
                <a:gridCol w="1030630"/>
                <a:gridCol w="3048860"/>
                <a:gridCol w="1894138"/>
              </a:tblGrid>
              <a:tr h="359030">
                <a:tc gridSpan="4">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ZA" sz="1600" b="1" dirty="0" smtClean="0">
                          <a:solidFill>
                            <a:sysClr val="windowText" lastClr="000000"/>
                          </a:solidFill>
                        </a:rPr>
                        <a:t>Sub-programme : </a:t>
                      </a:r>
                      <a:r>
                        <a:rPr lang="en-ZA" sz="1600" b="1" kern="1200" noProof="0" dirty="0" smtClean="0">
                          <a:solidFill>
                            <a:sysClr val="windowText" lastClr="000000"/>
                          </a:solidFill>
                          <a:latin typeface="+mn-lt"/>
                          <a:ea typeface="+mn-ea"/>
                          <a:cs typeface="+mn-cs"/>
                        </a:rPr>
                        <a:t>Media Engagement</a:t>
                      </a:r>
                      <a:r>
                        <a:rPr lang="en-US" sz="1600" b="1" kern="1200" noProof="0" dirty="0" smtClean="0">
                          <a:solidFill>
                            <a:sysClr val="windowText" lastClr="000000"/>
                          </a:solidFill>
                          <a:latin typeface="+mn-lt"/>
                          <a:ea typeface="+mn-ea"/>
                          <a:cs typeface="+mn-cs"/>
                        </a:rPr>
                        <a:t> </a:t>
                      </a:r>
                      <a:endParaRPr lang="en-ZA" sz="1600" b="1" kern="1200" dirty="0" smtClean="0">
                        <a:solidFill>
                          <a:sysClr val="windowText" lastClr="000000"/>
                        </a:solidFill>
                        <a:latin typeface="+mn-lt"/>
                        <a:ea typeface="+mn-ea"/>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c hMerge="1">
                  <a:txBody>
                    <a:bodyPr/>
                    <a:lstStyle/>
                    <a:p>
                      <a:pPr algn="l">
                        <a:lnSpc>
                          <a:spcPct val="100000"/>
                        </a:lnSpc>
                        <a:spcAft>
                          <a:spcPts val="0"/>
                        </a:spcAft>
                      </a:pPr>
                      <a:endParaRPr lang="en-US" sz="1800" b="1" dirty="0">
                        <a:solidFill>
                          <a:schemeClr val="bg1"/>
                        </a:solidFill>
                        <a:latin typeface="+mn-lt"/>
                        <a:ea typeface="Calibri"/>
                        <a:cs typeface="Mangal"/>
                      </a:endParaRPr>
                    </a:p>
                  </a:txBody>
                  <a:tcPr marL="13799" marR="13799" marT="0" marB="0">
                    <a:solidFill>
                      <a:schemeClr val="accent2"/>
                    </a:solidFill>
                  </a:tcPr>
                </a:tc>
              </a:tr>
              <a:tr h="315003">
                <a:tc gridSpan="4">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ysClr val="windowText" lastClr="000000"/>
                          </a:solidFill>
                          <a:effectLst/>
                          <a:uLnTx/>
                          <a:uFillTx/>
                          <a:latin typeface="+mn-lt"/>
                          <a:ea typeface="+mn-ea"/>
                          <a:cs typeface="+mn-cs"/>
                        </a:rPr>
                        <a:t>Objective statement: </a:t>
                      </a:r>
                      <a:r>
                        <a:rPr kumimoji="0" lang="en-ZA" sz="1600" b="0" i="0" u="none" strike="noStrike" kern="1200" cap="none" spc="0" normalizeH="0" baseline="0" noProof="0" dirty="0" smtClean="0">
                          <a:ln>
                            <a:noFill/>
                          </a:ln>
                          <a:solidFill>
                            <a:sysClr val="windowText" lastClr="000000"/>
                          </a:solidFill>
                          <a:effectLst/>
                          <a:uLnTx/>
                          <a:uFillTx/>
                          <a:latin typeface="+mn-lt"/>
                          <a:ea typeface="+mn-ea"/>
                          <a:cs typeface="+mn-cs"/>
                        </a:rPr>
                        <a:t>Implement a proactive media engagement system by building, maintaining and improving relations with the media and driving the communication agenda. </a:t>
                      </a:r>
                      <a:endParaRPr kumimoji="0" lang="en-ZA" sz="1400" b="0" i="0" u="none" strike="noStrike" kern="1200" cap="none" spc="0" normalizeH="0" baseline="0" noProof="0" dirty="0" smtClean="0">
                        <a:ln>
                          <a:noFill/>
                        </a:ln>
                        <a:solidFill>
                          <a:prstClr val="black"/>
                        </a:solidFill>
                        <a:effectLst/>
                        <a:uLnTx/>
                        <a:uFillTx/>
                        <a:latin typeface="+mn-lt"/>
                        <a:ea typeface="+mn-ea"/>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486361">
                <a:tc>
                  <a:txBody>
                    <a:bodyPr/>
                    <a:lstStyle/>
                    <a:p>
                      <a:pPr algn="l">
                        <a:lnSpc>
                          <a:spcPct val="100000"/>
                        </a:lnSpc>
                        <a:spcAft>
                          <a:spcPts val="0"/>
                        </a:spcAft>
                      </a:pPr>
                      <a:r>
                        <a:rPr lang="en-ZA" sz="1600" b="1" dirty="0" smtClean="0">
                          <a:solidFill>
                            <a:sysClr val="windowText" lastClr="000000"/>
                          </a:solidFill>
                        </a:rPr>
                        <a:t>INDICATOR</a:t>
                      </a: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lnSpc>
                          <a:spcPct val="100000"/>
                        </a:lnSpc>
                        <a:spcAft>
                          <a:spcPts val="0"/>
                        </a:spcAft>
                      </a:pPr>
                      <a:r>
                        <a:rPr lang="en-ZA" sz="1600" b="1" dirty="0" smtClean="0">
                          <a:solidFill>
                            <a:sysClr val="windowText" lastClr="000000"/>
                          </a:solidFill>
                        </a:rPr>
                        <a:t>TARGET</a:t>
                      </a: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lnSpc>
                          <a:spcPct val="100000"/>
                        </a:lnSpc>
                        <a:spcAft>
                          <a:spcPts val="0"/>
                        </a:spcAft>
                      </a:pPr>
                      <a:r>
                        <a:rPr lang="en-ZA" sz="1600" b="1" dirty="0" smtClean="0">
                          <a:solidFill>
                            <a:sysClr val="windowText" lastClr="000000"/>
                          </a:solidFill>
                        </a:rPr>
                        <a:t>ACTUAL PERFORMANCE</a:t>
                      </a: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lnSpc>
                          <a:spcPct val="100000"/>
                        </a:lnSpc>
                        <a:spcAft>
                          <a:spcPts val="0"/>
                        </a:spcAft>
                      </a:pPr>
                      <a:r>
                        <a:rPr lang="en-ZA" sz="1600" b="1" dirty="0" smtClean="0">
                          <a:solidFill>
                            <a:sysClr val="windowText" lastClr="000000"/>
                          </a:solidFill>
                        </a:rPr>
                        <a:t>REASON FOR VARIANCE</a:t>
                      </a: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1182624">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mn-lt"/>
                          <a:ea typeface="+mn-ea"/>
                          <a:cs typeface="+mn-cs"/>
                        </a:rPr>
                        <a:t>Number of Government Communications Forum (GCFs) held.</a:t>
                      </a:r>
                      <a:endParaRPr lang="en-US" sz="1600" b="0" dirty="0">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mn-lt"/>
                          <a:ea typeface="+mn-ea"/>
                          <a:cs typeface="+mn-cs"/>
                        </a:rPr>
                        <a:t>Two GCFs held per annum.</a:t>
                      </a:r>
                      <a:endParaRPr lang="en-ZA" sz="1600" dirty="0"/>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mn-lt"/>
                          <a:ea typeface="+mn-ea"/>
                          <a:cs typeface="+mn-cs"/>
                        </a:rPr>
                        <a:t>Held one  Government Communicators’ Forum</a:t>
                      </a:r>
                      <a:endParaRPr lang="en-US" sz="1600" dirty="0">
                        <a:latin typeface="+mn-lt"/>
                        <a:ea typeface="Calibri"/>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mn-lt"/>
                          <a:ea typeface="+mn-ea"/>
                          <a:cs typeface="+mn-cs"/>
                        </a:rPr>
                        <a:t>The GCF was postponed to 2015/16 financial year due to increased demand for communication services in support of government’s response to the spate of attacks on foreign nationals.</a:t>
                      </a:r>
                      <a:endParaRPr lang="en-US" sz="1600" dirty="0"/>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Rectangle 7"/>
          <p:cNvSpPr/>
          <p:nvPr/>
        </p:nvSpPr>
        <p:spPr>
          <a:xfrm>
            <a:off x="3038118" y="1026848"/>
            <a:ext cx="1976247" cy="369332"/>
          </a:xfrm>
          <a:prstGeom prst="rect">
            <a:avLst/>
          </a:prstGeom>
        </p:spPr>
        <p:txBody>
          <a:bodyPr wrap="none">
            <a:spAutoFit/>
          </a:bodyPr>
          <a:lstStyle/>
          <a:p>
            <a:r>
              <a:rPr lang="en-ZA" b="1" dirty="0" smtClean="0">
                <a:solidFill>
                  <a:srgbClr val="FF0000"/>
                </a:solidFill>
              </a:rPr>
              <a:t>Non-achievements</a:t>
            </a:r>
            <a:endParaRPr lang="en-US" dirty="0" smtClean="0">
              <a:solidFill>
                <a:prstClr val="black"/>
              </a:solidFill>
            </a:endParaRPr>
          </a:p>
        </p:txBody>
      </p:sp>
      <p:sp>
        <p:nvSpPr>
          <p:cNvPr id="2" name="Slide Number Placeholder 1"/>
          <p:cNvSpPr>
            <a:spLocks noGrp="1"/>
          </p:cNvSpPr>
          <p:nvPr>
            <p:ph type="sldNum" sz="quarter" idx="12"/>
          </p:nvPr>
        </p:nvSpPr>
        <p:spPr>
          <a:xfrm>
            <a:off x="6553200" y="6173787"/>
            <a:ext cx="2133600" cy="365125"/>
          </a:xfrm>
        </p:spPr>
        <p:txBody>
          <a:bodyPr/>
          <a:lstStyle/>
          <a:p>
            <a:fld id="{8843D58F-2DAB-1446-A47E-C34A82BC1FA1}" type="slidenum">
              <a:rPr lang="en-US" smtClean="0"/>
              <a:pPr/>
              <a:t>19</a:t>
            </a:fld>
            <a:endParaRPr lang="en-US" dirty="0"/>
          </a:p>
        </p:txBody>
      </p:sp>
    </p:spTree>
    <p:extLst>
      <p:ext uri="{BB962C8B-B14F-4D97-AF65-F5344CB8AC3E}">
        <p14:creationId xmlns:p14="http://schemas.microsoft.com/office/powerpoint/2010/main" xmlns="" val="1190978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68"/>
          <p:cNvGraphicFramePr>
            <a:graphicFrameLocks/>
          </p:cNvGraphicFramePr>
          <p:nvPr>
            <p:extLst>
              <p:ext uri="{D42A27DB-BD31-4B8C-83A1-F6EECF244321}">
                <p14:modId xmlns:p14="http://schemas.microsoft.com/office/powerpoint/2010/main" xmlns="" val="3589344780"/>
              </p:ext>
            </p:extLst>
          </p:nvPr>
        </p:nvGraphicFramePr>
        <p:xfrm>
          <a:off x="251519" y="1620838"/>
          <a:ext cx="8641780" cy="2435076"/>
        </p:xfrm>
        <a:graphic>
          <a:graphicData uri="http://schemas.openxmlformats.org/drawingml/2006/table">
            <a:tbl>
              <a:tblPr/>
              <a:tblGrid>
                <a:gridCol w="6100192"/>
                <a:gridCol w="2541588"/>
              </a:tblGrid>
              <a:tr h="396199">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Webdings" pitchFamily="18" charset="2"/>
                        <a:buNone/>
                        <a:tabLst/>
                      </a:pPr>
                      <a:r>
                        <a:rPr kumimoji="0" lang="en-US" sz="2000" b="1" i="0" u="none" strike="noStrike" cap="none" normalizeH="0" baseline="0" dirty="0" smtClean="0">
                          <a:ln>
                            <a:noFill/>
                          </a:ln>
                          <a:solidFill>
                            <a:schemeClr val="tx1"/>
                          </a:solidFill>
                          <a:effectLst/>
                          <a:latin typeface="+mj-lt"/>
                          <a:ea typeface="ヒラギノ角ゴ Pro W3" pitchFamily="-44" charset="-128"/>
                        </a:rPr>
                        <a:t>Topic/Task</a:t>
                      </a:r>
                    </a:p>
                  </a:txBody>
                  <a:tcPr marT="45711" marB="4571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Webdings" pitchFamily="18" charset="2"/>
                        <a:buNone/>
                        <a:tabLst/>
                      </a:pPr>
                      <a:r>
                        <a:rPr kumimoji="0" lang="en-US" sz="2000" b="1" i="0" u="none" strike="noStrike" cap="none" normalizeH="0" baseline="0" dirty="0" smtClean="0">
                          <a:ln>
                            <a:noFill/>
                          </a:ln>
                          <a:solidFill>
                            <a:schemeClr val="tx1"/>
                          </a:solidFill>
                          <a:effectLst/>
                          <a:latin typeface="+mj-lt"/>
                          <a:ea typeface="ヒラギノ角ゴ Pro W3" pitchFamily="-44" charset="-128"/>
                        </a:rPr>
                        <a:t>Speaker</a:t>
                      </a:r>
                    </a:p>
                  </a:txBody>
                  <a:tcPr marT="45711" marB="4571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3">
                        <a:lumMod val="40000"/>
                        <a:lumOff val="60000"/>
                      </a:schemeClr>
                    </a:solidFill>
                  </a:tcPr>
                </a:tc>
              </a:tr>
              <a:tr h="259812">
                <a:tc>
                  <a:txBody>
                    <a:bodyPr/>
                    <a:lstStyle/>
                    <a:p>
                      <a:pPr marL="457200" marR="0" lvl="0" indent="-45720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1600" kern="1200" dirty="0" smtClean="0">
                          <a:solidFill>
                            <a:schemeClr val="tx1"/>
                          </a:solidFill>
                          <a:latin typeface="+mj-lt"/>
                          <a:ea typeface="+mn-ea"/>
                          <a:cs typeface="Arial" pitchFamily="34" charset="0"/>
                        </a:rPr>
                        <a:t>1.	The Mandate</a:t>
                      </a:r>
                    </a:p>
                  </a:txBody>
                  <a:tcPr marT="45711" marB="4571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Webdings" pitchFamily="18" charset="2"/>
                        <a:buNone/>
                        <a:tabLst/>
                      </a:pPr>
                      <a:r>
                        <a:rPr kumimoji="0" lang="en-US" sz="1600" b="0" i="0" u="none" strike="noStrike" cap="none" normalizeH="0" baseline="0" dirty="0" smtClean="0">
                          <a:ln>
                            <a:noFill/>
                          </a:ln>
                          <a:solidFill>
                            <a:schemeClr val="tx1"/>
                          </a:solidFill>
                          <a:effectLst/>
                          <a:latin typeface="+mj-lt"/>
                          <a:ea typeface="ヒラギノ角ゴ Pro W3" pitchFamily="-44" charset="-128"/>
                        </a:rPr>
                        <a:t>Acting DG</a:t>
                      </a:r>
                    </a:p>
                  </a:txBody>
                  <a:tcPr marT="45711" marB="4571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44356">
                <a:tc>
                  <a:txBody>
                    <a:bodyPr/>
                    <a:lstStyle/>
                    <a:p>
                      <a:pPr marL="457200" marR="0" lvl="0" indent="-45720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1600" kern="1200" dirty="0" smtClean="0">
                          <a:solidFill>
                            <a:schemeClr val="tx1"/>
                          </a:solidFill>
                          <a:latin typeface="+mj-lt"/>
                          <a:ea typeface="+mn-ea"/>
                          <a:cs typeface="Arial" pitchFamily="34" charset="0"/>
                        </a:rPr>
                        <a:t>1.2	Vision, Mission,</a:t>
                      </a:r>
                      <a:r>
                        <a:rPr kumimoji="0" lang="en-US" sz="1600" kern="1200" baseline="0" dirty="0" smtClean="0">
                          <a:solidFill>
                            <a:schemeClr val="tx1"/>
                          </a:solidFill>
                          <a:latin typeface="+mj-lt"/>
                          <a:ea typeface="+mn-ea"/>
                          <a:cs typeface="Arial" pitchFamily="34" charset="0"/>
                        </a:rPr>
                        <a:t> Values</a:t>
                      </a:r>
                      <a:r>
                        <a:rPr kumimoji="0" lang="en-US" sz="1600" kern="1200" dirty="0" smtClean="0">
                          <a:solidFill>
                            <a:schemeClr val="tx1"/>
                          </a:solidFill>
                          <a:latin typeface="+mj-lt"/>
                          <a:ea typeface="+mn-ea"/>
                          <a:cs typeface="Arial" pitchFamily="34" charset="0"/>
                        </a:rPr>
                        <a:t>	</a:t>
                      </a:r>
                      <a:endParaRPr kumimoji="0" lang="en-US" sz="1600" kern="1200" dirty="0" smtClean="0">
                        <a:solidFill>
                          <a:schemeClr val="tx1"/>
                        </a:solidFill>
                        <a:latin typeface="+mn-lt"/>
                        <a:ea typeface="+mn-ea"/>
                        <a:cs typeface="Arial" pitchFamily="34" charset="0"/>
                      </a:endParaRPr>
                    </a:p>
                  </a:txBody>
                  <a:tcPr marT="45711" marB="4571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Webdings" pitchFamily="18" charset="2"/>
                        <a:buNone/>
                        <a:tabLst/>
                      </a:pPr>
                      <a:r>
                        <a:rPr kumimoji="0" lang="en-US" sz="1600" b="0" i="0" u="none" strike="noStrike" cap="none" normalizeH="0" baseline="0" dirty="0" smtClean="0">
                          <a:ln>
                            <a:noFill/>
                          </a:ln>
                          <a:solidFill>
                            <a:schemeClr val="tx1"/>
                          </a:solidFill>
                          <a:effectLst/>
                          <a:latin typeface="+mj-lt"/>
                          <a:ea typeface="ヒラギノ角ゴ Pro W3" pitchFamily="-44" charset="-128"/>
                        </a:rPr>
                        <a:t>Acting DG</a:t>
                      </a:r>
                    </a:p>
                  </a:txBody>
                  <a:tcPr marT="45711" marB="4571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44356">
                <a:tc>
                  <a:txBody>
                    <a:bodyPr/>
                    <a:lstStyle/>
                    <a:p>
                      <a:pPr marL="457200" marR="0" lvl="0" indent="-45720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1600" kern="1200" dirty="0" smtClean="0">
                          <a:solidFill>
                            <a:schemeClr val="tx1"/>
                          </a:solidFill>
                          <a:latin typeface="+mn-lt"/>
                          <a:ea typeface="+mn-ea"/>
                          <a:cs typeface="Arial" pitchFamily="34" charset="0"/>
                        </a:rPr>
                        <a:t>1.3	Strategic</a:t>
                      </a:r>
                      <a:r>
                        <a:rPr kumimoji="0" lang="en-US" sz="1600" kern="1200" baseline="0" dirty="0" smtClean="0">
                          <a:solidFill>
                            <a:schemeClr val="tx1"/>
                          </a:solidFill>
                          <a:latin typeface="+mn-lt"/>
                          <a:ea typeface="+mn-ea"/>
                          <a:cs typeface="Arial" pitchFamily="34" charset="0"/>
                        </a:rPr>
                        <a:t> Objectives 2014/15</a:t>
                      </a:r>
                      <a:endParaRPr kumimoji="0" lang="en-US" sz="1600" kern="1200" dirty="0" smtClean="0">
                        <a:solidFill>
                          <a:schemeClr val="tx1"/>
                        </a:solidFill>
                        <a:latin typeface="+mn-lt"/>
                        <a:ea typeface="+mn-ea"/>
                        <a:cs typeface="Arial" pitchFamily="34" charset="0"/>
                      </a:endParaRPr>
                    </a:p>
                  </a:txBody>
                  <a:tcPr marT="45711" marB="4571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Webdings" pitchFamily="18" charset="2"/>
                        <a:buNone/>
                        <a:tabLst/>
                      </a:pPr>
                      <a:r>
                        <a:rPr kumimoji="0" lang="en-US" sz="1600" b="0" i="0" u="none" strike="noStrike" cap="none" normalizeH="0" baseline="0" dirty="0" smtClean="0">
                          <a:ln>
                            <a:noFill/>
                          </a:ln>
                          <a:solidFill>
                            <a:schemeClr val="tx1"/>
                          </a:solidFill>
                          <a:effectLst/>
                          <a:latin typeface="+mj-lt"/>
                          <a:ea typeface="ヒラギノ角ゴ Pro W3" pitchFamily="-44" charset="-128"/>
                        </a:rPr>
                        <a:t>Acting DG</a:t>
                      </a:r>
                    </a:p>
                  </a:txBody>
                  <a:tcPr marT="45711" marB="4571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44356">
                <a:tc>
                  <a:txBody>
                    <a:bodyPr/>
                    <a:lstStyle/>
                    <a:p>
                      <a:pPr marL="457200" marR="0" lvl="0" indent="-45720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1600" kern="1200" dirty="0" smtClean="0">
                          <a:solidFill>
                            <a:schemeClr val="tx1"/>
                          </a:solidFill>
                          <a:latin typeface="+mj-lt"/>
                          <a:ea typeface="+mn-ea"/>
                          <a:cs typeface="Arial" pitchFamily="34" charset="0"/>
                        </a:rPr>
                        <a:t>3.</a:t>
                      </a:r>
                      <a:r>
                        <a:rPr kumimoji="0" lang="en-US" sz="1600" kern="1200" baseline="0" dirty="0" smtClean="0">
                          <a:solidFill>
                            <a:schemeClr val="tx1"/>
                          </a:solidFill>
                          <a:latin typeface="+mj-lt"/>
                          <a:ea typeface="+mn-ea"/>
                          <a:cs typeface="Arial" pitchFamily="34" charset="0"/>
                        </a:rPr>
                        <a:t>  	2014/15 </a:t>
                      </a:r>
                      <a:r>
                        <a:rPr kumimoji="0" lang="en-US" sz="1600" kern="1200" dirty="0" smtClean="0">
                          <a:solidFill>
                            <a:schemeClr val="tx1"/>
                          </a:solidFill>
                          <a:latin typeface="+mj-lt"/>
                          <a:ea typeface="+mn-ea"/>
                          <a:cs typeface="Arial" pitchFamily="34" charset="0"/>
                        </a:rPr>
                        <a:t>Performance per Programme</a:t>
                      </a:r>
                    </a:p>
                  </a:txBody>
                  <a:tcPr marT="45711" marB="4571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Webdings" pitchFamily="18" charset="2"/>
                        <a:buNone/>
                        <a:tabLst/>
                        <a:defRPr/>
                      </a:pPr>
                      <a:r>
                        <a:rPr kumimoji="0" lang="en-US" sz="1600" b="0" i="0" u="none" strike="noStrike" cap="none" normalizeH="0" baseline="0" dirty="0" smtClean="0">
                          <a:ln>
                            <a:noFill/>
                          </a:ln>
                          <a:solidFill>
                            <a:schemeClr val="tx1"/>
                          </a:solidFill>
                          <a:effectLst/>
                          <a:latin typeface="+mj-lt"/>
                          <a:ea typeface="ヒラギノ角ゴ Pro W3" pitchFamily="-44" charset="-128"/>
                        </a:rPr>
                        <a:t>Deputy DGs</a:t>
                      </a:r>
                    </a:p>
                  </a:txBody>
                  <a:tcPr marT="45711" marB="4571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35243">
                <a:tc>
                  <a:txBody>
                    <a:bodyPr/>
                    <a:lstStyle/>
                    <a:p>
                      <a:pPr marL="457200" marR="0" lvl="0" indent="-45720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1600" kern="1200" dirty="0" smtClean="0">
                          <a:solidFill>
                            <a:schemeClr val="tx1"/>
                          </a:solidFill>
                          <a:latin typeface="+mj-lt"/>
                          <a:ea typeface="+mn-ea"/>
                          <a:cs typeface="Arial" pitchFamily="34" charset="0"/>
                        </a:rPr>
                        <a:t>4.</a:t>
                      </a:r>
                      <a:r>
                        <a:rPr kumimoji="0" lang="en-US" sz="1600" kern="1200" baseline="0" dirty="0" smtClean="0">
                          <a:solidFill>
                            <a:schemeClr val="tx1"/>
                          </a:solidFill>
                          <a:latin typeface="+mj-lt"/>
                          <a:ea typeface="+mn-ea"/>
                          <a:cs typeface="Arial" pitchFamily="34" charset="0"/>
                        </a:rPr>
                        <a:t> 	Financial Performance per Programme</a:t>
                      </a:r>
                      <a:endParaRPr kumimoji="0" lang="en-US" sz="1600" kern="1200" dirty="0" smtClean="0">
                        <a:solidFill>
                          <a:schemeClr val="tx1"/>
                        </a:solidFill>
                        <a:latin typeface="+mj-lt"/>
                        <a:ea typeface="+mn-ea"/>
                        <a:cs typeface="Arial" pitchFamily="34" charset="0"/>
                      </a:endParaRPr>
                    </a:p>
                  </a:txBody>
                  <a:tcPr marT="45711" marB="4571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Webdings" pitchFamily="18" charset="2"/>
                        <a:buNone/>
                        <a:tabLst/>
                      </a:pPr>
                      <a:r>
                        <a:rPr kumimoji="0" lang="en-US" sz="1600" b="0" i="0" u="none" strike="noStrike" cap="none" normalizeH="0" baseline="0" dirty="0" smtClean="0">
                          <a:ln>
                            <a:noFill/>
                          </a:ln>
                          <a:solidFill>
                            <a:schemeClr val="tx1"/>
                          </a:solidFill>
                          <a:effectLst/>
                          <a:latin typeface="+mj-lt"/>
                          <a:ea typeface="ヒラギノ角ゴ Pro W3" pitchFamily="-44" charset="-128"/>
                        </a:rPr>
                        <a:t>CFO</a:t>
                      </a:r>
                    </a:p>
                  </a:txBody>
                  <a:tcPr marT="45711" marB="4571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35243">
                <a:tc>
                  <a:txBody>
                    <a:bodyPr/>
                    <a:lstStyle/>
                    <a:p>
                      <a:pPr marL="457200" marR="0" lvl="0" indent="-45720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1600" kern="1200" dirty="0" smtClean="0">
                          <a:solidFill>
                            <a:schemeClr val="tx1"/>
                          </a:solidFill>
                          <a:latin typeface="+mj-lt"/>
                          <a:ea typeface="+mn-ea"/>
                          <a:cs typeface="+mn-cs"/>
                        </a:rPr>
                        <a:t>5.	Auditor</a:t>
                      </a:r>
                      <a:r>
                        <a:rPr kumimoji="0" lang="en-US" sz="1600" kern="1200" baseline="0" dirty="0" smtClean="0">
                          <a:solidFill>
                            <a:schemeClr val="tx1"/>
                          </a:solidFill>
                          <a:latin typeface="+mj-lt"/>
                          <a:ea typeface="+mn-ea"/>
                          <a:cs typeface="+mn-cs"/>
                        </a:rPr>
                        <a:t>-General’s Report</a:t>
                      </a:r>
                      <a:endParaRPr kumimoji="0" lang="en-US" sz="1600" kern="1200" dirty="0" smtClean="0">
                        <a:solidFill>
                          <a:schemeClr val="tx1"/>
                        </a:solidFill>
                        <a:latin typeface="+mj-lt"/>
                        <a:ea typeface="+mn-ea"/>
                        <a:cs typeface="+mn-cs"/>
                      </a:endParaRPr>
                    </a:p>
                  </a:txBody>
                  <a:tcPr marT="45711" marB="4571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Webdings" pitchFamily="18" charset="2"/>
                        <a:buNone/>
                        <a:tabLst/>
                      </a:pPr>
                      <a:r>
                        <a:rPr kumimoji="0" lang="en-US" sz="1600" b="0" i="0" u="none" strike="noStrike" cap="none" normalizeH="0" baseline="0" dirty="0" smtClean="0">
                          <a:ln>
                            <a:noFill/>
                          </a:ln>
                          <a:solidFill>
                            <a:schemeClr val="tx1"/>
                          </a:solidFill>
                          <a:effectLst/>
                          <a:latin typeface="+mj-lt"/>
                          <a:ea typeface="ヒラギノ角ゴ Pro W3" pitchFamily="-44" charset="-128"/>
                        </a:rPr>
                        <a:t>Acting DG</a:t>
                      </a:r>
                    </a:p>
                  </a:txBody>
                  <a:tcPr marT="45711" marB="4571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
        <p:nvSpPr>
          <p:cNvPr id="8" name="Title 1"/>
          <p:cNvSpPr txBox="1">
            <a:spLocks/>
          </p:cNvSpPr>
          <p:nvPr/>
        </p:nvSpPr>
        <p:spPr>
          <a:xfrm>
            <a:off x="343878" y="466725"/>
            <a:ext cx="8156332" cy="791552"/>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4000" b="1">
                <a:solidFill>
                  <a:schemeClr val="bg1"/>
                </a:solidFill>
              </a:defRPr>
            </a:lvl1pPr>
          </a:lstStyle>
          <a:p>
            <a:r>
              <a:rPr lang="en-US" sz="3200" dirty="0" smtClean="0"/>
              <a:t>Presentation </a:t>
            </a:r>
            <a:r>
              <a:rPr lang="en-US" sz="3200" dirty="0"/>
              <a:t>O</a:t>
            </a:r>
            <a:r>
              <a:rPr lang="en-US" sz="3200" dirty="0" smtClean="0"/>
              <a:t>utline</a:t>
            </a:r>
            <a:endParaRPr lang="en-US" dirty="0"/>
          </a:p>
        </p:txBody>
      </p:sp>
      <p:sp>
        <p:nvSpPr>
          <p:cNvPr id="4" name="Slide Number Placeholder 3"/>
          <p:cNvSpPr>
            <a:spLocks noGrp="1"/>
          </p:cNvSpPr>
          <p:nvPr>
            <p:ph type="sldNum" sz="quarter" idx="12"/>
          </p:nvPr>
        </p:nvSpPr>
        <p:spPr>
          <a:xfrm>
            <a:off x="6580554" y="6173787"/>
            <a:ext cx="2133600" cy="365125"/>
          </a:xfrm>
        </p:spPr>
        <p:txBody>
          <a:bodyPr/>
          <a:lstStyle/>
          <a:p>
            <a:pPr>
              <a:defRPr/>
            </a:pPr>
            <a:fld id="{C57CA951-FA41-4CFA-86C3-D23EB49239DE}" type="slidenum">
              <a:rPr lang="en-US" smtClean="0">
                <a:solidFill>
                  <a:srgbClr val="4F271C">
                    <a:shade val="90000"/>
                  </a:srgbClr>
                </a:solidFill>
              </a:rPr>
              <a:pPr>
                <a:defRPr/>
              </a:pPr>
              <a:t>2</a:t>
            </a:fld>
            <a:endParaRPr lang="en-US" dirty="0">
              <a:solidFill>
                <a:srgbClr val="4F271C">
                  <a:shade val="90000"/>
                </a:srgbClr>
              </a:solidFill>
            </a:endParaRPr>
          </a:p>
        </p:txBody>
      </p:sp>
    </p:spTree>
    <p:extLst>
      <p:ext uri="{BB962C8B-B14F-4D97-AF65-F5344CB8AC3E}">
        <p14:creationId xmlns:p14="http://schemas.microsoft.com/office/powerpoint/2010/main" xmlns="" val="2419245552"/>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924800" y="6232227"/>
            <a:ext cx="762000" cy="365125"/>
          </a:xfrm>
        </p:spPr>
        <p:txBody>
          <a:bodyPr/>
          <a:lstStyle/>
          <a:p>
            <a:pPr>
              <a:defRPr/>
            </a:pPr>
            <a:fld id="{16B99FE7-67B7-4BBE-9EFC-886B802F219B}" type="slidenum">
              <a:rPr lang="en-US" smtClean="0">
                <a:solidFill>
                  <a:srgbClr val="4F271C">
                    <a:shade val="90000"/>
                  </a:srgbClr>
                </a:solidFill>
              </a:rPr>
              <a:pPr>
                <a:defRPr/>
              </a:pPr>
              <a:t>20</a:t>
            </a:fld>
            <a:endParaRPr lang="en-US" dirty="0">
              <a:solidFill>
                <a:srgbClr val="4F271C">
                  <a:shade val="90000"/>
                </a:srgbClr>
              </a:solidFill>
            </a:endParaRPr>
          </a:p>
        </p:txBody>
      </p:sp>
      <p:sp>
        <p:nvSpPr>
          <p:cNvPr id="20" name="Rounded Rectangle 4"/>
          <p:cNvSpPr/>
          <p:nvPr/>
        </p:nvSpPr>
        <p:spPr>
          <a:xfrm>
            <a:off x="2013148" y="807368"/>
            <a:ext cx="6591300"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defTabSz="1066800" fontAlgn="base">
              <a:lnSpc>
                <a:spcPct val="90000"/>
              </a:lnSpc>
              <a:spcBef>
                <a:spcPct val="0"/>
              </a:spcBef>
              <a:spcAft>
                <a:spcPct val="35000"/>
              </a:spcAft>
            </a:pPr>
            <a:r>
              <a:rPr lang="en-US" sz="2400" b="1" dirty="0" smtClean="0">
                <a:solidFill>
                  <a:prstClr val="white"/>
                </a:solidFill>
              </a:rPr>
              <a:t>Communication &amp; Content Management</a:t>
            </a:r>
            <a:endParaRPr lang="en-US" sz="2400" b="1" dirty="0">
              <a:solidFill>
                <a:prstClr val="white"/>
              </a:solidFill>
            </a:endParaRPr>
          </a:p>
        </p:txBody>
      </p:sp>
      <p:sp>
        <p:nvSpPr>
          <p:cNvPr id="10" name="Title 1"/>
          <p:cNvSpPr txBox="1">
            <a:spLocks/>
          </p:cNvSpPr>
          <p:nvPr/>
        </p:nvSpPr>
        <p:spPr>
          <a:xfrm>
            <a:off x="234969" y="260648"/>
            <a:ext cx="8580974" cy="329902"/>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lvl1pPr algn="ctr" defTabSz="895350">
              <a:spcBef>
                <a:spcPct val="20000"/>
              </a:spcBef>
              <a:buNone/>
              <a:defRPr sz="2000" b="1">
                <a:solidFill>
                  <a:prstClr val="white"/>
                </a:solidFill>
                <a:latin typeface="Calibri"/>
                <a:ea typeface="+mj-ea"/>
                <a:cs typeface="+mj-cs"/>
              </a:defRPr>
            </a:lvl1pPr>
          </a:lstStyle>
          <a:p>
            <a:r>
              <a:rPr lang="en-US" sz="2800" dirty="0"/>
              <a:t>Programme 4: Communication Service Agency ( CSA )</a:t>
            </a:r>
          </a:p>
        </p:txBody>
      </p:sp>
      <p:sp>
        <p:nvSpPr>
          <p:cNvPr id="3" name="Content Placeholder 2"/>
          <p:cNvSpPr>
            <a:spLocks noGrp="1"/>
          </p:cNvSpPr>
          <p:nvPr>
            <p:ph sz="half" idx="1"/>
          </p:nvPr>
        </p:nvSpPr>
        <p:spPr>
          <a:xfrm>
            <a:off x="305329" y="1965636"/>
            <a:ext cx="5057278" cy="3744416"/>
          </a:xfrm>
          <a:solidFill>
            <a:schemeClr val="bg1"/>
          </a:solidFill>
          <a:ln>
            <a:solidFill>
              <a:srgbClr val="C00000"/>
            </a:solidFill>
          </a:ln>
        </p:spPr>
        <p:txBody>
          <a:bodyPr>
            <a:normAutofit/>
          </a:bodyPr>
          <a:lstStyle/>
          <a:p>
            <a:r>
              <a:rPr lang="en-ZA" sz="1800" dirty="0" smtClean="0">
                <a:latin typeface="+mj-lt"/>
              </a:rPr>
              <a:t>Implemented </a:t>
            </a:r>
            <a:r>
              <a:rPr lang="en-ZA" sz="1800" b="1" dirty="0" smtClean="0">
                <a:latin typeface="+mj-lt"/>
              </a:rPr>
              <a:t>272  media-buying campaigns</a:t>
            </a:r>
            <a:r>
              <a:rPr lang="en-ZA" sz="1800" dirty="0" smtClean="0">
                <a:latin typeface="+mj-lt"/>
              </a:rPr>
              <a:t>. </a:t>
            </a:r>
          </a:p>
          <a:p>
            <a:r>
              <a:rPr lang="en-ZA" sz="1800" b="1" dirty="0">
                <a:latin typeface="+mj-lt"/>
              </a:rPr>
              <a:t>2 189 requests for photographic products and services </a:t>
            </a:r>
            <a:r>
              <a:rPr lang="en-ZA" sz="1800" dirty="0">
                <a:latin typeface="+mj-lt"/>
              </a:rPr>
              <a:t>were received and responded to (100</a:t>
            </a:r>
            <a:r>
              <a:rPr lang="en-ZA" sz="1800" dirty="0" smtClean="0">
                <a:latin typeface="+mj-lt"/>
              </a:rPr>
              <a:t>%)</a:t>
            </a:r>
          </a:p>
          <a:p>
            <a:r>
              <a:rPr lang="en-ZA" sz="1800" b="1" dirty="0">
                <a:latin typeface="+mj-lt"/>
              </a:rPr>
              <a:t>1 080 requests for video products and services </a:t>
            </a:r>
            <a:r>
              <a:rPr lang="en-ZA" sz="1800" dirty="0">
                <a:latin typeface="+mj-lt"/>
              </a:rPr>
              <a:t>were received and responded to (100%). </a:t>
            </a:r>
            <a:endParaRPr lang="en-ZA" sz="1800" dirty="0" smtClean="0">
              <a:latin typeface="+mj-lt"/>
            </a:endParaRPr>
          </a:p>
          <a:p>
            <a:r>
              <a:rPr lang="en-ZA" sz="1800" b="1" dirty="0">
                <a:latin typeface="+mj-lt"/>
              </a:rPr>
              <a:t>652 requests for radio products and services </a:t>
            </a:r>
            <a:r>
              <a:rPr lang="en-ZA" sz="1800" dirty="0">
                <a:latin typeface="+mj-lt"/>
              </a:rPr>
              <a:t>were received and responded to (100%). </a:t>
            </a:r>
            <a:endParaRPr lang="en-ZA" sz="1800" dirty="0" smtClean="0">
              <a:latin typeface="+mj-lt"/>
            </a:endParaRPr>
          </a:p>
          <a:p>
            <a:r>
              <a:rPr lang="en-ZA" sz="1800" b="1" dirty="0">
                <a:latin typeface="+mj-lt"/>
              </a:rPr>
              <a:t>584 requests for graphic design were received </a:t>
            </a:r>
            <a:r>
              <a:rPr lang="en-ZA" sz="1800" dirty="0">
                <a:latin typeface="+mj-lt"/>
              </a:rPr>
              <a:t>and responded to (100%). </a:t>
            </a:r>
            <a:endParaRPr lang="en-ZA" sz="1800" dirty="0" smtClean="0">
              <a:latin typeface="+mj-lt"/>
            </a:endParaRPr>
          </a:p>
        </p:txBody>
      </p:sp>
      <p:sp>
        <p:nvSpPr>
          <p:cNvPr id="13" name="Rounded Rectangle 12"/>
          <p:cNvSpPr/>
          <p:nvPr/>
        </p:nvSpPr>
        <p:spPr>
          <a:xfrm>
            <a:off x="235628" y="1495424"/>
            <a:ext cx="8652982" cy="378744"/>
          </a:xfrm>
          <a:prstGeom prst="roundRect">
            <a:avLst>
              <a:gd name="adj" fmla="val 10000"/>
            </a:avLst>
          </a:pr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p:nvPr/>
        </p:nvSpPr>
        <p:spPr>
          <a:xfrm>
            <a:off x="251520" y="1495424"/>
            <a:ext cx="8353623" cy="3787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r>
              <a:rPr lang="en-US" sz="2400" b="1" dirty="0" smtClean="0">
                <a:solidFill>
                  <a:prstClr val="black"/>
                </a:solidFill>
              </a:rPr>
              <a:t>Key Achievements</a:t>
            </a:r>
            <a:endParaRPr lang="en-US" sz="2400" b="1" dirty="0">
              <a:solidFill>
                <a:prstClr val="black"/>
              </a:solidFill>
            </a:endParaRPr>
          </a:p>
        </p:txBody>
      </p:sp>
      <p:sp>
        <p:nvSpPr>
          <p:cNvPr id="2" name="Rectangle 1"/>
          <p:cNvSpPr/>
          <p:nvPr/>
        </p:nvSpPr>
        <p:spPr>
          <a:xfrm>
            <a:off x="239498" y="694437"/>
            <a:ext cx="8576445"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ZA" b="1" dirty="0">
                <a:solidFill>
                  <a:prstClr val="black"/>
                </a:solidFill>
              </a:rPr>
              <a:t>Purpose: </a:t>
            </a:r>
            <a:r>
              <a:rPr lang="en-ZA" dirty="0">
                <a:solidFill>
                  <a:prstClr val="black"/>
                </a:solidFill>
              </a:rPr>
              <a:t>Provide media bulk-buying services and media production for the entire national </a:t>
            </a:r>
            <a:r>
              <a:rPr lang="en-ZA" dirty="0" smtClean="0">
                <a:solidFill>
                  <a:prstClr val="black"/>
                </a:solidFill>
              </a:rPr>
              <a:t>government</a:t>
            </a:r>
            <a:endParaRPr lang="en-ZA" dirty="0">
              <a:solidFill>
                <a:prstClr val="black"/>
              </a:solidFill>
            </a:endParaRPr>
          </a:p>
        </p:txBody>
      </p:sp>
      <p:pic>
        <p:nvPicPr>
          <p:cNvPr id="19" name="Picture 2" descr="http://radio.rrc.ca/wp-content/uploads/radio_mike-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700274" y="4363157"/>
            <a:ext cx="1020614" cy="780924"/>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2" descr="http://radio.rrc.ca/wp-content/uploads/radio_mike-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485402" y="4363157"/>
            <a:ext cx="1020614" cy="780924"/>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1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506016" y="2077379"/>
            <a:ext cx="3382594" cy="1170244"/>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648858" y="4363157"/>
            <a:ext cx="2466975" cy="1123948"/>
          </a:xfrm>
          <a:prstGeom prst="rect">
            <a:avLst/>
          </a:prstGeom>
        </p:spPr>
      </p:pic>
    </p:spTree>
    <p:extLst>
      <p:ext uri="{BB962C8B-B14F-4D97-AF65-F5344CB8AC3E}">
        <p14:creationId xmlns:p14="http://schemas.microsoft.com/office/powerpoint/2010/main" xmlns="" val="3953814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924800" y="6232227"/>
            <a:ext cx="762000" cy="365125"/>
          </a:xfrm>
        </p:spPr>
        <p:txBody>
          <a:bodyPr/>
          <a:lstStyle/>
          <a:p>
            <a:pPr>
              <a:defRPr/>
            </a:pPr>
            <a:fld id="{16B99FE7-67B7-4BBE-9EFC-886B802F219B}" type="slidenum">
              <a:rPr lang="en-US" smtClean="0">
                <a:solidFill>
                  <a:srgbClr val="4F271C">
                    <a:shade val="90000"/>
                  </a:srgbClr>
                </a:solidFill>
              </a:rPr>
              <a:pPr>
                <a:defRPr/>
              </a:pPr>
              <a:t>21</a:t>
            </a:fld>
            <a:endParaRPr lang="en-US" dirty="0">
              <a:solidFill>
                <a:srgbClr val="4F271C">
                  <a:shade val="90000"/>
                </a:srgbClr>
              </a:solidFill>
            </a:endParaRPr>
          </a:p>
        </p:txBody>
      </p:sp>
      <p:sp>
        <p:nvSpPr>
          <p:cNvPr id="20" name="Rounded Rectangle 4"/>
          <p:cNvSpPr/>
          <p:nvPr/>
        </p:nvSpPr>
        <p:spPr>
          <a:xfrm>
            <a:off x="2013148" y="807368"/>
            <a:ext cx="6591300"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defTabSz="1066800" fontAlgn="base">
              <a:lnSpc>
                <a:spcPct val="90000"/>
              </a:lnSpc>
              <a:spcBef>
                <a:spcPct val="0"/>
              </a:spcBef>
              <a:spcAft>
                <a:spcPct val="35000"/>
              </a:spcAft>
            </a:pPr>
            <a:r>
              <a:rPr lang="en-US" sz="2400" b="1" dirty="0" smtClean="0">
                <a:solidFill>
                  <a:prstClr val="white"/>
                </a:solidFill>
              </a:rPr>
              <a:t>Communication &amp; Content Management</a:t>
            </a:r>
            <a:endParaRPr lang="en-US" sz="2400" b="1" dirty="0">
              <a:solidFill>
                <a:prstClr val="white"/>
              </a:solidFill>
            </a:endParaRPr>
          </a:p>
        </p:txBody>
      </p:sp>
      <p:sp>
        <p:nvSpPr>
          <p:cNvPr id="10" name="Title 1"/>
          <p:cNvSpPr txBox="1">
            <a:spLocks/>
          </p:cNvSpPr>
          <p:nvPr/>
        </p:nvSpPr>
        <p:spPr>
          <a:xfrm>
            <a:off x="239498" y="267072"/>
            <a:ext cx="8904502" cy="540296"/>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defTabSz="895350">
              <a:spcBef>
                <a:spcPct val="20000"/>
              </a:spcBef>
              <a:buNone/>
              <a:defRPr sz="2800" b="1">
                <a:solidFill>
                  <a:prstClr val="white"/>
                </a:solidFill>
                <a:latin typeface="Calibri"/>
                <a:ea typeface="+mj-ea"/>
                <a:cs typeface="+mj-cs"/>
              </a:defRPr>
            </a:lvl1pPr>
          </a:lstStyle>
          <a:p>
            <a:r>
              <a:rPr lang="en-US" dirty="0"/>
              <a:t>Programme 1: Administration</a:t>
            </a:r>
          </a:p>
        </p:txBody>
      </p:sp>
      <p:sp>
        <p:nvSpPr>
          <p:cNvPr id="3" name="Content Placeholder 2"/>
          <p:cNvSpPr>
            <a:spLocks noGrp="1"/>
          </p:cNvSpPr>
          <p:nvPr>
            <p:ph sz="half" idx="1"/>
          </p:nvPr>
        </p:nvSpPr>
        <p:spPr>
          <a:xfrm>
            <a:off x="224744" y="2195359"/>
            <a:ext cx="8611735" cy="3939668"/>
          </a:xfrm>
          <a:solidFill>
            <a:schemeClr val="bg1"/>
          </a:solidFill>
          <a:ln>
            <a:solidFill>
              <a:srgbClr val="C00000"/>
            </a:solidFill>
          </a:ln>
        </p:spPr>
        <p:txBody>
          <a:bodyPr>
            <a:normAutofit/>
          </a:bodyPr>
          <a:lstStyle/>
          <a:p>
            <a:r>
              <a:rPr lang="en-ZA" sz="1800" dirty="0" smtClean="0">
                <a:latin typeface="+mj-lt"/>
              </a:rPr>
              <a:t>Practised </a:t>
            </a:r>
            <a:r>
              <a:rPr lang="en-ZA" sz="1800" b="1" dirty="0" smtClean="0">
                <a:latin typeface="+mj-lt"/>
              </a:rPr>
              <a:t>sound financial management </a:t>
            </a:r>
            <a:r>
              <a:rPr lang="en-ZA" sz="1800" dirty="0" smtClean="0">
                <a:latin typeface="+mj-lt"/>
              </a:rPr>
              <a:t>processes and procedures leading to </a:t>
            </a:r>
            <a:r>
              <a:rPr lang="en-ZA" sz="1800" b="1" dirty="0" smtClean="0">
                <a:latin typeface="+mj-lt"/>
              </a:rPr>
              <a:t>an unqualified audit without matters</a:t>
            </a:r>
            <a:endParaRPr lang="en-ZA" sz="1800" b="1" dirty="0">
              <a:latin typeface="+mj-lt"/>
            </a:endParaRPr>
          </a:p>
          <a:p>
            <a:r>
              <a:rPr lang="en-ZA" sz="1800" dirty="0" smtClean="0">
                <a:latin typeface="+mj-lt"/>
              </a:rPr>
              <a:t>Maintained </a:t>
            </a:r>
            <a:r>
              <a:rPr lang="en-ZA" sz="1800" b="1" dirty="0" smtClean="0">
                <a:latin typeface="+mj-lt"/>
              </a:rPr>
              <a:t>vacancy rate </a:t>
            </a:r>
            <a:r>
              <a:rPr lang="en-ZA" sz="1800" b="1" dirty="0">
                <a:latin typeface="+mj-lt"/>
              </a:rPr>
              <a:t>at </a:t>
            </a:r>
            <a:r>
              <a:rPr lang="en-ZA" sz="1800" b="1" dirty="0" smtClean="0">
                <a:latin typeface="+mj-lt"/>
              </a:rPr>
              <a:t>8.5</a:t>
            </a:r>
            <a:r>
              <a:rPr lang="en-ZA" sz="1800" b="1" dirty="0">
                <a:latin typeface="+mj-lt"/>
              </a:rPr>
              <a:t>%</a:t>
            </a:r>
            <a:endParaRPr lang="en-ZA" sz="1800" b="1" dirty="0" smtClean="0">
              <a:latin typeface="+mj-lt"/>
            </a:endParaRPr>
          </a:p>
          <a:p>
            <a:r>
              <a:rPr lang="en-ZA" sz="1800" b="1" dirty="0" smtClean="0">
                <a:latin typeface="+mj-lt"/>
              </a:rPr>
              <a:t>Compliance with relevant legislations</a:t>
            </a:r>
            <a:r>
              <a:rPr lang="en-ZA" sz="1800" dirty="0" smtClean="0">
                <a:latin typeface="+mj-lt"/>
              </a:rPr>
              <a:t>  -  human resource, strategic management, finance and supply chain management </a:t>
            </a:r>
          </a:p>
          <a:p>
            <a:r>
              <a:rPr lang="en-ZA" sz="1800" b="1" dirty="0" smtClean="0">
                <a:latin typeface="+mj-lt"/>
              </a:rPr>
              <a:t>Developed staff </a:t>
            </a:r>
            <a:r>
              <a:rPr lang="en-ZA" sz="1800" dirty="0" smtClean="0">
                <a:latin typeface="+mj-lt"/>
              </a:rPr>
              <a:t>through extensive training and coaching programmes to retain skilled human capital</a:t>
            </a:r>
          </a:p>
          <a:p>
            <a:r>
              <a:rPr lang="en-ZA" sz="1800" b="1" dirty="0" smtClean="0">
                <a:latin typeface="+mj-lt"/>
              </a:rPr>
              <a:t>Human resources and financial constraints </a:t>
            </a:r>
            <a:r>
              <a:rPr lang="en-ZA" sz="1800" dirty="0" smtClean="0">
                <a:latin typeface="+mj-lt"/>
              </a:rPr>
              <a:t>put staff under pressure but the organisation still achieved its goals</a:t>
            </a:r>
          </a:p>
          <a:p>
            <a:r>
              <a:rPr lang="en-ZA" sz="1800" b="1" dirty="0" smtClean="0">
                <a:latin typeface="+mj-lt"/>
              </a:rPr>
              <a:t>Information systems and hardware was available more than 95%</a:t>
            </a:r>
            <a:r>
              <a:rPr lang="en-ZA" sz="1800" dirty="0" smtClean="0">
                <a:latin typeface="+mj-lt"/>
              </a:rPr>
              <a:t> of the year, enabling the department of function efficiently.</a:t>
            </a:r>
          </a:p>
        </p:txBody>
      </p:sp>
      <p:sp>
        <p:nvSpPr>
          <p:cNvPr id="13" name="Rounded Rectangle 12"/>
          <p:cNvSpPr/>
          <p:nvPr/>
        </p:nvSpPr>
        <p:spPr>
          <a:xfrm>
            <a:off x="183497" y="1608759"/>
            <a:ext cx="8652982" cy="533400"/>
          </a:xfrm>
          <a:prstGeom prst="roundRect">
            <a:avLst>
              <a:gd name="adj" fmla="val 10000"/>
            </a:avLst>
          </a:prstGeom>
          <a:solidFill>
            <a:schemeClr val="bg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p:nvPr/>
        </p:nvSpPr>
        <p:spPr>
          <a:xfrm>
            <a:off x="333176" y="1711841"/>
            <a:ext cx="8353623" cy="4303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r>
              <a:rPr lang="en-US" sz="2800" b="1" dirty="0" smtClean="0">
                <a:solidFill>
                  <a:sysClr val="windowText" lastClr="000000"/>
                </a:solidFill>
              </a:rPr>
              <a:t>Overview of Achievements</a:t>
            </a:r>
            <a:endParaRPr lang="en-US" sz="2800" b="1" dirty="0">
              <a:solidFill>
                <a:sysClr val="windowText" lastClr="000000"/>
              </a:solidFill>
            </a:endParaRPr>
          </a:p>
        </p:txBody>
      </p:sp>
      <p:sp>
        <p:nvSpPr>
          <p:cNvPr id="2" name="Rectangle 1"/>
          <p:cNvSpPr/>
          <p:nvPr/>
        </p:nvSpPr>
        <p:spPr>
          <a:xfrm>
            <a:off x="210272" y="1081301"/>
            <a:ext cx="8626207" cy="369332"/>
          </a:xfrm>
          <a:prstGeom prst="rect">
            <a:avLst/>
          </a:prstGeom>
          <a:solidFill>
            <a:schemeClr val="bg2"/>
          </a:solidFill>
        </p:spPr>
        <p:txBody>
          <a:bodyPr wrap="square">
            <a:spAutoFit/>
          </a:bodyPr>
          <a:lstStyle/>
          <a:p>
            <a:r>
              <a:rPr lang="en-US" b="1" dirty="0">
                <a:solidFill>
                  <a:prstClr val="black"/>
                </a:solidFill>
              </a:rPr>
              <a:t>Purpose</a:t>
            </a:r>
            <a:r>
              <a:rPr lang="en-US" b="1" dirty="0" smtClean="0">
                <a:solidFill>
                  <a:prstClr val="black"/>
                </a:solidFill>
              </a:rPr>
              <a:t>: </a:t>
            </a:r>
            <a:r>
              <a:rPr lang="en-ZA" dirty="0">
                <a:solidFill>
                  <a:prstClr val="black"/>
                </a:solidFill>
              </a:rPr>
              <a:t>Provides overall management and support for the organisation</a:t>
            </a:r>
            <a:endParaRPr lang="en-US" dirty="0">
              <a:solidFill>
                <a:prstClr val="black"/>
              </a:solidFill>
            </a:endParaRPr>
          </a:p>
        </p:txBody>
      </p:sp>
    </p:spTree>
    <p:extLst>
      <p:ext uri="{BB962C8B-B14F-4D97-AF65-F5344CB8AC3E}">
        <p14:creationId xmlns:p14="http://schemas.microsoft.com/office/powerpoint/2010/main" xmlns="" val="4179935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924800" y="6232227"/>
            <a:ext cx="762000" cy="365125"/>
          </a:xfrm>
        </p:spPr>
        <p:txBody>
          <a:bodyPr/>
          <a:lstStyle/>
          <a:p>
            <a:pPr>
              <a:defRPr/>
            </a:pPr>
            <a:fld id="{16B99FE7-67B7-4BBE-9EFC-886B802F219B}" type="slidenum">
              <a:rPr lang="en-US" smtClean="0">
                <a:solidFill>
                  <a:srgbClr val="4F271C">
                    <a:shade val="90000"/>
                  </a:srgbClr>
                </a:solidFill>
              </a:rPr>
              <a:pPr>
                <a:defRPr/>
              </a:pPr>
              <a:t>22</a:t>
            </a:fld>
            <a:endParaRPr lang="en-US" dirty="0">
              <a:solidFill>
                <a:srgbClr val="4F271C">
                  <a:shade val="90000"/>
                </a:srgbClr>
              </a:solidFill>
            </a:endParaRPr>
          </a:p>
        </p:txBody>
      </p:sp>
      <p:sp>
        <p:nvSpPr>
          <p:cNvPr id="10" name="Title 1"/>
          <p:cNvSpPr txBox="1">
            <a:spLocks/>
          </p:cNvSpPr>
          <p:nvPr/>
        </p:nvSpPr>
        <p:spPr>
          <a:xfrm>
            <a:off x="333177" y="450638"/>
            <a:ext cx="8904502" cy="540296"/>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defTabSz="895350">
              <a:spcBef>
                <a:spcPct val="20000"/>
              </a:spcBef>
              <a:buNone/>
              <a:defRPr sz="2800" b="1">
                <a:solidFill>
                  <a:prstClr val="white"/>
                </a:solidFill>
                <a:latin typeface="Calibri"/>
                <a:ea typeface="+mj-ea"/>
                <a:cs typeface="+mj-cs"/>
              </a:defRPr>
            </a:lvl1pPr>
          </a:lstStyle>
          <a:p>
            <a:r>
              <a:rPr lang="en-US" dirty="0"/>
              <a:t>Programme 1: Administration</a:t>
            </a:r>
          </a:p>
        </p:txBody>
      </p:sp>
      <p:sp>
        <p:nvSpPr>
          <p:cNvPr id="3" name="Content Placeholder 2"/>
          <p:cNvSpPr>
            <a:spLocks noGrp="1"/>
          </p:cNvSpPr>
          <p:nvPr>
            <p:ph sz="half" idx="1"/>
          </p:nvPr>
        </p:nvSpPr>
        <p:spPr>
          <a:xfrm>
            <a:off x="333177" y="2191684"/>
            <a:ext cx="8353623" cy="4040543"/>
          </a:xfrm>
          <a:ln/>
        </p:spPr>
        <p:style>
          <a:lnRef idx="2">
            <a:schemeClr val="accent3"/>
          </a:lnRef>
          <a:fillRef idx="1">
            <a:schemeClr val="lt1"/>
          </a:fillRef>
          <a:effectRef idx="0">
            <a:schemeClr val="accent3"/>
          </a:effectRef>
          <a:fontRef idx="minor">
            <a:schemeClr val="dk1"/>
          </a:fontRef>
        </p:style>
        <p:txBody>
          <a:bodyPr>
            <a:normAutofit/>
          </a:bodyPr>
          <a:lstStyle/>
          <a:p>
            <a:pPr>
              <a:lnSpc>
                <a:spcPct val="120000"/>
              </a:lnSpc>
            </a:pPr>
            <a:r>
              <a:rPr lang="en-ZA" sz="2300" dirty="0"/>
              <a:t>Submitted four interim financial statements to National Treasury within the legislated timeframes</a:t>
            </a:r>
            <a:r>
              <a:rPr lang="en-ZA" sz="2300" dirty="0" smtClean="0"/>
              <a:t>.</a:t>
            </a:r>
          </a:p>
          <a:p>
            <a:pPr>
              <a:lnSpc>
                <a:spcPct val="120000"/>
              </a:lnSpc>
            </a:pPr>
            <a:r>
              <a:rPr lang="en-ZA" sz="2300" dirty="0" smtClean="0"/>
              <a:t>Interim and audited annual financial statements submitted to Treasury and AG on legislated deadlines</a:t>
            </a:r>
          </a:p>
          <a:p>
            <a:pPr>
              <a:lnSpc>
                <a:spcPct val="120000"/>
              </a:lnSpc>
            </a:pPr>
            <a:r>
              <a:rPr lang="en-ZA" sz="2300" dirty="0"/>
              <a:t>Produced four progress reports on assurance audits</a:t>
            </a:r>
            <a:r>
              <a:rPr lang="en-ZA" sz="2300" dirty="0" smtClean="0"/>
              <a:t>.</a:t>
            </a:r>
          </a:p>
          <a:p>
            <a:pPr>
              <a:lnSpc>
                <a:spcPct val="120000"/>
              </a:lnSpc>
            </a:pPr>
            <a:r>
              <a:rPr lang="en-ZA" sz="2300" dirty="0"/>
              <a:t>Compiled four reports on the implementation of the EE Plan</a:t>
            </a:r>
            <a:endParaRPr lang="en-ZA" sz="2300" dirty="0" smtClean="0"/>
          </a:p>
          <a:p>
            <a:pPr>
              <a:lnSpc>
                <a:spcPct val="120000"/>
              </a:lnSpc>
            </a:pPr>
            <a:r>
              <a:rPr lang="en-ZA" sz="2300" dirty="0"/>
              <a:t>Approved </a:t>
            </a:r>
            <a:r>
              <a:rPr lang="en-ZA" sz="2300" dirty="0" smtClean="0"/>
              <a:t>and implemented Work Skills Plan and Gender Mainstreaming plan</a:t>
            </a:r>
            <a:endParaRPr lang="en-ZA" sz="2300" dirty="0"/>
          </a:p>
          <a:p>
            <a:pPr marL="0" indent="0">
              <a:lnSpc>
                <a:spcPct val="120000"/>
              </a:lnSpc>
              <a:buNone/>
            </a:pPr>
            <a:endParaRPr lang="en-ZA" sz="2300" dirty="0" smtClean="0"/>
          </a:p>
          <a:p>
            <a:pPr>
              <a:lnSpc>
                <a:spcPct val="120000"/>
              </a:lnSpc>
            </a:pPr>
            <a:endParaRPr lang="en-ZA" sz="2300" dirty="0"/>
          </a:p>
          <a:p>
            <a:pPr marL="0" indent="0">
              <a:buNone/>
            </a:pPr>
            <a:endParaRPr lang="en-ZA" sz="1900" dirty="0" smtClean="0"/>
          </a:p>
        </p:txBody>
      </p:sp>
      <p:sp>
        <p:nvSpPr>
          <p:cNvPr id="13" name="Rounded Rectangle 12"/>
          <p:cNvSpPr/>
          <p:nvPr/>
        </p:nvSpPr>
        <p:spPr>
          <a:xfrm>
            <a:off x="233828" y="1569682"/>
            <a:ext cx="8652982" cy="533400"/>
          </a:xfrm>
          <a:prstGeom prst="roundRect">
            <a:avLst>
              <a:gd name="adj" fmla="val 10000"/>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p:nvPr/>
        </p:nvSpPr>
        <p:spPr>
          <a:xfrm>
            <a:off x="354215" y="1587897"/>
            <a:ext cx="8353623"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r>
              <a:rPr lang="en-US" sz="2800" b="1" dirty="0" smtClean="0">
                <a:solidFill>
                  <a:prstClr val="white"/>
                </a:solidFill>
              </a:rPr>
              <a:t>KEY ACHIEVEMENTS</a:t>
            </a:r>
            <a:endParaRPr lang="en-US" sz="2800" b="1" dirty="0">
              <a:solidFill>
                <a:prstClr val="white"/>
              </a:solidFill>
            </a:endParaRPr>
          </a:p>
        </p:txBody>
      </p:sp>
      <p:sp>
        <p:nvSpPr>
          <p:cNvPr id="17" name="Title 1"/>
          <p:cNvSpPr txBox="1">
            <a:spLocks/>
          </p:cNvSpPr>
          <p:nvPr/>
        </p:nvSpPr>
        <p:spPr>
          <a:xfrm>
            <a:off x="250825" y="325012"/>
            <a:ext cx="8904502" cy="540296"/>
          </a:xfrm>
          <a:prstGeom prst="rect">
            <a:avLst/>
          </a:prstGeom>
        </p:spPr>
        <p:txBody>
          <a:bodyPr lIns="0" rIns="0" bIns="0" anchor="b"/>
          <a:lstStyle/>
          <a:p>
            <a:pPr>
              <a:spcBef>
                <a:spcPct val="0"/>
              </a:spcBef>
              <a:defRPr/>
            </a:pPr>
            <a:endParaRPr lang="en-US" sz="2800" b="1" dirty="0">
              <a:solidFill>
                <a:srgbClr val="9BBB59">
                  <a:lumMod val="75000"/>
                </a:srgbClr>
              </a:solidFill>
            </a:endParaRPr>
          </a:p>
        </p:txBody>
      </p:sp>
      <p:sp>
        <p:nvSpPr>
          <p:cNvPr id="2" name="Rectangle 1"/>
          <p:cNvSpPr/>
          <p:nvPr/>
        </p:nvSpPr>
        <p:spPr>
          <a:xfrm>
            <a:off x="233828" y="1074765"/>
            <a:ext cx="8594398"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ZA" sz="2000" b="1" dirty="0" smtClean="0">
                <a:solidFill>
                  <a:prstClr val="black"/>
                </a:solidFill>
              </a:rPr>
              <a:t>Purpose:</a:t>
            </a:r>
            <a:r>
              <a:rPr lang="en-ZA" sz="2000" dirty="0" smtClean="0">
                <a:solidFill>
                  <a:prstClr val="black"/>
                </a:solidFill>
              </a:rPr>
              <a:t> Provides overall management and support for the department.  </a:t>
            </a:r>
            <a:endParaRPr lang="en-US" sz="2000" dirty="0">
              <a:solidFill>
                <a:prstClr val="black"/>
              </a:solidFill>
            </a:endParaRPr>
          </a:p>
        </p:txBody>
      </p:sp>
    </p:spTree>
    <p:extLst>
      <p:ext uri="{BB962C8B-B14F-4D97-AF65-F5344CB8AC3E}">
        <p14:creationId xmlns:p14="http://schemas.microsoft.com/office/powerpoint/2010/main" xmlns="" val="22319634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 y="1531620"/>
            <a:ext cx="7976382" cy="4494042"/>
          </a:xfrm>
        </p:spPr>
        <p:style>
          <a:lnRef idx="2">
            <a:schemeClr val="accent2"/>
          </a:lnRef>
          <a:fillRef idx="1">
            <a:schemeClr val="lt1"/>
          </a:fillRef>
          <a:effectRef idx="0">
            <a:schemeClr val="accent2"/>
          </a:effectRef>
          <a:fontRef idx="minor">
            <a:schemeClr val="dk1"/>
          </a:fontRef>
        </p:style>
        <p:txBody>
          <a:bodyPr>
            <a:normAutofit/>
          </a:bodyPr>
          <a:lstStyle/>
          <a:p>
            <a:r>
              <a:rPr lang="en-ZA" sz="2000" dirty="0" smtClean="0"/>
              <a:t>Four </a:t>
            </a:r>
            <a:r>
              <a:rPr lang="en-ZA" sz="2000" dirty="0"/>
              <a:t>progress reports on the implementation of the risk mitigation plans were produced and approved by the management committee</a:t>
            </a:r>
            <a:r>
              <a:rPr lang="en-ZA" sz="2000" dirty="0" smtClean="0"/>
              <a:t>.</a:t>
            </a:r>
          </a:p>
          <a:p>
            <a:r>
              <a:rPr lang="en-ZA" sz="2000" dirty="0"/>
              <a:t>Four quarterly progress reports on the implementation of the GCIS portfolio of projects were produced and approved by Manco. </a:t>
            </a:r>
            <a:endParaRPr lang="en-ZA" sz="2000" dirty="0" smtClean="0"/>
          </a:p>
          <a:p>
            <a:r>
              <a:rPr lang="en-ZA" sz="2000" dirty="0"/>
              <a:t>The 2015/20 SP and 2015/18 APP were tabled in Parliament on 11 March 2015</a:t>
            </a:r>
          </a:p>
          <a:p>
            <a:r>
              <a:rPr lang="en-ZA" sz="2000" dirty="0"/>
              <a:t>The 2013/14 AR was tabled on 30 September 2014.</a:t>
            </a:r>
          </a:p>
          <a:p>
            <a:r>
              <a:rPr lang="en-ZA" sz="2000" dirty="0"/>
              <a:t>Submitted four approved quarterly performance reports to relevant authorities according to prescribed legislation.</a:t>
            </a:r>
          </a:p>
          <a:p>
            <a:endParaRPr lang="en-ZA" sz="1500" dirty="0" smtClean="0"/>
          </a:p>
          <a:p>
            <a:endParaRPr lang="en-ZA" sz="1500" dirty="0"/>
          </a:p>
          <a:p>
            <a:pPr marL="0" indent="0">
              <a:buNone/>
            </a:pPr>
            <a:endParaRPr lang="en-ZA" sz="2000" dirty="0"/>
          </a:p>
          <a:p>
            <a:pPr marL="0" indent="0">
              <a:buNone/>
            </a:pPr>
            <a:endParaRPr lang="en-ZA" dirty="0"/>
          </a:p>
          <a:p>
            <a:endParaRPr lang="en-ZA" dirty="0"/>
          </a:p>
        </p:txBody>
      </p:sp>
      <p:sp>
        <p:nvSpPr>
          <p:cNvPr id="10" name="Title 9"/>
          <p:cNvSpPr>
            <a:spLocks noGrp="1"/>
          </p:cNvSpPr>
          <p:nvPr>
            <p:ph type="title"/>
          </p:nvPr>
        </p:nvSpPr>
        <p:spPr>
          <a:xfrm>
            <a:off x="457200" y="865308"/>
            <a:ext cx="8229600" cy="578802"/>
          </a:xfrm>
          <a:prstGeom prst="roundRect">
            <a:avLst>
              <a:gd name="adj" fmla="val 10000"/>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oAutofit/>
          </a:bodyPr>
          <a:lstStyle/>
          <a:p>
            <a:r>
              <a:rPr lang="en-ZA" sz="3200" b="1" dirty="0" smtClean="0"/>
              <a:t>KEY ACHIEVEMENTS CONT…</a:t>
            </a:r>
            <a:endParaRPr lang="en-ZA" sz="3200" b="1" dirty="0"/>
          </a:p>
        </p:txBody>
      </p:sp>
      <p:sp>
        <p:nvSpPr>
          <p:cNvPr id="11" name="Title 1"/>
          <p:cNvSpPr txBox="1">
            <a:spLocks/>
          </p:cNvSpPr>
          <p:nvPr/>
        </p:nvSpPr>
        <p:spPr>
          <a:xfrm>
            <a:off x="457200" y="201187"/>
            <a:ext cx="8229601" cy="540296"/>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defPPr>
              <a:defRPr lang="en-US"/>
            </a:defPPr>
            <a:lvl1pPr algn="ctr" defTabSz="895350">
              <a:spcBef>
                <a:spcPct val="20000"/>
              </a:spcBef>
              <a:buNone/>
              <a:defRPr sz="2800" b="1">
                <a:solidFill>
                  <a:prstClr val="white"/>
                </a:solidFill>
                <a:latin typeface="Calibri"/>
                <a:ea typeface="+mj-ea"/>
                <a:cs typeface="+mj-cs"/>
              </a:defRPr>
            </a:lvl1pPr>
          </a:lstStyle>
          <a:p>
            <a:r>
              <a:rPr lang="en-US" dirty="0"/>
              <a:t>Programme 1: Administration</a:t>
            </a:r>
          </a:p>
        </p:txBody>
      </p:sp>
      <p:sp>
        <p:nvSpPr>
          <p:cNvPr id="2" name="Slide Number Placeholder 1"/>
          <p:cNvSpPr>
            <a:spLocks noGrp="1"/>
          </p:cNvSpPr>
          <p:nvPr>
            <p:ph type="sldNum" sz="quarter" idx="12"/>
          </p:nvPr>
        </p:nvSpPr>
        <p:spPr>
          <a:xfrm>
            <a:off x="6553201" y="6239120"/>
            <a:ext cx="2133600" cy="365125"/>
          </a:xfrm>
        </p:spPr>
        <p:txBody>
          <a:bodyPr/>
          <a:lstStyle/>
          <a:p>
            <a:fld id="{8843D58F-2DAB-1446-A47E-C34A82BC1FA1}" type="slidenum">
              <a:rPr lang="en-US" smtClean="0"/>
              <a:pPr/>
              <a:t>23</a:t>
            </a:fld>
            <a:endParaRPr lang="en-US" dirty="0"/>
          </a:p>
        </p:txBody>
      </p:sp>
    </p:spTree>
    <p:extLst>
      <p:ext uri="{BB962C8B-B14F-4D97-AF65-F5344CB8AC3E}">
        <p14:creationId xmlns:p14="http://schemas.microsoft.com/office/powerpoint/2010/main" xmlns="" val="10752036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
          <p:cNvSpPr>
            <a:spLocks noGrp="1"/>
          </p:cNvSpPr>
          <p:nvPr>
            <p:ph type="title"/>
          </p:nvPr>
        </p:nvSpPr>
        <p:spPr>
          <a:xfrm>
            <a:off x="317113" y="212698"/>
            <a:ext cx="8763000" cy="488820"/>
          </a:xfr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p>
            <a:pPr defTabSz="895350">
              <a:spcBef>
                <a:spcPct val="20000"/>
              </a:spcBef>
            </a:pPr>
            <a:r>
              <a:rPr lang="en-US" sz="2800" b="1" dirty="0">
                <a:solidFill>
                  <a:prstClr val="white"/>
                </a:solidFill>
                <a:latin typeface="Calibri"/>
              </a:rPr>
              <a:t>Programme 1: Administration</a:t>
            </a:r>
          </a:p>
        </p:txBody>
      </p:sp>
      <p:graphicFrame>
        <p:nvGraphicFramePr>
          <p:cNvPr id="6" name="Table 5"/>
          <p:cNvGraphicFramePr>
            <a:graphicFrameLocks noGrp="1"/>
          </p:cNvGraphicFramePr>
          <p:nvPr>
            <p:extLst>
              <p:ext uri="{D42A27DB-BD31-4B8C-83A1-F6EECF244321}">
                <p14:modId xmlns:p14="http://schemas.microsoft.com/office/powerpoint/2010/main" xmlns="" val="669741978"/>
              </p:ext>
            </p:extLst>
          </p:nvPr>
        </p:nvGraphicFramePr>
        <p:xfrm>
          <a:off x="389466" y="1178670"/>
          <a:ext cx="8618295" cy="4753144"/>
        </p:xfrm>
        <a:graphic>
          <a:graphicData uri="http://schemas.openxmlformats.org/drawingml/2006/table">
            <a:tbl>
              <a:tblPr>
                <a:tableStyleId>{9D7B26C5-4107-4FEC-AEDC-1716B250A1EF}</a:tableStyleId>
              </a:tblPr>
              <a:tblGrid>
                <a:gridCol w="2019375"/>
                <a:gridCol w="1965960"/>
                <a:gridCol w="2677931"/>
                <a:gridCol w="1955029"/>
              </a:tblGrid>
              <a:tr h="328397">
                <a:tc gridSpan="4">
                  <a:txBody>
                    <a:bodyPr/>
                    <a:lstStyle/>
                    <a:p>
                      <a:pPr>
                        <a:lnSpc>
                          <a:spcPct val="115000"/>
                        </a:lnSpc>
                        <a:spcAft>
                          <a:spcPts val="0"/>
                        </a:spcAft>
                      </a:pPr>
                      <a:r>
                        <a:rPr kumimoji="0" lang="en-ZA" sz="1600" b="1" i="0" u="none" strike="noStrike" kern="1200" cap="none" spc="0" normalizeH="0" baseline="0" noProof="0" dirty="0" err="1" smtClean="0">
                          <a:ln>
                            <a:noFill/>
                          </a:ln>
                          <a:solidFill>
                            <a:sysClr val="windowText" lastClr="000000"/>
                          </a:solidFill>
                          <a:effectLst/>
                          <a:uLnTx/>
                          <a:uFillTx/>
                          <a:latin typeface="+mn-lt"/>
                          <a:ea typeface="+mn-ea"/>
                          <a:cs typeface="+mn-cs"/>
                        </a:rPr>
                        <a:t>Subprogramme</a:t>
                      </a:r>
                      <a:r>
                        <a:rPr kumimoji="0" lang="en-ZA" sz="1600" b="1" i="0" u="none" strike="noStrike" kern="1200" cap="none" spc="0" normalizeH="0" baseline="0" noProof="0" dirty="0" smtClean="0">
                          <a:ln>
                            <a:noFill/>
                          </a:ln>
                          <a:solidFill>
                            <a:sysClr val="windowText" lastClr="000000"/>
                          </a:solidFill>
                          <a:effectLst/>
                          <a:uLnTx/>
                          <a:uFillTx/>
                          <a:latin typeface="+mn-lt"/>
                          <a:ea typeface="+mn-ea"/>
                          <a:cs typeface="+mn-cs"/>
                        </a:rPr>
                        <a:t> : Human Resource Management</a:t>
                      </a:r>
                      <a:endParaRPr kumimoji="0" lang="en-ZA" sz="1600" b="1" i="0" u="none" strike="noStrike" kern="1200" cap="none" spc="0" normalizeH="0" baseline="0" dirty="0" smtClean="0">
                        <a:ln>
                          <a:noFill/>
                        </a:ln>
                        <a:solidFill>
                          <a:sysClr val="windowText" lastClr="000000"/>
                        </a:solidFill>
                        <a:effectLst/>
                        <a:uLnTx/>
                        <a:uFillTx/>
                        <a:latin typeface="+mn-lt"/>
                        <a:ea typeface="+mn-ea"/>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500257">
                <a:tc gridSpan="4">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GB" sz="1800" b="1" kern="1200" dirty="0" smtClean="0">
                          <a:solidFill>
                            <a:schemeClr val="tx1"/>
                          </a:solidFill>
                          <a:effectLst/>
                          <a:latin typeface="+mn-lt"/>
                          <a:ea typeface="+mn-ea"/>
                          <a:cs typeface="+mn-cs"/>
                        </a:rPr>
                        <a:t>Objective Statement:</a:t>
                      </a:r>
                      <a:r>
                        <a:rPr lang="en-GB" sz="1800" kern="1200" dirty="0" smtClean="0">
                          <a:solidFill>
                            <a:schemeClr val="tx1"/>
                          </a:solidFill>
                          <a:effectLst/>
                          <a:latin typeface="+mn-lt"/>
                          <a:ea typeface="+mn-ea"/>
                          <a:cs typeface="+mn-cs"/>
                        </a:rPr>
                        <a:t> Competent personnel attracted and retained to ensure the GCIS delivers on its mandate.</a:t>
                      </a:r>
                      <a:endParaRPr kumimoji="0" lang="en-ZA" sz="1600" b="1" i="0" u="none" strike="noStrike" kern="1200" cap="none" spc="0" normalizeH="0" baseline="0" noProof="0" dirty="0" smtClean="0">
                        <a:ln>
                          <a:noFill/>
                        </a:ln>
                        <a:solidFill>
                          <a:sysClr val="windowText" lastClr="000000"/>
                        </a:solidFill>
                        <a:effectLst/>
                        <a:uLnTx/>
                        <a:uFillTx/>
                        <a:latin typeface="+mn-lt"/>
                        <a:ea typeface="+mn-ea"/>
                        <a:cs typeface="+mn-cs"/>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l">
                        <a:lnSpc>
                          <a:spcPct val="100000"/>
                        </a:lnSpc>
                        <a:spcAft>
                          <a:spcPts val="0"/>
                        </a:spcAft>
                      </a:pP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500257">
                <a:tc>
                  <a:txBody>
                    <a:bodyPr/>
                    <a:lstStyle/>
                    <a:p>
                      <a:pPr algn="l">
                        <a:lnSpc>
                          <a:spcPct val="100000"/>
                        </a:lnSpc>
                        <a:spcAft>
                          <a:spcPts val="0"/>
                        </a:spcAft>
                      </a:pPr>
                      <a:r>
                        <a:rPr lang="en-ZA" sz="1600" b="1" dirty="0" smtClean="0">
                          <a:solidFill>
                            <a:sysClr val="windowText" lastClr="000000"/>
                          </a:solidFill>
                        </a:rPr>
                        <a:t>INDICATOR</a:t>
                      </a: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lnSpc>
                          <a:spcPct val="100000"/>
                        </a:lnSpc>
                        <a:spcAft>
                          <a:spcPts val="0"/>
                        </a:spcAft>
                      </a:pPr>
                      <a:r>
                        <a:rPr lang="en-ZA" sz="1600" b="1" dirty="0" smtClean="0">
                          <a:solidFill>
                            <a:sysClr val="windowText" lastClr="000000"/>
                          </a:solidFill>
                        </a:rPr>
                        <a:t>TARGET</a:t>
                      </a: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lnSpc>
                          <a:spcPct val="100000"/>
                        </a:lnSpc>
                        <a:spcAft>
                          <a:spcPts val="0"/>
                        </a:spcAft>
                      </a:pPr>
                      <a:r>
                        <a:rPr lang="en-ZA" sz="1600" b="1" dirty="0" smtClean="0">
                          <a:solidFill>
                            <a:sysClr val="windowText" lastClr="000000"/>
                          </a:solidFill>
                        </a:rPr>
                        <a:t>ACTUAL PERFORMANCE</a:t>
                      </a: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lnSpc>
                          <a:spcPct val="100000"/>
                        </a:lnSpc>
                        <a:spcAft>
                          <a:spcPts val="0"/>
                        </a:spcAft>
                      </a:pPr>
                      <a:r>
                        <a:rPr lang="en-ZA" sz="1600" b="1" dirty="0" smtClean="0">
                          <a:solidFill>
                            <a:sysClr val="windowText" lastClr="000000"/>
                          </a:solidFill>
                        </a:rPr>
                        <a:t>REASON FOR VARIANCE</a:t>
                      </a:r>
                      <a:endParaRPr lang="en-US" sz="1600" b="1" dirty="0">
                        <a:solidFill>
                          <a:sysClr val="windowText" lastClr="000000"/>
                        </a:solidFill>
                        <a:latin typeface="+mn-lt"/>
                        <a:ea typeface="Calibri"/>
                        <a:cs typeface="Mangal"/>
                      </a:endParaRPr>
                    </a:p>
                  </a:txBody>
                  <a:tcPr marL="13799" marR="137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656048">
                <a:tc>
                  <a:txBody>
                    <a:bodyPr/>
                    <a:lstStyle/>
                    <a:p>
                      <a:pPr algn="l">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Identified strategic elements of the 2013/17 HR strategy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Strategic elements of the 2013/17 HR strategy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Implementation reports on the strategic elements of the 2013/17 HR strategy were not submitted to the DPSA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The DPSA amended the HR Planning Directive which affected the submission dates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56048">
                <a:tc>
                  <a:txBody>
                    <a:bodyPr/>
                    <a:lstStyle/>
                    <a:p>
                      <a:pPr algn="l">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Percentage of GCIS staff performance agreements signed within legislated timeframe.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100% of GCIS staff’s performance agreements signed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94% of GCIS staff performance agreements for new employees were signed within three months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The under achievement is due to non-compliance by employees despite several reminders and follow-ups by HRM staff.</a:t>
                      </a:r>
                    </a:p>
                    <a:p>
                      <a:pPr algn="l">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Rectangle 7"/>
          <p:cNvSpPr/>
          <p:nvPr/>
        </p:nvSpPr>
        <p:spPr>
          <a:xfrm>
            <a:off x="3208239" y="701518"/>
            <a:ext cx="1976247" cy="369332"/>
          </a:xfrm>
          <a:prstGeom prst="rect">
            <a:avLst/>
          </a:prstGeom>
        </p:spPr>
        <p:txBody>
          <a:bodyPr wrap="none">
            <a:spAutoFit/>
          </a:bodyPr>
          <a:lstStyle/>
          <a:p>
            <a:r>
              <a:rPr lang="en-ZA" b="1" dirty="0" smtClean="0">
                <a:solidFill>
                  <a:srgbClr val="FF0000"/>
                </a:solidFill>
              </a:rPr>
              <a:t>Non-achievements</a:t>
            </a:r>
            <a:endParaRPr lang="en-US" dirty="0" smtClean="0">
              <a:solidFill>
                <a:prstClr val="black"/>
              </a:solidFill>
            </a:endParaRPr>
          </a:p>
        </p:txBody>
      </p:sp>
      <p:sp>
        <p:nvSpPr>
          <p:cNvPr id="2" name="Slide Number Placeholder 1"/>
          <p:cNvSpPr>
            <a:spLocks noGrp="1"/>
          </p:cNvSpPr>
          <p:nvPr>
            <p:ph type="sldNum" sz="quarter" idx="12"/>
          </p:nvPr>
        </p:nvSpPr>
        <p:spPr>
          <a:xfrm>
            <a:off x="6631354" y="6173787"/>
            <a:ext cx="2133600" cy="365125"/>
          </a:xfrm>
        </p:spPr>
        <p:txBody>
          <a:bodyPr/>
          <a:lstStyle/>
          <a:p>
            <a:fld id="{8843D58F-2DAB-1446-A47E-C34A82BC1FA1}" type="slidenum">
              <a:rPr lang="en-US" smtClean="0"/>
              <a:pPr/>
              <a:t>24</a:t>
            </a:fld>
            <a:endParaRPr lang="en-US" dirty="0"/>
          </a:p>
        </p:txBody>
      </p:sp>
    </p:spTree>
    <p:extLst>
      <p:ext uri="{BB962C8B-B14F-4D97-AF65-F5344CB8AC3E}">
        <p14:creationId xmlns:p14="http://schemas.microsoft.com/office/powerpoint/2010/main" xmlns="" val="1198555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6580188"/>
            <a:ext cx="91440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txBox="1">
            <a:spLocks/>
          </p:cNvSpPr>
          <p:nvPr/>
        </p:nvSpPr>
        <p:spPr>
          <a:xfrm>
            <a:off x="107950" y="0"/>
            <a:ext cx="8893175" cy="642938"/>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a:solidFill>
                  <a:srgbClr val="005000"/>
                </a:solidFill>
                <a:effectLst>
                  <a:outerShdw blurRad="38100" dist="38100" dir="2700000" algn="tl">
                    <a:srgbClr val="C0C0C0"/>
                  </a:outerShdw>
                </a:effectLst>
                <a:latin typeface="Calibri" pitchFamily="34" charset="0"/>
              </a:rPr>
              <a:t>FINANCIAL PERFORMANCE PER PROGRAMME – </a:t>
            </a:r>
          </a:p>
          <a:p>
            <a:pPr algn="ctr" eaLnBrk="1" hangingPunct="1"/>
            <a:r>
              <a:rPr lang="en-US" altLang="en-US" sz="2400" b="1">
                <a:solidFill>
                  <a:srgbClr val="005000"/>
                </a:solidFill>
                <a:effectLst>
                  <a:outerShdw blurRad="38100" dist="38100" dir="2700000" algn="tl">
                    <a:srgbClr val="C0C0C0"/>
                  </a:outerShdw>
                </a:effectLst>
                <a:latin typeface="Calibri" pitchFamily="34" charset="0"/>
              </a:rPr>
              <a:t>2014/15 Annual Report </a:t>
            </a:r>
            <a:endParaRPr lang="en-US" altLang="en-US" sz="2400" b="1">
              <a:latin typeface="Calibri" pitchFamily="34" charset="0"/>
            </a:endParaRPr>
          </a:p>
        </p:txBody>
      </p:sp>
      <p:sp>
        <p:nvSpPr>
          <p:cNvPr id="6" name="Title 1"/>
          <p:cNvSpPr txBox="1">
            <a:spLocks/>
          </p:cNvSpPr>
          <p:nvPr/>
        </p:nvSpPr>
        <p:spPr>
          <a:xfrm>
            <a:off x="357188" y="152400"/>
            <a:ext cx="8543925" cy="3810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4800" b="1">
                <a:solidFill>
                  <a:srgbClr val="005000"/>
                </a:solidFill>
                <a:effectLst>
                  <a:outerShdw blurRad="38100" dist="38100" dir="2700000" algn="tl">
                    <a:srgbClr val="C0C0C0"/>
                  </a:outerShdw>
                </a:effectLst>
                <a:latin typeface="Calibri" pitchFamily="34" charset="0"/>
              </a:rPr>
              <a:t>    </a:t>
            </a:r>
            <a:endParaRPr lang="en-US" altLang="en-US" sz="3600" b="1">
              <a:latin typeface="Calibri" pitchFamily="34" charset="0"/>
            </a:endParaRPr>
          </a:p>
        </p:txBody>
      </p:sp>
      <p:graphicFrame>
        <p:nvGraphicFramePr>
          <p:cNvPr id="38" name="Table 37"/>
          <p:cNvGraphicFramePr>
            <a:graphicFrameLocks noGrp="1"/>
          </p:cNvGraphicFramePr>
          <p:nvPr/>
        </p:nvGraphicFramePr>
        <p:xfrm>
          <a:off x="107950" y="903605"/>
          <a:ext cx="8712522" cy="3688080"/>
        </p:xfrm>
        <a:graphic>
          <a:graphicData uri="http://schemas.openxmlformats.org/drawingml/2006/table">
            <a:tbl>
              <a:tblPr>
                <a:effectLst>
                  <a:outerShdw blurRad="50800" dist="38100" dir="5400000" algn="t" rotWithShape="0">
                    <a:prstClr val="black">
                      <a:alpha val="40000"/>
                    </a:prstClr>
                  </a:outerShdw>
                </a:effectLst>
                <a:tableStyleId>{8799B23B-EC83-4686-B30A-512413B5E67A}</a:tableStyleId>
              </a:tblPr>
              <a:tblGrid>
                <a:gridCol w="2735858"/>
                <a:gridCol w="1656184"/>
                <a:gridCol w="1080120"/>
                <a:gridCol w="1224136"/>
                <a:gridCol w="2016224"/>
              </a:tblGrid>
              <a:tr h="411194">
                <a:tc>
                  <a:txBody>
                    <a:bodyPr/>
                    <a:lstStyle/>
                    <a:p>
                      <a:pPr marL="0" indent="0" algn="ctr">
                        <a:lnSpc>
                          <a:spcPct val="100000"/>
                        </a:lnSpc>
                        <a:spcAft>
                          <a:spcPts val="0"/>
                        </a:spcAft>
                        <a:tabLst>
                          <a:tab pos="3409950" algn="l"/>
                        </a:tabLst>
                      </a:pPr>
                      <a:r>
                        <a:rPr lang="en-US" sz="1600" b="1" dirty="0"/>
                        <a:t>PROGRAMME</a:t>
                      </a:r>
                      <a:endParaRPr lang="en-US" sz="1600" b="1" dirty="0">
                        <a:latin typeface="+mn-lt"/>
                        <a:ea typeface="Calibri"/>
                        <a:cs typeface="Mangal"/>
                      </a:endParaRPr>
                    </a:p>
                  </a:txBody>
                  <a:tcPr marL="24893" marR="24893" marT="0" marB="0" anchor="ctr">
                    <a:solidFill>
                      <a:schemeClr val="accent3">
                        <a:lumMod val="40000"/>
                        <a:lumOff val="60000"/>
                      </a:schemeClr>
                    </a:solidFill>
                  </a:tcPr>
                </a:tc>
                <a:tc>
                  <a:txBody>
                    <a:bodyPr/>
                    <a:lstStyle/>
                    <a:p>
                      <a:pPr marL="0" algn="ctr">
                        <a:lnSpc>
                          <a:spcPct val="100000"/>
                        </a:lnSpc>
                        <a:spcAft>
                          <a:spcPts val="0"/>
                        </a:spcAft>
                        <a:tabLst>
                          <a:tab pos="3409950" algn="l"/>
                        </a:tabLst>
                      </a:pPr>
                      <a:r>
                        <a:rPr lang="en-US" sz="1600" b="1" dirty="0" smtClean="0"/>
                        <a:t>BUDGET</a:t>
                      </a:r>
                      <a:endParaRPr lang="en-US" sz="1600" b="1" dirty="0"/>
                    </a:p>
                    <a:p>
                      <a:pPr marL="0" algn="ctr">
                        <a:lnSpc>
                          <a:spcPct val="100000"/>
                        </a:lnSpc>
                        <a:spcAft>
                          <a:spcPts val="0"/>
                        </a:spcAft>
                        <a:tabLst>
                          <a:tab pos="3409950" algn="l"/>
                        </a:tabLst>
                      </a:pPr>
                      <a:r>
                        <a:rPr lang="en-US" sz="1600" b="1" dirty="0"/>
                        <a:t>(R’000)</a:t>
                      </a:r>
                      <a:endParaRPr lang="en-US" sz="1600" b="1" dirty="0">
                        <a:latin typeface="+mn-lt"/>
                        <a:ea typeface="Calibri"/>
                        <a:cs typeface="Mangal"/>
                      </a:endParaRPr>
                    </a:p>
                  </a:txBody>
                  <a:tcPr marL="24893" marR="24893" marT="0" marB="0" anchor="ctr">
                    <a:solidFill>
                      <a:schemeClr val="accent3">
                        <a:lumMod val="40000"/>
                        <a:lumOff val="60000"/>
                      </a:schemeClr>
                    </a:solidFill>
                  </a:tcPr>
                </a:tc>
                <a:tc>
                  <a:txBody>
                    <a:bodyPr/>
                    <a:lstStyle/>
                    <a:p>
                      <a:pPr marL="0" algn="ctr">
                        <a:lnSpc>
                          <a:spcPct val="100000"/>
                        </a:lnSpc>
                        <a:spcAft>
                          <a:spcPts val="0"/>
                        </a:spcAft>
                        <a:tabLst>
                          <a:tab pos="3409950" algn="l"/>
                        </a:tabLst>
                      </a:pPr>
                      <a:r>
                        <a:rPr lang="en-US" sz="1600" b="1" dirty="0" smtClean="0"/>
                        <a:t>EXP</a:t>
                      </a:r>
                      <a:endParaRPr lang="en-US" sz="1600" b="1" dirty="0"/>
                    </a:p>
                    <a:p>
                      <a:pPr marL="0" algn="ctr">
                        <a:lnSpc>
                          <a:spcPct val="100000"/>
                        </a:lnSpc>
                        <a:spcAft>
                          <a:spcPts val="0"/>
                        </a:spcAft>
                        <a:tabLst>
                          <a:tab pos="3409950" algn="l"/>
                        </a:tabLst>
                      </a:pPr>
                      <a:r>
                        <a:rPr lang="en-US" sz="1600" b="1" dirty="0"/>
                        <a:t>(R’000)</a:t>
                      </a:r>
                      <a:endParaRPr lang="en-US" sz="1600" b="1" dirty="0">
                        <a:latin typeface="+mn-lt"/>
                        <a:ea typeface="Calibri"/>
                        <a:cs typeface="Mangal"/>
                      </a:endParaRPr>
                    </a:p>
                  </a:txBody>
                  <a:tcPr marL="24893" marR="24893" marT="0" marB="0" anchor="ctr">
                    <a:solidFill>
                      <a:schemeClr val="accent3">
                        <a:lumMod val="40000"/>
                        <a:lumOff val="60000"/>
                      </a:schemeClr>
                    </a:solidFill>
                  </a:tcPr>
                </a:tc>
                <a:tc>
                  <a:txBody>
                    <a:bodyPr/>
                    <a:lstStyle/>
                    <a:p>
                      <a:pPr marL="0" algn="ctr">
                        <a:lnSpc>
                          <a:spcPct val="100000"/>
                        </a:lnSpc>
                        <a:spcAft>
                          <a:spcPts val="0"/>
                        </a:spcAft>
                        <a:tabLst>
                          <a:tab pos="3409950" algn="l"/>
                        </a:tabLst>
                      </a:pPr>
                      <a:r>
                        <a:rPr lang="en-US" sz="1600" b="1" dirty="0" smtClean="0">
                          <a:latin typeface="+mn-lt"/>
                          <a:ea typeface="Calibri"/>
                          <a:cs typeface="Mangal"/>
                        </a:rPr>
                        <a:t>%</a:t>
                      </a:r>
                      <a:endParaRPr lang="en-US" sz="1600" b="1" dirty="0">
                        <a:latin typeface="+mn-lt"/>
                        <a:ea typeface="Calibri"/>
                        <a:cs typeface="Mangal"/>
                      </a:endParaRPr>
                    </a:p>
                  </a:txBody>
                  <a:tcPr marL="24893" marR="24893" marT="0" marB="0" anchor="ctr">
                    <a:solidFill>
                      <a:schemeClr val="accent3">
                        <a:lumMod val="40000"/>
                        <a:lumOff val="60000"/>
                      </a:schemeClr>
                    </a:solidFill>
                  </a:tcPr>
                </a:tc>
                <a:tc>
                  <a:txBody>
                    <a:bodyPr/>
                    <a:lstStyle/>
                    <a:p>
                      <a:pPr marL="0" algn="ctr">
                        <a:lnSpc>
                          <a:spcPct val="100000"/>
                        </a:lnSpc>
                        <a:spcAft>
                          <a:spcPts val="0"/>
                        </a:spcAft>
                        <a:tabLst>
                          <a:tab pos="3409950" algn="l"/>
                        </a:tabLst>
                      </a:pPr>
                      <a:r>
                        <a:rPr lang="en-US" sz="1600" b="1" dirty="0" smtClean="0">
                          <a:latin typeface="+mn-lt"/>
                          <a:ea typeface="+mn-ea"/>
                          <a:cs typeface="+mn-cs"/>
                        </a:rPr>
                        <a:t>VARIANCE</a:t>
                      </a:r>
                    </a:p>
                    <a:p>
                      <a:pPr marL="0" algn="ctr">
                        <a:lnSpc>
                          <a:spcPct val="100000"/>
                        </a:lnSpc>
                        <a:spcAft>
                          <a:spcPts val="0"/>
                        </a:spcAft>
                        <a:tabLst>
                          <a:tab pos="3409950" algn="l"/>
                        </a:tabLst>
                      </a:pPr>
                      <a:r>
                        <a:rPr lang="en-US" sz="1600" b="1" dirty="0" smtClean="0">
                          <a:latin typeface="+mn-lt"/>
                          <a:ea typeface="+mn-ea"/>
                          <a:cs typeface="+mn-cs"/>
                        </a:rPr>
                        <a:t>(R’000)</a:t>
                      </a:r>
                      <a:endParaRPr lang="en-US" sz="1600" b="1" dirty="0">
                        <a:latin typeface="+mn-lt"/>
                        <a:ea typeface="Calibri"/>
                        <a:cs typeface="Mangal"/>
                      </a:endParaRPr>
                    </a:p>
                  </a:txBody>
                  <a:tcPr marL="24893" marR="24893" marT="0" marB="0" anchor="ctr">
                    <a:solidFill>
                      <a:schemeClr val="accent3">
                        <a:lumMod val="40000"/>
                        <a:lumOff val="60000"/>
                      </a:schemeClr>
                    </a:solidFill>
                  </a:tcPr>
                </a:tc>
              </a:tr>
              <a:tr h="866152">
                <a:tc>
                  <a:txBody>
                    <a:bodyPr/>
                    <a:lstStyle/>
                    <a:p>
                      <a:pPr marL="0" indent="0" algn="l">
                        <a:lnSpc>
                          <a:spcPct val="100000"/>
                        </a:lnSpc>
                        <a:spcAft>
                          <a:spcPts val="0"/>
                        </a:spcAft>
                        <a:tabLst>
                          <a:tab pos="3409950" algn="l"/>
                        </a:tabLst>
                      </a:pPr>
                      <a:r>
                        <a:rPr lang="en-US" sz="1400" b="1" dirty="0" smtClean="0">
                          <a:solidFill>
                            <a:srgbClr val="C00000"/>
                          </a:solidFill>
                        </a:rPr>
                        <a:t>1  ADMINISTRATION</a:t>
                      </a:r>
                    </a:p>
                    <a:p>
                      <a:pPr marL="0" algn="l">
                        <a:lnSpc>
                          <a:spcPct val="100000"/>
                        </a:lnSpc>
                        <a:spcAft>
                          <a:spcPts val="0"/>
                        </a:spcAft>
                        <a:tabLst>
                          <a:tab pos="3409950" algn="l"/>
                        </a:tabLst>
                      </a:pPr>
                      <a:r>
                        <a:rPr lang="en-US" sz="1400" b="1" dirty="0" smtClean="0"/>
                        <a:t>    </a:t>
                      </a:r>
                      <a:r>
                        <a:rPr lang="en-US" sz="1400" b="1" dirty="0"/>
                        <a:t>Operational</a:t>
                      </a:r>
                    </a:p>
                    <a:p>
                      <a:pPr marL="0" algn="l">
                        <a:lnSpc>
                          <a:spcPct val="100000"/>
                        </a:lnSpc>
                        <a:spcAft>
                          <a:spcPts val="0"/>
                        </a:spcAft>
                        <a:tabLst>
                          <a:tab pos="3409950" algn="l"/>
                        </a:tabLst>
                      </a:pPr>
                      <a:r>
                        <a:rPr lang="en-US" sz="1400" b="1" dirty="0"/>
                        <a:t>   </a:t>
                      </a:r>
                      <a:endParaRPr lang="en-US" sz="1400" b="1" dirty="0" smtClean="0"/>
                    </a:p>
                    <a:p>
                      <a:pPr marL="0" algn="l">
                        <a:lnSpc>
                          <a:spcPct val="100000"/>
                        </a:lnSpc>
                        <a:spcAft>
                          <a:spcPts val="0"/>
                        </a:spcAft>
                        <a:tabLst>
                          <a:tab pos="3409950" algn="l"/>
                        </a:tabLst>
                      </a:pPr>
                      <a:endParaRPr lang="en-US" sz="1400" b="1" dirty="0" smtClean="0"/>
                    </a:p>
                    <a:p>
                      <a:pPr marL="177800" indent="0" algn="l">
                        <a:lnSpc>
                          <a:spcPct val="100000"/>
                        </a:lnSpc>
                        <a:spcAft>
                          <a:spcPts val="0"/>
                        </a:spcAft>
                        <a:tabLst>
                          <a:tab pos="3409950" algn="l"/>
                        </a:tabLst>
                      </a:pPr>
                      <a:r>
                        <a:rPr lang="en-US" sz="1400" b="1" dirty="0" smtClean="0"/>
                        <a:t>Personnel</a:t>
                      </a:r>
                    </a:p>
                    <a:p>
                      <a:pPr marL="177800" indent="0" algn="l">
                        <a:lnSpc>
                          <a:spcPct val="100000"/>
                        </a:lnSpc>
                        <a:spcAft>
                          <a:spcPts val="0"/>
                        </a:spcAft>
                        <a:tabLst>
                          <a:tab pos="3409950" algn="l"/>
                        </a:tabLst>
                      </a:pPr>
                      <a:endParaRPr lang="en-US" sz="1400" b="1" dirty="0" smtClean="0">
                        <a:latin typeface="+mn-lt"/>
                        <a:ea typeface="Calibri"/>
                        <a:cs typeface="Mangal"/>
                      </a:endParaRPr>
                    </a:p>
                    <a:p>
                      <a:pPr marL="177800" indent="0" algn="l">
                        <a:lnSpc>
                          <a:spcPct val="100000"/>
                        </a:lnSpc>
                        <a:spcAft>
                          <a:spcPts val="0"/>
                        </a:spcAft>
                        <a:tabLst>
                          <a:tab pos="3409950" algn="l"/>
                        </a:tabLst>
                      </a:pPr>
                      <a:endParaRPr lang="en-US" sz="1400" b="1" dirty="0">
                        <a:latin typeface="+mn-lt"/>
                        <a:ea typeface="Calibri"/>
                        <a:cs typeface="Mangal"/>
                      </a:endParaRPr>
                    </a:p>
                  </a:txBody>
                  <a:tcPr marL="24893" marR="24893" marT="0" marB="0"/>
                </a:tc>
                <a:tc>
                  <a:txBody>
                    <a:bodyPr/>
                    <a:lstStyle/>
                    <a:p>
                      <a:pPr marL="0" algn="r">
                        <a:lnSpc>
                          <a:spcPct val="100000"/>
                        </a:lnSpc>
                        <a:spcAft>
                          <a:spcPts val="0"/>
                        </a:spcAft>
                        <a:tabLst>
                          <a:tab pos="3409950" algn="l"/>
                        </a:tabLst>
                      </a:pPr>
                      <a:endParaRPr lang="en-ZA" sz="1400" dirty="0" smtClean="0">
                        <a:latin typeface="+mn-lt"/>
                        <a:ea typeface="Calibri"/>
                        <a:cs typeface="Mangal"/>
                      </a:endParaRPr>
                    </a:p>
                    <a:p>
                      <a:pPr marL="0" algn="r">
                        <a:lnSpc>
                          <a:spcPct val="100000"/>
                        </a:lnSpc>
                        <a:spcAft>
                          <a:spcPts val="0"/>
                        </a:spcAft>
                        <a:tabLst>
                          <a:tab pos="3409950" algn="l"/>
                        </a:tabLst>
                      </a:pPr>
                      <a:r>
                        <a:rPr lang="en-ZA" sz="1400" dirty="0" smtClean="0">
                          <a:latin typeface="+mn-lt"/>
                          <a:ea typeface="Calibri"/>
                          <a:cs typeface="Mangal"/>
                        </a:rPr>
                        <a:t>93 986</a:t>
                      </a:r>
                    </a:p>
                    <a:p>
                      <a:pPr marL="0" algn="r">
                        <a:lnSpc>
                          <a:spcPct val="100000"/>
                        </a:lnSpc>
                        <a:spcAft>
                          <a:spcPts val="0"/>
                        </a:spcAft>
                        <a:tabLst>
                          <a:tab pos="3409950" algn="l"/>
                        </a:tabLst>
                      </a:pPr>
                      <a:endParaRPr lang="en-ZA" sz="1400" dirty="0" smtClean="0">
                        <a:latin typeface="+mn-lt"/>
                        <a:ea typeface="Calibri"/>
                        <a:cs typeface="Mangal"/>
                      </a:endParaRPr>
                    </a:p>
                    <a:p>
                      <a:pPr marL="0" algn="r">
                        <a:lnSpc>
                          <a:spcPct val="100000"/>
                        </a:lnSpc>
                        <a:spcAft>
                          <a:spcPts val="0"/>
                        </a:spcAft>
                        <a:tabLst>
                          <a:tab pos="3409950" algn="l"/>
                        </a:tabLst>
                      </a:pPr>
                      <a:endParaRPr lang="en-ZA" sz="1400" dirty="0" smtClean="0">
                        <a:latin typeface="+mn-lt"/>
                        <a:ea typeface="Calibri"/>
                        <a:cs typeface="Mangal"/>
                      </a:endParaRPr>
                    </a:p>
                    <a:p>
                      <a:pPr marL="0" algn="r">
                        <a:lnSpc>
                          <a:spcPct val="100000"/>
                        </a:lnSpc>
                        <a:spcAft>
                          <a:spcPts val="0"/>
                        </a:spcAft>
                        <a:tabLst>
                          <a:tab pos="3409950" algn="l"/>
                        </a:tabLst>
                      </a:pPr>
                      <a:r>
                        <a:rPr lang="en-ZA" sz="1400" dirty="0" smtClean="0">
                          <a:latin typeface="+mn-lt"/>
                          <a:ea typeface="Calibri"/>
                          <a:cs typeface="Mangal"/>
                        </a:rPr>
                        <a:t>72 241</a:t>
                      </a:r>
                      <a:endParaRPr lang="en-US" sz="1400" dirty="0">
                        <a:latin typeface="+mn-lt"/>
                        <a:ea typeface="Calibri"/>
                        <a:cs typeface="Mangal"/>
                      </a:endParaRPr>
                    </a:p>
                  </a:txBody>
                  <a:tcPr marL="24893" marR="24893" marT="0" marB="0"/>
                </a:tc>
                <a:tc>
                  <a:txBody>
                    <a:bodyPr/>
                    <a:lstStyle/>
                    <a:p>
                      <a:pPr marL="0" algn="r">
                        <a:lnSpc>
                          <a:spcPct val="100000"/>
                        </a:lnSpc>
                        <a:spcAft>
                          <a:spcPts val="0"/>
                        </a:spcAft>
                        <a:tabLst>
                          <a:tab pos="3409950" algn="l"/>
                        </a:tabLst>
                      </a:pPr>
                      <a:endParaRPr lang="en-ZA" sz="1400" dirty="0" smtClean="0">
                        <a:latin typeface="+mn-lt"/>
                        <a:ea typeface="Calibri"/>
                        <a:cs typeface="Mangal"/>
                      </a:endParaRPr>
                    </a:p>
                    <a:p>
                      <a:pPr marL="0" algn="r">
                        <a:lnSpc>
                          <a:spcPct val="100000"/>
                        </a:lnSpc>
                        <a:spcAft>
                          <a:spcPts val="0"/>
                        </a:spcAft>
                        <a:tabLst>
                          <a:tab pos="3409950" algn="l"/>
                        </a:tabLst>
                      </a:pPr>
                      <a:r>
                        <a:rPr lang="en-ZA" sz="1400" dirty="0" smtClean="0">
                          <a:latin typeface="+mn-lt"/>
                          <a:ea typeface="Calibri"/>
                          <a:cs typeface="Mangal"/>
                        </a:rPr>
                        <a:t>94</a:t>
                      </a:r>
                      <a:r>
                        <a:rPr lang="en-ZA" sz="1400" baseline="0" dirty="0" smtClean="0">
                          <a:latin typeface="+mn-lt"/>
                          <a:ea typeface="Calibri"/>
                          <a:cs typeface="Mangal"/>
                        </a:rPr>
                        <a:t> 734</a:t>
                      </a:r>
                      <a:endParaRPr lang="en-ZA" sz="1400" dirty="0" smtClean="0">
                        <a:latin typeface="+mn-lt"/>
                        <a:ea typeface="Calibri"/>
                        <a:cs typeface="Mangal"/>
                      </a:endParaRPr>
                    </a:p>
                    <a:p>
                      <a:pPr marL="0" algn="r">
                        <a:lnSpc>
                          <a:spcPct val="100000"/>
                        </a:lnSpc>
                        <a:spcAft>
                          <a:spcPts val="0"/>
                        </a:spcAft>
                        <a:tabLst>
                          <a:tab pos="3409950" algn="l"/>
                        </a:tabLst>
                      </a:pPr>
                      <a:endParaRPr lang="en-ZA" sz="1400" dirty="0" smtClean="0">
                        <a:latin typeface="+mn-lt"/>
                        <a:ea typeface="Calibri"/>
                        <a:cs typeface="Mangal"/>
                      </a:endParaRPr>
                    </a:p>
                    <a:p>
                      <a:pPr marL="0" algn="r">
                        <a:lnSpc>
                          <a:spcPct val="100000"/>
                        </a:lnSpc>
                        <a:spcAft>
                          <a:spcPts val="0"/>
                        </a:spcAft>
                        <a:tabLst>
                          <a:tab pos="3409950" algn="l"/>
                        </a:tabLst>
                      </a:pPr>
                      <a:endParaRPr lang="en-ZA" sz="1400" dirty="0" smtClean="0">
                        <a:latin typeface="+mn-lt"/>
                        <a:ea typeface="Calibri"/>
                        <a:cs typeface="Mangal"/>
                      </a:endParaRPr>
                    </a:p>
                    <a:p>
                      <a:pPr marL="0" algn="r">
                        <a:lnSpc>
                          <a:spcPct val="100000"/>
                        </a:lnSpc>
                        <a:spcAft>
                          <a:spcPts val="0"/>
                        </a:spcAft>
                        <a:tabLst>
                          <a:tab pos="3409950" algn="l"/>
                        </a:tabLst>
                      </a:pPr>
                      <a:r>
                        <a:rPr lang="en-ZA" sz="1400" dirty="0" smtClean="0">
                          <a:latin typeface="+mn-lt"/>
                          <a:ea typeface="Calibri"/>
                          <a:cs typeface="Mangal"/>
                        </a:rPr>
                        <a:t>72</a:t>
                      </a:r>
                      <a:r>
                        <a:rPr lang="en-ZA" sz="1400" baseline="0" dirty="0" smtClean="0">
                          <a:latin typeface="+mn-lt"/>
                          <a:ea typeface="Calibri"/>
                          <a:cs typeface="Mangal"/>
                        </a:rPr>
                        <a:t> 203</a:t>
                      </a:r>
                      <a:endParaRPr lang="en-US" sz="1400" dirty="0">
                        <a:latin typeface="+mn-lt"/>
                        <a:ea typeface="Calibri"/>
                        <a:cs typeface="Mangal"/>
                      </a:endParaRPr>
                    </a:p>
                  </a:txBody>
                  <a:tcPr marL="24893" marR="24893" marT="0" marB="0"/>
                </a:tc>
                <a:tc>
                  <a:txBody>
                    <a:bodyPr/>
                    <a:lstStyle/>
                    <a:p>
                      <a:pPr marL="342900" indent="-342900" algn="r">
                        <a:lnSpc>
                          <a:spcPct val="100000"/>
                        </a:lnSpc>
                        <a:spcAft>
                          <a:spcPts val="0"/>
                        </a:spcAft>
                        <a:buFont typeface="Arial" pitchFamily="34" charset="0"/>
                        <a:buNone/>
                        <a:tabLst>
                          <a:tab pos="3409950" algn="l"/>
                        </a:tabLst>
                      </a:pPr>
                      <a:endParaRPr lang="en-US" sz="1400" dirty="0" smtClean="0"/>
                    </a:p>
                    <a:p>
                      <a:pPr marL="342900" indent="-342900" algn="r">
                        <a:lnSpc>
                          <a:spcPct val="100000"/>
                        </a:lnSpc>
                        <a:spcAft>
                          <a:spcPts val="0"/>
                        </a:spcAft>
                        <a:buFont typeface="Arial" pitchFamily="34" charset="0"/>
                        <a:buNone/>
                        <a:tabLst>
                          <a:tab pos="3409950" algn="l"/>
                        </a:tabLst>
                      </a:pPr>
                      <a:r>
                        <a:rPr lang="en-US" sz="1400" dirty="0" smtClean="0"/>
                        <a:t>100.8%</a:t>
                      </a:r>
                    </a:p>
                    <a:p>
                      <a:pPr marL="342900" indent="-342900" algn="r">
                        <a:lnSpc>
                          <a:spcPct val="100000"/>
                        </a:lnSpc>
                        <a:spcAft>
                          <a:spcPts val="0"/>
                        </a:spcAft>
                        <a:buFont typeface="Arial" pitchFamily="34" charset="0"/>
                        <a:buNone/>
                        <a:tabLst>
                          <a:tab pos="3409950" algn="l"/>
                        </a:tabLst>
                      </a:pPr>
                      <a:endParaRPr lang="en-US" sz="1400" dirty="0" smtClean="0"/>
                    </a:p>
                    <a:p>
                      <a:pPr marL="342900" indent="-342900" algn="r">
                        <a:lnSpc>
                          <a:spcPct val="100000"/>
                        </a:lnSpc>
                        <a:spcAft>
                          <a:spcPts val="0"/>
                        </a:spcAft>
                        <a:buFont typeface="Arial" pitchFamily="34" charset="0"/>
                        <a:buNone/>
                        <a:tabLst>
                          <a:tab pos="3409950" algn="l"/>
                        </a:tabLst>
                      </a:pPr>
                      <a:endParaRPr lang="en-US" sz="1400" dirty="0" smtClean="0"/>
                    </a:p>
                    <a:p>
                      <a:pPr marL="342900" indent="-342900" algn="r">
                        <a:lnSpc>
                          <a:spcPct val="100000"/>
                        </a:lnSpc>
                        <a:spcAft>
                          <a:spcPts val="0"/>
                        </a:spcAft>
                        <a:buFont typeface="Arial" pitchFamily="34" charset="0"/>
                        <a:buNone/>
                        <a:tabLst>
                          <a:tab pos="3409950" algn="l"/>
                        </a:tabLst>
                      </a:pPr>
                      <a:r>
                        <a:rPr lang="en-US" sz="1400" dirty="0" smtClean="0"/>
                        <a:t>99.9%</a:t>
                      </a:r>
                    </a:p>
                  </a:txBody>
                  <a:tcPr marL="24893" marR="24893" marT="0" marB="0"/>
                </a:tc>
                <a:tc>
                  <a:txBody>
                    <a:bodyPr/>
                    <a:lstStyle/>
                    <a:p>
                      <a:pPr marL="342900" indent="-342900" algn="r">
                        <a:lnSpc>
                          <a:spcPct val="100000"/>
                        </a:lnSpc>
                        <a:spcAft>
                          <a:spcPts val="0"/>
                        </a:spcAft>
                        <a:buFont typeface="Arial" pitchFamily="34" charset="0"/>
                        <a:buNone/>
                        <a:tabLst>
                          <a:tab pos="3409950" algn="l"/>
                        </a:tabLst>
                      </a:pPr>
                      <a:endParaRPr lang="en-ZA" sz="1400" dirty="0" smtClean="0"/>
                    </a:p>
                    <a:p>
                      <a:pPr marL="342900" indent="-342900" algn="r">
                        <a:lnSpc>
                          <a:spcPct val="100000"/>
                        </a:lnSpc>
                        <a:spcAft>
                          <a:spcPts val="0"/>
                        </a:spcAft>
                        <a:buFont typeface="Arial" pitchFamily="34" charset="0"/>
                        <a:buNone/>
                        <a:tabLst>
                          <a:tab pos="3409950" algn="l"/>
                        </a:tabLst>
                      </a:pPr>
                      <a:r>
                        <a:rPr lang="en-ZA" sz="1400" dirty="0" smtClean="0"/>
                        <a:t>(748)</a:t>
                      </a:r>
                    </a:p>
                    <a:p>
                      <a:pPr marL="342900" indent="-342900" algn="r">
                        <a:lnSpc>
                          <a:spcPct val="100000"/>
                        </a:lnSpc>
                        <a:spcAft>
                          <a:spcPts val="0"/>
                        </a:spcAft>
                        <a:buFont typeface="Arial" pitchFamily="34" charset="0"/>
                        <a:buNone/>
                        <a:tabLst>
                          <a:tab pos="3409950" algn="l"/>
                        </a:tabLst>
                      </a:pPr>
                      <a:endParaRPr lang="en-ZA" sz="1400" dirty="0" smtClean="0"/>
                    </a:p>
                    <a:p>
                      <a:pPr marL="342900" indent="-342900" algn="r">
                        <a:lnSpc>
                          <a:spcPct val="100000"/>
                        </a:lnSpc>
                        <a:spcAft>
                          <a:spcPts val="0"/>
                        </a:spcAft>
                        <a:buFont typeface="Arial" pitchFamily="34" charset="0"/>
                        <a:buNone/>
                        <a:tabLst>
                          <a:tab pos="3409950" algn="l"/>
                        </a:tabLst>
                      </a:pPr>
                      <a:endParaRPr lang="en-ZA" sz="1400" dirty="0" smtClean="0"/>
                    </a:p>
                    <a:p>
                      <a:pPr marL="342900" indent="-342900" algn="r">
                        <a:lnSpc>
                          <a:spcPct val="100000"/>
                        </a:lnSpc>
                        <a:spcAft>
                          <a:spcPts val="0"/>
                        </a:spcAft>
                        <a:buFont typeface="Arial" pitchFamily="34" charset="0"/>
                        <a:buNone/>
                        <a:tabLst>
                          <a:tab pos="3409950" algn="l"/>
                        </a:tabLst>
                      </a:pPr>
                      <a:r>
                        <a:rPr lang="en-US" sz="1400" dirty="0" smtClean="0"/>
                        <a:t>38</a:t>
                      </a:r>
                    </a:p>
                  </a:txBody>
                  <a:tcPr marL="24893" marR="24893" marT="0" marB="0"/>
                </a:tc>
              </a:tr>
              <a:tr h="866152">
                <a:tc>
                  <a:txBody>
                    <a:bodyPr/>
                    <a:lstStyle/>
                    <a:p>
                      <a:pPr marL="177800" indent="-177800" algn="l">
                        <a:lnSpc>
                          <a:spcPct val="100000"/>
                        </a:lnSpc>
                        <a:spcAft>
                          <a:spcPts val="0"/>
                        </a:spcAft>
                        <a:tabLst>
                          <a:tab pos="3409950" algn="l"/>
                        </a:tabLst>
                      </a:pPr>
                      <a:r>
                        <a:rPr lang="en-US" sz="1400" b="1" dirty="0" smtClean="0">
                          <a:solidFill>
                            <a:srgbClr val="C00000"/>
                          </a:solidFill>
                        </a:rPr>
                        <a:t>2  CONTENT PROCESSING AND DISSEMINATION</a:t>
                      </a:r>
                    </a:p>
                    <a:p>
                      <a:pPr marL="0" algn="l">
                        <a:lnSpc>
                          <a:spcPct val="100000"/>
                        </a:lnSpc>
                        <a:spcAft>
                          <a:spcPts val="0"/>
                        </a:spcAft>
                        <a:tabLst>
                          <a:tab pos="3409950" algn="l"/>
                        </a:tabLst>
                      </a:pPr>
                      <a:r>
                        <a:rPr lang="en-US" sz="1400" b="1" dirty="0" smtClean="0"/>
                        <a:t>    </a:t>
                      </a:r>
                      <a:r>
                        <a:rPr lang="en-US" sz="1400" b="1" dirty="0"/>
                        <a:t>Operational</a:t>
                      </a:r>
                    </a:p>
                    <a:p>
                      <a:pPr marL="0" algn="l">
                        <a:lnSpc>
                          <a:spcPct val="100000"/>
                        </a:lnSpc>
                        <a:spcAft>
                          <a:spcPts val="0"/>
                        </a:spcAft>
                        <a:tabLst>
                          <a:tab pos="3409950" algn="l"/>
                        </a:tabLst>
                      </a:pPr>
                      <a:r>
                        <a:rPr lang="en-US" sz="1400" b="1" dirty="0"/>
                        <a:t>   </a:t>
                      </a:r>
                      <a:endParaRPr lang="en-US" sz="1400" b="1" dirty="0" smtClean="0"/>
                    </a:p>
                    <a:p>
                      <a:pPr marL="0" algn="l">
                        <a:lnSpc>
                          <a:spcPct val="100000"/>
                        </a:lnSpc>
                        <a:spcAft>
                          <a:spcPts val="0"/>
                        </a:spcAft>
                        <a:tabLst>
                          <a:tab pos="3409950" algn="l"/>
                        </a:tabLst>
                      </a:pPr>
                      <a:endParaRPr lang="en-US" sz="1400" b="1" dirty="0" smtClean="0"/>
                    </a:p>
                    <a:p>
                      <a:pPr marL="177800" indent="0" algn="l">
                        <a:lnSpc>
                          <a:spcPct val="100000"/>
                        </a:lnSpc>
                        <a:spcAft>
                          <a:spcPts val="0"/>
                        </a:spcAft>
                        <a:tabLst>
                          <a:tab pos="3409950" algn="l"/>
                        </a:tabLst>
                      </a:pPr>
                      <a:r>
                        <a:rPr lang="en-US" sz="1400" b="1" dirty="0" smtClean="0"/>
                        <a:t>Personnel</a:t>
                      </a:r>
                    </a:p>
                    <a:p>
                      <a:pPr marL="177800" indent="0" algn="l">
                        <a:lnSpc>
                          <a:spcPct val="100000"/>
                        </a:lnSpc>
                        <a:spcAft>
                          <a:spcPts val="0"/>
                        </a:spcAft>
                        <a:tabLst>
                          <a:tab pos="3409950" algn="l"/>
                        </a:tabLst>
                      </a:pPr>
                      <a:endParaRPr lang="en-US" sz="1400" b="1" dirty="0" smtClean="0"/>
                    </a:p>
                    <a:p>
                      <a:pPr marL="177800" indent="0" algn="l">
                        <a:lnSpc>
                          <a:spcPct val="100000"/>
                        </a:lnSpc>
                        <a:spcAft>
                          <a:spcPts val="0"/>
                        </a:spcAft>
                        <a:tabLst>
                          <a:tab pos="3409950" algn="l"/>
                        </a:tabLst>
                      </a:pPr>
                      <a:endParaRPr lang="en-US" sz="1400" b="1" dirty="0" smtClean="0"/>
                    </a:p>
                  </a:txBody>
                  <a:tcPr marL="24893" marR="24893" marT="0" marB="0"/>
                </a:tc>
                <a:tc>
                  <a:txBody>
                    <a:bodyPr/>
                    <a:lstStyle/>
                    <a:p>
                      <a:pPr marL="0" algn="r">
                        <a:lnSpc>
                          <a:spcPct val="100000"/>
                        </a:lnSpc>
                        <a:spcAft>
                          <a:spcPts val="0"/>
                        </a:spcAft>
                        <a:tabLst>
                          <a:tab pos="3409950" algn="l"/>
                        </a:tabLst>
                      </a:pPr>
                      <a:endParaRPr lang="en-ZA" sz="1400" dirty="0" smtClean="0">
                        <a:latin typeface="+mn-lt"/>
                        <a:ea typeface="Calibri"/>
                        <a:cs typeface="Mangal"/>
                      </a:endParaRPr>
                    </a:p>
                    <a:p>
                      <a:pPr marL="0" algn="r">
                        <a:lnSpc>
                          <a:spcPct val="100000"/>
                        </a:lnSpc>
                        <a:spcAft>
                          <a:spcPts val="0"/>
                        </a:spcAft>
                        <a:tabLst>
                          <a:tab pos="3409950" algn="l"/>
                        </a:tabLst>
                      </a:pPr>
                      <a:endParaRPr lang="en-ZA" sz="1400" dirty="0" smtClean="0">
                        <a:latin typeface="+mn-lt"/>
                        <a:ea typeface="Calibri"/>
                        <a:cs typeface="Mangal"/>
                      </a:endParaRPr>
                    </a:p>
                    <a:p>
                      <a:pPr marL="0" algn="r">
                        <a:lnSpc>
                          <a:spcPct val="100000"/>
                        </a:lnSpc>
                        <a:spcAft>
                          <a:spcPts val="0"/>
                        </a:spcAft>
                        <a:tabLst>
                          <a:tab pos="3409950" algn="l"/>
                        </a:tabLst>
                      </a:pPr>
                      <a:r>
                        <a:rPr lang="en-ZA" sz="1400" dirty="0" smtClean="0">
                          <a:latin typeface="+mn-lt"/>
                          <a:ea typeface="Calibri"/>
                          <a:cs typeface="Mangal"/>
                        </a:rPr>
                        <a:t>42</a:t>
                      </a:r>
                      <a:r>
                        <a:rPr lang="en-ZA" sz="1400" baseline="0" dirty="0" smtClean="0">
                          <a:latin typeface="+mn-lt"/>
                          <a:ea typeface="Calibri"/>
                          <a:cs typeface="Mangal"/>
                        </a:rPr>
                        <a:t> 298</a:t>
                      </a:r>
                      <a:endParaRPr lang="en-ZA" sz="1400" dirty="0" smtClean="0">
                        <a:latin typeface="+mn-lt"/>
                        <a:ea typeface="Calibri"/>
                        <a:cs typeface="Mangal"/>
                      </a:endParaRPr>
                    </a:p>
                    <a:p>
                      <a:pPr marL="0" algn="r">
                        <a:lnSpc>
                          <a:spcPct val="100000"/>
                        </a:lnSpc>
                        <a:spcAft>
                          <a:spcPts val="0"/>
                        </a:spcAft>
                        <a:tabLst>
                          <a:tab pos="3409950" algn="l"/>
                        </a:tabLst>
                      </a:pPr>
                      <a:endParaRPr lang="en-ZA" sz="1400" dirty="0" smtClean="0">
                        <a:latin typeface="+mn-lt"/>
                        <a:ea typeface="Calibri"/>
                        <a:cs typeface="Mangal"/>
                      </a:endParaRPr>
                    </a:p>
                    <a:p>
                      <a:pPr marL="0" algn="r">
                        <a:lnSpc>
                          <a:spcPct val="100000"/>
                        </a:lnSpc>
                        <a:spcAft>
                          <a:spcPts val="0"/>
                        </a:spcAft>
                        <a:tabLst>
                          <a:tab pos="3409950" algn="l"/>
                        </a:tabLst>
                      </a:pPr>
                      <a:endParaRPr lang="en-ZA" sz="1400" dirty="0" smtClean="0">
                        <a:latin typeface="+mn-lt"/>
                        <a:ea typeface="Calibri"/>
                        <a:cs typeface="Mangal"/>
                      </a:endParaRPr>
                    </a:p>
                    <a:p>
                      <a:pPr marL="0" algn="r">
                        <a:lnSpc>
                          <a:spcPct val="100000"/>
                        </a:lnSpc>
                        <a:spcAft>
                          <a:spcPts val="0"/>
                        </a:spcAft>
                        <a:tabLst>
                          <a:tab pos="3409950" algn="l"/>
                        </a:tabLst>
                      </a:pPr>
                      <a:r>
                        <a:rPr lang="en-ZA" sz="1400" dirty="0" smtClean="0">
                          <a:latin typeface="+mn-lt"/>
                          <a:ea typeface="Calibri"/>
                          <a:cs typeface="Mangal"/>
                        </a:rPr>
                        <a:t>44</a:t>
                      </a:r>
                      <a:r>
                        <a:rPr lang="en-ZA" sz="1400" baseline="0" dirty="0" smtClean="0">
                          <a:latin typeface="+mn-lt"/>
                          <a:ea typeface="Calibri"/>
                          <a:cs typeface="Mangal"/>
                        </a:rPr>
                        <a:t> 915</a:t>
                      </a:r>
                      <a:endParaRPr lang="en-US" sz="1400" dirty="0">
                        <a:latin typeface="+mn-lt"/>
                        <a:ea typeface="Calibri"/>
                        <a:cs typeface="Mangal"/>
                      </a:endParaRPr>
                    </a:p>
                  </a:txBody>
                  <a:tcPr marL="24893" marR="24893" marT="0" marB="0"/>
                </a:tc>
                <a:tc>
                  <a:txBody>
                    <a:bodyPr/>
                    <a:lstStyle/>
                    <a:p>
                      <a:pPr marL="0" algn="r">
                        <a:lnSpc>
                          <a:spcPct val="100000"/>
                        </a:lnSpc>
                        <a:spcAft>
                          <a:spcPts val="0"/>
                        </a:spcAft>
                        <a:tabLst>
                          <a:tab pos="3409950" algn="l"/>
                        </a:tabLst>
                      </a:pPr>
                      <a:endParaRPr lang="en-ZA" sz="1400" dirty="0" smtClean="0">
                        <a:latin typeface="+mn-lt"/>
                        <a:ea typeface="Calibri"/>
                        <a:cs typeface="Mangal"/>
                      </a:endParaRPr>
                    </a:p>
                    <a:p>
                      <a:pPr marL="0" algn="r">
                        <a:lnSpc>
                          <a:spcPct val="100000"/>
                        </a:lnSpc>
                        <a:spcAft>
                          <a:spcPts val="0"/>
                        </a:spcAft>
                        <a:tabLst>
                          <a:tab pos="3409950" algn="l"/>
                        </a:tabLst>
                      </a:pPr>
                      <a:endParaRPr lang="en-ZA" sz="1400" dirty="0" smtClean="0">
                        <a:latin typeface="+mn-lt"/>
                        <a:ea typeface="Calibri"/>
                        <a:cs typeface="Mangal"/>
                      </a:endParaRPr>
                    </a:p>
                    <a:p>
                      <a:pPr marL="0" algn="r">
                        <a:lnSpc>
                          <a:spcPct val="100000"/>
                        </a:lnSpc>
                        <a:spcAft>
                          <a:spcPts val="0"/>
                        </a:spcAft>
                        <a:tabLst>
                          <a:tab pos="3409950" algn="l"/>
                        </a:tabLst>
                      </a:pPr>
                      <a:r>
                        <a:rPr lang="en-ZA" sz="1400" dirty="0" smtClean="0">
                          <a:latin typeface="+mn-lt"/>
                          <a:ea typeface="Calibri"/>
                          <a:cs typeface="Mangal"/>
                        </a:rPr>
                        <a:t>41</a:t>
                      </a:r>
                      <a:r>
                        <a:rPr lang="en-ZA" sz="1400" baseline="0" dirty="0" smtClean="0">
                          <a:latin typeface="+mn-lt"/>
                          <a:ea typeface="Calibri"/>
                          <a:cs typeface="Mangal"/>
                        </a:rPr>
                        <a:t> 657</a:t>
                      </a:r>
                      <a:endParaRPr lang="en-ZA" sz="1400" dirty="0" smtClean="0">
                        <a:latin typeface="+mn-lt"/>
                        <a:ea typeface="Calibri"/>
                        <a:cs typeface="Mangal"/>
                      </a:endParaRPr>
                    </a:p>
                    <a:p>
                      <a:pPr marL="0" algn="r">
                        <a:lnSpc>
                          <a:spcPct val="100000"/>
                        </a:lnSpc>
                        <a:spcAft>
                          <a:spcPts val="0"/>
                        </a:spcAft>
                        <a:tabLst>
                          <a:tab pos="3409950" algn="l"/>
                        </a:tabLst>
                      </a:pPr>
                      <a:endParaRPr lang="en-ZA" sz="1400" dirty="0" smtClean="0">
                        <a:latin typeface="+mn-lt"/>
                        <a:ea typeface="Calibri"/>
                        <a:cs typeface="Mangal"/>
                      </a:endParaRPr>
                    </a:p>
                    <a:p>
                      <a:pPr marL="0" algn="r">
                        <a:lnSpc>
                          <a:spcPct val="100000"/>
                        </a:lnSpc>
                        <a:spcAft>
                          <a:spcPts val="0"/>
                        </a:spcAft>
                        <a:tabLst>
                          <a:tab pos="3409950" algn="l"/>
                        </a:tabLst>
                      </a:pPr>
                      <a:endParaRPr lang="en-ZA" sz="1400" dirty="0" smtClean="0">
                        <a:latin typeface="+mn-lt"/>
                        <a:ea typeface="Calibri"/>
                        <a:cs typeface="Mangal"/>
                      </a:endParaRPr>
                    </a:p>
                    <a:p>
                      <a:pPr marL="0" algn="r">
                        <a:lnSpc>
                          <a:spcPct val="100000"/>
                        </a:lnSpc>
                        <a:spcAft>
                          <a:spcPts val="0"/>
                        </a:spcAft>
                        <a:tabLst>
                          <a:tab pos="3409950" algn="l"/>
                        </a:tabLst>
                      </a:pPr>
                      <a:r>
                        <a:rPr lang="en-ZA" sz="1400" dirty="0" smtClean="0">
                          <a:latin typeface="+mn-lt"/>
                          <a:ea typeface="Calibri"/>
                          <a:cs typeface="Mangal"/>
                        </a:rPr>
                        <a:t>44</a:t>
                      </a:r>
                      <a:r>
                        <a:rPr lang="en-ZA" sz="1400" baseline="0" dirty="0" smtClean="0">
                          <a:latin typeface="+mn-lt"/>
                          <a:ea typeface="Calibri"/>
                          <a:cs typeface="Mangal"/>
                        </a:rPr>
                        <a:t> 414</a:t>
                      </a:r>
                      <a:endParaRPr lang="en-US" sz="1400" dirty="0">
                        <a:latin typeface="+mn-lt"/>
                        <a:ea typeface="Calibri"/>
                        <a:cs typeface="Mangal"/>
                      </a:endParaRPr>
                    </a:p>
                  </a:txBody>
                  <a:tcPr marL="24893" marR="24893" marT="0" marB="0"/>
                </a:tc>
                <a:tc>
                  <a:txBody>
                    <a:bodyPr/>
                    <a:lstStyle/>
                    <a:p>
                      <a:pPr marL="342900" indent="-342900" algn="r">
                        <a:lnSpc>
                          <a:spcPct val="100000"/>
                        </a:lnSpc>
                        <a:spcAft>
                          <a:spcPts val="0"/>
                        </a:spcAft>
                        <a:buFont typeface="Arial" pitchFamily="34" charset="0"/>
                        <a:buNone/>
                        <a:tabLst>
                          <a:tab pos="3409950" algn="l"/>
                        </a:tabLst>
                      </a:pPr>
                      <a:endParaRPr lang="en-US" sz="1400" dirty="0" smtClean="0"/>
                    </a:p>
                    <a:p>
                      <a:pPr marL="342900" indent="-342900" algn="r">
                        <a:lnSpc>
                          <a:spcPct val="100000"/>
                        </a:lnSpc>
                        <a:spcAft>
                          <a:spcPts val="0"/>
                        </a:spcAft>
                        <a:buFont typeface="Arial" pitchFamily="34" charset="0"/>
                        <a:buNone/>
                        <a:tabLst>
                          <a:tab pos="3409950" algn="l"/>
                        </a:tabLst>
                      </a:pPr>
                      <a:endParaRPr lang="en-US" sz="1400" dirty="0" smtClean="0"/>
                    </a:p>
                    <a:p>
                      <a:pPr marL="342900" indent="-342900" algn="r">
                        <a:lnSpc>
                          <a:spcPct val="100000"/>
                        </a:lnSpc>
                        <a:spcAft>
                          <a:spcPts val="0"/>
                        </a:spcAft>
                        <a:buFont typeface="Arial" pitchFamily="34" charset="0"/>
                        <a:buNone/>
                        <a:tabLst>
                          <a:tab pos="3409950" algn="l"/>
                        </a:tabLst>
                      </a:pPr>
                      <a:r>
                        <a:rPr lang="en-US" sz="1400" dirty="0" smtClean="0"/>
                        <a:t>98.5%</a:t>
                      </a:r>
                    </a:p>
                    <a:p>
                      <a:pPr marL="342900" indent="-342900" algn="r">
                        <a:lnSpc>
                          <a:spcPct val="100000"/>
                        </a:lnSpc>
                        <a:spcAft>
                          <a:spcPts val="0"/>
                        </a:spcAft>
                        <a:buFont typeface="Arial" pitchFamily="34" charset="0"/>
                        <a:buNone/>
                        <a:tabLst>
                          <a:tab pos="3409950" algn="l"/>
                        </a:tabLst>
                      </a:pPr>
                      <a:endParaRPr lang="en-US" sz="1400" dirty="0" smtClean="0"/>
                    </a:p>
                    <a:p>
                      <a:pPr marL="342900" indent="-342900" algn="r">
                        <a:lnSpc>
                          <a:spcPct val="100000"/>
                        </a:lnSpc>
                        <a:spcAft>
                          <a:spcPts val="0"/>
                        </a:spcAft>
                        <a:buFont typeface="Arial" pitchFamily="34" charset="0"/>
                        <a:buNone/>
                        <a:tabLst>
                          <a:tab pos="3409950" algn="l"/>
                        </a:tabLst>
                      </a:pPr>
                      <a:endParaRPr lang="en-US" sz="1400" dirty="0" smtClean="0"/>
                    </a:p>
                    <a:p>
                      <a:pPr marL="342900" indent="-342900" algn="r">
                        <a:lnSpc>
                          <a:spcPct val="100000"/>
                        </a:lnSpc>
                        <a:spcAft>
                          <a:spcPts val="0"/>
                        </a:spcAft>
                        <a:buFont typeface="Arial" pitchFamily="34" charset="0"/>
                        <a:buNone/>
                        <a:tabLst>
                          <a:tab pos="3409950" algn="l"/>
                        </a:tabLst>
                      </a:pPr>
                      <a:r>
                        <a:rPr lang="en-US" sz="1400" dirty="0" smtClean="0"/>
                        <a:t>98.9%</a:t>
                      </a:r>
                    </a:p>
                  </a:txBody>
                  <a:tcPr marL="24893" marR="24893" marT="0" marB="0"/>
                </a:tc>
                <a:tc>
                  <a:txBody>
                    <a:bodyPr/>
                    <a:lstStyle/>
                    <a:p>
                      <a:pPr marL="342900" indent="-342900" algn="r">
                        <a:lnSpc>
                          <a:spcPct val="100000"/>
                        </a:lnSpc>
                        <a:spcAft>
                          <a:spcPts val="0"/>
                        </a:spcAft>
                        <a:buFont typeface="Arial" pitchFamily="34" charset="0"/>
                        <a:buNone/>
                        <a:tabLst>
                          <a:tab pos="3409950" algn="l"/>
                        </a:tabLst>
                      </a:pPr>
                      <a:endParaRPr lang="en-ZA" sz="1400" dirty="0" smtClean="0"/>
                    </a:p>
                    <a:p>
                      <a:pPr marL="342900" indent="-342900" algn="r">
                        <a:lnSpc>
                          <a:spcPct val="100000"/>
                        </a:lnSpc>
                        <a:spcAft>
                          <a:spcPts val="0"/>
                        </a:spcAft>
                        <a:buFont typeface="Arial" pitchFamily="34" charset="0"/>
                        <a:buNone/>
                        <a:tabLst>
                          <a:tab pos="3409950" algn="l"/>
                        </a:tabLst>
                      </a:pPr>
                      <a:endParaRPr lang="en-ZA" sz="1400" dirty="0" smtClean="0"/>
                    </a:p>
                    <a:p>
                      <a:pPr marL="342900" indent="-342900" algn="r">
                        <a:lnSpc>
                          <a:spcPct val="100000"/>
                        </a:lnSpc>
                        <a:spcAft>
                          <a:spcPts val="0"/>
                        </a:spcAft>
                        <a:buFont typeface="Arial" pitchFamily="34" charset="0"/>
                        <a:buNone/>
                        <a:tabLst>
                          <a:tab pos="3409950" algn="l"/>
                        </a:tabLst>
                      </a:pPr>
                      <a:r>
                        <a:rPr lang="en-ZA" sz="1400" dirty="0" smtClean="0"/>
                        <a:t>641</a:t>
                      </a:r>
                    </a:p>
                    <a:p>
                      <a:pPr marL="342900" indent="-342900" algn="r">
                        <a:lnSpc>
                          <a:spcPct val="100000"/>
                        </a:lnSpc>
                        <a:spcAft>
                          <a:spcPts val="0"/>
                        </a:spcAft>
                        <a:buFont typeface="Arial" pitchFamily="34" charset="0"/>
                        <a:buNone/>
                        <a:tabLst>
                          <a:tab pos="3409950" algn="l"/>
                        </a:tabLst>
                      </a:pPr>
                      <a:endParaRPr lang="en-ZA" sz="1400" dirty="0" smtClean="0"/>
                    </a:p>
                    <a:p>
                      <a:pPr marL="342900" indent="-342900" algn="r">
                        <a:lnSpc>
                          <a:spcPct val="100000"/>
                        </a:lnSpc>
                        <a:spcAft>
                          <a:spcPts val="0"/>
                        </a:spcAft>
                        <a:buFont typeface="Arial" pitchFamily="34" charset="0"/>
                        <a:buNone/>
                        <a:tabLst>
                          <a:tab pos="3409950" algn="l"/>
                        </a:tabLst>
                      </a:pPr>
                      <a:endParaRPr lang="en-ZA" sz="1400" dirty="0" smtClean="0"/>
                    </a:p>
                    <a:p>
                      <a:pPr marL="342900" indent="-342900" algn="r">
                        <a:lnSpc>
                          <a:spcPct val="100000"/>
                        </a:lnSpc>
                        <a:spcAft>
                          <a:spcPts val="0"/>
                        </a:spcAft>
                        <a:buFont typeface="Arial" pitchFamily="34" charset="0"/>
                        <a:buNone/>
                        <a:tabLst>
                          <a:tab pos="3409950" algn="l"/>
                        </a:tabLst>
                      </a:pPr>
                      <a:r>
                        <a:rPr lang="en-US" sz="1400" dirty="0" smtClean="0"/>
                        <a:t>501</a:t>
                      </a:r>
                    </a:p>
                  </a:txBody>
                  <a:tcPr marL="24893" marR="24893" marT="0" marB="0"/>
                </a:tc>
              </a:tr>
            </a:tbl>
          </a:graphicData>
        </a:graphic>
      </p:graphicFrame>
      <p:sp>
        <p:nvSpPr>
          <p:cNvPr id="19462"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F67DF45-099A-4E5B-B296-61E17E56B0C3}" type="slidenum">
              <a:rPr lang="en-US" altLang="en-US" sz="1200">
                <a:solidFill>
                  <a:srgbClr val="898989"/>
                </a:solidFill>
              </a:rPr>
              <a:pPr>
                <a:spcBef>
                  <a:spcPct val="0"/>
                </a:spcBef>
                <a:buFontTx/>
                <a:buNone/>
              </a:pPr>
              <a:t>25</a:t>
            </a:fld>
            <a:endParaRPr lang="en-US" altLang="en-US" sz="1200" dirty="0">
              <a:solidFill>
                <a:srgbClr val="898989"/>
              </a:solidFill>
            </a:endParaRPr>
          </a:p>
        </p:txBody>
      </p:sp>
    </p:spTree>
    <p:extLst>
      <p:ext uri="{BB962C8B-B14F-4D97-AF65-F5344CB8AC3E}">
        <p14:creationId xmlns:p14="http://schemas.microsoft.com/office/powerpoint/2010/main" xmlns="" val="32165085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6580188"/>
            <a:ext cx="91440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txBox="1">
            <a:spLocks/>
          </p:cNvSpPr>
          <p:nvPr/>
        </p:nvSpPr>
        <p:spPr>
          <a:xfrm>
            <a:off x="300038" y="211138"/>
            <a:ext cx="8543925" cy="644525"/>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a:solidFill>
                  <a:srgbClr val="005000"/>
                </a:solidFill>
                <a:effectLst>
                  <a:outerShdw blurRad="38100" dist="38100" dir="2700000" algn="tl">
                    <a:srgbClr val="C0C0C0"/>
                  </a:outerShdw>
                </a:effectLst>
                <a:latin typeface="Calibri" pitchFamily="34" charset="0"/>
              </a:rPr>
              <a:t>FINANCIAL PERFORMANCE PER PROGRAMME – </a:t>
            </a:r>
          </a:p>
          <a:p>
            <a:pPr algn="ctr" eaLnBrk="1" hangingPunct="1"/>
            <a:r>
              <a:rPr lang="en-US" altLang="en-US" sz="2400" b="1">
                <a:solidFill>
                  <a:srgbClr val="005000"/>
                </a:solidFill>
                <a:effectLst>
                  <a:outerShdw blurRad="38100" dist="38100" dir="2700000" algn="tl">
                    <a:srgbClr val="C0C0C0"/>
                  </a:outerShdw>
                </a:effectLst>
                <a:latin typeface="Calibri" pitchFamily="34" charset="0"/>
              </a:rPr>
              <a:t>2014/15 Annual report </a:t>
            </a:r>
            <a:endParaRPr lang="en-US" altLang="en-US" sz="2400" b="1">
              <a:latin typeface="Calibri" pitchFamily="34" charset="0"/>
            </a:endParaRPr>
          </a:p>
        </p:txBody>
      </p:sp>
      <p:sp>
        <p:nvSpPr>
          <p:cNvPr id="6" name="Title 1"/>
          <p:cNvSpPr txBox="1">
            <a:spLocks/>
          </p:cNvSpPr>
          <p:nvPr/>
        </p:nvSpPr>
        <p:spPr>
          <a:xfrm>
            <a:off x="357188" y="152400"/>
            <a:ext cx="8543925" cy="3810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4800" b="1">
                <a:solidFill>
                  <a:srgbClr val="005000"/>
                </a:solidFill>
                <a:effectLst>
                  <a:outerShdw blurRad="38100" dist="38100" dir="2700000" algn="tl">
                    <a:srgbClr val="C0C0C0"/>
                  </a:outerShdw>
                </a:effectLst>
                <a:latin typeface="Calibri" pitchFamily="34" charset="0"/>
              </a:rPr>
              <a:t>    </a:t>
            </a:r>
            <a:endParaRPr lang="en-US" altLang="en-US" sz="3600" b="1">
              <a:solidFill>
                <a:srgbClr val="000000"/>
              </a:solidFill>
              <a:latin typeface="Calibri" pitchFamily="34" charset="0"/>
            </a:endParaRPr>
          </a:p>
        </p:txBody>
      </p:sp>
      <p:graphicFrame>
        <p:nvGraphicFramePr>
          <p:cNvPr id="38" name="Table 37"/>
          <p:cNvGraphicFramePr>
            <a:graphicFrameLocks noGrp="1"/>
          </p:cNvGraphicFramePr>
          <p:nvPr/>
        </p:nvGraphicFramePr>
        <p:xfrm>
          <a:off x="311783" y="1390968"/>
          <a:ext cx="8520434" cy="4206240"/>
        </p:xfrm>
        <a:graphic>
          <a:graphicData uri="http://schemas.openxmlformats.org/drawingml/2006/table">
            <a:tbl>
              <a:tblPr>
                <a:effectLst>
                  <a:outerShdw blurRad="50800" dist="38100" dir="5400000" algn="t" rotWithShape="0">
                    <a:prstClr val="black">
                      <a:alpha val="40000"/>
                    </a:prstClr>
                  </a:outerShdw>
                </a:effectLst>
                <a:tableStyleId>{8799B23B-EC83-4686-B30A-512413B5E67A}</a:tableStyleId>
              </a:tblPr>
              <a:tblGrid>
                <a:gridCol w="3551882"/>
                <a:gridCol w="1224136"/>
                <a:gridCol w="1224136"/>
                <a:gridCol w="864096"/>
                <a:gridCol w="1656184"/>
              </a:tblGrid>
              <a:tr h="411194">
                <a:tc>
                  <a:txBody>
                    <a:bodyPr/>
                    <a:lstStyle/>
                    <a:p>
                      <a:pPr marL="0" indent="0" algn="ctr">
                        <a:lnSpc>
                          <a:spcPct val="100000"/>
                        </a:lnSpc>
                        <a:spcAft>
                          <a:spcPts val="0"/>
                        </a:spcAft>
                        <a:tabLst>
                          <a:tab pos="3409950" algn="l"/>
                        </a:tabLst>
                      </a:pPr>
                      <a:r>
                        <a:rPr lang="en-US" sz="1800" b="1" dirty="0"/>
                        <a:t>PROGRAMME</a:t>
                      </a:r>
                      <a:endParaRPr lang="en-US" sz="1800" b="1" dirty="0">
                        <a:latin typeface="+mn-lt"/>
                        <a:ea typeface="Calibri"/>
                        <a:cs typeface="Mangal"/>
                      </a:endParaRPr>
                    </a:p>
                  </a:txBody>
                  <a:tcPr marL="24893" marR="24893" marT="0" marB="0" anchor="ctr">
                    <a:solidFill>
                      <a:schemeClr val="accent3">
                        <a:lumMod val="40000"/>
                        <a:lumOff val="60000"/>
                      </a:schemeClr>
                    </a:solidFill>
                  </a:tcPr>
                </a:tc>
                <a:tc>
                  <a:txBody>
                    <a:bodyPr/>
                    <a:lstStyle/>
                    <a:p>
                      <a:pPr marL="0" algn="ctr">
                        <a:lnSpc>
                          <a:spcPct val="100000"/>
                        </a:lnSpc>
                        <a:spcAft>
                          <a:spcPts val="0"/>
                        </a:spcAft>
                        <a:tabLst>
                          <a:tab pos="3409950" algn="l"/>
                        </a:tabLst>
                      </a:pPr>
                      <a:r>
                        <a:rPr lang="en-US" sz="1800" b="1" dirty="0" smtClean="0"/>
                        <a:t>BUDGET</a:t>
                      </a:r>
                      <a:endParaRPr lang="en-US" sz="1800" b="1" dirty="0"/>
                    </a:p>
                    <a:p>
                      <a:pPr marL="0" algn="ctr">
                        <a:lnSpc>
                          <a:spcPct val="100000"/>
                        </a:lnSpc>
                        <a:spcAft>
                          <a:spcPts val="0"/>
                        </a:spcAft>
                        <a:tabLst>
                          <a:tab pos="3409950" algn="l"/>
                        </a:tabLst>
                      </a:pPr>
                      <a:r>
                        <a:rPr lang="en-US" sz="1800" b="1" dirty="0"/>
                        <a:t>(R’000)</a:t>
                      </a:r>
                      <a:endParaRPr lang="en-US" sz="1800" b="1" dirty="0">
                        <a:latin typeface="+mn-lt"/>
                        <a:ea typeface="Calibri"/>
                        <a:cs typeface="Mangal"/>
                      </a:endParaRPr>
                    </a:p>
                  </a:txBody>
                  <a:tcPr marL="24893" marR="24893" marT="0" marB="0" anchor="ctr">
                    <a:solidFill>
                      <a:schemeClr val="accent3">
                        <a:lumMod val="40000"/>
                        <a:lumOff val="60000"/>
                      </a:schemeClr>
                    </a:solidFill>
                  </a:tcPr>
                </a:tc>
                <a:tc>
                  <a:txBody>
                    <a:bodyPr/>
                    <a:lstStyle/>
                    <a:p>
                      <a:pPr marL="0" algn="ctr">
                        <a:lnSpc>
                          <a:spcPct val="100000"/>
                        </a:lnSpc>
                        <a:spcAft>
                          <a:spcPts val="0"/>
                        </a:spcAft>
                        <a:tabLst>
                          <a:tab pos="3409950" algn="l"/>
                        </a:tabLst>
                      </a:pPr>
                      <a:r>
                        <a:rPr lang="en-US" sz="1800" b="1" dirty="0" smtClean="0"/>
                        <a:t>EXP</a:t>
                      </a:r>
                      <a:endParaRPr lang="en-US" sz="1800" b="1" dirty="0"/>
                    </a:p>
                    <a:p>
                      <a:pPr marL="0" algn="ctr">
                        <a:lnSpc>
                          <a:spcPct val="100000"/>
                        </a:lnSpc>
                        <a:spcAft>
                          <a:spcPts val="0"/>
                        </a:spcAft>
                        <a:tabLst>
                          <a:tab pos="3409950" algn="l"/>
                        </a:tabLst>
                      </a:pPr>
                      <a:r>
                        <a:rPr lang="en-US" sz="1800" b="1" dirty="0"/>
                        <a:t>(R’000)</a:t>
                      </a:r>
                      <a:endParaRPr lang="en-US" sz="1800" b="1" dirty="0">
                        <a:latin typeface="+mn-lt"/>
                        <a:ea typeface="Calibri"/>
                        <a:cs typeface="Mangal"/>
                      </a:endParaRPr>
                    </a:p>
                  </a:txBody>
                  <a:tcPr marL="24893" marR="24893" marT="0" marB="0" anchor="ctr">
                    <a:solidFill>
                      <a:schemeClr val="accent3">
                        <a:lumMod val="40000"/>
                        <a:lumOff val="60000"/>
                      </a:schemeClr>
                    </a:solidFill>
                  </a:tcPr>
                </a:tc>
                <a:tc>
                  <a:txBody>
                    <a:bodyPr/>
                    <a:lstStyle/>
                    <a:p>
                      <a:pPr marL="0" algn="ctr">
                        <a:lnSpc>
                          <a:spcPct val="100000"/>
                        </a:lnSpc>
                        <a:spcAft>
                          <a:spcPts val="0"/>
                        </a:spcAft>
                        <a:tabLst>
                          <a:tab pos="3409950" algn="l"/>
                        </a:tabLst>
                      </a:pPr>
                      <a:r>
                        <a:rPr lang="en-US" sz="1800" b="1" dirty="0" smtClean="0">
                          <a:latin typeface="+mn-lt"/>
                          <a:ea typeface="Calibri"/>
                          <a:cs typeface="Mangal"/>
                        </a:rPr>
                        <a:t>%</a:t>
                      </a:r>
                      <a:endParaRPr lang="en-US" sz="1800" b="1" dirty="0">
                        <a:latin typeface="+mn-lt"/>
                        <a:ea typeface="Calibri"/>
                        <a:cs typeface="Mangal"/>
                      </a:endParaRPr>
                    </a:p>
                  </a:txBody>
                  <a:tcPr marL="24893" marR="24893" marT="0" marB="0" anchor="ctr">
                    <a:solidFill>
                      <a:schemeClr val="accent3">
                        <a:lumMod val="40000"/>
                        <a:lumOff val="60000"/>
                      </a:schemeClr>
                    </a:solidFill>
                  </a:tcPr>
                </a:tc>
                <a:tc>
                  <a:txBody>
                    <a:bodyPr/>
                    <a:lstStyle/>
                    <a:p>
                      <a:pPr marL="0" algn="ctr">
                        <a:lnSpc>
                          <a:spcPct val="100000"/>
                        </a:lnSpc>
                        <a:spcAft>
                          <a:spcPts val="0"/>
                        </a:spcAft>
                        <a:tabLst>
                          <a:tab pos="3409950" algn="l"/>
                        </a:tabLst>
                      </a:pPr>
                      <a:r>
                        <a:rPr lang="en-US" sz="1800" b="1" dirty="0" smtClean="0">
                          <a:latin typeface="+mn-lt"/>
                          <a:ea typeface="+mn-ea"/>
                          <a:cs typeface="+mn-cs"/>
                        </a:rPr>
                        <a:t>VARIANCE</a:t>
                      </a:r>
                    </a:p>
                    <a:p>
                      <a:pPr marL="0" algn="ctr">
                        <a:lnSpc>
                          <a:spcPct val="100000"/>
                        </a:lnSpc>
                        <a:spcAft>
                          <a:spcPts val="0"/>
                        </a:spcAft>
                        <a:tabLst>
                          <a:tab pos="3409950" algn="l"/>
                        </a:tabLst>
                      </a:pPr>
                      <a:r>
                        <a:rPr lang="en-US" sz="1800" b="1" dirty="0" smtClean="0">
                          <a:latin typeface="+mn-lt"/>
                          <a:ea typeface="+mn-ea"/>
                          <a:cs typeface="+mn-cs"/>
                        </a:rPr>
                        <a:t>(R’000)</a:t>
                      </a:r>
                      <a:endParaRPr lang="en-US" sz="1800" b="1" dirty="0">
                        <a:latin typeface="+mn-lt"/>
                        <a:ea typeface="Calibri"/>
                        <a:cs typeface="Mangal"/>
                      </a:endParaRPr>
                    </a:p>
                  </a:txBody>
                  <a:tcPr marL="24893" marR="24893" marT="0" marB="0" anchor="ctr">
                    <a:solidFill>
                      <a:schemeClr val="accent3">
                        <a:lumMod val="40000"/>
                        <a:lumOff val="60000"/>
                      </a:schemeClr>
                    </a:solidFill>
                  </a:tcPr>
                </a:tc>
              </a:tr>
              <a:tr h="866152">
                <a:tc>
                  <a:txBody>
                    <a:bodyPr/>
                    <a:lstStyle/>
                    <a:p>
                      <a:pPr marL="177800" indent="-177800" algn="l">
                        <a:lnSpc>
                          <a:spcPct val="100000"/>
                        </a:lnSpc>
                        <a:spcAft>
                          <a:spcPts val="0"/>
                        </a:spcAft>
                        <a:tabLst>
                          <a:tab pos="3409950" algn="l"/>
                        </a:tabLst>
                      </a:pPr>
                      <a:r>
                        <a:rPr lang="en-US" sz="1600" b="1" dirty="0" smtClean="0">
                          <a:solidFill>
                            <a:srgbClr val="C00000"/>
                          </a:solidFill>
                        </a:rPr>
                        <a:t>3  INTERGOVERNMENTAL COORDINATION AND STAKEHOLDER MANAGEMENT</a:t>
                      </a:r>
                      <a:r>
                        <a:rPr lang="en-US" sz="1600" b="1" dirty="0" smtClean="0"/>
                        <a:t>   </a:t>
                      </a:r>
                    </a:p>
                    <a:p>
                      <a:pPr marL="177800" indent="0" algn="l">
                        <a:lnSpc>
                          <a:spcPct val="100000"/>
                        </a:lnSpc>
                        <a:spcAft>
                          <a:spcPts val="0"/>
                        </a:spcAft>
                        <a:tabLst>
                          <a:tab pos="3409950" algn="l"/>
                        </a:tabLst>
                      </a:pPr>
                      <a:r>
                        <a:rPr lang="en-US" sz="1600" b="1" dirty="0" smtClean="0"/>
                        <a:t>Operational</a:t>
                      </a:r>
                      <a:endParaRPr lang="en-US" sz="1600" b="1" dirty="0"/>
                    </a:p>
                    <a:p>
                      <a:pPr marL="0" algn="l">
                        <a:lnSpc>
                          <a:spcPct val="100000"/>
                        </a:lnSpc>
                        <a:spcAft>
                          <a:spcPts val="0"/>
                        </a:spcAft>
                        <a:tabLst>
                          <a:tab pos="3409950" algn="l"/>
                        </a:tabLst>
                      </a:pPr>
                      <a:r>
                        <a:rPr lang="en-US" sz="1600" b="1" dirty="0"/>
                        <a:t>    </a:t>
                      </a:r>
                      <a:endParaRPr lang="en-US" sz="1600" b="1" dirty="0" smtClean="0"/>
                    </a:p>
                    <a:p>
                      <a:pPr marL="177800" indent="0" algn="l">
                        <a:lnSpc>
                          <a:spcPct val="100000"/>
                        </a:lnSpc>
                        <a:spcAft>
                          <a:spcPts val="0"/>
                        </a:spcAft>
                        <a:tabLst>
                          <a:tab pos="3409950" algn="l"/>
                        </a:tabLst>
                      </a:pPr>
                      <a:r>
                        <a:rPr lang="en-US" sz="1600" b="1" dirty="0" smtClean="0"/>
                        <a:t>Transfer to MDDA</a:t>
                      </a:r>
                    </a:p>
                    <a:p>
                      <a:pPr marL="0" algn="l">
                        <a:lnSpc>
                          <a:spcPct val="100000"/>
                        </a:lnSpc>
                        <a:spcAft>
                          <a:spcPts val="0"/>
                        </a:spcAft>
                        <a:tabLst>
                          <a:tab pos="3409950" algn="l"/>
                        </a:tabLst>
                      </a:pPr>
                      <a:endParaRPr lang="en-US" sz="1600" b="1" dirty="0" smtClean="0"/>
                    </a:p>
                    <a:p>
                      <a:pPr marL="177800" indent="0" algn="l">
                        <a:lnSpc>
                          <a:spcPct val="100000"/>
                        </a:lnSpc>
                        <a:spcAft>
                          <a:spcPts val="0"/>
                        </a:spcAft>
                        <a:tabLst>
                          <a:tab pos="3409950" algn="l"/>
                        </a:tabLst>
                      </a:pPr>
                      <a:r>
                        <a:rPr lang="en-US" sz="1600" b="1" dirty="0" smtClean="0"/>
                        <a:t>Personnel </a:t>
                      </a:r>
                    </a:p>
                    <a:p>
                      <a:pPr marL="177800" indent="0" algn="l">
                        <a:lnSpc>
                          <a:spcPct val="100000"/>
                        </a:lnSpc>
                        <a:spcAft>
                          <a:spcPts val="0"/>
                        </a:spcAft>
                        <a:tabLst>
                          <a:tab pos="3409950" algn="l"/>
                        </a:tabLst>
                      </a:pPr>
                      <a:endParaRPr lang="en-ZA" sz="1600" b="1" dirty="0" smtClean="0"/>
                    </a:p>
                  </a:txBody>
                  <a:tcPr marL="24893" marR="24893" marT="0" marB="0"/>
                </a:tc>
                <a:tc>
                  <a:txBody>
                    <a:bodyPr/>
                    <a:lstStyle/>
                    <a:p>
                      <a:pPr marL="0" algn="r">
                        <a:lnSpc>
                          <a:spcPct val="100000"/>
                        </a:lnSpc>
                        <a:spcAft>
                          <a:spcPts val="0"/>
                        </a:spcAft>
                        <a:tabLst>
                          <a:tab pos="3409950" algn="l"/>
                        </a:tabLst>
                      </a:pPr>
                      <a:endParaRPr lang="en-ZA" sz="1600" dirty="0" smtClean="0">
                        <a:latin typeface="+mn-lt"/>
                        <a:ea typeface="Calibri"/>
                        <a:cs typeface="Mangal"/>
                      </a:endParaRPr>
                    </a:p>
                    <a:p>
                      <a:pPr marL="0" algn="r">
                        <a:lnSpc>
                          <a:spcPct val="100000"/>
                        </a:lnSpc>
                        <a:spcAft>
                          <a:spcPts val="0"/>
                        </a:spcAft>
                        <a:tabLst>
                          <a:tab pos="3409950" algn="l"/>
                        </a:tabLst>
                      </a:pPr>
                      <a:endParaRPr lang="en-ZA" sz="1600" dirty="0" smtClean="0">
                        <a:latin typeface="+mn-lt"/>
                        <a:ea typeface="Calibri"/>
                        <a:cs typeface="Mangal"/>
                      </a:endParaRPr>
                    </a:p>
                    <a:p>
                      <a:pPr marL="0" algn="r">
                        <a:lnSpc>
                          <a:spcPct val="100000"/>
                        </a:lnSpc>
                        <a:spcAft>
                          <a:spcPts val="0"/>
                        </a:spcAft>
                        <a:tabLst>
                          <a:tab pos="3409950" algn="l"/>
                        </a:tabLst>
                      </a:pPr>
                      <a:endParaRPr lang="en-ZA" sz="1600" dirty="0" smtClean="0">
                        <a:latin typeface="+mn-lt"/>
                        <a:ea typeface="Calibri"/>
                        <a:cs typeface="Mangal"/>
                      </a:endParaRPr>
                    </a:p>
                    <a:p>
                      <a:pPr marL="0" algn="r">
                        <a:lnSpc>
                          <a:spcPct val="100000"/>
                        </a:lnSpc>
                        <a:spcAft>
                          <a:spcPts val="0"/>
                        </a:spcAft>
                        <a:tabLst>
                          <a:tab pos="3409950" algn="l"/>
                        </a:tabLst>
                      </a:pPr>
                      <a:r>
                        <a:rPr lang="en-ZA" sz="1600" dirty="0" smtClean="0">
                          <a:latin typeface="+mn-lt"/>
                          <a:ea typeface="Calibri"/>
                          <a:cs typeface="Mangal"/>
                        </a:rPr>
                        <a:t>25</a:t>
                      </a:r>
                      <a:r>
                        <a:rPr lang="en-ZA" sz="1600" baseline="0" dirty="0" smtClean="0">
                          <a:latin typeface="+mn-lt"/>
                          <a:ea typeface="Calibri"/>
                          <a:cs typeface="Mangal"/>
                        </a:rPr>
                        <a:t> 633</a:t>
                      </a:r>
                      <a:endParaRPr lang="en-ZA" sz="1600" dirty="0" smtClean="0">
                        <a:latin typeface="+mn-lt"/>
                        <a:ea typeface="Calibri"/>
                        <a:cs typeface="Mangal"/>
                      </a:endParaRPr>
                    </a:p>
                    <a:p>
                      <a:pPr marL="0" algn="r">
                        <a:lnSpc>
                          <a:spcPct val="100000"/>
                        </a:lnSpc>
                        <a:spcAft>
                          <a:spcPts val="0"/>
                        </a:spcAft>
                        <a:tabLst>
                          <a:tab pos="3409950" algn="l"/>
                        </a:tabLst>
                      </a:pPr>
                      <a:endParaRPr lang="en-ZA" sz="1600" dirty="0" smtClean="0">
                        <a:latin typeface="+mn-lt"/>
                        <a:ea typeface="Calibri"/>
                        <a:cs typeface="Mangal"/>
                      </a:endParaRPr>
                    </a:p>
                    <a:p>
                      <a:pPr marL="0" algn="r">
                        <a:lnSpc>
                          <a:spcPct val="100000"/>
                        </a:lnSpc>
                        <a:spcAft>
                          <a:spcPts val="0"/>
                        </a:spcAft>
                        <a:tabLst>
                          <a:tab pos="3409950" algn="l"/>
                        </a:tabLst>
                      </a:pPr>
                      <a:r>
                        <a:rPr lang="en-ZA" sz="1600" dirty="0" smtClean="0">
                          <a:latin typeface="+mn-lt"/>
                          <a:ea typeface="Calibri"/>
                          <a:cs typeface="Mangal"/>
                        </a:rPr>
                        <a:t>21</a:t>
                      </a:r>
                      <a:r>
                        <a:rPr lang="en-ZA" sz="1600" baseline="0" dirty="0" smtClean="0">
                          <a:latin typeface="+mn-lt"/>
                          <a:ea typeface="Calibri"/>
                          <a:cs typeface="Mangal"/>
                        </a:rPr>
                        <a:t> 815</a:t>
                      </a:r>
                      <a:endParaRPr lang="en-ZA" sz="1600" dirty="0" smtClean="0">
                        <a:latin typeface="+mn-lt"/>
                        <a:ea typeface="Calibri"/>
                        <a:cs typeface="Mangal"/>
                      </a:endParaRPr>
                    </a:p>
                    <a:p>
                      <a:pPr marL="0" algn="r">
                        <a:lnSpc>
                          <a:spcPct val="100000"/>
                        </a:lnSpc>
                        <a:spcAft>
                          <a:spcPts val="0"/>
                        </a:spcAft>
                        <a:tabLst>
                          <a:tab pos="3409950" algn="l"/>
                        </a:tabLst>
                      </a:pPr>
                      <a:endParaRPr lang="en-ZA" sz="1600" dirty="0" smtClean="0">
                        <a:latin typeface="+mn-lt"/>
                        <a:ea typeface="Calibri"/>
                        <a:cs typeface="Mangal"/>
                      </a:endParaRPr>
                    </a:p>
                    <a:p>
                      <a:pPr marL="0" algn="r">
                        <a:lnSpc>
                          <a:spcPct val="100000"/>
                        </a:lnSpc>
                        <a:spcAft>
                          <a:spcPts val="0"/>
                        </a:spcAft>
                        <a:tabLst>
                          <a:tab pos="3409950" algn="l"/>
                        </a:tabLst>
                      </a:pPr>
                      <a:r>
                        <a:rPr lang="en-ZA" sz="1600" dirty="0" smtClean="0">
                          <a:latin typeface="+mn-lt"/>
                          <a:ea typeface="Calibri"/>
                          <a:cs typeface="Mangal"/>
                        </a:rPr>
                        <a:t>68</a:t>
                      </a:r>
                      <a:r>
                        <a:rPr lang="en-ZA" sz="1600" baseline="0" dirty="0" smtClean="0">
                          <a:latin typeface="+mn-lt"/>
                          <a:ea typeface="Calibri"/>
                          <a:cs typeface="Mangal"/>
                        </a:rPr>
                        <a:t> 636</a:t>
                      </a:r>
                      <a:endParaRPr lang="en-ZA" sz="1600" dirty="0" smtClean="0">
                        <a:latin typeface="+mn-lt"/>
                        <a:ea typeface="Calibri"/>
                        <a:cs typeface="Mangal"/>
                      </a:endParaRPr>
                    </a:p>
                  </a:txBody>
                  <a:tcPr marL="24893" marR="24893" marT="0" marB="0"/>
                </a:tc>
                <a:tc>
                  <a:txBody>
                    <a:bodyPr/>
                    <a:lstStyle/>
                    <a:p>
                      <a:pPr marL="0" algn="r">
                        <a:lnSpc>
                          <a:spcPct val="100000"/>
                        </a:lnSpc>
                        <a:spcAft>
                          <a:spcPts val="0"/>
                        </a:spcAft>
                        <a:tabLst>
                          <a:tab pos="3409950" algn="l"/>
                        </a:tabLst>
                      </a:pPr>
                      <a:endParaRPr lang="en-ZA" sz="1600" dirty="0" smtClean="0">
                        <a:latin typeface="+mn-lt"/>
                        <a:ea typeface="Calibri"/>
                        <a:cs typeface="Mangal"/>
                      </a:endParaRPr>
                    </a:p>
                    <a:p>
                      <a:pPr marL="0" algn="r">
                        <a:lnSpc>
                          <a:spcPct val="100000"/>
                        </a:lnSpc>
                        <a:spcAft>
                          <a:spcPts val="0"/>
                        </a:spcAft>
                        <a:tabLst>
                          <a:tab pos="3409950" algn="l"/>
                        </a:tabLst>
                      </a:pPr>
                      <a:endParaRPr lang="en-ZA" sz="1600" dirty="0" smtClean="0">
                        <a:latin typeface="+mn-lt"/>
                        <a:ea typeface="Calibri"/>
                        <a:cs typeface="Mangal"/>
                      </a:endParaRPr>
                    </a:p>
                    <a:p>
                      <a:pPr marL="0" algn="r">
                        <a:lnSpc>
                          <a:spcPct val="100000"/>
                        </a:lnSpc>
                        <a:spcAft>
                          <a:spcPts val="0"/>
                        </a:spcAft>
                        <a:tabLst>
                          <a:tab pos="3409950" algn="l"/>
                        </a:tabLst>
                      </a:pPr>
                      <a:endParaRPr lang="en-ZA" sz="1600" dirty="0" smtClean="0">
                        <a:latin typeface="+mn-lt"/>
                        <a:ea typeface="Calibri"/>
                        <a:cs typeface="Mangal"/>
                      </a:endParaRPr>
                    </a:p>
                    <a:p>
                      <a:pPr marL="0" algn="r">
                        <a:lnSpc>
                          <a:spcPct val="100000"/>
                        </a:lnSpc>
                        <a:spcAft>
                          <a:spcPts val="0"/>
                        </a:spcAft>
                        <a:tabLst>
                          <a:tab pos="3409950" algn="l"/>
                        </a:tabLst>
                      </a:pPr>
                      <a:r>
                        <a:rPr lang="en-ZA" sz="1600" dirty="0" smtClean="0">
                          <a:latin typeface="+mn-lt"/>
                          <a:ea typeface="Calibri"/>
                          <a:cs typeface="Mangal"/>
                        </a:rPr>
                        <a:t>25</a:t>
                      </a:r>
                      <a:r>
                        <a:rPr lang="en-ZA" sz="1600" baseline="0" dirty="0" smtClean="0">
                          <a:latin typeface="+mn-lt"/>
                          <a:ea typeface="Calibri"/>
                          <a:cs typeface="Mangal"/>
                        </a:rPr>
                        <a:t> 633</a:t>
                      </a:r>
                      <a:endParaRPr lang="en-ZA" sz="1600" dirty="0" smtClean="0">
                        <a:latin typeface="+mn-lt"/>
                        <a:ea typeface="Calibri"/>
                        <a:cs typeface="Mangal"/>
                      </a:endParaRPr>
                    </a:p>
                    <a:p>
                      <a:pPr marL="0" algn="r">
                        <a:lnSpc>
                          <a:spcPct val="100000"/>
                        </a:lnSpc>
                        <a:spcAft>
                          <a:spcPts val="0"/>
                        </a:spcAft>
                        <a:tabLst>
                          <a:tab pos="3409950" algn="l"/>
                        </a:tabLst>
                      </a:pPr>
                      <a:endParaRPr lang="en-ZA" sz="1600" dirty="0" smtClean="0">
                        <a:latin typeface="+mn-lt"/>
                        <a:ea typeface="Calibri"/>
                        <a:cs typeface="Mangal"/>
                      </a:endParaRPr>
                    </a:p>
                    <a:p>
                      <a:pPr marL="0" algn="r">
                        <a:lnSpc>
                          <a:spcPct val="100000"/>
                        </a:lnSpc>
                        <a:spcAft>
                          <a:spcPts val="0"/>
                        </a:spcAft>
                        <a:tabLst>
                          <a:tab pos="3409950" algn="l"/>
                        </a:tabLst>
                      </a:pPr>
                      <a:r>
                        <a:rPr lang="en-ZA" sz="1600" dirty="0" smtClean="0">
                          <a:latin typeface="+mn-lt"/>
                          <a:ea typeface="Calibri"/>
                          <a:cs typeface="Mangal"/>
                        </a:rPr>
                        <a:t>21</a:t>
                      </a:r>
                      <a:r>
                        <a:rPr lang="en-ZA" sz="1600" baseline="0" dirty="0" smtClean="0">
                          <a:latin typeface="+mn-lt"/>
                          <a:ea typeface="Calibri"/>
                          <a:cs typeface="Mangal"/>
                        </a:rPr>
                        <a:t> 815</a:t>
                      </a:r>
                      <a:endParaRPr lang="en-ZA" sz="1600" dirty="0" smtClean="0">
                        <a:latin typeface="+mn-lt"/>
                        <a:ea typeface="Calibri"/>
                        <a:cs typeface="Mangal"/>
                      </a:endParaRPr>
                    </a:p>
                    <a:p>
                      <a:pPr marL="0" algn="r">
                        <a:lnSpc>
                          <a:spcPct val="100000"/>
                        </a:lnSpc>
                        <a:spcAft>
                          <a:spcPts val="0"/>
                        </a:spcAft>
                        <a:tabLst>
                          <a:tab pos="3409950" algn="l"/>
                        </a:tabLst>
                      </a:pPr>
                      <a:endParaRPr lang="en-ZA" sz="1600" dirty="0" smtClean="0">
                        <a:latin typeface="+mn-lt"/>
                        <a:ea typeface="Calibri"/>
                        <a:cs typeface="Mangal"/>
                      </a:endParaRPr>
                    </a:p>
                    <a:p>
                      <a:pPr marL="0" algn="r">
                        <a:lnSpc>
                          <a:spcPct val="100000"/>
                        </a:lnSpc>
                        <a:spcAft>
                          <a:spcPts val="0"/>
                        </a:spcAft>
                        <a:tabLst>
                          <a:tab pos="3409950" algn="l"/>
                        </a:tabLst>
                      </a:pPr>
                      <a:r>
                        <a:rPr lang="en-ZA" sz="1600" dirty="0" smtClean="0">
                          <a:latin typeface="+mn-lt"/>
                          <a:ea typeface="Calibri"/>
                          <a:cs typeface="Mangal"/>
                        </a:rPr>
                        <a:t>68</a:t>
                      </a:r>
                      <a:r>
                        <a:rPr lang="en-ZA" sz="1600" baseline="0" dirty="0" smtClean="0">
                          <a:latin typeface="+mn-lt"/>
                          <a:ea typeface="Calibri"/>
                          <a:cs typeface="Mangal"/>
                        </a:rPr>
                        <a:t> 630</a:t>
                      </a:r>
                      <a:endParaRPr lang="en-ZA" sz="1600" dirty="0" smtClean="0">
                        <a:latin typeface="+mn-lt"/>
                        <a:ea typeface="Calibri"/>
                        <a:cs typeface="Mangal"/>
                      </a:endParaRPr>
                    </a:p>
                    <a:p>
                      <a:pPr marL="0" algn="r">
                        <a:lnSpc>
                          <a:spcPct val="100000"/>
                        </a:lnSpc>
                        <a:spcAft>
                          <a:spcPts val="0"/>
                        </a:spcAft>
                        <a:tabLst>
                          <a:tab pos="3409950" algn="l"/>
                        </a:tabLst>
                      </a:pPr>
                      <a:endParaRPr lang="en-ZA" sz="1600" dirty="0" smtClean="0">
                        <a:latin typeface="+mn-lt"/>
                        <a:ea typeface="Calibri"/>
                        <a:cs typeface="Mangal"/>
                      </a:endParaRPr>
                    </a:p>
                  </a:txBody>
                  <a:tcPr marL="24893" marR="24893" marT="0" marB="0"/>
                </a:tc>
                <a:tc>
                  <a:txBody>
                    <a:bodyPr/>
                    <a:lstStyle/>
                    <a:p>
                      <a:pPr marL="342900" indent="-342900" algn="r">
                        <a:lnSpc>
                          <a:spcPct val="100000"/>
                        </a:lnSpc>
                        <a:spcAft>
                          <a:spcPts val="0"/>
                        </a:spcAft>
                        <a:buFont typeface="Arial" pitchFamily="34" charset="0"/>
                        <a:buNone/>
                        <a:tabLst>
                          <a:tab pos="3409950" algn="l"/>
                        </a:tabLst>
                      </a:pPr>
                      <a:endParaRPr lang="en-ZA" sz="1600" dirty="0" smtClean="0">
                        <a:latin typeface="+mn-lt"/>
                        <a:ea typeface="Calibri"/>
                        <a:cs typeface="Mangal"/>
                      </a:endParaRPr>
                    </a:p>
                    <a:p>
                      <a:pPr marL="342900" indent="-342900" algn="r">
                        <a:lnSpc>
                          <a:spcPct val="100000"/>
                        </a:lnSpc>
                        <a:spcAft>
                          <a:spcPts val="0"/>
                        </a:spcAft>
                        <a:buFont typeface="Arial" pitchFamily="34" charset="0"/>
                        <a:buNone/>
                        <a:tabLst>
                          <a:tab pos="3409950" algn="l"/>
                        </a:tabLst>
                      </a:pPr>
                      <a:endParaRPr lang="en-ZA" sz="1600" dirty="0" smtClean="0">
                        <a:latin typeface="+mn-lt"/>
                        <a:ea typeface="Calibri"/>
                        <a:cs typeface="Mangal"/>
                      </a:endParaRPr>
                    </a:p>
                    <a:p>
                      <a:pPr marL="342900" indent="-342900" algn="r">
                        <a:lnSpc>
                          <a:spcPct val="100000"/>
                        </a:lnSpc>
                        <a:spcAft>
                          <a:spcPts val="0"/>
                        </a:spcAft>
                        <a:buFont typeface="Arial" pitchFamily="34" charset="0"/>
                        <a:buNone/>
                        <a:tabLst>
                          <a:tab pos="3409950" algn="l"/>
                        </a:tabLst>
                      </a:pPr>
                      <a:endParaRPr lang="en-ZA" sz="1600" dirty="0" smtClean="0">
                        <a:latin typeface="+mn-lt"/>
                        <a:ea typeface="Calibri"/>
                        <a:cs typeface="Mangal"/>
                      </a:endParaRPr>
                    </a:p>
                    <a:p>
                      <a:pPr marL="342900" indent="-342900" algn="r">
                        <a:lnSpc>
                          <a:spcPct val="100000"/>
                        </a:lnSpc>
                        <a:spcAft>
                          <a:spcPts val="0"/>
                        </a:spcAft>
                        <a:buFont typeface="Arial" pitchFamily="34" charset="0"/>
                        <a:buNone/>
                        <a:tabLst>
                          <a:tab pos="3409950" algn="l"/>
                        </a:tabLst>
                      </a:pPr>
                      <a:r>
                        <a:rPr lang="en-ZA" sz="1600" dirty="0" smtClean="0">
                          <a:latin typeface="+mn-lt"/>
                          <a:ea typeface="Calibri"/>
                          <a:cs typeface="Mangal"/>
                        </a:rPr>
                        <a:t>100%</a:t>
                      </a:r>
                    </a:p>
                    <a:p>
                      <a:pPr marL="342900" indent="-342900" algn="r">
                        <a:lnSpc>
                          <a:spcPct val="100000"/>
                        </a:lnSpc>
                        <a:spcAft>
                          <a:spcPts val="0"/>
                        </a:spcAft>
                        <a:buFont typeface="Arial" pitchFamily="34" charset="0"/>
                        <a:buNone/>
                        <a:tabLst>
                          <a:tab pos="3409950" algn="l"/>
                        </a:tabLst>
                      </a:pPr>
                      <a:endParaRPr lang="en-ZA" sz="1600" dirty="0" smtClean="0">
                        <a:latin typeface="+mn-lt"/>
                        <a:ea typeface="Calibri"/>
                        <a:cs typeface="Mangal"/>
                      </a:endParaRPr>
                    </a:p>
                    <a:p>
                      <a:pPr marL="342900" indent="-342900" algn="r">
                        <a:lnSpc>
                          <a:spcPct val="100000"/>
                        </a:lnSpc>
                        <a:spcAft>
                          <a:spcPts val="0"/>
                        </a:spcAft>
                        <a:buFont typeface="Arial" pitchFamily="34" charset="0"/>
                        <a:buNone/>
                        <a:tabLst>
                          <a:tab pos="3409950" algn="l"/>
                        </a:tabLst>
                      </a:pPr>
                      <a:r>
                        <a:rPr lang="en-ZA" sz="1600" dirty="0" smtClean="0">
                          <a:latin typeface="+mn-lt"/>
                          <a:ea typeface="Calibri"/>
                          <a:cs typeface="Mangal"/>
                        </a:rPr>
                        <a:t>100%</a:t>
                      </a:r>
                    </a:p>
                    <a:p>
                      <a:pPr marL="342900" indent="-342900" algn="r">
                        <a:lnSpc>
                          <a:spcPct val="100000"/>
                        </a:lnSpc>
                        <a:spcAft>
                          <a:spcPts val="0"/>
                        </a:spcAft>
                        <a:buFont typeface="Arial" pitchFamily="34" charset="0"/>
                        <a:buNone/>
                        <a:tabLst>
                          <a:tab pos="3409950" algn="l"/>
                        </a:tabLst>
                      </a:pPr>
                      <a:endParaRPr lang="en-ZA" sz="1600" dirty="0" smtClean="0">
                        <a:latin typeface="+mn-lt"/>
                        <a:ea typeface="Calibri"/>
                        <a:cs typeface="Mangal"/>
                      </a:endParaRPr>
                    </a:p>
                    <a:p>
                      <a:pPr marL="342900" indent="-342900" algn="r">
                        <a:lnSpc>
                          <a:spcPct val="100000"/>
                        </a:lnSpc>
                        <a:spcAft>
                          <a:spcPts val="0"/>
                        </a:spcAft>
                        <a:buFont typeface="Arial" pitchFamily="34" charset="0"/>
                        <a:buNone/>
                        <a:tabLst>
                          <a:tab pos="3409950" algn="l"/>
                        </a:tabLst>
                      </a:pPr>
                      <a:r>
                        <a:rPr lang="en-ZA" sz="1600" dirty="0" smtClean="0">
                          <a:latin typeface="+mn-lt"/>
                          <a:ea typeface="Calibri"/>
                          <a:cs typeface="Mangal"/>
                        </a:rPr>
                        <a:t>100%</a:t>
                      </a:r>
                    </a:p>
                  </a:txBody>
                  <a:tcPr marL="24893" marR="24893" marT="0" marB="0"/>
                </a:tc>
                <a:tc>
                  <a:txBody>
                    <a:bodyPr/>
                    <a:lstStyle/>
                    <a:p>
                      <a:pPr marL="342900" indent="-342900" algn="r">
                        <a:lnSpc>
                          <a:spcPct val="100000"/>
                        </a:lnSpc>
                        <a:spcAft>
                          <a:spcPts val="0"/>
                        </a:spcAft>
                        <a:buFont typeface="Arial" pitchFamily="34" charset="0"/>
                        <a:buNone/>
                        <a:tabLst>
                          <a:tab pos="3409950" algn="l"/>
                        </a:tabLst>
                      </a:pPr>
                      <a:endParaRPr lang="en-ZA" sz="1600" dirty="0" smtClean="0">
                        <a:latin typeface="+mn-lt"/>
                        <a:ea typeface="Calibri"/>
                        <a:cs typeface="Mangal"/>
                      </a:endParaRPr>
                    </a:p>
                    <a:p>
                      <a:pPr marL="342900" indent="-342900" algn="r">
                        <a:lnSpc>
                          <a:spcPct val="100000"/>
                        </a:lnSpc>
                        <a:spcAft>
                          <a:spcPts val="0"/>
                        </a:spcAft>
                        <a:buFont typeface="Arial" pitchFamily="34" charset="0"/>
                        <a:buNone/>
                        <a:tabLst>
                          <a:tab pos="3409950" algn="l"/>
                        </a:tabLst>
                      </a:pPr>
                      <a:endParaRPr lang="en-ZA" sz="1600" dirty="0" smtClean="0">
                        <a:latin typeface="+mn-lt"/>
                        <a:ea typeface="Calibri"/>
                        <a:cs typeface="Mangal"/>
                      </a:endParaRPr>
                    </a:p>
                    <a:p>
                      <a:pPr marL="342900" indent="-342900" algn="r">
                        <a:lnSpc>
                          <a:spcPct val="100000"/>
                        </a:lnSpc>
                        <a:spcAft>
                          <a:spcPts val="0"/>
                        </a:spcAft>
                        <a:buFont typeface="Arial" pitchFamily="34" charset="0"/>
                        <a:buNone/>
                        <a:tabLst>
                          <a:tab pos="3409950" algn="l"/>
                        </a:tabLst>
                      </a:pPr>
                      <a:endParaRPr lang="en-ZA" sz="1600" dirty="0" smtClean="0">
                        <a:latin typeface="+mn-lt"/>
                        <a:ea typeface="Calibri"/>
                        <a:cs typeface="Mangal"/>
                      </a:endParaRPr>
                    </a:p>
                    <a:p>
                      <a:pPr marL="342900" indent="-342900" algn="r">
                        <a:lnSpc>
                          <a:spcPct val="100000"/>
                        </a:lnSpc>
                        <a:spcAft>
                          <a:spcPts val="0"/>
                        </a:spcAft>
                        <a:buFont typeface="Arial" pitchFamily="34" charset="0"/>
                        <a:buNone/>
                        <a:tabLst>
                          <a:tab pos="3409950" algn="l"/>
                        </a:tabLst>
                      </a:pPr>
                      <a:r>
                        <a:rPr lang="en-ZA" sz="1600" dirty="0" smtClean="0">
                          <a:latin typeface="+mn-lt"/>
                          <a:ea typeface="Calibri"/>
                          <a:cs typeface="Mangal"/>
                        </a:rPr>
                        <a:t>-</a:t>
                      </a:r>
                    </a:p>
                    <a:p>
                      <a:pPr marL="342900" indent="-342900" algn="r">
                        <a:lnSpc>
                          <a:spcPct val="100000"/>
                        </a:lnSpc>
                        <a:spcAft>
                          <a:spcPts val="0"/>
                        </a:spcAft>
                        <a:buFont typeface="Arial" pitchFamily="34" charset="0"/>
                        <a:buNone/>
                        <a:tabLst>
                          <a:tab pos="3409950" algn="l"/>
                        </a:tabLst>
                      </a:pPr>
                      <a:endParaRPr lang="en-ZA" sz="1600" dirty="0" smtClean="0">
                        <a:latin typeface="+mn-lt"/>
                        <a:ea typeface="Calibri"/>
                        <a:cs typeface="Mangal"/>
                      </a:endParaRPr>
                    </a:p>
                    <a:p>
                      <a:pPr marL="342900" indent="-342900" algn="r">
                        <a:lnSpc>
                          <a:spcPct val="100000"/>
                        </a:lnSpc>
                        <a:spcAft>
                          <a:spcPts val="0"/>
                        </a:spcAft>
                        <a:buFont typeface="Arial" pitchFamily="34" charset="0"/>
                        <a:buNone/>
                        <a:tabLst>
                          <a:tab pos="3409950" algn="l"/>
                        </a:tabLst>
                      </a:pPr>
                      <a:r>
                        <a:rPr lang="en-ZA" sz="1600" dirty="0" smtClean="0">
                          <a:latin typeface="+mn-lt"/>
                          <a:ea typeface="Calibri"/>
                          <a:cs typeface="Mangal"/>
                        </a:rPr>
                        <a:t>-</a:t>
                      </a:r>
                    </a:p>
                    <a:p>
                      <a:pPr marL="342900" indent="-342900" algn="r">
                        <a:lnSpc>
                          <a:spcPct val="100000"/>
                        </a:lnSpc>
                        <a:spcAft>
                          <a:spcPts val="0"/>
                        </a:spcAft>
                        <a:buFont typeface="Arial" pitchFamily="34" charset="0"/>
                        <a:buNone/>
                        <a:tabLst>
                          <a:tab pos="3409950" algn="l"/>
                        </a:tabLst>
                      </a:pPr>
                      <a:endParaRPr lang="en-ZA" sz="1600" dirty="0" smtClean="0">
                        <a:latin typeface="+mn-lt"/>
                        <a:ea typeface="Calibri"/>
                        <a:cs typeface="Mangal"/>
                      </a:endParaRPr>
                    </a:p>
                    <a:p>
                      <a:pPr marL="342900" indent="-342900" algn="r">
                        <a:lnSpc>
                          <a:spcPct val="100000"/>
                        </a:lnSpc>
                        <a:spcAft>
                          <a:spcPts val="0"/>
                        </a:spcAft>
                        <a:buFont typeface="Arial" pitchFamily="34" charset="0"/>
                        <a:buNone/>
                        <a:tabLst>
                          <a:tab pos="3409950" algn="l"/>
                        </a:tabLst>
                      </a:pPr>
                      <a:r>
                        <a:rPr lang="en-ZA" sz="1600" dirty="0" smtClean="0">
                          <a:latin typeface="+mn-lt"/>
                          <a:ea typeface="Calibri"/>
                          <a:cs typeface="Mangal"/>
                        </a:rPr>
                        <a:t>6</a:t>
                      </a:r>
                    </a:p>
                    <a:p>
                      <a:pPr marL="342900" indent="-342900" algn="r">
                        <a:lnSpc>
                          <a:spcPct val="100000"/>
                        </a:lnSpc>
                        <a:spcAft>
                          <a:spcPts val="0"/>
                        </a:spcAft>
                        <a:buFont typeface="Arial" pitchFamily="34" charset="0"/>
                        <a:buNone/>
                        <a:tabLst>
                          <a:tab pos="3409950" algn="l"/>
                        </a:tabLst>
                      </a:pPr>
                      <a:endParaRPr lang="en-ZA" sz="1600" dirty="0" smtClean="0">
                        <a:latin typeface="+mn-lt"/>
                        <a:ea typeface="Calibri"/>
                        <a:cs typeface="Mangal"/>
                      </a:endParaRPr>
                    </a:p>
                  </a:txBody>
                  <a:tcPr marL="24893" marR="24893" marT="0" marB="0"/>
                </a:tc>
              </a:tr>
              <a:tr h="866152">
                <a:tc>
                  <a:txBody>
                    <a:bodyPr/>
                    <a:lstStyle/>
                    <a:p>
                      <a:pPr marL="177800" indent="-177800" algn="l">
                        <a:lnSpc>
                          <a:spcPct val="100000"/>
                        </a:lnSpc>
                        <a:spcAft>
                          <a:spcPts val="0"/>
                        </a:spcAft>
                        <a:tabLst>
                          <a:tab pos="3409950" algn="l"/>
                        </a:tabLst>
                      </a:pPr>
                      <a:r>
                        <a:rPr lang="en-US" sz="1600" b="1" dirty="0" smtClean="0">
                          <a:solidFill>
                            <a:srgbClr val="C00000"/>
                          </a:solidFill>
                        </a:rPr>
                        <a:t>4  COMMUNICATION SERVICE AGENCY</a:t>
                      </a:r>
                    </a:p>
                    <a:p>
                      <a:pPr marL="0" algn="l">
                        <a:lnSpc>
                          <a:spcPct val="100000"/>
                        </a:lnSpc>
                        <a:spcAft>
                          <a:spcPts val="0"/>
                        </a:spcAft>
                        <a:tabLst>
                          <a:tab pos="3409950" algn="l"/>
                        </a:tabLst>
                      </a:pPr>
                      <a:r>
                        <a:rPr lang="en-US" sz="1600" b="1" dirty="0" smtClean="0"/>
                        <a:t>   </a:t>
                      </a:r>
                    </a:p>
                    <a:p>
                      <a:pPr marL="177800" indent="0" algn="l">
                        <a:lnSpc>
                          <a:spcPct val="100000"/>
                        </a:lnSpc>
                        <a:spcAft>
                          <a:spcPts val="0"/>
                        </a:spcAft>
                        <a:tabLst>
                          <a:tab pos="3409950" algn="l"/>
                        </a:tabLst>
                      </a:pPr>
                      <a:r>
                        <a:rPr lang="en-US" sz="1600" b="1" dirty="0" smtClean="0"/>
                        <a:t>Operational</a:t>
                      </a:r>
                      <a:endParaRPr lang="en-US" sz="1600" b="1" dirty="0"/>
                    </a:p>
                    <a:p>
                      <a:pPr marL="0" algn="l">
                        <a:lnSpc>
                          <a:spcPct val="100000"/>
                        </a:lnSpc>
                        <a:spcAft>
                          <a:spcPts val="0"/>
                        </a:spcAft>
                        <a:tabLst>
                          <a:tab pos="3409950" algn="l"/>
                        </a:tabLst>
                      </a:pPr>
                      <a:r>
                        <a:rPr lang="en-US" sz="1600" b="1" dirty="0"/>
                        <a:t>    </a:t>
                      </a:r>
                      <a:endParaRPr lang="en-US" sz="1600" b="1" dirty="0" smtClean="0"/>
                    </a:p>
                    <a:p>
                      <a:pPr marL="177800" indent="0" algn="l">
                        <a:lnSpc>
                          <a:spcPct val="100000"/>
                        </a:lnSpc>
                        <a:spcAft>
                          <a:spcPts val="0"/>
                        </a:spcAft>
                        <a:tabLst>
                          <a:tab pos="3409950" algn="l"/>
                        </a:tabLst>
                      </a:pPr>
                      <a:r>
                        <a:rPr lang="en-US" sz="1600" b="1" dirty="0" smtClean="0"/>
                        <a:t>Personnel </a:t>
                      </a:r>
                    </a:p>
                    <a:p>
                      <a:pPr marL="177800" indent="0" algn="l">
                        <a:lnSpc>
                          <a:spcPct val="100000"/>
                        </a:lnSpc>
                        <a:spcAft>
                          <a:spcPts val="0"/>
                        </a:spcAft>
                        <a:tabLst>
                          <a:tab pos="3409950" algn="l"/>
                        </a:tabLst>
                      </a:pPr>
                      <a:endParaRPr lang="en-US" sz="1600" b="1" dirty="0" smtClean="0"/>
                    </a:p>
                  </a:txBody>
                  <a:tcPr marL="24893" marR="24893" marT="0" marB="0"/>
                </a:tc>
                <a:tc>
                  <a:txBody>
                    <a:bodyPr/>
                    <a:lstStyle/>
                    <a:p>
                      <a:pPr marL="0" algn="r">
                        <a:lnSpc>
                          <a:spcPct val="100000"/>
                        </a:lnSpc>
                        <a:spcAft>
                          <a:spcPts val="0"/>
                        </a:spcAft>
                        <a:tabLst>
                          <a:tab pos="3409950" algn="l"/>
                        </a:tabLst>
                      </a:pPr>
                      <a:endParaRPr lang="en-ZA" sz="1600" dirty="0" smtClean="0">
                        <a:latin typeface="+mn-lt"/>
                        <a:ea typeface="Calibri"/>
                        <a:cs typeface="Mangal"/>
                      </a:endParaRPr>
                    </a:p>
                    <a:p>
                      <a:pPr marL="0" algn="r">
                        <a:lnSpc>
                          <a:spcPct val="100000"/>
                        </a:lnSpc>
                        <a:spcAft>
                          <a:spcPts val="0"/>
                        </a:spcAft>
                        <a:tabLst>
                          <a:tab pos="3409950" algn="l"/>
                        </a:tabLst>
                      </a:pPr>
                      <a:endParaRPr lang="en-ZA" sz="1600" dirty="0" smtClean="0">
                        <a:latin typeface="+mn-lt"/>
                        <a:ea typeface="Calibri"/>
                        <a:cs typeface="Mangal"/>
                      </a:endParaRPr>
                    </a:p>
                    <a:p>
                      <a:pPr marL="0" algn="r">
                        <a:lnSpc>
                          <a:spcPct val="100000"/>
                        </a:lnSpc>
                        <a:spcAft>
                          <a:spcPts val="0"/>
                        </a:spcAft>
                        <a:tabLst>
                          <a:tab pos="3409950" algn="l"/>
                        </a:tabLst>
                      </a:pPr>
                      <a:r>
                        <a:rPr lang="en-ZA" sz="1600" dirty="0" smtClean="0">
                          <a:latin typeface="+mn-lt"/>
                          <a:ea typeface="Calibri"/>
                          <a:cs typeface="Mangal"/>
                        </a:rPr>
                        <a:t>33 280</a:t>
                      </a:r>
                    </a:p>
                    <a:p>
                      <a:pPr marL="0" algn="r">
                        <a:lnSpc>
                          <a:spcPct val="100000"/>
                        </a:lnSpc>
                        <a:spcAft>
                          <a:spcPts val="0"/>
                        </a:spcAft>
                        <a:tabLst>
                          <a:tab pos="3409950" algn="l"/>
                        </a:tabLst>
                      </a:pPr>
                      <a:endParaRPr lang="en-ZA" sz="1600" dirty="0" smtClean="0">
                        <a:latin typeface="+mn-lt"/>
                        <a:ea typeface="Calibri"/>
                        <a:cs typeface="Mangal"/>
                      </a:endParaRPr>
                    </a:p>
                    <a:p>
                      <a:pPr marL="0" algn="r">
                        <a:lnSpc>
                          <a:spcPct val="100000"/>
                        </a:lnSpc>
                        <a:spcAft>
                          <a:spcPts val="0"/>
                        </a:spcAft>
                        <a:tabLst>
                          <a:tab pos="3409950" algn="l"/>
                        </a:tabLst>
                      </a:pPr>
                      <a:r>
                        <a:rPr lang="en-ZA" sz="1600" dirty="0" smtClean="0">
                          <a:latin typeface="+mn-lt"/>
                          <a:ea typeface="Calibri"/>
                          <a:cs typeface="Mangal"/>
                        </a:rPr>
                        <a:t>22</a:t>
                      </a:r>
                      <a:r>
                        <a:rPr lang="en-ZA" sz="1600" baseline="0" dirty="0" smtClean="0">
                          <a:latin typeface="+mn-lt"/>
                          <a:ea typeface="Calibri"/>
                          <a:cs typeface="Mangal"/>
                        </a:rPr>
                        <a:t> 265</a:t>
                      </a:r>
                      <a:endParaRPr lang="en-ZA" sz="1600" dirty="0" smtClean="0">
                        <a:latin typeface="+mn-lt"/>
                        <a:ea typeface="Calibri"/>
                        <a:cs typeface="Mangal"/>
                      </a:endParaRPr>
                    </a:p>
                  </a:txBody>
                  <a:tcPr marL="24893" marR="24893" marT="0" marB="0"/>
                </a:tc>
                <a:tc>
                  <a:txBody>
                    <a:bodyPr/>
                    <a:lstStyle/>
                    <a:p>
                      <a:pPr marL="0" algn="r">
                        <a:lnSpc>
                          <a:spcPct val="100000"/>
                        </a:lnSpc>
                        <a:spcAft>
                          <a:spcPts val="0"/>
                        </a:spcAft>
                        <a:tabLst>
                          <a:tab pos="3409950" algn="l"/>
                        </a:tabLst>
                      </a:pPr>
                      <a:endParaRPr lang="en-ZA" sz="1600" dirty="0" smtClean="0">
                        <a:latin typeface="+mn-lt"/>
                        <a:ea typeface="Calibri"/>
                        <a:cs typeface="Mangal"/>
                      </a:endParaRPr>
                    </a:p>
                    <a:p>
                      <a:pPr marL="0" algn="r">
                        <a:lnSpc>
                          <a:spcPct val="100000"/>
                        </a:lnSpc>
                        <a:spcAft>
                          <a:spcPts val="0"/>
                        </a:spcAft>
                        <a:tabLst>
                          <a:tab pos="3409950" algn="l"/>
                        </a:tabLst>
                      </a:pPr>
                      <a:endParaRPr lang="en-ZA" sz="1600" dirty="0" smtClean="0">
                        <a:latin typeface="+mn-lt"/>
                        <a:ea typeface="Calibri"/>
                        <a:cs typeface="Mangal"/>
                      </a:endParaRPr>
                    </a:p>
                    <a:p>
                      <a:pPr marL="0" algn="r">
                        <a:lnSpc>
                          <a:spcPct val="100000"/>
                        </a:lnSpc>
                        <a:spcAft>
                          <a:spcPts val="0"/>
                        </a:spcAft>
                        <a:tabLst>
                          <a:tab pos="3409950" algn="l"/>
                        </a:tabLst>
                      </a:pPr>
                      <a:r>
                        <a:rPr lang="en-ZA" sz="1600" dirty="0" smtClean="0">
                          <a:latin typeface="+mn-lt"/>
                          <a:ea typeface="Calibri"/>
                          <a:cs typeface="Mangal"/>
                        </a:rPr>
                        <a:t>33 280</a:t>
                      </a:r>
                    </a:p>
                    <a:p>
                      <a:pPr marL="0" algn="r">
                        <a:lnSpc>
                          <a:spcPct val="100000"/>
                        </a:lnSpc>
                        <a:spcAft>
                          <a:spcPts val="0"/>
                        </a:spcAft>
                        <a:tabLst>
                          <a:tab pos="3409950" algn="l"/>
                        </a:tabLst>
                      </a:pPr>
                      <a:endParaRPr lang="en-ZA" sz="1600" dirty="0" smtClean="0">
                        <a:latin typeface="+mn-lt"/>
                        <a:ea typeface="Calibri"/>
                        <a:cs typeface="Mangal"/>
                      </a:endParaRPr>
                    </a:p>
                    <a:p>
                      <a:pPr marL="0" algn="r">
                        <a:lnSpc>
                          <a:spcPct val="100000"/>
                        </a:lnSpc>
                        <a:spcAft>
                          <a:spcPts val="0"/>
                        </a:spcAft>
                        <a:tabLst>
                          <a:tab pos="3409950" algn="l"/>
                        </a:tabLst>
                      </a:pPr>
                      <a:r>
                        <a:rPr lang="en-ZA" sz="1600" dirty="0" smtClean="0">
                          <a:latin typeface="+mn-lt"/>
                          <a:ea typeface="Calibri"/>
                          <a:cs typeface="Mangal"/>
                        </a:rPr>
                        <a:t>22</a:t>
                      </a:r>
                      <a:r>
                        <a:rPr lang="en-ZA" sz="1600" baseline="0" dirty="0" smtClean="0">
                          <a:latin typeface="+mn-lt"/>
                          <a:ea typeface="Calibri"/>
                          <a:cs typeface="Mangal"/>
                        </a:rPr>
                        <a:t> 265</a:t>
                      </a:r>
                      <a:endParaRPr lang="en-ZA" sz="1600" dirty="0" smtClean="0">
                        <a:latin typeface="+mn-lt"/>
                        <a:ea typeface="Calibri"/>
                        <a:cs typeface="Mangal"/>
                      </a:endParaRPr>
                    </a:p>
                  </a:txBody>
                  <a:tcPr marL="24893" marR="24893" marT="0" marB="0"/>
                </a:tc>
                <a:tc>
                  <a:txBody>
                    <a:bodyPr/>
                    <a:lstStyle/>
                    <a:p>
                      <a:pPr marL="342900" indent="-342900" algn="r">
                        <a:lnSpc>
                          <a:spcPct val="100000"/>
                        </a:lnSpc>
                        <a:spcAft>
                          <a:spcPts val="0"/>
                        </a:spcAft>
                        <a:buFont typeface="Arial" pitchFamily="34" charset="0"/>
                        <a:buNone/>
                        <a:tabLst>
                          <a:tab pos="3409950" algn="l"/>
                        </a:tabLst>
                      </a:pPr>
                      <a:endParaRPr lang="en-ZA" sz="1600" dirty="0" smtClean="0">
                        <a:latin typeface="+mn-lt"/>
                        <a:ea typeface="Calibri"/>
                        <a:cs typeface="Mangal"/>
                      </a:endParaRPr>
                    </a:p>
                    <a:p>
                      <a:pPr marL="342900" indent="-342900" algn="r">
                        <a:lnSpc>
                          <a:spcPct val="100000"/>
                        </a:lnSpc>
                        <a:spcAft>
                          <a:spcPts val="0"/>
                        </a:spcAft>
                        <a:buFont typeface="Arial" pitchFamily="34" charset="0"/>
                        <a:buNone/>
                        <a:tabLst>
                          <a:tab pos="3409950" algn="l"/>
                        </a:tabLst>
                      </a:pPr>
                      <a:endParaRPr lang="en-ZA" sz="1600" dirty="0" smtClean="0">
                        <a:latin typeface="+mn-lt"/>
                        <a:ea typeface="Calibri"/>
                        <a:cs typeface="Mangal"/>
                      </a:endParaRPr>
                    </a:p>
                    <a:p>
                      <a:pPr marL="342900" indent="-342900" algn="r">
                        <a:lnSpc>
                          <a:spcPct val="100000"/>
                        </a:lnSpc>
                        <a:spcAft>
                          <a:spcPts val="0"/>
                        </a:spcAft>
                        <a:buFont typeface="Arial" pitchFamily="34" charset="0"/>
                        <a:buNone/>
                        <a:tabLst>
                          <a:tab pos="3409950" algn="l"/>
                        </a:tabLst>
                      </a:pPr>
                      <a:r>
                        <a:rPr lang="en-ZA" sz="1600" dirty="0" smtClean="0">
                          <a:latin typeface="+mn-lt"/>
                          <a:ea typeface="Calibri"/>
                          <a:cs typeface="Mangal"/>
                        </a:rPr>
                        <a:t>100%</a:t>
                      </a:r>
                    </a:p>
                    <a:p>
                      <a:pPr marL="342900" indent="-342900" algn="r">
                        <a:lnSpc>
                          <a:spcPct val="100000"/>
                        </a:lnSpc>
                        <a:spcAft>
                          <a:spcPts val="0"/>
                        </a:spcAft>
                        <a:buFont typeface="Arial" pitchFamily="34" charset="0"/>
                        <a:buNone/>
                        <a:tabLst>
                          <a:tab pos="3409950" algn="l"/>
                        </a:tabLst>
                      </a:pPr>
                      <a:endParaRPr lang="en-ZA" sz="1600" dirty="0" smtClean="0">
                        <a:latin typeface="+mn-lt"/>
                        <a:ea typeface="Calibri"/>
                        <a:cs typeface="Mangal"/>
                      </a:endParaRPr>
                    </a:p>
                    <a:p>
                      <a:pPr marL="342900" indent="-342900" algn="r">
                        <a:lnSpc>
                          <a:spcPct val="100000"/>
                        </a:lnSpc>
                        <a:spcAft>
                          <a:spcPts val="0"/>
                        </a:spcAft>
                        <a:buFont typeface="Arial" pitchFamily="34" charset="0"/>
                        <a:buNone/>
                        <a:tabLst>
                          <a:tab pos="3409950" algn="l"/>
                        </a:tabLst>
                      </a:pPr>
                      <a:r>
                        <a:rPr lang="en-ZA" sz="1600" dirty="0" smtClean="0">
                          <a:latin typeface="+mn-lt"/>
                          <a:ea typeface="Calibri"/>
                          <a:cs typeface="Mangal"/>
                        </a:rPr>
                        <a:t>100%</a:t>
                      </a:r>
                    </a:p>
                  </a:txBody>
                  <a:tcPr marL="24893" marR="24893" marT="0" marB="0"/>
                </a:tc>
                <a:tc>
                  <a:txBody>
                    <a:bodyPr/>
                    <a:lstStyle/>
                    <a:p>
                      <a:pPr marL="342900" indent="-342900" algn="r">
                        <a:lnSpc>
                          <a:spcPct val="100000"/>
                        </a:lnSpc>
                        <a:spcAft>
                          <a:spcPts val="0"/>
                        </a:spcAft>
                        <a:buFont typeface="Arial" pitchFamily="34" charset="0"/>
                        <a:buNone/>
                        <a:tabLst>
                          <a:tab pos="3409950" algn="l"/>
                        </a:tabLst>
                      </a:pPr>
                      <a:endParaRPr lang="en-ZA" sz="1600" dirty="0" smtClean="0">
                        <a:latin typeface="+mn-lt"/>
                        <a:ea typeface="Calibri"/>
                        <a:cs typeface="Mangal"/>
                      </a:endParaRPr>
                    </a:p>
                    <a:p>
                      <a:pPr marL="342900" indent="-342900" algn="r">
                        <a:lnSpc>
                          <a:spcPct val="100000"/>
                        </a:lnSpc>
                        <a:spcAft>
                          <a:spcPts val="0"/>
                        </a:spcAft>
                        <a:buFont typeface="Arial" pitchFamily="34" charset="0"/>
                        <a:buNone/>
                        <a:tabLst>
                          <a:tab pos="3409950" algn="l"/>
                        </a:tabLst>
                      </a:pPr>
                      <a:endParaRPr lang="en-ZA" sz="1600" dirty="0" smtClean="0">
                        <a:latin typeface="+mn-lt"/>
                        <a:ea typeface="Calibri"/>
                        <a:cs typeface="Mangal"/>
                      </a:endParaRPr>
                    </a:p>
                    <a:p>
                      <a:pPr marL="342900" indent="-342900" algn="r">
                        <a:lnSpc>
                          <a:spcPct val="100000"/>
                        </a:lnSpc>
                        <a:spcAft>
                          <a:spcPts val="0"/>
                        </a:spcAft>
                        <a:buFont typeface="Arial" pitchFamily="34" charset="0"/>
                        <a:buNone/>
                        <a:tabLst>
                          <a:tab pos="3409950" algn="l"/>
                        </a:tabLst>
                      </a:pPr>
                      <a:r>
                        <a:rPr lang="en-ZA" sz="1600" dirty="0" smtClean="0">
                          <a:latin typeface="+mn-lt"/>
                          <a:ea typeface="Calibri"/>
                          <a:cs typeface="Mangal"/>
                        </a:rPr>
                        <a:t>-</a:t>
                      </a:r>
                    </a:p>
                    <a:p>
                      <a:pPr marL="342900" indent="-342900" algn="r">
                        <a:lnSpc>
                          <a:spcPct val="100000"/>
                        </a:lnSpc>
                        <a:spcAft>
                          <a:spcPts val="0"/>
                        </a:spcAft>
                        <a:buFont typeface="Arial" pitchFamily="34" charset="0"/>
                        <a:buNone/>
                        <a:tabLst>
                          <a:tab pos="3409950" algn="l"/>
                        </a:tabLst>
                      </a:pPr>
                      <a:endParaRPr lang="en-ZA" sz="1600" dirty="0" smtClean="0">
                        <a:latin typeface="+mn-lt"/>
                        <a:ea typeface="Calibri"/>
                        <a:cs typeface="Mangal"/>
                      </a:endParaRPr>
                    </a:p>
                    <a:p>
                      <a:pPr marL="342900" indent="-342900" algn="r">
                        <a:lnSpc>
                          <a:spcPct val="100000"/>
                        </a:lnSpc>
                        <a:spcAft>
                          <a:spcPts val="0"/>
                        </a:spcAft>
                        <a:buFont typeface="Arial" pitchFamily="34" charset="0"/>
                        <a:buNone/>
                        <a:tabLst>
                          <a:tab pos="3409950" algn="l"/>
                        </a:tabLst>
                      </a:pPr>
                      <a:r>
                        <a:rPr lang="en-ZA" sz="1600" dirty="0" smtClean="0">
                          <a:latin typeface="+mn-lt"/>
                          <a:ea typeface="Calibri"/>
                          <a:cs typeface="Mangal"/>
                        </a:rPr>
                        <a:t>-</a:t>
                      </a:r>
                    </a:p>
                  </a:txBody>
                  <a:tcPr marL="24893" marR="24893" marT="0" marB="0"/>
                </a:tc>
              </a:tr>
            </a:tbl>
          </a:graphicData>
        </a:graphic>
      </p:graphicFrame>
      <p:sp>
        <p:nvSpPr>
          <p:cNvPr id="20486"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DB26A48-F673-4C93-88F9-62E7A278BCC5}" type="slidenum">
              <a:rPr lang="en-US" altLang="en-US" sz="1200">
                <a:solidFill>
                  <a:srgbClr val="898989"/>
                </a:solidFill>
              </a:rPr>
              <a:pPr>
                <a:spcBef>
                  <a:spcPct val="0"/>
                </a:spcBef>
                <a:buFontTx/>
                <a:buNone/>
              </a:pPr>
              <a:t>26</a:t>
            </a:fld>
            <a:endParaRPr lang="en-US" altLang="en-US" sz="1200">
              <a:solidFill>
                <a:srgbClr val="898989"/>
              </a:solidFill>
            </a:endParaRPr>
          </a:p>
        </p:txBody>
      </p:sp>
    </p:spTree>
    <p:extLst>
      <p:ext uri="{BB962C8B-B14F-4D97-AF65-F5344CB8AC3E}">
        <p14:creationId xmlns:p14="http://schemas.microsoft.com/office/powerpoint/2010/main" xmlns="" val="1085262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6580188"/>
            <a:ext cx="91440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txBox="1">
            <a:spLocks/>
          </p:cNvSpPr>
          <p:nvPr/>
        </p:nvSpPr>
        <p:spPr>
          <a:xfrm>
            <a:off x="323850" y="188913"/>
            <a:ext cx="8543925" cy="642937"/>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a:solidFill>
                  <a:srgbClr val="005000"/>
                </a:solidFill>
                <a:effectLst>
                  <a:outerShdw blurRad="38100" dist="38100" dir="2700000" algn="tl">
                    <a:srgbClr val="C0C0C0"/>
                  </a:outerShdw>
                </a:effectLst>
                <a:latin typeface="Calibri" pitchFamily="34" charset="0"/>
              </a:rPr>
              <a:t>FINANCIAL PERFORMANCE PER PROGRAMME – </a:t>
            </a:r>
          </a:p>
          <a:p>
            <a:pPr algn="ctr" eaLnBrk="1" hangingPunct="1"/>
            <a:r>
              <a:rPr lang="en-US" altLang="en-US" sz="2400" b="1">
                <a:solidFill>
                  <a:srgbClr val="005000"/>
                </a:solidFill>
                <a:effectLst>
                  <a:outerShdw blurRad="38100" dist="38100" dir="2700000" algn="tl">
                    <a:srgbClr val="C0C0C0"/>
                  </a:outerShdw>
                </a:effectLst>
                <a:latin typeface="Calibri" pitchFamily="34" charset="0"/>
              </a:rPr>
              <a:t>2014/15 Annual report </a:t>
            </a:r>
            <a:endParaRPr lang="en-US" altLang="en-US" sz="2400" b="1">
              <a:latin typeface="Calibri" pitchFamily="34" charset="0"/>
            </a:endParaRPr>
          </a:p>
        </p:txBody>
      </p:sp>
      <p:graphicFrame>
        <p:nvGraphicFramePr>
          <p:cNvPr id="38" name="Table 37"/>
          <p:cNvGraphicFramePr>
            <a:graphicFrameLocks noGrp="1"/>
          </p:cNvGraphicFramePr>
          <p:nvPr/>
        </p:nvGraphicFramePr>
        <p:xfrm>
          <a:off x="228600" y="1066800"/>
          <a:ext cx="8663880" cy="2804160"/>
        </p:xfrm>
        <a:graphic>
          <a:graphicData uri="http://schemas.openxmlformats.org/drawingml/2006/table">
            <a:tbl>
              <a:tblPr>
                <a:effectLst>
                  <a:outerShdw blurRad="50800" dist="38100" dir="5400000" algn="t" rotWithShape="0">
                    <a:prstClr val="black">
                      <a:alpha val="40000"/>
                    </a:prstClr>
                  </a:outerShdw>
                </a:effectLst>
                <a:tableStyleId>{8799B23B-EC83-4686-B30A-512413B5E67A}</a:tableStyleId>
              </a:tblPr>
              <a:tblGrid>
                <a:gridCol w="2975248"/>
                <a:gridCol w="1728192"/>
                <a:gridCol w="1224136"/>
                <a:gridCol w="792088"/>
                <a:gridCol w="1944216"/>
              </a:tblGrid>
              <a:tr h="411194">
                <a:tc>
                  <a:txBody>
                    <a:bodyPr/>
                    <a:lstStyle/>
                    <a:p>
                      <a:pPr marL="0" indent="0" algn="ctr">
                        <a:lnSpc>
                          <a:spcPct val="100000"/>
                        </a:lnSpc>
                        <a:spcAft>
                          <a:spcPts val="0"/>
                        </a:spcAft>
                        <a:tabLst>
                          <a:tab pos="3409950" algn="l"/>
                        </a:tabLst>
                      </a:pPr>
                      <a:r>
                        <a:rPr lang="en-US" sz="2000" b="1" dirty="0"/>
                        <a:t>PROGRAMME</a:t>
                      </a:r>
                      <a:endParaRPr lang="en-US" sz="2000" b="1" dirty="0">
                        <a:latin typeface="+mn-lt"/>
                        <a:ea typeface="Calibri"/>
                        <a:cs typeface="Mangal"/>
                      </a:endParaRPr>
                    </a:p>
                  </a:txBody>
                  <a:tcPr marL="24893" marR="24893" marT="0" marB="0" anchor="ctr">
                    <a:solidFill>
                      <a:schemeClr val="accent3">
                        <a:lumMod val="40000"/>
                        <a:lumOff val="60000"/>
                      </a:schemeClr>
                    </a:solidFill>
                  </a:tcPr>
                </a:tc>
                <a:tc>
                  <a:txBody>
                    <a:bodyPr/>
                    <a:lstStyle/>
                    <a:p>
                      <a:pPr marL="0" algn="ctr">
                        <a:lnSpc>
                          <a:spcPct val="100000"/>
                        </a:lnSpc>
                        <a:spcAft>
                          <a:spcPts val="0"/>
                        </a:spcAft>
                        <a:tabLst>
                          <a:tab pos="3409950" algn="l"/>
                        </a:tabLst>
                      </a:pPr>
                      <a:r>
                        <a:rPr lang="en-US" sz="2000" b="1" dirty="0" smtClean="0"/>
                        <a:t>BUDGET</a:t>
                      </a:r>
                      <a:endParaRPr lang="en-US" sz="2000" b="1" dirty="0"/>
                    </a:p>
                    <a:p>
                      <a:pPr marL="0" algn="ctr">
                        <a:lnSpc>
                          <a:spcPct val="100000"/>
                        </a:lnSpc>
                        <a:spcAft>
                          <a:spcPts val="0"/>
                        </a:spcAft>
                        <a:tabLst>
                          <a:tab pos="3409950" algn="l"/>
                        </a:tabLst>
                      </a:pPr>
                      <a:r>
                        <a:rPr lang="en-US" sz="2000" b="1" dirty="0"/>
                        <a:t>(R’000)</a:t>
                      </a:r>
                      <a:endParaRPr lang="en-US" sz="2000" b="1" dirty="0">
                        <a:latin typeface="+mn-lt"/>
                        <a:ea typeface="Calibri"/>
                        <a:cs typeface="Mangal"/>
                      </a:endParaRPr>
                    </a:p>
                  </a:txBody>
                  <a:tcPr marL="24893" marR="24893" marT="0" marB="0" anchor="ctr">
                    <a:solidFill>
                      <a:schemeClr val="accent3">
                        <a:lumMod val="40000"/>
                        <a:lumOff val="60000"/>
                      </a:schemeClr>
                    </a:solidFill>
                  </a:tcPr>
                </a:tc>
                <a:tc>
                  <a:txBody>
                    <a:bodyPr/>
                    <a:lstStyle/>
                    <a:p>
                      <a:pPr marL="0" algn="ctr">
                        <a:lnSpc>
                          <a:spcPct val="100000"/>
                        </a:lnSpc>
                        <a:spcAft>
                          <a:spcPts val="0"/>
                        </a:spcAft>
                        <a:tabLst>
                          <a:tab pos="3409950" algn="l"/>
                        </a:tabLst>
                      </a:pPr>
                      <a:r>
                        <a:rPr lang="en-US" sz="2000" b="1" dirty="0" smtClean="0"/>
                        <a:t>EXP</a:t>
                      </a:r>
                      <a:endParaRPr lang="en-US" sz="2000" b="1" dirty="0"/>
                    </a:p>
                    <a:p>
                      <a:pPr marL="0" algn="ctr">
                        <a:lnSpc>
                          <a:spcPct val="100000"/>
                        </a:lnSpc>
                        <a:spcAft>
                          <a:spcPts val="0"/>
                        </a:spcAft>
                        <a:tabLst>
                          <a:tab pos="3409950" algn="l"/>
                        </a:tabLst>
                      </a:pPr>
                      <a:r>
                        <a:rPr lang="en-US" sz="2000" b="1" dirty="0"/>
                        <a:t>(R’000)</a:t>
                      </a:r>
                      <a:endParaRPr lang="en-US" sz="2000" b="1" dirty="0">
                        <a:latin typeface="+mn-lt"/>
                        <a:ea typeface="Calibri"/>
                        <a:cs typeface="Mangal"/>
                      </a:endParaRPr>
                    </a:p>
                  </a:txBody>
                  <a:tcPr marL="24893" marR="24893" marT="0" marB="0" anchor="ctr">
                    <a:solidFill>
                      <a:schemeClr val="accent3">
                        <a:lumMod val="40000"/>
                        <a:lumOff val="60000"/>
                      </a:schemeClr>
                    </a:solidFill>
                  </a:tcPr>
                </a:tc>
                <a:tc>
                  <a:txBody>
                    <a:bodyPr/>
                    <a:lstStyle/>
                    <a:p>
                      <a:pPr marL="0" algn="ctr">
                        <a:lnSpc>
                          <a:spcPct val="100000"/>
                        </a:lnSpc>
                        <a:spcAft>
                          <a:spcPts val="0"/>
                        </a:spcAft>
                        <a:tabLst>
                          <a:tab pos="3409950" algn="l"/>
                        </a:tabLst>
                      </a:pPr>
                      <a:r>
                        <a:rPr lang="en-US" sz="2000" b="1" dirty="0" smtClean="0">
                          <a:latin typeface="+mn-lt"/>
                          <a:ea typeface="Calibri"/>
                          <a:cs typeface="Mangal"/>
                        </a:rPr>
                        <a:t>%</a:t>
                      </a:r>
                      <a:endParaRPr lang="en-US" sz="2000" b="1" dirty="0">
                        <a:latin typeface="+mn-lt"/>
                        <a:ea typeface="Calibri"/>
                        <a:cs typeface="Mangal"/>
                      </a:endParaRPr>
                    </a:p>
                  </a:txBody>
                  <a:tcPr marL="24893" marR="24893" marT="0" marB="0" anchor="ctr">
                    <a:solidFill>
                      <a:schemeClr val="accent3">
                        <a:lumMod val="40000"/>
                        <a:lumOff val="60000"/>
                      </a:schemeClr>
                    </a:solidFill>
                  </a:tcPr>
                </a:tc>
                <a:tc>
                  <a:txBody>
                    <a:bodyPr/>
                    <a:lstStyle/>
                    <a:p>
                      <a:pPr marL="0" algn="ctr">
                        <a:lnSpc>
                          <a:spcPct val="100000"/>
                        </a:lnSpc>
                        <a:spcAft>
                          <a:spcPts val="0"/>
                        </a:spcAft>
                        <a:tabLst>
                          <a:tab pos="3409950" algn="l"/>
                        </a:tabLst>
                      </a:pPr>
                      <a:r>
                        <a:rPr lang="en-US" sz="2000" b="1" dirty="0" smtClean="0">
                          <a:latin typeface="+mn-lt"/>
                          <a:ea typeface="+mn-ea"/>
                          <a:cs typeface="+mn-cs"/>
                        </a:rPr>
                        <a:t>VARIANCE</a:t>
                      </a:r>
                    </a:p>
                    <a:p>
                      <a:pPr marL="0" algn="ctr">
                        <a:lnSpc>
                          <a:spcPct val="100000"/>
                        </a:lnSpc>
                        <a:spcAft>
                          <a:spcPts val="0"/>
                        </a:spcAft>
                        <a:tabLst>
                          <a:tab pos="3409950" algn="l"/>
                        </a:tabLst>
                      </a:pPr>
                      <a:r>
                        <a:rPr lang="en-US" sz="2000" b="1" dirty="0" smtClean="0">
                          <a:latin typeface="+mn-lt"/>
                          <a:ea typeface="+mn-ea"/>
                          <a:cs typeface="+mn-cs"/>
                        </a:rPr>
                        <a:t>(R’000)</a:t>
                      </a:r>
                      <a:endParaRPr lang="en-US" sz="2000" b="1" dirty="0">
                        <a:latin typeface="+mn-lt"/>
                        <a:ea typeface="Calibri"/>
                        <a:cs typeface="Mangal"/>
                      </a:endParaRPr>
                    </a:p>
                  </a:txBody>
                  <a:tcPr marL="24893" marR="24893" marT="0" marB="0" anchor="ctr">
                    <a:solidFill>
                      <a:schemeClr val="accent3">
                        <a:lumMod val="40000"/>
                        <a:lumOff val="60000"/>
                      </a:schemeClr>
                    </a:solidFill>
                  </a:tcPr>
                </a:tc>
              </a:tr>
              <a:tr h="457292">
                <a:tc>
                  <a:txBody>
                    <a:bodyPr/>
                    <a:lstStyle/>
                    <a:p>
                      <a:pPr marL="0" algn="l">
                        <a:lnSpc>
                          <a:spcPct val="100000"/>
                        </a:lnSpc>
                        <a:spcAft>
                          <a:spcPts val="0"/>
                        </a:spcAft>
                        <a:tabLst>
                          <a:tab pos="3409950" algn="l"/>
                        </a:tabLst>
                      </a:pPr>
                      <a:endParaRPr lang="en-ZA" sz="1800" b="1" dirty="0" smtClean="0"/>
                    </a:p>
                    <a:p>
                      <a:pPr marL="0" algn="l">
                        <a:lnSpc>
                          <a:spcPct val="100000"/>
                        </a:lnSpc>
                        <a:spcAft>
                          <a:spcPts val="0"/>
                        </a:spcAft>
                        <a:tabLst>
                          <a:tab pos="3409950" algn="l"/>
                        </a:tabLst>
                      </a:pPr>
                      <a:r>
                        <a:rPr lang="en-ZA" sz="1800" b="1" dirty="0" smtClean="0"/>
                        <a:t>GRAND </a:t>
                      </a:r>
                      <a:r>
                        <a:rPr lang="en-ZA" sz="1800" b="1" dirty="0"/>
                        <a:t>TOTAL</a:t>
                      </a:r>
                      <a:endParaRPr lang="en-US" sz="1800" b="1" dirty="0"/>
                    </a:p>
                    <a:p>
                      <a:pPr marL="0" algn="l">
                        <a:lnSpc>
                          <a:spcPct val="100000"/>
                        </a:lnSpc>
                        <a:spcAft>
                          <a:spcPts val="0"/>
                        </a:spcAft>
                        <a:tabLst>
                          <a:tab pos="3409950" algn="l"/>
                        </a:tabLst>
                      </a:pPr>
                      <a:endParaRPr lang="en-ZA" sz="1800" b="0" dirty="0" smtClean="0"/>
                    </a:p>
                    <a:p>
                      <a:pPr marL="0" algn="l">
                        <a:lnSpc>
                          <a:spcPct val="100000"/>
                        </a:lnSpc>
                        <a:spcAft>
                          <a:spcPts val="0"/>
                        </a:spcAft>
                        <a:tabLst>
                          <a:tab pos="3409950" algn="l"/>
                        </a:tabLst>
                      </a:pPr>
                      <a:r>
                        <a:rPr lang="en-ZA" sz="1800" b="0" dirty="0" smtClean="0"/>
                        <a:t>OPERATIONAL</a:t>
                      </a:r>
                    </a:p>
                    <a:p>
                      <a:pPr marL="0" algn="l">
                        <a:lnSpc>
                          <a:spcPct val="100000"/>
                        </a:lnSpc>
                        <a:spcAft>
                          <a:spcPts val="0"/>
                        </a:spcAft>
                        <a:tabLst>
                          <a:tab pos="3409950" algn="l"/>
                        </a:tabLst>
                      </a:pPr>
                      <a:endParaRPr lang="en-US" sz="1800" b="0" dirty="0"/>
                    </a:p>
                    <a:p>
                      <a:pPr marL="179388" indent="-179388" algn="l">
                        <a:lnSpc>
                          <a:spcPct val="100000"/>
                        </a:lnSpc>
                        <a:spcAft>
                          <a:spcPts val="0"/>
                        </a:spcAft>
                        <a:tabLst>
                          <a:tab pos="3409950" algn="l"/>
                        </a:tabLst>
                      </a:pPr>
                      <a:r>
                        <a:rPr lang="en-ZA" sz="1800" b="0" dirty="0" smtClean="0"/>
                        <a:t>TRANSFERS </a:t>
                      </a:r>
                      <a:r>
                        <a:rPr lang="en-US" sz="1800" b="0" dirty="0" smtClean="0"/>
                        <a:t>TO</a:t>
                      </a:r>
                      <a:r>
                        <a:rPr lang="en-US" sz="1800" b="0" baseline="0" dirty="0" smtClean="0"/>
                        <a:t> </a:t>
                      </a:r>
                      <a:r>
                        <a:rPr lang="en-US" sz="1800" b="0" baseline="0" dirty="0" err="1" smtClean="0"/>
                        <a:t>MDDA</a:t>
                      </a:r>
                      <a:endParaRPr lang="en-US" sz="1800" b="0" baseline="0" dirty="0" smtClean="0"/>
                    </a:p>
                    <a:p>
                      <a:pPr marL="179388" indent="-179388" algn="l">
                        <a:lnSpc>
                          <a:spcPct val="100000"/>
                        </a:lnSpc>
                        <a:spcAft>
                          <a:spcPts val="0"/>
                        </a:spcAft>
                        <a:tabLst>
                          <a:tab pos="3409950" algn="l"/>
                        </a:tabLst>
                      </a:pPr>
                      <a:endParaRPr lang="en-US" sz="1800" b="0" dirty="0"/>
                    </a:p>
                    <a:p>
                      <a:pPr marL="0" algn="l">
                        <a:lnSpc>
                          <a:spcPct val="100000"/>
                        </a:lnSpc>
                        <a:spcAft>
                          <a:spcPts val="0"/>
                        </a:spcAft>
                        <a:tabLst>
                          <a:tab pos="3409950" algn="l"/>
                        </a:tabLst>
                      </a:pPr>
                      <a:r>
                        <a:rPr lang="en-ZA" sz="1800" b="0" dirty="0"/>
                        <a:t>PERSONNEL</a:t>
                      </a:r>
                      <a:endParaRPr lang="en-US" sz="1800" b="0" dirty="0">
                        <a:latin typeface="+mn-lt"/>
                        <a:ea typeface="Calibri"/>
                        <a:cs typeface="Mangal"/>
                      </a:endParaRPr>
                    </a:p>
                  </a:txBody>
                  <a:tcPr marL="24893" marR="24893" marT="0" marB="0">
                    <a:solidFill>
                      <a:schemeClr val="accent3">
                        <a:lumMod val="40000"/>
                        <a:lumOff val="60000"/>
                      </a:schemeClr>
                    </a:solidFill>
                  </a:tcPr>
                </a:tc>
                <a:tc>
                  <a:txBody>
                    <a:bodyPr/>
                    <a:lstStyle/>
                    <a:p>
                      <a:pPr marL="0" algn="r">
                        <a:lnSpc>
                          <a:spcPct val="100000"/>
                        </a:lnSpc>
                        <a:spcAft>
                          <a:spcPts val="0"/>
                        </a:spcAft>
                        <a:tabLst>
                          <a:tab pos="3409950" algn="l"/>
                        </a:tabLst>
                      </a:pPr>
                      <a:endParaRPr lang="en-ZA" sz="1800" b="1" dirty="0" smtClean="0">
                        <a:latin typeface="+mn-lt"/>
                        <a:ea typeface="Calibri"/>
                        <a:cs typeface="Mangal"/>
                      </a:endParaRPr>
                    </a:p>
                    <a:p>
                      <a:pPr marL="0" algn="r">
                        <a:lnSpc>
                          <a:spcPct val="100000"/>
                        </a:lnSpc>
                        <a:spcAft>
                          <a:spcPts val="0"/>
                        </a:spcAft>
                        <a:tabLst>
                          <a:tab pos="3409950" algn="l"/>
                        </a:tabLst>
                      </a:pPr>
                      <a:r>
                        <a:rPr lang="en-ZA" sz="1800" b="1" dirty="0" smtClean="0">
                          <a:latin typeface="+mn-lt"/>
                          <a:ea typeface="Calibri"/>
                          <a:cs typeface="Mangal"/>
                        </a:rPr>
                        <a:t>425 069</a:t>
                      </a:r>
                    </a:p>
                    <a:p>
                      <a:pPr marL="0" algn="r">
                        <a:lnSpc>
                          <a:spcPct val="100000"/>
                        </a:lnSpc>
                        <a:spcAft>
                          <a:spcPts val="0"/>
                        </a:spcAft>
                        <a:tabLst>
                          <a:tab pos="3409950" algn="l"/>
                        </a:tabLst>
                      </a:pPr>
                      <a:endParaRPr lang="en-ZA" sz="1800" dirty="0" smtClean="0">
                        <a:latin typeface="+mn-lt"/>
                        <a:ea typeface="Calibri"/>
                        <a:cs typeface="Mangal"/>
                      </a:endParaRPr>
                    </a:p>
                    <a:p>
                      <a:pPr marL="0" algn="r">
                        <a:lnSpc>
                          <a:spcPct val="100000"/>
                        </a:lnSpc>
                        <a:spcAft>
                          <a:spcPts val="0"/>
                        </a:spcAft>
                        <a:tabLst>
                          <a:tab pos="3409950" algn="l"/>
                        </a:tabLst>
                      </a:pPr>
                      <a:r>
                        <a:rPr lang="en-ZA" sz="1800" dirty="0" smtClean="0">
                          <a:latin typeface="+mn-lt"/>
                          <a:ea typeface="Calibri"/>
                          <a:cs typeface="Mangal"/>
                        </a:rPr>
                        <a:t>195</a:t>
                      </a:r>
                      <a:r>
                        <a:rPr lang="en-ZA" sz="1800" baseline="0" dirty="0" smtClean="0">
                          <a:latin typeface="+mn-lt"/>
                          <a:ea typeface="Calibri"/>
                          <a:cs typeface="Mangal"/>
                        </a:rPr>
                        <a:t> 197</a:t>
                      </a:r>
                      <a:endParaRPr lang="en-ZA" sz="1800" dirty="0" smtClean="0">
                        <a:latin typeface="+mn-lt"/>
                        <a:ea typeface="Calibri"/>
                        <a:cs typeface="Mangal"/>
                      </a:endParaRPr>
                    </a:p>
                    <a:p>
                      <a:pPr marL="0" algn="r">
                        <a:lnSpc>
                          <a:spcPct val="100000"/>
                        </a:lnSpc>
                        <a:spcAft>
                          <a:spcPts val="0"/>
                        </a:spcAft>
                        <a:tabLst>
                          <a:tab pos="3409950" algn="l"/>
                        </a:tabLst>
                      </a:pPr>
                      <a:endParaRPr lang="en-ZA" sz="1800" dirty="0" smtClean="0">
                        <a:latin typeface="+mn-lt"/>
                        <a:ea typeface="Calibri"/>
                        <a:cs typeface="Mangal"/>
                      </a:endParaRPr>
                    </a:p>
                    <a:p>
                      <a:pPr marL="0" algn="r">
                        <a:lnSpc>
                          <a:spcPct val="100000"/>
                        </a:lnSpc>
                        <a:spcAft>
                          <a:spcPts val="0"/>
                        </a:spcAft>
                        <a:tabLst>
                          <a:tab pos="3409950" algn="l"/>
                        </a:tabLst>
                      </a:pPr>
                      <a:r>
                        <a:rPr lang="en-ZA" sz="1800" dirty="0" smtClean="0">
                          <a:latin typeface="+mn-lt"/>
                          <a:ea typeface="Calibri"/>
                          <a:cs typeface="Mangal"/>
                        </a:rPr>
                        <a:t>21</a:t>
                      </a:r>
                      <a:r>
                        <a:rPr lang="en-ZA" sz="1800" baseline="0" dirty="0" smtClean="0">
                          <a:latin typeface="+mn-lt"/>
                          <a:ea typeface="Calibri"/>
                          <a:cs typeface="Mangal"/>
                        </a:rPr>
                        <a:t> 815</a:t>
                      </a:r>
                      <a:endParaRPr lang="en-ZA" sz="1800" dirty="0" smtClean="0">
                        <a:latin typeface="+mn-lt"/>
                        <a:ea typeface="Calibri"/>
                        <a:cs typeface="Mangal"/>
                      </a:endParaRPr>
                    </a:p>
                    <a:p>
                      <a:pPr marL="0" algn="r">
                        <a:lnSpc>
                          <a:spcPct val="100000"/>
                        </a:lnSpc>
                        <a:spcAft>
                          <a:spcPts val="0"/>
                        </a:spcAft>
                        <a:tabLst>
                          <a:tab pos="3409950" algn="l"/>
                        </a:tabLst>
                      </a:pPr>
                      <a:endParaRPr lang="en-ZA" sz="1800" dirty="0" smtClean="0">
                        <a:latin typeface="+mn-lt"/>
                        <a:ea typeface="Calibri"/>
                        <a:cs typeface="Mangal"/>
                      </a:endParaRPr>
                    </a:p>
                    <a:p>
                      <a:pPr marL="0" algn="r">
                        <a:lnSpc>
                          <a:spcPct val="100000"/>
                        </a:lnSpc>
                        <a:spcAft>
                          <a:spcPts val="0"/>
                        </a:spcAft>
                        <a:tabLst>
                          <a:tab pos="3409950" algn="l"/>
                        </a:tabLst>
                      </a:pPr>
                      <a:r>
                        <a:rPr lang="en-ZA" sz="1800" dirty="0" smtClean="0">
                          <a:latin typeface="+mn-lt"/>
                          <a:ea typeface="Calibri"/>
                          <a:cs typeface="Mangal"/>
                        </a:rPr>
                        <a:t>208</a:t>
                      </a:r>
                      <a:r>
                        <a:rPr lang="en-ZA" sz="1800" baseline="0" dirty="0" smtClean="0">
                          <a:latin typeface="+mn-lt"/>
                          <a:ea typeface="Calibri"/>
                          <a:cs typeface="Mangal"/>
                        </a:rPr>
                        <a:t> 057</a:t>
                      </a:r>
                      <a:endParaRPr lang="en-US" sz="1800" dirty="0">
                        <a:latin typeface="+mn-lt"/>
                        <a:ea typeface="Calibri"/>
                        <a:cs typeface="Mangal"/>
                      </a:endParaRPr>
                    </a:p>
                  </a:txBody>
                  <a:tcPr marL="24893" marR="24893" marT="0" marB="0">
                    <a:solidFill>
                      <a:schemeClr val="accent3">
                        <a:lumMod val="40000"/>
                        <a:lumOff val="60000"/>
                      </a:schemeClr>
                    </a:solidFill>
                  </a:tcPr>
                </a:tc>
                <a:tc>
                  <a:txBody>
                    <a:bodyPr/>
                    <a:lstStyle/>
                    <a:p>
                      <a:pPr marL="0" algn="r">
                        <a:lnSpc>
                          <a:spcPct val="100000"/>
                        </a:lnSpc>
                        <a:spcAft>
                          <a:spcPts val="0"/>
                        </a:spcAft>
                        <a:tabLst>
                          <a:tab pos="3409950" algn="l"/>
                        </a:tabLst>
                      </a:pPr>
                      <a:endParaRPr lang="en-ZA" sz="1800" b="1" dirty="0" smtClean="0">
                        <a:latin typeface="+mn-lt"/>
                        <a:ea typeface="Calibri"/>
                        <a:cs typeface="Mangal"/>
                      </a:endParaRPr>
                    </a:p>
                    <a:p>
                      <a:pPr marL="0" algn="r">
                        <a:lnSpc>
                          <a:spcPct val="100000"/>
                        </a:lnSpc>
                        <a:spcAft>
                          <a:spcPts val="0"/>
                        </a:spcAft>
                        <a:tabLst>
                          <a:tab pos="3409950" algn="l"/>
                        </a:tabLst>
                      </a:pPr>
                      <a:r>
                        <a:rPr lang="en-ZA" sz="1800" b="1" dirty="0" smtClean="0">
                          <a:latin typeface="+mn-lt"/>
                          <a:ea typeface="Calibri"/>
                          <a:cs typeface="Mangal"/>
                        </a:rPr>
                        <a:t>424 631</a:t>
                      </a:r>
                    </a:p>
                    <a:p>
                      <a:pPr marL="0" algn="r">
                        <a:lnSpc>
                          <a:spcPct val="100000"/>
                        </a:lnSpc>
                        <a:spcAft>
                          <a:spcPts val="0"/>
                        </a:spcAft>
                        <a:tabLst>
                          <a:tab pos="3409950" algn="l"/>
                        </a:tabLst>
                      </a:pPr>
                      <a:endParaRPr lang="en-ZA" sz="1800" dirty="0" smtClean="0">
                        <a:latin typeface="+mn-lt"/>
                        <a:ea typeface="Calibri"/>
                        <a:cs typeface="Mangal"/>
                      </a:endParaRPr>
                    </a:p>
                    <a:p>
                      <a:pPr marL="0" algn="r">
                        <a:lnSpc>
                          <a:spcPct val="100000"/>
                        </a:lnSpc>
                        <a:spcAft>
                          <a:spcPts val="0"/>
                        </a:spcAft>
                        <a:tabLst>
                          <a:tab pos="3409950" algn="l"/>
                        </a:tabLst>
                      </a:pPr>
                      <a:r>
                        <a:rPr lang="en-ZA" sz="1800" dirty="0" smtClean="0">
                          <a:latin typeface="+mn-lt"/>
                          <a:ea typeface="Calibri"/>
                          <a:cs typeface="Mangal"/>
                        </a:rPr>
                        <a:t>195</a:t>
                      </a:r>
                      <a:r>
                        <a:rPr lang="en-ZA" sz="1800" baseline="0" dirty="0" smtClean="0">
                          <a:latin typeface="+mn-lt"/>
                          <a:ea typeface="Calibri"/>
                          <a:cs typeface="Mangal"/>
                        </a:rPr>
                        <a:t> 298</a:t>
                      </a:r>
                      <a:endParaRPr lang="en-ZA" sz="1800" dirty="0" smtClean="0">
                        <a:latin typeface="+mn-lt"/>
                        <a:ea typeface="Calibri"/>
                        <a:cs typeface="Mangal"/>
                      </a:endParaRPr>
                    </a:p>
                    <a:p>
                      <a:pPr marL="0" algn="r">
                        <a:lnSpc>
                          <a:spcPct val="100000"/>
                        </a:lnSpc>
                        <a:spcAft>
                          <a:spcPts val="0"/>
                        </a:spcAft>
                        <a:tabLst>
                          <a:tab pos="3409950" algn="l"/>
                        </a:tabLst>
                      </a:pPr>
                      <a:endParaRPr lang="en-ZA" sz="1800" dirty="0" smtClean="0">
                        <a:latin typeface="+mn-lt"/>
                        <a:ea typeface="Calibri"/>
                        <a:cs typeface="Mangal"/>
                      </a:endParaRPr>
                    </a:p>
                    <a:p>
                      <a:pPr marL="0" algn="r">
                        <a:lnSpc>
                          <a:spcPct val="100000"/>
                        </a:lnSpc>
                        <a:spcAft>
                          <a:spcPts val="0"/>
                        </a:spcAft>
                        <a:tabLst>
                          <a:tab pos="3409950" algn="l"/>
                        </a:tabLst>
                      </a:pPr>
                      <a:r>
                        <a:rPr lang="en-ZA" sz="1800" dirty="0" smtClean="0">
                          <a:latin typeface="+mn-lt"/>
                          <a:ea typeface="Calibri"/>
                          <a:cs typeface="Mangal"/>
                        </a:rPr>
                        <a:t>21</a:t>
                      </a:r>
                      <a:r>
                        <a:rPr lang="en-ZA" sz="1800" baseline="0" dirty="0" smtClean="0">
                          <a:latin typeface="+mn-lt"/>
                          <a:ea typeface="Calibri"/>
                          <a:cs typeface="Mangal"/>
                        </a:rPr>
                        <a:t> 815</a:t>
                      </a:r>
                      <a:endParaRPr lang="en-ZA" sz="1800" dirty="0" smtClean="0">
                        <a:latin typeface="+mn-lt"/>
                        <a:ea typeface="Calibri"/>
                        <a:cs typeface="Mangal"/>
                      </a:endParaRPr>
                    </a:p>
                    <a:p>
                      <a:pPr marL="0" algn="r">
                        <a:lnSpc>
                          <a:spcPct val="100000"/>
                        </a:lnSpc>
                        <a:spcAft>
                          <a:spcPts val="0"/>
                        </a:spcAft>
                        <a:tabLst>
                          <a:tab pos="3409950" algn="l"/>
                        </a:tabLst>
                      </a:pPr>
                      <a:endParaRPr lang="en-ZA" sz="1800" dirty="0" smtClean="0">
                        <a:latin typeface="+mn-lt"/>
                        <a:ea typeface="Calibri"/>
                        <a:cs typeface="Mangal"/>
                      </a:endParaRPr>
                    </a:p>
                    <a:p>
                      <a:pPr marL="0" algn="r">
                        <a:lnSpc>
                          <a:spcPct val="100000"/>
                        </a:lnSpc>
                        <a:spcAft>
                          <a:spcPts val="0"/>
                        </a:spcAft>
                        <a:tabLst>
                          <a:tab pos="3409950" algn="l"/>
                        </a:tabLst>
                      </a:pPr>
                      <a:r>
                        <a:rPr lang="en-ZA" sz="1800" dirty="0" smtClean="0">
                          <a:latin typeface="+mn-lt"/>
                          <a:ea typeface="Calibri"/>
                          <a:cs typeface="Mangal"/>
                        </a:rPr>
                        <a:t>207 518</a:t>
                      </a:r>
                      <a:endParaRPr lang="en-US" sz="1800" dirty="0">
                        <a:latin typeface="+mn-lt"/>
                        <a:ea typeface="Calibri"/>
                        <a:cs typeface="Mangal"/>
                      </a:endParaRPr>
                    </a:p>
                  </a:txBody>
                  <a:tcPr marL="24893" marR="24893" marT="0" marB="0">
                    <a:solidFill>
                      <a:schemeClr val="accent3">
                        <a:lumMod val="40000"/>
                        <a:lumOff val="60000"/>
                      </a:schemeClr>
                    </a:solidFill>
                  </a:tcPr>
                </a:tc>
                <a:tc>
                  <a:txBody>
                    <a:bodyPr/>
                    <a:lstStyle/>
                    <a:p>
                      <a:pPr marL="342900" indent="-342900" algn="r">
                        <a:lnSpc>
                          <a:spcPct val="100000"/>
                        </a:lnSpc>
                        <a:spcAft>
                          <a:spcPts val="0"/>
                        </a:spcAft>
                        <a:buFont typeface="Arial" pitchFamily="34" charset="0"/>
                        <a:buNone/>
                        <a:tabLst>
                          <a:tab pos="3409950" algn="l"/>
                        </a:tabLst>
                      </a:pPr>
                      <a:endParaRPr lang="en-US" sz="1800" b="1" dirty="0" smtClean="0">
                        <a:latin typeface="+mn-lt"/>
                        <a:ea typeface="Calibri"/>
                        <a:cs typeface="Mangal"/>
                      </a:endParaRPr>
                    </a:p>
                    <a:p>
                      <a:pPr marL="342900" indent="-342900" algn="r">
                        <a:lnSpc>
                          <a:spcPct val="100000"/>
                        </a:lnSpc>
                        <a:spcAft>
                          <a:spcPts val="0"/>
                        </a:spcAft>
                        <a:buFont typeface="Arial" pitchFamily="34" charset="0"/>
                        <a:buNone/>
                        <a:tabLst>
                          <a:tab pos="3409950" algn="l"/>
                        </a:tabLst>
                      </a:pPr>
                      <a:r>
                        <a:rPr lang="en-US" sz="1800" b="1" dirty="0" smtClean="0">
                          <a:latin typeface="+mn-lt"/>
                          <a:ea typeface="Calibri"/>
                          <a:cs typeface="Mangal"/>
                        </a:rPr>
                        <a:t>99.9%</a:t>
                      </a:r>
                    </a:p>
                    <a:p>
                      <a:pPr marL="342900" indent="-342900" algn="r">
                        <a:lnSpc>
                          <a:spcPct val="100000"/>
                        </a:lnSpc>
                        <a:spcAft>
                          <a:spcPts val="0"/>
                        </a:spcAft>
                        <a:buFont typeface="Arial" pitchFamily="34" charset="0"/>
                        <a:buNone/>
                        <a:tabLst>
                          <a:tab pos="3409950" algn="l"/>
                        </a:tabLst>
                      </a:pPr>
                      <a:endParaRPr lang="en-US" sz="1800" b="0" dirty="0" smtClean="0">
                        <a:latin typeface="+mn-lt"/>
                        <a:ea typeface="Calibri"/>
                        <a:cs typeface="Mangal"/>
                      </a:endParaRPr>
                    </a:p>
                    <a:p>
                      <a:pPr marL="342900" indent="-342900" algn="r">
                        <a:lnSpc>
                          <a:spcPct val="100000"/>
                        </a:lnSpc>
                        <a:spcAft>
                          <a:spcPts val="0"/>
                        </a:spcAft>
                        <a:buFont typeface="Arial" pitchFamily="34" charset="0"/>
                        <a:buNone/>
                        <a:tabLst>
                          <a:tab pos="3409950" algn="l"/>
                        </a:tabLst>
                      </a:pPr>
                      <a:r>
                        <a:rPr lang="en-US" sz="1800" b="0" dirty="0" smtClean="0">
                          <a:latin typeface="+mn-lt"/>
                          <a:ea typeface="Calibri"/>
                          <a:cs typeface="Mangal"/>
                        </a:rPr>
                        <a:t>100%</a:t>
                      </a:r>
                    </a:p>
                    <a:p>
                      <a:pPr marL="342900" indent="-342900" algn="r">
                        <a:lnSpc>
                          <a:spcPct val="100000"/>
                        </a:lnSpc>
                        <a:spcAft>
                          <a:spcPts val="0"/>
                        </a:spcAft>
                        <a:buFont typeface="Arial" pitchFamily="34" charset="0"/>
                        <a:buNone/>
                        <a:tabLst>
                          <a:tab pos="3409950" algn="l"/>
                        </a:tabLst>
                      </a:pPr>
                      <a:endParaRPr lang="en-US" sz="1800" b="0" dirty="0" smtClean="0">
                        <a:latin typeface="+mn-lt"/>
                        <a:ea typeface="Calibri"/>
                        <a:cs typeface="Mangal"/>
                      </a:endParaRPr>
                    </a:p>
                    <a:p>
                      <a:pPr marL="342900" indent="-342900" algn="r">
                        <a:lnSpc>
                          <a:spcPct val="100000"/>
                        </a:lnSpc>
                        <a:spcAft>
                          <a:spcPts val="0"/>
                        </a:spcAft>
                        <a:buFont typeface="Arial" pitchFamily="34" charset="0"/>
                        <a:buNone/>
                        <a:tabLst>
                          <a:tab pos="3409950" algn="l"/>
                        </a:tabLst>
                      </a:pPr>
                      <a:r>
                        <a:rPr lang="en-US" sz="1800" b="0" dirty="0" smtClean="0">
                          <a:latin typeface="+mn-lt"/>
                          <a:ea typeface="Calibri"/>
                          <a:cs typeface="Mangal"/>
                        </a:rPr>
                        <a:t>100%</a:t>
                      </a:r>
                    </a:p>
                    <a:p>
                      <a:pPr marL="342900" indent="-342900" algn="r">
                        <a:lnSpc>
                          <a:spcPct val="100000"/>
                        </a:lnSpc>
                        <a:spcAft>
                          <a:spcPts val="0"/>
                        </a:spcAft>
                        <a:buFont typeface="Arial" pitchFamily="34" charset="0"/>
                        <a:buNone/>
                        <a:tabLst>
                          <a:tab pos="3409950" algn="l"/>
                        </a:tabLst>
                      </a:pPr>
                      <a:endParaRPr lang="en-US" sz="1800" b="0" dirty="0" smtClean="0">
                        <a:latin typeface="+mn-lt"/>
                        <a:ea typeface="Calibri"/>
                        <a:cs typeface="Mangal"/>
                      </a:endParaRPr>
                    </a:p>
                    <a:p>
                      <a:pPr marL="342900" indent="-342900" algn="r">
                        <a:lnSpc>
                          <a:spcPct val="100000"/>
                        </a:lnSpc>
                        <a:spcAft>
                          <a:spcPts val="0"/>
                        </a:spcAft>
                        <a:buFont typeface="Arial" pitchFamily="34" charset="0"/>
                        <a:buNone/>
                        <a:tabLst>
                          <a:tab pos="3409950" algn="l"/>
                        </a:tabLst>
                      </a:pPr>
                      <a:r>
                        <a:rPr lang="en-US" sz="1800" b="0" dirty="0" smtClean="0">
                          <a:latin typeface="+mn-lt"/>
                          <a:ea typeface="Calibri"/>
                          <a:cs typeface="Mangal"/>
                        </a:rPr>
                        <a:t>99.7%</a:t>
                      </a:r>
                      <a:endParaRPr lang="en-US" sz="1800" b="0" dirty="0">
                        <a:latin typeface="+mn-lt"/>
                        <a:ea typeface="Calibri"/>
                        <a:cs typeface="Mangal"/>
                      </a:endParaRPr>
                    </a:p>
                  </a:txBody>
                  <a:tcPr marL="24893" marR="24893" marT="0" marB="0">
                    <a:solidFill>
                      <a:schemeClr val="accent3">
                        <a:lumMod val="40000"/>
                        <a:lumOff val="60000"/>
                      </a:schemeClr>
                    </a:solidFill>
                  </a:tcPr>
                </a:tc>
                <a:tc>
                  <a:txBody>
                    <a:bodyPr/>
                    <a:lstStyle/>
                    <a:p>
                      <a:pPr marL="342900" indent="-342900" algn="r">
                        <a:lnSpc>
                          <a:spcPct val="100000"/>
                        </a:lnSpc>
                        <a:spcAft>
                          <a:spcPts val="0"/>
                        </a:spcAft>
                        <a:buFont typeface="Arial" pitchFamily="34" charset="0"/>
                        <a:buNone/>
                        <a:tabLst>
                          <a:tab pos="3409950" algn="l"/>
                        </a:tabLst>
                      </a:pPr>
                      <a:endParaRPr lang="en-ZA" sz="1800" b="1" dirty="0" smtClean="0">
                        <a:latin typeface="+mn-lt"/>
                        <a:ea typeface="Calibri"/>
                        <a:cs typeface="Mangal"/>
                      </a:endParaRPr>
                    </a:p>
                    <a:p>
                      <a:pPr marL="342900" indent="-342900" algn="r">
                        <a:lnSpc>
                          <a:spcPct val="100000"/>
                        </a:lnSpc>
                        <a:spcAft>
                          <a:spcPts val="0"/>
                        </a:spcAft>
                        <a:buFont typeface="Arial" pitchFamily="34" charset="0"/>
                        <a:buNone/>
                        <a:tabLst>
                          <a:tab pos="3409950" algn="l"/>
                        </a:tabLst>
                      </a:pPr>
                      <a:r>
                        <a:rPr lang="en-ZA" sz="1800" b="1" dirty="0" smtClean="0">
                          <a:latin typeface="+mn-lt"/>
                          <a:ea typeface="Calibri"/>
                          <a:cs typeface="Mangal"/>
                        </a:rPr>
                        <a:t>438</a:t>
                      </a:r>
                    </a:p>
                    <a:p>
                      <a:pPr marL="342900" indent="-342900" algn="r">
                        <a:lnSpc>
                          <a:spcPct val="100000"/>
                        </a:lnSpc>
                        <a:spcAft>
                          <a:spcPts val="0"/>
                        </a:spcAft>
                        <a:buFont typeface="Arial" pitchFamily="34" charset="0"/>
                        <a:buNone/>
                        <a:tabLst>
                          <a:tab pos="3409950" algn="l"/>
                        </a:tabLst>
                      </a:pPr>
                      <a:endParaRPr lang="en-ZA" sz="1800" dirty="0" smtClean="0">
                        <a:latin typeface="+mn-lt"/>
                        <a:ea typeface="Calibri"/>
                        <a:cs typeface="Mangal"/>
                      </a:endParaRPr>
                    </a:p>
                    <a:p>
                      <a:pPr marL="342900" indent="-342900" algn="r">
                        <a:lnSpc>
                          <a:spcPct val="100000"/>
                        </a:lnSpc>
                        <a:spcAft>
                          <a:spcPts val="0"/>
                        </a:spcAft>
                        <a:buFont typeface="Arial" pitchFamily="34" charset="0"/>
                        <a:buNone/>
                        <a:tabLst>
                          <a:tab pos="3409950" algn="l"/>
                        </a:tabLst>
                      </a:pPr>
                      <a:r>
                        <a:rPr lang="en-ZA" sz="1800" dirty="0" smtClean="0">
                          <a:latin typeface="+mn-lt"/>
                          <a:ea typeface="Calibri"/>
                          <a:cs typeface="Mangal"/>
                        </a:rPr>
                        <a:t>(101)</a:t>
                      </a:r>
                    </a:p>
                    <a:p>
                      <a:pPr marL="342900" indent="-342900" algn="r">
                        <a:lnSpc>
                          <a:spcPct val="100000"/>
                        </a:lnSpc>
                        <a:spcAft>
                          <a:spcPts val="0"/>
                        </a:spcAft>
                        <a:buFont typeface="Arial" pitchFamily="34" charset="0"/>
                        <a:buNone/>
                        <a:tabLst>
                          <a:tab pos="3409950" algn="l"/>
                        </a:tabLst>
                      </a:pPr>
                      <a:endParaRPr lang="en-ZA" sz="1800" dirty="0" smtClean="0">
                        <a:latin typeface="+mn-lt"/>
                        <a:ea typeface="Calibri"/>
                        <a:cs typeface="Mangal"/>
                      </a:endParaRPr>
                    </a:p>
                    <a:p>
                      <a:pPr marL="342900" indent="-342900" algn="r">
                        <a:lnSpc>
                          <a:spcPct val="100000"/>
                        </a:lnSpc>
                        <a:spcAft>
                          <a:spcPts val="0"/>
                        </a:spcAft>
                        <a:buFont typeface="Arial" pitchFamily="34" charset="0"/>
                        <a:buNone/>
                        <a:tabLst>
                          <a:tab pos="3409950" algn="l"/>
                        </a:tabLst>
                      </a:pPr>
                      <a:r>
                        <a:rPr lang="en-ZA" sz="1800" dirty="0" smtClean="0">
                          <a:latin typeface="+mn-lt"/>
                          <a:ea typeface="Calibri"/>
                          <a:cs typeface="Mangal"/>
                        </a:rPr>
                        <a:t>-</a:t>
                      </a:r>
                    </a:p>
                    <a:p>
                      <a:pPr marL="342900" indent="-342900" algn="r">
                        <a:lnSpc>
                          <a:spcPct val="100000"/>
                        </a:lnSpc>
                        <a:spcAft>
                          <a:spcPts val="0"/>
                        </a:spcAft>
                        <a:buFont typeface="Arial" pitchFamily="34" charset="0"/>
                        <a:buNone/>
                        <a:tabLst>
                          <a:tab pos="3409950" algn="l"/>
                        </a:tabLst>
                      </a:pPr>
                      <a:endParaRPr lang="en-ZA" sz="1800" dirty="0" smtClean="0">
                        <a:latin typeface="+mn-lt"/>
                        <a:ea typeface="Calibri"/>
                        <a:cs typeface="Mangal"/>
                      </a:endParaRPr>
                    </a:p>
                    <a:p>
                      <a:pPr marL="342900" indent="-342900" algn="r">
                        <a:lnSpc>
                          <a:spcPct val="100000"/>
                        </a:lnSpc>
                        <a:spcAft>
                          <a:spcPts val="0"/>
                        </a:spcAft>
                        <a:buFont typeface="Arial" pitchFamily="34" charset="0"/>
                        <a:buNone/>
                        <a:tabLst>
                          <a:tab pos="3409950" algn="l"/>
                        </a:tabLst>
                      </a:pPr>
                      <a:r>
                        <a:rPr lang="en-US" sz="1800" dirty="0" smtClean="0">
                          <a:latin typeface="+mn-lt"/>
                          <a:ea typeface="Calibri"/>
                          <a:cs typeface="Mangal"/>
                        </a:rPr>
                        <a:t>539</a:t>
                      </a:r>
                      <a:endParaRPr lang="en-US" sz="1800" dirty="0">
                        <a:latin typeface="+mn-lt"/>
                        <a:ea typeface="Calibri"/>
                        <a:cs typeface="Mangal"/>
                      </a:endParaRPr>
                    </a:p>
                  </a:txBody>
                  <a:tcPr marL="24893" marR="24893" marT="0" marB="0">
                    <a:solidFill>
                      <a:schemeClr val="accent3">
                        <a:lumMod val="40000"/>
                        <a:lumOff val="60000"/>
                      </a:schemeClr>
                    </a:solidFill>
                  </a:tcPr>
                </a:tc>
              </a:tr>
            </a:tbl>
          </a:graphicData>
        </a:graphic>
      </p:graphicFrame>
      <p:sp>
        <p:nvSpPr>
          <p:cNvPr id="21509"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4160CB9-AD63-4E3A-A6DD-66A321D004D7}" type="slidenum">
              <a:rPr lang="en-US" altLang="en-US" sz="1200">
                <a:solidFill>
                  <a:srgbClr val="898989"/>
                </a:solidFill>
              </a:rPr>
              <a:pPr>
                <a:spcBef>
                  <a:spcPct val="0"/>
                </a:spcBef>
                <a:buFontTx/>
                <a:buNone/>
              </a:pPr>
              <a:t>27</a:t>
            </a:fld>
            <a:endParaRPr lang="en-US" altLang="en-US" sz="1200">
              <a:solidFill>
                <a:srgbClr val="898989"/>
              </a:solidFill>
            </a:endParaRPr>
          </a:p>
        </p:txBody>
      </p:sp>
    </p:spTree>
    <p:extLst>
      <p:ext uri="{BB962C8B-B14F-4D97-AF65-F5344CB8AC3E}">
        <p14:creationId xmlns:p14="http://schemas.microsoft.com/office/powerpoint/2010/main" xmlns="" val="835013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lide1 copy.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700" y="-54708"/>
            <a:ext cx="9144000" cy="6858000"/>
          </a:xfrm>
          <a:prstGeom prst="rect">
            <a:avLst/>
          </a:prstGeom>
        </p:spPr>
      </p:pic>
      <p:sp>
        <p:nvSpPr>
          <p:cNvPr id="5" name="Slide Number Placeholder 4"/>
          <p:cNvSpPr>
            <a:spLocks noGrp="1"/>
          </p:cNvSpPr>
          <p:nvPr>
            <p:ph type="sldNum" sz="quarter" idx="12"/>
          </p:nvPr>
        </p:nvSpPr>
        <p:spPr/>
        <p:txBody>
          <a:bodyPr/>
          <a:lstStyle/>
          <a:p>
            <a:fld id="{8843D58F-2DAB-1446-A47E-C34A82BC1FA1}" type="slidenum">
              <a:rPr lang="en-US" smtClean="0"/>
              <a:pPr/>
              <a:t>28</a:t>
            </a:fld>
            <a:endParaRPr lang="en-US"/>
          </a:p>
        </p:txBody>
      </p:sp>
      <p:pic>
        <p:nvPicPr>
          <p:cNvPr id="8" name="Picture 7"/>
          <p:cNvPicPr>
            <a:picLocks noChangeAspect="1"/>
          </p:cNvPicPr>
          <p:nvPr/>
        </p:nvPicPr>
        <p:blipFill>
          <a:blip r:embed="rId3"/>
          <a:stretch>
            <a:fillRect/>
          </a:stretch>
        </p:blipFill>
        <p:spPr>
          <a:xfrm>
            <a:off x="253828" y="1862353"/>
            <a:ext cx="3962743" cy="1511939"/>
          </a:xfrm>
          <a:prstGeom prst="rect">
            <a:avLst/>
          </a:prstGeom>
        </p:spPr>
      </p:pic>
    </p:spTree>
    <p:extLst>
      <p:ext uri="{BB962C8B-B14F-4D97-AF65-F5344CB8AC3E}">
        <p14:creationId xmlns:p14="http://schemas.microsoft.com/office/powerpoint/2010/main" xmlns="" val="1222175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txBox="1">
            <a:spLocks/>
          </p:cNvSpPr>
          <p:nvPr/>
        </p:nvSpPr>
        <p:spPr>
          <a:xfrm>
            <a:off x="6553200" y="6245225"/>
            <a:ext cx="2133600" cy="476250"/>
          </a:xfrm>
          <a:prstGeom prst="rect">
            <a:avLst/>
          </a:prstGeom>
        </p:spPr>
        <p:txBody>
          <a:bodyPr vert="horz" lIns="0" tIns="0" rIns="0" bIns="0" anchor="b"/>
          <a:lstStyle>
            <a:defPPr>
              <a:defRPr lang="en-US"/>
            </a:defPPr>
            <a:lvl1pPr algn="r" rtl="0" eaLnBrk="1" fontAlgn="auto" latinLnBrk="0" hangingPunct="1">
              <a:spcBef>
                <a:spcPts val="0"/>
              </a:spcBef>
              <a:spcAft>
                <a:spcPts val="0"/>
              </a:spcAft>
              <a:defRPr kumimoji="0" sz="1200" kern="1200">
                <a:solidFill>
                  <a:schemeClr val="tx2">
                    <a:shade val="90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903E254-A38B-44E1-AE99-AAC21BF4248D}" type="slidenum">
              <a:rPr lang="en-US" smtClean="0">
                <a:solidFill>
                  <a:srgbClr val="4F271C">
                    <a:shade val="90000"/>
                  </a:srgbClr>
                </a:solidFill>
              </a:rPr>
              <a:pPr>
                <a:defRPr/>
              </a:pPr>
              <a:t>3</a:t>
            </a:fld>
            <a:endParaRPr lang="en-US" dirty="0">
              <a:solidFill>
                <a:srgbClr val="4F271C">
                  <a:shade val="90000"/>
                </a:srgbClr>
              </a:solidFill>
            </a:endParaRPr>
          </a:p>
        </p:txBody>
      </p:sp>
      <p:sp>
        <p:nvSpPr>
          <p:cNvPr id="11" name="Title 1"/>
          <p:cNvSpPr txBox="1">
            <a:spLocks/>
          </p:cNvSpPr>
          <p:nvPr/>
        </p:nvSpPr>
        <p:spPr>
          <a:xfrm>
            <a:off x="179511" y="373607"/>
            <a:ext cx="7851775" cy="685800"/>
          </a:xfrm>
          <a:prstGeom prst="rect">
            <a:avLst/>
          </a:prstGeom>
        </p:spPr>
        <p:txBody>
          <a:bodyPr lIns="0" rIns="0" bIns="0" anchor="b"/>
          <a:lstStyle/>
          <a:p>
            <a:pPr>
              <a:spcBef>
                <a:spcPct val="0"/>
              </a:spcBef>
              <a:defRPr/>
            </a:pPr>
            <a:r>
              <a:rPr lang="en-US" sz="3600" b="1" dirty="0">
                <a:latin typeface="Calibri"/>
              </a:rPr>
              <a:t/>
            </a:r>
            <a:br>
              <a:rPr lang="en-US" sz="3600" b="1" dirty="0">
                <a:latin typeface="Calibri"/>
              </a:rPr>
            </a:br>
            <a:endParaRPr lang="en-US" sz="2000" b="1" dirty="0">
              <a:latin typeface="Calibri"/>
            </a:endParaRPr>
          </a:p>
        </p:txBody>
      </p:sp>
      <p:sp>
        <p:nvSpPr>
          <p:cNvPr id="14" name="Rectangle 13"/>
          <p:cNvSpPr/>
          <p:nvPr/>
        </p:nvSpPr>
        <p:spPr>
          <a:xfrm>
            <a:off x="179511" y="101600"/>
            <a:ext cx="8087817" cy="767551"/>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p>
            <a:pPr algn="ctr">
              <a:spcBef>
                <a:spcPct val="0"/>
              </a:spcBef>
              <a:defRPr/>
            </a:pPr>
            <a:r>
              <a:rPr lang="en-US" sz="4000" b="1" dirty="0">
                <a:solidFill>
                  <a:schemeClr val="bg1"/>
                </a:solidFill>
              </a:rPr>
              <a:t>The Mandate</a:t>
            </a:r>
            <a:endParaRPr lang="en-US" sz="2400" b="1" dirty="0">
              <a:solidFill>
                <a:schemeClr val="bg1"/>
              </a:solidFill>
            </a:endParaRPr>
          </a:p>
        </p:txBody>
      </p:sp>
      <p:pic>
        <p:nvPicPr>
          <p:cNvPr id="4" name="Picture 3"/>
          <p:cNvPicPr>
            <a:picLocks noChangeAspect="1"/>
          </p:cNvPicPr>
          <p:nvPr/>
        </p:nvPicPr>
        <p:blipFill>
          <a:blip r:embed="rId3"/>
          <a:stretch>
            <a:fillRect/>
          </a:stretch>
        </p:blipFill>
        <p:spPr>
          <a:xfrm>
            <a:off x="178010" y="1190377"/>
            <a:ext cx="8254699" cy="2965598"/>
          </a:xfrm>
          <a:prstGeom prst="rect">
            <a:avLst/>
          </a:prstGeom>
        </p:spPr>
      </p:pic>
      <p:pic>
        <p:nvPicPr>
          <p:cNvPr id="6" name="Picture 5"/>
          <p:cNvPicPr>
            <a:picLocks noChangeAspect="1"/>
          </p:cNvPicPr>
          <p:nvPr/>
        </p:nvPicPr>
        <p:blipFill>
          <a:blip r:embed="rId4"/>
          <a:stretch>
            <a:fillRect/>
          </a:stretch>
        </p:blipFill>
        <p:spPr>
          <a:xfrm>
            <a:off x="178010" y="4599883"/>
            <a:ext cx="3840813" cy="2121592"/>
          </a:xfrm>
          <a:prstGeom prst="rect">
            <a:avLst/>
          </a:prstGeom>
        </p:spPr>
      </p:pic>
      <p:pic>
        <p:nvPicPr>
          <p:cNvPr id="7" name="Picture 6"/>
          <p:cNvPicPr>
            <a:picLocks noChangeAspect="1"/>
          </p:cNvPicPr>
          <p:nvPr/>
        </p:nvPicPr>
        <p:blipFill>
          <a:blip r:embed="rId5"/>
          <a:stretch>
            <a:fillRect/>
          </a:stretch>
        </p:blipFill>
        <p:spPr>
          <a:xfrm>
            <a:off x="4227052" y="4346230"/>
            <a:ext cx="3804234" cy="2511770"/>
          </a:xfrm>
          <a:prstGeom prst="rect">
            <a:avLst/>
          </a:prstGeom>
        </p:spPr>
      </p:pic>
      <p:sp>
        <p:nvSpPr>
          <p:cNvPr id="2" name="Slide Number Placeholder 1"/>
          <p:cNvSpPr>
            <a:spLocks noGrp="1"/>
          </p:cNvSpPr>
          <p:nvPr>
            <p:ph type="sldNum" sz="quarter" idx="12"/>
          </p:nvPr>
        </p:nvSpPr>
        <p:spPr>
          <a:xfrm>
            <a:off x="7292243" y="5295554"/>
            <a:ext cx="2133600" cy="365125"/>
          </a:xfrm>
        </p:spPr>
        <p:txBody>
          <a:bodyPr/>
          <a:lstStyle/>
          <a:p>
            <a:fld id="{8843D58F-2DAB-1446-A47E-C34A82BC1FA1}" type="slidenum">
              <a:rPr lang="en-US" smtClean="0"/>
              <a:pPr/>
              <a:t>3</a:t>
            </a:fld>
            <a:endParaRPr lang="en-US"/>
          </a:p>
        </p:txBody>
      </p:sp>
    </p:spTree>
    <p:extLst>
      <p:ext uri="{BB962C8B-B14F-4D97-AF65-F5344CB8AC3E}">
        <p14:creationId xmlns:p14="http://schemas.microsoft.com/office/powerpoint/2010/main" xmlns="" val="3209981810"/>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1"/>
          <p:cNvSpPr>
            <a:spLocks noGrp="1"/>
          </p:cNvSpPr>
          <p:nvPr>
            <p:ph type="sldNum" sz="quarter" idx="12"/>
          </p:nvPr>
        </p:nvSpPr>
        <p:spPr bwMode="auto">
          <a:xfrm>
            <a:off x="6553200" y="629381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41C5A2AB-C323-4D9E-A5C5-31404695B90B}" type="slidenum">
              <a:rPr lang="en-US" smtClean="0">
                <a:solidFill>
                  <a:srgbClr val="4B251A"/>
                </a:solidFill>
                <a:latin typeface="Calibri" pitchFamily="34" charset="0"/>
              </a:rPr>
              <a:pPr eaLnBrk="1" hangingPunct="1">
                <a:defRPr/>
              </a:pPr>
              <a:t>4</a:t>
            </a:fld>
            <a:endParaRPr lang="en-US" dirty="0" smtClean="0">
              <a:solidFill>
                <a:srgbClr val="4B251A"/>
              </a:solidFill>
              <a:latin typeface="Calibri" pitchFamily="34" charset="0"/>
            </a:endParaRPr>
          </a:p>
        </p:txBody>
      </p:sp>
      <p:sp>
        <p:nvSpPr>
          <p:cNvPr id="8" name="Rectangle 7"/>
          <p:cNvSpPr/>
          <p:nvPr/>
        </p:nvSpPr>
        <p:spPr>
          <a:xfrm>
            <a:off x="289967" y="156360"/>
            <a:ext cx="8396833" cy="491340"/>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p>
            <a:pPr algn="ctr" defTabSz="895350">
              <a:spcBef>
                <a:spcPct val="20000"/>
              </a:spcBef>
            </a:pPr>
            <a:r>
              <a:rPr lang="en-ZA" sz="3200" b="1" dirty="0" smtClean="0">
                <a:solidFill>
                  <a:prstClr val="white"/>
                </a:solidFill>
                <a:latin typeface="Calibri"/>
                <a:ea typeface="+mj-ea"/>
                <a:cs typeface="+mj-cs"/>
              </a:rPr>
              <a:t>Vision, Mission, Values</a:t>
            </a:r>
            <a:endParaRPr lang="en-US" sz="3200" b="1" dirty="0">
              <a:solidFill>
                <a:prstClr val="white"/>
              </a:solidFill>
              <a:latin typeface="Calibri"/>
              <a:ea typeface="+mj-ea"/>
              <a:cs typeface="+mj-cs"/>
            </a:endParaRPr>
          </a:p>
        </p:txBody>
      </p:sp>
      <p:pic>
        <p:nvPicPr>
          <p:cNvPr id="12" name="Content Placeholder 11"/>
          <p:cNvPicPr>
            <a:picLocks noGrp="1" noChangeAspect="1"/>
          </p:cNvPicPr>
          <p:nvPr>
            <p:ph idx="1"/>
          </p:nvPr>
        </p:nvPicPr>
        <p:blipFill>
          <a:blip r:embed="rId3"/>
          <a:stretch>
            <a:fillRect/>
          </a:stretch>
        </p:blipFill>
        <p:spPr>
          <a:xfrm>
            <a:off x="695570" y="950494"/>
            <a:ext cx="8144000" cy="1737511"/>
          </a:xfrm>
          <a:prstGeom prst="rect">
            <a:avLst/>
          </a:prstGeom>
        </p:spPr>
      </p:pic>
      <p:pic>
        <p:nvPicPr>
          <p:cNvPr id="17" name="Picture 16"/>
          <p:cNvPicPr>
            <a:picLocks noChangeAspect="1"/>
          </p:cNvPicPr>
          <p:nvPr/>
        </p:nvPicPr>
        <p:blipFill>
          <a:blip r:embed="rId4"/>
          <a:stretch>
            <a:fillRect/>
          </a:stretch>
        </p:blipFill>
        <p:spPr>
          <a:xfrm>
            <a:off x="381652" y="4789208"/>
            <a:ext cx="8466891" cy="1749704"/>
          </a:xfrm>
          <a:prstGeom prst="rect">
            <a:avLst/>
          </a:prstGeom>
        </p:spPr>
      </p:pic>
      <p:pic>
        <p:nvPicPr>
          <p:cNvPr id="18" name="Picture 17"/>
          <p:cNvPicPr>
            <a:picLocks noChangeAspect="1"/>
          </p:cNvPicPr>
          <p:nvPr/>
        </p:nvPicPr>
        <p:blipFill>
          <a:blip r:embed="rId5"/>
          <a:stretch>
            <a:fillRect/>
          </a:stretch>
        </p:blipFill>
        <p:spPr>
          <a:xfrm>
            <a:off x="2355702" y="5352804"/>
            <a:ext cx="1018120" cy="493819"/>
          </a:xfrm>
          <a:prstGeom prst="rect">
            <a:avLst/>
          </a:prstGeom>
        </p:spPr>
      </p:pic>
      <p:pic>
        <p:nvPicPr>
          <p:cNvPr id="19" name="Picture 18"/>
          <p:cNvPicPr>
            <a:picLocks noChangeAspect="1"/>
          </p:cNvPicPr>
          <p:nvPr/>
        </p:nvPicPr>
        <p:blipFill>
          <a:blip r:embed="rId6"/>
          <a:stretch>
            <a:fillRect/>
          </a:stretch>
        </p:blipFill>
        <p:spPr>
          <a:xfrm>
            <a:off x="4369719" y="5480554"/>
            <a:ext cx="4590686" cy="688908"/>
          </a:xfrm>
          <a:prstGeom prst="rect">
            <a:avLst/>
          </a:prstGeom>
        </p:spPr>
      </p:pic>
      <p:sp>
        <p:nvSpPr>
          <p:cNvPr id="10" name="Shape 9"/>
          <p:cNvSpPr/>
          <p:nvPr/>
        </p:nvSpPr>
        <p:spPr>
          <a:xfrm>
            <a:off x="485092" y="2473770"/>
            <a:ext cx="8354478" cy="2479332"/>
          </a:xfrm>
          <a:prstGeom prst="leftRightRibbon">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6">
              <a:shade val="80000"/>
              <a:hueOff val="0"/>
              <a:satOff val="0"/>
              <a:lumOff val="0"/>
              <a:alphaOff val="0"/>
            </a:schemeClr>
          </a:fillRef>
          <a:effectRef idx="2">
            <a:schemeClr val="accent6">
              <a:shade val="80000"/>
              <a:hueOff val="0"/>
              <a:satOff val="0"/>
              <a:lumOff val="0"/>
              <a:alphaOff val="0"/>
            </a:schemeClr>
          </a:effectRef>
          <a:fontRef idx="minor">
            <a:schemeClr val="lt1"/>
          </a:fontRef>
        </p:style>
      </p:sp>
      <p:grpSp>
        <p:nvGrpSpPr>
          <p:cNvPr id="11" name="Group 10"/>
          <p:cNvGrpSpPr/>
          <p:nvPr/>
        </p:nvGrpSpPr>
        <p:grpSpPr>
          <a:xfrm>
            <a:off x="1855213" y="2951326"/>
            <a:ext cx="2411887" cy="659214"/>
            <a:chOff x="937588" y="2895593"/>
            <a:chExt cx="2411887" cy="659214"/>
          </a:xfrm>
          <a:scene3d>
            <a:camera prst="orthographicFront">
              <a:rot lat="0" lon="0" rev="0"/>
            </a:camera>
            <a:lightRig rig="contrasting" dir="t">
              <a:rot lat="0" lon="0" rev="1200000"/>
            </a:lightRig>
          </a:scene3d>
        </p:grpSpPr>
        <p:sp>
          <p:nvSpPr>
            <p:cNvPr id="20" name="Rectangle 19"/>
            <p:cNvSpPr/>
            <p:nvPr/>
          </p:nvSpPr>
          <p:spPr>
            <a:xfrm>
              <a:off x="937588" y="2895593"/>
              <a:ext cx="2411887" cy="659214"/>
            </a:xfrm>
            <a:prstGeom prst="rect">
              <a:avLst/>
            </a:prstGeom>
            <a:noFill/>
            <a:ln>
              <a:noFill/>
            </a:ln>
            <a:sp3d/>
          </p:spPr>
          <p:style>
            <a:lnRef idx="0">
              <a:scrgbClr r="0" g="0" b="0"/>
            </a:lnRef>
            <a:fillRef idx="1">
              <a:scrgbClr r="0" g="0" b="0"/>
            </a:fillRef>
            <a:effectRef idx="2">
              <a:schemeClr val="accent6">
                <a:shade val="80000"/>
                <a:hueOff val="0"/>
                <a:satOff val="0"/>
                <a:lumOff val="0"/>
                <a:alphaOff val="0"/>
              </a:schemeClr>
            </a:effectRef>
            <a:fontRef idx="minor">
              <a:schemeClr val="lt1"/>
            </a:fontRef>
          </p:style>
        </p:sp>
        <p:sp>
          <p:nvSpPr>
            <p:cNvPr id="21" name="Rectangle 20"/>
            <p:cNvSpPr/>
            <p:nvPr/>
          </p:nvSpPr>
          <p:spPr>
            <a:xfrm>
              <a:off x="937588" y="2895593"/>
              <a:ext cx="2411887" cy="6592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106680" rIns="0" bIns="114300" numCol="1" spcCol="1270" anchor="ctr" anchorCtr="0">
              <a:noAutofit/>
            </a:bodyPr>
            <a:lstStyle/>
            <a:p>
              <a:pPr lvl="0" algn="ctr" defTabSz="1333500" rtl="0">
                <a:lnSpc>
                  <a:spcPct val="90000"/>
                </a:lnSpc>
                <a:spcBef>
                  <a:spcPct val="0"/>
                </a:spcBef>
                <a:spcAft>
                  <a:spcPct val="35000"/>
                </a:spcAft>
              </a:pPr>
              <a:r>
                <a:rPr lang="en-ZA" sz="3000" b="1" kern="1200" dirty="0" smtClean="0">
                  <a:solidFill>
                    <a:schemeClr val="tx1"/>
                  </a:solidFill>
                </a:rPr>
                <a:t>Mission</a:t>
              </a:r>
              <a:endParaRPr lang="en-ZA" sz="3000" kern="1200" dirty="0">
                <a:solidFill>
                  <a:schemeClr val="tx1"/>
                </a:solidFill>
              </a:endParaRPr>
            </a:p>
          </p:txBody>
        </p:sp>
      </p:grpSp>
      <p:grpSp>
        <p:nvGrpSpPr>
          <p:cNvPr id="14" name="Group 13"/>
          <p:cNvGrpSpPr/>
          <p:nvPr/>
        </p:nvGrpSpPr>
        <p:grpSpPr>
          <a:xfrm>
            <a:off x="4369819" y="3027537"/>
            <a:ext cx="3533001" cy="1416307"/>
            <a:chOff x="3452194" y="2971804"/>
            <a:chExt cx="3533001" cy="1416307"/>
          </a:xfrm>
          <a:scene3d>
            <a:camera prst="orthographicFront">
              <a:rot lat="0" lon="0" rev="0"/>
            </a:camera>
            <a:lightRig rig="contrasting" dir="t">
              <a:rot lat="0" lon="0" rev="1200000"/>
            </a:lightRig>
          </a:scene3d>
        </p:grpSpPr>
        <p:sp>
          <p:nvSpPr>
            <p:cNvPr id="15" name="Rectangle 14"/>
            <p:cNvSpPr/>
            <p:nvPr/>
          </p:nvSpPr>
          <p:spPr>
            <a:xfrm>
              <a:off x="3452194" y="2971804"/>
              <a:ext cx="3444894" cy="1230329"/>
            </a:xfrm>
            <a:prstGeom prst="rect">
              <a:avLst/>
            </a:prstGeom>
            <a:noFill/>
            <a:ln>
              <a:noFill/>
            </a:ln>
            <a:sp3d/>
          </p:spPr>
          <p:style>
            <a:lnRef idx="0">
              <a:scrgbClr r="0" g="0" b="0"/>
            </a:lnRef>
            <a:fillRef idx="1">
              <a:scrgbClr r="0" g="0" b="0"/>
            </a:fillRef>
            <a:effectRef idx="2">
              <a:schemeClr val="accent6">
                <a:shade val="80000"/>
                <a:hueOff val="0"/>
                <a:satOff val="0"/>
                <a:lumOff val="0"/>
                <a:alphaOff val="0"/>
              </a:schemeClr>
            </a:effectRef>
            <a:fontRef idx="minor">
              <a:schemeClr val="lt1"/>
            </a:fontRef>
          </p:style>
        </p:sp>
        <p:sp>
          <p:nvSpPr>
            <p:cNvPr id="16" name="Rectangle 15"/>
            <p:cNvSpPr/>
            <p:nvPr/>
          </p:nvSpPr>
          <p:spPr>
            <a:xfrm>
              <a:off x="3540301" y="3157782"/>
              <a:ext cx="3444894" cy="123032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42672" rIns="0" bIns="45720" numCol="1" spcCol="1270" anchor="ctr" anchorCtr="0">
              <a:noAutofit/>
            </a:bodyPr>
            <a:lstStyle/>
            <a:p>
              <a:pPr lvl="0" algn="just" defTabSz="533400" rtl="0">
                <a:lnSpc>
                  <a:spcPct val="90000"/>
                </a:lnSpc>
                <a:spcBef>
                  <a:spcPct val="0"/>
                </a:spcBef>
                <a:spcAft>
                  <a:spcPct val="35000"/>
                </a:spcAft>
              </a:pPr>
              <a:r>
                <a:rPr lang="en-ZA" sz="1200" b="1" kern="1200" dirty="0" smtClean="0">
                  <a:solidFill>
                    <a:schemeClr val="tx1"/>
                  </a:solidFill>
                </a:rPr>
                <a:t>To provide professional services, to set and influence adherence to standards for an effective government communication system, to drive coherent government messaging and to proactively communicate with the public about government policies, plans, programmes and achievements.</a:t>
              </a:r>
              <a:endParaRPr lang="en-US" sz="1200" b="1" kern="1200" dirty="0">
                <a:solidFill>
                  <a:schemeClr val="tx1"/>
                </a:solidFill>
              </a:endParaRPr>
            </a:p>
          </p:txBody>
        </p:sp>
      </p:grpSp>
    </p:spTree>
    <p:extLst>
      <p:ext uri="{BB962C8B-B14F-4D97-AF65-F5344CB8AC3E}">
        <p14:creationId xmlns:p14="http://schemas.microsoft.com/office/powerpoint/2010/main" xmlns="" val="2884951009"/>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71450" y="800101"/>
          <a:ext cx="8724900" cy="5553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0" y="-89310"/>
            <a:ext cx="9144000" cy="491340"/>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p>
            <a:pPr algn="ctr" defTabSz="895350">
              <a:spcBef>
                <a:spcPct val="20000"/>
              </a:spcBef>
            </a:pPr>
            <a:r>
              <a:rPr lang="en-ZA" sz="3200" b="1" dirty="0" smtClean="0">
                <a:solidFill>
                  <a:prstClr val="white"/>
                </a:solidFill>
                <a:latin typeface="Calibri"/>
                <a:ea typeface="+mj-ea"/>
                <a:cs typeface="+mj-cs"/>
              </a:rPr>
              <a:t>Strategic </a:t>
            </a:r>
            <a:r>
              <a:rPr lang="en-ZA" sz="3200" b="1" dirty="0">
                <a:solidFill>
                  <a:prstClr val="white"/>
                </a:solidFill>
                <a:latin typeface="Calibri"/>
                <a:ea typeface="+mj-ea"/>
                <a:cs typeface="+mj-cs"/>
              </a:rPr>
              <a:t>O</a:t>
            </a:r>
            <a:r>
              <a:rPr lang="en-ZA" sz="3200" b="1" dirty="0" smtClean="0">
                <a:solidFill>
                  <a:prstClr val="white"/>
                </a:solidFill>
                <a:latin typeface="Calibri"/>
                <a:ea typeface="+mj-ea"/>
                <a:cs typeface="+mj-cs"/>
              </a:rPr>
              <a:t>bjectives</a:t>
            </a:r>
            <a:endParaRPr lang="en-US" sz="3200" b="1" dirty="0">
              <a:solidFill>
                <a:prstClr val="white"/>
              </a:solidFill>
              <a:latin typeface="Calibri"/>
              <a:ea typeface="+mj-ea"/>
              <a:cs typeface="+mj-cs"/>
            </a:endParaRPr>
          </a:p>
        </p:txBody>
      </p:sp>
      <p:sp>
        <p:nvSpPr>
          <p:cNvPr id="8" name="Slide Number Placeholder 7"/>
          <p:cNvSpPr>
            <a:spLocks noGrp="1"/>
          </p:cNvSpPr>
          <p:nvPr>
            <p:ph type="sldNum" sz="quarter" idx="12"/>
          </p:nvPr>
        </p:nvSpPr>
        <p:spPr>
          <a:xfrm>
            <a:off x="6553200" y="6173787"/>
            <a:ext cx="2133600" cy="365125"/>
          </a:xfrm>
        </p:spPr>
        <p:txBody>
          <a:bodyPr/>
          <a:lstStyle/>
          <a:p>
            <a:fld id="{8843D58F-2DAB-1446-A47E-C34A82BC1FA1}" type="slidenum">
              <a:rPr lang="en-US" smtClean="0"/>
              <a:pPr/>
              <a:t>5</a:t>
            </a:fld>
            <a:endParaRPr lang="en-US" dirty="0"/>
          </a:p>
        </p:txBody>
      </p:sp>
    </p:spTree>
    <p:extLst>
      <p:ext uri="{BB962C8B-B14F-4D97-AF65-F5344CB8AC3E}">
        <p14:creationId xmlns:p14="http://schemas.microsoft.com/office/powerpoint/2010/main" xmlns="" val="4181403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0" y="0"/>
            <a:ext cx="9098740" cy="749323"/>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895350">
              <a:spcBef>
                <a:spcPct val="20000"/>
              </a:spcBef>
            </a:pPr>
            <a:r>
              <a:rPr lang="en-US" sz="2800" b="1" dirty="0" smtClean="0">
                <a:solidFill>
                  <a:prstClr val="white"/>
                </a:solidFill>
                <a:latin typeface="Calibri"/>
              </a:rPr>
              <a:t>2014/15 KEY ACHIEVEMENTS</a:t>
            </a:r>
            <a:endParaRPr lang="en-US" sz="2800" b="1" dirty="0">
              <a:solidFill>
                <a:prstClr val="white"/>
              </a:solidFill>
              <a:latin typeface="Calibri"/>
            </a:endParaRPr>
          </a:p>
        </p:txBody>
      </p:sp>
      <p:sp>
        <p:nvSpPr>
          <p:cNvPr id="4" name="Content Placeholder 3"/>
          <p:cNvSpPr>
            <a:spLocks noGrp="1"/>
          </p:cNvSpPr>
          <p:nvPr>
            <p:ph idx="1"/>
          </p:nvPr>
        </p:nvSpPr>
        <p:spPr>
          <a:xfrm>
            <a:off x="484554" y="1264139"/>
            <a:ext cx="8229600" cy="4525963"/>
          </a:xfrm>
        </p:spPr>
        <p:txBody>
          <a:bodyPr>
            <a:normAutofit fontScale="92500"/>
          </a:bodyPr>
          <a:lstStyle/>
          <a:p>
            <a:pPr marL="0" indent="0">
              <a:buNone/>
            </a:pPr>
            <a:r>
              <a:rPr lang="en-ZA" sz="2600" b="1" dirty="0"/>
              <a:t>Providing communication support to government’s cross-cutting communication </a:t>
            </a:r>
            <a:r>
              <a:rPr lang="en-ZA" sz="2600" b="1" dirty="0" smtClean="0"/>
              <a:t>campaigns </a:t>
            </a:r>
            <a:r>
              <a:rPr lang="en-ZA" sz="2600" b="1" dirty="0"/>
              <a:t>including </a:t>
            </a:r>
            <a:r>
              <a:rPr lang="en-ZA" sz="2600" b="1" dirty="0" smtClean="0"/>
              <a:t>national days</a:t>
            </a:r>
          </a:p>
          <a:p>
            <a:pPr lvl="1"/>
            <a:r>
              <a:rPr lang="en-ZA" sz="2600" dirty="0" smtClean="0"/>
              <a:t>Ensuring </a:t>
            </a:r>
            <a:r>
              <a:rPr lang="en-ZA" sz="2600" dirty="0"/>
              <a:t>a comprehensive, coordinated approach to the </a:t>
            </a:r>
            <a:r>
              <a:rPr lang="en-ZA" sz="2600" b="1" dirty="0" smtClean="0"/>
              <a:t>2015 </a:t>
            </a:r>
            <a:r>
              <a:rPr lang="en-ZA" sz="2600" b="1" dirty="0" err="1" smtClean="0"/>
              <a:t>SoNA</a:t>
            </a:r>
            <a:r>
              <a:rPr lang="en-ZA" sz="2600" dirty="0"/>
              <a:t>, </a:t>
            </a:r>
            <a:endParaRPr lang="en-ZA" sz="2600" dirty="0" smtClean="0"/>
          </a:p>
          <a:p>
            <a:pPr lvl="1"/>
            <a:r>
              <a:rPr lang="en-ZA" sz="2600" dirty="0" smtClean="0"/>
              <a:t>Implemented </a:t>
            </a:r>
            <a:r>
              <a:rPr lang="en-ZA" sz="2600" dirty="0"/>
              <a:t>a communications strategy for the country’s </a:t>
            </a:r>
            <a:r>
              <a:rPr lang="en-ZA" sz="2600" b="1" i="1" dirty="0" smtClean="0"/>
              <a:t>20 </a:t>
            </a:r>
            <a:r>
              <a:rPr lang="en-ZA" sz="2600" b="1" i="1" dirty="0"/>
              <a:t>Years of Freedom Tell Your Story initiative</a:t>
            </a:r>
            <a:r>
              <a:rPr lang="en-ZA" sz="2600" dirty="0"/>
              <a:t>. </a:t>
            </a:r>
          </a:p>
          <a:p>
            <a:pPr lvl="1"/>
            <a:r>
              <a:rPr lang="en-ZA" sz="2600" b="1" dirty="0"/>
              <a:t>Presidential Local Government Summit</a:t>
            </a:r>
            <a:r>
              <a:rPr lang="en-ZA" sz="2600" dirty="0"/>
              <a:t>, which adopted the Back-to-Basics strategy </a:t>
            </a:r>
          </a:p>
          <a:p>
            <a:pPr lvl="1"/>
            <a:r>
              <a:rPr lang="en-ZA" sz="2600" b="1" dirty="0" smtClean="0"/>
              <a:t>Operation </a:t>
            </a:r>
            <a:r>
              <a:rPr lang="en-ZA" sz="2600" b="1" dirty="0" err="1" smtClean="0"/>
              <a:t>Phakisa</a:t>
            </a:r>
            <a:r>
              <a:rPr lang="en-ZA" sz="2600" b="1" dirty="0" smtClean="0"/>
              <a:t> </a:t>
            </a:r>
            <a:r>
              <a:rPr lang="en-ZA" sz="2600" dirty="0" smtClean="0"/>
              <a:t>and </a:t>
            </a:r>
            <a:r>
              <a:rPr lang="en-ZA" sz="2600" b="1" dirty="0" smtClean="0"/>
              <a:t>launch </a:t>
            </a:r>
            <a:r>
              <a:rPr lang="en-ZA" sz="2600" b="1" dirty="0"/>
              <a:t>of the African Charter, </a:t>
            </a:r>
            <a:endParaRPr lang="en-ZA" sz="2600" b="1" dirty="0" smtClean="0"/>
          </a:p>
          <a:p>
            <a:pPr lvl="1"/>
            <a:r>
              <a:rPr lang="en-ZA" sz="2600" dirty="0"/>
              <a:t>T</a:t>
            </a:r>
            <a:r>
              <a:rPr lang="en-ZA" sz="2600" dirty="0" smtClean="0"/>
              <a:t>he </a:t>
            </a:r>
            <a:r>
              <a:rPr lang="en-ZA" sz="2600" b="1" dirty="0"/>
              <a:t>repatriation of the mortal remains of South Africans </a:t>
            </a:r>
            <a:r>
              <a:rPr lang="en-ZA" sz="2600" dirty="0"/>
              <a:t>who died in building collapse tragedy in Nigeria</a:t>
            </a:r>
            <a:r>
              <a:rPr lang="en-ZA" sz="2600" dirty="0" smtClean="0"/>
              <a:t>,</a:t>
            </a:r>
          </a:p>
        </p:txBody>
      </p:sp>
      <p:sp>
        <p:nvSpPr>
          <p:cNvPr id="5" name="Slide Number Placeholder 4"/>
          <p:cNvSpPr>
            <a:spLocks noGrp="1"/>
          </p:cNvSpPr>
          <p:nvPr>
            <p:ph type="sldNum" sz="quarter" idx="12"/>
          </p:nvPr>
        </p:nvSpPr>
        <p:spPr>
          <a:xfrm>
            <a:off x="6553200" y="6173787"/>
            <a:ext cx="2133600" cy="365125"/>
          </a:xfrm>
        </p:spPr>
        <p:txBody>
          <a:bodyPr/>
          <a:lstStyle/>
          <a:p>
            <a:fld id="{8843D58F-2DAB-1446-A47E-C34A82BC1FA1}"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xmlns="" val="4002919942"/>
      </p:ext>
    </p:extLst>
  </p:cSld>
  <p:clrMapOvr>
    <a:masterClrMapping/>
  </p:clrMapOvr>
  <mc:AlternateContent xmlns:mc="http://schemas.openxmlformats.org/markup-compatibility/2006">
    <mc:Choice xmlns:p14="http://schemas.microsoft.com/office/powerpoint/2010/main" xmlns="" Requires="p14">
      <p:transition p14:dur="250">
        <p:pull/>
      </p:transition>
    </mc:Choice>
    <mc:Fallback>
      <p:transition>
        <p:pull/>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1" y="133816"/>
            <a:ext cx="9098740" cy="819662"/>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895350">
              <a:spcBef>
                <a:spcPct val="20000"/>
              </a:spcBef>
            </a:pPr>
            <a:r>
              <a:rPr lang="en-US" sz="2800" b="1" dirty="0" smtClean="0">
                <a:solidFill>
                  <a:prstClr val="white"/>
                </a:solidFill>
              </a:rPr>
              <a:t>2014/15 KEY ACHIEVEMENTS</a:t>
            </a:r>
            <a:endParaRPr lang="en-US" sz="2800" b="1" dirty="0">
              <a:solidFill>
                <a:prstClr val="white"/>
              </a:solidFill>
            </a:endParaRPr>
          </a:p>
        </p:txBody>
      </p:sp>
      <p:sp>
        <p:nvSpPr>
          <p:cNvPr id="4" name="Content Placeholder 3"/>
          <p:cNvSpPr>
            <a:spLocks noGrp="1"/>
          </p:cNvSpPr>
          <p:nvPr>
            <p:ph idx="1"/>
          </p:nvPr>
        </p:nvSpPr>
        <p:spPr>
          <a:xfrm>
            <a:off x="457200" y="1209431"/>
            <a:ext cx="8229600" cy="4525963"/>
          </a:xfrm>
        </p:spPr>
        <p:txBody>
          <a:bodyPr>
            <a:normAutofit/>
          </a:bodyPr>
          <a:lstStyle/>
          <a:p>
            <a:pPr marL="0" indent="0">
              <a:buNone/>
            </a:pPr>
            <a:r>
              <a:rPr lang="en-ZA" sz="2000" b="1" dirty="0" smtClean="0"/>
              <a:t>Some of the communication products produced to grow the voice of government were as follows:</a:t>
            </a:r>
          </a:p>
          <a:p>
            <a:pPr lvl="1"/>
            <a:r>
              <a:rPr lang="en-ZA" sz="1800" b="1" dirty="0" smtClean="0"/>
              <a:t>45000 Copies </a:t>
            </a:r>
            <a:r>
              <a:rPr lang="en-ZA" sz="1800" dirty="0" smtClean="0"/>
              <a:t>of the </a:t>
            </a:r>
            <a:r>
              <a:rPr lang="en-ZA" sz="1800" b="1" dirty="0" smtClean="0"/>
              <a:t>2013/14 SA Year Book</a:t>
            </a:r>
          </a:p>
          <a:p>
            <a:pPr lvl="1"/>
            <a:r>
              <a:rPr lang="en-ZA" sz="1800" b="1" dirty="0" smtClean="0"/>
              <a:t> 11 editions </a:t>
            </a:r>
            <a:r>
              <a:rPr lang="en-ZA" sz="1800" dirty="0" smtClean="0"/>
              <a:t>(18.7 </a:t>
            </a:r>
            <a:r>
              <a:rPr lang="en-ZA" sz="1800" dirty="0"/>
              <a:t>million copies </a:t>
            </a:r>
            <a:r>
              <a:rPr lang="en-ZA" sz="1800" dirty="0" smtClean="0"/>
              <a:t>) of </a:t>
            </a:r>
            <a:r>
              <a:rPr lang="en-ZA" sz="1800" dirty="0"/>
              <a:t>the government newspaper</a:t>
            </a:r>
            <a:r>
              <a:rPr lang="en-ZA" sz="1800" b="1" i="1" dirty="0"/>
              <a:t>, </a:t>
            </a:r>
            <a:r>
              <a:rPr lang="en-ZA" sz="1800" b="1" i="1" dirty="0" err="1"/>
              <a:t>Vuk’uzenzele</a:t>
            </a:r>
            <a:r>
              <a:rPr lang="en-ZA" sz="1800" dirty="0"/>
              <a:t>, were produced in all official languages and 4 950 Braille copies were distributed. </a:t>
            </a:r>
            <a:endParaRPr lang="en-ZA" sz="1800" dirty="0" smtClean="0"/>
          </a:p>
          <a:p>
            <a:pPr lvl="1"/>
            <a:r>
              <a:rPr lang="en-ZA" sz="1800" b="1" dirty="0" smtClean="0"/>
              <a:t>11 editions </a:t>
            </a:r>
            <a:r>
              <a:rPr lang="en-ZA" sz="1800" dirty="0" smtClean="0"/>
              <a:t>(151 991 copies)  </a:t>
            </a:r>
            <a:r>
              <a:rPr lang="en-ZA" sz="1800" i="1" dirty="0" smtClean="0"/>
              <a:t>of </a:t>
            </a:r>
            <a:r>
              <a:rPr lang="en-ZA" sz="1800" b="1" i="1" dirty="0" smtClean="0"/>
              <a:t>Public Sector Manager </a:t>
            </a:r>
            <a:r>
              <a:rPr lang="en-ZA" sz="1800" b="1" dirty="0" smtClean="0"/>
              <a:t>magazine </a:t>
            </a:r>
            <a:r>
              <a:rPr lang="en-ZA" sz="1800" dirty="0" smtClean="0"/>
              <a:t>were produced.</a:t>
            </a:r>
          </a:p>
          <a:p>
            <a:pPr lvl="1"/>
            <a:r>
              <a:rPr lang="en-ZA" sz="1800" b="1" dirty="0"/>
              <a:t>48 copies </a:t>
            </a:r>
            <a:r>
              <a:rPr lang="en-ZA" sz="1800" dirty="0"/>
              <a:t>of the weekly electronic newsletter </a:t>
            </a:r>
            <a:r>
              <a:rPr lang="en-ZA" sz="1800" b="1" i="1" dirty="0"/>
              <a:t>My District Today</a:t>
            </a:r>
            <a:r>
              <a:rPr lang="en-ZA" sz="1800" dirty="0"/>
              <a:t>, which </a:t>
            </a:r>
            <a:r>
              <a:rPr lang="en-ZA" sz="1800" dirty="0" smtClean="0"/>
              <a:t>provides </a:t>
            </a:r>
            <a:r>
              <a:rPr lang="en-ZA" sz="1800" dirty="0"/>
              <a:t>updates on government's delivery on its Programme of Action (</a:t>
            </a:r>
            <a:r>
              <a:rPr lang="en-ZA" sz="1800" dirty="0" err="1"/>
              <a:t>PoA</a:t>
            </a:r>
            <a:r>
              <a:rPr lang="en-ZA" sz="1800" dirty="0" smtClean="0"/>
              <a:t>) were published.</a:t>
            </a:r>
          </a:p>
          <a:p>
            <a:pPr lvl="1"/>
            <a:r>
              <a:rPr lang="en-ZA" sz="1800" b="1" dirty="0" smtClean="0"/>
              <a:t>2014 Media Landscape </a:t>
            </a:r>
            <a:r>
              <a:rPr lang="en-ZA" sz="1800" dirty="0" smtClean="0"/>
              <a:t>which monitors media transformation was launched</a:t>
            </a:r>
          </a:p>
        </p:txBody>
      </p:sp>
      <p:sp>
        <p:nvSpPr>
          <p:cNvPr id="5" name="Slide Number Placeholder 4"/>
          <p:cNvSpPr>
            <a:spLocks noGrp="1"/>
          </p:cNvSpPr>
          <p:nvPr>
            <p:ph type="sldNum" sz="quarter" idx="12"/>
          </p:nvPr>
        </p:nvSpPr>
        <p:spPr>
          <a:xfrm>
            <a:off x="6557108" y="6173787"/>
            <a:ext cx="2133600" cy="365125"/>
          </a:xfrm>
        </p:spPr>
        <p:txBody>
          <a:bodyPr/>
          <a:lstStyle/>
          <a:p>
            <a:fld id="{8843D58F-2DAB-1446-A47E-C34A82BC1FA1}"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xmlns="" val="1183994034"/>
      </p:ext>
    </p:extLst>
  </p:cSld>
  <p:clrMapOvr>
    <a:masterClrMapping/>
  </p:clrMapOvr>
  <mc:AlternateContent xmlns:mc="http://schemas.openxmlformats.org/markup-compatibility/2006">
    <mc:Choice xmlns:p14="http://schemas.microsoft.com/office/powerpoint/2010/main" xmlns="" Requires="p14">
      <p:transition p14:dur="250">
        <p:pull/>
      </p:transition>
    </mc:Choice>
    <mc:Fallback>
      <p:transition>
        <p:pull/>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45260" y="0"/>
            <a:ext cx="9098740" cy="671170"/>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895350">
              <a:spcBef>
                <a:spcPct val="20000"/>
              </a:spcBef>
            </a:pPr>
            <a:r>
              <a:rPr lang="en-US" sz="2800" b="1" dirty="0" smtClean="0">
                <a:solidFill>
                  <a:prstClr val="white"/>
                </a:solidFill>
              </a:rPr>
              <a:t>2014/15 KEY ACHIEVEMENTS</a:t>
            </a:r>
            <a:endParaRPr lang="en-US" sz="2800" b="1" dirty="0">
              <a:solidFill>
                <a:prstClr val="white"/>
              </a:solidFill>
            </a:endParaRPr>
          </a:p>
        </p:txBody>
      </p:sp>
      <p:sp>
        <p:nvSpPr>
          <p:cNvPr id="4" name="Content Placeholder 3"/>
          <p:cNvSpPr>
            <a:spLocks noGrp="1"/>
          </p:cNvSpPr>
          <p:nvPr>
            <p:ph idx="1"/>
          </p:nvPr>
        </p:nvSpPr>
        <p:spPr>
          <a:xfrm>
            <a:off x="445477" y="1209430"/>
            <a:ext cx="8229600" cy="4525963"/>
          </a:xfrm>
        </p:spPr>
        <p:txBody>
          <a:bodyPr>
            <a:normAutofit fontScale="77500" lnSpcReduction="20000"/>
          </a:bodyPr>
          <a:lstStyle/>
          <a:p>
            <a:pPr marL="0" indent="0">
              <a:buNone/>
            </a:pPr>
            <a:r>
              <a:rPr lang="en-ZA" sz="3000" b="1" dirty="0" smtClean="0"/>
              <a:t>Outreach campaigns included:</a:t>
            </a:r>
          </a:p>
          <a:p>
            <a:pPr marL="0" indent="0">
              <a:buNone/>
            </a:pPr>
            <a:endParaRPr lang="en-ZA" sz="3000" b="1" dirty="0" smtClean="0"/>
          </a:p>
          <a:p>
            <a:r>
              <a:rPr lang="en-ZA" sz="2600" b="1" dirty="0" smtClean="0"/>
              <a:t>2238 development communication project </a:t>
            </a:r>
            <a:r>
              <a:rPr lang="en-ZA" sz="2600" dirty="0" smtClean="0"/>
              <a:t>reaching more than 53 million people.</a:t>
            </a:r>
          </a:p>
          <a:p>
            <a:r>
              <a:rPr lang="en-ZA" sz="2600" b="1" dirty="0" smtClean="0"/>
              <a:t>2506 community and stakeholder liaison visits </a:t>
            </a:r>
            <a:r>
              <a:rPr lang="en-ZA" sz="2600" dirty="0" smtClean="0"/>
              <a:t>conducted</a:t>
            </a:r>
          </a:p>
          <a:p>
            <a:r>
              <a:rPr lang="en-ZA" sz="2600" b="1" dirty="0" smtClean="0"/>
              <a:t>326 public participation events </a:t>
            </a:r>
            <a:r>
              <a:rPr lang="en-ZA" sz="2600" dirty="0" smtClean="0"/>
              <a:t>where political principals interacted with the community</a:t>
            </a:r>
          </a:p>
          <a:p>
            <a:r>
              <a:rPr lang="en-ZA" sz="2600" b="1" dirty="0" smtClean="0"/>
              <a:t>746 marketing events</a:t>
            </a:r>
            <a:r>
              <a:rPr lang="en-ZA" sz="2600" dirty="0" smtClean="0"/>
              <a:t> to increase the visibility of the </a:t>
            </a:r>
            <a:r>
              <a:rPr lang="en-ZA" sz="2600" dirty="0" err="1" smtClean="0"/>
              <a:t>Thusong</a:t>
            </a:r>
            <a:r>
              <a:rPr lang="en-ZA" sz="2600" dirty="0" smtClean="0"/>
              <a:t> Service Centres</a:t>
            </a:r>
          </a:p>
          <a:p>
            <a:pPr marL="0" indent="0">
              <a:buNone/>
            </a:pPr>
            <a:endParaRPr lang="en-ZA" sz="2400" dirty="0" smtClean="0"/>
          </a:p>
          <a:p>
            <a:pPr marL="0" indent="0">
              <a:buNone/>
            </a:pPr>
            <a:r>
              <a:rPr lang="en-ZA" sz="3000" b="1" dirty="0" smtClean="0"/>
              <a:t>Cost effective media bulk-buying for government:</a:t>
            </a:r>
          </a:p>
          <a:p>
            <a:pPr marL="0" indent="0">
              <a:buNone/>
            </a:pPr>
            <a:endParaRPr lang="en-ZA" sz="3000" b="1" dirty="0"/>
          </a:p>
          <a:p>
            <a:r>
              <a:rPr lang="en-ZA" sz="2600" b="1" dirty="0" smtClean="0"/>
              <a:t>272 </a:t>
            </a:r>
            <a:r>
              <a:rPr lang="en-ZA" sz="2600" b="1" dirty="0"/>
              <a:t>media bulk-buying campaigns </a:t>
            </a:r>
            <a:r>
              <a:rPr lang="en-ZA" sz="2600" dirty="0"/>
              <a:t>with a total committed amount of R273 253 041.98, saving the departments a total of R24 636 398.98</a:t>
            </a:r>
            <a:endParaRPr lang="en-ZA" sz="2600" dirty="0" smtClean="0"/>
          </a:p>
        </p:txBody>
      </p:sp>
      <p:sp>
        <p:nvSpPr>
          <p:cNvPr id="5" name="Slide Number Placeholder 4"/>
          <p:cNvSpPr>
            <a:spLocks noGrp="1"/>
          </p:cNvSpPr>
          <p:nvPr>
            <p:ph type="sldNum" sz="quarter" idx="12"/>
          </p:nvPr>
        </p:nvSpPr>
        <p:spPr>
          <a:xfrm>
            <a:off x="6553200" y="6172053"/>
            <a:ext cx="2133600" cy="365125"/>
          </a:xfrm>
        </p:spPr>
        <p:txBody>
          <a:bodyPr/>
          <a:lstStyle/>
          <a:p>
            <a:fld id="{8843D58F-2DAB-1446-A47E-C34A82BC1FA1}"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xmlns="" val="3775482097"/>
      </p:ext>
    </p:extLst>
  </p:cSld>
  <p:clrMapOvr>
    <a:masterClrMapping/>
  </p:clrMapOvr>
  <mc:AlternateContent xmlns:mc="http://schemas.openxmlformats.org/markup-compatibility/2006">
    <mc:Choice xmlns:p14="http://schemas.microsoft.com/office/powerpoint/2010/main" xmlns="" Requires="p14">
      <p:transition p14:dur="250">
        <p:pull/>
      </p:transition>
    </mc:Choice>
    <mc:Fallback>
      <p:transition>
        <p:pull/>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2334761558"/>
              </p:ext>
            </p:extLst>
          </p:nvPr>
        </p:nvGraphicFramePr>
        <p:xfrm>
          <a:off x="685800" y="961293"/>
          <a:ext cx="8046720" cy="4925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500185" y="110894"/>
            <a:ext cx="7979507" cy="594836"/>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lvl1pPr algn="ctr" defTabSz="895350">
              <a:lnSpc>
                <a:spcPct val="90000"/>
              </a:lnSpc>
              <a:spcBef>
                <a:spcPct val="20000"/>
              </a:spcBef>
              <a:buNone/>
              <a:defRPr sz="2800" b="1">
                <a:solidFill>
                  <a:prstClr val="white"/>
                </a:solidFill>
                <a:latin typeface="Calibri"/>
                <a:ea typeface="+mj-ea"/>
                <a:cs typeface="+mj-cs"/>
              </a:defRPr>
            </a:lvl1pPr>
          </a:lstStyle>
          <a:p>
            <a:r>
              <a:rPr lang="en-ZA" sz="1800" dirty="0" smtClean="0"/>
              <a:t>UNQUALIFIED AUDIT WITHOUT MATTERS: 2014/15 OUTCOMES</a:t>
            </a:r>
            <a:endParaRPr lang="en-ZA" sz="1800" dirty="0"/>
          </a:p>
        </p:txBody>
      </p:sp>
      <p:sp>
        <p:nvSpPr>
          <p:cNvPr id="2" name="Slide Number Placeholder 1"/>
          <p:cNvSpPr>
            <a:spLocks noGrp="1"/>
          </p:cNvSpPr>
          <p:nvPr>
            <p:ph type="sldNum" sz="quarter" idx="12"/>
          </p:nvPr>
        </p:nvSpPr>
        <p:spPr>
          <a:xfrm>
            <a:off x="6463811" y="6239120"/>
            <a:ext cx="2057400" cy="365125"/>
          </a:xfrm>
        </p:spPr>
        <p:txBody>
          <a:bodyPr/>
          <a:lstStyle/>
          <a:p>
            <a:fld id="{0B94840E-CE77-424C-8345-A55CF95993FC}" type="slidenum">
              <a:rPr lang="en-ZA" smtClean="0">
                <a:solidFill>
                  <a:prstClr val="black">
                    <a:tint val="75000"/>
                  </a:prstClr>
                </a:solidFill>
              </a:rPr>
              <a:pPr/>
              <a:t>9</a:t>
            </a:fld>
            <a:endParaRPr lang="en-ZA" dirty="0">
              <a:solidFill>
                <a:prstClr val="black">
                  <a:tint val="75000"/>
                </a:prstClr>
              </a:solidFill>
            </a:endParaRPr>
          </a:p>
        </p:txBody>
      </p:sp>
    </p:spTree>
    <p:extLst>
      <p:ext uri="{BB962C8B-B14F-4D97-AF65-F5344CB8AC3E}">
        <p14:creationId xmlns:p14="http://schemas.microsoft.com/office/powerpoint/2010/main" xmlns="" val="26191936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1162</TotalTime>
  <Words>2243</Words>
  <Application>Microsoft Office PowerPoint</Application>
  <PresentationFormat>On-screen Show (4:3)</PresentationFormat>
  <Paragraphs>518</Paragraphs>
  <Slides>28</Slides>
  <Notes>22</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1_Office Theme</vt:lpstr>
      <vt:lpstr>Slide 1</vt:lpstr>
      <vt:lpstr>Slide 2</vt:lpstr>
      <vt:lpstr>Slide 3</vt:lpstr>
      <vt:lpstr>Slide 4</vt:lpstr>
      <vt:lpstr>Slide 5</vt:lpstr>
      <vt:lpstr>Slide 6</vt:lpstr>
      <vt:lpstr>Slide 7</vt:lpstr>
      <vt:lpstr>Slide 8</vt:lpstr>
      <vt:lpstr>Slide 9</vt:lpstr>
      <vt:lpstr>Auditor-General Reports – Trend Analysis</vt:lpstr>
      <vt:lpstr>Slide 11</vt:lpstr>
      <vt:lpstr>Slide 12</vt:lpstr>
      <vt:lpstr>Slide 13</vt:lpstr>
      <vt:lpstr>Programme 2: Content Processing and Dissemination </vt:lpstr>
      <vt:lpstr>Programme 2: Content Processing and Dissemination </vt:lpstr>
      <vt:lpstr>Slide 16</vt:lpstr>
      <vt:lpstr>Slide 17</vt:lpstr>
      <vt:lpstr>Programme 3: Intergovernmental Coordination and Stakeholder Management ( ICSM)</vt:lpstr>
      <vt:lpstr>Programme 3: Intergovernmental Coordination and Stakeholder Management ( ICSM)</vt:lpstr>
      <vt:lpstr>Slide 20</vt:lpstr>
      <vt:lpstr>Slide 21</vt:lpstr>
      <vt:lpstr>Slide 22</vt:lpstr>
      <vt:lpstr>KEY ACHIEVEMENTS CONT…</vt:lpstr>
      <vt:lpstr>Programme 1: Administration</vt:lpstr>
      <vt:lpstr>Slide 25</vt:lpstr>
      <vt:lpstr>Slide 26</vt:lpstr>
      <vt:lpstr>Slide 27</vt:lpstr>
      <vt:lpstr>Slide 28</vt:lpstr>
    </vt:vector>
  </TitlesOfParts>
  <Company>GCIS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administrator</dc:creator>
  <cp:lastModifiedBy>PUMZA</cp:lastModifiedBy>
  <cp:revision>54</cp:revision>
  <cp:lastPrinted>2015-10-02T09:55:19Z</cp:lastPrinted>
  <dcterms:created xsi:type="dcterms:W3CDTF">2013-08-14T15:53:00Z</dcterms:created>
  <dcterms:modified xsi:type="dcterms:W3CDTF">2015-10-21T12:38:16Z</dcterms:modified>
</cp:coreProperties>
</file>