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1" r:id="rId2"/>
    <p:sldId id="257" r:id="rId3"/>
    <p:sldId id="258" r:id="rId4"/>
    <p:sldId id="259" r:id="rId5"/>
    <p:sldId id="260" r:id="rId6"/>
    <p:sldId id="261" r:id="rId7"/>
    <p:sldId id="262" r:id="rId8"/>
    <p:sldId id="263" r:id="rId9"/>
    <p:sldId id="265" r:id="rId10"/>
    <p:sldId id="267"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8" r:id="rId30"/>
    <p:sldId id="288" r:id="rId31"/>
    <p:sldId id="300" r:id="rId32"/>
    <p:sldId id="292" r:id="rId33"/>
    <p:sldId id="293" r:id="rId34"/>
    <p:sldId id="294" r:id="rId35"/>
    <p:sldId id="295" r:id="rId36"/>
    <p:sldId id="296" r:id="rId37"/>
    <p:sldId id="297" r:id="rId3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39884"/>
          </a:xfrm>
          <a:prstGeom prst="rect">
            <a:avLst/>
          </a:prstGeom>
        </p:spPr>
        <p:txBody>
          <a:bodyPr vert="horz" lIns="91440" tIns="45720" rIns="91440" bIns="45720" rtlCol="0"/>
          <a:lstStyle>
            <a:lvl1pPr algn="r">
              <a:defRPr sz="1200"/>
            </a:lvl1pPr>
          </a:lstStyle>
          <a:p>
            <a:fld id="{68D38CFC-96F8-4C27-AD83-9D4738C52FD9}" type="datetimeFigureOut">
              <a:rPr lang="en-GB" smtClean="0"/>
              <a:t>16/10/2015</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8"/>
            <a:ext cx="4301543" cy="339884"/>
          </a:xfrm>
          <a:prstGeom prst="rect">
            <a:avLst/>
          </a:prstGeom>
        </p:spPr>
        <p:txBody>
          <a:bodyPr vert="horz" lIns="91440" tIns="45720" rIns="91440" bIns="45720" rtlCol="0" anchor="b"/>
          <a:lstStyle>
            <a:lvl1pPr algn="r">
              <a:defRPr sz="1200"/>
            </a:lvl1pPr>
          </a:lstStyle>
          <a:p>
            <a:fld id="{11C28D84-936C-4FB4-AC94-0F272CD7A3B8}" type="slidenum">
              <a:rPr lang="en-GB" smtClean="0"/>
              <a:t>‹#›</a:t>
            </a:fld>
            <a:endParaRPr lang="en-GB"/>
          </a:p>
        </p:txBody>
      </p:sp>
    </p:spTree>
    <p:extLst>
      <p:ext uri="{BB962C8B-B14F-4D97-AF65-F5344CB8AC3E}">
        <p14:creationId xmlns:p14="http://schemas.microsoft.com/office/powerpoint/2010/main" val="376301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C28D84-936C-4FB4-AC94-0F272CD7A3B8}" type="slidenum">
              <a:rPr lang="en-GB" smtClean="0"/>
              <a:t>31</a:t>
            </a:fld>
            <a:endParaRPr lang="en-GB"/>
          </a:p>
        </p:txBody>
      </p:sp>
    </p:spTree>
    <p:extLst>
      <p:ext uri="{BB962C8B-B14F-4D97-AF65-F5344CB8AC3E}">
        <p14:creationId xmlns:p14="http://schemas.microsoft.com/office/powerpoint/2010/main" val="284806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699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699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6699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64490" y="73583"/>
            <a:ext cx="8415019" cy="393700"/>
          </a:xfrm>
          <a:prstGeom prst="rect">
            <a:avLst/>
          </a:prstGeom>
        </p:spPr>
        <p:txBody>
          <a:bodyPr wrap="square" lIns="0" tIns="0" rIns="0" bIns="0">
            <a:spAutoFit/>
          </a:bodyPr>
          <a:lstStyle>
            <a:lvl1pPr>
              <a:defRPr sz="2400" b="1" i="0">
                <a:solidFill>
                  <a:srgbClr val="669900"/>
                </a:solidFill>
                <a:latin typeface="Calibri"/>
                <a:cs typeface="Calibri"/>
              </a:defRPr>
            </a:lvl1pPr>
          </a:lstStyle>
          <a:p>
            <a:endParaRPr/>
          </a:p>
        </p:txBody>
      </p:sp>
      <p:sp>
        <p:nvSpPr>
          <p:cNvPr id="3" name="Holder 3"/>
          <p:cNvSpPr>
            <a:spLocks noGrp="1"/>
          </p:cNvSpPr>
          <p:nvPr>
            <p:ph type="body" idx="1"/>
          </p:nvPr>
        </p:nvSpPr>
        <p:spPr>
          <a:xfrm>
            <a:off x="834316" y="1240332"/>
            <a:ext cx="7475367" cy="258826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10/16/2015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jodhiambo@csir.co.za" TargetMode="External"/><Relationship Id="rId1" Type="http://schemas.openxmlformats.org/officeDocument/2006/relationships/slideLayout" Target="../slideLayouts/slideLayout5.xml"/><Relationship Id="rId6" Type="http://schemas.openxmlformats.org/officeDocument/2006/relationships/hyperlink" Target="http://www.agrement.co.za/"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agrement.co.z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png"/><Relationship Id="rId7" Type="http://schemas.openxmlformats.org/officeDocument/2006/relationships/image" Target="../media/image31.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agrement.co.za/"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http://www.agrement.co.za/" TargetMode="Externa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35.jpg"/><Relationship Id="rId4" Type="http://schemas.openxmlformats.org/officeDocument/2006/relationships/hyperlink" Target="http://www.agrement.co.z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hyperlink" Target="http://www.agrement.co.z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hyperlink" Target="http://www.agrement.co.z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38.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39.jp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http://www.agrement.co.za/"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http://www.agrement.co.za/"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833" y="1629664"/>
            <a:ext cx="8185784" cy="1359346"/>
          </a:xfrm>
          <a:prstGeom prst="rect">
            <a:avLst/>
          </a:prstGeom>
        </p:spPr>
        <p:txBody>
          <a:bodyPr vert="horz" wrap="square" lIns="0" tIns="0" rIns="0" bIns="0" rtlCol="0">
            <a:spAutoFit/>
          </a:bodyPr>
          <a:lstStyle/>
          <a:p>
            <a:pPr algn="ctr"/>
            <a:r>
              <a:rPr lang="en-US" sz="2000" b="1" dirty="0" smtClean="0">
                <a:solidFill>
                  <a:prstClr val="black"/>
                </a:solidFill>
                <a:cs typeface="Calibri"/>
              </a:rPr>
              <a:t>PRESENTATION OF </a:t>
            </a:r>
            <a:r>
              <a:rPr sz="2000" b="1" dirty="0" smtClean="0">
                <a:solidFill>
                  <a:prstClr val="black"/>
                </a:solidFill>
                <a:cs typeface="Calibri"/>
              </a:rPr>
              <a:t>2014/15 </a:t>
            </a:r>
            <a:r>
              <a:rPr sz="2000" b="1" spc="-5" dirty="0">
                <a:solidFill>
                  <a:prstClr val="black"/>
                </a:solidFill>
                <a:cs typeface="Calibri"/>
              </a:rPr>
              <a:t>ANNUAL </a:t>
            </a:r>
            <a:r>
              <a:rPr sz="2000" b="1" dirty="0">
                <a:solidFill>
                  <a:prstClr val="black"/>
                </a:solidFill>
                <a:cs typeface="Calibri"/>
              </a:rPr>
              <a:t>REPORT  TO THE PARLIAMENTARY PORTFOLIO</a:t>
            </a:r>
            <a:r>
              <a:rPr sz="2000" b="1" spc="-215" dirty="0">
                <a:solidFill>
                  <a:prstClr val="black"/>
                </a:solidFill>
                <a:cs typeface="Calibri"/>
              </a:rPr>
              <a:t> </a:t>
            </a:r>
            <a:r>
              <a:rPr sz="2000" b="1" dirty="0" smtClean="0">
                <a:solidFill>
                  <a:prstClr val="black"/>
                </a:solidFill>
                <a:cs typeface="Calibri"/>
              </a:rPr>
              <a:t>COMMITTEE</a:t>
            </a:r>
            <a:r>
              <a:rPr lang="en-US" sz="2000" b="1" dirty="0" smtClean="0">
                <a:solidFill>
                  <a:prstClr val="black"/>
                </a:solidFill>
                <a:cs typeface="Calibri"/>
              </a:rPr>
              <a:t> </a:t>
            </a:r>
            <a:r>
              <a:rPr sz="2000" b="1" dirty="0" smtClean="0">
                <a:solidFill>
                  <a:prstClr val="black"/>
                </a:solidFill>
                <a:cs typeface="Calibri"/>
              </a:rPr>
              <a:t>ON </a:t>
            </a:r>
            <a:r>
              <a:rPr sz="2000" b="1" dirty="0">
                <a:solidFill>
                  <a:prstClr val="black"/>
                </a:solidFill>
                <a:cs typeface="Calibri"/>
              </a:rPr>
              <a:t>PUBLIC</a:t>
            </a:r>
            <a:r>
              <a:rPr sz="2000" b="1" spc="-114" dirty="0">
                <a:solidFill>
                  <a:prstClr val="black"/>
                </a:solidFill>
                <a:cs typeface="Calibri"/>
              </a:rPr>
              <a:t> </a:t>
            </a:r>
            <a:r>
              <a:rPr sz="2000" b="1" dirty="0">
                <a:solidFill>
                  <a:prstClr val="black"/>
                </a:solidFill>
                <a:cs typeface="Calibri"/>
              </a:rPr>
              <a:t>WORKS</a:t>
            </a:r>
            <a:endParaRPr sz="2000" dirty="0">
              <a:solidFill>
                <a:prstClr val="black"/>
              </a:solidFill>
              <a:cs typeface="Calibri"/>
            </a:endParaRPr>
          </a:p>
          <a:p>
            <a:pPr marR="43180" algn="ctr">
              <a:spcBef>
                <a:spcPts val="480"/>
              </a:spcBef>
            </a:pPr>
            <a:r>
              <a:rPr sz="2000" b="1" spc="-5" dirty="0">
                <a:solidFill>
                  <a:prstClr val="black"/>
                </a:solidFill>
                <a:cs typeface="Calibri"/>
              </a:rPr>
              <a:t>Date</a:t>
            </a:r>
            <a:r>
              <a:rPr sz="2000" spc="-5" dirty="0">
                <a:solidFill>
                  <a:prstClr val="black"/>
                </a:solidFill>
                <a:cs typeface="Calibri"/>
              </a:rPr>
              <a:t>: </a:t>
            </a:r>
            <a:r>
              <a:rPr sz="2000" b="1" dirty="0" smtClean="0">
                <a:solidFill>
                  <a:prstClr val="black"/>
                </a:solidFill>
                <a:cs typeface="Calibri"/>
              </a:rPr>
              <a:t>Tuesday</a:t>
            </a:r>
            <a:r>
              <a:rPr lang="en-US" sz="2000" b="1" dirty="0" smtClean="0">
                <a:solidFill>
                  <a:prstClr val="black"/>
                </a:solidFill>
                <a:cs typeface="Calibri"/>
              </a:rPr>
              <a:t>,</a:t>
            </a:r>
            <a:r>
              <a:rPr sz="2000" b="1" dirty="0" smtClean="0">
                <a:solidFill>
                  <a:prstClr val="black"/>
                </a:solidFill>
                <a:cs typeface="Calibri"/>
              </a:rPr>
              <a:t> </a:t>
            </a:r>
            <a:r>
              <a:rPr sz="2000" b="1" spc="5" dirty="0" smtClean="0">
                <a:solidFill>
                  <a:prstClr val="black"/>
                </a:solidFill>
                <a:cs typeface="Calibri"/>
              </a:rPr>
              <a:t>20</a:t>
            </a:r>
            <a:r>
              <a:rPr sz="1950" b="1" spc="7" baseline="25641" dirty="0" smtClean="0">
                <a:solidFill>
                  <a:prstClr val="black"/>
                </a:solidFill>
                <a:cs typeface="Calibri"/>
              </a:rPr>
              <a:t> </a:t>
            </a:r>
            <a:r>
              <a:rPr sz="2000" b="1" dirty="0">
                <a:solidFill>
                  <a:prstClr val="black"/>
                </a:solidFill>
                <a:cs typeface="Calibri"/>
              </a:rPr>
              <a:t>October</a:t>
            </a:r>
            <a:r>
              <a:rPr sz="2000" b="1" spc="45" dirty="0">
                <a:solidFill>
                  <a:prstClr val="black"/>
                </a:solidFill>
                <a:cs typeface="Calibri"/>
              </a:rPr>
              <a:t> </a:t>
            </a:r>
            <a:r>
              <a:rPr sz="2000" b="1" dirty="0">
                <a:solidFill>
                  <a:prstClr val="black"/>
                </a:solidFill>
                <a:cs typeface="Calibri"/>
              </a:rPr>
              <a:t>2015</a:t>
            </a:r>
            <a:endParaRPr sz="2000" dirty="0">
              <a:solidFill>
                <a:prstClr val="black"/>
              </a:solidFill>
              <a:cs typeface="Calibri"/>
            </a:endParaRPr>
          </a:p>
          <a:p>
            <a:pPr marR="43180" algn="ctr">
              <a:spcBef>
                <a:spcPts val="480"/>
              </a:spcBef>
            </a:pPr>
            <a:r>
              <a:rPr sz="2000" b="1" dirty="0">
                <a:solidFill>
                  <a:prstClr val="black"/>
                </a:solidFill>
                <a:cs typeface="Calibri"/>
              </a:rPr>
              <a:t>Old Assembly </a:t>
            </a:r>
            <a:r>
              <a:rPr sz="2000" b="1" spc="-5" dirty="0">
                <a:solidFill>
                  <a:prstClr val="black"/>
                </a:solidFill>
                <a:cs typeface="Calibri"/>
              </a:rPr>
              <a:t>Chamber, Parliament, Cape</a:t>
            </a:r>
            <a:r>
              <a:rPr sz="2000" b="1" spc="-50" dirty="0">
                <a:solidFill>
                  <a:prstClr val="black"/>
                </a:solidFill>
                <a:cs typeface="Calibri"/>
              </a:rPr>
              <a:t> </a:t>
            </a:r>
            <a:r>
              <a:rPr sz="2000" b="1" spc="-5" dirty="0">
                <a:solidFill>
                  <a:prstClr val="black"/>
                </a:solidFill>
                <a:cs typeface="Calibri"/>
              </a:rPr>
              <a:t>Town</a:t>
            </a:r>
            <a:endParaRPr sz="2000" dirty="0">
              <a:solidFill>
                <a:prstClr val="black"/>
              </a:solidFill>
              <a:cs typeface="Calibri"/>
            </a:endParaRPr>
          </a:p>
        </p:txBody>
      </p:sp>
      <p:sp>
        <p:nvSpPr>
          <p:cNvPr id="3" name="object 3"/>
          <p:cNvSpPr txBox="1"/>
          <p:nvPr/>
        </p:nvSpPr>
        <p:spPr>
          <a:xfrm>
            <a:off x="1575880" y="3505200"/>
            <a:ext cx="6111669" cy="1695144"/>
          </a:xfrm>
          <a:prstGeom prst="rect">
            <a:avLst/>
          </a:prstGeom>
        </p:spPr>
        <p:txBody>
          <a:bodyPr vert="horz" wrap="square" lIns="0" tIns="0" rIns="0" bIns="0" rtlCol="0">
            <a:spAutoFit/>
          </a:bodyPr>
          <a:lstStyle/>
          <a:p>
            <a:pPr marL="12700" marR="5080" algn="ctr">
              <a:lnSpc>
                <a:spcPct val="119200"/>
              </a:lnSpc>
            </a:pPr>
            <a:r>
              <a:rPr sz="2000" b="1" dirty="0">
                <a:solidFill>
                  <a:prstClr val="black"/>
                </a:solidFill>
                <a:cs typeface="Calibri"/>
              </a:rPr>
              <a:t>Mr Pepi </a:t>
            </a:r>
            <a:r>
              <a:rPr sz="2000" b="1" spc="-5" dirty="0">
                <a:solidFill>
                  <a:prstClr val="black"/>
                </a:solidFill>
                <a:cs typeface="Calibri"/>
              </a:rPr>
              <a:t>Silinga: </a:t>
            </a:r>
            <a:r>
              <a:rPr sz="2000" b="1" spc="-5" dirty="0" smtClean="0">
                <a:solidFill>
                  <a:prstClr val="black"/>
                </a:solidFill>
                <a:cs typeface="Calibri"/>
              </a:rPr>
              <a:t>Chairman</a:t>
            </a:r>
            <a:r>
              <a:rPr lang="en-US" sz="2000" b="1" spc="-5" dirty="0" smtClean="0">
                <a:solidFill>
                  <a:prstClr val="black"/>
                </a:solidFill>
                <a:cs typeface="Calibri"/>
              </a:rPr>
              <a:t>:</a:t>
            </a:r>
            <a:r>
              <a:rPr sz="2000" b="1" spc="-5" dirty="0" smtClean="0">
                <a:solidFill>
                  <a:prstClr val="black"/>
                </a:solidFill>
                <a:cs typeface="Calibri"/>
              </a:rPr>
              <a:t> </a:t>
            </a:r>
            <a:r>
              <a:rPr lang="en-GB" sz="2000" b="1" spc="-5" dirty="0">
                <a:solidFill>
                  <a:prstClr val="black"/>
                </a:solidFill>
                <a:cs typeface="Calibri"/>
              </a:rPr>
              <a:t>Agrément </a:t>
            </a:r>
            <a:r>
              <a:rPr sz="2000" b="1" dirty="0" smtClean="0">
                <a:solidFill>
                  <a:prstClr val="black"/>
                </a:solidFill>
                <a:cs typeface="Calibri"/>
              </a:rPr>
              <a:t>South </a:t>
            </a:r>
            <a:r>
              <a:rPr sz="2000" b="1" spc="-5" dirty="0">
                <a:solidFill>
                  <a:prstClr val="black"/>
                </a:solidFill>
                <a:cs typeface="Calibri"/>
              </a:rPr>
              <a:t>Africa  </a:t>
            </a:r>
            <a:r>
              <a:rPr sz="2000" b="1" dirty="0">
                <a:solidFill>
                  <a:prstClr val="black"/>
                </a:solidFill>
                <a:cs typeface="Calibri"/>
              </a:rPr>
              <a:t>Mr. Joe Odhiambo: </a:t>
            </a:r>
            <a:r>
              <a:rPr sz="2000" b="1" spc="-5" dirty="0" smtClean="0">
                <a:solidFill>
                  <a:prstClr val="black"/>
                </a:solidFill>
                <a:cs typeface="Calibri"/>
              </a:rPr>
              <a:t>CEO</a:t>
            </a:r>
            <a:r>
              <a:rPr lang="en-US" sz="2000" b="1" spc="-5" dirty="0" smtClean="0">
                <a:solidFill>
                  <a:prstClr val="black"/>
                </a:solidFill>
                <a:cs typeface="Calibri"/>
              </a:rPr>
              <a:t>,</a:t>
            </a:r>
            <a:r>
              <a:rPr sz="2000" b="1" spc="-5" dirty="0" smtClean="0">
                <a:solidFill>
                  <a:prstClr val="black"/>
                </a:solidFill>
                <a:cs typeface="Calibri"/>
              </a:rPr>
              <a:t> </a:t>
            </a:r>
            <a:r>
              <a:rPr sz="2000" b="1" spc="-5" dirty="0">
                <a:solidFill>
                  <a:prstClr val="black"/>
                </a:solidFill>
                <a:cs typeface="Calibri"/>
              </a:rPr>
              <a:t>Agrément </a:t>
            </a:r>
            <a:r>
              <a:rPr sz="2000" b="1" dirty="0">
                <a:solidFill>
                  <a:prstClr val="black"/>
                </a:solidFill>
                <a:cs typeface="Calibri"/>
              </a:rPr>
              <a:t>South </a:t>
            </a:r>
            <a:r>
              <a:rPr sz="2000" b="1" spc="-5" dirty="0" smtClean="0">
                <a:solidFill>
                  <a:prstClr val="black"/>
                </a:solidFill>
                <a:cs typeface="Calibri"/>
              </a:rPr>
              <a:t>Africa</a:t>
            </a:r>
            <a:endParaRPr lang="en-ZA" sz="2000" b="1" spc="-5" dirty="0" smtClean="0">
              <a:solidFill>
                <a:prstClr val="black"/>
              </a:solidFill>
              <a:cs typeface="Calibri"/>
            </a:endParaRPr>
          </a:p>
          <a:p>
            <a:pPr marL="12700" marR="5080" algn="ctr">
              <a:lnSpc>
                <a:spcPct val="119200"/>
              </a:lnSpc>
            </a:pPr>
            <a:r>
              <a:rPr lang="en-ZA" sz="2000" b="1" spc="-5" dirty="0">
                <a:solidFill>
                  <a:prstClr val="black"/>
                </a:solidFill>
                <a:cs typeface="Calibri"/>
              </a:rPr>
              <a:t>Mr </a:t>
            </a:r>
            <a:r>
              <a:rPr lang="en-ZA" sz="2000" b="1" spc="-5" dirty="0" err="1">
                <a:solidFill>
                  <a:prstClr val="black"/>
                </a:solidFill>
                <a:cs typeface="Calibri"/>
              </a:rPr>
              <a:t>Thabelo</a:t>
            </a:r>
            <a:r>
              <a:rPr lang="en-ZA" sz="2000" b="1" spc="-5" dirty="0">
                <a:solidFill>
                  <a:prstClr val="black"/>
                </a:solidFill>
                <a:cs typeface="Calibri"/>
              </a:rPr>
              <a:t> </a:t>
            </a:r>
            <a:r>
              <a:rPr lang="en-ZA" sz="2000" b="1" spc="-5" dirty="0" err="1" smtClean="0">
                <a:solidFill>
                  <a:prstClr val="black"/>
                </a:solidFill>
                <a:cs typeface="Calibri"/>
              </a:rPr>
              <a:t>Tshikomba</a:t>
            </a:r>
            <a:r>
              <a:rPr lang="en-ZA" sz="2000" b="1" spc="-5" dirty="0" smtClean="0">
                <a:solidFill>
                  <a:prstClr val="black"/>
                </a:solidFill>
                <a:cs typeface="Calibri"/>
              </a:rPr>
              <a:t>:  Rep CFO, </a:t>
            </a:r>
            <a:r>
              <a:rPr lang="en-GB" sz="2000" b="1" spc="-5" dirty="0">
                <a:solidFill>
                  <a:prstClr val="black"/>
                </a:solidFill>
                <a:cs typeface="Calibri"/>
              </a:rPr>
              <a:t>Agrément</a:t>
            </a:r>
            <a:r>
              <a:rPr lang="en-ZA" sz="2000" b="1" spc="-5" dirty="0" smtClean="0">
                <a:solidFill>
                  <a:prstClr val="black"/>
                </a:solidFill>
                <a:cs typeface="Calibri"/>
              </a:rPr>
              <a:t> South Africa</a:t>
            </a:r>
            <a:r>
              <a:rPr sz="2000" b="1" spc="-5" dirty="0" smtClean="0">
                <a:solidFill>
                  <a:prstClr val="black"/>
                </a:solidFill>
                <a:cs typeface="Calibri"/>
              </a:rPr>
              <a:t>  </a:t>
            </a:r>
            <a:endParaRPr lang="en-US" sz="2000" b="1" spc="-5" dirty="0" smtClean="0">
              <a:solidFill>
                <a:prstClr val="black"/>
              </a:solidFill>
              <a:cs typeface="Calibri"/>
            </a:endParaRPr>
          </a:p>
          <a:p>
            <a:pPr marL="12700" marR="5080" algn="ctr">
              <a:lnSpc>
                <a:spcPct val="119200"/>
              </a:lnSpc>
            </a:pPr>
            <a:r>
              <a:rPr b="1" dirty="0" smtClean="0">
                <a:solidFill>
                  <a:prstClr val="black"/>
                </a:solidFill>
                <a:cs typeface="Calibri"/>
              </a:rPr>
              <a:t>Tel</a:t>
            </a:r>
            <a:r>
              <a:rPr b="1" dirty="0">
                <a:solidFill>
                  <a:prstClr val="black"/>
                </a:solidFill>
                <a:cs typeface="Calibri"/>
              </a:rPr>
              <a:t>: 012 841 4075 /</a:t>
            </a:r>
            <a:r>
              <a:rPr b="1" spc="-95" dirty="0">
                <a:solidFill>
                  <a:prstClr val="black"/>
                </a:solidFill>
                <a:cs typeface="Calibri"/>
              </a:rPr>
              <a:t> </a:t>
            </a:r>
            <a:r>
              <a:rPr b="1" dirty="0">
                <a:solidFill>
                  <a:prstClr val="black"/>
                </a:solidFill>
                <a:cs typeface="Calibri"/>
              </a:rPr>
              <a:t>0828928089</a:t>
            </a:r>
            <a:endParaRPr dirty="0">
              <a:solidFill>
                <a:prstClr val="black"/>
              </a:solidFill>
              <a:cs typeface="Calibri"/>
            </a:endParaRPr>
          </a:p>
          <a:p>
            <a:pPr algn="ctr">
              <a:spcBef>
                <a:spcPts val="360"/>
              </a:spcBef>
            </a:pPr>
            <a:r>
              <a:rPr sz="1400" b="1" dirty="0">
                <a:solidFill>
                  <a:prstClr val="black"/>
                </a:solidFill>
                <a:cs typeface="Calibri"/>
                <a:hlinkClick r:id="rId2"/>
              </a:rPr>
              <a:t>jodhiambo@csir.co.za</a:t>
            </a:r>
            <a:endParaRPr sz="1400" dirty="0">
              <a:solidFill>
                <a:prstClr val="black"/>
              </a:solidFill>
              <a:cs typeface="Calibri"/>
            </a:endParaRPr>
          </a:p>
        </p:txBody>
      </p:sp>
      <p:sp>
        <p:nvSpPr>
          <p:cNvPr id="4" name="object 4"/>
          <p:cNvSpPr/>
          <p:nvPr/>
        </p:nvSpPr>
        <p:spPr>
          <a:xfrm>
            <a:off x="0" y="5994400"/>
            <a:ext cx="2200275" cy="86042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3923931" y="5993510"/>
            <a:ext cx="1223962" cy="69055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8186864" y="6027983"/>
            <a:ext cx="915974" cy="792158"/>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364490" y="176910"/>
            <a:ext cx="6862445" cy="719621"/>
          </a:xfrm>
          <a:prstGeom prst="rect">
            <a:avLst/>
          </a:prstGeom>
        </p:spPr>
        <p:txBody>
          <a:bodyPr vert="horz" wrap="square" lIns="0" tIns="0" rIns="0" bIns="0" rtlCol="0">
            <a:spAutoFit/>
          </a:bodyPr>
          <a:lstStyle/>
          <a:p>
            <a:pPr marL="12700">
              <a:lnSpc>
                <a:spcPts val="1015"/>
              </a:lnSpc>
            </a:pPr>
            <a:r>
              <a:rPr sz="1400" b="1" spc="-10" dirty="0" smtClean="0">
                <a:solidFill>
                  <a:srgbClr val="C00000"/>
                </a:solidFill>
                <a:cs typeface="Calibri"/>
                <a:hlinkClick r:id="rId6"/>
              </a:rPr>
              <a:t>www.agrement.co.za</a:t>
            </a:r>
            <a:endParaRPr sz="1400" dirty="0">
              <a:solidFill>
                <a:prstClr val="black"/>
              </a:solidFill>
              <a:cs typeface="Calibri"/>
            </a:endParaRPr>
          </a:p>
          <a:p>
            <a:pPr marL="1565275">
              <a:lnSpc>
                <a:spcPts val="4615"/>
              </a:lnSpc>
            </a:pPr>
            <a:r>
              <a:rPr sz="4400" b="1" dirty="0">
                <a:solidFill>
                  <a:srgbClr val="669900"/>
                </a:solidFill>
                <a:cs typeface="Calibri"/>
              </a:rPr>
              <a:t>Agrément </a:t>
            </a:r>
            <a:r>
              <a:rPr sz="4400" b="1" spc="-5" dirty="0">
                <a:solidFill>
                  <a:srgbClr val="669900"/>
                </a:solidFill>
                <a:cs typeface="Calibri"/>
              </a:rPr>
              <a:t>South</a:t>
            </a:r>
            <a:r>
              <a:rPr sz="4400" b="1" spc="-90" dirty="0">
                <a:solidFill>
                  <a:srgbClr val="669900"/>
                </a:solidFill>
                <a:cs typeface="Calibri"/>
              </a:rPr>
              <a:t> </a:t>
            </a:r>
            <a:r>
              <a:rPr sz="4400" b="1" spc="-5" dirty="0">
                <a:solidFill>
                  <a:srgbClr val="669900"/>
                </a:solidFill>
                <a:cs typeface="Calibri"/>
              </a:rPr>
              <a:t>Africa</a:t>
            </a:r>
            <a:endParaRPr sz="4400" dirty="0">
              <a:solidFill>
                <a:prstClr val="black"/>
              </a:solidFill>
              <a:cs typeface="Calibri"/>
            </a:endParaRPr>
          </a:p>
        </p:txBody>
      </p:sp>
      <p:sp>
        <p:nvSpPr>
          <p:cNvPr id="8" name="object 8"/>
          <p:cNvSpPr txBox="1"/>
          <p:nvPr/>
        </p:nvSpPr>
        <p:spPr>
          <a:xfrm>
            <a:off x="7436725" y="177088"/>
            <a:ext cx="501650" cy="235585"/>
          </a:xfrm>
          <a:prstGeom prst="rect">
            <a:avLst/>
          </a:prstGeom>
        </p:spPr>
        <p:txBody>
          <a:bodyPr vert="horz" wrap="square" lIns="0" tIns="0" rIns="0" bIns="0" rtlCol="0">
            <a:spAutoFit/>
          </a:bodyPr>
          <a:lstStyle/>
          <a:p>
            <a:pPr marL="12700"/>
            <a:r>
              <a:rPr sz="1400" spc="-5" dirty="0">
                <a:solidFill>
                  <a:srgbClr val="5F5F5F"/>
                </a:solidFill>
                <a:cs typeface="Calibri"/>
              </a:rPr>
              <a:t>Slide</a:t>
            </a:r>
            <a:r>
              <a:rPr sz="1400" spc="-90" dirty="0">
                <a:solidFill>
                  <a:srgbClr val="5F5F5F"/>
                </a:solidFill>
                <a:cs typeface="Calibri"/>
              </a:rPr>
              <a:t> </a:t>
            </a:r>
            <a:r>
              <a:rPr sz="1400" dirty="0">
                <a:solidFill>
                  <a:srgbClr val="5F5F5F"/>
                </a:solidFill>
                <a:cs typeface="Calibri"/>
              </a:rPr>
              <a:t>1</a:t>
            </a:r>
            <a:endParaRPr sz="1400">
              <a:solidFill>
                <a:prstClr val="black"/>
              </a:solidFill>
              <a:cs typeface="Calibri"/>
            </a:endParaRPr>
          </a:p>
        </p:txBody>
      </p:sp>
    </p:spTree>
    <p:extLst>
      <p:ext uri="{BB962C8B-B14F-4D97-AF65-F5344CB8AC3E}">
        <p14:creationId xmlns:p14="http://schemas.microsoft.com/office/powerpoint/2010/main" val="73085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0</a:t>
            </a:r>
            <a:endParaRPr sz="1400" dirty="0">
              <a:latin typeface="Calibri"/>
              <a:cs typeface="Calibri"/>
            </a:endParaRPr>
          </a:p>
        </p:txBody>
      </p:sp>
      <p:sp>
        <p:nvSpPr>
          <p:cNvPr id="7" name="object 7"/>
          <p:cNvSpPr txBox="1"/>
          <p:nvPr/>
        </p:nvSpPr>
        <p:spPr>
          <a:xfrm>
            <a:off x="2361628" y="461111"/>
            <a:ext cx="4255770" cy="711835"/>
          </a:xfrm>
          <a:prstGeom prst="rect">
            <a:avLst/>
          </a:prstGeom>
        </p:spPr>
        <p:txBody>
          <a:bodyPr vert="horz" wrap="square" lIns="0" tIns="0" rIns="0" bIns="0" rtlCol="0">
            <a:spAutoFit/>
          </a:bodyPr>
          <a:lstStyle/>
          <a:p>
            <a:pPr marL="12700">
              <a:lnSpc>
                <a:spcPct val="100000"/>
              </a:lnSpc>
            </a:pPr>
            <a:r>
              <a:rPr sz="4400" dirty="0">
                <a:solidFill>
                  <a:srgbClr val="669900"/>
                </a:solidFill>
                <a:latin typeface="Calibri"/>
                <a:cs typeface="Calibri"/>
              </a:rPr>
              <a:t>Board</a:t>
            </a:r>
            <a:r>
              <a:rPr sz="4400" spc="-70" dirty="0">
                <a:solidFill>
                  <a:srgbClr val="669900"/>
                </a:solidFill>
                <a:latin typeface="Calibri"/>
                <a:cs typeface="Calibri"/>
              </a:rPr>
              <a:t> </a:t>
            </a:r>
            <a:r>
              <a:rPr sz="4400" dirty="0">
                <a:solidFill>
                  <a:srgbClr val="669900"/>
                </a:solidFill>
                <a:latin typeface="Calibri"/>
                <a:cs typeface="Calibri"/>
              </a:rPr>
              <a:t>Governance</a:t>
            </a:r>
            <a:endParaRPr sz="4400">
              <a:latin typeface="Calibri"/>
              <a:cs typeface="Calibri"/>
            </a:endParaRPr>
          </a:p>
        </p:txBody>
      </p:sp>
      <p:sp>
        <p:nvSpPr>
          <p:cNvPr id="8" name="object 8"/>
          <p:cNvSpPr txBox="1"/>
          <p:nvPr/>
        </p:nvSpPr>
        <p:spPr>
          <a:xfrm>
            <a:off x="330259" y="1186078"/>
            <a:ext cx="8264525" cy="3798570"/>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2400" dirty="0">
                <a:solidFill>
                  <a:srgbClr val="0000FF"/>
                </a:solidFill>
                <a:latin typeface="Calibri"/>
                <a:cs typeface="Calibri"/>
              </a:rPr>
              <a:t>8 </a:t>
            </a:r>
            <a:r>
              <a:rPr sz="2400" spc="-5" dirty="0">
                <a:latin typeface="Calibri"/>
                <a:cs typeface="Calibri"/>
              </a:rPr>
              <a:t>Board</a:t>
            </a:r>
            <a:r>
              <a:rPr sz="2400" spc="-110" dirty="0">
                <a:latin typeface="Calibri"/>
                <a:cs typeface="Calibri"/>
              </a:rPr>
              <a:t> </a:t>
            </a:r>
            <a:r>
              <a:rPr sz="2400" dirty="0">
                <a:latin typeface="Calibri"/>
                <a:cs typeface="Calibri"/>
              </a:rPr>
              <a:t>members.</a:t>
            </a:r>
          </a:p>
          <a:p>
            <a:pPr marL="355600" indent="-342900">
              <a:lnSpc>
                <a:spcPct val="100000"/>
              </a:lnSpc>
              <a:spcBef>
                <a:spcPts val="285"/>
              </a:spcBef>
              <a:buFont typeface="Wingdings"/>
              <a:buChar char=""/>
              <a:tabLst>
                <a:tab pos="355600" algn="l"/>
              </a:tabLst>
            </a:pPr>
            <a:r>
              <a:rPr sz="2400" spc="-5" dirty="0">
                <a:latin typeface="Calibri"/>
                <a:cs typeface="Calibri"/>
              </a:rPr>
              <a:t>Current Chairperson </a:t>
            </a:r>
            <a:r>
              <a:rPr sz="2400" dirty="0">
                <a:latin typeface="Calibri"/>
                <a:cs typeface="Calibri"/>
              </a:rPr>
              <a:t>is </a:t>
            </a:r>
            <a:r>
              <a:rPr sz="2400" spc="-5" dirty="0">
                <a:latin typeface="Calibri"/>
                <a:cs typeface="Calibri"/>
              </a:rPr>
              <a:t>Mr. Pepi</a:t>
            </a:r>
            <a:r>
              <a:rPr sz="2400" spc="-40" dirty="0">
                <a:latin typeface="Calibri"/>
                <a:cs typeface="Calibri"/>
              </a:rPr>
              <a:t> </a:t>
            </a:r>
            <a:r>
              <a:rPr sz="2400" spc="-5" dirty="0">
                <a:latin typeface="Calibri"/>
                <a:cs typeface="Calibri"/>
              </a:rPr>
              <a:t>Silinga.</a:t>
            </a:r>
            <a:endParaRPr sz="2400" dirty="0">
              <a:latin typeface="Calibri"/>
              <a:cs typeface="Calibri"/>
            </a:endParaRPr>
          </a:p>
          <a:p>
            <a:pPr marL="355600" indent="-342900">
              <a:lnSpc>
                <a:spcPct val="100000"/>
              </a:lnSpc>
              <a:spcBef>
                <a:spcPts val="285"/>
              </a:spcBef>
              <a:buFont typeface="Wingdings"/>
              <a:buChar char=""/>
              <a:tabLst>
                <a:tab pos="355600" algn="l"/>
              </a:tabLst>
            </a:pPr>
            <a:r>
              <a:rPr sz="2400" spc="-5" dirty="0">
                <a:solidFill>
                  <a:srgbClr val="0000FF"/>
                </a:solidFill>
                <a:latin typeface="Calibri"/>
                <a:cs typeface="Calibri"/>
              </a:rPr>
              <a:t>Strategic planning session </a:t>
            </a:r>
            <a:r>
              <a:rPr sz="2400" dirty="0">
                <a:latin typeface="Calibri"/>
                <a:cs typeface="Calibri"/>
              </a:rPr>
              <a:t>held</a:t>
            </a:r>
            <a:r>
              <a:rPr sz="2400" spc="-10" dirty="0">
                <a:latin typeface="Calibri"/>
                <a:cs typeface="Calibri"/>
              </a:rPr>
              <a:t> </a:t>
            </a:r>
            <a:r>
              <a:rPr sz="2400" spc="-5" dirty="0">
                <a:latin typeface="Calibri"/>
                <a:cs typeface="Calibri"/>
              </a:rPr>
              <a:t>annually.</a:t>
            </a:r>
            <a:endParaRPr sz="2400" dirty="0">
              <a:latin typeface="Calibri"/>
              <a:cs typeface="Calibri"/>
            </a:endParaRPr>
          </a:p>
          <a:p>
            <a:pPr marL="355600" marR="5080" indent="-342900">
              <a:lnSpc>
                <a:spcPts val="2590"/>
              </a:lnSpc>
              <a:spcBef>
                <a:spcPts val="615"/>
              </a:spcBef>
              <a:buFont typeface="Wingdings"/>
              <a:buChar char=""/>
              <a:tabLst>
                <a:tab pos="355600" algn="l"/>
              </a:tabLst>
            </a:pPr>
            <a:r>
              <a:rPr sz="2400" spc="-5" dirty="0">
                <a:latin typeface="Calibri"/>
                <a:cs typeface="Calibri"/>
              </a:rPr>
              <a:t>Board focussed on consolidating </a:t>
            </a:r>
            <a:r>
              <a:rPr sz="2400" dirty="0">
                <a:latin typeface="Calibri"/>
                <a:cs typeface="Calibri"/>
              </a:rPr>
              <a:t>its </a:t>
            </a:r>
            <a:r>
              <a:rPr sz="2400" spc="-5" dirty="0">
                <a:latin typeface="Calibri"/>
                <a:cs typeface="Calibri"/>
              </a:rPr>
              <a:t>previous strategic plans and  moving </a:t>
            </a:r>
            <a:r>
              <a:rPr sz="2400" dirty="0">
                <a:latin typeface="Calibri"/>
                <a:cs typeface="Calibri"/>
              </a:rPr>
              <a:t>the Agency</a:t>
            </a:r>
            <a:r>
              <a:rPr sz="2400" spc="-95" dirty="0">
                <a:latin typeface="Calibri"/>
                <a:cs typeface="Calibri"/>
              </a:rPr>
              <a:t> </a:t>
            </a:r>
            <a:r>
              <a:rPr sz="2400" spc="-5" dirty="0">
                <a:latin typeface="Calibri"/>
                <a:cs typeface="Calibri"/>
              </a:rPr>
              <a:t>forward.</a:t>
            </a:r>
            <a:endParaRPr sz="2400" dirty="0">
              <a:latin typeface="Calibri"/>
              <a:cs typeface="Calibri"/>
            </a:endParaRPr>
          </a:p>
          <a:p>
            <a:pPr marL="355600" marR="5080" indent="-342900">
              <a:lnSpc>
                <a:spcPts val="2590"/>
              </a:lnSpc>
              <a:spcBef>
                <a:spcPts val="575"/>
              </a:spcBef>
              <a:buFont typeface="Wingdings"/>
              <a:buChar char=""/>
              <a:tabLst>
                <a:tab pos="355600" algn="l"/>
              </a:tabLst>
            </a:pPr>
            <a:r>
              <a:rPr sz="2400" spc="-5" dirty="0">
                <a:latin typeface="Calibri"/>
                <a:cs typeface="Calibri"/>
              </a:rPr>
              <a:t>The Board's Technical sub-committee focused on </a:t>
            </a:r>
            <a:r>
              <a:rPr sz="2400" dirty="0">
                <a:latin typeface="Calibri"/>
                <a:cs typeface="Calibri"/>
              </a:rPr>
              <a:t>key </a:t>
            </a:r>
            <a:r>
              <a:rPr sz="2400" spc="-5" dirty="0">
                <a:latin typeface="Calibri"/>
                <a:cs typeface="Calibri"/>
              </a:rPr>
              <a:t>objectives  </a:t>
            </a:r>
            <a:r>
              <a:rPr sz="2400" dirty="0">
                <a:latin typeface="Calibri"/>
                <a:cs typeface="Calibri"/>
              </a:rPr>
              <a:t>&amp; </a:t>
            </a:r>
            <a:r>
              <a:rPr sz="2400" spc="-5" dirty="0">
                <a:latin typeface="Calibri"/>
                <a:cs typeface="Calibri"/>
              </a:rPr>
              <a:t>approved </a:t>
            </a:r>
            <a:r>
              <a:rPr sz="2400" dirty="0" err="1" smtClean="0">
                <a:latin typeface="Calibri"/>
                <a:cs typeface="Calibri"/>
              </a:rPr>
              <a:t>Agr</a:t>
            </a:r>
            <a:r>
              <a:rPr lang="en-US" sz="2400" dirty="0" err="1" smtClean="0">
                <a:latin typeface="Calibri"/>
                <a:cs typeface="Calibri"/>
              </a:rPr>
              <a:t>é</a:t>
            </a:r>
            <a:r>
              <a:rPr sz="2400" dirty="0" err="1" smtClean="0">
                <a:latin typeface="Calibri"/>
                <a:cs typeface="Calibri"/>
              </a:rPr>
              <a:t>ment</a:t>
            </a:r>
            <a:r>
              <a:rPr sz="2400" dirty="0" smtClean="0">
                <a:latin typeface="Calibri"/>
                <a:cs typeface="Calibri"/>
              </a:rPr>
              <a:t> certificate</a:t>
            </a:r>
            <a:r>
              <a:rPr lang="en-US" sz="2400" dirty="0" smtClean="0">
                <a:latin typeface="Calibri"/>
                <a:cs typeface="Calibri"/>
              </a:rPr>
              <a:t>s</a:t>
            </a:r>
            <a:r>
              <a:rPr sz="2400" dirty="0" smtClean="0">
                <a:latin typeface="Calibri"/>
                <a:cs typeface="Calibri"/>
              </a:rPr>
              <a:t> </a:t>
            </a:r>
            <a:r>
              <a:rPr lang="en-US" sz="2400" dirty="0" smtClean="0">
                <a:latin typeface="Calibri"/>
                <a:cs typeface="Calibri"/>
              </a:rPr>
              <a:t>o</a:t>
            </a:r>
            <a:r>
              <a:rPr sz="2400" spc="-5" dirty="0" smtClean="0">
                <a:latin typeface="Calibri"/>
                <a:cs typeface="Calibri"/>
              </a:rPr>
              <a:t>f </a:t>
            </a:r>
            <a:r>
              <a:rPr sz="2400" spc="-5" dirty="0">
                <a:latin typeface="Calibri"/>
                <a:cs typeface="Calibri"/>
              </a:rPr>
              <a:t>fitness for</a:t>
            </a:r>
            <a:r>
              <a:rPr sz="2400" spc="-75" dirty="0">
                <a:latin typeface="Calibri"/>
                <a:cs typeface="Calibri"/>
              </a:rPr>
              <a:t> </a:t>
            </a:r>
            <a:r>
              <a:rPr sz="2400" spc="-5" dirty="0">
                <a:latin typeface="Calibri"/>
                <a:cs typeface="Calibri"/>
              </a:rPr>
              <a:t>purpose.</a:t>
            </a:r>
            <a:endParaRPr sz="2400" dirty="0">
              <a:latin typeface="Calibri"/>
              <a:cs typeface="Calibri"/>
            </a:endParaRPr>
          </a:p>
          <a:p>
            <a:pPr marL="355600" indent="-342900">
              <a:lnSpc>
                <a:spcPct val="100000"/>
              </a:lnSpc>
              <a:spcBef>
                <a:spcPts val="250"/>
              </a:spcBef>
              <a:buFont typeface="Wingdings"/>
              <a:buChar char=""/>
              <a:tabLst>
                <a:tab pos="355600" algn="l"/>
              </a:tabLst>
            </a:pPr>
            <a:r>
              <a:rPr sz="2400" spc="-5" dirty="0">
                <a:latin typeface="Calibri"/>
                <a:cs typeface="Calibri"/>
              </a:rPr>
              <a:t>The Board ensured </a:t>
            </a:r>
            <a:r>
              <a:rPr sz="2400" dirty="0">
                <a:latin typeface="Calibri"/>
                <a:cs typeface="Calibri"/>
              </a:rPr>
              <a:t>Agrément </a:t>
            </a:r>
            <a:r>
              <a:rPr sz="2400" spc="-5" dirty="0">
                <a:latin typeface="Calibri"/>
                <a:cs typeface="Calibri"/>
              </a:rPr>
              <a:t>South Africa </a:t>
            </a:r>
            <a:r>
              <a:rPr sz="2400" dirty="0">
                <a:latin typeface="Calibri"/>
                <a:cs typeface="Calibri"/>
              </a:rPr>
              <a:t>was </a:t>
            </a:r>
            <a:r>
              <a:rPr sz="2400" dirty="0">
                <a:solidFill>
                  <a:srgbClr val="0000FF"/>
                </a:solidFill>
                <a:latin typeface="Calibri"/>
                <a:cs typeface="Calibri"/>
              </a:rPr>
              <a:t>well</a:t>
            </a:r>
            <a:r>
              <a:rPr sz="2400" spc="-40" dirty="0">
                <a:solidFill>
                  <a:srgbClr val="0000FF"/>
                </a:solidFill>
                <a:latin typeface="Calibri"/>
                <a:cs typeface="Calibri"/>
              </a:rPr>
              <a:t> </a:t>
            </a:r>
            <a:r>
              <a:rPr sz="2400" spc="-5" dirty="0">
                <a:solidFill>
                  <a:srgbClr val="0000FF"/>
                </a:solidFill>
                <a:latin typeface="Calibri"/>
                <a:cs typeface="Calibri"/>
              </a:rPr>
              <a:t>governed</a:t>
            </a:r>
            <a:r>
              <a:rPr sz="2400" spc="-5" dirty="0">
                <a:latin typeface="Calibri"/>
                <a:cs typeface="Calibri"/>
              </a:rPr>
              <a:t>.</a:t>
            </a:r>
            <a:endParaRPr sz="2400" dirty="0">
              <a:latin typeface="Calibri"/>
              <a:cs typeface="Calibri"/>
            </a:endParaRPr>
          </a:p>
          <a:p>
            <a:pPr marL="355600" marR="542290" indent="-342900">
              <a:lnSpc>
                <a:spcPts val="2620"/>
              </a:lnSpc>
              <a:spcBef>
                <a:spcPts val="590"/>
              </a:spcBef>
              <a:buFont typeface="Wingdings"/>
              <a:buChar char=""/>
              <a:tabLst>
                <a:tab pos="355600" algn="l"/>
              </a:tabLst>
            </a:pPr>
            <a:r>
              <a:rPr sz="2400" spc="-5" dirty="0">
                <a:solidFill>
                  <a:srgbClr val="0000FF"/>
                </a:solidFill>
                <a:latin typeface="Calibri"/>
                <a:cs typeface="Calibri"/>
              </a:rPr>
              <a:t>Financial </a:t>
            </a:r>
            <a:r>
              <a:rPr sz="2400" dirty="0">
                <a:solidFill>
                  <a:srgbClr val="0000FF"/>
                </a:solidFill>
                <a:latin typeface="Calibri"/>
                <a:cs typeface="Calibri"/>
              </a:rPr>
              <a:t>statements are </a:t>
            </a:r>
            <a:r>
              <a:rPr sz="2400" spc="-5" dirty="0">
                <a:solidFill>
                  <a:srgbClr val="0000FF"/>
                </a:solidFill>
                <a:latin typeface="Calibri"/>
                <a:cs typeface="Calibri"/>
              </a:rPr>
              <a:t>audited and </a:t>
            </a:r>
            <a:r>
              <a:rPr sz="2400" dirty="0">
                <a:solidFill>
                  <a:srgbClr val="0000FF"/>
                </a:solidFill>
                <a:latin typeface="Calibri"/>
                <a:cs typeface="Calibri"/>
              </a:rPr>
              <a:t>received a clean </a:t>
            </a:r>
            <a:r>
              <a:rPr sz="2400" spc="-5" dirty="0">
                <a:solidFill>
                  <a:srgbClr val="0000FF"/>
                </a:solidFill>
                <a:latin typeface="Calibri"/>
                <a:cs typeface="Calibri"/>
              </a:rPr>
              <a:t>audit  report.</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 y="6003925"/>
            <a:ext cx="2200275" cy="854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737" y="6142037"/>
            <a:ext cx="1223962" cy="6905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12" y="6003925"/>
            <a:ext cx="914400" cy="792162"/>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858577" y="6206997"/>
            <a:ext cx="1068705" cy="377190"/>
          </a:xfrm>
          <a:prstGeom prst="rect">
            <a:avLst/>
          </a:prstGeom>
        </p:spPr>
        <p:txBody>
          <a:bodyPr vert="horz" wrap="square" lIns="0" tIns="0" rIns="0" bIns="0" rtlCol="0">
            <a:spAutoFit/>
          </a:bodyPr>
          <a:lstStyle/>
          <a:p>
            <a:pPr marL="12700">
              <a:lnSpc>
                <a:spcPct val="100000"/>
              </a:lnSpc>
            </a:pPr>
            <a:r>
              <a:rPr sz="1200" spc="-15" dirty="0">
                <a:solidFill>
                  <a:srgbClr val="5F5F5F"/>
                </a:solidFill>
                <a:latin typeface="Arial"/>
                <a:cs typeface="Arial"/>
              </a:rPr>
              <a:t>Wednesday,</a:t>
            </a:r>
            <a:r>
              <a:rPr sz="1200" spc="-100" dirty="0">
                <a:solidFill>
                  <a:srgbClr val="5F5F5F"/>
                </a:solidFill>
                <a:latin typeface="Arial"/>
                <a:cs typeface="Arial"/>
              </a:rPr>
              <a:t> </a:t>
            </a:r>
            <a:r>
              <a:rPr sz="1200" spc="-5" dirty="0">
                <a:solidFill>
                  <a:srgbClr val="5F5F5F"/>
                </a:solidFill>
                <a:latin typeface="Arial"/>
                <a:cs typeface="Arial"/>
              </a:rPr>
              <a:t>07</a:t>
            </a:r>
            <a:endParaRPr sz="1200">
              <a:latin typeface="Arial"/>
              <a:cs typeface="Arial"/>
            </a:endParaRPr>
          </a:p>
          <a:p>
            <a:pPr marL="12700">
              <a:lnSpc>
                <a:spcPct val="100000"/>
              </a:lnSpc>
            </a:pPr>
            <a:r>
              <a:rPr sz="1200" dirty="0">
                <a:solidFill>
                  <a:srgbClr val="5F5F5F"/>
                </a:solidFill>
                <a:latin typeface="Arial"/>
                <a:cs typeface="Arial"/>
              </a:rPr>
              <a:t>October</a:t>
            </a:r>
            <a:r>
              <a:rPr sz="1200" spc="-110" dirty="0">
                <a:solidFill>
                  <a:srgbClr val="5F5F5F"/>
                </a:solidFill>
                <a:latin typeface="Arial"/>
                <a:cs typeface="Arial"/>
              </a:rPr>
              <a:t> </a:t>
            </a:r>
            <a:r>
              <a:rPr sz="1200" spc="-5" dirty="0">
                <a:solidFill>
                  <a:srgbClr val="5F5F5F"/>
                </a:solidFill>
                <a:latin typeface="Arial"/>
                <a:cs typeface="Arial"/>
              </a:rPr>
              <a:t>2015</a:t>
            </a:r>
            <a:endParaRPr sz="1200">
              <a:latin typeface="Arial"/>
              <a:cs typeface="Arial"/>
            </a:endParaRPr>
          </a:p>
        </p:txBody>
      </p:sp>
      <p:sp>
        <p:nvSpPr>
          <p:cNvPr id="6" name="object 6"/>
          <p:cNvSpPr txBox="1"/>
          <p:nvPr/>
        </p:nvSpPr>
        <p:spPr>
          <a:xfrm>
            <a:off x="364490" y="177088"/>
            <a:ext cx="8253730" cy="4121641"/>
          </a:xfrm>
          <a:prstGeom prst="rect">
            <a:avLst/>
          </a:prstGeom>
        </p:spPr>
        <p:txBody>
          <a:bodyPr vert="horz" wrap="square" lIns="0" tIns="0" rIns="0" bIns="0" rtlCol="0">
            <a:spAutoFit/>
          </a:bodyPr>
          <a:lstStyle/>
          <a:p>
            <a:pPr marL="12700">
              <a:lnSpc>
                <a:spcPct val="100000"/>
              </a:lnSpc>
              <a:tabLst>
                <a:tab pos="7084695" algn="l"/>
              </a:tabLst>
            </a:pPr>
            <a:r>
              <a:rPr sz="1400" spc="-10" dirty="0">
                <a:solidFill>
                  <a:srgbClr val="5F5F5F"/>
                </a:solidFill>
                <a:latin typeface="Calibri"/>
                <a:cs typeface="Calibri"/>
              </a:rPr>
              <a:t>	</a:t>
            </a: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2</a:t>
            </a:r>
            <a:endParaRPr sz="1400" dirty="0">
              <a:latin typeface="Calibri"/>
              <a:cs typeface="Calibri"/>
            </a:endParaRPr>
          </a:p>
          <a:p>
            <a:pPr marL="12700">
              <a:lnSpc>
                <a:spcPct val="100000"/>
              </a:lnSpc>
            </a:pPr>
            <a:endParaRPr sz="1400" dirty="0">
              <a:latin typeface="Calibri"/>
              <a:cs typeface="Calibri"/>
            </a:endParaRPr>
          </a:p>
          <a:p>
            <a:pPr marL="1047750">
              <a:lnSpc>
                <a:spcPts val="3920"/>
              </a:lnSpc>
            </a:pPr>
            <a:endParaRPr lang="en-ZA" sz="3600" b="1" spc="-5" dirty="0" smtClean="0">
              <a:solidFill>
                <a:srgbClr val="669900"/>
              </a:solidFill>
              <a:latin typeface="Calibri"/>
              <a:cs typeface="Calibri"/>
            </a:endParaRPr>
          </a:p>
          <a:p>
            <a:pPr marL="1047750">
              <a:lnSpc>
                <a:spcPts val="3920"/>
              </a:lnSpc>
            </a:pPr>
            <a:r>
              <a:rPr sz="3600" b="1" spc="-5" dirty="0" smtClean="0">
                <a:solidFill>
                  <a:srgbClr val="669900"/>
                </a:solidFill>
                <a:latin typeface="Calibri"/>
                <a:cs typeface="Calibri"/>
              </a:rPr>
              <a:t>Benefits </a:t>
            </a:r>
            <a:r>
              <a:rPr sz="3600" b="1" spc="-5" dirty="0">
                <a:solidFill>
                  <a:srgbClr val="669900"/>
                </a:solidFill>
                <a:latin typeface="Calibri"/>
                <a:cs typeface="Calibri"/>
              </a:rPr>
              <a:t>of Agrément</a:t>
            </a:r>
            <a:r>
              <a:rPr sz="3600" b="1" spc="20" dirty="0">
                <a:solidFill>
                  <a:srgbClr val="669900"/>
                </a:solidFill>
                <a:latin typeface="Calibri"/>
                <a:cs typeface="Calibri"/>
              </a:rPr>
              <a:t> </a:t>
            </a:r>
            <a:r>
              <a:rPr sz="3600" b="1" spc="-5" dirty="0">
                <a:solidFill>
                  <a:srgbClr val="669900"/>
                </a:solidFill>
                <a:latin typeface="Calibri"/>
                <a:cs typeface="Calibri"/>
              </a:rPr>
              <a:t>certification</a:t>
            </a:r>
            <a:r>
              <a:rPr sz="3600" b="1" spc="-7" baseline="25462" dirty="0">
                <a:solidFill>
                  <a:srgbClr val="669900"/>
                </a:solidFill>
                <a:latin typeface="Calibri"/>
                <a:cs typeface="Calibri"/>
              </a:rPr>
              <a:t>1</a:t>
            </a:r>
            <a:endParaRPr sz="3600" baseline="25462" dirty="0">
              <a:latin typeface="Calibri"/>
              <a:cs typeface="Calibri"/>
            </a:endParaRPr>
          </a:p>
          <a:p>
            <a:pPr marL="537210" marR="351155" indent="-342900">
              <a:lnSpc>
                <a:spcPct val="100000"/>
              </a:lnSpc>
              <a:spcBef>
                <a:spcPts val="1935"/>
              </a:spcBef>
              <a:buFont typeface="Wingdings" panose="05000000000000000000" pitchFamily="2" charset="2"/>
              <a:buChar char="Ø"/>
              <a:tabLst>
                <a:tab pos="5227955" algn="l"/>
              </a:tabLst>
            </a:pPr>
            <a:r>
              <a:rPr sz="2400" spc="-5" dirty="0">
                <a:solidFill>
                  <a:srgbClr val="0000FF"/>
                </a:solidFill>
                <a:latin typeface="Calibri"/>
                <a:cs typeface="Calibri"/>
              </a:rPr>
              <a:t>Technical conduit </a:t>
            </a:r>
            <a:r>
              <a:rPr sz="2400" dirty="0">
                <a:solidFill>
                  <a:srgbClr val="0000FF"/>
                </a:solidFill>
                <a:latin typeface="Calibri"/>
                <a:cs typeface="Calibri"/>
              </a:rPr>
              <a:t>to new </a:t>
            </a:r>
            <a:r>
              <a:rPr sz="2400" spc="400" dirty="0">
                <a:solidFill>
                  <a:srgbClr val="0000FF"/>
                </a:solidFill>
                <a:latin typeface="Calibri"/>
                <a:cs typeface="Calibri"/>
              </a:rPr>
              <a:t> </a:t>
            </a:r>
            <a:r>
              <a:rPr sz="2400" spc="-5" dirty="0">
                <a:solidFill>
                  <a:srgbClr val="0000FF"/>
                </a:solidFill>
                <a:latin typeface="Calibri"/>
                <a:cs typeface="Calibri"/>
              </a:rPr>
              <a:t>and</a:t>
            </a:r>
            <a:r>
              <a:rPr sz="2400" spc="240" dirty="0">
                <a:solidFill>
                  <a:srgbClr val="0000FF"/>
                </a:solidFill>
                <a:latin typeface="Calibri"/>
                <a:cs typeface="Calibri"/>
              </a:rPr>
              <a:t> </a:t>
            </a:r>
            <a:r>
              <a:rPr sz="2400" spc="-5" dirty="0" smtClean="0">
                <a:solidFill>
                  <a:srgbClr val="0000FF"/>
                </a:solidFill>
                <a:latin typeface="Calibri"/>
                <a:cs typeface="Calibri"/>
              </a:rPr>
              <a:t>improved</a:t>
            </a:r>
            <a:r>
              <a:rPr lang="en-US" sz="2400" spc="-5" dirty="0" smtClean="0">
                <a:solidFill>
                  <a:srgbClr val="0000FF"/>
                </a:solidFill>
                <a:latin typeface="Calibri"/>
                <a:cs typeface="Calibri"/>
              </a:rPr>
              <a:t> </a:t>
            </a:r>
            <a:r>
              <a:rPr sz="2400" spc="-5" dirty="0" smtClean="0">
                <a:solidFill>
                  <a:srgbClr val="0000FF"/>
                </a:solidFill>
                <a:latin typeface="Calibri"/>
                <a:cs typeface="Calibri"/>
              </a:rPr>
              <a:t>standardized</a:t>
            </a:r>
            <a:r>
              <a:rPr sz="2400" spc="-45" dirty="0" smtClean="0">
                <a:solidFill>
                  <a:srgbClr val="0000FF"/>
                </a:solidFill>
                <a:latin typeface="Calibri"/>
                <a:cs typeface="Calibri"/>
              </a:rPr>
              <a:t> </a:t>
            </a:r>
            <a:r>
              <a:rPr sz="2400" spc="-5" dirty="0">
                <a:solidFill>
                  <a:srgbClr val="0000FF"/>
                </a:solidFill>
                <a:latin typeface="Calibri"/>
                <a:cs typeface="Calibri"/>
              </a:rPr>
              <a:t>building  materials.</a:t>
            </a:r>
            <a:endParaRPr sz="2400" dirty="0">
              <a:latin typeface="Calibri"/>
              <a:cs typeface="Calibri"/>
            </a:endParaRPr>
          </a:p>
          <a:p>
            <a:pPr marL="537210" marR="5080" indent="-342900">
              <a:lnSpc>
                <a:spcPct val="100000"/>
              </a:lnSpc>
              <a:spcBef>
                <a:spcPts val="575"/>
              </a:spcBef>
              <a:buFont typeface="Wingdings"/>
              <a:buChar char=""/>
              <a:tabLst>
                <a:tab pos="537845" algn="l"/>
              </a:tabLst>
            </a:pPr>
            <a:r>
              <a:rPr sz="2400" spc="-5" dirty="0">
                <a:latin typeface="Calibri"/>
                <a:cs typeface="Calibri"/>
              </a:rPr>
              <a:t>Improved performance of infrastructure development due </a:t>
            </a:r>
            <a:r>
              <a:rPr sz="2400" dirty="0">
                <a:latin typeface="Calibri"/>
                <a:cs typeface="Calibri"/>
              </a:rPr>
              <a:t>to  </a:t>
            </a:r>
            <a:r>
              <a:rPr sz="2400" spc="-5" dirty="0">
                <a:latin typeface="Calibri"/>
                <a:cs typeface="Calibri"/>
              </a:rPr>
              <a:t>advancements </a:t>
            </a:r>
            <a:r>
              <a:rPr sz="2400" dirty="0">
                <a:latin typeface="Calibri"/>
                <a:cs typeface="Calibri"/>
              </a:rPr>
              <a:t>in </a:t>
            </a:r>
            <a:r>
              <a:rPr sz="2400" spc="-5" dirty="0">
                <a:latin typeface="Calibri"/>
                <a:cs typeface="Calibri"/>
              </a:rPr>
              <a:t>products </a:t>
            </a:r>
            <a:r>
              <a:rPr sz="2400" dirty="0">
                <a:latin typeface="Calibri"/>
                <a:cs typeface="Calibri"/>
              </a:rPr>
              <a:t>&amp; </a:t>
            </a:r>
            <a:r>
              <a:rPr sz="2400" spc="-5" dirty="0">
                <a:latin typeface="Calibri"/>
                <a:cs typeface="Calibri"/>
              </a:rPr>
              <a:t>building</a:t>
            </a:r>
            <a:r>
              <a:rPr sz="2400" spc="-15" dirty="0">
                <a:latin typeface="Calibri"/>
                <a:cs typeface="Calibri"/>
              </a:rPr>
              <a:t> </a:t>
            </a:r>
            <a:r>
              <a:rPr sz="2400" spc="-5" dirty="0">
                <a:latin typeface="Calibri"/>
                <a:cs typeface="Calibri"/>
              </a:rPr>
              <a:t>systems.</a:t>
            </a:r>
            <a:endParaRPr sz="2400" dirty="0">
              <a:latin typeface="Calibri"/>
              <a:cs typeface="Calibri"/>
            </a:endParaRPr>
          </a:p>
          <a:p>
            <a:pPr marL="537210" indent="-342900">
              <a:lnSpc>
                <a:spcPct val="100000"/>
              </a:lnSpc>
              <a:spcBef>
                <a:spcPts val="575"/>
              </a:spcBef>
              <a:buFont typeface="Wingdings"/>
              <a:buChar char=""/>
              <a:tabLst>
                <a:tab pos="537845" algn="l"/>
              </a:tabLst>
            </a:pPr>
            <a:r>
              <a:rPr sz="2400" dirty="0">
                <a:latin typeface="Calibri"/>
                <a:cs typeface="Calibri"/>
              </a:rPr>
              <a:t>Can </a:t>
            </a:r>
            <a:r>
              <a:rPr sz="2400" dirty="0" smtClean="0">
                <a:latin typeface="Calibri"/>
                <a:cs typeface="Calibri"/>
              </a:rPr>
              <a:t>lead </a:t>
            </a:r>
            <a:r>
              <a:rPr sz="2400" spc="-5" dirty="0">
                <a:latin typeface="Calibri"/>
                <a:cs typeface="Calibri"/>
              </a:rPr>
              <a:t>towards improvement of existing</a:t>
            </a:r>
            <a:r>
              <a:rPr sz="2400" spc="-55" dirty="0">
                <a:latin typeface="Calibri"/>
                <a:cs typeface="Calibri"/>
              </a:rPr>
              <a:t> </a:t>
            </a:r>
            <a:r>
              <a:rPr sz="2400" spc="-5" dirty="0">
                <a:latin typeface="Calibri"/>
                <a:cs typeface="Calibri"/>
              </a:rPr>
              <a:t>products.</a:t>
            </a:r>
            <a:endParaRPr sz="2400" dirty="0">
              <a:latin typeface="Calibri"/>
              <a:cs typeface="Calibri"/>
            </a:endParaRPr>
          </a:p>
          <a:p>
            <a:pPr marL="537210" indent="-342900">
              <a:lnSpc>
                <a:spcPct val="100000"/>
              </a:lnSpc>
              <a:spcBef>
                <a:spcPts val="575"/>
              </a:spcBef>
              <a:buFont typeface="Wingdings"/>
              <a:buChar char=""/>
              <a:tabLst>
                <a:tab pos="537845" algn="l"/>
              </a:tabLst>
            </a:pPr>
            <a:r>
              <a:rPr sz="2400" spc="-5" dirty="0">
                <a:latin typeface="Calibri"/>
                <a:cs typeface="Calibri"/>
              </a:rPr>
              <a:t>Helps </a:t>
            </a:r>
            <a:r>
              <a:rPr sz="2400" dirty="0">
                <a:latin typeface="Calibri"/>
                <a:cs typeface="Calibri"/>
              </a:rPr>
              <a:t>delivery </a:t>
            </a:r>
            <a:r>
              <a:rPr sz="2400" spc="-5" dirty="0">
                <a:latin typeface="Calibri"/>
                <a:cs typeface="Calibri"/>
              </a:rPr>
              <a:t>of infrastructure </a:t>
            </a:r>
            <a:r>
              <a:rPr sz="2400" dirty="0">
                <a:latin typeface="Calibri"/>
                <a:cs typeface="Calibri"/>
              </a:rPr>
              <a:t>at a </a:t>
            </a:r>
            <a:r>
              <a:rPr sz="2400" spc="-5" dirty="0">
                <a:latin typeface="Calibri"/>
                <a:cs typeface="Calibri"/>
              </a:rPr>
              <a:t>faster </a:t>
            </a:r>
            <a:r>
              <a:rPr sz="2400" dirty="0">
                <a:latin typeface="Calibri"/>
                <a:cs typeface="Calibri"/>
              </a:rPr>
              <a:t>&amp; cheaper</a:t>
            </a:r>
            <a:r>
              <a:rPr sz="2400" spc="-50" dirty="0">
                <a:latin typeface="Calibri"/>
                <a:cs typeface="Calibri"/>
              </a:rPr>
              <a:t> </a:t>
            </a:r>
            <a:r>
              <a:rPr sz="2400" dirty="0">
                <a:latin typeface="Calibri"/>
                <a:cs typeface="Calibri"/>
              </a:rPr>
              <a:t>rate.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 y="6003925"/>
            <a:ext cx="2200275" cy="854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737" y="6142037"/>
            <a:ext cx="1223962" cy="6905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12" y="6003925"/>
            <a:ext cx="914400" cy="79216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3</a:t>
            </a:r>
            <a:endParaRPr sz="1400" dirty="0">
              <a:latin typeface="Calibri"/>
              <a:cs typeface="Calibri"/>
            </a:endParaRPr>
          </a:p>
        </p:txBody>
      </p:sp>
      <p:sp>
        <p:nvSpPr>
          <p:cNvPr id="8" name="object 8"/>
          <p:cNvSpPr txBox="1"/>
          <p:nvPr/>
        </p:nvSpPr>
        <p:spPr>
          <a:xfrm>
            <a:off x="931476" y="1222654"/>
            <a:ext cx="7244080" cy="1710689"/>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sz="2400" spc="-5" dirty="0">
                <a:solidFill>
                  <a:srgbClr val="00B050"/>
                </a:solidFill>
                <a:latin typeface="Calibri"/>
                <a:cs typeface="Calibri"/>
              </a:rPr>
              <a:t>contribute </a:t>
            </a:r>
            <a:r>
              <a:rPr sz="2400" dirty="0">
                <a:solidFill>
                  <a:srgbClr val="00B050"/>
                </a:solidFill>
                <a:latin typeface="Calibri"/>
                <a:cs typeface="Calibri"/>
              </a:rPr>
              <a:t>to accelerated </a:t>
            </a:r>
            <a:r>
              <a:rPr sz="2400" spc="-5" dirty="0">
                <a:solidFill>
                  <a:srgbClr val="00B050"/>
                </a:solidFill>
                <a:latin typeface="Calibri"/>
                <a:cs typeface="Calibri"/>
              </a:rPr>
              <a:t>infrastructure</a:t>
            </a:r>
            <a:r>
              <a:rPr sz="2400" spc="-20" dirty="0">
                <a:solidFill>
                  <a:srgbClr val="00B050"/>
                </a:solidFill>
                <a:latin typeface="Calibri"/>
                <a:cs typeface="Calibri"/>
              </a:rPr>
              <a:t> </a:t>
            </a:r>
            <a:r>
              <a:rPr sz="2400" spc="-5" dirty="0">
                <a:solidFill>
                  <a:srgbClr val="00B050"/>
                </a:solidFill>
                <a:latin typeface="Calibri"/>
                <a:cs typeface="Calibri"/>
              </a:rPr>
              <a:t>development.</a:t>
            </a:r>
            <a:endParaRPr sz="2400">
              <a:latin typeface="Calibri"/>
              <a:cs typeface="Calibri"/>
            </a:endParaRPr>
          </a:p>
          <a:p>
            <a:pPr marL="299085" indent="-286385">
              <a:lnSpc>
                <a:spcPct val="100000"/>
              </a:lnSpc>
              <a:spcBef>
                <a:spcPts val="575"/>
              </a:spcBef>
              <a:buFont typeface="Wingdings"/>
              <a:buChar char=""/>
              <a:tabLst>
                <a:tab pos="299720" algn="l"/>
              </a:tabLst>
            </a:pPr>
            <a:r>
              <a:rPr sz="2400" spc="-5" dirty="0">
                <a:latin typeface="Calibri"/>
                <a:cs typeface="Calibri"/>
              </a:rPr>
              <a:t>Reassurance of </a:t>
            </a:r>
            <a:r>
              <a:rPr sz="2400" spc="-5" dirty="0">
                <a:solidFill>
                  <a:srgbClr val="00B050"/>
                </a:solidFill>
                <a:latin typeface="Calibri"/>
                <a:cs typeface="Calibri"/>
              </a:rPr>
              <a:t>fitness of</a:t>
            </a:r>
            <a:r>
              <a:rPr sz="2400" spc="-20" dirty="0">
                <a:solidFill>
                  <a:srgbClr val="00B050"/>
                </a:solidFill>
                <a:latin typeface="Calibri"/>
                <a:cs typeface="Calibri"/>
              </a:rPr>
              <a:t> </a:t>
            </a:r>
            <a:r>
              <a:rPr sz="2400" spc="-5" dirty="0">
                <a:solidFill>
                  <a:srgbClr val="00B050"/>
                </a:solidFill>
                <a:latin typeface="Calibri"/>
                <a:cs typeface="Calibri"/>
              </a:rPr>
              <a:t>purpose.</a:t>
            </a:r>
            <a:endParaRPr sz="2400">
              <a:latin typeface="Calibri"/>
              <a:cs typeface="Calibri"/>
            </a:endParaRPr>
          </a:p>
          <a:p>
            <a:pPr marL="299085" indent="-286385">
              <a:lnSpc>
                <a:spcPct val="100000"/>
              </a:lnSpc>
              <a:spcBef>
                <a:spcPts val="575"/>
              </a:spcBef>
              <a:buFont typeface="Wingdings"/>
              <a:buChar char=""/>
              <a:tabLst>
                <a:tab pos="299720" algn="l"/>
              </a:tabLst>
            </a:pPr>
            <a:r>
              <a:rPr sz="2400" spc="-5" dirty="0">
                <a:solidFill>
                  <a:srgbClr val="00B050"/>
                </a:solidFill>
                <a:latin typeface="Calibri"/>
                <a:cs typeface="Calibri"/>
              </a:rPr>
              <a:t>Authoritative assessment </a:t>
            </a:r>
            <a:r>
              <a:rPr sz="2400" spc="-5" dirty="0">
                <a:latin typeface="Calibri"/>
                <a:cs typeface="Calibri"/>
              </a:rPr>
              <a:t>of </a:t>
            </a:r>
            <a:r>
              <a:rPr sz="2400" dirty="0">
                <a:latin typeface="Calibri"/>
                <a:cs typeface="Calibri"/>
              </a:rPr>
              <a:t>system</a:t>
            </a:r>
            <a:r>
              <a:rPr sz="2400" spc="5" dirty="0">
                <a:latin typeface="Calibri"/>
                <a:cs typeface="Calibri"/>
              </a:rPr>
              <a:t> </a:t>
            </a:r>
            <a:r>
              <a:rPr sz="2400" spc="-5" dirty="0">
                <a:latin typeface="Calibri"/>
                <a:cs typeface="Calibri"/>
              </a:rPr>
              <a:t>performance.</a:t>
            </a:r>
            <a:endParaRPr sz="2400">
              <a:latin typeface="Calibri"/>
              <a:cs typeface="Calibri"/>
            </a:endParaRPr>
          </a:p>
          <a:p>
            <a:pPr marL="299085" indent="-286385">
              <a:lnSpc>
                <a:spcPct val="100000"/>
              </a:lnSpc>
              <a:spcBef>
                <a:spcPts val="575"/>
              </a:spcBef>
              <a:buFont typeface="Wingdings"/>
              <a:buChar char=""/>
              <a:tabLst>
                <a:tab pos="299720" algn="l"/>
              </a:tabLst>
            </a:pPr>
            <a:r>
              <a:rPr sz="2400" spc="-5" dirty="0">
                <a:latin typeface="Calibri"/>
                <a:cs typeface="Calibri"/>
              </a:rPr>
              <a:t>Contributes towards addressing infrastructure</a:t>
            </a:r>
            <a:r>
              <a:rPr sz="2400" spc="15" dirty="0">
                <a:latin typeface="Calibri"/>
                <a:cs typeface="Calibri"/>
              </a:rPr>
              <a:t> </a:t>
            </a:r>
            <a:r>
              <a:rPr sz="2400" spc="-5" dirty="0">
                <a:latin typeface="Calibri"/>
                <a:cs typeface="Calibri"/>
              </a:rPr>
              <a:t>backlogs.</a:t>
            </a:r>
            <a:endParaRPr sz="2400">
              <a:latin typeface="Calibri"/>
              <a:cs typeface="Calibri"/>
            </a:endParaRPr>
          </a:p>
        </p:txBody>
      </p:sp>
      <p:sp>
        <p:nvSpPr>
          <p:cNvPr id="9" name="object 9"/>
          <p:cNvSpPr txBox="1"/>
          <p:nvPr/>
        </p:nvSpPr>
        <p:spPr>
          <a:xfrm>
            <a:off x="1277670" y="644436"/>
            <a:ext cx="6628130" cy="584200"/>
          </a:xfrm>
          <a:prstGeom prst="rect">
            <a:avLst/>
          </a:prstGeom>
        </p:spPr>
        <p:txBody>
          <a:bodyPr vert="horz" wrap="square" lIns="0" tIns="0" rIns="0" bIns="0" rtlCol="0">
            <a:spAutoFit/>
          </a:bodyPr>
          <a:lstStyle/>
          <a:p>
            <a:pPr marL="12700">
              <a:lnSpc>
                <a:spcPct val="100000"/>
              </a:lnSpc>
            </a:pPr>
            <a:r>
              <a:rPr sz="3600" b="1" spc="-5" dirty="0">
                <a:solidFill>
                  <a:srgbClr val="669900"/>
                </a:solidFill>
                <a:latin typeface="Calibri"/>
                <a:cs typeface="Calibri"/>
              </a:rPr>
              <a:t>Benefits of Agrément</a:t>
            </a:r>
            <a:r>
              <a:rPr sz="3600" b="1" spc="25" dirty="0">
                <a:solidFill>
                  <a:srgbClr val="669900"/>
                </a:solidFill>
                <a:latin typeface="Calibri"/>
                <a:cs typeface="Calibri"/>
              </a:rPr>
              <a:t> </a:t>
            </a:r>
            <a:r>
              <a:rPr sz="3600" b="1" spc="-5" dirty="0">
                <a:solidFill>
                  <a:srgbClr val="669900"/>
                </a:solidFill>
                <a:latin typeface="Calibri"/>
                <a:cs typeface="Calibri"/>
              </a:rPr>
              <a:t>certification</a:t>
            </a:r>
            <a:r>
              <a:rPr sz="3600" b="1" spc="-7" baseline="25462" dirty="0">
                <a:solidFill>
                  <a:srgbClr val="669900"/>
                </a:solidFill>
                <a:latin typeface="Calibri"/>
                <a:cs typeface="Calibri"/>
              </a:rPr>
              <a:t>2</a:t>
            </a:r>
            <a:endParaRPr sz="3600" baseline="25462" dirty="0">
              <a:latin typeface="Calibri"/>
              <a:cs typeface="Calibri"/>
            </a:endParaRPr>
          </a:p>
        </p:txBody>
      </p:sp>
      <p:sp>
        <p:nvSpPr>
          <p:cNvPr id="10" name="object 10"/>
          <p:cNvSpPr/>
          <p:nvPr/>
        </p:nvSpPr>
        <p:spPr>
          <a:xfrm>
            <a:off x="2290546" y="2996947"/>
            <a:ext cx="4833734" cy="309634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5</a:t>
            </a:r>
            <a:endParaRPr sz="1400" dirty="0">
              <a:latin typeface="Calibri"/>
              <a:cs typeface="Calibri"/>
            </a:endParaRPr>
          </a:p>
        </p:txBody>
      </p:sp>
      <p:sp>
        <p:nvSpPr>
          <p:cNvPr id="6" name="object 6"/>
          <p:cNvSpPr txBox="1"/>
          <p:nvPr/>
        </p:nvSpPr>
        <p:spPr>
          <a:xfrm>
            <a:off x="536394" y="821093"/>
            <a:ext cx="8226606" cy="4791055"/>
          </a:xfrm>
          <a:prstGeom prst="rect">
            <a:avLst/>
          </a:prstGeom>
        </p:spPr>
        <p:txBody>
          <a:bodyPr vert="horz" wrap="square" lIns="0" tIns="0" rIns="0" bIns="0" rtlCol="0">
            <a:spAutoFit/>
          </a:bodyPr>
          <a:lstStyle/>
          <a:p>
            <a:pPr marL="487680">
              <a:lnSpc>
                <a:spcPct val="100000"/>
              </a:lnSpc>
              <a:tabLst>
                <a:tab pos="3479165" algn="l"/>
              </a:tabLst>
            </a:pPr>
            <a:r>
              <a:rPr sz="2800" spc="-5" dirty="0">
                <a:solidFill>
                  <a:srgbClr val="669900"/>
                </a:solidFill>
                <a:latin typeface="Calibri"/>
                <a:cs typeface="Calibri"/>
              </a:rPr>
              <a:t>“Modus  </a:t>
            </a:r>
            <a:r>
              <a:rPr sz="2800" spc="114" dirty="0">
                <a:solidFill>
                  <a:srgbClr val="669900"/>
                </a:solidFill>
                <a:latin typeface="Calibri"/>
                <a:cs typeface="Calibri"/>
              </a:rPr>
              <a:t> </a:t>
            </a:r>
            <a:r>
              <a:rPr sz="2800" spc="-5" dirty="0">
                <a:solidFill>
                  <a:srgbClr val="669900"/>
                </a:solidFill>
                <a:latin typeface="Calibri"/>
                <a:cs typeface="Calibri"/>
              </a:rPr>
              <a:t>Operandi”:	The Performance</a:t>
            </a:r>
            <a:r>
              <a:rPr sz="2800" spc="-55" dirty="0">
                <a:solidFill>
                  <a:srgbClr val="669900"/>
                </a:solidFill>
                <a:latin typeface="Calibri"/>
                <a:cs typeface="Calibri"/>
              </a:rPr>
              <a:t> </a:t>
            </a:r>
            <a:r>
              <a:rPr sz="2800" spc="-5" dirty="0">
                <a:solidFill>
                  <a:srgbClr val="669900"/>
                </a:solidFill>
                <a:latin typeface="Calibri"/>
                <a:cs typeface="Calibri"/>
              </a:rPr>
              <a:t>Concept</a:t>
            </a:r>
            <a:endParaRPr sz="2800" dirty="0">
              <a:latin typeface="Calibri"/>
              <a:cs typeface="Calibri"/>
            </a:endParaRPr>
          </a:p>
          <a:p>
            <a:pPr marL="355600" indent="-342900">
              <a:lnSpc>
                <a:spcPct val="100000"/>
              </a:lnSpc>
              <a:spcBef>
                <a:spcPts val="1930"/>
              </a:spcBef>
              <a:buFont typeface="Wingdings"/>
              <a:buChar char=""/>
              <a:tabLst>
                <a:tab pos="355600" algn="l"/>
              </a:tabLst>
            </a:pPr>
            <a:r>
              <a:rPr lang="en-ZA" sz="2400" spc="-5" dirty="0" smtClean="0">
                <a:latin typeface="Calibri"/>
                <a:cs typeface="Calibri"/>
              </a:rPr>
              <a:t>Agrement South Africa receives from members of the public, innovative construction systems &amp; products, for which there are no national standards or codes of practice.</a:t>
            </a:r>
          </a:p>
          <a:p>
            <a:pPr marL="355600" indent="-342900">
              <a:lnSpc>
                <a:spcPct val="100000"/>
              </a:lnSpc>
              <a:spcBef>
                <a:spcPts val="1930"/>
              </a:spcBef>
              <a:buFont typeface="Wingdings"/>
              <a:buChar char=""/>
              <a:tabLst>
                <a:tab pos="355600" algn="l"/>
              </a:tabLst>
            </a:pPr>
            <a:r>
              <a:rPr lang="en-ZA" sz="2400" spc="-5" dirty="0" smtClean="0">
                <a:latin typeface="Calibri"/>
                <a:cs typeface="Calibri"/>
              </a:rPr>
              <a:t>Agrement carries out </a:t>
            </a:r>
            <a:r>
              <a:rPr lang="en-GB" sz="2400" spc="-5" dirty="0" smtClean="0">
                <a:cs typeface="Calibri"/>
              </a:rPr>
              <a:t>holistic &amp; comprehensive </a:t>
            </a:r>
            <a:r>
              <a:rPr lang="en-ZA" sz="2400" spc="-5" dirty="0" smtClean="0">
                <a:latin typeface="Calibri"/>
                <a:cs typeface="Calibri"/>
              </a:rPr>
              <a:t>technical assessments to </a:t>
            </a:r>
            <a:r>
              <a:rPr lang="en-GB" sz="2400" spc="-10" dirty="0" smtClean="0">
                <a:cs typeface="Calibri"/>
              </a:rPr>
              <a:t>evaluate</a:t>
            </a:r>
            <a:r>
              <a:rPr lang="en-ZA" sz="2400" spc="-5" dirty="0" smtClean="0">
                <a:latin typeface="Calibri"/>
                <a:cs typeface="Calibri"/>
              </a:rPr>
              <a:t> the suitability of the product or systems as being  “fit for purpose” or not. </a:t>
            </a:r>
          </a:p>
          <a:p>
            <a:pPr marL="355600" indent="-342900">
              <a:lnSpc>
                <a:spcPct val="100000"/>
              </a:lnSpc>
              <a:spcBef>
                <a:spcPts val="1440"/>
              </a:spcBef>
              <a:buFont typeface="Wingdings"/>
              <a:buChar char=""/>
              <a:tabLst>
                <a:tab pos="355600" algn="l"/>
              </a:tabLst>
            </a:pPr>
            <a:r>
              <a:rPr lang="en-ZA" sz="2400" spc="-5" dirty="0" smtClean="0">
                <a:latin typeface="Calibri"/>
                <a:cs typeface="Calibri"/>
              </a:rPr>
              <a:t>Independent &amp; authoritative based on actual tests carried out. </a:t>
            </a:r>
            <a:endParaRPr sz="2400" dirty="0">
              <a:latin typeface="Calibri"/>
              <a:cs typeface="Calibri"/>
            </a:endParaRPr>
          </a:p>
          <a:p>
            <a:pPr marL="355600" marR="177165" indent="-342900">
              <a:lnSpc>
                <a:spcPct val="150000"/>
              </a:lnSpc>
              <a:buFont typeface="Wingdings"/>
              <a:buChar char=""/>
              <a:tabLst>
                <a:tab pos="355600" algn="l"/>
              </a:tabLst>
            </a:pPr>
            <a:r>
              <a:rPr sz="2400" spc="-10" dirty="0">
                <a:latin typeface="Calibri"/>
                <a:cs typeface="Calibri"/>
              </a:rPr>
              <a:t>Define performance </a:t>
            </a:r>
            <a:r>
              <a:rPr sz="2400" dirty="0">
                <a:latin typeface="Calibri"/>
                <a:cs typeface="Calibri"/>
              </a:rPr>
              <a:t>in </a:t>
            </a:r>
            <a:r>
              <a:rPr sz="2400" spc="-5" dirty="0">
                <a:latin typeface="Calibri"/>
                <a:cs typeface="Calibri"/>
              </a:rPr>
              <a:t>use without </a:t>
            </a:r>
            <a:r>
              <a:rPr sz="2400" dirty="0">
                <a:latin typeface="Calibri"/>
                <a:cs typeface="Calibri"/>
              </a:rPr>
              <a:t>specifying </a:t>
            </a:r>
            <a:r>
              <a:rPr sz="2400" spc="-10" dirty="0">
                <a:latin typeface="Calibri"/>
                <a:cs typeface="Calibri"/>
              </a:rPr>
              <a:t>how </a:t>
            </a:r>
            <a:r>
              <a:rPr sz="2400" dirty="0">
                <a:latin typeface="Calibri"/>
                <a:cs typeface="Calibri"/>
              </a:rPr>
              <a:t>the  </a:t>
            </a:r>
            <a:r>
              <a:rPr sz="2400" spc="-10" dirty="0">
                <a:latin typeface="Calibri"/>
                <a:cs typeface="Calibri"/>
              </a:rPr>
              <a:t>performance </a:t>
            </a:r>
            <a:r>
              <a:rPr sz="2400" dirty="0">
                <a:latin typeface="Calibri"/>
                <a:cs typeface="Calibri"/>
              </a:rPr>
              <a:t>will </a:t>
            </a:r>
            <a:r>
              <a:rPr sz="2400" spc="-5" dirty="0">
                <a:latin typeface="Calibri"/>
                <a:cs typeface="Calibri"/>
              </a:rPr>
              <a:t>be</a:t>
            </a:r>
            <a:r>
              <a:rPr sz="2400" spc="-20" dirty="0">
                <a:latin typeface="Calibri"/>
                <a:cs typeface="Calibri"/>
              </a:rPr>
              <a:t> </a:t>
            </a:r>
            <a:r>
              <a:rPr sz="2400" spc="-15" dirty="0">
                <a:latin typeface="Calibri"/>
                <a:cs typeface="Calibri"/>
              </a:rPr>
              <a:t>attained.</a:t>
            </a:r>
            <a:endParaRPr sz="24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6</a:t>
            </a:r>
            <a:endParaRPr sz="1400" dirty="0">
              <a:latin typeface="Calibri"/>
              <a:cs typeface="Calibri"/>
            </a:endParaRPr>
          </a:p>
        </p:txBody>
      </p:sp>
      <p:sp>
        <p:nvSpPr>
          <p:cNvPr id="6" name="object 6"/>
          <p:cNvSpPr txBox="1"/>
          <p:nvPr/>
        </p:nvSpPr>
        <p:spPr>
          <a:xfrm>
            <a:off x="536394" y="821093"/>
            <a:ext cx="7493634" cy="3260725"/>
          </a:xfrm>
          <a:prstGeom prst="rect">
            <a:avLst/>
          </a:prstGeom>
        </p:spPr>
        <p:txBody>
          <a:bodyPr vert="horz" wrap="square" lIns="0" tIns="0" rIns="0" bIns="0" rtlCol="0">
            <a:spAutoFit/>
          </a:bodyPr>
          <a:lstStyle/>
          <a:p>
            <a:pPr marL="487680">
              <a:lnSpc>
                <a:spcPct val="100000"/>
              </a:lnSpc>
              <a:tabLst>
                <a:tab pos="3479165" algn="l"/>
              </a:tabLst>
            </a:pPr>
            <a:r>
              <a:rPr sz="2800" spc="-5" dirty="0">
                <a:solidFill>
                  <a:srgbClr val="669900"/>
                </a:solidFill>
                <a:latin typeface="Calibri"/>
                <a:cs typeface="Calibri"/>
              </a:rPr>
              <a:t>“Modus  </a:t>
            </a:r>
            <a:r>
              <a:rPr sz="2800" spc="114" dirty="0">
                <a:solidFill>
                  <a:srgbClr val="669900"/>
                </a:solidFill>
                <a:latin typeface="Calibri"/>
                <a:cs typeface="Calibri"/>
              </a:rPr>
              <a:t> </a:t>
            </a:r>
            <a:r>
              <a:rPr sz="2800" spc="-5" dirty="0">
                <a:solidFill>
                  <a:srgbClr val="669900"/>
                </a:solidFill>
                <a:latin typeface="Calibri"/>
                <a:cs typeface="Calibri"/>
              </a:rPr>
              <a:t>Operandi”:	The Performance</a:t>
            </a:r>
            <a:r>
              <a:rPr sz="2800" spc="-55" dirty="0">
                <a:solidFill>
                  <a:srgbClr val="669900"/>
                </a:solidFill>
                <a:latin typeface="Calibri"/>
                <a:cs typeface="Calibri"/>
              </a:rPr>
              <a:t> </a:t>
            </a:r>
            <a:r>
              <a:rPr sz="2800" spc="-5" dirty="0">
                <a:solidFill>
                  <a:srgbClr val="669900"/>
                </a:solidFill>
                <a:latin typeface="Calibri"/>
                <a:cs typeface="Calibri"/>
              </a:rPr>
              <a:t>Concept</a:t>
            </a:r>
            <a:endParaRPr sz="2800" dirty="0">
              <a:latin typeface="Calibri"/>
              <a:cs typeface="Calibri"/>
            </a:endParaRPr>
          </a:p>
          <a:p>
            <a:pPr marL="355600" marR="5080" indent="-342900">
              <a:lnSpc>
                <a:spcPct val="150000"/>
              </a:lnSpc>
              <a:spcBef>
                <a:spcPts val="490"/>
              </a:spcBef>
              <a:buFont typeface="Wingdings"/>
              <a:buChar char=""/>
              <a:tabLst>
                <a:tab pos="355600" algn="l"/>
              </a:tabLst>
            </a:pPr>
            <a:r>
              <a:rPr sz="2400" spc="-10" dirty="0">
                <a:latin typeface="Calibri"/>
                <a:cs typeface="Calibri"/>
              </a:rPr>
              <a:t>Develop performance </a:t>
            </a:r>
            <a:r>
              <a:rPr sz="2400" spc="-5" dirty="0">
                <a:latin typeface="Calibri"/>
                <a:cs typeface="Calibri"/>
              </a:rPr>
              <a:t>criteria (Criteria </a:t>
            </a:r>
            <a:r>
              <a:rPr sz="2400" spc="-20" dirty="0">
                <a:latin typeface="Calibri"/>
                <a:cs typeface="Calibri"/>
              </a:rPr>
              <a:t>for </a:t>
            </a:r>
            <a:r>
              <a:rPr sz="2400" spc="-10" dirty="0">
                <a:latin typeface="Calibri"/>
                <a:cs typeface="Calibri"/>
              </a:rPr>
              <a:t>local conditions  developed by </a:t>
            </a:r>
            <a:r>
              <a:rPr lang="en-US" sz="2400" spc="-10" dirty="0" smtClean="0">
                <a:latin typeface="Calibri"/>
                <a:cs typeface="Calibri"/>
              </a:rPr>
              <a:t>a team of e</a:t>
            </a:r>
            <a:r>
              <a:rPr sz="2400" dirty="0" smtClean="0">
                <a:latin typeface="Calibri"/>
                <a:cs typeface="Calibri"/>
              </a:rPr>
              <a:t>xperts</a:t>
            </a:r>
            <a:r>
              <a:rPr sz="2400" spc="-5" dirty="0" smtClean="0">
                <a:latin typeface="Calibri"/>
                <a:cs typeface="Calibri"/>
              </a:rPr>
              <a:t>).</a:t>
            </a:r>
            <a:endParaRPr sz="2400" dirty="0">
              <a:latin typeface="Calibri"/>
              <a:cs typeface="Calibri"/>
            </a:endParaRPr>
          </a:p>
          <a:p>
            <a:pPr marL="355600" indent="-342900">
              <a:lnSpc>
                <a:spcPct val="100000"/>
              </a:lnSpc>
              <a:spcBef>
                <a:spcPts val="1440"/>
              </a:spcBef>
              <a:buFont typeface="Wingdings"/>
              <a:buChar char=""/>
              <a:tabLst>
                <a:tab pos="355600" algn="l"/>
              </a:tabLst>
            </a:pPr>
            <a:r>
              <a:rPr sz="2400" spc="-10" dirty="0">
                <a:latin typeface="Calibri"/>
                <a:cs typeface="Calibri"/>
              </a:rPr>
              <a:t>Develop </a:t>
            </a:r>
            <a:r>
              <a:rPr sz="2400" spc="-5" dirty="0">
                <a:latin typeface="Calibri"/>
                <a:cs typeface="Calibri"/>
              </a:rPr>
              <a:t>suitable </a:t>
            </a:r>
            <a:r>
              <a:rPr sz="2400" spc="-15" dirty="0">
                <a:latin typeface="Calibri"/>
                <a:cs typeface="Calibri"/>
              </a:rPr>
              <a:t>test</a:t>
            </a:r>
            <a:r>
              <a:rPr sz="2400" spc="-65" dirty="0">
                <a:latin typeface="Calibri"/>
                <a:cs typeface="Calibri"/>
              </a:rPr>
              <a:t> </a:t>
            </a:r>
            <a:r>
              <a:rPr sz="2400" spc="-5" dirty="0">
                <a:latin typeface="Calibri"/>
                <a:cs typeface="Calibri"/>
              </a:rPr>
              <a:t>methods.</a:t>
            </a:r>
            <a:endParaRPr sz="2400" dirty="0">
              <a:latin typeface="Calibri"/>
              <a:cs typeface="Calibri"/>
            </a:endParaRPr>
          </a:p>
          <a:p>
            <a:pPr marL="355600" indent="-342900">
              <a:lnSpc>
                <a:spcPct val="100000"/>
              </a:lnSpc>
              <a:spcBef>
                <a:spcPts val="1440"/>
              </a:spcBef>
              <a:buFont typeface="Wingdings"/>
              <a:buChar char=""/>
              <a:tabLst>
                <a:tab pos="355600" algn="l"/>
              </a:tabLst>
            </a:pPr>
            <a:r>
              <a:rPr sz="2400" spc="-10" dirty="0">
                <a:latin typeface="Calibri"/>
                <a:cs typeface="Calibri"/>
              </a:rPr>
              <a:t>Measure </a:t>
            </a:r>
            <a:r>
              <a:rPr sz="2400" dirty="0">
                <a:latin typeface="Calibri"/>
                <a:cs typeface="Calibri"/>
              </a:rPr>
              <a:t>actual</a:t>
            </a:r>
            <a:r>
              <a:rPr sz="2400" spc="-65" dirty="0">
                <a:latin typeface="Calibri"/>
                <a:cs typeface="Calibri"/>
              </a:rPr>
              <a:t> </a:t>
            </a:r>
            <a:r>
              <a:rPr sz="2400" spc="-5" dirty="0">
                <a:latin typeface="Calibri"/>
                <a:cs typeface="Calibri"/>
              </a:rPr>
              <a:t>performance.</a:t>
            </a:r>
            <a:endParaRPr sz="2400" dirty="0">
              <a:latin typeface="Calibri"/>
              <a:cs typeface="Calibri"/>
            </a:endParaRPr>
          </a:p>
          <a:p>
            <a:pPr marL="355600" indent="-342900">
              <a:lnSpc>
                <a:spcPct val="100000"/>
              </a:lnSpc>
              <a:spcBef>
                <a:spcPts val="1440"/>
              </a:spcBef>
              <a:buFont typeface="Wingdings"/>
              <a:buChar char=""/>
              <a:tabLst>
                <a:tab pos="355600" algn="l"/>
              </a:tabLst>
            </a:pPr>
            <a:r>
              <a:rPr sz="2400" spc="-10" dirty="0">
                <a:latin typeface="Calibri"/>
                <a:cs typeface="Calibri"/>
              </a:rPr>
              <a:t>Judgement </a:t>
            </a:r>
            <a:r>
              <a:rPr sz="2400" spc="-5" dirty="0">
                <a:latin typeface="Calibri"/>
                <a:cs typeface="Calibri"/>
              </a:rPr>
              <a:t>of acceptability </a:t>
            </a:r>
            <a:r>
              <a:rPr sz="2400" dirty="0">
                <a:latin typeface="Calibri"/>
                <a:cs typeface="Calibri"/>
              </a:rPr>
              <a:t>in </a:t>
            </a:r>
            <a:r>
              <a:rPr sz="2400" spc="-10" dirty="0">
                <a:latin typeface="Calibri"/>
                <a:cs typeface="Calibri"/>
              </a:rPr>
              <a:t>light </a:t>
            </a:r>
            <a:r>
              <a:rPr sz="2400" spc="-5" dirty="0">
                <a:latin typeface="Calibri"/>
                <a:cs typeface="Calibri"/>
              </a:rPr>
              <a:t>of </a:t>
            </a:r>
            <a:r>
              <a:rPr sz="2400" dirty="0">
                <a:latin typeface="Calibri"/>
                <a:cs typeface="Calibri"/>
              </a:rPr>
              <a:t>actual</a:t>
            </a:r>
            <a:r>
              <a:rPr sz="2400" spc="-70" dirty="0">
                <a:latin typeface="Calibri"/>
                <a:cs typeface="Calibri"/>
              </a:rPr>
              <a:t> </a:t>
            </a:r>
            <a:r>
              <a:rPr sz="2400" spc="-5" dirty="0">
                <a:latin typeface="Calibri"/>
                <a:cs typeface="Calibri"/>
              </a:rPr>
              <a:t>performance.</a:t>
            </a:r>
            <a:endParaRPr sz="24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 y="6003925"/>
            <a:ext cx="2200275" cy="854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737" y="6142037"/>
            <a:ext cx="1223962" cy="6905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12" y="6003925"/>
            <a:ext cx="914400" cy="79216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sz="1400" spc="-5" dirty="0" smtClean="0">
                <a:solidFill>
                  <a:srgbClr val="5F5F5F"/>
                </a:solidFill>
                <a:latin typeface="Calibri"/>
                <a:cs typeface="Calibri"/>
              </a:rPr>
              <a:t>1</a:t>
            </a:r>
            <a:r>
              <a:rPr lang="en-US" sz="1400" spc="-5" dirty="0" smtClean="0">
                <a:solidFill>
                  <a:srgbClr val="5F5F5F"/>
                </a:solidFill>
                <a:latin typeface="Calibri"/>
                <a:cs typeface="Calibri"/>
              </a:rPr>
              <a:t>7</a:t>
            </a:r>
            <a:endParaRPr sz="1400" dirty="0">
              <a:latin typeface="Calibri"/>
              <a:cs typeface="Calibri"/>
            </a:endParaRPr>
          </a:p>
        </p:txBody>
      </p:sp>
      <p:sp>
        <p:nvSpPr>
          <p:cNvPr id="7" name="object 7"/>
          <p:cNvSpPr txBox="1"/>
          <p:nvPr/>
        </p:nvSpPr>
        <p:spPr>
          <a:xfrm>
            <a:off x="1515021" y="605561"/>
            <a:ext cx="5198745" cy="5819542"/>
          </a:xfrm>
          <a:prstGeom prst="rect">
            <a:avLst/>
          </a:prstGeom>
        </p:spPr>
        <p:txBody>
          <a:bodyPr vert="horz" wrap="square" lIns="0" tIns="0" rIns="0" bIns="0" rtlCol="0">
            <a:spAutoFit/>
          </a:bodyPr>
          <a:lstStyle/>
          <a:p>
            <a:pPr marL="12700">
              <a:lnSpc>
                <a:spcPct val="100000"/>
              </a:lnSpc>
            </a:pPr>
            <a:r>
              <a:rPr sz="3600" b="1" dirty="0">
                <a:solidFill>
                  <a:srgbClr val="669900"/>
                </a:solidFill>
                <a:latin typeface="Calibri"/>
                <a:cs typeface="Calibri"/>
              </a:rPr>
              <a:t>Typical Scope </a:t>
            </a:r>
            <a:r>
              <a:rPr sz="3600" b="1" spc="-5" dirty="0">
                <a:solidFill>
                  <a:srgbClr val="669900"/>
                </a:solidFill>
                <a:latin typeface="Calibri"/>
                <a:cs typeface="Calibri"/>
              </a:rPr>
              <a:t>of</a:t>
            </a:r>
            <a:r>
              <a:rPr sz="3600" b="1" spc="-65" dirty="0">
                <a:solidFill>
                  <a:srgbClr val="669900"/>
                </a:solidFill>
                <a:latin typeface="Calibri"/>
                <a:cs typeface="Calibri"/>
              </a:rPr>
              <a:t> </a:t>
            </a:r>
            <a:r>
              <a:rPr sz="3600" b="1" spc="-5" dirty="0">
                <a:solidFill>
                  <a:srgbClr val="669900"/>
                </a:solidFill>
                <a:latin typeface="Calibri"/>
                <a:cs typeface="Calibri"/>
              </a:rPr>
              <a:t>Evaluation</a:t>
            </a:r>
            <a:endParaRPr sz="3600" dirty="0">
              <a:latin typeface="Calibri"/>
              <a:cs typeface="Calibri"/>
            </a:endParaRPr>
          </a:p>
          <a:p>
            <a:pPr marL="755015" indent="-342900">
              <a:lnSpc>
                <a:spcPct val="100000"/>
              </a:lnSpc>
              <a:spcBef>
                <a:spcPts val="1105"/>
              </a:spcBef>
              <a:buFont typeface="Wingdings"/>
              <a:buChar char=""/>
              <a:tabLst>
                <a:tab pos="755015" algn="l"/>
              </a:tabLst>
            </a:pPr>
            <a:r>
              <a:rPr sz="2400" spc="-5" dirty="0">
                <a:solidFill>
                  <a:srgbClr val="0000FF"/>
                </a:solidFill>
                <a:latin typeface="Calibri"/>
                <a:cs typeface="Calibri"/>
              </a:rPr>
              <a:t>structural strength </a:t>
            </a:r>
            <a:r>
              <a:rPr sz="2400" dirty="0">
                <a:solidFill>
                  <a:srgbClr val="0000FF"/>
                </a:solidFill>
                <a:latin typeface="Calibri"/>
                <a:cs typeface="Calibri"/>
              </a:rPr>
              <a:t>&amp;</a:t>
            </a:r>
            <a:r>
              <a:rPr sz="2400" spc="-25" dirty="0">
                <a:solidFill>
                  <a:srgbClr val="0000FF"/>
                </a:solidFill>
                <a:latin typeface="Calibri"/>
                <a:cs typeface="Calibri"/>
              </a:rPr>
              <a:t> </a:t>
            </a:r>
            <a:r>
              <a:rPr sz="2400" spc="-5" dirty="0">
                <a:solidFill>
                  <a:srgbClr val="0000FF"/>
                </a:solidFill>
                <a:latin typeface="Calibri"/>
                <a:cs typeface="Calibri"/>
              </a:rPr>
              <a:t>stability</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dirty="0">
                <a:solidFill>
                  <a:srgbClr val="0000FF"/>
                </a:solidFill>
                <a:latin typeface="Calibri"/>
                <a:cs typeface="Calibri"/>
              </a:rPr>
              <a:t>water </a:t>
            </a:r>
            <a:r>
              <a:rPr sz="2400" spc="-5" dirty="0">
                <a:solidFill>
                  <a:srgbClr val="0000FF"/>
                </a:solidFill>
                <a:latin typeface="Calibri"/>
                <a:cs typeface="Calibri"/>
              </a:rPr>
              <a:t>penetration and rising</a:t>
            </a:r>
            <a:r>
              <a:rPr sz="2400" spc="-40" dirty="0">
                <a:solidFill>
                  <a:srgbClr val="0000FF"/>
                </a:solidFill>
                <a:latin typeface="Calibri"/>
                <a:cs typeface="Calibri"/>
              </a:rPr>
              <a:t> </a:t>
            </a:r>
            <a:r>
              <a:rPr sz="2400" spc="-5" dirty="0" smtClean="0">
                <a:solidFill>
                  <a:srgbClr val="0000FF"/>
                </a:solidFill>
                <a:latin typeface="Calibri"/>
                <a:cs typeface="Calibri"/>
              </a:rPr>
              <a:t>damp</a:t>
            </a:r>
            <a:r>
              <a:rPr lang="en-ZA" sz="2400" spc="-5" dirty="0" smtClean="0">
                <a:solidFill>
                  <a:srgbClr val="0000FF"/>
                </a:solidFill>
                <a:latin typeface="Calibri"/>
                <a:cs typeface="Calibri"/>
              </a:rPr>
              <a:t>ness</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dirty="0">
                <a:solidFill>
                  <a:srgbClr val="0000FF"/>
                </a:solidFill>
                <a:latin typeface="Calibri"/>
                <a:cs typeface="Calibri"/>
              </a:rPr>
              <a:t>thermal &amp; energy</a:t>
            </a:r>
            <a:r>
              <a:rPr sz="2400" spc="-100" dirty="0">
                <a:solidFill>
                  <a:srgbClr val="0000FF"/>
                </a:solidFill>
                <a:latin typeface="Calibri"/>
                <a:cs typeface="Calibri"/>
              </a:rPr>
              <a:t> </a:t>
            </a:r>
            <a:r>
              <a:rPr sz="2400" spc="-5" dirty="0">
                <a:solidFill>
                  <a:srgbClr val="0000FF"/>
                </a:solidFill>
                <a:latin typeface="Calibri"/>
                <a:cs typeface="Calibri"/>
              </a:rPr>
              <a:t>performance</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spc="-5" dirty="0">
                <a:solidFill>
                  <a:srgbClr val="0000FF"/>
                </a:solidFill>
                <a:latin typeface="Calibri"/>
                <a:cs typeface="Calibri"/>
              </a:rPr>
              <a:t>performance </a:t>
            </a:r>
            <a:r>
              <a:rPr sz="2400" dirty="0">
                <a:solidFill>
                  <a:srgbClr val="0000FF"/>
                </a:solidFill>
                <a:latin typeface="Calibri"/>
                <a:cs typeface="Calibri"/>
              </a:rPr>
              <a:t>in</a:t>
            </a:r>
            <a:r>
              <a:rPr sz="2400" spc="-55" dirty="0">
                <a:solidFill>
                  <a:srgbClr val="0000FF"/>
                </a:solidFill>
                <a:latin typeface="Calibri"/>
                <a:cs typeface="Calibri"/>
              </a:rPr>
              <a:t> </a:t>
            </a:r>
            <a:r>
              <a:rPr sz="2400" spc="-5" dirty="0">
                <a:solidFill>
                  <a:srgbClr val="0000FF"/>
                </a:solidFill>
                <a:latin typeface="Calibri"/>
                <a:cs typeface="Calibri"/>
              </a:rPr>
              <a:t>fire</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spc="-5" dirty="0">
                <a:solidFill>
                  <a:srgbClr val="0000FF"/>
                </a:solidFill>
                <a:latin typeface="Calibri"/>
                <a:cs typeface="Calibri"/>
              </a:rPr>
              <a:t>quality management</a:t>
            </a:r>
            <a:r>
              <a:rPr sz="2400" spc="-65" dirty="0">
                <a:solidFill>
                  <a:srgbClr val="0000FF"/>
                </a:solidFill>
                <a:latin typeface="Calibri"/>
                <a:cs typeface="Calibri"/>
              </a:rPr>
              <a:t> </a:t>
            </a:r>
            <a:r>
              <a:rPr sz="2400" dirty="0">
                <a:solidFill>
                  <a:srgbClr val="0000FF"/>
                </a:solidFill>
                <a:latin typeface="Calibri"/>
                <a:cs typeface="Calibri"/>
              </a:rPr>
              <a:t>system</a:t>
            </a:r>
            <a:endParaRPr sz="2400" dirty="0">
              <a:latin typeface="Calibri"/>
              <a:cs typeface="Calibri"/>
            </a:endParaRPr>
          </a:p>
          <a:p>
            <a:pPr marL="755015" indent="-342900">
              <a:lnSpc>
                <a:spcPct val="100000"/>
              </a:lnSpc>
              <a:spcBef>
                <a:spcPts val="575"/>
              </a:spcBef>
              <a:buFont typeface="Wingdings"/>
              <a:buChar char=""/>
              <a:tabLst>
                <a:tab pos="755015" algn="l"/>
              </a:tabLst>
            </a:pPr>
            <a:r>
              <a:rPr lang="en-ZA" sz="2400" spc="-5" dirty="0" smtClean="0">
                <a:solidFill>
                  <a:srgbClr val="0000FF"/>
                </a:solidFill>
                <a:latin typeface="Calibri"/>
                <a:cs typeface="Calibri"/>
              </a:rPr>
              <a:t>Conformity to </a:t>
            </a:r>
            <a:r>
              <a:rPr sz="2400" spc="-5" dirty="0" smtClean="0">
                <a:solidFill>
                  <a:srgbClr val="0000FF"/>
                </a:solidFill>
                <a:latin typeface="Calibri"/>
                <a:cs typeface="Calibri"/>
              </a:rPr>
              <a:t>National </a:t>
            </a:r>
            <a:r>
              <a:rPr sz="2400" spc="-5" dirty="0">
                <a:solidFill>
                  <a:srgbClr val="0000FF"/>
                </a:solidFill>
                <a:latin typeface="Calibri"/>
                <a:cs typeface="Calibri"/>
              </a:rPr>
              <a:t>Building</a:t>
            </a:r>
            <a:r>
              <a:rPr sz="2400" spc="-70" dirty="0">
                <a:solidFill>
                  <a:srgbClr val="0000FF"/>
                </a:solidFill>
                <a:latin typeface="Calibri"/>
                <a:cs typeface="Calibri"/>
              </a:rPr>
              <a:t> </a:t>
            </a:r>
            <a:r>
              <a:rPr sz="2400" spc="-5" dirty="0" err="1" smtClean="0">
                <a:solidFill>
                  <a:srgbClr val="0000FF"/>
                </a:solidFill>
                <a:latin typeface="Calibri"/>
                <a:cs typeface="Calibri"/>
              </a:rPr>
              <a:t>Reg</a:t>
            </a:r>
            <a:r>
              <a:rPr lang="en-ZA" sz="2400" spc="-5" dirty="0" err="1" smtClean="0">
                <a:solidFill>
                  <a:srgbClr val="0000FF"/>
                </a:solidFill>
                <a:latin typeface="Calibri"/>
                <a:cs typeface="Calibri"/>
              </a:rPr>
              <a:t>ulations</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spc="-5" dirty="0">
                <a:solidFill>
                  <a:srgbClr val="0000FF"/>
                </a:solidFill>
                <a:latin typeface="Calibri"/>
                <a:cs typeface="Calibri"/>
              </a:rPr>
              <a:t>condensation</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spc="-5" dirty="0">
                <a:solidFill>
                  <a:srgbClr val="0000FF"/>
                </a:solidFill>
                <a:latin typeface="Calibri"/>
                <a:cs typeface="Calibri"/>
              </a:rPr>
              <a:t>acoustic</a:t>
            </a:r>
            <a:r>
              <a:rPr sz="2400" spc="-60" dirty="0">
                <a:solidFill>
                  <a:srgbClr val="0000FF"/>
                </a:solidFill>
                <a:latin typeface="Calibri"/>
                <a:cs typeface="Calibri"/>
              </a:rPr>
              <a:t> </a:t>
            </a:r>
            <a:r>
              <a:rPr sz="2400" spc="-5" dirty="0">
                <a:solidFill>
                  <a:srgbClr val="0000FF"/>
                </a:solidFill>
                <a:latin typeface="Calibri"/>
                <a:cs typeface="Calibri"/>
              </a:rPr>
              <a:t>performance</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dirty="0">
                <a:solidFill>
                  <a:srgbClr val="0000FF"/>
                </a:solidFill>
                <a:latin typeface="Calibri"/>
                <a:cs typeface="Calibri"/>
              </a:rPr>
              <a:t>accuracy in</a:t>
            </a:r>
            <a:r>
              <a:rPr sz="2400" spc="-114" dirty="0">
                <a:solidFill>
                  <a:srgbClr val="0000FF"/>
                </a:solidFill>
                <a:latin typeface="Calibri"/>
                <a:cs typeface="Calibri"/>
              </a:rPr>
              <a:t> </a:t>
            </a:r>
            <a:r>
              <a:rPr sz="2400" spc="-5" dirty="0">
                <a:solidFill>
                  <a:srgbClr val="0000FF"/>
                </a:solidFill>
                <a:latin typeface="Calibri"/>
                <a:cs typeface="Calibri"/>
              </a:rPr>
              <a:t>building</a:t>
            </a:r>
            <a:endParaRPr sz="2400" dirty="0">
              <a:latin typeface="Calibri"/>
              <a:cs typeface="Calibri"/>
            </a:endParaRPr>
          </a:p>
          <a:p>
            <a:pPr marL="755015" indent="-342900">
              <a:lnSpc>
                <a:spcPct val="100000"/>
              </a:lnSpc>
              <a:spcBef>
                <a:spcPts val="575"/>
              </a:spcBef>
              <a:buFont typeface="Wingdings"/>
              <a:buChar char=""/>
              <a:tabLst>
                <a:tab pos="755015" algn="l"/>
              </a:tabLst>
            </a:pPr>
            <a:r>
              <a:rPr sz="2400" spc="-5" dirty="0">
                <a:solidFill>
                  <a:srgbClr val="0000FF"/>
                </a:solidFill>
                <a:latin typeface="Calibri"/>
                <a:cs typeface="Calibri"/>
              </a:rPr>
              <a:t>durability</a:t>
            </a:r>
            <a:endParaRPr sz="2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64490" y="390347"/>
            <a:ext cx="1598295" cy="235585"/>
          </a:xfrm>
          <a:prstGeom prst="rect">
            <a:avLst/>
          </a:prstGeom>
        </p:spPr>
        <p:txBody>
          <a:bodyPr vert="horz" wrap="square" lIns="0" tIns="0" rIns="0" bIns="0" rtlCol="0">
            <a:spAutoFit/>
          </a:bodyPr>
          <a:lstStyle/>
          <a:p>
            <a:pPr marL="12700">
              <a:lnSpc>
                <a:spcPct val="100000"/>
              </a:lnSpc>
            </a:pPr>
            <a:r>
              <a:rPr sz="1400" b="1" spc="-10" dirty="0">
                <a:solidFill>
                  <a:srgbClr val="C00000"/>
                </a:solidFill>
                <a:latin typeface="Calibri"/>
                <a:cs typeface="Calibri"/>
                <a:hlinkClick r:id="rId4"/>
              </a:rPr>
              <a:t>www.agrement.co.za</a:t>
            </a:r>
            <a:endParaRPr sz="1400">
              <a:latin typeface="Calibri"/>
              <a:cs typeface="Calibri"/>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18</a:t>
            </a:r>
            <a:endParaRPr sz="1400" dirty="0">
              <a:latin typeface="Calibri"/>
              <a:cs typeface="Calibri"/>
            </a:endParaRPr>
          </a:p>
        </p:txBody>
      </p:sp>
      <p:sp>
        <p:nvSpPr>
          <p:cNvPr id="7" name="object 7"/>
          <p:cNvSpPr txBox="1">
            <a:spLocks noGrp="1"/>
          </p:cNvSpPr>
          <p:nvPr>
            <p:ph type="title"/>
          </p:nvPr>
        </p:nvSpPr>
        <p:spPr>
          <a:xfrm>
            <a:off x="2310523" y="122821"/>
            <a:ext cx="4178300" cy="584200"/>
          </a:xfrm>
          <a:prstGeom prst="rect">
            <a:avLst/>
          </a:prstGeom>
        </p:spPr>
        <p:txBody>
          <a:bodyPr vert="horz" wrap="square" lIns="0" tIns="0" rIns="0" bIns="0" rtlCol="0">
            <a:spAutoFit/>
          </a:bodyPr>
          <a:lstStyle/>
          <a:p>
            <a:pPr marL="12700">
              <a:lnSpc>
                <a:spcPct val="100000"/>
              </a:lnSpc>
            </a:pPr>
            <a:r>
              <a:rPr sz="3600" spc="-5" dirty="0">
                <a:solidFill>
                  <a:srgbClr val="00B050"/>
                </a:solidFill>
              </a:rPr>
              <a:t>Operating</a:t>
            </a:r>
            <a:r>
              <a:rPr sz="3600" spc="-15" dirty="0">
                <a:solidFill>
                  <a:srgbClr val="00B050"/>
                </a:solidFill>
              </a:rPr>
              <a:t> </a:t>
            </a:r>
            <a:r>
              <a:rPr sz="3600" spc="-5" dirty="0">
                <a:solidFill>
                  <a:srgbClr val="00B050"/>
                </a:solidFill>
              </a:rPr>
              <a:t>Procedures</a:t>
            </a:r>
            <a:endParaRPr sz="3600"/>
          </a:p>
        </p:txBody>
      </p:sp>
      <p:sp>
        <p:nvSpPr>
          <p:cNvPr id="8" name="object 8"/>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t>1: </a:t>
            </a:r>
            <a:r>
              <a:rPr spc="-10" dirty="0"/>
              <a:t>Applications </a:t>
            </a:r>
            <a:r>
              <a:rPr spc="-20" dirty="0"/>
              <a:t>for</a:t>
            </a:r>
            <a:r>
              <a:rPr spc="-50" dirty="0"/>
              <a:t> </a:t>
            </a:r>
            <a:r>
              <a:rPr spc="-5" dirty="0"/>
              <a:t>certification.</a:t>
            </a:r>
          </a:p>
          <a:p>
            <a:pPr marL="12700" marR="75565">
              <a:lnSpc>
                <a:spcPct val="100000"/>
              </a:lnSpc>
            </a:pPr>
            <a:r>
              <a:rPr spc="-5" dirty="0"/>
              <a:t>2: </a:t>
            </a:r>
            <a:r>
              <a:rPr spc="-15" dirty="0"/>
              <a:t>Preparation </a:t>
            </a:r>
            <a:r>
              <a:rPr spc="-5" dirty="0"/>
              <a:t>of </a:t>
            </a:r>
            <a:r>
              <a:rPr spc="-10" dirty="0"/>
              <a:t>evaluation </a:t>
            </a:r>
            <a:r>
              <a:rPr spc="-15" dirty="0"/>
              <a:t>programme </a:t>
            </a:r>
            <a:r>
              <a:rPr spc="-5" dirty="0"/>
              <a:t>and </a:t>
            </a:r>
            <a:r>
              <a:rPr spc="-15" dirty="0"/>
              <a:t>contract </a:t>
            </a:r>
            <a:r>
              <a:rPr spc="-60" dirty="0"/>
              <a:t>offer.  </a:t>
            </a:r>
            <a:r>
              <a:rPr spc="-5" dirty="0"/>
              <a:t>3:</a:t>
            </a:r>
            <a:r>
              <a:rPr spc="-100" dirty="0"/>
              <a:t> </a:t>
            </a:r>
            <a:r>
              <a:rPr spc="-5" dirty="0"/>
              <a:t>Certification.</a:t>
            </a:r>
          </a:p>
          <a:p>
            <a:pPr marL="12700" marR="1437005">
              <a:lnSpc>
                <a:spcPct val="100000"/>
              </a:lnSpc>
            </a:pPr>
            <a:r>
              <a:rPr spc="-5" dirty="0"/>
              <a:t>4: </a:t>
            </a:r>
            <a:r>
              <a:rPr spc="-15" dirty="0"/>
              <a:t>Recourse </a:t>
            </a:r>
            <a:r>
              <a:rPr spc="-10" dirty="0"/>
              <a:t>procedure where Board </a:t>
            </a:r>
            <a:r>
              <a:rPr spc="-5" dirty="0"/>
              <a:t>has </a:t>
            </a:r>
            <a:r>
              <a:rPr spc="-10" dirty="0"/>
              <a:t>refused  </a:t>
            </a:r>
            <a:r>
              <a:rPr spc="-5" dirty="0"/>
              <a:t>certification.</a:t>
            </a:r>
          </a:p>
          <a:p>
            <a:pPr marL="12700" marR="5080">
              <a:lnSpc>
                <a:spcPct val="100000"/>
              </a:lnSpc>
            </a:pPr>
            <a:r>
              <a:rPr spc="-5" dirty="0"/>
              <a:t>5: </a:t>
            </a:r>
            <a:r>
              <a:rPr spc="-15" dirty="0"/>
              <a:t>Preparation </a:t>
            </a:r>
            <a:r>
              <a:rPr spc="-5" dirty="0"/>
              <a:t>and </a:t>
            </a:r>
            <a:r>
              <a:rPr spc="-10" dirty="0"/>
              <a:t>development </a:t>
            </a:r>
            <a:r>
              <a:rPr spc="-5" dirty="0"/>
              <a:t>of technical guidelines and  </a:t>
            </a:r>
            <a:r>
              <a:rPr spc="-15" dirty="0"/>
              <a:t>indicators.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40981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19</a:t>
            </a:r>
            <a:endParaRPr sz="1400" dirty="0">
              <a:latin typeface="Calibri"/>
              <a:cs typeface="Calibri"/>
            </a:endParaRPr>
          </a:p>
        </p:txBody>
      </p:sp>
      <p:sp>
        <p:nvSpPr>
          <p:cNvPr id="6" name="object 6"/>
          <p:cNvSpPr txBox="1"/>
          <p:nvPr/>
        </p:nvSpPr>
        <p:spPr>
          <a:xfrm>
            <a:off x="3517646" y="240626"/>
            <a:ext cx="2179320" cy="584200"/>
          </a:xfrm>
          <a:prstGeom prst="rect">
            <a:avLst/>
          </a:prstGeom>
        </p:spPr>
        <p:txBody>
          <a:bodyPr vert="horz" wrap="square" lIns="0" tIns="0" rIns="0" bIns="0" rtlCol="0">
            <a:spAutoFit/>
          </a:bodyPr>
          <a:lstStyle/>
          <a:p>
            <a:pPr marL="12700">
              <a:lnSpc>
                <a:spcPct val="100000"/>
              </a:lnSpc>
            </a:pPr>
            <a:r>
              <a:rPr sz="3600" b="1" spc="-5" dirty="0">
                <a:solidFill>
                  <a:srgbClr val="00B050"/>
                </a:solidFill>
                <a:latin typeface="Calibri"/>
                <a:cs typeface="Calibri"/>
              </a:rPr>
              <a:t>Certificates</a:t>
            </a:r>
            <a:endParaRPr sz="3600">
              <a:latin typeface="Calibri"/>
              <a:cs typeface="Calibri"/>
            </a:endParaRPr>
          </a:p>
        </p:txBody>
      </p:sp>
      <p:sp>
        <p:nvSpPr>
          <p:cNvPr id="7" name="object 7"/>
          <p:cNvSpPr/>
          <p:nvPr/>
        </p:nvSpPr>
        <p:spPr>
          <a:xfrm>
            <a:off x="172750" y="836714"/>
            <a:ext cx="3530594" cy="510857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218685" y="1128166"/>
            <a:ext cx="4590415" cy="3685540"/>
          </a:xfrm>
          <a:prstGeom prst="rect">
            <a:avLst/>
          </a:prstGeom>
        </p:spPr>
        <p:txBody>
          <a:bodyPr vert="horz" wrap="square" lIns="0" tIns="0" rIns="0" bIns="0" rtlCol="0">
            <a:spAutoFit/>
          </a:bodyPr>
          <a:lstStyle/>
          <a:p>
            <a:pPr marL="469900" indent="-457200">
              <a:lnSpc>
                <a:spcPct val="100000"/>
              </a:lnSpc>
              <a:buFont typeface="Wingdings"/>
              <a:buChar char=""/>
              <a:tabLst>
                <a:tab pos="469900" algn="l"/>
              </a:tabLst>
            </a:pPr>
            <a:r>
              <a:rPr sz="2400" spc="-10" dirty="0">
                <a:latin typeface="Calibri"/>
                <a:cs typeface="Calibri"/>
              </a:rPr>
              <a:t>Certificate</a:t>
            </a:r>
            <a:r>
              <a:rPr sz="2400" spc="-55" dirty="0">
                <a:latin typeface="Calibri"/>
                <a:cs typeface="Calibri"/>
              </a:rPr>
              <a:t> </a:t>
            </a:r>
            <a:r>
              <a:rPr sz="2400" spc="-40" dirty="0">
                <a:solidFill>
                  <a:srgbClr val="FF0000"/>
                </a:solidFill>
                <a:latin typeface="Calibri"/>
                <a:cs typeface="Calibri"/>
              </a:rPr>
              <a:t>Number.</a:t>
            </a:r>
            <a:endParaRPr sz="2400" dirty="0">
              <a:latin typeface="Calibri"/>
              <a:cs typeface="Calibri"/>
            </a:endParaRPr>
          </a:p>
          <a:p>
            <a:pPr marL="469900" indent="-457200">
              <a:lnSpc>
                <a:spcPct val="100000"/>
              </a:lnSpc>
              <a:buFont typeface="Wingdings"/>
              <a:buChar char=""/>
              <a:tabLst>
                <a:tab pos="469900" algn="l"/>
              </a:tabLst>
            </a:pPr>
            <a:r>
              <a:rPr sz="2400" dirty="0">
                <a:latin typeface="Calibri"/>
                <a:cs typeface="Calibri"/>
              </a:rPr>
              <a:t>Check </a:t>
            </a:r>
            <a:r>
              <a:rPr sz="2400" spc="-20" dirty="0">
                <a:solidFill>
                  <a:srgbClr val="FF0000"/>
                </a:solidFill>
                <a:latin typeface="Calibri"/>
                <a:cs typeface="Calibri"/>
              </a:rPr>
              <a:t>Validity </a:t>
            </a:r>
            <a:r>
              <a:rPr sz="2400" dirty="0">
                <a:latin typeface="Calibri"/>
                <a:cs typeface="Calibri"/>
              </a:rPr>
              <a:t>with</a:t>
            </a:r>
            <a:r>
              <a:rPr sz="2400" spc="-100" dirty="0">
                <a:latin typeface="Calibri"/>
                <a:cs typeface="Calibri"/>
              </a:rPr>
              <a:t> </a:t>
            </a:r>
            <a:r>
              <a:rPr sz="2400" spc="-5" dirty="0">
                <a:latin typeface="Calibri"/>
                <a:cs typeface="Calibri"/>
              </a:rPr>
              <a:t>office.</a:t>
            </a:r>
            <a:endParaRPr sz="2400" dirty="0">
              <a:latin typeface="Calibri"/>
              <a:cs typeface="Calibri"/>
            </a:endParaRPr>
          </a:p>
          <a:p>
            <a:pPr marL="469900" indent="-457200">
              <a:lnSpc>
                <a:spcPct val="100000"/>
              </a:lnSpc>
              <a:buFont typeface="Wingdings"/>
              <a:buChar char=""/>
              <a:tabLst>
                <a:tab pos="469900" algn="l"/>
              </a:tabLst>
            </a:pPr>
            <a:r>
              <a:rPr sz="2400" spc="-5" dirty="0">
                <a:solidFill>
                  <a:srgbClr val="FF0000"/>
                </a:solidFill>
                <a:latin typeface="Calibri"/>
                <a:cs typeface="Calibri"/>
              </a:rPr>
              <a:t>Uses</a:t>
            </a:r>
            <a:r>
              <a:rPr sz="2400" spc="-70" dirty="0">
                <a:solidFill>
                  <a:srgbClr val="FF0000"/>
                </a:solidFill>
                <a:latin typeface="Calibri"/>
                <a:cs typeface="Calibri"/>
              </a:rPr>
              <a:t> </a:t>
            </a:r>
            <a:r>
              <a:rPr sz="2400" spc="-5" dirty="0">
                <a:latin typeface="Calibri"/>
                <a:cs typeface="Calibri"/>
              </a:rPr>
              <a:t>applicable.</a:t>
            </a:r>
            <a:endParaRPr sz="2400" dirty="0">
              <a:latin typeface="Calibri"/>
              <a:cs typeface="Calibri"/>
            </a:endParaRPr>
          </a:p>
          <a:p>
            <a:pPr marL="469900" indent="-457200">
              <a:lnSpc>
                <a:spcPct val="100000"/>
              </a:lnSpc>
              <a:buFont typeface="Wingdings"/>
              <a:buChar char=""/>
              <a:tabLst>
                <a:tab pos="469900" algn="l"/>
              </a:tabLst>
            </a:pPr>
            <a:r>
              <a:rPr sz="2400" spc="-10" dirty="0">
                <a:solidFill>
                  <a:srgbClr val="FF0000"/>
                </a:solidFill>
                <a:latin typeface="Calibri"/>
                <a:cs typeface="Calibri"/>
              </a:rPr>
              <a:t>Limitations </a:t>
            </a:r>
            <a:r>
              <a:rPr sz="2400" dirty="0">
                <a:latin typeface="Calibri"/>
                <a:cs typeface="Calibri"/>
              </a:rPr>
              <a:t>if</a:t>
            </a:r>
            <a:r>
              <a:rPr sz="2400" spc="-60" dirty="0">
                <a:latin typeface="Calibri"/>
                <a:cs typeface="Calibri"/>
              </a:rPr>
              <a:t> </a:t>
            </a:r>
            <a:r>
              <a:rPr sz="2400" spc="-55" dirty="0">
                <a:latin typeface="Calibri"/>
                <a:cs typeface="Calibri"/>
              </a:rPr>
              <a:t>any.</a:t>
            </a:r>
            <a:endParaRPr sz="2400" dirty="0">
              <a:latin typeface="Calibri"/>
              <a:cs typeface="Calibri"/>
            </a:endParaRPr>
          </a:p>
          <a:p>
            <a:pPr marL="469900" indent="-457200">
              <a:lnSpc>
                <a:spcPct val="100000"/>
              </a:lnSpc>
              <a:buFont typeface="Wingdings"/>
              <a:buChar char=""/>
              <a:tabLst>
                <a:tab pos="469900" algn="l"/>
              </a:tabLst>
            </a:pPr>
            <a:r>
              <a:rPr sz="2400" spc="-5" dirty="0">
                <a:latin typeface="Calibri"/>
                <a:cs typeface="Calibri"/>
              </a:rPr>
              <a:t>Applicable</a:t>
            </a:r>
            <a:r>
              <a:rPr sz="2400" spc="-45" dirty="0">
                <a:latin typeface="Calibri"/>
                <a:cs typeface="Calibri"/>
              </a:rPr>
              <a:t> </a:t>
            </a:r>
            <a:r>
              <a:rPr sz="2400" spc="-10" dirty="0">
                <a:solidFill>
                  <a:srgbClr val="FF0000"/>
                </a:solidFill>
                <a:latin typeface="Calibri"/>
                <a:cs typeface="Calibri"/>
              </a:rPr>
              <a:t>conditions.</a:t>
            </a:r>
            <a:endParaRPr sz="2400" dirty="0">
              <a:latin typeface="Calibri"/>
              <a:cs typeface="Calibri"/>
            </a:endParaRPr>
          </a:p>
          <a:p>
            <a:pPr marL="469900" indent="-457200">
              <a:lnSpc>
                <a:spcPct val="100000"/>
              </a:lnSpc>
              <a:buFont typeface="Wingdings"/>
              <a:buChar char=""/>
              <a:tabLst>
                <a:tab pos="469900" algn="l"/>
              </a:tabLst>
            </a:pPr>
            <a:r>
              <a:rPr sz="2400" spc="-15" dirty="0">
                <a:solidFill>
                  <a:srgbClr val="FF0000"/>
                </a:solidFill>
                <a:latin typeface="Calibri"/>
                <a:cs typeface="Calibri"/>
              </a:rPr>
              <a:t>Registered </a:t>
            </a:r>
            <a:r>
              <a:rPr sz="2400" spc="-5" dirty="0">
                <a:solidFill>
                  <a:srgbClr val="FF0000"/>
                </a:solidFill>
                <a:latin typeface="Calibri"/>
                <a:cs typeface="Calibri"/>
              </a:rPr>
              <a:t>owner or</a:t>
            </a:r>
            <a:r>
              <a:rPr sz="2400" spc="-50" dirty="0">
                <a:solidFill>
                  <a:srgbClr val="FF0000"/>
                </a:solidFill>
                <a:latin typeface="Calibri"/>
                <a:cs typeface="Calibri"/>
              </a:rPr>
              <a:t> </a:t>
            </a:r>
            <a:r>
              <a:rPr sz="2400" dirty="0">
                <a:solidFill>
                  <a:srgbClr val="FF0000"/>
                </a:solidFill>
                <a:latin typeface="Calibri"/>
                <a:cs typeface="Calibri"/>
              </a:rPr>
              <a:t>licensee.</a:t>
            </a:r>
            <a:endParaRPr sz="2400" dirty="0">
              <a:latin typeface="Calibri"/>
              <a:cs typeface="Calibri"/>
            </a:endParaRPr>
          </a:p>
          <a:p>
            <a:pPr marL="469900" marR="5080" indent="-457200">
              <a:lnSpc>
                <a:spcPct val="100000"/>
              </a:lnSpc>
              <a:buFont typeface="Wingdings"/>
              <a:buChar char=""/>
              <a:tabLst>
                <a:tab pos="469900" algn="l"/>
                <a:tab pos="2940050" algn="l"/>
              </a:tabLst>
            </a:pPr>
            <a:r>
              <a:rPr sz="2400" spc="-10" dirty="0">
                <a:latin typeface="Calibri"/>
                <a:cs typeface="Calibri"/>
              </a:rPr>
              <a:t>Competent  </a:t>
            </a:r>
            <a:r>
              <a:rPr sz="2400" spc="60" dirty="0">
                <a:latin typeface="Calibri"/>
                <a:cs typeface="Calibri"/>
              </a:rPr>
              <a:t> </a:t>
            </a:r>
            <a:r>
              <a:rPr sz="2400" spc="-5" dirty="0">
                <a:latin typeface="Calibri"/>
                <a:cs typeface="Calibri"/>
              </a:rPr>
              <a:t>builder	and</a:t>
            </a:r>
            <a:r>
              <a:rPr sz="2400" spc="-85" dirty="0">
                <a:latin typeface="Calibri"/>
                <a:cs typeface="Calibri"/>
              </a:rPr>
              <a:t> </a:t>
            </a:r>
            <a:r>
              <a:rPr sz="2400" spc="-5" dirty="0">
                <a:latin typeface="Calibri"/>
                <a:cs typeface="Calibri"/>
              </a:rPr>
              <a:t>complies </a:t>
            </a:r>
            <a:r>
              <a:rPr sz="2400" dirty="0">
                <a:latin typeface="Calibri"/>
                <a:cs typeface="Calibri"/>
              </a:rPr>
              <a:t> with the ci</a:t>
            </a:r>
            <a:r>
              <a:rPr sz="2400" dirty="0">
                <a:solidFill>
                  <a:srgbClr val="FF0000"/>
                </a:solidFill>
                <a:latin typeface="Calibri"/>
                <a:cs typeface="Calibri"/>
              </a:rPr>
              <a:t>d</a:t>
            </a:r>
            <a:r>
              <a:rPr sz="2400" dirty="0">
                <a:latin typeface="Calibri"/>
                <a:cs typeface="Calibri"/>
              </a:rPr>
              <a:t>b </a:t>
            </a:r>
            <a:r>
              <a:rPr sz="2400" spc="-15" dirty="0">
                <a:solidFill>
                  <a:srgbClr val="FF0000"/>
                </a:solidFill>
                <a:latin typeface="Calibri"/>
                <a:cs typeface="Calibri"/>
              </a:rPr>
              <a:t>register </a:t>
            </a:r>
            <a:r>
              <a:rPr sz="2400" spc="-5" dirty="0">
                <a:solidFill>
                  <a:srgbClr val="FF0000"/>
                </a:solidFill>
                <a:latin typeface="Calibri"/>
                <a:cs typeface="Calibri"/>
              </a:rPr>
              <a:t>of  </a:t>
            </a:r>
            <a:r>
              <a:rPr sz="2400" spc="-15" dirty="0">
                <a:solidFill>
                  <a:srgbClr val="FF0000"/>
                </a:solidFill>
                <a:latin typeface="Calibri"/>
                <a:cs typeface="Calibri"/>
              </a:rPr>
              <a:t>contractors.</a:t>
            </a:r>
            <a:endParaRPr sz="2400" dirty="0">
              <a:latin typeface="Calibri"/>
              <a:cs typeface="Calibri"/>
            </a:endParaRPr>
          </a:p>
          <a:p>
            <a:pPr marL="469900" indent="-457200">
              <a:lnSpc>
                <a:spcPct val="100000"/>
              </a:lnSpc>
              <a:buFont typeface="Wingdings"/>
              <a:buChar char=""/>
              <a:tabLst>
                <a:tab pos="469900" algn="l"/>
              </a:tabLst>
            </a:pPr>
            <a:r>
              <a:rPr sz="2400" spc="-5" dirty="0">
                <a:latin typeface="Calibri"/>
                <a:cs typeface="Calibri"/>
              </a:rPr>
              <a:t>Compliance </a:t>
            </a:r>
            <a:r>
              <a:rPr sz="2400" dirty="0">
                <a:latin typeface="Calibri"/>
                <a:cs typeface="Calibri"/>
              </a:rPr>
              <a:t>with</a:t>
            </a:r>
            <a:r>
              <a:rPr sz="2400" spc="-100" dirty="0">
                <a:latin typeface="Calibri"/>
                <a:cs typeface="Calibri"/>
              </a:rPr>
              <a:t> </a:t>
            </a:r>
            <a:r>
              <a:rPr sz="2400" spc="-5" dirty="0">
                <a:latin typeface="Calibri"/>
                <a:cs typeface="Calibri"/>
              </a:rPr>
              <a:t>NHBRC.</a:t>
            </a:r>
            <a:endParaRPr sz="24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20</a:t>
            </a:r>
            <a:endParaRPr sz="1400" dirty="0">
              <a:latin typeface="Calibri"/>
              <a:cs typeface="Calibri"/>
            </a:endParaRPr>
          </a:p>
        </p:txBody>
      </p:sp>
      <p:sp>
        <p:nvSpPr>
          <p:cNvPr id="9" name="object 9"/>
          <p:cNvSpPr txBox="1"/>
          <p:nvPr/>
        </p:nvSpPr>
        <p:spPr>
          <a:xfrm>
            <a:off x="1256143" y="315498"/>
            <a:ext cx="6971869" cy="430887"/>
          </a:xfrm>
          <a:prstGeom prst="rect">
            <a:avLst/>
          </a:prstGeom>
        </p:spPr>
        <p:txBody>
          <a:bodyPr vert="horz" wrap="square" lIns="0" tIns="0" rIns="0" bIns="0" rtlCol="0">
            <a:spAutoFit/>
          </a:bodyPr>
          <a:lstStyle/>
          <a:p>
            <a:pPr marL="12700">
              <a:lnSpc>
                <a:spcPct val="100000"/>
              </a:lnSpc>
              <a:tabLst>
                <a:tab pos="5378450" algn="l"/>
              </a:tabLst>
            </a:pPr>
            <a:r>
              <a:rPr sz="2800" spc="-5" dirty="0">
                <a:solidFill>
                  <a:srgbClr val="00B050"/>
                </a:solidFill>
                <a:latin typeface="Arial"/>
                <a:cs typeface="Arial"/>
              </a:rPr>
              <a:t>Achievements </a:t>
            </a:r>
            <a:r>
              <a:rPr sz="2800" spc="40" dirty="0">
                <a:solidFill>
                  <a:srgbClr val="00B050"/>
                </a:solidFill>
                <a:latin typeface="Arial"/>
                <a:cs typeface="Arial"/>
              </a:rPr>
              <a:t> </a:t>
            </a:r>
            <a:r>
              <a:rPr sz="2800" dirty="0">
                <a:solidFill>
                  <a:srgbClr val="00B050"/>
                </a:solidFill>
                <a:latin typeface="Arial"/>
                <a:cs typeface="Arial"/>
              </a:rPr>
              <a:t>measured </a:t>
            </a:r>
            <a:r>
              <a:rPr sz="2800" spc="85" dirty="0">
                <a:solidFill>
                  <a:srgbClr val="00B050"/>
                </a:solidFill>
                <a:latin typeface="Arial"/>
                <a:cs typeface="Arial"/>
              </a:rPr>
              <a:t> </a:t>
            </a:r>
            <a:r>
              <a:rPr sz="2800" dirty="0" smtClean="0">
                <a:solidFill>
                  <a:srgbClr val="00B050"/>
                </a:solidFill>
                <a:latin typeface="Arial"/>
                <a:cs typeface="Arial"/>
              </a:rPr>
              <a:t>against</a:t>
            </a:r>
            <a:r>
              <a:rPr lang="en-US" sz="2800" dirty="0" smtClean="0">
                <a:solidFill>
                  <a:srgbClr val="00B050"/>
                </a:solidFill>
                <a:latin typeface="Arial"/>
                <a:cs typeface="Arial"/>
              </a:rPr>
              <a:t> m</a:t>
            </a:r>
            <a:r>
              <a:rPr sz="2800" spc="-5" dirty="0" smtClean="0">
                <a:solidFill>
                  <a:srgbClr val="00B050"/>
                </a:solidFill>
                <a:latin typeface="Arial"/>
                <a:cs typeface="Arial"/>
              </a:rPr>
              <a:t>andate</a:t>
            </a:r>
            <a:endParaRPr sz="2800" dirty="0">
              <a:latin typeface="Arial"/>
              <a:cs typeface="Arial"/>
            </a:endParaRPr>
          </a:p>
        </p:txBody>
      </p:sp>
      <p:sp>
        <p:nvSpPr>
          <p:cNvPr id="12" name="object 12"/>
          <p:cNvSpPr txBox="1"/>
          <p:nvPr/>
        </p:nvSpPr>
        <p:spPr>
          <a:xfrm>
            <a:off x="519998" y="1219200"/>
            <a:ext cx="8243002" cy="4473019"/>
          </a:xfrm>
          <a:prstGeom prst="rect">
            <a:avLst/>
          </a:prstGeom>
        </p:spPr>
        <p:txBody>
          <a:bodyPr vert="horz" wrap="square" lIns="0" tIns="0" rIns="0" bIns="0" rtlCol="0">
            <a:spAutoFit/>
          </a:bodyPr>
          <a:lstStyle/>
          <a:p>
            <a:pPr marL="355600" marR="5080" indent="-342900" algn="just">
              <a:lnSpc>
                <a:spcPct val="100000"/>
              </a:lnSpc>
              <a:spcBef>
                <a:spcPts val="1580"/>
              </a:spcBef>
              <a:buFont typeface="Wingdings"/>
              <a:buChar char=""/>
              <a:tabLst>
                <a:tab pos="424180" algn="l"/>
              </a:tabLst>
            </a:pPr>
            <a:r>
              <a:rPr lang="en-US" sz="2400" spc="-5" dirty="0" err="1">
                <a:cs typeface="Calibri"/>
              </a:rPr>
              <a:t>Agrément</a:t>
            </a:r>
            <a:r>
              <a:rPr lang="en-US" sz="2400" spc="-5" dirty="0">
                <a:cs typeface="Calibri"/>
              </a:rPr>
              <a:t> South Africa serves the consumer interest by providing assurance of fitness-for-purpose of innovative, non-standard construction </a:t>
            </a:r>
            <a:r>
              <a:rPr lang="en-US" sz="2400" spc="-5" dirty="0" smtClean="0">
                <a:cs typeface="Calibri"/>
              </a:rPr>
              <a:t>products as </a:t>
            </a:r>
            <a:r>
              <a:rPr lang="en-US" sz="2400" spc="-5" dirty="0">
                <a:cs typeface="Calibri"/>
              </a:rPr>
              <a:t>well as on-going quality assurance.</a:t>
            </a:r>
            <a:endParaRPr lang="en-US" sz="2400" spc="-5" dirty="0" smtClean="0">
              <a:latin typeface="Calibri"/>
              <a:cs typeface="Calibri"/>
            </a:endParaRPr>
          </a:p>
          <a:p>
            <a:pPr marL="355600" marR="5080" indent="-342900" algn="just">
              <a:lnSpc>
                <a:spcPct val="100000"/>
              </a:lnSpc>
              <a:spcBef>
                <a:spcPts val="1580"/>
              </a:spcBef>
              <a:buFont typeface="Wingdings"/>
              <a:buChar char=""/>
              <a:tabLst>
                <a:tab pos="424180" algn="l"/>
              </a:tabLst>
            </a:pPr>
            <a:r>
              <a:rPr sz="2400" spc="-5" dirty="0" err="1" smtClean="0">
                <a:latin typeface="Calibri"/>
                <a:cs typeface="Calibri"/>
              </a:rPr>
              <a:t>Agrément</a:t>
            </a:r>
            <a:r>
              <a:rPr sz="2400" spc="-5" dirty="0" smtClean="0">
                <a:latin typeface="Calibri"/>
                <a:cs typeface="Calibri"/>
              </a:rPr>
              <a:t> </a:t>
            </a:r>
            <a:r>
              <a:rPr sz="2400" spc="-10" dirty="0">
                <a:latin typeface="Calibri"/>
                <a:cs typeface="Calibri"/>
              </a:rPr>
              <a:t>South </a:t>
            </a:r>
            <a:r>
              <a:rPr sz="2400" spc="-5" dirty="0">
                <a:latin typeface="Calibri"/>
                <a:cs typeface="Calibri"/>
              </a:rPr>
              <a:t>Africa works with </a:t>
            </a:r>
            <a:r>
              <a:rPr sz="2400" dirty="0">
                <a:latin typeface="Calibri"/>
                <a:cs typeface="Calibri"/>
              </a:rPr>
              <a:t>the </a:t>
            </a:r>
            <a:r>
              <a:rPr sz="2400" spc="-5" dirty="0">
                <a:latin typeface="Calibri"/>
                <a:cs typeface="Calibri"/>
              </a:rPr>
              <a:t>construction industry  </a:t>
            </a:r>
            <a:r>
              <a:rPr sz="2400" dirty="0">
                <a:latin typeface="Calibri"/>
                <a:cs typeface="Calibri"/>
              </a:rPr>
              <a:t>in the </a:t>
            </a:r>
            <a:r>
              <a:rPr sz="2400" spc="-5" dirty="0">
                <a:latin typeface="Calibri"/>
                <a:cs typeface="Calibri"/>
              </a:rPr>
              <a:t>development of cost-effective, innovative </a:t>
            </a:r>
            <a:r>
              <a:rPr sz="2400" spc="-5" dirty="0" smtClean="0">
                <a:latin typeface="Calibri"/>
                <a:cs typeface="Calibri"/>
              </a:rPr>
              <a:t>and </a:t>
            </a:r>
            <a:r>
              <a:rPr sz="2400" spc="-5" dirty="0">
                <a:latin typeface="Calibri"/>
                <a:cs typeface="Calibri"/>
              </a:rPr>
              <a:t>non-standardised construction</a:t>
            </a:r>
            <a:r>
              <a:rPr sz="2400" spc="5" dirty="0">
                <a:latin typeface="Calibri"/>
                <a:cs typeface="Calibri"/>
              </a:rPr>
              <a:t> </a:t>
            </a:r>
            <a:r>
              <a:rPr sz="2400" spc="-5" dirty="0">
                <a:latin typeface="Calibri"/>
                <a:cs typeface="Calibri"/>
              </a:rPr>
              <a:t>technology</a:t>
            </a:r>
            <a:r>
              <a:rPr sz="2400" spc="-5" dirty="0" smtClean="0">
                <a:latin typeface="Calibri"/>
                <a:cs typeface="Calibri"/>
              </a:rPr>
              <a:t>.</a:t>
            </a:r>
            <a:endParaRPr lang="en-US" sz="2400" spc="-5" dirty="0" smtClean="0">
              <a:latin typeface="Calibri"/>
              <a:cs typeface="Calibri"/>
            </a:endParaRPr>
          </a:p>
          <a:p>
            <a:pPr marL="355600" marR="5080" indent="-342900" algn="just">
              <a:lnSpc>
                <a:spcPct val="100000"/>
              </a:lnSpc>
              <a:spcBef>
                <a:spcPts val="1580"/>
              </a:spcBef>
              <a:buFont typeface="Wingdings"/>
              <a:buChar char=""/>
              <a:tabLst>
                <a:tab pos="424180" algn="l"/>
              </a:tabLst>
            </a:pPr>
            <a:r>
              <a:rPr lang="en-US" sz="2400" dirty="0" err="1">
                <a:cs typeface="Calibri"/>
              </a:rPr>
              <a:t>Agrément</a:t>
            </a:r>
            <a:r>
              <a:rPr lang="en-US" sz="2400" dirty="0">
                <a:cs typeface="Calibri"/>
              </a:rPr>
              <a:t> South Africa disseminates correct, objective and relevant information to all concerned in respect of the technical, socio-economic and regulatory aspects of innovative </a:t>
            </a:r>
            <a:r>
              <a:rPr lang="en-US" sz="2400" dirty="0" smtClean="0">
                <a:cs typeface="Calibri"/>
              </a:rPr>
              <a:t>and </a:t>
            </a:r>
            <a:r>
              <a:rPr lang="en-US" sz="2400" dirty="0">
                <a:cs typeface="Calibri"/>
              </a:rPr>
              <a:t>non-standard construction </a:t>
            </a:r>
            <a:r>
              <a:rPr lang="en-US" sz="2400" dirty="0" smtClean="0">
                <a:cs typeface="Calibri"/>
              </a:rPr>
              <a:t>technologies.</a:t>
            </a:r>
            <a:endParaRPr sz="24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21</a:t>
            </a:r>
            <a:endParaRPr sz="1400" dirty="0">
              <a:latin typeface="Calibri"/>
              <a:cs typeface="Calibri"/>
            </a:endParaRPr>
          </a:p>
        </p:txBody>
      </p:sp>
      <p:sp>
        <p:nvSpPr>
          <p:cNvPr id="9" name="object 9"/>
          <p:cNvSpPr txBox="1"/>
          <p:nvPr/>
        </p:nvSpPr>
        <p:spPr>
          <a:xfrm>
            <a:off x="1062591" y="392532"/>
            <a:ext cx="6892265" cy="430887"/>
          </a:xfrm>
          <a:prstGeom prst="rect">
            <a:avLst/>
          </a:prstGeom>
        </p:spPr>
        <p:txBody>
          <a:bodyPr vert="horz" wrap="square" lIns="0" tIns="0" rIns="0" bIns="0" rtlCol="0">
            <a:spAutoFit/>
          </a:bodyPr>
          <a:lstStyle/>
          <a:p>
            <a:pPr marL="12700">
              <a:lnSpc>
                <a:spcPct val="100000"/>
              </a:lnSpc>
              <a:tabLst>
                <a:tab pos="5378450" algn="l"/>
              </a:tabLst>
            </a:pPr>
            <a:r>
              <a:rPr sz="2800" spc="-5" dirty="0">
                <a:solidFill>
                  <a:srgbClr val="00B050"/>
                </a:solidFill>
                <a:latin typeface="Arial"/>
                <a:cs typeface="Arial"/>
              </a:rPr>
              <a:t>Achievements </a:t>
            </a:r>
            <a:r>
              <a:rPr sz="2800" spc="40" dirty="0">
                <a:solidFill>
                  <a:srgbClr val="00B050"/>
                </a:solidFill>
                <a:latin typeface="Arial"/>
                <a:cs typeface="Arial"/>
              </a:rPr>
              <a:t> </a:t>
            </a:r>
            <a:r>
              <a:rPr sz="2800" dirty="0">
                <a:solidFill>
                  <a:srgbClr val="00B050"/>
                </a:solidFill>
                <a:latin typeface="Arial"/>
                <a:cs typeface="Arial"/>
              </a:rPr>
              <a:t>measured </a:t>
            </a:r>
            <a:r>
              <a:rPr sz="2800" spc="85" dirty="0">
                <a:solidFill>
                  <a:srgbClr val="00B050"/>
                </a:solidFill>
                <a:latin typeface="Arial"/>
                <a:cs typeface="Arial"/>
              </a:rPr>
              <a:t> </a:t>
            </a:r>
            <a:r>
              <a:rPr sz="2800" dirty="0" smtClean="0">
                <a:solidFill>
                  <a:srgbClr val="00B050"/>
                </a:solidFill>
                <a:latin typeface="Arial"/>
                <a:cs typeface="Arial"/>
              </a:rPr>
              <a:t>against</a:t>
            </a:r>
            <a:r>
              <a:rPr lang="en-US" sz="2800" dirty="0" smtClean="0">
                <a:solidFill>
                  <a:srgbClr val="00B050"/>
                </a:solidFill>
                <a:latin typeface="Arial"/>
                <a:cs typeface="Arial"/>
              </a:rPr>
              <a:t> </a:t>
            </a:r>
            <a:r>
              <a:rPr sz="2800" spc="-5" dirty="0" smtClean="0">
                <a:solidFill>
                  <a:srgbClr val="00B050"/>
                </a:solidFill>
                <a:latin typeface="Arial"/>
                <a:cs typeface="Arial"/>
              </a:rPr>
              <a:t>mandate</a:t>
            </a:r>
            <a:endParaRPr sz="2800" dirty="0">
              <a:latin typeface="Arial"/>
              <a:cs typeface="Arial"/>
            </a:endParaRPr>
          </a:p>
        </p:txBody>
      </p:sp>
      <p:sp>
        <p:nvSpPr>
          <p:cNvPr id="10" name="object 10"/>
          <p:cNvSpPr txBox="1"/>
          <p:nvPr/>
        </p:nvSpPr>
        <p:spPr>
          <a:xfrm>
            <a:off x="690299" y="1009687"/>
            <a:ext cx="8074659" cy="1626235"/>
          </a:xfrm>
          <a:prstGeom prst="rect">
            <a:avLst/>
          </a:prstGeom>
        </p:spPr>
        <p:txBody>
          <a:bodyPr vert="horz" wrap="square" lIns="0" tIns="0" rIns="0" bIns="0" rtlCol="0">
            <a:spAutoFit/>
          </a:bodyPr>
          <a:lstStyle/>
          <a:p>
            <a:pPr marL="356235" marR="5080" indent="-343535" algn="just">
              <a:lnSpc>
                <a:spcPct val="100000"/>
              </a:lnSpc>
              <a:buFont typeface="Wingdings"/>
              <a:buChar char=""/>
              <a:tabLst>
                <a:tab pos="355600" algn="l"/>
              </a:tabLst>
            </a:pPr>
            <a:r>
              <a:rPr sz="2100" spc="-5" dirty="0">
                <a:latin typeface="Calibri"/>
                <a:cs typeface="Calibri"/>
              </a:rPr>
              <a:t>Agrément South Africa continues </a:t>
            </a:r>
            <a:r>
              <a:rPr sz="2100" dirty="0">
                <a:latin typeface="Calibri"/>
                <a:cs typeface="Calibri"/>
              </a:rPr>
              <a:t>to </a:t>
            </a:r>
            <a:r>
              <a:rPr sz="2100" spc="-5" dirty="0">
                <a:latin typeface="Calibri"/>
                <a:cs typeface="Calibri"/>
              </a:rPr>
              <a:t>support policy makers </a:t>
            </a:r>
            <a:r>
              <a:rPr sz="2100" dirty="0">
                <a:latin typeface="Calibri"/>
                <a:cs typeface="Calibri"/>
              </a:rPr>
              <a:t>at </a:t>
            </a:r>
            <a:r>
              <a:rPr sz="2100" spc="-5" dirty="0">
                <a:latin typeface="Calibri"/>
                <a:cs typeface="Calibri"/>
              </a:rPr>
              <a:t>all </a:t>
            </a:r>
            <a:r>
              <a:rPr sz="2100" dirty="0">
                <a:latin typeface="Calibri"/>
                <a:cs typeface="Calibri"/>
              </a:rPr>
              <a:t>levels  to </a:t>
            </a:r>
            <a:r>
              <a:rPr sz="2100" spc="-5" dirty="0">
                <a:latin typeface="Calibri"/>
                <a:cs typeface="Calibri"/>
              </a:rPr>
              <a:t>minimise </a:t>
            </a:r>
            <a:r>
              <a:rPr sz="2100" dirty="0">
                <a:latin typeface="Calibri"/>
                <a:cs typeface="Calibri"/>
              </a:rPr>
              <a:t>the </a:t>
            </a:r>
            <a:r>
              <a:rPr sz="2100" spc="-5" dirty="0">
                <a:latin typeface="Calibri"/>
                <a:cs typeface="Calibri"/>
              </a:rPr>
              <a:t>risks associated with the use of innovative  technologies. The agency’s staff members </a:t>
            </a:r>
            <a:r>
              <a:rPr sz="2100" dirty="0">
                <a:latin typeface="Calibri"/>
                <a:cs typeface="Calibri"/>
              </a:rPr>
              <a:t>are </a:t>
            </a:r>
            <a:r>
              <a:rPr sz="2100" spc="-5" dirty="0">
                <a:latin typeface="Calibri"/>
                <a:cs typeface="Calibri"/>
              </a:rPr>
              <a:t>actively involved in </a:t>
            </a:r>
            <a:r>
              <a:rPr sz="2100" dirty="0">
                <a:latin typeface="Calibri"/>
                <a:cs typeface="Calibri"/>
              </a:rPr>
              <a:t>the  </a:t>
            </a:r>
            <a:r>
              <a:rPr sz="2100" spc="-10" dirty="0">
                <a:latin typeface="Calibri"/>
                <a:cs typeface="Calibri"/>
              </a:rPr>
              <a:t>SABS’s </a:t>
            </a:r>
            <a:r>
              <a:rPr sz="2100" spc="-5" dirty="0">
                <a:latin typeface="Calibri"/>
                <a:cs typeface="Calibri"/>
              </a:rPr>
              <a:t>standards </a:t>
            </a:r>
            <a:r>
              <a:rPr sz="2100" dirty="0">
                <a:latin typeface="Calibri"/>
                <a:cs typeface="Calibri"/>
              </a:rPr>
              <a:t>generation </a:t>
            </a:r>
            <a:r>
              <a:rPr sz="2100" spc="-5" dirty="0">
                <a:latin typeface="Calibri"/>
                <a:cs typeface="Calibri"/>
              </a:rPr>
              <a:t>committee </a:t>
            </a:r>
            <a:r>
              <a:rPr sz="2100" dirty="0">
                <a:latin typeface="Calibri"/>
                <a:cs typeface="Calibri"/>
              </a:rPr>
              <a:t>and </a:t>
            </a:r>
            <a:r>
              <a:rPr sz="2100" spc="-5" dirty="0">
                <a:latin typeface="Calibri"/>
                <a:cs typeface="Calibri"/>
              </a:rPr>
              <a:t>various other technical   committees.</a:t>
            </a:r>
            <a:endParaRPr sz="2100" dirty="0">
              <a:latin typeface="Calibri"/>
              <a:cs typeface="Calibri"/>
            </a:endParaRPr>
          </a:p>
        </p:txBody>
      </p:sp>
      <p:sp>
        <p:nvSpPr>
          <p:cNvPr id="11" name="object 11"/>
          <p:cNvSpPr txBox="1"/>
          <p:nvPr/>
        </p:nvSpPr>
        <p:spPr>
          <a:xfrm>
            <a:off x="690299" y="2800387"/>
            <a:ext cx="1448435" cy="346075"/>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2100" spc="-5" dirty="0">
                <a:latin typeface="Calibri"/>
                <a:cs typeface="Calibri"/>
              </a:rPr>
              <a:t>Ag</a:t>
            </a:r>
            <a:r>
              <a:rPr sz="2100" dirty="0">
                <a:latin typeface="Calibri"/>
                <a:cs typeface="Calibri"/>
              </a:rPr>
              <a:t>r</a:t>
            </a:r>
            <a:r>
              <a:rPr sz="2100" spc="-5" dirty="0">
                <a:latin typeface="Calibri"/>
                <a:cs typeface="Calibri"/>
              </a:rPr>
              <a:t>é</a:t>
            </a:r>
            <a:r>
              <a:rPr sz="2100" dirty="0">
                <a:latin typeface="Calibri"/>
                <a:cs typeface="Calibri"/>
              </a:rPr>
              <a:t>m</a:t>
            </a:r>
            <a:r>
              <a:rPr sz="2100" spc="-5" dirty="0">
                <a:latin typeface="Calibri"/>
                <a:cs typeface="Calibri"/>
              </a:rPr>
              <a:t>e</a:t>
            </a:r>
            <a:r>
              <a:rPr sz="2100" dirty="0">
                <a:latin typeface="Calibri"/>
                <a:cs typeface="Calibri"/>
              </a:rPr>
              <a:t>nt</a:t>
            </a:r>
          </a:p>
        </p:txBody>
      </p:sp>
      <p:sp>
        <p:nvSpPr>
          <p:cNvPr id="12" name="object 12"/>
          <p:cNvSpPr txBox="1"/>
          <p:nvPr/>
        </p:nvSpPr>
        <p:spPr>
          <a:xfrm>
            <a:off x="2281351" y="2800387"/>
            <a:ext cx="6482715" cy="346075"/>
          </a:xfrm>
          <a:prstGeom prst="rect">
            <a:avLst/>
          </a:prstGeom>
        </p:spPr>
        <p:txBody>
          <a:bodyPr vert="horz" wrap="square" lIns="0" tIns="0" rIns="0" bIns="0" rtlCol="0">
            <a:spAutoFit/>
          </a:bodyPr>
          <a:lstStyle/>
          <a:p>
            <a:pPr marL="12700">
              <a:lnSpc>
                <a:spcPct val="100000"/>
              </a:lnSpc>
              <a:tabLst>
                <a:tab pos="814069" algn="l"/>
                <a:tab pos="1610995" algn="l"/>
                <a:tab pos="2729865" algn="l"/>
                <a:tab pos="3260725" algn="l"/>
                <a:tab pos="4631055" algn="l"/>
                <a:tab pos="5019675" algn="l"/>
                <a:tab pos="5549900" algn="l"/>
              </a:tabLst>
            </a:pPr>
            <a:r>
              <a:rPr sz="2100" spc="-10" dirty="0">
                <a:latin typeface="Calibri"/>
                <a:cs typeface="Calibri"/>
              </a:rPr>
              <a:t>S</a:t>
            </a:r>
            <a:r>
              <a:rPr sz="2100" spc="5" dirty="0">
                <a:latin typeface="Calibri"/>
                <a:cs typeface="Calibri"/>
              </a:rPr>
              <a:t>o</a:t>
            </a:r>
            <a:r>
              <a:rPr sz="2100" dirty="0">
                <a:latin typeface="Calibri"/>
                <a:cs typeface="Calibri"/>
              </a:rPr>
              <a:t>uth	</a:t>
            </a:r>
            <a:r>
              <a:rPr sz="2100" spc="-5" dirty="0">
                <a:latin typeface="Calibri"/>
                <a:cs typeface="Calibri"/>
              </a:rPr>
              <a:t>Af</a:t>
            </a:r>
            <a:r>
              <a:rPr sz="2100" dirty="0">
                <a:latin typeface="Calibri"/>
                <a:cs typeface="Calibri"/>
              </a:rPr>
              <a:t>r</a:t>
            </a:r>
            <a:r>
              <a:rPr sz="2100" spc="-5" dirty="0">
                <a:latin typeface="Calibri"/>
                <a:cs typeface="Calibri"/>
              </a:rPr>
              <a:t>i</a:t>
            </a:r>
            <a:r>
              <a:rPr sz="2100" dirty="0">
                <a:latin typeface="Calibri"/>
                <a:cs typeface="Calibri"/>
              </a:rPr>
              <a:t>ca	</a:t>
            </a:r>
            <a:r>
              <a:rPr sz="2100" spc="-10" dirty="0">
                <a:latin typeface="Calibri"/>
                <a:cs typeface="Calibri"/>
              </a:rPr>
              <a:t>s</a:t>
            </a:r>
            <a:r>
              <a:rPr sz="2100" dirty="0">
                <a:latin typeface="Calibri"/>
                <a:cs typeface="Calibri"/>
              </a:rPr>
              <a:t>upp</a:t>
            </a:r>
            <a:r>
              <a:rPr sz="2100" spc="-5" dirty="0">
                <a:latin typeface="Calibri"/>
                <a:cs typeface="Calibri"/>
              </a:rPr>
              <a:t>o</a:t>
            </a:r>
            <a:r>
              <a:rPr sz="2100" dirty="0">
                <a:latin typeface="Calibri"/>
                <a:cs typeface="Calibri"/>
              </a:rPr>
              <a:t>rts	the	app</a:t>
            </a:r>
            <a:r>
              <a:rPr sz="2100" spc="-5" dirty="0">
                <a:latin typeface="Calibri"/>
                <a:cs typeface="Calibri"/>
              </a:rPr>
              <a:t>li</a:t>
            </a:r>
            <a:r>
              <a:rPr sz="2100" dirty="0">
                <a:latin typeface="Calibri"/>
                <a:cs typeface="Calibri"/>
              </a:rPr>
              <a:t>cat</a:t>
            </a:r>
            <a:r>
              <a:rPr sz="2100" spc="-5" dirty="0">
                <a:latin typeface="Calibri"/>
                <a:cs typeface="Calibri"/>
              </a:rPr>
              <a:t>io</a:t>
            </a:r>
            <a:r>
              <a:rPr sz="2100" dirty="0">
                <a:latin typeface="Calibri"/>
                <a:cs typeface="Calibri"/>
              </a:rPr>
              <a:t>n	</a:t>
            </a:r>
            <a:r>
              <a:rPr sz="2100" spc="-5" dirty="0">
                <a:latin typeface="Calibri"/>
                <a:cs typeface="Calibri"/>
              </a:rPr>
              <a:t>o</a:t>
            </a:r>
            <a:r>
              <a:rPr sz="2100" dirty="0">
                <a:latin typeface="Calibri"/>
                <a:cs typeface="Calibri"/>
              </a:rPr>
              <a:t>f	the	</a:t>
            </a:r>
            <a:r>
              <a:rPr sz="2100" spc="-15" dirty="0">
                <a:latin typeface="Calibri"/>
                <a:cs typeface="Calibri"/>
              </a:rPr>
              <a:t>N</a:t>
            </a:r>
            <a:r>
              <a:rPr sz="2100" dirty="0">
                <a:latin typeface="Calibri"/>
                <a:cs typeface="Calibri"/>
              </a:rPr>
              <a:t>at</a:t>
            </a:r>
            <a:r>
              <a:rPr sz="2100" spc="-5" dirty="0">
                <a:latin typeface="Calibri"/>
                <a:cs typeface="Calibri"/>
              </a:rPr>
              <a:t>io</a:t>
            </a:r>
            <a:r>
              <a:rPr sz="2100" dirty="0">
                <a:latin typeface="Calibri"/>
                <a:cs typeface="Calibri"/>
              </a:rPr>
              <a:t>nal</a:t>
            </a:r>
          </a:p>
        </p:txBody>
      </p:sp>
      <p:sp>
        <p:nvSpPr>
          <p:cNvPr id="13" name="object 13"/>
          <p:cNvSpPr txBox="1"/>
          <p:nvPr/>
        </p:nvSpPr>
        <p:spPr>
          <a:xfrm>
            <a:off x="690299" y="3120428"/>
            <a:ext cx="8073390" cy="1816735"/>
          </a:xfrm>
          <a:prstGeom prst="rect">
            <a:avLst/>
          </a:prstGeom>
        </p:spPr>
        <p:txBody>
          <a:bodyPr vert="horz" wrap="square" lIns="0" tIns="0" rIns="0" bIns="0" rtlCol="0">
            <a:spAutoFit/>
          </a:bodyPr>
          <a:lstStyle/>
          <a:p>
            <a:pPr marL="356235">
              <a:lnSpc>
                <a:spcPct val="100000"/>
              </a:lnSpc>
            </a:pPr>
            <a:r>
              <a:rPr sz="2100" spc="-5" dirty="0">
                <a:latin typeface="Calibri"/>
                <a:cs typeface="Calibri"/>
              </a:rPr>
              <a:t>Building</a:t>
            </a:r>
            <a:r>
              <a:rPr sz="2100" spc="-45" dirty="0">
                <a:latin typeface="Calibri"/>
                <a:cs typeface="Calibri"/>
              </a:rPr>
              <a:t> </a:t>
            </a:r>
            <a:r>
              <a:rPr sz="2100" spc="-5" dirty="0">
                <a:latin typeface="Calibri"/>
                <a:cs typeface="Calibri"/>
              </a:rPr>
              <a:t>Regulations.</a:t>
            </a:r>
            <a:endParaRPr sz="2100" dirty="0">
              <a:latin typeface="Calibri"/>
              <a:cs typeface="Calibri"/>
            </a:endParaRPr>
          </a:p>
          <a:p>
            <a:pPr marL="355600" marR="5080" indent="-342900" algn="just">
              <a:lnSpc>
                <a:spcPct val="100000"/>
              </a:lnSpc>
              <a:spcBef>
                <a:spcPts val="1500"/>
              </a:spcBef>
              <a:buFont typeface="Wingdings"/>
              <a:buChar char=""/>
              <a:tabLst>
                <a:tab pos="355600" algn="l"/>
              </a:tabLst>
            </a:pPr>
            <a:r>
              <a:rPr sz="2100" spc="-5" dirty="0">
                <a:latin typeface="Calibri"/>
                <a:cs typeface="Calibri"/>
              </a:rPr>
              <a:t>Agrément South Africa actively maintains international links with peer  organisations </a:t>
            </a:r>
            <a:r>
              <a:rPr sz="2100" dirty="0">
                <a:latin typeface="Calibri"/>
                <a:cs typeface="Calibri"/>
              </a:rPr>
              <a:t>and </a:t>
            </a:r>
            <a:r>
              <a:rPr sz="2100" spc="-5" dirty="0">
                <a:latin typeface="Calibri"/>
                <a:cs typeface="Calibri"/>
              </a:rPr>
              <a:t>continues </a:t>
            </a:r>
            <a:r>
              <a:rPr sz="2100" dirty="0">
                <a:latin typeface="Calibri"/>
                <a:cs typeface="Calibri"/>
              </a:rPr>
              <a:t>to </a:t>
            </a:r>
            <a:r>
              <a:rPr sz="2100" spc="-5" dirty="0">
                <a:latin typeface="Calibri"/>
                <a:cs typeface="Calibri"/>
              </a:rPr>
              <a:t>support the South African construction  industry in its export activities </a:t>
            </a:r>
            <a:r>
              <a:rPr sz="2100" dirty="0">
                <a:latin typeface="Calibri"/>
                <a:cs typeface="Calibri"/>
              </a:rPr>
              <a:t>by </a:t>
            </a:r>
            <a:r>
              <a:rPr sz="2100" spc="-5" dirty="0">
                <a:latin typeface="Calibri"/>
                <a:cs typeface="Calibri"/>
              </a:rPr>
              <a:t>facilitating the approval of </a:t>
            </a:r>
            <a:r>
              <a:rPr sz="2100" dirty="0">
                <a:latin typeface="Calibri"/>
                <a:cs typeface="Calibri"/>
              </a:rPr>
              <a:t>South  </a:t>
            </a:r>
            <a:r>
              <a:rPr sz="2100" spc="-5" dirty="0">
                <a:latin typeface="Calibri"/>
                <a:cs typeface="Calibri"/>
              </a:rPr>
              <a:t>African innovative construction products </a:t>
            </a:r>
            <a:r>
              <a:rPr sz="2100" dirty="0">
                <a:latin typeface="Calibri"/>
                <a:cs typeface="Calibri"/>
              </a:rPr>
              <a:t>to </a:t>
            </a:r>
            <a:r>
              <a:rPr sz="2100" spc="-5" dirty="0">
                <a:latin typeface="Calibri"/>
                <a:cs typeface="Calibri"/>
              </a:rPr>
              <a:t>countries</a:t>
            </a:r>
            <a:r>
              <a:rPr sz="2100" spc="100" dirty="0">
                <a:latin typeface="Calibri"/>
                <a:cs typeface="Calibri"/>
              </a:rPr>
              <a:t> </a:t>
            </a:r>
            <a:r>
              <a:rPr sz="2100" spc="-5" dirty="0">
                <a:latin typeface="Calibri"/>
                <a:cs typeface="Calibri"/>
              </a:rPr>
              <a:t>abroad.</a:t>
            </a:r>
            <a:endParaRPr sz="2100" dirty="0">
              <a:latin typeface="Calibri"/>
              <a:cs typeface="Calibri"/>
            </a:endParaRPr>
          </a:p>
        </p:txBody>
      </p:sp>
      <p:sp>
        <p:nvSpPr>
          <p:cNvPr id="14" name="object 14"/>
          <p:cNvSpPr txBox="1"/>
          <p:nvPr/>
        </p:nvSpPr>
        <p:spPr>
          <a:xfrm>
            <a:off x="690299" y="4975135"/>
            <a:ext cx="1448435" cy="346075"/>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2100" spc="-5" dirty="0">
                <a:latin typeface="Calibri"/>
                <a:cs typeface="Calibri"/>
              </a:rPr>
              <a:t>Ag</a:t>
            </a:r>
            <a:r>
              <a:rPr sz="2100" dirty="0">
                <a:latin typeface="Calibri"/>
                <a:cs typeface="Calibri"/>
              </a:rPr>
              <a:t>r</a:t>
            </a:r>
            <a:r>
              <a:rPr sz="2100" spc="-5" dirty="0">
                <a:latin typeface="Calibri"/>
                <a:cs typeface="Calibri"/>
              </a:rPr>
              <a:t>é</a:t>
            </a:r>
            <a:r>
              <a:rPr sz="2100" dirty="0">
                <a:latin typeface="Calibri"/>
                <a:cs typeface="Calibri"/>
              </a:rPr>
              <a:t>m</a:t>
            </a:r>
            <a:r>
              <a:rPr sz="2100" spc="-5" dirty="0">
                <a:latin typeface="Calibri"/>
                <a:cs typeface="Calibri"/>
              </a:rPr>
              <a:t>e</a:t>
            </a:r>
            <a:r>
              <a:rPr sz="2100" dirty="0">
                <a:latin typeface="Calibri"/>
                <a:cs typeface="Calibri"/>
              </a:rPr>
              <a:t>nt</a:t>
            </a:r>
            <a:endParaRPr sz="2100">
              <a:latin typeface="Calibri"/>
              <a:cs typeface="Calibri"/>
            </a:endParaRPr>
          </a:p>
        </p:txBody>
      </p:sp>
      <p:sp>
        <p:nvSpPr>
          <p:cNvPr id="15" name="object 15"/>
          <p:cNvSpPr txBox="1"/>
          <p:nvPr/>
        </p:nvSpPr>
        <p:spPr>
          <a:xfrm>
            <a:off x="2278151" y="4975135"/>
            <a:ext cx="6481445" cy="346075"/>
          </a:xfrm>
          <a:prstGeom prst="rect">
            <a:avLst/>
          </a:prstGeom>
        </p:spPr>
        <p:txBody>
          <a:bodyPr vert="horz" wrap="square" lIns="0" tIns="0" rIns="0" bIns="0" rtlCol="0">
            <a:spAutoFit/>
          </a:bodyPr>
          <a:lstStyle/>
          <a:p>
            <a:pPr marL="12700">
              <a:lnSpc>
                <a:spcPct val="100000"/>
              </a:lnSpc>
              <a:tabLst>
                <a:tab pos="808990" algn="l"/>
                <a:tab pos="1603375" algn="l"/>
                <a:tab pos="2827020" algn="l"/>
                <a:tab pos="3221355" algn="l"/>
                <a:tab pos="4330700" algn="l"/>
                <a:tab pos="4856480" algn="l"/>
                <a:tab pos="6246495" algn="l"/>
              </a:tabLst>
            </a:pPr>
            <a:r>
              <a:rPr sz="2100" spc="-10" dirty="0">
                <a:latin typeface="Calibri"/>
                <a:cs typeface="Calibri"/>
              </a:rPr>
              <a:t>S</a:t>
            </a:r>
            <a:r>
              <a:rPr sz="2100" spc="5" dirty="0">
                <a:latin typeface="Calibri"/>
                <a:cs typeface="Calibri"/>
              </a:rPr>
              <a:t>o</a:t>
            </a:r>
            <a:r>
              <a:rPr sz="2100" dirty="0">
                <a:latin typeface="Calibri"/>
                <a:cs typeface="Calibri"/>
              </a:rPr>
              <a:t>uth	</a:t>
            </a:r>
            <a:r>
              <a:rPr sz="2100" spc="-5" dirty="0">
                <a:latin typeface="Calibri"/>
                <a:cs typeface="Calibri"/>
              </a:rPr>
              <a:t>Af</a:t>
            </a:r>
            <a:r>
              <a:rPr sz="2100" dirty="0">
                <a:latin typeface="Calibri"/>
                <a:cs typeface="Calibri"/>
              </a:rPr>
              <a:t>r</a:t>
            </a:r>
            <a:r>
              <a:rPr sz="2100" spc="-5" dirty="0">
                <a:latin typeface="Calibri"/>
                <a:cs typeface="Calibri"/>
              </a:rPr>
              <a:t>ic</a:t>
            </a:r>
            <a:r>
              <a:rPr sz="2100" dirty="0">
                <a:latin typeface="Calibri"/>
                <a:cs typeface="Calibri"/>
              </a:rPr>
              <a:t>a	</a:t>
            </a:r>
            <a:r>
              <a:rPr sz="2100" spc="-15" dirty="0">
                <a:latin typeface="Calibri"/>
                <a:cs typeface="Calibri"/>
              </a:rPr>
              <a:t>c</a:t>
            </a:r>
            <a:r>
              <a:rPr sz="2100" spc="-5" dirty="0">
                <a:latin typeface="Calibri"/>
                <a:cs typeface="Calibri"/>
              </a:rPr>
              <a:t>o</a:t>
            </a:r>
            <a:r>
              <a:rPr sz="2100" dirty="0">
                <a:latin typeface="Calibri"/>
                <a:cs typeface="Calibri"/>
              </a:rPr>
              <a:t>nt</a:t>
            </a:r>
            <a:r>
              <a:rPr sz="2100" spc="-5" dirty="0">
                <a:latin typeface="Calibri"/>
                <a:cs typeface="Calibri"/>
              </a:rPr>
              <a:t>i</a:t>
            </a:r>
            <a:r>
              <a:rPr sz="2100" dirty="0">
                <a:latin typeface="Calibri"/>
                <a:cs typeface="Calibri"/>
              </a:rPr>
              <a:t>nu</a:t>
            </a:r>
            <a:r>
              <a:rPr sz="2100" spc="-5" dirty="0">
                <a:latin typeface="Calibri"/>
                <a:cs typeface="Calibri"/>
              </a:rPr>
              <a:t>e</a:t>
            </a:r>
            <a:r>
              <a:rPr sz="2100" dirty="0">
                <a:latin typeface="Calibri"/>
                <a:cs typeface="Calibri"/>
              </a:rPr>
              <a:t>s	to	</a:t>
            </a:r>
            <a:r>
              <a:rPr sz="2100" spc="-5" dirty="0">
                <a:latin typeface="Calibri"/>
                <a:cs typeface="Calibri"/>
              </a:rPr>
              <a:t>f</a:t>
            </a:r>
            <a:r>
              <a:rPr sz="2100" dirty="0">
                <a:latin typeface="Calibri"/>
                <a:cs typeface="Calibri"/>
              </a:rPr>
              <a:t>a</a:t>
            </a:r>
            <a:r>
              <a:rPr sz="2100" spc="-5" dirty="0">
                <a:latin typeface="Calibri"/>
                <a:cs typeface="Calibri"/>
              </a:rPr>
              <a:t>cili</a:t>
            </a:r>
            <a:r>
              <a:rPr sz="2100" dirty="0">
                <a:latin typeface="Calibri"/>
                <a:cs typeface="Calibri"/>
              </a:rPr>
              <a:t>tate	</a:t>
            </a:r>
            <a:r>
              <a:rPr sz="2100" spc="-10" dirty="0">
                <a:latin typeface="Calibri"/>
                <a:cs typeface="Calibri"/>
              </a:rPr>
              <a:t>t</a:t>
            </a:r>
            <a:r>
              <a:rPr sz="2100" dirty="0">
                <a:latin typeface="Calibri"/>
                <a:cs typeface="Calibri"/>
              </a:rPr>
              <a:t>he	acc</a:t>
            </a:r>
            <a:r>
              <a:rPr sz="2100" spc="-5" dirty="0">
                <a:latin typeface="Calibri"/>
                <a:cs typeface="Calibri"/>
              </a:rPr>
              <a:t>e</a:t>
            </a:r>
            <a:r>
              <a:rPr sz="2100" spc="-15" dirty="0">
                <a:latin typeface="Calibri"/>
                <a:cs typeface="Calibri"/>
              </a:rPr>
              <a:t>p</a:t>
            </a:r>
            <a:r>
              <a:rPr sz="2100" dirty="0">
                <a:latin typeface="Calibri"/>
                <a:cs typeface="Calibri"/>
              </a:rPr>
              <a:t>t</a:t>
            </a:r>
            <a:r>
              <a:rPr sz="2100" spc="-10" dirty="0">
                <a:latin typeface="Calibri"/>
                <a:cs typeface="Calibri"/>
              </a:rPr>
              <a:t>a</a:t>
            </a:r>
            <a:r>
              <a:rPr sz="2100" dirty="0">
                <a:latin typeface="Calibri"/>
                <a:cs typeface="Calibri"/>
              </a:rPr>
              <a:t>nce	</a:t>
            </a:r>
            <a:r>
              <a:rPr sz="2100" spc="-5" dirty="0">
                <a:latin typeface="Calibri"/>
                <a:cs typeface="Calibri"/>
              </a:rPr>
              <a:t>o</a:t>
            </a:r>
            <a:r>
              <a:rPr sz="2100" dirty="0">
                <a:latin typeface="Calibri"/>
                <a:cs typeface="Calibri"/>
              </a:rPr>
              <a:t>f</a:t>
            </a:r>
            <a:endParaRPr sz="2100">
              <a:latin typeface="Calibri"/>
              <a:cs typeface="Calibri"/>
            </a:endParaRPr>
          </a:p>
        </p:txBody>
      </p:sp>
      <p:sp>
        <p:nvSpPr>
          <p:cNvPr id="16" name="object 16"/>
          <p:cNvSpPr txBox="1"/>
          <p:nvPr/>
        </p:nvSpPr>
        <p:spPr>
          <a:xfrm>
            <a:off x="1032399" y="5292295"/>
            <a:ext cx="7729855" cy="672465"/>
          </a:xfrm>
          <a:prstGeom prst="rect">
            <a:avLst/>
          </a:prstGeom>
        </p:spPr>
        <p:txBody>
          <a:bodyPr vert="horz" wrap="square" lIns="0" tIns="0" rIns="0" bIns="0" rtlCol="0">
            <a:spAutoFit/>
          </a:bodyPr>
          <a:lstStyle/>
          <a:p>
            <a:pPr marL="12700" marR="5080">
              <a:lnSpc>
                <a:spcPct val="100899"/>
              </a:lnSpc>
              <a:tabLst>
                <a:tab pos="1295400" algn="l"/>
                <a:tab pos="2406650" algn="l"/>
                <a:tab pos="3238500" algn="l"/>
                <a:tab pos="3750945" algn="l"/>
                <a:tab pos="4719955" algn="l"/>
                <a:tab pos="5090160" algn="l"/>
                <a:tab pos="5602605" algn="l"/>
                <a:tab pos="7252970" algn="l"/>
              </a:tabLst>
            </a:pPr>
            <a:r>
              <a:rPr sz="2100" spc="-5" dirty="0">
                <a:latin typeface="Calibri"/>
                <a:cs typeface="Calibri"/>
              </a:rPr>
              <a:t>i</a:t>
            </a:r>
            <a:r>
              <a:rPr sz="2100" dirty="0">
                <a:latin typeface="Calibri"/>
                <a:cs typeface="Calibri"/>
              </a:rPr>
              <a:t>nn</a:t>
            </a:r>
            <a:r>
              <a:rPr sz="2100" spc="-5" dirty="0">
                <a:latin typeface="Calibri"/>
                <a:cs typeface="Calibri"/>
              </a:rPr>
              <a:t>ov</a:t>
            </a:r>
            <a:r>
              <a:rPr sz="2100" dirty="0">
                <a:latin typeface="Calibri"/>
                <a:cs typeface="Calibri"/>
              </a:rPr>
              <a:t>at</a:t>
            </a:r>
            <a:r>
              <a:rPr sz="2100" spc="-5" dirty="0">
                <a:latin typeface="Calibri"/>
                <a:cs typeface="Calibri"/>
              </a:rPr>
              <a:t>iv</a:t>
            </a:r>
            <a:r>
              <a:rPr sz="2100" dirty="0">
                <a:latin typeface="Calibri"/>
                <a:cs typeface="Calibri"/>
              </a:rPr>
              <a:t>e	p</a:t>
            </a:r>
            <a:r>
              <a:rPr sz="2100" spc="10" dirty="0">
                <a:latin typeface="Calibri"/>
                <a:cs typeface="Calibri"/>
              </a:rPr>
              <a:t>r</a:t>
            </a:r>
            <a:r>
              <a:rPr sz="2100" spc="-5" dirty="0">
                <a:latin typeface="Calibri"/>
                <a:cs typeface="Calibri"/>
              </a:rPr>
              <a:t>o</a:t>
            </a:r>
            <a:r>
              <a:rPr sz="2100" dirty="0">
                <a:latin typeface="Calibri"/>
                <a:cs typeface="Calibri"/>
              </a:rPr>
              <a:t>ducts	</a:t>
            </a:r>
            <a:r>
              <a:rPr sz="2100" spc="-5" dirty="0">
                <a:latin typeface="Calibri"/>
                <a:cs typeface="Calibri"/>
              </a:rPr>
              <a:t>wi</a:t>
            </a:r>
            <a:r>
              <a:rPr sz="2100" dirty="0">
                <a:latin typeface="Calibri"/>
                <a:cs typeface="Calibri"/>
              </a:rPr>
              <a:t>th</a:t>
            </a:r>
            <a:r>
              <a:rPr sz="2100" spc="-5" dirty="0">
                <a:latin typeface="Calibri"/>
                <a:cs typeface="Calibri"/>
              </a:rPr>
              <a:t>i</a:t>
            </a:r>
            <a:r>
              <a:rPr sz="2100" dirty="0">
                <a:latin typeface="Calibri"/>
                <a:cs typeface="Calibri"/>
              </a:rPr>
              <a:t>n	the	c</a:t>
            </a:r>
            <a:r>
              <a:rPr sz="2100" spc="-5" dirty="0">
                <a:latin typeface="Calibri"/>
                <a:cs typeface="Calibri"/>
              </a:rPr>
              <a:t>o</a:t>
            </a:r>
            <a:r>
              <a:rPr sz="2100" dirty="0">
                <a:latin typeface="Calibri"/>
                <a:cs typeface="Calibri"/>
              </a:rPr>
              <a:t>nt</a:t>
            </a:r>
            <a:r>
              <a:rPr sz="2100" spc="-5" dirty="0">
                <a:latin typeface="Calibri"/>
                <a:cs typeface="Calibri"/>
              </a:rPr>
              <a:t>e</a:t>
            </a:r>
            <a:r>
              <a:rPr sz="2100" dirty="0">
                <a:latin typeface="Calibri"/>
                <a:cs typeface="Calibri"/>
              </a:rPr>
              <a:t>xt	</a:t>
            </a:r>
            <a:r>
              <a:rPr sz="2100" spc="-5" dirty="0">
                <a:latin typeface="Calibri"/>
                <a:cs typeface="Calibri"/>
              </a:rPr>
              <a:t>o</a:t>
            </a:r>
            <a:r>
              <a:rPr sz="2100" dirty="0">
                <a:latin typeface="Calibri"/>
                <a:cs typeface="Calibri"/>
              </a:rPr>
              <a:t>f	the	</a:t>
            </a:r>
            <a:r>
              <a:rPr sz="2100" spc="-5" dirty="0">
                <a:latin typeface="Calibri"/>
                <a:cs typeface="Calibri"/>
              </a:rPr>
              <a:t>go</a:t>
            </a:r>
            <a:r>
              <a:rPr sz="2100" spc="10" dirty="0">
                <a:latin typeface="Calibri"/>
                <a:cs typeface="Calibri"/>
              </a:rPr>
              <a:t>ve</a:t>
            </a:r>
            <a:r>
              <a:rPr sz="2100" dirty="0">
                <a:latin typeface="Calibri"/>
                <a:cs typeface="Calibri"/>
              </a:rPr>
              <a:t>rnm</a:t>
            </a:r>
            <a:r>
              <a:rPr sz="2100" spc="-5" dirty="0">
                <a:latin typeface="Calibri"/>
                <a:cs typeface="Calibri"/>
              </a:rPr>
              <a:t>e</a:t>
            </a:r>
            <a:r>
              <a:rPr sz="2100" dirty="0">
                <a:latin typeface="Calibri"/>
                <a:cs typeface="Calibri"/>
              </a:rPr>
              <a:t>nt’s	n</a:t>
            </a:r>
            <a:r>
              <a:rPr sz="2100" spc="-5" dirty="0">
                <a:latin typeface="Calibri"/>
                <a:cs typeface="Calibri"/>
              </a:rPr>
              <a:t>e</a:t>
            </a:r>
            <a:r>
              <a:rPr sz="2100" dirty="0">
                <a:latin typeface="Calibri"/>
                <a:cs typeface="Calibri"/>
              </a:rPr>
              <a:t>w  </a:t>
            </a:r>
            <a:r>
              <a:rPr sz="2100" spc="-5" dirty="0">
                <a:latin typeface="Calibri"/>
                <a:cs typeface="Calibri"/>
              </a:rPr>
              <a:t>priorities </a:t>
            </a:r>
            <a:r>
              <a:rPr sz="2100" dirty="0">
                <a:latin typeface="Calibri"/>
                <a:cs typeface="Calibri"/>
              </a:rPr>
              <a:t>and</a:t>
            </a:r>
            <a:r>
              <a:rPr sz="2100" spc="-40" dirty="0">
                <a:latin typeface="Calibri"/>
                <a:cs typeface="Calibri"/>
              </a:rPr>
              <a:t> </a:t>
            </a:r>
            <a:r>
              <a:rPr sz="2100" spc="-5" dirty="0">
                <a:latin typeface="Calibri"/>
                <a:cs typeface="Calibri"/>
              </a:rPr>
              <a:t>policies.</a:t>
            </a:r>
            <a:endParaRPr sz="21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6871" y="0"/>
            <a:ext cx="4850257"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22</a:t>
            </a:r>
            <a:endParaRPr sz="1400" dirty="0">
              <a:latin typeface="Calibri"/>
              <a:cs typeface="Calibri"/>
            </a:endParaRPr>
          </a:p>
        </p:txBody>
      </p:sp>
      <p:sp>
        <p:nvSpPr>
          <p:cNvPr id="7" name="object 7"/>
          <p:cNvSpPr txBox="1"/>
          <p:nvPr/>
        </p:nvSpPr>
        <p:spPr>
          <a:xfrm>
            <a:off x="2646125" y="309837"/>
            <a:ext cx="3409950" cy="436245"/>
          </a:xfrm>
          <a:prstGeom prst="rect">
            <a:avLst/>
          </a:prstGeom>
        </p:spPr>
        <p:txBody>
          <a:bodyPr vert="horz" wrap="square" lIns="0" tIns="0" rIns="0" bIns="0" rtlCol="0">
            <a:spAutoFit/>
          </a:bodyPr>
          <a:lstStyle/>
          <a:p>
            <a:pPr marL="12700">
              <a:lnSpc>
                <a:spcPct val="100000"/>
              </a:lnSpc>
            </a:pPr>
            <a:r>
              <a:rPr sz="2800" dirty="0">
                <a:solidFill>
                  <a:srgbClr val="00B050"/>
                </a:solidFill>
                <a:latin typeface="Arial"/>
                <a:cs typeface="Arial"/>
              </a:rPr>
              <a:t>Performance</a:t>
            </a:r>
            <a:r>
              <a:rPr sz="2800" spc="-55" dirty="0">
                <a:solidFill>
                  <a:srgbClr val="00B050"/>
                </a:solidFill>
                <a:latin typeface="Arial"/>
                <a:cs typeface="Arial"/>
              </a:rPr>
              <a:t> </a:t>
            </a:r>
            <a:r>
              <a:rPr sz="2800" spc="-5" dirty="0">
                <a:solidFill>
                  <a:srgbClr val="00B050"/>
                </a:solidFill>
                <a:latin typeface="Arial"/>
                <a:cs typeface="Arial"/>
              </a:rPr>
              <a:t>Outputs</a:t>
            </a:r>
            <a:endParaRPr sz="2800" dirty="0">
              <a:latin typeface="Arial"/>
              <a:cs typeface="Arial"/>
            </a:endParaRPr>
          </a:p>
        </p:txBody>
      </p:sp>
      <p:sp>
        <p:nvSpPr>
          <p:cNvPr id="8" name="object 8"/>
          <p:cNvSpPr txBox="1"/>
          <p:nvPr/>
        </p:nvSpPr>
        <p:spPr>
          <a:xfrm>
            <a:off x="993139" y="1051178"/>
            <a:ext cx="5033010" cy="1032510"/>
          </a:xfrm>
          <a:prstGeom prst="rect">
            <a:avLst/>
          </a:prstGeom>
        </p:spPr>
        <p:txBody>
          <a:bodyPr vert="horz" wrap="square" lIns="0" tIns="0" rIns="0" bIns="0" rtlCol="0">
            <a:spAutoFit/>
          </a:bodyPr>
          <a:lstStyle/>
          <a:p>
            <a:pPr marL="355600" indent="-342900">
              <a:lnSpc>
                <a:spcPct val="100000"/>
              </a:lnSpc>
              <a:buChar char="•"/>
              <a:tabLst>
                <a:tab pos="355600" algn="l"/>
              </a:tabLst>
            </a:pPr>
            <a:r>
              <a:rPr sz="2400" spc="-5" dirty="0">
                <a:latin typeface="Calibri"/>
                <a:cs typeface="Calibri"/>
              </a:rPr>
              <a:t>List of </a:t>
            </a:r>
            <a:r>
              <a:rPr sz="2400" dirty="0">
                <a:latin typeface="Calibri"/>
                <a:cs typeface="Calibri"/>
              </a:rPr>
              <a:t>certificates</a:t>
            </a:r>
            <a:r>
              <a:rPr sz="2400" spc="-80" dirty="0">
                <a:latin typeface="Calibri"/>
                <a:cs typeface="Calibri"/>
              </a:rPr>
              <a:t> </a:t>
            </a:r>
            <a:r>
              <a:rPr sz="2400" spc="-5" dirty="0">
                <a:latin typeface="Calibri"/>
                <a:cs typeface="Calibri"/>
              </a:rPr>
              <a:t>granted</a:t>
            </a:r>
            <a:endParaRPr sz="2400">
              <a:latin typeface="Calibri"/>
              <a:cs typeface="Calibri"/>
            </a:endParaRPr>
          </a:p>
          <a:p>
            <a:pPr marL="355600" indent="-342900">
              <a:lnSpc>
                <a:spcPct val="100000"/>
              </a:lnSpc>
              <a:spcBef>
                <a:spcPts val="2145"/>
              </a:spcBef>
              <a:buChar char="•"/>
              <a:tabLst>
                <a:tab pos="355600" algn="l"/>
              </a:tabLst>
            </a:pPr>
            <a:r>
              <a:rPr sz="2400" spc="-5" dirty="0">
                <a:latin typeface="Calibri"/>
                <a:cs typeface="Calibri"/>
              </a:rPr>
              <a:t>List of </a:t>
            </a:r>
            <a:r>
              <a:rPr sz="2400" dirty="0">
                <a:latin typeface="Calibri"/>
                <a:cs typeface="Calibri"/>
              </a:rPr>
              <a:t>Active </a:t>
            </a:r>
            <a:r>
              <a:rPr sz="2400" spc="-5" dirty="0">
                <a:latin typeface="Calibri"/>
                <a:cs typeface="Calibri"/>
              </a:rPr>
              <a:t>and inactive</a:t>
            </a:r>
            <a:r>
              <a:rPr sz="2400" spc="-55" dirty="0">
                <a:latin typeface="Calibri"/>
                <a:cs typeface="Calibri"/>
              </a:rPr>
              <a:t> </a:t>
            </a:r>
            <a:r>
              <a:rPr sz="2400" dirty="0">
                <a:latin typeface="Calibri"/>
                <a:cs typeface="Calibri"/>
              </a:rPr>
              <a:t>certificates.</a:t>
            </a:r>
            <a:endParaRPr sz="2400">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23</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687320"/>
            <a:ext cx="2228215" cy="510540"/>
          </a:xfrm>
          <a:prstGeom prst="rect">
            <a:avLst/>
          </a:prstGeom>
        </p:spPr>
        <p:txBody>
          <a:bodyPr vert="horz" wrap="square" lIns="0" tIns="0" rIns="0" bIns="0" rtlCol="0">
            <a:spAutoFit/>
          </a:bodyPr>
          <a:lstStyle/>
          <a:p>
            <a:pPr marL="355600" marR="5080" indent="-342900">
              <a:lnSpc>
                <a:spcPct val="100000"/>
              </a:lnSpc>
              <a:buChar char="•"/>
              <a:tabLst>
                <a:tab pos="355600" algn="l"/>
              </a:tabLst>
            </a:pPr>
            <a:r>
              <a:rPr sz="1600" spc="-5" dirty="0">
                <a:latin typeface="Calibri"/>
                <a:cs typeface="Calibri"/>
              </a:rPr>
              <a:t>Africote One Coat </a:t>
            </a:r>
            <a:r>
              <a:rPr sz="1600" spc="-10" dirty="0">
                <a:latin typeface="Calibri"/>
                <a:cs typeface="Calibri"/>
              </a:rPr>
              <a:t>PVA  </a:t>
            </a:r>
            <a:r>
              <a:rPr sz="1600" spc="-5" dirty="0">
                <a:latin typeface="Calibri"/>
                <a:cs typeface="Calibri"/>
              </a:rPr>
              <a:t>Coating</a:t>
            </a:r>
            <a:r>
              <a:rPr sz="1600" spc="-80" dirty="0">
                <a:latin typeface="Calibri"/>
                <a:cs typeface="Calibri"/>
              </a:rPr>
              <a:t> </a:t>
            </a:r>
            <a:r>
              <a:rPr sz="1600" spc="-5" dirty="0">
                <a:latin typeface="Calibri"/>
                <a:cs typeface="Calibri"/>
              </a:rPr>
              <a:t>System</a:t>
            </a:r>
            <a:endParaRPr sz="1600">
              <a:latin typeface="Calibri"/>
              <a:cs typeface="Calibri"/>
            </a:endParaRPr>
          </a:p>
        </p:txBody>
      </p:sp>
      <p:sp>
        <p:nvSpPr>
          <p:cNvPr id="9" name="object 9"/>
          <p:cNvSpPr txBox="1"/>
          <p:nvPr/>
        </p:nvSpPr>
        <p:spPr>
          <a:xfrm>
            <a:off x="78739" y="3328098"/>
            <a:ext cx="2297430" cy="2369820"/>
          </a:xfrm>
          <a:prstGeom prst="rect">
            <a:avLst/>
          </a:prstGeom>
        </p:spPr>
        <p:txBody>
          <a:bodyPr vert="horz" wrap="square" lIns="0" tIns="0" rIns="0" bIns="0" rtlCol="0">
            <a:spAutoFit/>
          </a:bodyPr>
          <a:lstStyle/>
          <a:p>
            <a:pPr marL="12700" marR="5080">
              <a:lnSpc>
                <a:spcPct val="100000"/>
              </a:lnSpc>
            </a:pPr>
            <a:r>
              <a:rPr sz="1400" spc="-5" dirty="0">
                <a:latin typeface="Calibri"/>
                <a:cs typeface="Calibri"/>
              </a:rPr>
              <a:t>Africote One Coat PVA Wall  Coating </a:t>
            </a:r>
            <a:r>
              <a:rPr sz="1400" dirty="0">
                <a:latin typeface="Calibri"/>
                <a:cs typeface="Calibri"/>
              </a:rPr>
              <a:t>is a </a:t>
            </a:r>
            <a:r>
              <a:rPr sz="1400" spc="-5" dirty="0">
                <a:latin typeface="Calibri"/>
                <a:cs typeface="Calibri"/>
              </a:rPr>
              <a:t>ready-to-use,  styrene acrylic copolymer </a:t>
            </a:r>
            <a:r>
              <a:rPr sz="1400" dirty="0">
                <a:latin typeface="Calibri"/>
                <a:cs typeface="Calibri"/>
              </a:rPr>
              <a:t>for  </a:t>
            </a:r>
            <a:r>
              <a:rPr sz="1400" spc="-5" dirty="0">
                <a:latin typeface="Calibri"/>
                <a:cs typeface="Calibri"/>
              </a:rPr>
              <a:t>interior and exterior </a:t>
            </a:r>
            <a:r>
              <a:rPr sz="1400" dirty="0">
                <a:latin typeface="Calibri"/>
                <a:cs typeface="Calibri"/>
              </a:rPr>
              <a:t>wall  </a:t>
            </a:r>
            <a:r>
              <a:rPr sz="1400" spc="-5" dirty="0">
                <a:latin typeface="Calibri"/>
                <a:cs typeface="Calibri"/>
              </a:rPr>
              <a:t>coating. It </a:t>
            </a:r>
            <a:r>
              <a:rPr sz="1400" dirty="0">
                <a:latin typeface="Calibri"/>
                <a:cs typeface="Calibri"/>
              </a:rPr>
              <a:t>is </a:t>
            </a:r>
            <a:r>
              <a:rPr sz="1400" spc="-5" dirty="0">
                <a:latin typeface="Calibri"/>
                <a:cs typeface="Calibri"/>
              </a:rPr>
              <a:t>available </a:t>
            </a:r>
            <a:r>
              <a:rPr sz="1400" dirty="0">
                <a:latin typeface="Calibri"/>
                <a:cs typeface="Calibri"/>
              </a:rPr>
              <a:t>in a  </a:t>
            </a:r>
            <a:r>
              <a:rPr sz="1400" spc="-5" dirty="0">
                <a:latin typeface="Calibri"/>
                <a:cs typeface="Calibri"/>
              </a:rPr>
              <a:t>variety </a:t>
            </a:r>
            <a:r>
              <a:rPr sz="1400" dirty="0">
                <a:latin typeface="Calibri"/>
                <a:cs typeface="Calibri"/>
              </a:rPr>
              <a:t>of </a:t>
            </a:r>
            <a:r>
              <a:rPr sz="1400" spc="-5" dirty="0">
                <a:latin typeface="Calibri"/>
                <a:cs typeface="Calibri"/>
              </a:rPr>
              <a:t>colours and packed  </a:t>
            </a:r>
            <a:r>
              <a:rPr sz="1400" dirty="0">
                <a:latin typeface="Calibri"/>
                <a:cs typeface="Calibri"/>
              </a:rPr>
              <a:t>in 5 litre </a:t>
            </a:r>
            <a:r>
              <a:rPr sz="1400" spc="-5" dirty="0">
                <a:latin typeface="Calibri"/>
                <a:cs typeface="Calibri"/>
              </a:rPr>
              <a:t>and 20 </a:t>
            </a:r>
            <a:r>
              <a:rPr sz="1400" dirty="0">
                <a:latin typeface="Calibri"/>
                <a:cs typeface="Calibri"/>
              </a:rPr>
              <a:t>litre </a:t>
            </a:r>
            <a:r>
              <a:rPr sz="1400" spc="-5" dirty="0">
                <a:latin typeface="Calibri"/>
                <a:cs typeface="Calibri"/>
              </a:rPr>
              <a:t>plastic  buckets. It </a:t>
            </a:r>
            <a:r>
              <a:rPr sz="1400" dirty="0">
                <a:latin typeface="Calibri"/>
                <a:cs typeface="Calibri"/>
              </a:rPr>
              <a:t>is </a:t>
            </a:r>
            <a:r>
              <a:rPr sz="1400" spc="-5" dirty="0">
                <a:latin typeface="Calibri"/>
                <a:cs typeface="Calibri"/>
              </a:rPr>
              <a:t>thoroughly </a:t>
            </a:r>
            <a:r>
              <a:rPr sz="1400" dirty="0">
                <a:latin typeface="Calibri"/>
                <a:cs typeface="Calibri"/>
              </a:rPr>
              <a:t>stirred  on site </a:t>
            </a:r>
            <a:r>
              <a:rPr sz="1400" spc="-5" dirty="0">
                <a:latin typeface="Calibri"/>
                <a:cs typeface="Calibri"/>
              </a:rPr>
              <a:t>before application </a:t>
            </a:r>
            <a:r>
              <a:rPr sz="1400" spc="-10" dirty="0">
                <a:latin typeface="Calibri"/>
                <a:cs typeface="Calibri"/>
              </a:rPr>
              <a:t>and  </a:t>
            </a:r>
            <a:r>
              <a:rPr sz="1400" spc="-5" dirty="0">
                <a:latin typeface="Calibri"/>
                <a:cs typeface="Calibri"/>
              </a:rPr>
              <a:t>applied using </a:t>
            </a:r>
            <a:r>
              <a:rPr sz="1400" dirty="0">
                <a:latin typeface="Calibri"/>
                <a:cs typeface="Calibri"/>
              </a:rPr>
              <a:t>a </a:t>
            </a:r>
            <a:r>
              <a:rPr sz="1400" spc="-5" dirty="0">
                <a:latin typeface="Calibri"/>
                <a:cs typeface="Calibri"/>
              </a:rPr>
              <a:t>paint brush </a:t>
            </a:r>
            <a:r>
              <a:rPr sz="1400" dirty="0">
                <a:latin typeface="Calibri"/>
                <a:cs typeface="Calibri"/>
              </a:rPr>
              <a:t>or a  good </a:t>
            </a:r>
            <a:r>
              <a:rPr sz="1400" spc="-5" dirty="0">
                <a:latin typeface="Calibri"/>
                <a:cs typeface="Calibri"/>
              </a:rPr>
              <a:t>quality</a:t>
            </a:r>
            <a:r>
              <a:rPr sz="1400" spc="-75" dirty="0">
                <a:latin typeface="Calibri"/>
                <a:cs typeface="Calibri"/>
              </a:rPr>
              <a:t> </a:t>
            </a:r>
            <a:r>
              <a:rPr sz="1400" dirty="0">
                <a:latin typeface="Calibri"/>
                <a:cs typeface="Calibri"/>
              </a:rPr>
              <a:t>roller.</a:t>
            </a:r>
            <a:endParaRPr sz="1400">
              <a:latin typeface="Calibri"/>
              <a:cs typeface="Calibri"/>
            </a:endParaRPr>
          </a:p>
        </p:txBody>
      </p:sp>
      <p:sp>
        <p:nvSpPr>
          <p:cNvPr id="10" name="object 10"/>
          <p:cNvSpPr txBox="1"/>
          <p:nvPr/>
        </p:nvSpPr>
        <p:spPr>
          <a:xfrm>
            <a:off x="3426599" y="2730576"/>
            <a:ext cx="2218055" cy="3040380"/>
          </a:xfrm>
          <a:prstGeom prst="rect">
            <a:avLst/>
          </a:prstGeom>
        </p:spPr>
        <p:txBody>
          <a:bodyPr vert="horz" wrap="square" lIns="0" tIns="0" rIns="0" bIns="0" rtlCol="0">
            <a:spAutoFit/>
          </a:bodyPr>
          <a:lstStyle/>
          <a:p>
            <a:pPr marL="12700" marR="210185">
              <a:lnSpc>
                <a:spcPct val="100000"/>
              </a:lnSpc>
            </a:pPr>
            <a:r>
              <a:rPr sz="1600" b="1" spc="-5" dirty="0">
                <a:latin typeface="Calibri"/>
                <a:cs typeface="Calibri"/>
              </a:rPr>
              <a:t>Alternative Steel</a:t>
            </a:r>
            <a:r>
              <a:rPr sz="1600" b="1" spc="-80" dirty="0">
                <a:latin typeface="Calibri"/>
                <a:cs typeface="Calibri"/>
              </a:rPr>
              <a:t> </a:t>
            </a:r>
            <a:r>
              <a:rPr sz="1600" b="1" spc="-5" dirty="0">
                <a:latin typeface="Calibri"/>
                <a:cs typeface="Calibri"/>
              </a:rPr>
              <a:t>Frame  Building</a:t>
            </a:r>
            <a:r>
              <a:rPr sz="1600" b="1" spc="-70" dirty="0">
                <a:latin typeface="Calibri"/>
                <a:cs typeface="Calibri"/>
              </a:rPr>
              <a:t> </a:t>
            </a:r>
            <a:r>
              <a:rPr sz="1600" b="1" spc="-5" dirty="0">
                <a:latin typeface="Calibri"/>
                <a:cs typeface="Calibri"/>
              </a:rPr>
              <a:t>System</a:t>
            </a:r>
            <a:endParaRPr sz="1600">
              <a:latin typeface="Calibri"/>
              <a:cs typeface="Calibri"/>
            </a:endParaRPr>
          </a:p>
          <a:p>
            <a:pPr marL="12700" marR="5080">
              <a:lnSpc>
                <a:spcPct val="100000"/>
              </a:lnSpc>
              <a:spcBef>
                <a:spcPts val="720"/>
              </a:spcBef>
            </a:pPr>
            <a:r>
              <a:rPr sz="1600" spc="-5" dirty="0">
                <a:latin typeface="Calibri"/>
                <a:cs typeface="Calibri"/>
              </a:rPr>
              <a:t>The Alternative Steel  Frame Building System  consists of galvanised </a:t>
            </a:r>
            <a:r>
              <a:rPr sz="1600" dirty="0">
                <a:latin typeface="Calibri"/>
                <a:cs typeface="Calibri"/>
              </a:rPr>
              <a:t>light  gauge </a:t>
            </a:r>
            <a:r>
              <a:rPr sz="1600" spc="-5" dirty="0">
                <a:latin typeface="Calibri"/>
                <a:cs typeface="Calibri"/>
              </a:rPr>
              <a:t>steel structural  components </a:t>
            </a:r>
            <a:r>
              <a:rPr sz="1600" dirty="0">
                <a:latin typeface="Calibri"/>
                <a:cs typeface="Calibri"/>
              </a:rPr>
              <a:t>to </a:t>
            </a:r>
            <a:r>
              <a:rPr sz="1600" spc="-5" dirty="0">
                <a:latin typeface="Calibri"/>
                <a:cs typeface="Calibri"/>
              </a:rPr>
              <a:t>both wall  panels and </a:t>
            </a:r>
            <a:r>
              <a:rPr sz="1600" spc="-10" dirty="0">
                <a:latin typeface="Calibri"/>
                <a:cs typeface="Calibri"/>
              </a:rPr>
              <a:t>roof</a:t>
            </a:r>
            <a:r>
              <a:rPr sz="1600" spc="-35" dirty="0">
                <a:latin typeface="Calibri"/>
                <a:cs typeface="Calibri"/>
              </a:rPr>
              <a:t> </a:t>
            </a:r>
            <a:r>
              <a:rPr sz="1600" spc="-5" dirty="0">
                <a:latin typeface="Calibri"/>
                <a:cs typeface="Calibri"/>
              </a:rPr>
              <a:t>trusses.</a:t>
            </a:r>
            <a:endParaRPr sz="1600">
              <a:latin typeface="Calibri"/>
              <a:cs typeface="Calibri"/>
            </a:endParaRPr>
          </a:p>
          <a:p>
            <a:pPr marL="12700" marR="62230">
              <a:lnSpc>
                <a:spcPct val="100000"/>
              </a:lnSpc>
            </a:pPr>
            <a:r>
              <a:rPr sz="1600" spc="-5" dirty="0">
                <a:latin typeface="Calibri"/>
                <a:cs typeface="Calibri"/>
              </a:rPr>
              <a:t>The design concept </a:t>
            </a:r>
            <a:r>
              <a:rPr sz="1600" dirty="0">
                <a:latin typeface="Calibri"/>
                <a:cs typeface="Calibri"/>
              </a:rPr>
              <a:t>is  </a:t>
            </a:r>
            <a:r>
              <a:rPr sz="1600" spc="-5" dirty="0">
                <a:latin typeface="Calibri"/>
                <a:cs typeface="Calibri"/>
              </a:rPr>
              <a:t>based on steel frame  technology conforming </a:t>
            </a:r>
            <a:r>
              <a:rPr sz="1600" dirty="0">
                <a:latin typeface="Calibri"/>
                <a:cs typeface="Calibri"/>
              </a:rPr>
              <a:t>to  </a:t>
            </a:r>
            <a:r>
              <a:rPr sz="1600" b="1" spc="-5" dirty="0">
                <a:latin typeface="Calibri"/>
                <a:cs typeface="Calibri"/>
              </a:rPr>
              <a:t>SANS517</a:t>
            </a:r>
            <a:r>
              <a:rPr sz="1600" spc="-5" dirty="0">
                <a:latin typeface="Calibri"/>
                <a:cs typeface="Calibri"/>
              </a:rPr>
              <a:t>.</a:t>
            </a:r>
            <a:endParaRPr sz="1600">
              <a:latin typeface="Calibri"/>
              <a:cs typeface="Calibri"/>
            </a:endParaRPr>
          </a:p>
        </p:txBody>
      </p:sp>
      <p:sp>
        <p:nvSpPr>
          <p:cNvPr id="11" name="object 11"/>
          <p:cNvSpPr txBox="1"/>
          <p:nvPr/>
        </p:nvSpPr>
        <p:spPr>
          <a:xfrm>
            <a:off x="6368681" y="2748000"/>
            <a:ext cx="2250440" cy="3284220"/>
          </a:xfrm>
          <a:prstGeom prst="rect">
            <a:avLst/>
          </a:prstGeom>
        </p:spPr>
        <p:txBody>
          <a:bodyPr vert="horz" wrap="square" lIns="0" tIns="0" rIns="0" bIns="0" rtlCol="0">
            <a:spAutoFit/>
          </a:bodyPr>
          <a:lstStyle/>
          <a:p>
            <a:pPr marL="12700" marR="182880">
              <a:lnSpc>
                <a:spcPct val="100000"/>
              </a:lnSpc>
            </a:pPr>
            <a:r>
              <a:rPr sz="1600" b="1" spc="-5" dirty="0">
                <a:latin typeface="Calibri"/>
                <a:cs typeface="Calibri"/>
              </a:rPr>
              <a:t>Benex Masonry Building  System</a:t>
            </a:r>
            <a:endParaRPr sz="1600">
              <a:latin typeface="Calibri"/>
              <a:cs typeface="Calibri"/>
            </a:endParaRPr>
          </a:p>
          <a:p>
            <a:pPr marL="12700" marR="5080">
              <a:lnSpc>
                <a:spcPct val="100000"/>
              </a:lnSpc>
              <a:spcBef>
                <a:spcPts val="720"/>
              </a:spcBef>
            </a:pPr>
            <a:r>
              <a:rPr sz="1600" spc="-5" dirty="0">
                <a:latin typeface="Calibri"/>
                <a:cs typeface="Calibri"/>
              </a:rPr>
              <a:t>Benex Masonry Building  System </a:t>
            </a:r>
            <a:r>
              <a:rPr sz="1600" dirty="0">
                <a:latin typeface="Calibri"/>
                <a:cs typeface="Calibri"/>
              </a:rPr>
              <a:t>is </a:t>
            </a:r>
            <a:r>
              <a:rPr sz="1600" spc="-5" dirty="0">
                <a:latin typeface="Calibri"/>
                <a:cs typeface="Calibri"/>
              </a:rPr>
              <a:t>for single storey  buildings. </a:t>
            </a:r>
            <a:r>
              <a:rPr sz="1600" dirty="0">
                <a:latin typeface="Calibri"/>
                <a:cs typeface="Calibri"/>
              </a:rPr>
              <a:t>It </a:t>
            </a:r>
            <a:r>
              <a:rPr sz="1600" spc="-5" dirty="0">
                <a:latin typeface="Calibri"/>
                <a:cs typeface="Calibri"/>
              </a:rPr>
              <a:t>comprises  Benex Masonry Hollow  Blocks used for external  walls and timber stud  frame clad with Benex wall  panels used for internal  walls. Foundations and  </a:t>
            </a:r>
            <a:r>
              <a:rPr sz="1600" spc="-10" dirty="0">
                <a:latin typeface="Calibri"/>
                <a:cs typeface="Calibri"/>
              </a:rPr>
              <a:t>roof </a:t>
            </a:r>
            <a:r>
              <a:rPr sz="1600" spc="-5" dirty="0">
                <a:latin typeface="Calibri"/>
                <a:cs typeface="Calibri"/>
              </a:rPr>
              <a:t>are conventional with  insulated</a:t>
            </a:r>
            <a:r>
              <a:rPr sz="1600" spc="-60" dirty="0">
                <a:latin typeface="Calibri"/>
                <a:cs typeface="Calibri"/>
              </a:rPr>
              <a:t> </a:t>
            </a:r>
            <a:r>
              <a:rPr sz="1600" spc="-5" dirty="0">
                <a:latin typeface="Calibri"/>
                <a:cs typeface="Calibri"/>
              </a:rPr>
              <a:t>ceilings.</a:t>
            </a:r>
            <a:endParaRPr sz="1600">
              <a:latin typeface="Calibri"/>
              <a:cs typeface="Calibri"/>
            </a:endParaRPr>
          </a:p>
        </p:txBody>
      </p:sp>
      <p:sp>
        <p:nvSpPr>
          <p:cNvPr id="12" name="object 12"/>
          <p:cNvSpPr/>
          <p:nvPr/>
        </p:nvSpPr>
        <p:spPr>
          <a:xfrm>
            <a:off x="3419868" y="1196746"/>
            <a:ext cx="1837486" cy="14771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92207" y="1196759"/>
            <a:ext cx="1862461" cy="147714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393332" y="1196759"/>
            <a:ext cx="1851393" cy="147714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24</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684779"/>
            <a:ext cx="1922145" cy="572770"/>
          </a:xfrm>
          <a:prstGeom prst="rect">
            <a:avLst/>
          </a:prstGeom>
        </p:spPr>
        <p:txBody>
          <a:bodyPr vert="horz" wrap="square" lIns="0" tIns="0" rIns="0" bIns="0" rtlCol="0">
            <a:spAutoFit/>
          </a:bodyPr>
          <a:lstStyle/>
          <a:p>
            <a:pPr marL="354965" marR="5080" indent="-342265">
              <a:lnSpc>
                <a:spcPct val="100000"/>
              </a:lnSpc>
              <a:buFont typeface="Calibri"/>
              <a:buChar char="•"/>
              <a:tabLst>
                <a:tab pos="355600" algn="l"/>
              </a:tabLst>
            </a:pPr>
            <a:r>
              <a:rPr sz="1800" b="1" spc="-5" dirty="0">
                <a:latin typeface="Calibri"/>
                <a:cs typeface="Calibri"/>
              </a:rPr>
              <a:t>Cavcon</a:t>
            </a:r>
            <a:r>
              <a:rPr sz="1800" b="1" spc="-100" dirty="0">
                <a:latin typeface="Calibri"/>
                <a:cs typeface="Calibri"/>
              </a:rPr>
              <a:t> </a:t>
            </a:r>
            <a:r>
              <a:rPr sz="1800" b="1" dirty="0">
                <a:latin typeface="Calibri"/>
                <a:cs typeface="Calibri"/>
              </a:rPr>
              <a:t>Modular  </a:t>
            </a:r>
            <a:r>
              <a:rPr sz="1800" b="1" spc="-5" dirty="0">
                <a:latin typeface="Calibri"/>
                <a:cs typeface="Calibri"/>
              </a:rPr>
              <a:t>Building</a:t>
            </a:r>
            <a:r>
              <a:rPr sz="1800" b="1" spc="-90" dirty="0">
                <a:latin typeface="Calibri"/>
                <a:cs typeface="Calibri"/>
              </a:rPr>
              <a:t> </a:t>
            </a:r>
            <a:r>
              <a:rPr sz="1800" b="1" dirty="0">
                <a:latin typeface="Calibri"/>
                <a:cs typeface="Calibri"/>
              </a:rPr>
              <a:t>System</a:t>
            </a:r>
            <a:endParaRPr sz="1800">
              <a:latin typeface="Calibri"/>
              <a:cs typeface="Calibri"/>
            </a:endParaRPr>
          </a:p>
        </p:txBody>
      </p:sp>
      <p:sp>
        <p:nvSpPr>
          <p:cNvPr id="9" name="object 9"/>
          <p:cNvSpPr txBox="1"/>
          <p:nvPr/>
        </p:nvSpPr>
        <p:spPr>
          <a:xfrm>
            <a:off x="78739" y="3328098"/>
            <a:ext cx="2296795" cy="2156460"/>
          </a:xfrm>
          <a:prstGeom prst="rect">
            <a:avLst/>
          </a:prstGeom>
        </p:spPr>
        <p:txBody>
          <a:bodyPr vert="horz" wrap="square" lIns="0" tIns="0" rIns="0" bIns="0" rtlCol="0">
            <a:spAutoFit/>
          </a:bodyPr>
          <a:lstStyle/>
          <a:p>
            <a:pPr marL="12700" marR="5080">
              <a:lnSpc>
                <a:spcPct val="100000"/>
              </a:lnSpc>
            </a:pPr>
            <a:r>
              <a:rPr sz="1400" spc="-5" dirty="0">
                <a:latin typeface="Calibri"/>
                <a:cs typeface="Calibri"/>
              </a:rPr>
              <a:t>The Cavcon Modular Building  </a:t>
            </a:r>
            <a:r>
              <a:rPr sz="1400" dirty="0">
                <a:latin typeface="Calibri"/>
                <a:cs typeface="Calibri"/>
              </a:rPr>
              <a:t>System is for </a:t>
            </a:r>
            <a:r>
              <a:rPr sz="1400" spc="-5" dirty="0">
                <a:latin typeface="Calibri"/>
                <a:cs typeface="Calibri"/>
              </a:rPr>
              <a:t>the erection </a:t>
            </a:r>
            <a:r>
              <a:rPr sz="1400" dirty="0">
                <a:latin typeface="Calibri"/>
                <a:cs typeface="Calibri"/>
              </a:rPr>
              <a:t>of  </a:t>
            </a:r>
            <a:r>
              <a:rPr sz="1400" spc="-5" dirty="0">
                <a:latin typeface="Calibri"/>
                <a:cs typeface="Calibri"/>
              </a:rPr>
              <a:t>single- </a:t>
            </a:r>
            <a:r>
              <a:rPr sz="1400" dirty="0">
                <a:latin typeface="Calibri"/>
                <a:cs typeface="Calibri"/>
              </a:rPr>
              <a:t>storey </a:t>
            </a:r>
            <a:r>
              <a:rPr sz="1400" spc="-5" dirty="0">
                <a:latin typeface="Calibri"/>
                <a:cs typeface="Calibri"/>
              </a:rPr>
              <a:t>buildings. Walls  </a:t>
            </a:r>
            <a:r>
              <a:rPr sz="1400" dirty="0">
                <a:latin typeface="Calibri"/>
                <a:cs typeface="Calibri"/>
              </a:rPr>
              <a:t>are </a:t>
            </a:r>
            <a:r>
              <a:rPr sz="1400" spc="-5" dirty="0">
                <a:latin typeface="Calibri"/>
                <a:cs typeface="Calibri"/>
              </a:rPr>
              <a:t>cavity construction, formed  by factory produced pre-  stressed concrete posts </a:t>
            </a:r>
            <a:r>
              <a:rPr sz="1400" spc="-10" dirty="0">
                <a:latin typeface="Calibri"/>
                <a:cs typeface="Calibri"/>
              </a:rPr>
              <a:t>and  </a:t>
            </a:r>
            <a:r>
              <a:rPr sz="1400" spc="-5" dirty="0">
                <a:latin typeface="Calibri"/>
                <a:cs typeface="Calibri"/>
              </a:rPr>
              <a:t>pre-cast, reinforced concrete  </a:t>
            </a:r>
            <a:r>
              <a:rPr sz="1400" dirty="0">
                <a:latin typeface="Calibri"/>
                <a:cs typeface="Calibri"/>
              </a:rPr>
              <a:t>wall </a:t>
            </a:r>
            <a:r>
              <a:rPr sz="1400" spc="-5" dirty="0">
                <a:latin typeface="Calibri"/>
                <a:cs typeface="Calibri"/>
              </a:rPr>
              <a:t>panels. The external </a:t>
            </a:r>
            <a:r>
              <a:rPr sz="1400" dirty="0">
                <a:latin typeface="Calibri"/>
                <a:cs typeface="Calibri"/>
              </a:rPr>
              <a:t>walls  are </a:t>
            </a:r>
            <a:r>
              <a:rPr sz="1400" spc="-5" dirty="0">
                <a:latin typeface="Calibri"/>
                <a:cs typeface="Calibri"/>
              </a:rPr>
              <a:t>103 mm thick and internal  </a:t>
            </a:r>
            <a:r>
              <a:rPr sz="1400" dirty="0">
                <a:latin typeface="Calibri"/>
                <a:cs typeface="Calibri"/>
              </a:rPr>
              <a:t>walls are </a:t>
            </a:r>
            <a:r>
              <a:rPr sz="1400" spc="-5" dirty="0">
                <a:latin typeface="Calibri"/>
                <a:cs typeface="Calibri"/>
              </a:rPr>
              <a:t>86 mm</a:t>
            </a:r>
            <a:r>
              <a:rPr sz="1400" spc="-110" dirty="0">
                <a:latin typeface="Calibri"/>
                <a:cs typeface="Calibri"/>
              </a:rPr>
              <a:t> </a:t>
            </a:r>
            <a:r>
              <a:rPr sz="1400" spc="-5" dirty="0">
                <a:latin typeface="Calibri"/>
                <a:cs typeface="Calibri"/>
              </a:rPr>
              <a:t>thick</a:t>
            </a:r>
            <a:r>
              <a:rPr sz="1200" spc="-5" dirty="0">
                <a:latin typeface="Arial"/>
                <a:cs typeface="Arial"/>
              </a:rPr>
              <a:t>.</a:t>
            </a:r>
            <a:endParaRPr sz="1200">
              <a:latin typeface="Arial"/>
              <a:cs typeface="Arial"/>
            </a:endParaRPr>
          </a:p>
        </p:txBody>
      </p:sp>
      <p:sp>
        <p:nvSpPr>
          <p:cNvPr id="10" name="object 10"/>
          <p:cNvSpPr txBox="1"/>
          <p:nvPr/>
        </p:nvSpPr>
        <p:spPr>
          <a:xfrm>
            <a:off x="3426599" y="2667076"/>
            <a:ext cx="2230755" cy="3013075"/>
          </a:xfrm>
          <a:prstGeom prst="rect">
            <a:avLst/>
          </a:prstGeom>
        </p:spPr>
        <p:txBody>
          <a:bodyPr vert="horz" wrap="square" lIns="0" tIns="0" rIns="0" bIns="0" rtlCol="0">
            <a:spAutoFit/>
          </a:bodyPr>
          <a:lstStyle/>
          <a:p>
            <a:pPr marL="12700" marR="194945">
              <a:lnSpc>
                <a:spcPct val="100000"/>
              </a:lnSpc>
            </a:pPr>
            <a:r>
              <a:rPr sz="1800" b="1" spc="-5" dirty="0">
                <a:latin typeface="Calibri"/>
                <a:cs typeface="Calibri"/>
              </a:rPr>
              <a:t>DesignBuilder</a:t>
            </a:r>
            <a:r>
              <a:rPr sz="1800" b="1" spc="-75" dirty="0">
                <a:latin typeface="Calibri"/>
                <a:cs typeface="Calibri"/>
              </a:rPr>
              <a:t> </a:t>
            </a:r>
            <a:r>
              <a:rPr sz="1800" b="1" spc="-5" dirty="0">
                <a:latin typeface="Calibri"/>
                <a:cs typeface="Calibri"/>
              </a:rPr>
              <a:t>Energy  Analysis</a:t>
            </a:r>
            <a:r>
              <a:rPr sz="1800" b="1" spc="-60" dirty="0">
                <a:latin typeface="Calibri"/>
                <a:cs typeface="Calibri"/>
              </a:rPr>
              <a:t> </a:t>
            </a:r>
            <a:r>
              <a:rPr sz="1800" b="1" spc="-5" dirty="0">
                <a:latin typeface="Calibri"/>
                <a:cs typeface="Calibri"/>
              </a:rPr>
              <a:t>Software</a:t>
            </a:r>
            <a:endParaRPr sz="1800">
              <a:latin typeface="Calibri"/>
              <a:cs typeface="Calibri"/>
            </a:endParaRPr>
          </a:p>
          <a:p>
            <a:pPr marL="12700" marR="43815">
              <a:lnSpc>
                <a:spcPct val="100000"/>
              </a:lnSpc>
              <a:spcBef>
                <a:spcPts val="745"/>
              </a:spcBef>
            </a:pPr>
            <a:r>
              <a:rPr sz="1400" spc="-5" dirty="0">
                <a:latin typeface="Calibri"/>
                <a:cs typeface="Calibri"/>
              </a:rPr>
              <a:t>DesignBuilder Energy </a:t>
            </a:r>
            <a:r>
              <a:rPr sz="1400" dirty="0">
                <a:latin typeface="Calibri"/>
                <a:cs typeface="Calibri"/>
              </a:rPr>
              <a:t>Analysis  Software is a </a:t>
            </a:r>
            <a:r>
              <a:rPr sz="1400" spc="-5" dirty="0">
                <a:latin typeface="Calibri"/>
                <a:cs typeface="Calibri"/>
              </a:rPr>
              <a:t>user-friendly  interface </a:t>
            </a:r>
            <a:r>
              <a:rPr sz="1400" dirty="0">
                <a:latin typeface="Calibri"/>
                <a:cs typeface="Calibri"/>
              </a:rPr>
              <a:t>for </a:t>
            </a:r>
            <a:r>
              <a:rPr sz="1400" spc="-5" dirty="0">
                <a:latin typeface="Calibri"/>
                <a:cs typeface="Calibri"/>
              </a:rPr>
              <a:t>the US  Department </a:t>
            </a:r>
            <a:r>
              <a:rPr sz="1400" dirty="0">
                <a:latin typeface="Calibri"/>
                <a:cs typeface="Calibri"/>
              </a:rPr>
              <a:t>of </a:t>
            </a:r>
            <a:r>
              <a:rPr sz="1400" spc="-5" dirty="0">
                <a:latin typeface="Calibri"/>
                <a:cs typeface="Calibri"/>
              </a:rPr>
              <a:t>Energy  </a:t>
            </a:r>
            <a:r>
              <a:rPr sz="1400" dirty="0">
                <a:latin typeface="Calibri"/>
                <a:cs typeface="Calibri"/>
              </a:rPr>
              <a:t>software,</a:t>
            </a:r>
            <a:r>
              <a:rPr sz="1400" spc="-90" dirty="0">
                <a:latin typeface="Calibri"/>
                <a:cs typeface="Calibri"/>
              </a:rPr>
              <a:t> </a:t>
            </a:r>
            <a:r>
              <a:rPr sz="1400" spc="-5" dirty="0">
                <a:latin typeface="Calibri"/>
                <a:cs typeface="Calibri"/>
              </a:rPr>
              <a:t>EnergyPlus.</a:t>
            </a:r>
            <a:endParaRPr sz="1400">
              <a:latin typeface="Calibri"/>
              <a:cs typeface="Calibri"/>
            </a:endParaRPr>
          </a:p>
          <a:p>
            <a:pPr marL="12700" marR="5080">
              <a:lnSpc>
                <a:spcPct val="100000"/>
              </a:lnSpc>
            </a:pPr>
            <a:r>
              <a:rPr sz="1400" spc="-5" dirty="0">
                <a:latin typeface="Calibri"/>
                <a:cs typeface="Calibri"/>
              </a:rPr>
              <a:t>EnergyPlus has been  developed </a:t>
            </a:r>
            <a:r>
              <a:rPr sz="1400" dirty="0">
                <a:latin typeface="Calibri"/>
                <a:cs typeface="Calibri"/>
              </a:rPr>
              <a:t>from </a:t>
            </a:r>
            <a:r>
              <a:rPr sz="1400" spc="-5" dirty="0">
                <a:latin typeface="Calibri"/>
                <a:cs typeface="Calibri"/>
              </a:rPr>
              <a:t>both </a:t>
            </a:r>
            <a:r>
              <a:rPr sz="1400" dirty="0">
                <a:latin typeface="Calibri"/>
                <a:cs typeface="Calibri"/>
              </a:rPr>
              <a:t>of </a:t>
            </a:r>
            <a:r>
              <a:rPr sz="1400" spc="-10" dirty="0">
                <a:latin typeface="Calibri"/>
                <a:cs typeface="Calibri"/>
              </a:rPr>
              <a:t>the  </a:t>
            </a:r>
            <a:r>
              <a:rPr sz="1400" dirty="0">
                <a:latin typeface="Calibri"/>
                <a:cs typeface="Calibri"/>
              </a:rPr>
              <a:t>BLAST </a:t>
            </a:r>
            <a:r>
              <a:rPr sz="1400" spc="-5" dirty="0">
                <a:latin typeface="Calibri"/>
                <a:cs typeface="Calibri"/>
              </a:rPr>
              <a:t>(Building Loads Analysis  and </a:t>
            </a:r>
            <a:r>
              <a:rPr sz="1400" dirty="0">
                <a:latin typeface="Calibri"/>
                <a:cs typeface="Calibri"/>
              </a:rPr>
              <a:t>System </a:t>
            </a:r>
            <a:r>
              <a:rPr sz="1400" spc="-5" dirty="0">
                <a:latin typeface="Calibri"/>
                <a:cs typeface="Calibri"/>
              </a:rPr>
              <a:t>Thermodynamics)  and the </a:t>
            </a:r>
            <a:r>
              <a:rPr sz="1400" dirty="0">
                <a:latin typeface="Calibri"/>
                <a:cs typeface="Calibri"/>
              </a:rPr>
              <a:t>DOE-2 </a:t>
            </a:r>
            <a:r>
              <a:rPr sz="1400" spc="-5" dirty="0">
                <a:latin typeface="Calibri"/>
                <a:cs typeface="Calibri"/>
              </a:rPr>
              <a:t>programmes </a:t>
            </a:r>
            <a:r>
              <a:rPr sz="1400" dirty="0">
                <a:latin typeface="Calibri"/>
                <a:cs typeface="Calibri"/>
              </a:rPr>
              <a:t>of  </a:t>
            </a:r>
            <a:r>
              <a:rPr sz="1400" spc="-5" dirty="0">
                <a:latin typeface="Calibri"/>
                <a:cs typeface="Calibri"/>
              </a:rPr>
              <a:t>the 1970’s and</a:t>
            </a:r>
            <a:r>
              <a:rPr sz="1400" spc="-20" dirty="0">
                <a:latin typeface="Calibri"/>
                <a:cs typeface="Calibri"/>
              </a:rPr>
              <a:t> </a:t>
            </a:r>
            <a:r>
              <a:rPr sz="1400" spc="-5" dirty="0">
                <a:latin typeface="Calibri"/>
                <a:cs typeface="Calibri"/>
              </a:rPr>
              <a:t>1980’s.</a:t>
            </a:r>
            <a:endParaRPr sz="1400">
              <a:latin typeface="Calibri"/>
              <a:cs typeface="Calibri"/>
            </a:endParaRPr>
          </a:p>
        </p:txBody>
      </p:sp>
      <p:sp>
        <p:nvSpPr>
          <p:cNvPr id="11" name="object 11"/>
          <p:cNvSpPr txBox="1"/>
          <p:nvPr/>
        </p:nvSpPr>
        <p:spPr>
          <a:xfrm>
            <a:off x="6368592" y="2684538"/>
            <a:ext cx="2057400" cy="3103880"/>
          </a:xfrm>
          <a:prstGeom prst="rect">
            <a:avLst/>
          </a:prstGeom>
        </p:spPr>
        <p:txBody>
          <a:bodyPr vert="horz" wrap="square" lIns="0" tIns="0" rIns="0" bIns="0" rtlCol="0">
            <a:spAutoFit/>
          </a:bodyPr>
          <a:lstStyle/>
          <a:p>
            <a:pPr marL="12700" marR="290830">
              <a:lnSpc>
                <a:spcPct val="100000"/>
              </a:lnSpc>
            </a:pPr>
            <a:r>
              <a:rPr sz="1800" b="1" spc="-5" dirty="0">
                <a:latin typeface="Calibri"/>
                <a:cs typeface="Calibri"/>
              </a:rPr>
              <a:t>Everite ABT</a:t>
            </a:r>
            <a:r>
              <a:rPr sz="1800" b="1" spc="-80" dirty="0">
                <a:latin typeface="Calibri"/>
                <a:cs typeface="Calibri"/>
              </a:rPr>
              <a:t> </a:t>
            </a:r>
            <a:r>
              <a:rPr sz="1800" b="1" dirty="0">
                <a:latin typeface="Calibri"/>
                <a:cs typeface="Calibri"/>
              </a:rPr>
              <a:t>House  </a:t>
            </a:r>
            <a:r>
              <a:rPr sz="1800" b="1" spc="-5" dirty="0">
                <a:latin typeface="Calibri"/>
                <a:cs typeface="Calibri"/>
              </a:rPr>
              <a:t>Building</a:t>
            </a:r>
            <a:r>
              <a:rPr sz="1800" b="1" spc="-90" dirty="0">
                <a:latin typeface="Calibri"/>
                <a:cs typeface="Calibri"/>
              </a:rPr>
              <a:t> </a:t>
            </a:r>
            <a:r>
              <a:rPr sz="1800" b="1" dirty="0">
                <a:latin typeface="Calibri"/>
                <a:cs typeface="Calibri"/>
              </a:rPr>
              <a:t>System</a:t>
            </a:r>
            <a:endParaRPr sz="1800">
              <a:latin typeface="Calibri"/>
              <a:cs typeface="Calibri"/>
            </a:endParaRPr>
          </a:p>
          <a:p>
            <a:pPr marL="12700" marR="5080" indent="-635">
              <a:lnSpc>
                <a:spcPct val="100000"/>
              </a:lnSpc>
              <a:spcBef>
                <a:spcPts val="740"/>
              </a:spcBef>
            </a:pPr>
            <a:r>
              <a:rPr sz="1600" spc="-5" dirty="0">
                <a:latin typeface="Calibri"/>
                <a:cs typeface="Calibri"/>
              </a:rPr>
              <a:t>Everite ABT Building  System comprises both  conventional and  innovative aspects </a:t>
            </a:r>
            <a:r>
              <a:rPr sz="1600" spc="-10" dirty="0">
                <a:latin typeface="Calibri"/>
                <a:cs typeface="Calibri"/>
              </a:rPr>
              <a:t>of  </a:t>
            </a:r>
            <a:r>
              <a:rPr sz="1600" spc="-5" dirty="0">
                <a:latin typeface="Calibri"/>
                <a:cs typeface="Calibri"/>
              </a:rPr>
              <a:t>construction. The  foundations are  conventional and always  the responsibility of a  registered professional  competent</a:t>
            </a:r>
            <a:r>
              <a:rPr sz="1600" spc="-60" dirty="0">
                <a:latin typeface="Calibri"/>
                <a:cs typeface="Calibri"/>
              </a:rPr>
              <a:t> </a:t>
            </a:r>
            <a:r>
              <a:rPr sz="1600" spc="-5" dirty="0">
                <a:latin typeface="Calibri"/>
                <a:cs typeface="Calibri"/>
              </a:rPr>
              <a:t>engineer</a:t>
            </a:r>
            <a:r>
              <a:rPr sz="1200" spc="-5" dirty="0">
                <a:latin typeface="Arial"/>
                <a:cs typeface="Arial"/>
              </a:rPr>
              <a:t>.</a:t>
            </a:r>
            <a:endParaRPr sz="1200">
              <a:latin typeface="Arial"/>
              <a:cs typeface="Arial"/>
            </a:endParaRPr>
          </a:p>
        </p:txBody>
      </p:sp>
      <p:sp>
        <p:nvSpPr>
          <p:cNvPr id="12" name="object 12"/>
          <p:cNvSpPr/>
          <p:nvPr/>
        </p:nvSpPr>
        <p:spPr>
          <a:xfrm>
            <a:off x="6399771" y="1340764"/>
            <a:ext cx="1701101" cy="136999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92213" y="1268768"/>
            <a:ext cx="1821648" cy="147814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454933" y="1268768"/>
            <a:ext cx="1909572" cy="147814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25</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758757"/>
            <a:ext cx="1770380" cy="510540"/>
          </a:xfrm>
          <a:prstGeom prst="rect">
            <a:avLst/>
          </a:prstGeom>
        </p:spPr>
        <p:txBody>
          <a:bodyPr vert="horz" wrap="square" lIns="0" tIns="0" rIns="0" bIns="0" rtlCol="0">
            <a:spAutoFit/>
          </a:bodyPr>
          <a:lstStyle/>
          <a:p>
            <a:pPr marL="355600" marR="5080" indent="-342900">
              <a:lnSpc>
                <a:spcPct val="100000"/>
              </a:lnSpc>
              <a:buFont typeface="Calibri"/>
              <a:buChar char="•"/>
              <a:tabLst>
                <a:tab pos="355600" algn="l"/>
              </a:tabLst>
            </a:pPr>
            <a:r>
              <a:rPr sz="1600" b="1" spc="-5" dirty="0">
                <a:latin typeface="Calibri"/>
                <a:cs typeface="Calibri"/>
              </a:rPr>
              <a:t>FSM FR Polycore  Building</a:t>
            </a:r>
            <a:r>
              <a:rPr sz="1600" b="1" spc="-70" dirty="0">
                <a:latin typeface="Calibri"/>
                <a:cs typeface="Calibri"/>
              </a:rPr>
              <a:t> </a:t>
            </a:r>
            <a:r>
              <a:rPr sz="1600" b="1" spc="-5" dirty="0">
                <a:latin typeface="Calibri"/>
                <a:cs typeface="Calibri"/>
              </a:rPr>
              <a:t>System</a:t>
            </a:r>
            <a:endParaRPr sz="1600">
              <a:latin typeface="Calibri"/>
              <a:cs typeface="Calibri"/>
            </a:endParaRPr>
          </a:p>
        </p:txBody>
      </p:sp>
      <p:sp>
        <p:nvSpPr>
          <p:cNvPr id="9" name="object 9"/>
          <p:cNvSpPr txBox="1"/>
          <p:nvPr/>
        </p:nvSpPr>
        <p:spPr>
          <a:xfrm>
            <a:off x="78685" y="3398456"/>
            <a:ext cx="2262505" cy="2217420"/>
          </a:xfrm>
          <a:prstGeom prst="rect">
            <a:avLst/>
          </a:prstGeom>
        </p:spPr>
        <p:txBody>
          <a:bodyPr vert="horz" wrap="square" lIns="0" tIns="0" rIns="0" bIns="0" rtlCol="0">
            <a:spAutoFit/>
          </a:bodyPr>
          <a:lstStyle/>
          <a:p>
            <a:pPr marL="12700" marR="5080">
              <a:lnSpc>
                <a:spcPct val="100000"/>
              </a:lnSpc>
            </a:pPr>
            <a:r>
              <a:rPr sz="1600" spc="-10" dirty="0">
                <a:latin typeface="Calibri"/>
                <a:cs typeface="Calibri"/>
              </a:rPr>
              <a:t>FSM </a:t>
            </a:r>
            <a:r>
              <a:rPr sz="1600" spc="-5" dirty="0">
                <a:latin typeface="Calibri"/>
                <a:cs typeface="Calibri"/>
              </a:rPr>
              <a:t>FR Polycore Building  System </a:t>
            </a:r>
            <a:r>
              <a:rPr sz="1600" dirty="0">
                <a:latin typeface="Calibri"/>
                <a:cs typeface="Calibri"/>
              </a:rPr>
              <a:t>is </a:t>
            </a:r>
            <a:r>
              <a:rPr sz="1600" spc="-5" dirty="0">
                <a:latin typeface="Calibri"/>
                <a:cs typeface="Calibri"/>
              </a:rPr>
              <a:t>used for </a:t>
            </a:r>
            <a:r>
              <a:rPr sz="1600" dirty="0">
                <a:latin typeface="Calibri"/>
                <a:cs typeface="Calibri"/>
              </a:rPr>
              <a:t>single  </a:t>
            </a:r>
            <a:r>
              <a:rPr sz="1600" spc="-5" dirty="0">
                <a:latin typeface="Calibri"/>
                <a:cs typeface="Calibri"/>
              </a:rPr>
              <a:t>storey buildings. The  system comprises  prefabricated components  that are assembled on site,  conventional strip or raft  foundations and roofs with  insulated</a:t>
            </a:r>
            <a:r>
              <a:rPr sz="1600" spc="-60" dirty="0">
                <a:latin typeface="Calibri"/>
                <a:cs typeface="Calibri"/>
              </a:rPr>
              <a:t> </a:t>
            </a:r>
            <a:r>
              <a:rPr sz="1600" spc="-5" dirty="0">
                <a:latin typeface="Calibri"/>
                <a:cs typeface="Calibri"/>
              </a:rPr>
              <a:t>ceilings.</a:t>
            </a:r>
            <a:endParaRPr sz="1600">
              <a:latin typeface="Calibri"/>
              <a:cs typeface="Calibri"/>
            </a:endParaRPr>
          </a:p>
        </p:txBody>
      </p:sp>
      <p:sp>
        <p:nvSpPr>
          <p:cNvPr id="10" name="object 10"/>
          <p:cNvSpPr txBox="1"/>
          <p:nvPr/>
        </p:nvSpPr>
        <p:spPr>
          <a:xfrm>
            <a:off x="3426548" y="2802534"/>
            <a:ext cx="2280920" cy="3070225"/>
          </a:xfrm>
          <a:prstGeom prst="rect">
            <a:avLst/>
          </a:prstGeom>
        </p:spPr>
        <p:txBody>
          <a:bodyPr vert="horz" wrap="square" lIns="0" tIns="0" rIns="0" bIns="0" rtlCol="0">
            <a:spAutoFit/>
          </a:bodyPr>
          <a:lstStyle/>
          <a:p>
            <a:pPr marL="12700" marR="462915">
              <a:lnSpc>
                <a:spcPct val="100000"/>
              </a:lnSpc>
            </a:pPr>
            <a:r>
              <a:rPr sz="1600" b="1" spc="-5" dirty="0">
                <a:latin typeface="Calibri"/>
                <a:cs typeface="Calibri"/>
              </a:rPr>
              <a:t>GHS Wall Technology  Building</a:t>
            </a:r>
            <a:r>
              <a:rPr sz="1600" b="1" spc="-70" dirty="0">
                <a:latin typeface="Calibri"/>
                <a:cs typeface="Calibri"/>
              </a:rPr>
              <a:t> </a:t>
            </a:r>
            <a:r>
              <a:rPr sz="1600" b="1" spc="-5" dirty="0">
                <a:latin typeface="Calibri"/>
                <a:cs typeface="Calibri"/>
              </a:rPr>
              <a:t>System</a:t>
            </a:r>
            <a:endParaRPr sz="1600">
              <a:latin typeface="Calibri"/>
              <a:cs typeface="Calibri"/>
            </a:endParaRPr>
          </a:p>
          <a:p>
            <a:pPr marL="12700" marR="5080">
              <a:lnSpc>
                <a:spcPct val="100000"/>
              </a:lnSpc>
              <a:spcBef>
                <a:spcPts val="700"/>
              </a:spcBef>
            </a:pPr>
            <a:r>
              <a:rPr sz="1800" spc="-5" dirty="0">
                <a:latin typeface="Calibri"/>
                <a:cs typeface="Calibri"/>
              </a:rPr>
              <a:t>The GHS Wall  Technology Building  System utilizes  conventional concrete  foundations </a:t>
            </a:r>
            <a:r>
              <a:rPr sz="1800" dirty="0">
                <a:latin typeface="Calibri"/>
                <a:cs typeface="Calibri"/>
              </a:rPr>
              <a:t>and </a:t>
            </a:r>
            <a:r>
              <a:rPr sz="1800" spc="-5" dirty="0">
                <a:latin typeface="Calibri"/>
                <a:cs typeface="Calibri"/>
              </a:rPr>
              <a:t>surface  </a:t>
            </a:r>
            <a:r>
              <a:rPr sz="1800" dirty="0">
                <a:latin typeface="Calibri"/>
                <a:cs typeface="Calibri"/>
              </a:rPr>
              <a:t>bed, </a:t>
            </a:r>
            <a:r>
              <a:rPr sz="1800" spc="-5" dirty="0">
                <a:latin typeface="Calibri"/>
                <a:cs typeface="Calibri"/>
              </a:rPr>
              <a:t>100 </a:t>
            </a:r>
            <a:r>
              <a:rPr sz="1800" dirty="0">
                <a:latin typeface="Calibri"/>
                <a:cs typeface="Calibri"/>
              </a:rPr>
              <a:t>mm </a:t>
            </a:r>
            <a:r>
              <a:rPr sz="1800" spc="-5" dirty="0">
                <a:latin typeface="Calibri"/>
                <a:cs typeface="Calibri"/>
              </a:rPr>
              <a:t>thick that  are always the  responsibility of the  professional</a:t>
            </a:r>
            <a:r>
              <a:rPr sz="1800" spc="-35" dirty="0">
                <a:latin typeface="Calibri"/>
                <a:cs typeface="Calibri"/>
              </a:rPr>
              <a:t> </a:t>
            </a:r>
            <a:r>
              <a:rPr sz="1800" spc="-5" dirty="0">
                <a:latin typeface="Calibri"/>
                <a:cs typeface="Calibri"/>
              </a:rPr>
              <a:t>engineer</a:t>
            </a:r>
            <a:r>
              <a:rPr sz="1200" spc="-5" dirty="0">
                <a:latin typeface="Arial"/>
                <a:cs typeface="Arial"/>
              </a:rPr>
              <a:t>.</a:t>
            </a:r>
            <a:endParaRPr sz="1200">
              <a:latin typeface="Arial"/>
              <a:cs typeface="Arial"/>
            </a:endParaRPr>
          </a:p>
        </p:txBody>
      </p:sp>
      <p:sp>
        <p:nvSpPr>
          <p:cNvPr id="11" name="object 11"/>
          <p:cNvSpPr txBox="1"/>
          <p:nvPr/>
        </p:nvSpPr>
        <p:spPr>
          <a:xfrm>
            <a:off x="6368415" y="2820047"/>
            <a:ext cx="2244725" cy="3163570"/>
          </a:xfrm>
          <a:prstGeom prst="rect">
            <a:avLst/>
          </a:prstGeom>
        </p:spPr>
        <p:txBody>
          <a:bodyPr vert="horz" wrap="square" lIns="0" tIns="0" rIns="0" bIns="0" rtlCol="0">
            <a:spAutoFit/>
          </a:bodyPr>
          <a:lstStyle/>
          <a:p>
            <a:pPr marL="12700" marR="242570">
              <a:lnSpc>
                <a:spcPct val="100000"/>
              </a:lnSpc>
            </a:pPr>
            <a:r>
              <a:rPr sz="1600" b="1" spc="-5" dirty="0">
                <a:latin typeface="Calibri"/>
                <a:cs typeface="Calibri"/>
              </a:rPr>
              <a:t>Gundle UT Woven </a:t>
            </a:r>
            <a:r>
              <a:rPr sz="1600" b="1" dirty="0">
                <a:latin typeface="Calibri"/>
                <a:cs typeface="Calibri"/>
              </a:rPr>
              <a:t>Roof  </a:t>
            </a:r>
            <a:r>
              <a:rPr sz="1600" b="1" spc="-5" dirty="0">
                <a:latin typeface="Calibri"/>
                <a:cs typeface="Calibri"/>
              </a:rPr>
              <a:t>Tile</a:t>
            </a:r>
            <a:r>
              <a:rPr sz="1600" b="1" spc="-110" dirty="0">
                <a:latin typeface="Calibri"/>
                <a:cs typeface="Calibri"/>
              </a:rPr>
              <a:t> </a:t>
            </a:r>
            <a:r>
              <a:rPr sz="1600" b="1" spc="-5" dirty="0">
                <a:latin typeface="Calibri"/>
                <a:cs typeface="Calibri"/>
              </a:rPr>
              <a:t>Underlay</a:t>
            </a:r>
            <a:endParaRPr sz="1600">
              <a:latin typeface="Calibri"/>
              <a:cs typeface="Calibri"/>
            </a:endParaRPr>
          </a:p>
          <a:p>
            <a:pPr marL="12700" marR="5080">
              <a:lnSpc>
                <a:spcPct val="100000"/>
              </a:lnSpc>
              <a:spcBef>
                <a:spcPts val="725"/>
              </a:spcBef>
            </a:pPr>
            <a:r>
              <a:rPr sz="1400" spc="-5" dirty="0">
                <a:latin typeface="Calibri"/>
                <a:cs typeface="Calibri"/>
              </a:rPr>
              <a:t>The Gundle UT </a:t>
            </a:r>
            <a:r>
              <a:rPr sz="1400" dirty="0">
                <a:latin typeface="Calibri"/>
                <a:cs typeface="Calibri"/>
              </a:rPr>
              <a:t>Woven </a:t>
            </a:r>
            <a:r>
              <a:rPr sz="1400" spc="-5" dirty="0">
                <a:latin typeface="Calibri"/>
                <a:cs typeface="Calibri"/>
              </a:rPr>
              <a:t>118  </a:t>
            </a:r>
            <a:r>
              <a:rPr sz="1400" dirty="0">
                <a:latin typeface="Calibri"/>
                <a:cs typeface="Calibri"/>
              </a:rPr>
              <a:t>Roof Tile </a:t>
            </a:r>
            <a:r>
              <a:rPr sz="1400" spc="-5" dirty="0">
                <a:latin typeface="Calibri"/>
                <a:cs typeface="Calibri"/>
              </a:rPr>
              <a:t>Underlay </a:t>
            </a:r>
            <a:r>
              <a:rPr sz="1400" dirty="0">
                <a:latin typeface="Calibri"/>
                <a:cs typeface="Calibri"/>
              </a:rPr>
              <a:t>is  </a:t>
            </a:r>
            <a:r>
              <a:rPr sz="1400" spc="-5" dirty="0">
                <a:latin typeface="Calibri"/>
                <a:cs typeface="Calibri"/>
              </a:rPr>
              <a:t>manufactured </a:t>
            </a:r>
            <a:r>
              <a:rPr sz="1400" dirty="0">
                <a:latin typeface="Calibri"/>
                <a:cs typeface="Calibri"/>
              </a:rPr>
              <a:t>from a </a:t>
            </a:r>
            <a:r>
              <a:rPr sz="1400" spc="-5" dirty="0">
                <a:latin typeface="Calibri"/>
                <a:cs typeface="Calibri"/>
              </a:rPr>
              <a:t>laminate  </a:t>
            </a:r>
            <a:r>
              <a:rPr sz="1400" dirty="0">
                <a:latin typeface="Calibri"/>
                <a:cs typeface="Calibri"/>
              </a:rPr>
              <a:t>of </a:t>
            </a:r>
            <a:r>
              <a:rPr sz="1400" spc="-5" dirty="0">
                <a:latin typeface="Calibri"/>
                <a:cs typeface="Calibri"/>
              </a:rPr>
              <a:t>spunbonded material </a:t>
            </a:r>
            <a:r>
              <a:rPr sz="1400" spc="-10" dirty="0">
                <a:latin typeface="Calibri"/>
                <a:cs typeface="Calibri"/>
              </a:rPr>
              <a:t>and  </a:t>
            </a:r>
            <a:r>
              <a:rPr sz="1400" dirty="0">
                <a:latin typeface="Calibri"/>
                <a:cs typeface="Calibri"/>
              </a:rPr>
              <a:t>virgin </a:t>
            </a:r>
            <a:r>
              <a:rPr sz="1400" spc="-5" dirty="0">
                <a:latin typeface="Calibri"/>
                <a:cs typeface="Calibri"/>
              </a:rPr>
              <a:t>polyethylene. </a:t>
            </a:r>
            <a:r>
              <a:rPr sz="1400" spc="-10" dirty="0">
                <a:latin typeface="Calibri"/>
                <a:cs typeface="Calibri"/>
              </a:rPr>
              <a:t>The  </a:t>
            </a:r>
            <a:r>
              <a:rPr sz="1400" spc="-5" dirty="0">
                <a:latin typeface="Calibri"/>
                <a:cs typeface="Calibri"/>
              </a:rPr>
              <a:t>spunbond </a:t>
            </a:r>
            <a:r>
              <a:rPr sz="1400" dirty="0">
                <a:latin typeface="Calibri"/>
                <a:cs typeface="Calibri"/>
              </a:rPr>
              <a:t>layers are </a:t>
            </a:r>
            <a:r>
              <a:rPr sz="1400" spc="-5" dirty="0">
                <a:latin typeface="Calibri"/>
                <a:cs typeface="Calibri"/>
              </a:rPr>
              <a:t>UV-  stabilised. The membrane has  </a:t>
            </a:r>
            <a:r>
              <a:rPr sz="1400" dirty="0">
                <a:latin typeface="Calibri"/>
                <a:cs typeface="Calibri"/>
              </a:rPr>
              <a:t>a </a:t>
            </a:r>
            <a:r>
              <a:rPr sz="1400" spc="-5" dirty="0">
                <a:latin typeface="Calibri"/>
                <a:cs typeface="Calibri"/>
              </a:rPr>
              <a:t>weight </a:t>
            </a:r>
            <a:r>
              <a:rPr sz="1400" dirty="0">
                <a:latin typeface="Calibri"/>
                <a:cs typeface="Calibri"/>
              </a:rPr>
              <a:t>of </a:t>
            </a:r>
            <a:r>
              <a:rPr sz="1400" spc="-5" dirty="0">
                <a:latin typeface="Calibri"/>
                <a:cs typeface="Calibri"/>
              </a:rPr>
              <a:t>118 g/m2 and </a:t>
            </a:r>
            <a:r>
              <a:rPr sz="1400" spc="-10" dirty="0">
                <a:latin typeface="Calibri"/>
                <a:cs typeface="Calibri"/>
              </a:rPr>
              <a:t>the  </a:t>
            </a:r>
            <a:r>
              <a:rPr sz="1400" spc="-5" dirty="0">
                <a:latin typeface="Calibri"/>
                <a:cs typeface="Calibri"/>
              </a:rPr>
              <a:t>thickness </a:t>
            </a:r>
            <a:r>
              <a:rPr sz="1400" dirty="0">
                <a:latin typeface="Calibri"/>
                <a:cs typeface="Calibri"/>
              </a:rPr>
              <a:t>varies </a:t>
            </a:r>
            <a:r>
              <a:rPr sz="1400" spc="-5" dirty="0">
                <a:latin typeface="Calibri"/>
                <a:cs typeface="Calibri"/>
              </a:rPr>
              <a:t>between </a:t>
            </a:r>
            <a:r>
              <a:rPr sz="1400" dirty="0">
                <a:latin typeface="Calibri"/>
                <a:cs typeface="Calibri"/>
              </a:rPr>
              <a:t>0.40  </a:t>
            </a:r>
            <a:r>
              <a:rPr sz="1400" spc="-5" dirty="0">
                <a:latin typeface="Calibri"/>
                <a:cs typeface="Calibri"/>
              </a:rPr>
              <a:t>mm to </a:t>
            </a:r>
            <a:r>
              <a:rPr sz="1400" dirty="0">
                <a:latin typeface="Calibri"/>
                <a:cs typeface="Calibri"/>
              </a:rPr>
              <a:t>0.50 </a:t>
            </a:r>
            <a:r>
              <a:rPr sz="1400" spc="-5" dirty="0">
                <a:latin typeface="Calibri"/>
                <a:cs typeface="Calibri"/>
              </a:rPr>
              <a:t>mm. It </a:t>
            </a:r>
            <a:r>
              <a:rPr sz="1400" dirty="0">
                <a:latin typeface="Calibri"/>
                <a:cs typeface="Calibri"/>
              </a:rPr>
              <a:t>is </a:t>
            </a:r>
            <a:r>
              <a:rPr sz="1400" spc="-5" dirty="0">
                <a:latin typeface="Calibri"/>
                <a:cs typeface="Calibri"/>
              </a:rPr>
              <a:t>supplied  </a:t>
            </a:r>
            <a:r>
              <a:rPr sz="1400" dirty="0">
                <a:latin typeface="Calibri"/>
                <a:cs typeface="Calibri"/>
              </a:rPr>
              <a:t>in rolls of </a:t>
            </a:r>
            <a:r>
              <a:rPr sz="1400" spc="-5" dirty="0">
                <a:latin typeface="Calibri"/>
                <a:cs typeface="Calibri"/>
              </a:rPr>
              <a:t>30 m, 40 </a:t>
            </a:r>
            <a:r>
              <a:rPr sz="1400" dirty="0">
                <a:latin typeface="Calibri"/>
                <a:cs typeface="Calibri"/>
              </a:rPr>
              <a:t>m </a:t>
            </a:r>
            <a:r>
              <a:rPr sz="1400" spc="-5" dirty="0">
                <a:latin typeface="Calibri"/>
                <a:cs typeface="Calibri"/>
              </a:rPr>
              <a:t>long</a:t>
            </a:r>
            <a:r>
              <a:rPr sz="1400" spc="-95" dirty="0">
                <a:latin typeface="Calibri"/>
                <a:cs typeface="Calibri"/>
              </a:rPr>
              <a:t> </a:t>
            </a:r>
            <a:r>
              <a:rPr sz="1400" spc="-10" dirty="0">
                <a:latin typeface="Calibri"/>
                <a:cs typeface="Calibri"/>
              </a:rPr>
              <a:t>and</a:t>
            </a:r>
            <a:endParaRPr sz="1400">
              <a:latin typeface="Calibri"/>
              <a:cs typeface="Calibri"/>
            </a:endParaRPr>
          </a:p>
          <a:p>
            <a:pPr marL="12700">
              <a:lnSpc>
                <a:spcPct val="100000"/>
              </a:lnSpc>
            </a:pPr>
            <a:r>
              <a:rPr sz="1400" dirty="0">
                <a:latin typeface="Calibri"/>
                <a:cs typeface="Calibri"/>
              </a:rPr>
              <a:t>1.25 m</a:t>
            </a:r>
            <a:r>
              <a:rPr sz="1400" spc="-105" dirty="0">
                <a:latin typeface="Calibri"/>
                <a:cs typeface="Calibri"/>
              </a:rPr>
              <a:t> </a:t>
            </a:r>
            <a:r>
              <a:rPr sz="1400" spc="-5" dirty="0">
                <a:latin typeface="Calibri"/>
                <a:cs typeface="Calibri"/>
              </a:rPr>
              <a:t>wide.</a:t>
            </a:r>
            <a:endParaRPr sz="1400">
              <a:latin typeface="Calibri"/>
              <a:cs typeface="Calibri"/>
            </a:endParaRPr>
          </a:p>
        </p:txBody>
      </p:sp>
      <p:sp>
        <p:nvSpPr>
          <p:cNvPr id="12" name="object 12"/>
          <p:cNvSpPr/>
          <p:nvPr/>
        </p:nvSpPr>
        <p:spPr>
          <a:xfrm>
            <a:off x="3475469" y="1304925"/>
            <a:ext cx="1816950" cy="147651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39551" y="1304925"/>
            <a:ext cx="1849610" cy="1476514"/>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414592" y="1292110"/>
            <a:ext cx="1830616" cy="147651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26</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900679"/>
            <a:ext cx="2616835" cy="2767965"/>
          </a:xfrm>
          <a:prstGeom prst="rect">
            <a:avLst/>
          </a:prstGeom>
        </p:spPr>
        <p:txBody>
          <a:bodyPr vert="horz" wrap="square" lIns="0" tIns="0" rIns="0" bIns="0" rtlCol="0">
            <a:spAutoFit/>
          </a:bodyPr>
          <a:lstStyle/>
          <a:p>
            <a:pPr marL="355600" marR="5080" indent="-342900">
              <a:lnSpc>
                <a:spcPct val="100000"/>
              </a:lnSpc>
              <a:buFont typeface="Calibri"/>
              <a:buChar char="•"/>
              <a:tabLst>
                <a:tab pos="355600" algn="l"/>
              </a:tabLst>
            </a:pPr>
            <a:r>
              <a:rPr sz="1800" b="1" dirty="0">
                <a:latin typeface="Calibri"/>
                <a:cs typeface="Calibri"/>
              </a:rPr>
              <a:t>Gundle </a:t>
            </a:r>
            <a:r>
              <a:rPr sz="1800" b="1" spc="-5" dirty="0">
                <a:latin typeface="Calibri"/>
                <a:cs typeface="Calibri"/>
              </a:rPr>
              <a:t>Anti-Termite  Damp </a:t>
            </a:r>
            <a:r>
              <a:rPr sz="1800" b="1" dirty="0">
                <a:latin typeface="Calibri"/>
                <a:cs typeface="Calibri"/>
              </a:rPr>
              <a:t>proof</a:t>
            </a:r>
            <a:r>
              <a:rPr sz="1800" b="1" spc="-110" dirty="0">
                <a:latin typeface="Calibri"/>
                <a:cs typeface="Calibri"/>
              </a:rPr>
              <a:t> </a:t>
            </a:r>
            <a:r>
              <a:rPr sz="1800" b="1" dirty="0">
                <a:latin typeface="Calibri"/>
                <a:cs typeface="Calibri"/>
              </a:rPr>
              <a:t>Membrane</a:t>
            </a:r>
            <a:endParaRPr sz="1800">
              <a:latin typeface="Calibri"/>
              <a:cs typeface="Calibri"/>
            </a:endParaRPr>
          </a:p>
          <a:p>
            <a:pPr marL="191770" marR="296545">
              <a:lnSpc>
                <a:spcPct val="100000"/>
              </a:lnSpc>
              <a:spcBef>
                <a:spcPts val="495"/>
              </a:spcBef>
            </a:pPr>
            <a:r>
              <a:rPr sz="1400" spc="-5" dirty="0">
                <a:latin typeface="Calibri"/>
                <a:cs typeface="Calibri"/>
              </a:rPr>
              <a:t>The Gundle Anti -Termite  Damp-Proof Course </a:t>
            </a:r>
            <a:r>
              <a:rPr sz="1400" spc="-10" dirty="0">
                <a:latin typeface="Calibri"/>
                <a:cs typeface="Calibri"/>
              </a:rPr>
              <a:t>and  </a:t>
            </a:r>
            <a:r>
              <a:rPr sz="1400" spc="-5" dirty="0">
                <a:latin typeface="Calibri"/>
                <a:cs typeface="Calibri"/>
              </a:rPr>
              <a:t>Membrane </a:t>
            </a:r>
            <a:r>
              <a:rPr sz="1400" dirty="0">
                <a:latin typeface="Calibri"/>
                <a:cs typeface="Calibri"/>
              </a:rPr>
              <a:t>is </a:t>
            </a:r>
            <a:r>
              <a:rPr sz="1400" spc="-5" dirty="0">
                <a:latin typeface="Calibri"/>
                <a:cs typeface="Calibri"/>
              </a:rPr>
              <a:t>manufactured  </a:t>
            </a:r>
            <a:r>
              <a:rPr sz="1400" dirty="0">
                <a:latin typeface="Calibri"/>
                <a:cs typeface="Calibri"/>
              </a:rPr>
              <a:t>from </a:t>
            </a:r>
            <a:r>
              <a:rPr sz="1400" spc="-5" dirty="0">
                <a:latin typeface="Calibri"/>
                <a:cs typeface="Calibri"/>
              </a:rPr>
              <a:t>three </a:t>
            </a:r>
            <a:r>
              <a:rPr sz="1400" dirty="0">
                <a:latin typeface="Calibri"/>
                <a:cs typeface="Calibri"/>
              </a:rPr>
              <a:t>layers of </a:t>
            </a:r>
            <a:r>
              <a:rPr sz="1400" spc="-5" dirty="0">
                <a:latin typeface="Calibri"/>
                <a:cs typeface="Calibri"/>
              </a:rPr>
              <a:t>co-  extruded, </a:t>
            </a:r>
            <a:r>
              <a:rPr sz="1400" dirty="0">
                <a:latin typeface="Calibri"/>
                <a:cs typeface="Calibri"/>
              </a:rPr>
              <a:t>low </a:t>
            </a:r>
            <a:r>
              <a:rPr sz="1400" spc="-5" dirty="0">
                <a:latin typeface="Calibri"/>
                <a:cs typeface="Calibri"/>
              </a:rPr>
              <a:t>density  polyethylene (LDPE). </a:t>
            </a:r>
            <a:r>
              <a:rPr sz="1400" spc="-10" dirty="0">
                <a:latin typeface="Calibri"/>
                <a:cs typeface="Calibri"/>
              </a:rPr>
              <a:t>The  </a:t>
            </a:r>
            <a:r>
              <a:rPr sz="1400" spc="-5" dirty="0">
                <a:latin typeface="Calibri"/>
                <a:cs typeface="Calibri"/>
              </a:rPr>
              <a:t>membrane has </a:t>
            </a:r>
            <a:r>
              <a:rPr sz="1400" dirty="0">
                <a:latin typeface="Calibri"/>
                <a:cs typeface="Calibri"/>
              </a:rPr>
              <a:t>a </a:t>
            </a:r>
            <a:r>
              <a:rPr sz="1400" spc="-5" dirty="0">
                <a:latin typeface="Calibri"/>
                <a:cs typeface="Calibri"/>
              </a:rPr>
              <a:t>thickness </a:t>
            </a:r>
            <a:r>
              <a:rPr sz="1400" dirty="0">
                <a:latin typeface="Calibri"/>
                <a:cs typeface="Calibri"/>
              </a:rPr>
              <a:t>of  </a:t>
            </a:r>
            <a:r>
              <a:rPr sz="1400" spc="-5" dirty="0">
                <a:latin typeface="Calibri"/>
                <a:cs typeface="Calibri"/>
              </a:rPr>
              <a:t>250 </a:t>
            </a:r>
            <a:r>
              <a:rPr sz="1400" dirty="0">
                <a:latin typeface="Calibri"/>
                <a:cs typeface="Calibri"/>
              </a:rPr>
              <a:t>µm </a:t>
            </a:r>
            <a:r>
              <a:rPr sz="1400" spc="-5" dirty="0">
                <a:latin typeface="Calibri"/>
                <a:cs typeface="Calibri"/>
              </a:rPr>
              <a:t>and </a:t>
            </a:r>
            <a:r>
              <a:rPr sz="1400" dirty="0">
                <a:latin typeface="Calibri"/>
                <a:cs typeface="Calibri"/>
              </a:rPr>
              <a:t>it is </a:t>
            </a:r>
            <a:r>
              <a:rPr sz="1400" spc="-5" dirty="0">
                <a:latin typeface="Calibri"/>
                <a:cs typeface="Calibri"/>
              </a:rPr>
              <a:t>supplied </a:t>
            </a:r>
            <a:r>
              <a:rPr sz="1400" dirty="0">
                <a:latin typeface="Calibri"/>
                <a:cs typeface="Calibri"/>
              </a:rPr>
              <a:t>in  rolls of </a:t>
            </a:r>
            <a:r>
              <a:rPr sz="1400" spc="-5" dirty="0">
                <a:latin typeface="Calibri"/>
                <a:cs typeface="Calibri"/>
              </a:rPr>
              <a:t>30 </a:t>
            </a:r>
            <a:r>
              <a:rPr sz="1400" dirty="0">
                <a:latin typeface="Calibri"/>
                <a:cs typeface="Calibri"/>
              </a:rPr>
              <a:t>m </a:t>
            </a:r>
            <a:r>
              <a:rPr sz="1400" spc="-5" dirty="0">
                <a:latin typeface="Calibri"/>
                <a:cs typeface="Calibri"/>
              </a:rPr>
              <a:t>long </a:t>
            </a:r>
            <a:r>
              <a:rPr sz="1400" dirty="0">
                <a:latin typeface="Calibri"/>
                <a:cs typeface="Calibri"/>
              </a:rPr>
              <a:t>x 1 m </a:t>
            </a:r>
            <a:r>
              <a:rPr sz="1400" spc="-5" dirty="0">
                <a:latin typeface="Calibri"/>
                <a:cs typeface="Calibri"/>
              </a:rPr>
              <a:t>and</a:t>
            </a:r>
            <a:r>
              <a:rPr sz="1400" spc="-120" dirty="0">
                <a:latin typeface="Calibri"/>
                <a:cs typeface="Calibri"/>
              </a:rPr>
              <a:t> </a:t>
            </a:r>
            <a:r>
              <a:rPr sz="1400" dirty="0">
                <a:latin typeface="Calibri"/>
                <a:cs typeface="Calibri"/>
              </a:rPr>
              <a:t>6  m</a:t>
            </a:r>
            <a:r>
              <a:rPr sz="1400" spc="-95" dirty="0">
                <a:latin typeface="Calibri"/>
                <a:cs typeface="Calibri"/>
              </a:rPr>
              <a:t> </a:t>
            </a:r>
            <a:r>
              <a:rPr sz="1400" spc="-5" dirty="0">
                <a:latin typeface="Calibri"/>
                <a:cs typeface="Calibri"/>
              </a:rPr>
              <a:t>wide</a:t>
            </a:r>
            <a:r>
              <a:rPr sz="1200" spc="-5" dirty="0">
                <a:latin typeface="Arial"/>
                <a:cs typeface="Arial"/>
              </a:rPr>
              <a:t>.</a:t>
            </a:r>
            <a:endParaRPr sz="1200">
              <a:latin typeface="Arial"/>
              <a:cs typeface="Arial"/>
            </a:endParaRPr>
          </a:p>
        </p:txBody>
      </p:sp>
      <p:sp>
        <p:nvSpPr>
          <p:cNvPr id="9" name="object 9"/>
          <p:cNvSpPr txBox="1"/>
          <p:nvPr/>
        </p:nvSpPr>
        <p:spPr>
          <a:xfrm>
            <a:off x="3426599" y="2883103"/>
            <a:ext cx="2161540" cy="3227070"/>
          </a:xfrm>
          <a:prstGeom prst="rect">
            <a:avLst/>
          </a:prstGeom>
        </p:spPr>
        <p:txBody>
          <a:bodyPr vert="horz" wrap="square" lIns="0" tIns="0" rIns="0" bIns="0" rtlCol="0">
            <a:spAutoFit/>
          </a:bodyPr>
          <a:lstStyle/>
          <a:p>
            <a:pPr marL="12700" marR="97790">
              <a:lnSpc>
                <a:spcPct val="100000"/>
              </a:lnSpc>
            </a:pPr>
            <a:r>
              <a:rPr sz="1800" b="1" spc="-5" dirty="0">
                <a:latin typeface="Calibri"/>
                <a:cs typeface="Calibri"/>
              </a:rPr>
              <a:t>High Density Polymer  Envirodoor</a:t>
            </a:r>
            <a:endParaRPr sz="1800">
              <a:latin typeface="Calibri"/>
              <a:cs typeface="Calibri"/>
            </a:endParaRPr>
          </a:p>
          <a:p>
            <a:pPr marL="12700" marR="5080">
              <a:lnSpc>
                <a:spcPct val="100000"/>
              </a:lnSpc>
              <a:spcBef>
                <a:spcPts val="745"/>
              </a:spcBef>
            </a:pPr>
            <a:r>
              <a:rPr sz="1400" dirty="0">
                <a:latin typeface="Calibri"/>
                <a:cs typeface="Calibri"/>
              </a:rPr>
              <a:t>High </a:t>
            </a:r>
            <a:r>
              <a:rPr sz="1400" spc="-5" dirty="0">
                <a:latin typeface="Calibri"/>
                <a:cs typeface="Calibri"/>
              </a:rPr>
              <a:t>Density Polymer  Envirodoor </a:t>
            </a:r>
            <a:r>
              <a:rPr sz="1400" dirty="0">
                <a:latin typeface="Calibri"/>
                <a:cs typeface="Calibri"/>
              </a:rPr>
              <a:t>is a </a:t>
            </a:r>
            <a:r>
              <a:rPr sz="1400" spc="-5" dirty="0">
                <a:latin typeface="Calibri"/>
                <a:cs typeface="Calibri"/>
              </a:rPr>
              <a:t>pivot hinge  plastic door designed </a:t>
            </a:r>
            <a:r>
              <a:rPr sz="1400" dirty="0">
                <a:latin typeface="Calibri"/>
                <a:cs typeface="Calibri"/>
              </a:rPr>
              <a:t>for  </a:t>
            </a:r>
            <a:r>
              <a:rPr sz="1400" spc="-5" dirty="0">
                <a:latin typeface="Calibri"/>
                <a:cs typeface="Calibri"/>
              </a:rPr>
              <a:t>sanitation </a:t>
            </a:r>
            <a:r>
              <a:rPr sz="1400" dirty="0">
                <a:latin typeface="Calibri"/>
                <a:cs typeface="Calibri"/>
              </a:rPr>
              <a:t>top </a:t>
            </a:r>
            <a:r>
              <a:rPr sz="1400" spc="-5" dirty="0">
                <a:latin typeface="Calibri"/>
                <a:cs typeface="Calibri"/>
              </a:rPr>
              <a:t>structures  installed </a:t>
            </a:r>
            <a:r>
              <a:rPr sz="1400" dirty="0">
                <a:latin typeface="Calibri"/>
                <a:cs typeface="Calibri"/>
              </a:rPr>
              <a:t>on site </a:t>
            </a:r>
            <a:r>
              <a:rPr sz="1400" spc="-5" dirty="0">
                <a:latin typeface="Calibri"/>
                <a:cs typeface="Calibri"/>
              </a:rPr>
              <a:t>to provide  privacy, protection </a:t>
            </a:r>
            <a:r>
              <a:rPr sz="1400" dirty="0">
                <a:latin typeface="Calibri"/>
                <a:cs typeface="Calibri"/>
              </a:rPr>
              <a:t>from </a:t>
            </a:r>
            <a:r>
              <a:rPr sz="1400" spc="-10" dirty="0">
                <a:latin typeface="Calibri"/>
                <a:cs typeface="Calibri"/>
              </a:rPr>
              <a:t>the  </a:t>
            </a:r>
            <a:r>
              <a:rPr sz="1400" spc="-5" dirty="0">
                <a:latin typeface="Calibri"/>
                <a:cs typeface="Calibri"/>
              </a:rPr>
              <a:t>elements and security </a:t>
            </a:r>
            <a:r>
              <a:rPr sz="1400" dirty="0">
                <a:latin typeface="Calibri"/>
                <a:cs typeface="Calibri"/>
              </a:rPr>
              <a:t>for  </a:t>
            </a:r>
            <a:r>
              <a:rPr sz="1400" spc="-5" dirty="0">
                <a:latin typeface="Calibri"/>
                <a:cs typeface="Calibri"/>
              </a:rPr>
              <a:t>users. The door </a:t>
            </a:r>
            <a:r>
              <a:rPr sz="1400" dirty="0">
                <a:latin typeface="Calibri"/>
                <a:cs typeface="Calibri"/>
              </a:rPr>
              <a:t>fits </a:t>
            </a:r>
            <a:r>
              <a:rPr sz="1400" spc="-5" dirty="0">
                <a:latin typeface="Calibri"/>
                <a:cs typeface="Calibri"/>
              </a:rPr>
              <a:t>into lugs  that can be attached to the  </a:t>
            </a:r>
            <a:r>
              <a:rPr sz="1400" dirty="0">
                <a:latin typeface="Calibri"/>
                <a:cs typeface="Calibri"/>
              </a:rPr>
              <a:t>floor </a:t>
            </a:r>
            <a:r>
              <a:rPr sz="1400" spc="-5" dirty="0">
                <a:latin typeface="Calibri"/>
                <a:cs typeface="Calibri"/>
              </a:rPr>
              <a:t>and </a:t>
            </a:r>
            <a:r>
              <a:rPr sz="1400" dirty="0">
                <a:latin typeface="Calibri"/>
                <a:cs typeface="Calibri"/>
              </a:rPr>
              <a:t>roof or </a:t>
            </a:r>
            <a:r>
              <a:rPr sz="1400" spc="-5" dirty="0">
                <a:latin typeface="Calibri"/>
                <a:cs typeface="Calibri"/>
              </a:rPr>
              <a:t>cast into</a:t>
            </a:r>
            <a:r>
              <a:rPr sz="1400" spc="-95" dirty="0">
                <a:latin typeface="Calibri"/>
                <a:cs typeface="Calibri"/>
              </a:rPr>
              <a:t> </a:t>
            </a:r>
            <a:r>
              <a:rPr sz="1400" spc="-5" dirty="0">
                <a:latin typeface="Calibri"/>
                <a:cs typeface="Calibri"/>
              </a:rPr>
              <a:t>the  </a:t>
            </a:r>
            <a:r>
              <a:rPr sz="1400" dirty="0">
                <a:latin typeface="Calibri"/>
                <a:cs typeface="Calibri"/>
              </a:rPr>
              <a:t>floor </a:t>
            </a:r>
            <a:r>
              <a:rPr sz="1400" spc="-5" dirty="0">
                <a:latin typeface="Calibri"/>
                <a:cs typeface="Calibri"/>
              </a:rPr>
              <a:t>and </a:t>
            </a:r>
            <a:r>
              <a:rPr sz="1400" dirty="0">
                <a:latin typeface="Calibri"/>
                <a:cs typeface="Calibri"/>
              </a:rPr>
              <a:t>roof for </a:t>
            </a:r>
            <a:r>
              <a:rPr sz="1400" spc="-5" dirty="0">
                <a:latin typeface="Calibri"/>
                <a:cs typeface="Calibri"/>
              </a:rPr>
              <a:t>improved  resilience.</a:t>
            </a:r>
            <a:endParaRPr sz="1400">
              <a:latin typeface="Calibri"/>
              <a:cs typeface="Calibri"/>
            </a:endParaRPr>
          </a:p>
        </p:txBody>
      </p:sp>
      <p:sp>
        <p:nvSpPr>
          <p:cNvPr id="10" name="object 10"/>
          <p:cNvSpPr txBox="1"/>
          <p:nvPr/>
        </p:nvSpPr>
        <p:spPr>
          <a:xfrm>
            <a:off x="6368592" y="2900553"/>
            <a:ext cx="2289175" cy="2799715"/>
          </a:xfrm>
          <a:prstGeom prst="rect">
            <a:avLst/>
          </a:prstGeom>
        </p:spPr>
        <p:txBody>
          <a:bodyPr vert="horz" wrap="square" lIns="0" tIns="0" rIns="0" bIns="0" rtlCol="0">
            <a:spAutoFit/>
          </a:bodyPr>
          <a:lstStyle/>
          <a:p>
            <a:pPr marL="12700" marR="213360">
              <a:lnSpc>
                <a:spcPct val="100000"/>
              </a:lnSpc>
            </a:pPr>
            <a:r>
              <a:rPr sz="1800" b="1" dirty="0">
                <a:latin typeface="Calibri"/>
                <a:cs typeface="Calibri"/>
              </a:rPr>
              <a:t>JK Structures</a:t>
            </a:r>
            <a:r>
              <a:rPr sz="1800" b="1" spc="-80" dirty="0">
                <a:latin typeface="Calibri"/>
                <a:cs typeface="Calibri"/>
              </a:rPr>
              <a:t> </a:t>
            </a:r>
            <a:r>
              <a:rPr sz="1800" b="1" spc="-5" dirty="0">
                <a:latin typeface="Calibri"/>
                <a:cs typeface="Calibri"/>
              </a:rPr>
              <a:t>Building  </a:t>
            </a:r>
            <a:r>
              <a:rPr sz="1800" b="1" dirty="0">
                <a:latin typeface="Calibri"/>
                <a:cs typeface="Calibri"/>
              </a:rPr>
              <a:t>System</a:t>
            </a:r>
            <a:endParaRPr sz="1800">
              <a:latin typeface="Calibri"/>
              <a:cs typeface="Calibri"/>
            </a:endParaRPr>
          </a:p>
          <a:p>
            <a:pPr marL="12700" marR="5080">
              <a:lnSpc>
                <a:spcPct val="100000"/>
              </a:lnSpc>
              <a:spcBef>
                <a:spcPts val="745"/>
              </a:spcBef>
            </a:pPr>
            <a:r>
              <a:rPr sz="1400" spc="-5" dirty="0">
                <a:latin typeface="Calibri"/>
                <a:cs typeface="Calibri"/>
              </a:rPr>
              <a:t>JK Structure Building </a:t>
            </a:r>
            <a:r>
              <a:rPr sz="1400" dirty="0">
                <a:latin typeface="Calibri"/>
                <a:cs typeface="Calibri"/>
              </a:rPr>
              <a:t>System is  a </a:t>
            </a:r>
            <a:r>
              <a:rPr sz="1400" spc="-5" dirty="0">
                <a:latin typeface="Calibri"/>
                <a:cs typeface="Calibri"/>
              </a:rPr>
              <a:t>cast in-situ reinforced light-  weight concrete </a:t>
            </a:r>
            <a:r>
              <a:rPr sz="1400" dirty="0">
                <a:latin typeface="Calibri"/>
                <a:cs typeface="Calibri"/>
              </a:rPr>
              <a:t>system for </a:t>
            </a:r>
            <a:r>
              <a:rPr sz="1400" spc="-5" dirty="0">
                <a:latin typeface="Calibri"/>
                <a:cs typeface="Calibri"/>
              </a:rPr>
              <a:t>use  </a:t>
            </a:r>
            <a:r>
              <a:rPr sz="1400" dirty="0">
                <a:latin typeface="Calibri"/>
                <a:cs typeface="Calibri"/>
              </a:rPr>
              <a:t>in </a:t>
            </a:r>
            <a:r>
              <a:rPr sz="1400" spc="-5" dirty="0">
                <a:latin typeface="Calibri"/>
                <a:cs typeface="Calibri"/>
              </a:rPr>
              <a:t>the erection </a:t>
            </a:r>
            <a:r>
              <a:rPr sz="1400" dirty="0">
                <a:latin typeface="Calibri"/>
                <a:cs typeface="Calibri"/>
              </a:rPr>
              <a:t>of </a:t>
            </a:r>
            <a:r>
              <a:rPr sz="1400" spc="-5" dirty="0">
                <a:latin typeface="Calibri"/>
                <a:cs typeface="Calibri"/>
              </a:rPr>
              <a:t>single-storey  buildings. The </a:t>
            </a:r>
            <a:r>
              <a:rPr sz="1400" dirty="0">
                <a:latin typeface="Calibri"/>
                <a:cs typeface="Calibri"/>
              </a:rPr>
              <a:t>system </a:t>
            </a:r>
            <a:r>
              <a:rPr sz="1400" spc="-5" dirty="0">
                <a:latin typeface="Calibri"/>
                <a:cs typeface="Calibri"/>
              </a:rPr>
              <a:t>makes  use </a:t>
            </a:r>
            <a:r>
              <a:rPr sz="1400" dirty="0">
                <a:latin typeface="Calibri"/>
                <a:cs typeface="Calibri"/>
              </a:rPr>
              <a:t>of </a:t>
            </a:r>
            <a:r>
              <a:rPr sz="1400" spc="-10" dirty="0">
                <a:latin typeface="Calibri"/>
                <a:cs typeface="Calibri"/>
              </a:rPr>
              <a:t>permanent  </a:t>
            </a:r>
            <a:r>
              <a:rPr sz="1400" spc="-5" dirty="0">
                <a:latin typeface="Calibri"/>
                <a:cs typeface="Calibri"/>
              </a:rPr>
              <a:t>formwork/shuttering made </a:t>
            </a:r>
            <a:r>
              <a:rPr sz="1400" spc="-10" dirty="0">
                <a:latin typeface="Calibri"/>
                <a:cs typeface="Calibri"/>
              </a:rPr>
              <a:t>up  </a:t>
            </a:r>
            <a:r>
              <a:rPr sz="1400" dirty="0">
                <a:latin typeface="Calibri"/>
                <a:cs typeface="Calibri"/>
              </a:rPr>
              <a:t>of a </a:t>
            </a:r>
            <a:r>
              <a:rPr sz="1400" spc="-5" dirty="0">
                <a:latin typeface="Calibri"/>
                <a:cs typeface="Calibri"/>
              </a:rPr>
              <a:t>three-dimensional metal  lath </a:t>
            </a:r>
            <a:r>
              <a:rPr sz="1400" dirty="0">
                <a:latin typeface="Calibri"/>
                <a:cs typeface="Calibri"/>
              </a:rPr>
              <a:t>or </a:t>
            </a:r>
            <a:r>
              <a:rPr sz="1400" spc="-5" dirty="0">
                <a:latin typeface="Calibri"/>
                <a:cs typeface="Calibri"/>
              </a:rPr>
              <a:t>cage to which </a:t>
            </a:r>
            <a:r>
              <a:rPr sz="1400" spc="-10" dirty="0">
                <a:latin typeface="Calibri"/>
                <a:cs typeface="Calibri"/>
              </a:rPr>
              <a:t>the  </a:t>
            </a:r>
            <a:r>
              <a:rPr sz="1400" spc="-5" dirty="0">
                <a:latin typeface="Calibri"/>
                <a:cs typeface="Calibri"/>
              </a:rPr>
              <a:t>chicken mesh </a:t>
            </a:r>
            <a:r>
              <a:rPr sz="1400" dirty="0">
                <a:latin typeface="Calibri"/>
                <a:cs typeface="Calibri"/>
              </a:rPr>
              <a:t>is</a:t>
            </a:r>
            <a:r>
              <a:rPr sz="1400" spc="-60" dirty="0">
                <a:latin typeface="Calibri"/>
                <a:cs typeface="Calibri"/>
              </a:rPr>
              <a:t> </a:t>
            </a:r>
            <a:r>
              <a:rPr sz="1400" spc="-5" dirty="0">
                <a:latin typeface="Calibri"/>
                <a:cs typeface="Calibri"/>
              </a:rPr>
              <a:t>tied.</a:t>
            </a:r>
            <a:endParaRPr sz="1400">
              <a:latin typeface="Calibri"/>
              <a:cs typeface="Calibri"/>
            </a:endParaRPr>
          </a:p>
        </p:txBody>
      </p:sp>
      <p:sp>
        <p:nvSpPr>
          <p:cNvPr id="11" name="object 11"/>
          <p:cNvSpPr/>
          <p:nvPr/>
        </p:nvSpPr>
        <p:spPr>
          <a:xfrm>
            <a:off x="606710" y="1413002"/>
            <a:ext cx="1833657" cy="14407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449434" y="1413002"/>
            <a:ext cx="1772678" cy="144120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372199" y="1421650"/>
            <a:ext cx="1791296" cy="14404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06710" y="1412773"/>
            <a:ext cx="1849608" cy="147651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27</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883217"/>
            <a:ext cx="2199005" cy="2860040"/>
          </a:xfrm>
          <a:prstGeom prst="rect">
            <a:avLst/>
          </a:prstGeom>
        </p:spPr>
        <p:txBody>
          <a:bodyPr vert="horz" wrap="square" lIns="0" tIns="0" rIns="0" bIns="0" rtlCol="0">
            <a:spAutoFit/>
          </a:bodyPr>
          <a:lstStyle/>
          <a:p>
            <a:pPr marL="12700" marR="36195">
              <a:lnSpc>
                <a:spcPct val="100000"/>
              </a:lnSpc>
            </a:pPr>
            <a:r>
              <a:rPr sz="1800" b="1" spc="-5" dirty="0">
                <a:latin typeface="Calibri"/>
                <a:cs typeface="Calibri"/>
              </a:rPr>
              <a:t>KRM </a:t>
            </a:r>
            <a:r>
              <a:rPr sz="1800" b="1" dirty="0">
                <a:latin typeface="Calibri"/>
                <a:cs typeface="Calibri"/>
              </a:rPr>
              <a:t>Water and</a:t>
            </a:r>
            <a:r>
              <a:rPr sz="1800" b="1" spc="-100" dirty="0">
                <a:latin typeface="Calibri"/>
                <a:cs typeface="Calibri"/>
              </a:rPr>
              <a:t> </a:t>
            </a:r>
            <a:r>
              <a:rPr sz="1800" b="1" dirty="0">
                <a:latin typeface="Calibri"/>
                <a:cs typeface="Calibri"/>
              </a:rPr>
              <a:t>Liquid  </a:t>
            </a:r>
            <a:r>
              <a:rPr sz="1800" b="1" spc="-5" dirty="0">
                <a:latin typeface="Calibri"/>
                <a:cs typeface="Calibri"/>
              </a:rPr>
              <a:t>Storage</a:t>
            </a:r>
            <a:r>
              <a:rPr sz="1800" b="1" spc="-80" dirty="0">
                <a:latin typeface="Calibri"/>
                <a:cs typeface="Calibri"/>
              </a:rPr>
              <a:t> </a:t>
            </a:r>
            <a:r>
              <a:rPr sz="1800" b="1" spc="-5" dirty="0">
                <a:latin typeface="Calibri"/>
                <a:cs typeface="Calibri"/>
              </a:rPr>
              <a:t>Tanks</a:t>
            </a:r>
            <a:endParaRPr sz="1800">
              <a:latin typeface="Calibri"/>
              <a:cs typeface="Calibri"/>
            </a:endParaRPr>
          </a:p>
          <a:p>
            <a:pPr marL="12700" marR="5080">
              <a:lnSpc>
                <a:spcPct val="100000"/>
              </a:lnSpc>
              <a:spcBef>
                <a:spcPts val="735"/>
              </a:spcBef>
            </a:pPr>
            <a:r>
              <a:rPr sz="1600" spc="-10" dirty="0">
                <a:latin typeface="Calibri"/>
                <a:cs typeface="Calibri"/>
              </a:rPr>
              <a:t>KRM </a:t>
            </a:r>
            <a:r>
              <a:rPr sz="1600" spc="-5" dirty="0">
                <a:latin typeface="Calibri"/>
                <a:cs typeface="Calibri"/>
              </a:rPr>
              <a:t>Water and </a:t>
            </a:r>
            <a:r>
              <a:rPr sz="1600" dirty="0">
                <a:latin typeface="Calibri"/>
                <a:cs typeface="Calibri"/>
              </a:rPr>
              <a:t>Liquid  </a:t>
            </a:r>
            <a:r>
              <a:rPr sz="1600" spc="-5" dirty="0">
                <a:latin typeface="Calibri"/>
                <a:cs typeface="Calibri"/>
              </a:rPr>
              <a:t>Storage Tanks are  prefabricated and rotary  moulded tanks. The tanks’  wall thicknesses vary</a:t>
            </a:r>
            <a:r>
              <a:rPr sz="1600" spc="-45" dirty="0">
                <a:latin typeface="Calibri"/>
                <a:cs typeface="Calibri"/>
              </a:rPr>
              <a:t> </a:t>
            </a:r>
            <a:r>
              <a:rPr sz="1600" spc="-5" dirty="0">
                <a:latin typeface="Calibri"/>
                <a:cs typeface="Calibri"/>
              </a:rPr>
              <a:t>from</a:t>
            </a:r>
            <a:endParaRPr sz="1600">
              <a:latin typeface="Calibri"/>
              <a:cs typeface="Calibri"/>
            </a:endParaRPr>
          </a:p>
          <a:p>
            <a:pPr marL="12700" marR="60325">
              <a:lnSpc>
                <a:spcPct val="100000"/>
              </a:lnSpc>
            </a:pPr>
            <a:r>
              <a:rPr sz="1600" spc="-5" dirty="0">
                <a:latin typeface="Calibri"/>
                <a:cs typeface="Calibri"/>
              </a:rPr>
              <a:t>2.5 </a:t>
            </a:r>
            <a:r>
              <a:rPr sz="1600" spc="-10" dirty="0">
                <a:latin typeface="Calibri"/>
                <a:cs typeface="Calibri"/>
              </a:rPr>
              <a:t>mm </a:t>
            </a:r>
            <a:r>
              <a:rPr sz="1600" dirty="0">
                <a:latin typeface="Calibri"/>
                <a:cs typeface="Calibri"/>
              </a:rPr>
              <a:t>to </a:t>
            </a:r>
            <a:r>
              <a:rPr sz="1600" spc="-5" dirty="0">
                <a:latin typeface="Calibri"/>
                <a:cs typeface="Calibri"/>
              </a:rPr>
              <a:t>6 </a:t>
            </a:r>
            <a:r>
              <a:rPr sz="1600" spc="-10" dirty="0">
                <a:latin typeface="Calibri"/>
                <a:cs typeface="Calibri"/>
              </a:rPr>
              <a:t>mm,  </a:t>
            </a:r>
            <a:r>
              <a:rPr sz="1600" spc="-5" dirty="0">
                <a:latin typeface="Calibri"/>
                <a:cs typeface="Calibri"/>
              </a:rPr>
              <a:t>depending on the</a:t>
            </a:r>
            <a:r>
              <a:rPr sz="1600" spc="-50" dirty="0">
                <a:latin typeface="Calibri"/>
                <a:cs typeface="Calibri"/>
              </a:rPr>
              <a:t> </a:t>
            </a:r>
            <a:r>
              <a:rPr sz="1600" spc="-5" dirty="0">
                <a:latin typeface="Calibri"/>
                <a:cs typeface="Calibri"/>
              </a:rPr>
              <a:t>volume  and intended use of the  tank</a:t>
            </a:r>
            <a:r>
              <a:rPr sz="1200" spc="-5" dirty="0">
                <a:latin typeface="Arial"/>
                <a:cs typeface="Arial"/>
              </a:rPr>
              <a:t>.</a:t>
            </a:r>
            <a:endParaRPr sz="1200">
              <a:latin typeface="Arial"/>
              <a:cs typeface="Arial"/>
            </a:endParaRPr>
          </a:p>
        </p:txBody>
      </p:sp>
      <p:sp>
        <p:nvSpPr>
          <p:cNvPr id="9" name="object 9"/>
          <p:cNvSpPr txBox="1"/>
          <p:nvPr/>
        </p:nvSpPr>
        <p:spPr>
          <a:xfrm>
            <a:off x="3426599" y="2883103"/>
            <a:ext cx="2056764" cy="3103880"/>
          </a:xfrm>
          <a:prstGeom prst="rect">
            <a:avLst/>
          </a:prstGeom>
        </p:spPr>
        <p:txBody>
          <a:bodyPr vert="horz" wrap="square" lIns="0" tIns="0" rIns="0" bIns="0" rtlCol="0">
            <a:spAutoFit/>
          </a:bodyPr>
          <a:lstStyle/>
          <a:p>
            <a:pPr marL="12700" marR="57150">
              <a:lnSpc>
                <a:spcPct val="100000"/>
              </a:lnSpc>
            </a:pPr>
            <a:r>
              <a:rPr sz="1800" b="1" spc="-5" dirty="0">
                <a:latin typeface="Calibri"/>
                <a:cs typeface="Calibri"/>
              </a:rPr>
              <a:t>Legna Solidwall  Building</a:t>
            </a:r>
            <a:r>
              <a:rPr sz="1800" b="1" spc="-90" dirty="0">
                <a:latin typeface="Calibri"/>
                <a:cs typeface="Calibri"/>
              </a:rPr>
              <a:t> </a:t>
            </a:r>
            <a:r>
              <a:rPr sz="1800" b="1" dirty="0">
                <a:latin typeface="Calibri"/>
                <a:cs typeface="Calibri"/>
              </a:rPr>
              <a:t>System</a:t>
            </a:r>
            <a:endParaRPr sz="1800">
              <a:latin typeface="Calibri"/>
              <a:cs typeface="Calibri"/>
            </a:endParaRPr>
          </a:p>
          <a:p>
            <a:pPr marL="12700" marR="5080">
              <a:lnSpc>
                <a:spcPct val="100000"/>
              </a:lnSpc>
              <a:spcBef>
                <a:spcPts val="740"/>
              </a:spcBef>
            </a:pPr>
            <a:r>
              <a:rPr sz="1600" spc="-5" dirty="0">
                <a:latin typeface="Calibri"/>
                <a:cs typeface="Calibri"/>
              </a:rPr>
              <a:t>Legna Solidwall Building  System comprises both  conventional and  innovative aspects </a:t>
            </a:r>
            <a:r>
              <a:rPr sz="1600" spc="-10" dirty="0">
                <a:latin typeface="Calibri"/>
                <a:cs typeface="Calibri"/>
              </a:rPr>
              <a:t>of  </a:t>
            </a:r>
            <a:r>
              <a:rPr sz="1600" spc="-5" dirty="0">
                <a:latin typeface="Calibri"/>
                <a:cs typeface="Calibri"/>
              </a:rPr>
              <a:t>construction. The  foundations are  conventional and always  the responsibility of a  registered professional  competent</a:t>
            </a:r>
            <a:r>
              <a:rPr sz="1600" spc="-55" dirty="0">
                <a:latin typeface="Calibri"/>
                <a:cs typeface="Calibri"/>
              </a:rPr>
              <a:t> </a:t>
            </a:r>
            <a:r>
              <a:rPr sz="1600" spc="-5" dirty="0">
                <a:latin typeface="Calibri"/>
                <a:cs typeface="Calibri"/>
              </a:rPr>
              <a:t>engineer</a:t>
            </a:r>
            <a:r>
              <a:rPr sz="1200" spc="-5" dirty="0">
                <a:latin typeface="Arial"/>
                <a:cs typeface="Arial"/>
              </a:rPr>
              <a:t>.</a:t>
            </a:r>
            <a:endParaRPr sz="1200">
              <a:latin typeface="Arial"/>
              <a:cs typeface="Arial"/>
            </a:endParaRPr>
          </a:p>
        </p:txBody>
      </p:sp>
      <p:sp>
        <p:nvSpPr>
          <p:cNvPr id="10" name="object 10"/>
          <p:cNvSpPr txBox="1"/>
          <p:nvPr/>
        </p:nvSpPr>
        <p:spPr>
          <a:xfrm>
            <a:off x="6368592" y="2900553"/>
            <a:ext cx="2298700" cy="3227070"/>
          </a:xfrm>
          <a:prstGeom prst="rect">
            <a:avLst/>
          </a:prstGeom>
        </p:spPr>
        <p:txBody>
          <a:bodyPr vert="horz" wrap="square" lIns="0" tIns="0" rIns="0" bIns="0" rtlCol="0">
            <a:spAutoFit/>
          </a:bodyPr>
          <a:lstStyle/>
          <a:p>
            <a:pPr marL="12700" marR="145415">
              <a:lnSpc>
                <a:spcPct val="100000"/>
              </a:lnSpc>
            </a:pPr>
            <a:r>
              <a:rPr sz="1800" b="1" dirty="0">
                <a:latin typeface="Calibri"/>
                <a:cs typeface="Calibri"/>
              </a:rPr>
              <a:t>Nu </a:t>
            </a:r>
            <a:r>
              <a:rPr sz="1800" b="1" spc="-5" dirty="0">
                <a:latin typeface="Calibri"/>
                <a:cs typeface="Calibri"/>
              </a:rPr>
              <a:t>Cover Wall</a:t>
            </a:r>
            <a:r>
              <a:rPr sz="1800" b="1" spc="-55" dirty="0">
                <a:latin typeface="Calibri"/>
                <a:cs typeface="Calibri"/>
              </a:rPr>
              <a:t> </a:t>
            </a:r>
            <a:r>
              <a:rPr sz="1800" b="1" spc="-5" dirty="0">
                <a:latin typeface="Calibri"/>
                <a:cs typeface="Calibri"/>
              </a:rPr>
              <a:t>Coating  </a:t>
            </a:r>
            <a:r>
              <a:rPr sz="1800" b="1" dirty="0">
                <a:latin typeface="Calibri"/>
                <a:cs typeface="Calibri"/>
              </a:rPr>
              <a:t>System</a:t>
            </a:r>
            <a:endParaRPr sz="1800">
              <a:latin typeface="Calibri"/>
              <a:cs typeface="Calibri"/>
            </a:endParaRPr>
          </a:p>
          <a:p>
            <a:pPr marL="12700" marR="5080" indent="-635">
              <a:lnSpc>
                <a:spcPct val="100000"/>
              </a:lnSpc>
              <a:spcBef>
                <a:spcPts val="745"/>
              </a:spcBef>
            </a:pPr>
            <a:r>
              <a:rPr sz="1400" spc="-5" dirty="0">
                <a:latin typeface="Calibri"/>
                <a:cs typeface="Calibri"/>
              </a:rPr>
              <a:t>Nucover Wall Coating </a:t>
            </a:r>
            <a:r>
              <a:rPr sz="1400" dirty="0">
                <a:latin typeface="Calibri"/>
                <a:cs typeface="Calibri"/>
              </a:rPr>
              <a:t>is a two  </a:t>
            </a:r>
            <a:r>
              <a:rPr sz="1400" spc="-5" dirty="0">
                <a:latin typeface="Calibri"/>
                <a:cs typeface="Calibri"/>
              </a:rPr>
              <a:t>coat ready-to-use, water-based  flexible acrylic emulsion </a:t>
            </a:r>
            <a:r>
              <a:rPr sz="1400" dirty="0">
                <a:latin typeface="Calibri"/>
                <a:cs typeface="Calibri"/>
              </a:rPr>
              <a:t>wall  </a:t>
            </a:r>
            <a:r>
              <a:rPr sz="1400" spc="-5" dirty="0">
                <a:latin typeface="Calibri"/>
                <a:cs typeface="Calibri"/>
              </a:rPr>
              <a:t>coating. It </a:t>
            </a:r>
            <a:r>
              <a:rPr sz="1400" dirty="0">
                <a:latin typeface="Calibri"/>
                <a:cs typeface="Calibri"/>
              </a:rPr>
              <a:t>is </a:t>
            </a:r>
            <a:r>
              <a:rPr sz="1400" spc="-5" dirty="0">
                <a:latin typeface="Calibri"/>
                <a:cs typeface="Calibri"/>
              </a:rPr>
              <a:t>available </a:t>
            </a:r>
            <a:r>
              <a:rPr sz="1400" dirty="0">
                <a:latin typeface="Calibri"/>
                <a:cs typeface="Calibri"/>
              </a:rPr>
              <a:t>in a  </a:t>
            </a:r>
            <a:r>
              <a:rPr sz="1400" spc="-5" dirty="0">
                <a:latin typeface="Calibri"/>
                <a:cs typeface="Calibri"/>
              </a:rPr>
              <a:t>range </a:t>
            </a:r>
            <a:r>
              <a:rPr sz="1400" dirty="0">
                <a:latin typeface="Calibri"/>
                <a:cs typeface="Calibri"/>
              </a:rPr>
              <a:t>of </a:t>
            </a:r>
            <a:r>
              <a:rPr sz="1400" spc="-5" dirty="0">
                <a:latin typeface="Calibri"/>
                <a:cs typeface="Calibri"/>
              </a:rPr>
              <a:t>colours and packaged  </a:t>
            </a:r>
            <a:r>
              <a:rPr sz="1400" dirty="0">
                <a:latin typeface="Calibri"/>
                <a:cs typeface="Calibri"/>
              </a:rPr>
              <a:t>in 5 litre </a:t>
            </a:r>
            <a:r>
              <a:rPr sz="1400" spc="-5" dirty="0">
                <a:latin typeface="Calibri"/>
                <a:cs typeface="Calibri"/>
              </a:rPr>
              <a:t>and 20 </a:t>
            </a:r>
            <a:r>
              <a:rPr sz="1400" dirty="0">
                <a:latin typeface="Calibri"/>
                <a:cs typeface="Calibri"/>
              </a:rPr>
              <a:t>litre  </a:t>
            </a:r>
            <a:r>
              <a:rPr sz="1400" spc="-5" dirty="0">
                <a:latin typeface="Calibri"/>
                <a:cs typeface="Calibri"/>
              </a:rPr>
              <a:t>containers. It </a:t>
            </a:r>
            <a:r>
              <a:rPr sz="1400" dirty="0">
                <a:latin typeface="Calibri"/>
                <a:cs typeface="Calibri"/>
              </a:rPr>
              <a:t>is </a:t>
            </a:r>
            <a:r>
              <a:rPr sz="1400" spc="-5" dirty="0">
                <a:latin typeface="Calibri"/>
                <a:cs typeface="Calibri"/>
              </a:rPr>
              <a:t>to </a:t>
            </a:r>
            <a:r>
              <a:rPr sz="1400" spc="-10" dirty="0">
                <a:latin typeface="Calibri"/>
                <a:cs typeface="Calibri"/>
              </a:rPr>
              <a:t>be  </a:t>
            </a:r>
            <a:r>
              <a:rPr sz="1400" spc="-5" dirty="0">
                <a:latin typeface="Calibri"/>
                <a:cs typeface="Calibri"/>
              </a:rPr>
              <a:t>thoroughly </a:t>
            </a:r>
            <a:r>
              <a:rPr sz="1400" dirty="0">
                <a:latin typeface="Calibri"/>
                <a:cs typeface="Calibri"/>
              </a:rPr>
              <a:t>stirred on site  </a:t>
            </a:r>
            <a:r>
              <a:rPr sz="1400" spc="-5" dirty="0">
                <a:latin typeface="Calibri"/>
                <a:cs typeface="Calibri"/>
              </a:rPr>
              <a:t>before application. It </a:t>
            </a:r>
            <a:r>
              <a:rPr sz="1400" dirty="0">
                <a:latin typeface="Calibri"/>
                <a:cs typeface="Calibri"/>
              </a:rPr>
              <a:t>is </a:t>
            </a:r>
            <a:r>
              <a:rPr sz="1400" spc="-5" dirty="0">
                <a:latin typeface="Calibri"/>
                <a:cs typeface="Calibri"/>
              </a:rPr>
              <a:t>applied  by using </a:t>
            </a:r>
            <a:r>
              <a:rPr sz="1400" dirty="0">
                <a:latin typeface="Calibri"/>
                <a:cs typeface="Calibri"/>
              </a:rPr>
              <a:t>a </a:t>
            </a:r>
            <a:r>
              <a:rPr sz="1400" spc="-5" dirty="0">
                <a:latin typeface="Calibri"/>
                <a:cs typeface="Calibri"/>
              </a:rPr>
              <a:t>block brush, </a:t>
            </a:r>
            <a:r>
              <a:rPr sz="1400" dirty="0">
                <a:latin typeface="Calibri"/>
                <a:cs typeface="Calibri"/>
              </a:rPr>
              <a:t>a </a:t>
            </a:r>
            <a:r>
              <a:rPr sz="1400" spc="-5" dirty="0">
                <a:latin typeface="Calibri"/>
                <a:cs typeface="Calibri"/>
              </a:rPr>
              <a:t>heavy  duty </a:t>
            </a:r>
            <a:r>
              <a:rPr sz="1400" dirty="0">
                <a:latin typeface="Calibri"/>
                <a:cs typeface="Calibri"/>
              </a:rPr>
              <a:t>roller, a </a:t>
            </a:r>
            <a:r>
              <a:rPr sz="1400" spc="-5" dirty="0">
                <a:latin typeface="Calibri"/>
                <a:cs typeface="Calibri"/>
              </a:rPr>
              <a:t>stipple </a:t>
            </a:r>
            <a:r>
              <a:rPr sz="1400" dirty="0">
                <a:latin typeface="Calibri"/>
                <a:cs typeface="Calibri"/>
              </a:rPr>
              <a:t>roller or  </a:t>
            </a:r>
            <a:r>
              <a:rPr sz="1400" spc="-5" dirty="0">
                <a:latin typeface="Calibri"/>
                <a:cs typeface="Calibri"/>
              </a:rPr>
              <a:t>spray</a:t>
            </a:r>
            <a:r>
              <a:rPr sz="1400" spc="-85" dirty="0">
                <a:latin typeface="Calibri"/>
                <a:cs typeface="Calibri"/>
              </a:rPr>
              <a:t> </a:t>
            </a:r>
            <a:r>
              <a:rPr sz="1400" spc="-5" dirty="0">
                <a:latin typeface="Calibri"/>
                <a:cs typeface="Calibri"/>
              </a:rPr>
              <a:t>gun</a:t>
            </a:r>
            <a:r>
              <a:rPr sz="1200" spc="-5" dirty="0">
                <a:latin typeface="Arial"/>
                <a:cs typeface="Arial"/>
              </a:rPr>
              <a:t>.</a:t>
            </a:r>
            <a:endParaRPr sz="1200">
              <a:latin typeface="Arial"/>
              <a:cs typeface="Arial"/>
            </a:endParaRPr>
          </a:p>
        </p:txBody>
      </p:sp>
      <p:sp>
        <p:nvSpPr>
          <p:cNvPr id="11" name="object 11"/>
          <p:cNvSpPr/>
          <p:nvPr/>
        </p:nvSpPr>
        <p:spPr>
          <a:xfrm>
            <a:off x="3468865" y="1412773"/>
            <a:ext cx="1823808" cy="144000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6717" y="1412773"/>
            <a:ext cx="1805388" cy="144264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397650" y="1412786"/>
            <a:ext cx="1776044" cy="144035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28</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78739" y="2972117"/>
            <a:ext cx="2291715" cy="2586355"/>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Optiflash Waterproofing  System</a:t>
            </a:r>
            <a:endParaRPr sz="1800">
              <a:latin typeface="Calibri"/>
              <a:cs typeface="Calibri"/>
            </a:endParaRPr>
          </a:p>
          <a:p>
            <a:pPr marL="12700" marR="12700">
              <a:lnSpc>
                <a:spcPct val="100000"/>
              </a:lnSpc>
              <a:spcBef>
                <a:spcPts val="745"/>
              </a:spcBef>
            </a:pPr>
            <a:r>
              <a:rPr sz="1400" spc="-5" dirty="0">
                <a:latin typeface="Calibri"/>
                <a:cs typeface="Calibri"/>
              </a:rPr>
              <a:t>Optiflash Waterproofing  </a:t>
            </a:r>
            <a:r>
              <a:rPr sz="1400" dirty="0">
                <a:latin typeface="Calibri"/>
                <a:cs typeface="Calibri"/>
              </a:rPr>
              <a:t>System </a:t>
            </a:r>
            <a:r>
              <a:rPr sz="1400" spc="-5" dirty="0">
                <a:latin typeface="Calibri"/>
                <a:cs typeface="Calibri"/>
              </a:rPr>
              <a:t>as </a:t>
            </a:r>
            <a:r>
              <a:rPr sz="1400" dirty="0">
                <a:latin typeface="Calibri"/>
                <a:cs typeface="Calibri"/>
              </a:rPr>
              <a:t>a </a:t>
            </a:r>
            <a:r>
              <a:rPr sz="1400" spc="-5" dirty="0">
                <a:latin typeface="Calibri"/>
                <a:cs typeface="Calibri"/>
              </a:rPr>
              <a:t>sealing </a:t>
            </a:r>
            <a:r>
              <a:rPr sz="1400" spc="-10" dirty="0">
                <a:latin typeface="Calibri"/>
                <a:cs typeface="Calibri"/>
              </a:rPr>
              <a:t>component  </a:t>
            </a:r>
            <a:r>
              <a:rPr sz="1400" dirty="0">
                <a:latin typeface="Calibri"/>
                <a:cs typeface="Calibri"/>
              </a:rPr>
              <a:t>for </a:t>
            </a:r>
            <a:r>
              <a:rPr sz="1400" spc="-5" dirty="0">
                <a:latin typeface="Calibri"/>
                <a:cs typeface="Calibri"/>
              </a:rPr>
              <a:t>parapet </a:t>
            </a:r>
            <a:r>
              <a:rPr sz="1400" dirty="0">
                <a:latin typeface="Calibri"/>
                <a:cs typeface="Calibri"/>
              </a:rPr>
              <a:t>walls, </a:t>
            </a:r>
            <a:r>
              <a:rPr sz="1400" spc="-5" dirty="0">
                <a:latin typeface="Calibri"/>
                <a:cs typeface="Calibri"/>
              </a:rPr>
              <a:t>timber </a:t>
            </a:r>
            <a:r>
              <a:rPr sz="1400" spc="-10" dirty="0">
                <a:latin typeface="Calibri"/>
                <a:cs typeface="Calibri"/>
              </a:rPr>
              <a:t>decks  </a:t>
            </a:r>
            <a:r>
              <a:rPr sz="1400" spc="-5" dirty="0">
                <a:latin typeface="Calibri"/>
                <a:cs typeface="Calibri"/>
              </a:rPr>
              <a:t>and concrete </a:t>
            </a:r>
            <a:r>
              <a:rPr sz="1400" dirty="0">
                <a:latin typeface="Calibri"/>
                <a:cs typeface="Calibri"/>
              </a:rPr>
              <a:t>roof </a:t>
            </a:r>
            <a:r>
              <a:rPr sz="1400" spc="-5" dirty="0">
                <a:latin typeface="Calibri"/>
                <a:cs typeface="Calibri"/>
              </a:rPr>
              <a:t>slabs. It </a:t>
            </a:r>
            <a:r>
              <a:rPr sz="1400" dirty="0">
                <a:latin typeface="Calibri"/>
                <a:cs typeface="Calibri"/>
              </a:rPr>
              <a:t>is  also </a:t>
            </a:r>
            <a:r>
              <a:rPr sz="1400" spc="-5" dirty="0">
                <a:latin typeface="Calibri"/>
                <a:cs typeface="Calibri"/>
              </a:rPr>
              <a:t>used </a:t>
            </a:r>
            <a:r>
              <a:rPr sz="1400" dirty="0">
                <a:latin typeface="Calibri"/>
                <a:cs typeface="Calibri"/>
              </a:rPr>
              <a:t>in </a:t>
            </a:r>
            <a:r>
              <a:rPr sz="1400" spc="-5" dirty="0">
                <a:latin typeface="Calibri"/>
                <a:cs typeface="Calibri"/>
              </a:rPr>
              <a:t>conjunction </a:t>
            </a:r>
            <a:r>
              <a:rPr sz="1400" dirty="0">
                <a:latin typeface="Calibri"/>
                <a:cs typeface="Calibri"/>
              </a:rPr>
              <a:t>with  </a:t>
            </a:r>
            <a:r>
              <a:rPr sz="1400" spc="-5" dirty="0">
                <a:latin typeface="Calibri"/>
                <a:cs typeface="Calibri"/>
              </a:rPr>
              <a:t>galvanised </a:t>
            </a:r>
            <a:r>
              <a:rPr sz="1400" dirty="0">
                <a:latin typeface="Calibri"/>
                <a:cs typeface="Calibri"/>
              </a:rPr>
              <a:t>iron </a:t>
            </a:r>
            <a:r>
              <a:rPr sz="1400" spc="-5" dirty="0">
                <a:latin typeface="Calibri"/>
                <a:cs typeface="Calibri"/>
              </a:rPr>
              <a:t>flashings as </a:t>
            </a:r>
            <a:r>
              <a:rPr sz="1400" dirty="0">
                <a:latin typeface="Calibri"/>
                <a:cs typeface="Calibri"/>
              </a:rPr>
              <a:t>a  </a:t>
            </a:r>
            <a:r>
              <a:rPr sz="1400" spc="-5" dirty="0">
                <a:latin typeface="Calibri"/>
                <a:cs typeface="Calibri"/>
              </a:rPr>
              <a:t>sealing agent between </a:t>
            </a:r>
            <a:r>
              <a:rPr sz="1400" dirty="0">
                <a:latin typeface="Calibri"/>
                <a:cs typeface="Calibri"/>
              </a:rPr>
              <a:t>walls  </a:t>
            </a:r>
            <a:r>
              <a:rPr sz="1400" spc="-5" dirty="0">
                <a:latin typeface="Calibri"/>
                <a:cs typeface="Calibri"/>
              </a:rPr>
              <a:t>and light- </a:t>
            </a:r>
            <a:r>
              <a:rPr sz="1400" dirty="0">
                <a:latin typeface="Calibri"/>
                <a:cs typeface="Calibri"/>
              </a:rPr>
              <a:t>or </a:t>
            </a:r>
            <a:r>
              <a:rPr sz="1400" spc="-5" dirty="0">
                <a:latin typeface="Calibri"/>
                <a:cs typeface="Calibri"/>
              </a:rPr>
              <a:t>heavy-weight </a:t>
            </a:r>
            <a:r>
              <a:rPr sz="1400" dirty="0">
                <a:latin typeface="Calibri"/>
                <a:cs typeface="Calibri"/>
              </a:rPr>
              <a:t>roof  </a:t>
            </a:r>
            <a:r>
              <a:rPr sz="1400" spc="-5" dirty="0">
                <a:latin typeface="Calibri"/>
                <a:cs typeface="Calibri"/>
              </a:rPr>
              <a:t>cladding.</a:t>
            </a:r>
            <a:endParaRPr sz="1400">
              <a:latin typeface="Calibri"/>
              <a:cs typeface="Calibri"/>
            </a:endParaRPr>
          </a:p>
        </p:txBody>
      </p:sp>
      <p:sp>
        <p:nvSpPr>
          <p:cNvPr id="9" name="object 9"/>
          <p:cNvSpPr txBox="1"/>
          <p:nvPr/>
        </p:nvSpPr>
        <p:spPr>
          <a:xfrm>
            <a:off x="3426599" y="2955112"/>
            <a:ext cx="2285365" cy="3013075"/>
          </a:xfrm>
          <a:prstGeom prst="rect">
            <a:avLst/>
          </a:prstGeom>
        </p:spPr>
        <p:txBody>
          <a:bodyPr vert="horz" wrap="square" lIns="0" tIns="0" rIns="0" bIns="0" rtlCol="0">
            <a:spAutoFit/>
          </a:bodyPr>
          <a:lstStyle/>
          <a:p>
            <a:pPr marL="12700" marR="682625">
              <a:lnSpc>
                <a:spcPct val="100000"/>
              </a:lnSpc>
            </a:pPr>
            <a:r>
              <a:rPr sz="1800" b="1" dirty="0">
                <a:latin typeface="Calibri"/>
                <a:cs typeface="Calibri"/>
              </a:rPr>
              <a:t>Plascon</a:t>
            </a:r>
            <a:r>
              <a:rPr sz="1800" b="1" spc="-90" dirty="0">
                <a:latin typeface="Calibri"/>
                <a:cs typeface="Calibri"/>
              </a:rPr>
              <a:t> </a:t>
            </a:r>
            <a:r>
              <a:rPr sz="1800" b="1" spc="-5" dirty="0">
                <a:latin typeface="Calibri"/>
                <a:cs typeface="Calibri"/>
              </a:rPr>
              <a:t>Wallseal  Coating</a:t>
            </a:r>
            <a:r>
              <a:rPr sz="1800" b="1" spc="-95" dirty="0">
                <a:latin typeface="Calibri"/>
                <a:cs typeface="Calibri"/>
              </a:rPr>
              <a:t> </a:t>
            </a:r>
            <a:r>
              <a:rPr sz="1800" b="1" dirty="0">
                <a:latin typeface="Calibri"/>
                <a:cs typeface="Calibri"/>
              </a:rPr>
              <a:t>System</a:t>
            </a:r>
            <a:endParaRPr sz="1800">
              <a:latin typeface="Calibri"/>
              <a:cs typeface="Calibri"/>
            </a:endParaRPr>
          </a:p>
          <a:p>
            <a:pPr marL="12700" marR="5080">
              <a:lnSpc>
                <a:spcPct val="100000"/>
              </a:lnSpc>
              <a:spcBef>
                <a:spcPts val="745"/>
              </a:spcBef>
            </a:pPr>
            <a:r>
              <a:rPr sz="1400" spc="-5" dirty="0">
                <a:latin typeface="Calibri"/>
                <a:cs typeface="Calibri"/>
              </a:rPr>
              <a:t>The Plascon </a:t>
            </a:r>
            <a:r>
              <a:rPr sz="1400" dirty="0">
                <a:latin typeface="Calibri"/>
                <a:cs typeface="Calibri"/>
              </a:rPr>
              <a:t>Wallseal </a:t>
            </a:r>
            <a:r>
              <a:rPr sz="1400" spc="-5" dirty="0">
                <a:latin typeface="Calibri"/>
                <a:cs typeface="Calibri"/>
              </a:rPr>
              <a:t>Coating  </a:t>
            </a:r>
            <a:r>
              <a:rPr sz="1400" dirty="0">
                <a:latin typeface="Calibri"/>
                <a:cs typeface="Calibri"/>
              </a:rPr>
              <a:t>System is a two </a:t>
            </a:r>
            <a:r>
              <a:rPr sz="1400" spc="-5" dirty="0">
                <a:latin typeface="Calibri"/>
                <a:cs typeface="Calibri"/>
              </a:rPr>
              <a:t>coat ready-to-  use, water-based flexible  acrylic emulsion </a:t>
            </a:r>
            <a:r>
              <a:rPr sz="1400" dirty="0">
                <a:latin typeface="Calibri"/>
                <a:cs typeface="Calibri"/>
              </a:rPr>
              <a:t>wall </a:t>
            </a:r>
            <a:r>
              <a:rPr sz="1400" spc="-5" dirty="0">
                <a:latin typeface="Calibri"/>
                <a:cs typeface="Calibri"/>
              </a:rPr>
              <a:t>coating. </a:t>
            </a:r>
            <a:r>
              <a:rPr sz="1400" spc="-10" dirty="0">
                <a:latin typeface="Calibri"/>
                <a:cs typeface="Calibri"/>
              </a:rPr>
              <a:t>It  </a:t>
            </a:r>
            <a:r>
              <a:rPr sz="1400" dirty="0">
                <a:latin typeface="Calibri"/>
                <a:cs typeface="Calibri"/>
              </a:rPr>
              <a:t>is </a:t>
            </a:r>
            <a:r>
              <a:rPr sz="1400" spc="-5" dirty="0">
                <a:latin typeface="Calibri"/>
                <a:cs typeface="Calibri"/>
              </a:rPr>
              <a:t>available </a:t>
            </a:r>
            <a:r>
              <a:rPr sz="1400" dirty="0">
                <a:latin typeface="Calibri"/>
                <a:cs typeface="Calibri"/>
              </a:rPr>
              <a:t>in a </a:t>
            </a:r>
            <a:r>
              <a:rPr sz="1400" spc="-5" dirty="0">
                <a:latin typeface="Calibri"/>
                <a:cs typeface="Calibri"/>
              </a:rPr>
              <a:t>standard white  colour and </a:t>
            </a:r>
            <a:r>
              <a:rPr sz="1400" dirty="0">
                <a:latin typeface="Calibri"/>
                <a:cs typeface="Calibri"/>
              </a:rPr>
              <a:t>a </a:t>
            </a:r>
            <a:r>
              <a:rPr sz="1400" spc="-5" dirty="0">
                <a:latin typeface="Calibri"/>
                <a:cs typeface="Calibri"/>
              </a:rPr>
              <a:t>range </a:t>
            </a:r>
            <a:r>
              <a:rPr sz="1400" dirty="0">
                <a:latin typeface="Calibri"/>
                <a:cs typeface="Calibri"/>
              </a:rPr>
              <a:t>of </a:t>
            </a:r>
            <a:r>
              <a:rPr sz="1400" spc="-5" dirty="0">
                <a:latin typeface="Calibri"/>
                <a:cs typeface="Calibri"/>
              </a:rPr>
              <a:t>colours  can be achieved </a:t>
            </a:r>
            <a:r>
              <a:rPr sz="1400" dirty="0">
                <a:latin typeface="Calibri"/>
                <a:cs typeface="Calibri"/>
              </a:rPr>
              <a:t>with </a:t>
            </a:r>
            <a:r>
              <a:rPr sz="1400" spc="-5" dirty="0">
                <a:latin typeface="Calibri"/>
                <a:cs typeface="Calibri"/>
              </a:rPr>
              <a:t>an  addition </a:t>
            </a:r>
            <a:r>
              <a:rPr sz="1400" dirty="0">
                <a:latin typeface="Calibri"/>
                <a:cs typeface="Calibri"/>
              </a:rPr>
              <a:t>of </a:t>
            </a:r>
            <a:r>
              <a:rPr sz="1400" spc="-5" dirty="0">
                <a:latin typeface="Calibri"/>
                <a:cs typeface="Calibri"/>
              </a:rPr>
              <a:t>pastel tint bases  and colourants. It </a:t>
            </a:r>
            <a:r>
              <a:rPr sz="1400" dirty="0">
                <a:latin typeface="Calibri"/>
                <a:cs typeface="Calibri"/>
              </a:rPr>
              <a:t>is </a:t>
            </a:r>
            <a:r>
              <a:rPr sz="1400" spc="-5" dirty="0">
                <a:latin typeface="Calibri"/>
                <a:cs typeface="Calibri"/>
              </a:rPr>
              <a:t>applied  using </a:t>
            </a:r>
            <a:r>
              <a:rPr sz="1400" dirty="0">
                <a:latin typeface="Calibri"/>
                <a:cs typeface="Calibri"/>
              </a:rPr>
              <a:t>a </a:t>
            </a:r>
            <a:r>
              <a:rPr sz="1400" spc="-5" dirty="0">
                <a:latin typeface="Calibri"/>
                <a:cs typeface="Calibri"/>
              </a:rPr>
              <a:t>block brush, </a:t>
            </a:r>
            <a:r>
              <a:rPr sz="1400" dirty="0">
                <a:latin typeface="Calibri"/>
                <a:cs typeface="Calibri"/>
              </a:rPr>
              <a:t>roller or  airless</a:t>
            </a:r>
            <a:r>
              <a:rPr sz="1400" spc="-85" dirty="0">
                <a:latin typeface="Calibri"/>
                <a:cs typeface="Calibri"/>
              </a:rPr>
              <a:t> </a:t>
            </a:r>
            <a:r>
              <a:rPr sz="1400" spc="-5" dirty="0">
                <a:latin typeface="Calibri"/>
                <a:cs typeface="Calibri"/>
              </a:rPr>
              <a:t>spray</a:t>
            </a:r>
            <a:r>
              <a:rPr sz="1200" spc="-5" dirty="0">
                <a:latin typeface="Arial"/>
                <a:cs typeface="Arial"/>
              </a:rPr>
              <a:t>.</a:t>
            </a:r>
            <a:endParaRPr sz="1200">
              <a:latin typeface="Arial"/>
              <a:cs typeface="Arial"/>
            </a:endParaRPr>
          </a:p>
        </p:txBody>
      </p:sp>
      <p:sp>
        <p:nvSpPr>
          <p:cNvPr id="10" name="object 10"/>
          <p:cNvSpPr txBox="1"/>
          <p:nvPr/>
        </p:nvSpPr>
        <p:spPr>
          <a:xfrm>
            <a:off x="6368592" y="2972574"/>
            <a:ext cx="2260600" cy="1640839"/>
          </a:xfrm>
          <a:prstGeom prst="rect">
            <a:avLst/>
          </a:prstGeom>
        </p:spPr>
        <p:txBody>
          <a:bodyPr vert="horz" wrap="square" lIns="0" tIns="0" rIns="0" bIns="0" rtlCol="0">
            <a:spAutoFit/>
          </a:bodyPr>
          <a:lstStyle/>
          <a:p>
            <a:pPr marL="12700" marR="588010">
              <a:lnSpc>
                <a:spcPct val="100000"/>
              </a:lnSpc>
            </a:pPr>
            <a:r>
              <a:rPr sz="1800" b="1" spc="-5" dirty="0">
                <a:latin typeface="Calibri"/>
                <a:cs typeface="Calibri"/>
              </a:rPr>
              <a:t>RIC</a:t>
            </a:r>
            <a:r>
              <a:rPr sz="1800" b="1" spc="-45" dirty="0">
                <a:latin typeface="Calibri"/>
                <a:cs typeface="Calibri"/>
              </a:rPr>
              <a:t> </a:t>
            </a:r>
            <a:r>
              <a:rPr sz="1800" b="1" spc="-5" dirty="0">
                <a:latin typeface="Calibri"/>
                <a:cs typeface="Calibri"/>
              </a:rPr>
              <a:t>Prefabricated  Building</a:t>
            </a:r>
            <a:r>
              <a:rPr sz="1800" b="1" spc="-90" dirty="0">
                <a:latin typeface="Calibri"/>
                <a:cs typeface="Calibri"/>
              </a:rPr>
              <a:t> </a:t>
            </a:r>
            <a:r>
              <a:rPr sz="1800" b="1" dirty="0">
                <a:latin typeface="Calibri"/>
                <a:cs typeface="Calibri"/>
              </a:rPr>
              <a:t>System</a:t>
            </a:r>
            <a:endParaRPr sz="1800">
              <a:latin typeface="Calibri"/>
              <a:cs typeface="Calibri"/>
            </a:endParaRPr>
          </a:p>
          <a:p>
            <a:pPr marL="12700" marR="5080">
              <a:lnSpc>
                <a:spcPct val="100000"/>
              </a:lnSpc>
              <a:spcBef>
                <a:spcPts val="740"/>
              </a:spcBef>
            </a:pPr>
            <a:r>
              <a:rPr sz="1600" spc="-5" dirty="0">
                <a:latin typeface="Calibri"/>
                <a:cs typeface="Calibri"/>
              </a:rPr>
              <a:t>RIC Prefabricated Building  System </a:t>
            </a:r>
            <a:r>
              <a:rPr sz="1600" dirty="0">
                <a:latin typeface="Calibri"/>
                <a:cs typeface="Calibri"/>
              </a:rPr>
              <a:t>is </a:t>
            </a:r>
            <a:r>
              <a:rPr sz="1600" spc="-5" dirty="0">
                <a:latin typeface="Calibri"/>
                <a:cs typeface="Calibri"/>
              </a:rPr>
              <a:t>constructed with  prefabricated components  that are assembled on</a:t>
            </a:r>
            <a:r>
              <a:rPr sz="1600" spc="-25" dirty="0">
                <a:latin typeface="Calibri"/>
                <a:cs typeface="Calibri"/>
              </a:rPr>
              <a:t> </a:t>
            </a:r>
            <a:r>
              <a:rPr sz="1600" spc="-5" dirty="0">
                <a:latin typeface="Calibri"/>
                <a:cs typeface="Calibri"/>
              </a:rPr>
              <a:t>site.</a:t>
            </a:r>
            <a:endParaRPr sz="1600">
              <a:latin typeface="Calibri"/>
              <a:cs typeface="Calibri"/>
            </a:endParaRPr>
          </a:p>
        </p:txBody>
      </p:sp>
      <p:sp>
        <p:nvSpPr>
          <p:cNvPr id="11" name="object 11"/>
          <p:cNvSpPr/>
          <p:nvPr/>
        </p:nvSpPr>
        <p:spPr>
          <a:xfrm>
            <a:off x="539551" y="1518450"/>
            <a:ext cx="1844174" cy="147641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445268" y="1518450"/>
            <a:ext cx="1775421" cy="147820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372199" y="1538211"/>
            <a:ext cx="2215375" cy="147598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29</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388716" y="3070758"/>
            <a:ext cx="2291715" cy="2834005"/>
          </a:xfrm>
          <a:prstGeom prst="rect">
            <a:avLst/>
          </a:prstGeom>
        </p:spPr>
        <p:txBody>
          <a:bodyPr vert="horz" wrap="square" lIns="0" tIns="0" rIns="0" bIns="0" rtlCol="0">
            <a:spAutoFit/>
          </a:bodyPr>
          <a:lstStyle/>
          <a:p>
            <a:pPr marL="12700" marR="351155">
              <a:lnSpc>
                <a:spcPct val="100000"/>
              </a:lnSpc>
            </a:pPr>
            <a:r>
              <a:rPr sz="1800" b="1" spc="-5" dirty="0">
                <a:latin typeface="Calibri"/>
                <a:cs typeface="Calibri"/>
              </a:rPr>
              <a:t>Smartsan Sanitation  </a:t>
            </a:r>
            <a:r>
              <a:rPr sz="1800" b="1" dirty="0">
                <a:latin typeface="Calibri"/>
                <a:cs typeface="Calibri"/>
              </a:rPr>
              <a:t>System</a:t>
            </a:r>
            <a:endParaRPr sz="1800">
              <a:latin typeface="Calibri"/>
              <a:cs typeface="Calibri"/>
            </a:endParaRPr>
          </a:p>
          <a:p>
            <a:pPr marL="12700" marR="5080">
              <a:lnSpc>
                <a:spcPct val="100000"/>
              </a:lnSpc>
              <a:spcBef>
                <a:spcPts val="530"/>
              </a:spcBef>
            </a:pPr>
            <a:r>
              <a:rPr sz="1600" spc="-5" dirty="0">
                <a:latin typeface="Calibri"/>
                <a:cs typeface="Calibri"/>
              </a:rPr>
              <a:t>SMARTSAN Recycle  Digester Sanitation System  consists of the N-series and  SMARTSAN Bulk </a:t>
            </a:r>
            <a:r>
              <a:rPr sz="1600" dirty="0">
                <a:latin typeface="Calibri"/>
                <a:cs typeface="Calibri"/>
              </a:rPr>
              <a:t>units  </a:t>
            </a:r>
            <a:r>
              <a:rPr sz="1600" spc="-5" dirty="0">
                <a:latin typeface="Calibri"/>
                <a:cs typeface="Calibri"/>
              </a:rPr>
              <a:t>manufactured by Nano  Water Technologies (Pty)  Ltd, based </a:t>
            </a:r>
            <a:r>
              <a:rPr sz="1600" dirty="0">
                <a:latin typeface="Calibri"/>
                <a:cs typeface="Calibri"/>
              </a:rPr>
              <a:t>in </a:t>
            </a:r>
            <a:r>
              <a:rPr sz="1600" spc="-5" dirty="0">
                <a:latin typeface="Calibri"/>
                <a:cs typeface="Calibri"/>
              </a:rPr>
              <a:t>unit 57A,  Ivory Street Thamsui  Industries,</a:t>
            </a:r>
            <a:r>
              <a:rPr sz="1600" spc="-70" dirty="0">
                <a:latin typeface="Calibri"/>
                <a:cs typeface="Calibri"/>
              </a:rPr>
              <a:t> </a:t>
            </a:r>
            <a:r>
              <a:rPr sz="1600" spc="-5" dirty="0">
                <a:latin typeface="Calibri"/>
                <a:cs typeface="Calibri"/>
              </a:rPr>
              <a:t>George.</a:t>
            </a:r>
            <a:endParaRPr sz="1600">
              <a:latin typeface="Calibri"/>
              <a:cs typeface="Calibri"/>
            </a:endParaRPr>
          </a:p>
        </p:txBody>
      </p:sp>
      <p:sp>
        <p:nvSpPr>
          <p:cNvPr id="9" name="object 9"/>
          <p:cNvSpPr txBox="1"/>
          <p:nvPr/>
        </p:nvSpPr>
        <p:spPr>
          <a:xfrm>
            <a:off x="3426599" y="3044571"/>
            <a:ext cx="2272665" cy="2586355"/>
          </a:xfrm>
          <a:prstGeom prst="rect">
            <a:avLst/>
          </a:prstGeom>
        </p:spPr>
        <p:txBody>
          <a:bodyPr vert="horz" wrap="square" lIns="0" tIns="0" rIns="0" bIns="0" rtlCol="0">
            <a:spAutoFit/>
          </a:bodyPr>
          <a:lstStyle/>
          <a:p>
            <a:pPr marL="12700" marR="390525">
              <a:lnSpc>
                <a:spcPct val="100000"/>
              </a:lnSpc>
            </a:pPr>
            <a:r>
              <a:rPr sz="1800" b="1" spc="-5" dirty="0">
                <a:latin typeface="Calibri"/>
                <a:cs typeface="Calibri"/>
              </a:rPr>
              <a:t>Starfront Designer  </a:t>
            </a:r>
            <a:r>
              <a:rPr sz="1800" b="1" dirty="0">
                <a:latin typeface="Calibri"/>
                <a:cs typeface="Calibri"/>
              </a:rPr>
              <a:t>Computer</a:t>
            </a:r>
            <a:r>
              <a:rPr sz="1800" b="1" spc="-114" dirty="0">
                <a:latin typeface="Calibri"/>
                <a:cs typeface="Calibri"/>
              </a:rPr>
              <a:t> </a:t>
            </a:r>
            <a:r>
              <a:rPr sz="1800" b="1" spc="-5" dirty="0">
                <a:latin typeface="Calibri"/>
                <a:cs typeface="Calibri"/>
              </a:rPr>
              <a:t>Software</a:t>
            </a:r>
            <a:endParaRPr sz="1800">
              <a:latin typeface="Calibri"/>
              <a:cs typeface="Calibri"/>
            </a:endParaRPr>
          </a:p>
          <a:p>
            <a:pPr marL="12700" marR="5080" indent="-635">
              <a:lnSpc>
                <a:spcPct val="100000"/>
              </a:lnSpc>
              <a:spcBef>
                <a:spcPts val="745"/>
              </a:spcBef>
            </a:pPr>
            <a:r>
              <a:rPr sz="1400" spc="-5" dirty="0">
                <a:latin typeface="Calibri"/>
                <a:cs typeface="Calibri"/>
              </a:rPr>
              <a:t>Starfront Designer cost </a:t>
            </a:r>
            <a:r>
              <a:rPr sz="1400" spc="-10" dirty="0">
                <a:latin typeface="Calibri"/>
                <a:cs typeface="Calibri"/>
              </a:rPr>
              <a:t>and  </a:t>
            </a:r>
            <a:r>
              <a:rPr sz="1400" spc="-5" dirty="0">
                <a:latin typeface="Calibri"/>
                <a:cs typeface="Calibri"/>
              </a:rPr>
              <a:t>cutting computer </a:t>
            </a:r>
            <a:r>
              <a:rPr sz="1400" dirty="0">
                <a:latin typeface="Calibri"/>
                <a:cs typeface="Calibri"/>
              </a:rPr>
              <a:t>software is  </a:t>
            </a:r>
            <a:r>
              <a:rPr sz="1400" spc="-5" dirty="0">
                <a:latin typeface="Calibri"/>
                <a:cs typeface="Calibri"/>
              </a:rPr>
              <a:t>the </a:t>
            </a:r>
            <a:r>
              <a:rPr sz="1400" dirty="0">
                <a:latin typeface="Calibri"/>
                <a:cs typeface="Calibri"/>
              </a:rPr>
              <a:t>software </a:t>
            </a:r>
            <a:r>
              <a:rPr sz="1400" spc="-5" dirty="0">
                <a:latin typeface="Calibri"/>
                <a:cs typeface="Calibri"/>
              </a:rPr>
              <a:t>package intended  to </a:t>
            </a:r>
            <a:r>
              <a:rPr sz="1400" dirty="0">
                <a:latin typeface="Calibri"/>
                <a:cs typeface="Calibri"/>
              </a:rPr>
              <a:t>assist </a:t>
            </a:r>
            <a:r>
              <a:rPr sz="1400" spc="-5" dirty="0">
                <a:latin typeface="Calibri"/>
                <a:cs typeface="Calibri"/>
              </a:rPr>
              <a:t>the manufacturers </a:t>
            </a:r>
            <a:r>
              <a:rPr sz="1400" dirty="0">
                <a:latin typeface="Calibri"/>
                <a:cs typeface="Calibri"/>
              </a:rPr>
              <a:t>of  </a:t>
            </a:r>
            <a:r>
              <a:rPr sz="1400" spc="-5" dirty="0">
                <a:latin typeface="Calibri"/>
                <a:cs typeface="Calibri"/>
              </a:rPr>
              <a:t>aluminium window, door </a:t>
            </a:r>
            <a:r>
              <a:rPr sz="1400" spc="-10" dirty="0">
                <a:latin typeface="Calibri"/>
                <a:cs typeface="Calibri"/>
              </a:rPr>
              <a:t>and  </a:t>
            </a:r>
            <a:r>
              <a:rPr sz="1400" spc="-5" dirty="0">
                <a:latin typeface="Calibri"/>
                <a:cs typeface="Calibri"/>
              </a:rPr>
              <a:t>shop-fronts to design, cost </a:t>
            </a:r>
            <a:r>
              <a:rPr sz="1400" spc="-10" dirty="0">
                <a:latin typeface="Calibri"/>
                <a:cs typeface="Calibri"/>
              </a:rPr>
              <a:t>and  </a:t>
            </a:r>
            <a:r>
              <a:rPr sz="1400" spc="-5" dirty="0">
                <a:latin typeface="Calibri"/>
                <a:cs typeface="Calibri"/>
              </a:rPr>
              <a:t>manufacture products based  </a:t>
            </a:r>
            <a:r>
              <a:rPr sz="1400" dirty="0">
                <a:latin typeface="Calibri"/>
                <a:cs typeface="Calibri"/>
              </a:rPr>
              <a:t>on </a:t>
            </a:r>
            <a:r>
              <a:rPr sz="1400" spc="-5" dirty="0">
                <a:latin typeface="Calibri"/>
                <a:cs typeface="Calibri"/>
              </a:rPr>
              <a:t>Wispeco (Pty) Ltd.’s  aluminium extrusion systems.</a:t>
            </a:r>
            <a:endParaRPr sz="1400">
              <a:latin typeface="Calibri"/>
              <a:cs typeface="Calibri"/>
            </a:endParaRPr>
          </a:p>
        </p:txBody>
      </p:sp>
      <p:sp>
        <p:nvSpPr>
          <p:cNvPr id="10" name="object 10"/>
          <p:cNvSpPr txBox="1"/>
          <p:nvPr/>
        </p:nvSpPr>
        <p:spPr>
          <a:xfrm>
            <a:off x="6366128" y="3044571"/>
            <a:ext cx="2274570" cy="2586355"/>
          </a:xfrm>
          <a:prstGeom prst="rect">
            <a:avLst/>
          </a:prstGeom>
        </p:spPr>
        <p:txBody>
          <a:bodyPr vert="horz" wrap="square" lIns="0" tIns="0" rIns="0" bIns="0" rtlCol="0">
            <a:spAutoFit/>
          </a:bodyPr>
          <a:lstStyle/>
          <a:p>
            <a:pPr marL="14604" marR="699135">
              <a:lnSpc>
                <a:spcPct val="100000"/>
              </a:lnSpc>
            </a:pPr>
            <a:r>
              <a:rPr sz="1800" b="1" dirty="0">
                <a:latin typeface="Calibri"/>
                <a:cs typeface="Calibri"/>
              </a:rPr>
              <a:t>Sterling</a:t>
            </a:r>
            <a:r>
              <a:rPr sz="1800" b="1" spc="-120" dirty="0">
                <a:latin typeface="Calibri"/>
                <a:cs typeface="Calibri"/>
              </a:rPr>
              <a:t> </a:t>
            </a:r>
            <a:r>
              <a:rPr sz="1800" b="1" dirty="0">
                <a:latin typeface="Calibri"/>
                <a:cs typeface="Calibri"/>
              </a:rPr>
              <a:t>Building  System</a:t>
            </a:r>
            <a:endParaRPr sz="1800">
              <a:latin typeface="Calibri"/>
              <a:cs typeface="Calibri"/>
            </a:endParaRPr>
          </a:p>
          <a:p>
            <a:pPr marL="12700" marR="53975">
              <a:lnSpc>
                <a:spcPct val="100000"/>
              </a:lnSpc>
              <a:spcBef>
                <a:spcPts val="745"/>
              </a:spcBef>
            </a:pPr>
            <a:r>
              <a:rPr sz="1400" spc="-5" dirty="0">
                <a:latin typeface="Calibri"/>
                <a:cs typeface="Calibri"/>
              </a:rPr>
              <a:t>The Sterling Building </a:t>
            </a:r>
            <a:r>
              <a:rPr sz="1400" dirty="0">
                <a:latin typeface="Calibri"/>
                <a:cs typeface="Calibri"/>
              </a:rPr>
              <a:t>System is  for </a:t>
            </a:r>
            <a:r>
              <a:rPr sz="1400" spc="-5" dirty="0">
                <a:latin typeface="Calibri"/>
                <a:cs typeface="Calibri"/>
              </a:rPr>
              <a:t>single-storey</a:t>
            </a:r>
            <a:r>
              <a:rPr sz="1400" spc="-35" dirty="0">
                <a:latin typeface="Calibri"/>
                <a:cs typeface="Calibri"/>
              </a:rPr>
              <a:t> </a:t>
            </a:r>
            <a:r>
              <a:rPr sz="1400" spc="-5" dirty="0">
                <a:latin typeface="Calibri"/>
                <a:cs typeface="Calibri"/>
              </a:rPr>
              <a:t>structures.</a:t>
            </a:r>
            <a:endParaRPr sz="1400">
              <a:latin typeface="Calibri"/>
              <a:cs typeface="Calibri"/>
            </a:endParaRPr>
          </a:p>
          <a:p>
            <a:pPr marL="12700" marR="5080">
              <a:lnSpc>
                <a:spcPct val="100000"/>
              </a:lnSpc>
            </a:pPr>
            <a:r>
              <a:rPr sz="1400" spc="-5" dirty="0">
                <a:latin typeface="Calibri"/>
                <a:cs typeface="Calibri"/>
              </a:rPr>
              <a:t>Foundations </a:t>
            </a:r>
            <a:r>
              <a:rPr sz="1400" dirty="0">
                <a:latin typeface="Calibri"/>
                <a:cs typeface="Calibri"/>
              </a:rPr>
              <a:t>are </a:t>
            </a:r>
            <a:r>
              <a:rPr sz="1400" spc="-10" dirty="0">
                <a:latin typeface="Calibri"/>
                <a:cs typeface="Calibri"/>
              </a:rPr>
              <a:t>the  </a:t>
            </a:r>
            <a:r>
              <a:rPr sz="1400" spc="-5" dirty="0">
                <a:latin typeface="Calibri"/>
                <a:cs typeface="Calibri"/>
              </a:rPr>
              <a:t>conventional cast in-situ  concrete surface beds </a:t>
            </a:r>
            <a:r>
              <a:rPr sz="1400" dirty="0">
                <a:latin typeface="Calibri"/>
                <a:cs typeface="Calibri"/>
              </a:rPr>
              <a:t>with  </a:t>
            </a:r>
            <a:r>
              <a:rPr sz="1400" spc="-5" dirty="0">
                <a:latin typeface="Calibri"/>
                <a:cs typeface="Calibri"/>
              </a:rPr>
              <a:t>thickened edge beams. They  </a:t>
            </a:r>
            <a:r>
              <a:rPr sz="1400" dirty="0">
                <a:latin typeface="Calibri"/>
                <a:cs typeface="Calibri"/>
              </a:rPr>
              <a:t>are always </a:t>
            </a:r>
            <a:r>
              <a:rPr sz="1400" spc="-5" dirty="0">
                <a:latin typeface="Calibri"/>
                <a:cs typeface="Calibri"/>
              </a:rPr>
              <a:t>the responsibility </a:t>
            </a:r>
            <a:r>
              <a:rPr sz="1400" dirty="0">
                <a:latin typeface="Calibri"/>
                <a:cs typeface="Calibri"/>
              </a:rPr>
              <a:t>of  a </a:t>
            </a:r>
            <a:r>
              <a:rPr sz="1400" spc="-5" dirty="0">
                <a:latin typeface="Calibri"/>
                <a:cs typeface="Calibri"/>
              </a:rPr>
              <a:t>professional registered  competent</a:t>
            </a:r>
            <a:r>
              <a:rPr sz="1400" spc="-60" dirty="0">
                <a:latin typeface="Calibri"/>
                <a:cs typeface="Calibri"/>
              </a:rPr>
              <a:t> </a:t>
            </a:r>
            <a:r>
              <a:rPr sz="1400" spc="-5" dirty="0">
                <a:latin typeface="Calibri"/>
                <a:cs typeface="Calibri"/>
              </a:rPr>
              <a:t>engineer.</a:t>
            </a:r>
            <a:endParaRPr sz="1400">
              <a:latin typeface="Calibri"/>
              <a:cs typeface="Calibri"/>
            </a:endParaRPr>
          </a:p>
        </p:txBody>
      </p:sp>
      <p:sp>
        <p:nvSpPr>
          <p:cNvPr id="11" name="object 11"/>
          <p:cNvSpPr/>
          <p:nvPr/>
        </p:nvSpPr>
        <p:spPr>
          <a:xfrm>
            <a:off x="611559" y="1520952"/>
            <a:ext cx="1856634" cy="147803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491763" y="1520952"/>
            <a:ext cx="1801418" cy="147834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419164" y="1556791"/>
            <a:ext cx="1825586" cy="147796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55576" y="1518450"/>
            <a:ext cx="1844177" cy="147641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30</a:t>
            </a:r>
            <a:endParaRPr sz="1400" dirty="0">
              <a:latin typeface="Calibri"/>
              <a:cs typeface="Calibri"/>
            </a:endParaRPr>
          </a:p>
        </p:txBody>
      </p:sp>
      <p:sp>
        <p:nvSpPr>
          <p:cNvPr id="7" name="object 7"/>
          <p:cNvSpPr txBox="1"/>
          <p:nvPr/>
        </p:nvSpPr>
        <p:spPr>
          <a:xfrm>
            <a:off x="2418753" y="623125"/>
            <a:ext cx="3390900" cy="436245"/>
          </a:xfrm>
          <a:prstGeom prst="rect">
            <a:avLst/>
          </a:prstGeom>
        </p:spPr>
        <p:txBody>
          <a:bodyPr vert="horz" wrap="square" lIns="0" tIns="0" rIns="0" bIns="0" rtlCol="0">
            <a:spAutoFit/>
          </a:bodyPr>
          <a:lstStyle/>
          <a:p>
            <a:pPr marL="12700">
              <a:lnSpc>
                <a:spcPct val="100000"/>
              </a:lnSpc>
            </a:pPr>
            <a:r>
              <a:rPr sz="2800" spc="-5" dirty="0">
                <a:solidFill>
                  <a:srgbClr val="00B050"/>
                </a:solidFill>
                <a:latin typeface="Arial"/>
                <a:cs typeface="Arial"/>
              </a:rPr>
              <a:t>Certificates</a:t>
            </a:r>
            <a:r>
              <a:rPr sz="2800" spc="-30" dirty="0">
                <a:solidFill>
                  <a:srgbClr val="00B050"/>
                </a:solidFill>
                <a:latin typeface="Arial"/>
                <a:cs typeface="Arial"/>
              </a:rPr>
              <a:t> </a:t>
            </a:r>
            <a:r>
              <a:rPr sz="2800" dirty="0">
                <a:solidFill>
                  <a:srgbClr val="00B050"/>
                </a:solidFill>
                <a:latin typeface="Arial"/>
                <a:cs typeface="Arial"/>
              </a:rPr>
              <a:t>approved</a:t>
            </a:r>
            <a:endParaRPr sz="2800">
              <a:latin typeface="Arial"/>
              <a:cs typeface="Arial"/>
            </a:endParaRPr>
          </a:p>
        </p:txBody>
      </p:sp>
      <p:sp>
        <p:nvSpPr>
          <p:cNvPr id="8" name="object 8"/>
          <p:cNvSpPr txBox="1"/>
          <p:nvPr/>
        </p:nvSpPr>
        <p:spPr>
          <a:xfrm>
            <a:off x="458158" y="2883420"/>
            <a:ext cx="2296795" cy="2879725"/>
          </a:xfrm>
          <a:prstGeom prst="rect">
            <a:avLst/>
          </a:prstGeom>
        </p:spPr>
        <p:txBody>
          <a:bodyPr vert="horz" wrap="square" lIns="0" tIns="0" rIns="0" bIns="0" rtlCol="0">
            <a:spAutoFit/>
          </a:bodyPr>
          <a:lstStyle/>
          <a:p>
            <a:pPr marL="12700" marR="17780">
              <a:lnSpc>
                <a:spcPct val="100000"/>
              </a:lnSpc>
            </a:pPr>
            <a:r>
              <a:rPr sz="1800" b="1" dirty="0">
                <a:latin typeface="Calibri"/>
                <a:cs typeface="Calibri"/>
              </a:rPr>
              <a:t>U-Solve Whole</a:t>
            </a:r>
            <a:r>
              <a:rPr sz="1800" b="1" spc="-135" dirty="0">
                <a:latin typeface="Calibri"/>
                <a:cs typeface="Calibri"/>
              </a:rPr>
              <a:t> </a:t>
            </a:r>
            <a:r>
              <a:rPr sz="1800" b="1" dirty="0">
                <a:latin typeface="Calibri"/>
                <a:cs typeface="Calibri"/>
              </a:rPr>
              <a:t>Window  </a:t>
            </a:r>
            <a:r>
              <a:rPr sz="1800" b="1" spc="-5" dirty="0">
                <a:latin typeface="Calibri"/>
                <a:cs typeface="Calibri"/>
              </a:rPr>
              <a:t>U-value</a:t>
            </a:r>
            <a:r>
              <a:rPr sz="1800" b="1" spc="-50" dirty="0">
                <a:latin typeface="Calibri"/>
                <a:cs typeface="Calibri"/>
              </a:rPr>
              <a:t> </a:t>
            </a:r>
            <a:r>
              <a:rPr sz="1800" b="1" spc="-5" dirty="0">
                <a:latin typeface="Calibri"/>
                <a:cs typeface="Calibri"/>
              </a:rPr>
              <a:t>Calculator</a:t>
            </a:r>
            <a:endParaRPr sz="1800">
              <a:latin typeface="Calibri"/>
              <a:cs typeface="Calibri"/>
            </a:endParaRPr>
          </a:p>
          <a:p>
            <a:pPr marL="12700" marR="5080">
              <a:lnSpc>
                <a:spcPct val="100000"/>
              </a:lnSpc>
              <a:spcBef>
                <a:spcPts val="1375"/>
              </a:spcBef>
            </a:pPr>
            <a:r>
              <a:rPr sz="1400" spc="-5" dirty="0">
                <a:latin typeface="Calibri"/>
                <a:cs typeface="Calibri"/>
              </a:rPr>
              <a:t>Crealco </a:t>
            </a:r>
            <a:r>
              <a:rPr sz="1400" dirty="0">
                <a:latin typeface="Calibri"/>
                <a:cs typeface="Calibri"/>
              </a:rPr>
              <a:t>U-Solve </a:t>
            </a:r>
            <a:r>
              <a:rPr sz="1400" spc="-5" dirty="0">
                <a:latin typeface="Calibri"/>
                <a:cs typeface="Calibri"/>
              </a:rPr>
              <a:t>Whole  Window U-Value </a:t>
            </a:r>
            <a:r>
              <a:rPr sz="1400" dirty="0">
                <a:latin typeface="Calibri"/>
                <a:cs typeface="Calibri"/>
              </a:rPr>
              <a:t>&amp; SHGC  </a:t>
            </a:r>
            <a:r>
              <a:rPr sz="1400" spc="-5" dirty="0">
                <a:latin typeface="Calibri"/>
                <a:cs typeface="Calibri"/>
              </a:rPr>
              <a:t>Calculator </a:t>
            </a:r>
            <a:r>
              <a:rPr sz="1400" dirty="0">
                <a:latin typeface="Calibri"/>
                <a:cs typeface="Calibri"/>
              </a:rPr>
              <a:t>Software </a:t>
            </a:r>
            <a:r>
              <a:rPr sz="1400" spc="-5" dirty="0">
                <a:latin typeface="Calibri"/>
                <a:cs typeface="Calibri"/>
              </a:rPr>
              <a:t>(U-Solve)  </a:t>
            </a:r>
            <a:r>
              <a:rPr sz="1400" dirty="0">
                <a:latin typeface="Calibri"/>
                <a:cs typeface="Calibri"/>
              </a:rPr>
              <a:t>is </a:t>
            </a:r>
            <a:r>
              <a:rPr sz="1400" spc="-5" dirty="0">
                <a:latin typeface="Calibri"/>
                <a:cs typeface="Calibri"/>
              </a:rPr>
              <a:t>MS-Windows based </a:t>
            </a:r>
            <a:r>
              <a:rPr sz="1400" dirty="0">
                <a:latin typeface="Calibri"/>
                <a:cs typeface="Calibri"/>
              </a:rPr>
              <a:t>software  for </a:t>
            </a:r>
            <a:r>
              <a:rPr sz="1400" spc="-5" dirty="0">
                <a:latin typeface="Calibri"/>
                <a:cs typeface="Calibri"/>
              </a:rPr>
              <a:t>the calculation </a:t>
            </a:r>
            <a:r>
              <a:rPr sz="1400" dirty="0">
                <a:latin typeface="Calibri"/>
                <a:cs typeface="Calibri"/>
              </a:rPr>
              <a:t>of </a:t>
            </a:r>
            <a:r>
              <a:rPr sz="1400" spc="-5" dirty="0">
                <a:latin typeface="Calibri"/>
                <a:cs typeface="Calibri"/>
              </a:rPr>
              <a:t>whole-  window thermal transmittance  (U-Values) and </a:t>
            </a:r>
            <a:r>
              <a:rPr sz="1400" dirty="0">
                <a:latin typeface="Calibri"/>
                <a:cs typeface="Calibri"/>
              </a:rPr>
              <a:t>solar </a:t>
            </a:r>
            <a:r>
              <a:rPr sz="1400" spc="-5" dirty="0">
                <a:latin typeface="Calibri"/>
                <a:cs typeface="Calibri"/>
              </a:rPr>
              <a:t>heat gain  coefficients (SHGC) </a:t>
            </a:r>
            <a:r>
              <a:rPr sz="1400" dirty="0">
                <a:latin typeface="Calibri"/>
                <a:cs typeface="Calibri"/>
              </a:rPr>
              <a:t>for  </a:t>
            </a:r>
            <a:r>
              <a:rPr sz="1400" spc="-5" dirty="0">
                <a:latin typeface="Calibri"/>
                <a:cs typeface="Calibri"/>
              </a:rPr>
              <a:t>Wispeco’s Aluminium window  and door</a:t>
            </a:r>
            <a:r>
              <a:rPr sz="1400" spc="-55" dirty="0">
                <a:latin typeface="Calibri"/>
                <a:cs typeface="Calibri"/>
              </a:rPr>
              <a:t> </a:t>
            </a:r>
            <a:r>
              <a:rPr sz="1400" spc="-5" dirty="0">
                <a:latin typeface="Calibri"/>
                <a:cs typeface="Calibri"/>
              </a:rPr>
              <a:t>systems.</a:t>
            </a:r>
            <a:endParaRPr sz="1400">
              <a:latin typeface="Calibri"/>
              <a:cs typeface="Calibri"/>
            </a:endParaRPr>
          </a:p>
        </p:txBody>
      </p:sp>
      <p:sp>
        <p:nvSpPr>
          <p:cNvPr id="9" name="object 9"/>
          <p:cNvSpPr txBox="1"/>
          <p:nvPr/>
        </p:nvSpPr>
        <p:spPr>
          <a:xfrm>
            <a:off x="3426599" y="2828556"/>
            <a:ext cx="2211070" cy="2372360"/>
          </a:xfrm>
          <a:prstGeom prst="rect">
            <a:avLst/>
          </a:prstGeom>
        </p:spPr>
        <p:txBody>
          <a:bodyPr vert="horz" wrap="square" lIns="0" tIns="0" rIns="0" bIns="0" rtlCol="0">
            <a:spAutoFit/>
          </a:bodyPr>
          <a:lstStyle/>
          <a:p>
            <a:pPr marL="12700" marR="133350">
              <a:lnSpc>
                <a:spcPct val="100000"/>
              </a:lnSpc>
            </a:pPr>
            <a:r>
              <a:rPr sz="1800" b="1" dirty="0">
                <a:latin typeface="Calibri"/>
                <a:cs typeface="Calibri"/>
              </a:rPr>
              <a:t>VIP &amp; Urine</a:t>
            </a:r>
            <a:r>
              <a:rPr sz="1800" b="1" spc="-120" dirty="0">
                <a:latin typeface="Calibri"/>
                <a:cs typeface="Calibri"/>
              </a:rPr>
              <a:t> </a:t>
            </a:r>
            <a:r>
              <a:rPr sz="1800" b="1" dirty="0">
                <a:latin typeface="Calibri"/>
                <a:cs typeface="Calibri"/>
              </a:rPr>
              <a:t>Diversion  Toilet</a:t>
            </a:r>
            <a:endParaRPr sz="1800">
              <a:latin typeface="Calibri"/>
              <a:cs typeface="Calibri"/>
            </a:endParaRPr>
          </a:p>
          <a:p>
            <a:pPr marL="12700" marR="5080">
              <a:lnSpc>
                <a:spcPct val="100000"/>
              </a:lnSpc>
              <a:spcBef>
                <a:spcPts val="740"/>
              </a:spcBef>
            </a:pPr>
            <a:r>
              <a:rPr sz="1600" spc="-5" dirty="0">
                <a:latin typeface="Calibri"/>
                <a:cs typeface="Calibri"/>
              </a:rPr>
              <a:t>VIP and Urine Diversion  Toilet System consists </a:t>
            </a:r>
            <a:r>
              <a:rPr sz="1600" spc="-10" dirty="0">
                <a:latin typeface="Calibri"/>
                <a:cs typeface="Calibri"/>
              </a:rPr>
              <a:t>of  </a:t>
            </a:r>
            <a:r>
              <a:rPr sz="1600" spc="-5" dirty="0">
                <a:latin typeface="Calibri"/>
                <a:cs typeface="Calibri"/>
              </a:rPr>
              <a:t>sanitation components for  installation on site for the  typical superstructure  constructed </a:t>
            </a:r>
            <a:r>
              <a:rPr sz="1600" spc="-10" dirty="0">
                <a:latin typeface="Calibri"/>
                <a:cs typeface="Calibri"/>
              </a:rPr>
              <a:t>over </a:t>
            </a:r>
            <a:r>
              <a:rPr sz="1600" spc="-5" dirty="0">
                <a:latin typeface="Calibri"/>
                <a:cs typeface="Calibri"/>
              </a:rPr>
              <a:t>a vented  </a:t>
            </a:r>
            <a:r>
              <a:rPr sz="1600" dirty="0">
                <a:latin typeface="Calibri"/>
                <a:cs typeface="Calibri"/>
              </a:rPr>
              <a:t>pit.</a:t>
            </a:r>
            <a:endParaRPr sz="1600">
              <a:latin typeface="Calibri"/>
              <a:cs typeface="Calibri"/>
            </a:endParaRPr>
          </a:p>
        </p:txBody>
      </p:sp>
      <p:sp>
        <p:nvSpPr>
          <p:cNvPr id="10" name="object 10"/>
          <p:cNvSpPr txBox="1"/>
          <p:nvPr/>
        </p:nvSpPr>
        <p:spPr>
          <a:xfrm>
            <a:off x="6366128" y="2828556"/>
            <a:ext cx="2251075" cy="2860040"/>
          </a:xfrm>
          <a:prstGeom prst="rect">
            <a:avLst/>
          </a:prstGeom>
        </p:spPr>
        <p:txBody>
          <a:bodyPr vert="horz" wrap="square" lIns="0" tIns="0" rIns="0" bIns="0" rtlCol="0">
            <a:spAutoFit/>
          </a:bodyPr>
          <a:lstStyle/>
          <a:p>
            <a:pPr marL="14604" marR="61594">
              <a:lnSpc>
                <a:spcPct val="100000"/>
              </a:lnSpc>
            </a:pPr>
            <a:r>
              <a:rPr sz="1800" b="1" dirty="0">
                <a:latin typeface="Calibri"/>
                <a:cs typeface="Calibri"/>
              </a:rPr>
              <a:t>Yebo Water and</a:t>
            </a:r>
            <a:r>
              <a:rPr sz="1800" b="1" spc="-125" dirty="0">
                <a:latin typeface="Calibri"/>
                <a:cs typeface="Calibri"/>
              </a:rPr>
              <a:t> </a:t>
            </a:r>
            <a:r>
              <a:rPr sz="1800" b="1" dirty="0">
                <a:latin typeface="Calibri"/>
                <a:cs typeface="Calibri"/>
              </a:rPr>
              <a:t>Liquid  </a:t>
            </a:r>
            <a:r>
              <a:rPr sz="1800" b="1" spc="-5" dirty="0">
                <a:latin typeface="Calibri"/>
                <a:cs typeface="Calibri"/>
              </a:rPr>
              <a:t>Storage</a:t>
            </a:r>
            <a:r>
              <a:rPr sz="1800" b="1" spc="-80" dirty="0">
                <a:latin typeface="Calibri"/>
                <a:cs typeface="Calibri"/>
              </a:rPr>
              <a:t> </a:t>
            </a:r>
            <a:r>
              <a:rPr sz="1800" b="1" spc="-5" dirty="0">
                <a:latin typeface="Calibri"/>
                <a:cs typeface="Calibri"/>
              </a:rPr>
              <a:t>Tanks</a:t>
            </a:r>
            <a:endParaRPr sz="1800" dirty="0">
              <a:latin typeface="Calibri"/>
              <a:cs typeface="Calibri"/>
            </a:endParaRPr>
          </a:p>
          <a:p>
            <a:pPr marL="12700" marR="5080">
              <a:lnSpc>
                <a:spcPct val="100000"/>
              </a:lnSpc>
              <a:spcBef>
                <a:spcPts val="740"/>
              </a:spcBef>
            </a:pPr>
            <a:r>
              <a:rPr sz="1600" spc="-5" dirty="0">
                <a:latin typeface="Calibri"/>
                <a:cs typeface="Calibri"/>
              </a:rPr>
              <a:t>Yebo Water and </a:t>
            </a:r>
            <a:r>
              <a:rPr sz="1600" dirty="0">
                <a:latin typeface="Calibri"/>
                <a:cs typeface="Calibri"/>
              </a:rPr>
              <a:t>Liquid  </a:t>
            </a:r>
            <a:r>
              <a:rPr sz="1600" spc="-5" dirty="0">
                <a:latin typeface="Calibri"/>
                <a:cs typeface="Calibri"/>
              </a:rPr>
              <a:t>Storage Tanks are  prefabricated and rotary  moulded polyethylene  tanks. The material  thickness varies between 3  </a:t>
            </a:r>
            <a:r>
              <a:rPr sz="1600" spc="-10" dirty="0">
                <a:latin typeface="Calibri"/>
                <a:cs typeface="Calibri"/>
              </a:rPr>
              <a:t>mm </a:t>
            </a:r>
            <a:r>
              <a:rPr sz="1600" spc="-5" dirty="0">
                <a:latin typeface="Calibri"/>
                <a:cs typeface="Calibri"/>
              </a:rPr>
              <a:t>and 6 </a:t>
            </a:r>
            <a:r>
              <a:rPr sz="1600" spc="-10" dirty="0">
                <a:latin typeface="Calibri"/>
                <a:cs typeface="Calibri"/>
              </a:rPr>
              <a:t>mm, </a:t>
            </a:r>
            <a:r>
              <a:rPr sz="1600" spc="-5" dirty="0">
                <a:latin typeface="Calibri"/>
                <a:cs typeface="Calibri"/>
              </a:rPr>
              <a:t>depending  on the volume and  intended use of the</a:t>
            </a:r>
            <a:r>
              <a:rPr sz="1600" spc="-10" dirty="0">
                <a:latin typeface="Calibri"/>
                <a:cs typeface="Calibri"/>
              </a:rPr>
              <a:t> </a:t>
            </a:r>
            <a:r>
              <a:rPr sz="1600" spc="-5" dirty="0">
                <a:latin typeface="Calibri"/>
                <a:cs typeface="Calibri"/>
              </a:rPr>
              <a:t>tank.</a:t>
            </a:r>
            <a:endParaRPr sz="1600" dirty="0">
              <a:latin typeface="Calibri"/>
              <a:cs typeface="Calibri"/>
            </a:endParaRPr>
          </a:p>
        </p:txBody>
      </p:sp>
      <p:sp>
        <p:nvSpPr>
          <p:cNvPr id="11" name="object 11"/>
          <p:cNvSpPr/>
          <p:nvPr/>
        </p:nvSpPr>
        <p:spPr>
          <a:xfrm>
            <a:off x="6372199" y="1340942"/>
            <a:ext cx="2015998" cy="151199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419868" y="1356753"/>
            <a:ext cx="2110143" cy="147599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62101" y="1356741"/>
            <a:ext cx="1896388" cy="147642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250825" y="434416"/>
            <a:ext cx="2524125" cy="661035"/>
          </a:xfrm>
          <a:prstGeom prst="rect">
            <a:avLst/>
          </a:prstGeom>
        </p:spPr>
        <p:txBody>
          <a:bodyPr vert="horz" wrap="square" lIns="0" tIns="0" rIns="0" bIns="0" rtlCol="0">
            <a:spAutoFit/>
          </a:bodyPr>
          <a:lstStyle/>
          <a:p>
            <a:pPr marL="126364">
              <a:lnSpc>
                <a:spcPts val="1335"/>
              </a:lnSpc>
            </a:pPr>
            <a:r>
              <a:rPr sz="1400" spc="-5" dirty="0">
                <a:solidFill>
                  <a:srgbClr val="5F5F5F"/>
                </a:solidFill>
                <a:cs typeface="Calibri"/>
              </a:rPr>
              <a:t>2015</a:t>
            </a:r>
            <a:endParaRPr sz="1400">
              <a:solidFill>
                <a:prstClr val="black"/>
              </a:solidFill>
              <a:cs typeface="Calibri"/>
            </a:endParaRPr>
          </a:p>
          <a:p>
            <a:pPr marL="126364"/>
            <a:r>
              <a:rPr sz="1400" b="1" spc="-10" dirty="0">
                <a:solidFill>
                  <a:srgbClr val="C00000"/>
                </a:solidFill>
                <a:cs typeface="Calibri"/>
                <a:hlinkClick r:id="rId5"/>
              </a:rPr>
              <a:t>www.agrement.co.za</a:t>
            </a:r>
            <a:endParaRPr sz="1400">
              <a:solidFill>
                <a:prstClr val="black"/>
              </a:solidFill>
              <a:cs typeface="Calibri"/>
            </a:endParaRPr>
          </a:p>
        </p:txBody>
      </p:sp>
      <p:graphicFrame>
        <p:nvGraphicFramePr>
          <p:cNvPr id="6" name="object 6"/>
          <p:cNvGraphicFramePr>
            <a:graphicFrameLocks noGrp="1"/>
          </p:cNvGraphicFramePr>
          <p:nvPr/>
        </p:nvGraphicFramePr>
        <p:xfrm>
          <a:off x="244475" y="469900"/>
          <a:ext cx="8713783" cy="5112987"/>
        </p:xfrm>
        <a:graphic>
          <a:graphicData uri="http://schemas.openxmlformats.org/drawingml/2006/table">
            <a:tbl>
              <a:tblPr firstRow="1" bandRow="1">
                <a:tableStyleId>{2D5ABB26-0587-4C30-8999-92F81FD0307C}</a:tableStyleId>
              </a:tblPr>
              <a:tblGrid>
                <a:gridCol w="2523858"/>
                <a:gridCol w="884275"/>
                <a:gridCol w="884275"/>
                <a:gridCol w="884275"/>
                <a:gridCol w="884275"/>
                <a:gridCol w="884275"/>
                <a:gridCol w="884275"/>
                <a:gridCol w="884275"/>
              </a:tblGrid>
              <a:tr h="619150">
                <a:tc>
                  <a:txBody>
                    <a:bodyPr/>
                    <a:lstStyle/>
                    <a:p>
                      <a:endParaRPr sz="1400" dirty="0">
                        <a:latin typeface="Calibri"/>
                        <a:cs typeface="Calibri"/>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spcBef>
                          <a:spcPts val="5"/>
                        </a:spcBef>
                      </a:pPr>
                      <a:endParaRPr sz="1200">
                        <a:latin typeface="Times New Roman"/>
                        <a:cs typeface="Times New Roman"/>
                      </a:endParaRPr>
                    </a:p>
                    <a:p>
                      <a:pPr marL="130810" marR="123189" indent="69850">
                        <a:lnSpc>
                          <a:spcPct val="100000"/>
                        </a:lnSpc>
                      </a:pPr>
                      <a:r>
                        <a:rPr sz="1400" b="1" dirty="0">
                          <a:solidFill>
                            <a:srgbClr val="FF0000"/>
                          </a:solidFill>
                          <a:latin typeface="Calibri"/>
                          <a:cs typeface="Calibri"/>
                        </a:rPr>
                        <a:t>Actual  </a:t>
                      </a:r>
                      <a:r>
                        <a:rPr sz="1400" b="1" spc="-5" dirty="0">
                          <a:solidFill>
                            <a:srgbClr val="FF0000"/>
                          </a:solidFill>
                          <a:latin typeface="Calibri"/>
                          <a:cs typeface="Calibri"/>
                        </a:rPr>
                        <a:t>2014/15</a:t>
                      </a:r>
                      <a:endParaRPr sz="14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2008/09</a:t>
                      </a:r>
                      <a:endParaRPr sz="16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2009/10</a:t>
                      </a:r>
                      <a:endParaRPr sz="16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2010/11</a:t>
                      </a:r>
                      <a:endParaRPr sz="16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2011/12</a:t>
                      </a:r>
                      <a:endParaRPr sz="16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2012/13</a:t>
                      </a:r>
                      <a:endParaRPr sz="1600">
                        <a:latin typeface="Calibri"/>
                        <a:cs typeface="Calibri"/>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FFF00"/>
                    </a:solidFill>
                  </a:tcPr>
                </a:tc>
                <a:tc>
                  <a:txBody>
                    <a:bodyPr/>
                    <a:lstStyle/>
                    <a:p>
                      <a:pPr>
                        <a:lnSpc>
                          <a:spcPct val="100000"/>
                        </a:lnSpc>
                      </a:pPr>
                      <a:endParaRPr sz="1600" dirty="0">
                        <a:latin typeface="Times New Roman"/>
                        <a:cs typeface="Times New Roman"/>
                      </a:endParaRPr>
                    </a:p>
                    <a:p>
                      <a:pPr marL="172085">
                        <a:lnSpc>
                          <a:spcPct val="100000"/>
                        </a:lnSpc>
                        <a:spcBef>
                          <a:spcPts val="950"/>
                        </a:spcBef>
                      </a:pPr>
                      <a:r>
                        <a:rPr sz="1600" b="1" spc="-5" dirty="0">
                          <a:solidFill>
                            <a:srgbClr val="FF0000"/>
                          </a:solidFill>
                          <a:latin typeface="Calibri"/>
                          <a:cs typeface="Calibri"/>
                        </a:rPr>
                        <a:t>2013/14</a:t>
                      </a:r>
                      <a:endParaRPr sz="1600" dirty="0">
                        <a:latin typeface="Calibri"/>
                        <a:cs typeface="Calibri"/>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FFFF00"/>
                    </a:solidFill>
                  </a:tcPr>
                </a:tc>
              </a:tr>
              <a:tr h="529107">
                <a:tc>
                  <a:txBody>
                    <a:bodyPr/>
                    <a:lstStyle/>
                    <a:p>
                      <a:pPr>
                        <a:lnSpc>
                          <a:spcPct val="100000"/>
                        </a:lnSpc>
                        <a:spcBef>
                          <a:spcPts val="21"/>
                        </a:spcBef>
                      </a:pPr>
                      <a:endParaRPr sz="1600">
                        <a:latin typeface="Times New Roman"/>
                        <a:cs typeface="Times New Roman"/>
                      </a:endParaRPr>
                    </a:p>
                    <a:p>
                      <a:pPr marL="3175">
                        <a:lnSpc>
                          <a:spcPct val="100000"/>
                        </a:lnSpc>
                      </a:pPr>
                      <a:r>
                        <a:rPr sz="1800" spc="-5" dirty="0">
                          <a:latin typeface="Calibri"/>
                          <a:cs typeface="Calibri"/>
                        </a:rPr>
                        <a:t>Applications</a:t>
                      </a:r>
                      <a:r>
                        <a:rPr sz="1800" spc="-55" dirty="0">
                          <a:latin typeface="Calibri"/>
                          <a:cs typeface="Calibri"/>
                        </a:rPr>
                        <a:t> </a:t>
                      </a:r>
                      <a:r>
                        <a:rPr sz="1800" spc="-10" dirty="0">
                          <a:latin typeface="Calibri"/>
                          <a:cs typeface="Calibri"/>
                        </a:rPr>
                        <a:t>received:</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33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29</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36</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33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540" algn="ctr">
                        <a:lnSpc>
                          <a:spcPct val="100000"/>
                        </a:lnSpc>
                      </a:pPr>
                      <a:r>
                        <a:rPr sz="1800" dirty="0">
                          <a:latin typeface="Calibri"/>
                          <a:cs typeface="Calibri"/>
                        </a:rPr>
                        <a:t>33</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741070">
                <a:tc>
                  <a:txBody>
                    <a:bodyPr/>
                    <a:lstStyle/>
                    <a:p>
                      <a:pPr>
                        <a:lnSpc>
                          <a:spcPct val="100000"/>
                        </a:lnSpc>
                      </a:pPr>
                      <a:endParaRPr sz="1800">
                        <a:latin typeface="Times New Roman"/>
                        <a:cs typeface="Times New Roman"/>
                      </a:endParaRPr>
                    </a:p>
                    <a:p>
                      <a:pPr marL="2540">
                        <a:lnSpc>
                          <a:spcPct val="100000"/>
                        </a:lnSpc>
                        <a:spcBef>
                          <a:spcPts val="1460"/>
                        </a:spcBef>
                      </a:pPr>
                      <a:r>
                        <a:rPr sz="1800" spc="-15" dirty="0">
                          <a:latin typeface="Calibri"/>
                          <a:cs typeface="Calibri"/>
                        </a:rPr>
                        <a:t>Evaluation </a:t>
                      </a:r>
                      <a:r>
                        <a:rPr sz="1800" spc="-20" dirty="0">
                          <a:latin typeface="Calibri"/>
                          <a:cs typeface="Calibri"/>
                        </a:rPr>
                        <a:t>offers </a:t>
                      </a:r>
                      <a:r>
                        <a:rPr sz="1800" dirty="0">
                          <a:latin typeface="Calibri"/>
                          <a:cs typeface="Calibri"/>
                        </a:rPr>
                        <a:t>made:</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33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16</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15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24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33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dirty="0">
                        <a:latin typeface="Times New Roman"/>
                        <a:cs typeface="Times New Roman"/>
                      </a:endParaRPr>
                    </a:p>
                    <a:p>
                      <a:pPr algn="ctr">
                        <a:lnSpc>
                          <a:spcPct val="100000"/>
                        </a:lnSpc>
                        <a:spcBef>
                          <a:spcPts val="1460"/>
                        </a:spcBef>
                      </a:pPr>
                      <a:r>
                        <a:rPr sz="1800" dirty="0">
                          <a:latin typeface="Calibri"/>
                          <a:cs typeface="Calibri"/>
                        </a:rPr>
                        <a:t>30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marL="1905" algn="ctr">
                        <a:lnSpc>
                          <a:spcPct val="100000"/>
                        </a:lnSpc>
                        <a:spcBef>
                          <a:spcPts val="1460"/>
                        </a:spcBef>
                      </a:pPr>
                      <a:r>
                        <a:rPr sz="1800" dirty="0">
                          <a:latin typeface="Calibri"/>
                          <a:cs typeface="Calibri"/>
                        </a:rPr>
                        <a:t>30</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741070">
                <a:tc>
                  <a:txBody>
                    <a:bodyPr/>
                    <a:lstStyle/>
                    <a:p>
                      <a:pPr marL="1905" marR="954405">
                        <a:lnSpc>
                          <a:spcPct val="100000"/>
                        </a:lnSpc>
                        <a:spcBef>
                          <a:spcPts val="1370"/>
                        </a:spcBef>
                      </a:pPr>
                      <a:r>
                        <a:rPr sz="1800" spc="-15" dirty="0">
                          <a:latin typeface="Calibri"/>
                          <a:cs typeface="Calibri"/>
                        </a:rPr>
                        <a:t>Evaluation </a:t>
                      </a:r>
                      <a:r>
                        <a:rPr sz="1800" spc="-20" dirty="0">
                          <a:latin typeface="Calibri"/>
                          <a:cs typeface="Calibri"/>
                        </a:rPr>
                        <a:t>offers  </a:t>
                      </a:r>
                      <a:r>
                        <a:rPr sz="1800" spc="-10" dirty="0">
                          <a:latin typeface="Calibri"/>
                          <a:cs typeface="Calibri"/>
                        </a:rPr>
                        <a:t>accepted:</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25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12</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19</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16</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460"/>
                        </a:spcBef>
                      </a:pPr>
                      <a:r>
                        <a:rPr sz="1800" dirty="0">
                          <a:latin typeface="Calibri"/>
                          <a:cs typeface="Calibri"/>
                        </a:rPr>
                        <a:t>24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a:latin typeface="Times New Roman"/>
                        <a:cs typeface="Times New Roman"/>
                      </a:endParaRPr>
                    </a:p>
                    <a:p>
                      <a:pPr marL="1270" algn="ctr">
                        <a:lnSpc>
                          <a:spcPct val="100000"/>
                        </a:lnSpc>
                        <a:spcBef>
                          <a:spcPts val="1460"/>
                        </a:spcBef>
                      </a:pPr>
                      <a:r>
                        <a:rPr sz="1800" dirty="0">
                          <a:latin typeface="Calibri"/>
                          <a:cs typeface="Calibri"/>
                        </a:rPr>
                        <a:t>24</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529107">
                <a:tc>
                  <a:txBody>
                    <a:bodyPr/>
                    <a:lstStyle/>
                    <a:p>
                      <a:pPr>
                        <a:lnSpc>
                          <a:spcPct val="100000"/>
                        </a:lnSpc>
                        <a:spcBef>
                          <a:spcPts val="22"/>
                        </a:spcBef>
                      </a:pPr>
                      <a:endParaRPr sz="1600">
                        <a:latin typeface="Times New Roman"/>
                        <a:cs typeface="Times New Roman"/>
                      </a:endParaRPr>
                    </a:p>
                    <a:p>
                      <a:pPr marL="1905">
                        <a:lnSpc>
                          <a:spcPct val="100000"/>
                        </a:lnSpc>
                      </a:pPr>
                      <a:r>
                        <a:rPr sz="1800" spc="-10" dirty="0">
                          <a:latin typeface="Calibri"/>
                          <a:cs typeface="Calibri"/>
                        </a:rPr>
                        <a:t>Certificates</a:t>
                      </a:r>
                      <a:r>
                        <a:rPr sz="1800" spc="-25" dirty="0">
                          <a:latin typeface="Calibri"/>
                          <a:cs typeface="Calibri"/>
                        </a:rPr>
                        <a:t> </a:t>
                      </a:r>
                      <a:r>
                        <a:rPr sz="1800" spc="-5" dirty="0">
                          <a:latin typeface="Calibri"/>
                          <a:cs typeface="Calibri"/>
                        </a:rPr>
                        <a:t>issued:</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23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9</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12</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15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20</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algn="ctr">
                        <a:lnSpc>
                          <a:spcPct val="100000"/>
                        </a:lnSpc>
                      </a:pPr>
                      <a:r>
                        <a:rPr sz="1800" dirty="0">
                          <a:latin typeface="Calibri"/>
                          <a:cs typeface="Calibri"/>
                        </a:rPr>
                        <a:t>31</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2"/>
                        </a:spcBef>
                      </a:pPr>
                      <a:endParaRPr sz="1600">
                        <a:latin typeface="Times New Roman"/>
                        <a:cs typeface="Times New Roman"/>
                      </a:endParaRPr>
                    </a:p>
                    <a:p>
                      <a:pPr marL="1270" algn="ctr">
                        <a:lnSpc>
                          <a:spcPct val="100000"/>
                        </a:lnSpc>
                      </a:pPr>
                      <a:r>
                        <a:rPr sz="1800" dirty="0">
                          <a:latin typeface="Calibri"/>
                          <a:cs typeface="Calibri"/>
                        </a:rPr>
                        <a:t>31</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529094">
                <a:tc>
                  <a:txBody>
                    <a:bodyPr/>
                    <a:lstStyle/>
                    <a:p>
                      <a:pPr>
                        <a:lnSpc>
                          <a:spcPct val="100000"/>
                        </a:lnSpc>
                        <a:spcBef>
                          <a:spcPts val="11"/>
                        </a:spcBef>
                      </a:pPr>
                      <a:endParaRPr sz="1650">
                        <a:latin typeface="Times New Roman"/>
                        <a:cs typeface="Times New Roman"/>
                      </a:endParaRPr>
                    </a:p>
                    <a:p>
                      <a:pPr marL="346075" indent="-342900">
                        <a:lnSpc>
                          <a:spcPct val="100000"/>
                        </a:lnSpc>
                        <a:buFont typeface="Wingdings"/>
                        <a:buChar char=""/>
                        <a:tabLst>
                          <a:tab pos="346075" algn="l"/>
                        </a:tabLst>
                      </a:pPr>
                      <a:r>
                        <a:rPr sz="2700" spc="-7" baseline="1543" dirty="0">
                          <a:latin typeface="Calibri"/>
                          <a:cs typeface="Calibri"/>
                        </a:rPr>
                        <a:t>Building</a:t>
                      </a:r>
                      <a:r>
                        <a:rPr sz="2700" spc="-30" baseline="1543" dirty="0">
                          <a:latin typeface="Calibri"/>
                          <a:cs typeface="Calibri"/>
                        </a:rPr>
                        <a:t> </a:t>
                      </a:r>
                      <a:r>
                        <a:rPr sz="2700" spc="-15" baseline="1543" dirty="0">
                          <a:latin typeface="Calibri"/>
                          <a:cs typeface="Calibri"/>
                        </a:rPr>
                        <a:t>products:</a:t>
                      </a:r>
                      <a:endParaRPr sz="2700" baseline="1543">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107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65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71</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84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94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95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540" algn="ctr">
                        <a:lnSpc>
                          <a:spcPct val="100000"/>
                        </a:lnSpc>
                      </a:pPr>
                      <a:r>
                        <a:rPr sz="1800" dirty="0">
                          <a:latin typeface="Calibri"/>
                          <a:cs typeface="Calibri"/>
                        </a:rPr>
                        <a:t>95</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529107">
                <a:tc>
                  <a:txBody>
                    <a:bodyPr/>
                    <a:lstStyle/>
                    <a:p>
                      <a:pPr>
                        <a:lnSpc>
                          <a:spcPct val="100000"/>
                        </a:lnSpc>
                        <a:spcBef>
                          <a:spcPts val="11"/>
                        </a:spcBef>
                      </a:pPr>
                      <a:endParaRPr sz="1650">
                        <a:latin typeface="Times New Roman"/>
                        <a:cs typeface="Times New Roman"/>
                      </a:endParaRPr>
                    </a:p>
                    <a:p>
                      <a:pPr marL="346075" indent="-342900">
                        <a:lnSpc>
                          <a:spcPct val="100000"/>
                        </a:lnSpc>
                        <a:buFont typeface="Wingdings"/>
                        <a:buChar char=""/>
                        <a:tabLst>
                          <a:tab pos="346075" algn="l"/>
                        </a:tabLst>
                      </a:pPr>
                      <a:r>
                        <a:rPr sz="2700" spc="-7" baseline="1543" dirty="0">
                          <a:latin typeface="Calibri"/>
                          <a:cs typeface="Calibri"/>
                        </a:rPr>
                        <a:t>Building</a:t>
                      </a:r>
                      <a:r>
                        <a:rPr sz="2700" spc="-60" baseline="1543" dirty="0">
                          <a:latin typeface="Calibri"/>
                          <a:cs typeface="Calibri"/>
                        </a:rPr>
                        <a:t> </a:t>
                      </a:r>
                      <a:r>
                        <a:rPr sz="2700" spc="-22" baseline="1543" dirty="0">
                          <a:latin typeface="Calibri"/>
                          <a:cs typeface="Calibri"/>
                        </a:rPr>
                        <a:t>systems:</a:t>
                      </a:r>
                      <a:endParaRPr sz="2700" baseline="1543">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127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70</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80</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98</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64795">
                        <a:lnSpc>
                          <a:spcPct val="100000"/>
                        </a:lnSpc>
                      </a:pPr>
                      <a:r>
                        <a:rPr sz="1800" dirty="0">
                          <a:latin typeface="Calibri"/>
                          <a:cs typeface="Calibri"/>
                        </a:rPr>
                        <a:t>102</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64795">
                        <a:lnSpc>
                          <a:spcPct val="100000"/>
                        </a:lnSpc>
                      </a:pPr>
                      <a:r>
                        <a:rPr sz="1800" dirty="0">
                          <a:latin typeface="Calibri"/>
                          <a:cs typeface="Calibri"/>
                        </a:rPr>
                        <a:t>116</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64795">
                        <a:lnSpc>
                          <a:spcPct val="100000"/>
                        </a:lnSpc>
                      </a:pPr>
                      <a:r>
                        <a:rPr sz="1800" dirty="0">
                          <a:latin typeface="Calibri"/>
                          <a:cs typeface="Calibri"/>
                        </a:rPr>
                        <a:t>116</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529107">
                <a:tc>
                  <a:txBody>
                    <a:bodyPr/>
                    <a:lstStyle/>
                    <a:p>
                      <a:pPr>
                        <a:lnSpc>
                          <a:spcPct val="100000"/>
                        </a:lnSpc>
                        <a:spcBef>
                          <a:spcPts val="11"/>
                        </a:spcBef>
                      </a:pPr>
                      <a:endParaRPr sz="1650">
                        <a:latin typeface="Times New Roman"/>
                        <a:cs typeface="Times New Roman"/>
                      </a:endParaRPr>
                    </a:p>
                    <a:p>
                      <a:pPr marL="346075" indent="-342900">
                        <a:lnSpc>
                          <a:spcPct val="100000"/>
                        </a:lnSpc>
                        <a:buFont typeface="Wingdings"/>
                        <a:buChar char=""/>
                        <a:tabLst>
                          <a:tab pos="346075" algn="l"/>
                        </a:tabLst>
                      </a:pPr>
                      <a:r>
                        <a:rPr sz="2700" spc="-15" baseline="1543" dirty="0">
                          <a:latin typeface="Calibri"/>
                          <a:cs typeface="Calibri"/>
                        </a:rPr>
                        <a:t>Roads</a:t>
                      </a:r>
                      <a:r>
                        <a:rPr sz="2700" spc="-89" baseline="1543" dirty="0">
                          <a:latin typeface="Calibri"/>
                          <a:cs typeface="Calibri"/>
                        </a:rPr>
                        <a:t> </a:t>
                      </a:r>
                      <a:r>
                        <a:rPr sz="2700" spc="-15" baseline="1543" dirty="0">
                          <a:latin typeface="Calibri"/>
                          <a:cs typeface="Calibri"/>
                        </a:rPr>
                        <a:t>products:</a:t>
                      </a:r>
                      <a:endParaRPr sz="2700" baseline="1543">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10</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11</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15</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16</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algn="ctr">
                        <a:lnSpc>
                          <a:spcPct val="100000"/>
                        </a:lnSpc>
                      </a:pPr>
                      <a:r>
                        <a:rPr sz="1800" dirty="0">
                          <a:latin typeface="Calibri"/>
                          <a:cs typeface="Calibri"/>
                        </a:rPr>
                        <a:t>17</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1"/>
                        </a:spcBef>
                      </a:pPr>
                      <a:endParaRPr sz="1600">
                        <a:latin typeface="Times New Roman"/>
                        <a:cs typeface="Times New Roman"/>
                      </a:endParaRPr>
                    </a:p>
                    <a:p>
                      <a:pPr marL="2540" algn="ctr">
                        <a:lnSpc>
                          <a:spcPct val="100000"/>
                        </a:lnSpc>
                      </a:pPr>
                      <a:r>
                        <a:rPr sz="1800" dirty="0">
                          <a:latin typeface="Calibri"/>
                          <a:cs typeface="Calibri"/>
                        </a:rPr>
                        <a:t>17</a:t>
                      </a:r>
                      <a:endParaRPr sz="1800">
                        <a:latin typeface="Calibri"/>
                        <a:cs typeface="Calibri"/>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tr>
              <a:tr h="366175">
                <a:tc>
                  <a:txBody>
                    <a:bodyPr/>
                    <a:lstStyle/>
                    <a:p>
                      <a:pPr marL="2540">
                        <a:lnSpc>
                          <a:spcPct val="100000"/>
                        </a:lnSpc>
                        <a:spcBef>
                          <a:spcPts val="575"/>
                        </a:spcBef>
                      </a:pPr>
                      <a:r>
                        <a:rPr sz="1800" spc="-5" dirty="0">
                          <a:latin typeface="Calibri"/>
                          <a:cs typeface="Calibri"/>
                        </a:rPr>
                        <a:t>No. of </a:t>
                      </a:r>
                      <a:r>
                        <a:rPr sz="1800" spc="-10" dirty="0">
                          <a:latin typeface="Calibri"/>
                          <a:cs typeface="Calibri"/>
                        </a:rPr>
                        <a:t>Board</a:t>
                      </a:r>
                      <a:r>
                        <a:rPr sz="1800" spc="-45" dirty="0">
                          <a:latin typeface="Calibri"/>
                          <a:cs typeface="Calibri"/>
                        </a:rPr>
                        <a:t> </a:t>
                      </a:r>
                      <a:r>
                        <a:rPr sz="1800" spc="-5" dirty="0">
                          <a:latin typeface="Calibri"/>
                          <a:cs typeface="Calibri"/>
                        </a:rPr>
                        <a:t>meetings</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3</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gn="ctr">
                        <a:lnSpc>
                          <a:spcPct val="100000"/>
                        </a:lnSpc>
                        <a:spcBef>
                          <a:spcPts val="575"/>
                        </a:spcBef>
                      </a:pPr>
                      <a:r>
                        <a:rPr sz="1800" dirty="0">
                          <a:latin typeface="Calibri"/>
                          <a:cs typeface="Calibri"/>
                        </a:rPr>
                        <a:t>4</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marL="1270" algn="ctr">
                        <a:lnSpc>
                          <a:spcPct val="100000"/>
                        </a:lnSpc>
                        <a:spcBef>
                          <a:spcPts val="575"/>
                        </a:spcBef>
                      </a:pPr>
                      <a:r>
                        <a:rPr sz="1800" dirty="0">
                          <a:latin typeface="Calibri"/>
                          <a:cs typeface="Calibri"/>
                        </a:rPr>
                        <a:t>4</a:t>
                      </a:r>
                    </a:p>
                  </a:txBody>
                  <a:tcPr marL="0" marR="0" marT="0"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r>
            </a:tbl>
          </a:graphicData>
        </a:graphic>
      </p:graphicFrame>
      <p:sp>
        <p:nvSpPr>
          <p:cNvPr id="7" name="object 7"/>
          <p:cNvSpPr txBox="1">
            <a:spLocks noGrp="1"/>
          </p:cNvSpPr>
          <p:nvPr>
            <p:ph type="title"/>
          </p:nvPr>
        </p:nvSpPr>
        <p:spPr>
          <a:xfrm>
            <a:off x="364490" y="73583"/>
            <a:ext cx="8415019" cy="369332"/>
          </a:xfrm>
          <a:prstGeom prst="rect">
            <a:avLst/>
          </a:prstGeom>
        </p:spPr>
        <p:txBody>
          <a:bodyPr vert="horz" wrap="square" lIns="0" tIns="0" rIns="0" bIns="0" rtlCol="0">
            <a:spAutoFit/>
          </a:bodyPr>
          <a:lstStyle/>
          <a:p>
            <a:pPr marL="12700">
              <a:lnSpc>
                <a:spcPct val="100000"/>
              </a:lnSpc>
            </a:pPr>
            <a:r>
              <a:rPr sz="2100" b="0" spc="-15" baseline="7936" dirty="0" smtClean="0">
                <a:solidFill>
                  <a:srgbClr val="5F5F5F"/>
                </a:solidFill>
                <a:latin typeface="Calibri"/>
                <a:cs typeface="Calibri"/>
              </a:rPr>
              <a:t> </a:t>
            </a:r>
            <a:r>
              <a:rPr sz="2400" spc="-30" dirty="0"/>
              <a:t>Technical </a:t>
            </a:r>
            <a:r>
              <a:rPr sz="2400" spc="-5" dirty="0"/>
              <a:t>Outputs </a:t>
            </a:r>
            <a:r>
              <a:rPr sz="2400" spc="-10" dirty="0"/>
              <a:t>(Certificates Approved) </a:t>
            </a:r>
            <a:r>
              <a:rPr lang="en-ZA" sz="2400" spc="-10" dirty="0" smtClean="0"/>
              <a:t>			</a:t>
            </a:r>
            <a:r>
              <a:rPr sz="2100" b="0" spc="-7" baseline="7936" dirty="0" smtClean="0">
                <a:solidFill>
                  <a:srgbClr val="5F5F5F"/>
                </a:solidFill>
                <a:latin typeface="Calibri"/>
                <a:cs typeface="Calibri"/>
              </a:rPr>
              <a:t>Slide</a:t>
            </a:r>
            <a:r>
              <a:rPr sz="2100" b="0" spc="127" baseline="7936" dirty="0" smtClean="0">
                <a:solidFill>
                  <a:srgbClr val="5F5F5F"/>
                </a:solidFill>
                <a:latin typeface="Calibri"/>
                <a:cs typeface="Calibri"/>
              </a:rPr>
              <a:t> </a:t>
            </a:r>
            <a:r>
              <a:rPr lang="en-US" sz="2100" b="0" spc="-7" baseline="7936" dirty="0" smtClean="0">
                <a:solidFill>
                  <a:srgbClr val="5F5F5F"/>
                </a:solidFill>
                <a:latin typeface="Calibri"/>
                <a:cs typeface="Calibri"/>
              </a:rPr>
              <a:t>32</a:t>
            </a:r>
            <a:endParaRPr sz="2100" baseline="7936" dirty="0">
              <a:latin typeface="Calibri"/>
              <a:cs typeface="Calibri"/>
            </a:endParaRPr>
          </a:p>
        </p:txBody>
      </p:sp>
    </p:spTree>
    <p:extLst>
      <p:ext uri="{BB962C8B-B14F-4D97-AF65-F5344CB8AC3E}">
        <p14:creationId xmlns:p14="http://schemas.microsoft.com/office/powerpoint/2010/main" val="79322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7849" y="0"/>
            <a:ext cx="4848301"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64490" y="176910"/>
            <a:ext cx="1750060" cy="215444"/>
          </a:xfrm>
          <a:prstGeom prst="rect">
            <a:avLst/>
          </a:prstGeom>
        </p:spPr>
        <p:txBody>
          <a:bodyPr vert="horz" wrap="square" lIns="0" tIns="0" rIns="0" bIns="0" rtlCol="0">
            <a:spAutoFit/>
          </a:bodyPr>
          <a:lstStyle/>
          <a:p>
            <a:pPr marL="12700">
              <a:lnSpc>
                <a:spcPct val="100000"/>
              </a:lnSpc>
            </a:pPr>
            <a:r>
              <a:rPr sz="1400" b="1" spc="-10" dirty="0" smtClean="0">
                <a:solidFill>
                  <a:srgbClr val="C00000"/>
                </a:solidFill>
                <a:latin typeface="Calibri"/>
                <a:cs typeface="Calibri"/>
                <a:hlinkClick r:id="rId5"/>
              </a:rPr>
              <a:t>www.agrement.co.za</a:t>
            </a:r>
            <a:endParaRPr sz="1400" dirty="0">
              <a:latin typeface="Calibri"/>
              <a:cs typeface="Calibri"/>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31</a:t>
            </a:r>
            <a:endParaRPr sz="1400" dirty="0">
              <a:latin typeface="Calibri"/>
              <a:cs typeface="Calibri"/>
            </a:endParaRPr>
          </a:p>
        </p:txBody>
      </p:sp>
      <p:sp>
        <p:nvSpPr>
          <p:cNvPr id="7" name="object 7"/>
          <p:cNvSpPr txBox="1"/>
          <p:nvPr/>
        </p:nvSpPr>
        <p:spPr>
          <a:xfrm>
            <a:off x="3265335" y="966698"/>
            <a:ext cx="3550920" cy="436245"/>
          </a:xfrm>
          <a:prstGeom prst="rect">
            <a:avLst/>
          </a:prstGeom>
        </p:spPr>
        <p:txBody>
          <a:bodyPr vert="horz" wrap="square" lIns="0" tIns="0" rIns="0" bIns="0" rtlCol="0">
            <a:spAutoFit/>
          </a:bodyPr>
          <a:lstStyle/>
          <a:p>
            <a:pPr marL="12700">
              <a:lnSpc>
                <a:spcPct val="100000"/>
              </a:lnSpc>
            </a:pPr>
            <a:r>
              <a:rPr sz="2800" dirty="0">
                <a:solidFill>
                  <a:srgbClr val="00B050"/>
                </a:solidFill>
                <a:latin typeface="Arial"/>
                <a:cs typeface="Arial"/>
              </a:rPr>
              <a:t>Financial</a:t>
            </a:r>
            <a:r>
              <a:rPr sz="2800" spc="-70" dirty="0">
                <a:solidFill>
                  <a:srgbClr val="00B050"/>
                </a:solidFill>
                <a:latin typeface="Arial"/>
                <a:cs typeface="Arial"/>
              </a:rPr>
              <a:t> </a:t>
            </a:r>
            <a:r>
              <a:rPr sz="2800" dirty="0">
                <a:solidFill>
                  <a:srgbClr val="00B050"/>
                </a:solidFill>
                <a:latin typeface="Arial"/>
                <a:cs typeface="Arial"/>
              </a:rPr>
              <a:t>performance</a:t>
            </a:r>
            <a:endParaRPr sz="28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3267"/>
            <a:ext cx="8153400" cy="369332"/>
          </a:xfrm>
          <a:prstGeom prst="rect">
            <a:avLst/>
          </a:prstGeom>
        </p:spPr>
        <p:txBody>
          <a:bodyPr wrap="square">
            <a:spAutoFit/>
          </a:bodyPr>
          <a:lstStyle/>
          <a:p>
            <a:pPr fontAlgn="base">
              <a:spcBef>
                <a:spcPct val="0"/>
              </a:spcBef>
              <a:spcAft>
                <a:spcPct val="0"/>
              </a:spcAft>
            </a:pPr>
            <a:r>
              <a:rPr lang="en-ZA" altLang="en-US" b="1" dirty="0">
                <a:solidFill>
                  <a:srgbClr val="00B050"/>
                </a:solidFill>
                <a:ea typeface="Times New Roman" pitchFamily="18" charset="0"/>
                <a:cs typeface="Calibri" pitchFamily="34" charset="0"/>
              </a:rPr>
              <a:t>Comparison </a:t>
            </a:r>
            <a:r>
              <a:rPr lang="en-ZA" altLang="en-US" b="1" dirty="0" smtClean="0">
                <a:solidFill>
                  <a:srgbClr val="00B050"/>
                </a:solidFill>
                <a:ea typeface="Times New Roman" pitchFamily="18" charset="0"/>
                <a:cs typeface="Calibri" pitchFamily="34" charset="0"/>
              </a:rPr>
              <a:t>of </a:t>
            </a:r>
            <a:r>
              <a:rPr lang="en-ZA" altLang="en-US" b="1" dirty="0">
                <a:solidFill>
                  <a:srgbClr val="00B050"/>
                </a:solidFill>
                <a:ea typeface="Times New Roman" pitchFamily="18" charset="0"/>
                <a:cs typeface="Calibri" pitchFamily="34" charset="0"/>
              </a:rPr>
              <a:t>Actual  Audited Annual Financial Performance With Previous </a:t>
            </a:r>
            <a:r>
              <a:rPr lang="en-ZA" altLang="en-US" b="1" dirty="0" smtClean="0">
                <a:solidFill>
                  <a:srgbClr val="00B050"/>
                </a:solidFill>
                <a:ea typeface="Times New Roman" pitchFamily="18" charset="0"/>
                <a:cs typeface="Calibri" pitchFamily="34" charset="0"/>
              </a:rPr>
              <a:t>Years</a:t>
            </a:r>
            <a:endParaRPr lang="en-GB" dirty="0">
              <a:solidFill>
                <a:srgbClr val="000000"/>
              </a:solidFill>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6564343"/>
              </p:ext>
            </p:extLst>
          </p:nvPr>
        </p:nvGraphicFramePr>
        <p:xfrm>
          <a:off x="762000" y="874932"/>
          <a:ext cx="7924800" cy="5179529"/>
        </p:xfrm>
        <a:graphic>
          <a:graphicData uri="http://schemas.openxmlformats.org/drawingml/2006/table">
            <a:tbl>
              <a:tblPr/>
              <a:tblGrid>
                <a:gridCol w="2552300"/>
                <a:gridCol w="1187453"/>
                <a:gridCol w="1346746"/>
                <a:gridCol w="1288822"/>
                <a:gridCol w="1549479"/>
              </a:tblGrid>
              <a:tr h="0">
                <a:tc>
                  <a:txBody>
                    <a:bodyPr/>
                    <a:lstStyle/>
                    <a:p>
                      <a:pPr algn="l" rtl="0" fontAlgn="b"/>
                      <a:r>
                        <a:rPr lang="en-GB" sz="2000" b="1" i="0" u="none" strike="noStrike" dirty="0">
                          <a:solidFill>
                            <a:srgbClr val="000000"/>
                          </a:solidFill>
                          <a:effectLst/>
                          <a:latin typeface="Calibri" panose="020F0502020204030204" pitchFamily="34" charset="0"/>
                        </a:rPr>
                        <a:t> </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2000" b="1" i="0" u="none" strike="noStrike">
                          <a:solidFill>
                            <a:srgbClr val="FF0000"/>
                          </a:solidFill>
                          <a:effectLst/>
                          <a:latin typeface="Calibri" panose="020F0502020204030204" pitchFamily="34" charset="0"/>
                        </a:rPr>
                        <a:t>2011/12</a:t>
                      </a:r>
                    </a:p>
                  </a:txBody>
                  <a:tcPr marL="3667" marR="3667" marT="3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2000" b="1" i="0" u="none" strike="noStrike">
                          <a:solidFill>
                            <a:srgbClr val="FF0000"/>
                          </a:solidFill>
                          <a:effectLst/>
                          <a:latin typeface="Calibri" panose="020F0502020204030204" pitchFamily="34" charset="0"/>
                        </a:rPr>
                        <a:t> 2012/13 </a:t>
                      </a:r>
                    </a:p>
                  </a:txBody>
                  <a:tcPr marL="3667" marR="3667" marT="3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2000" b="1" i="0" u="none" strike="noStrike">
                          <a:solidFill>
                            <a:srgbClr val="FF0000"/>
                          </a:solidFill>
                          <a:effectLst/>
                          <a:latin typeface="Calibri" panose="020F0502020204030204" pitchFamily="34" charset="0"/>
                        </a:rPr>
                        <a:t> 2013/14 </a:t>
                      </a:r>
                    </a:p>
                  </a:txBody>
                  <a:tcPr marL="3667" marR="3667" marT="3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2000" b="1" i="0" u="none" strike="noStrike">
                          <a:solidFill>
                            <a:srgbClr val="FF0000"/>
                          </a:solidFill>
                          <a:effectLst/>
                          <a:latin typeface="Calibri" panose="020F0502020204030204" pitchFamily="34" charset="0"/>
                        </a:rPr>
                        <a:t> 2014/15</a:t>
                      </a:r>
                    </a:p>
                  </a:txBody>
                  <a:tcPr marL="3667" marR="3667" marT="366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12787">
                <a:tc>
                  <a:txBody>
                    <a:bodyPr/>
                    <a:lstStyle/>
                    <a:p>
                      <a:pPr algn="l" rtl="0" fontAlgn="b"/>
                      <a:r>
                        <a:rPr lang="en-GB" sz="2000" b="1" i="0" u="none" strike="noStrike">
                          <a:solidFill>
                            <a:srgbClr val="000000"/>
                          </a:solidFill>
                          <a:effectLst/>
                          <a:latin typeface="Calibri" panose="020F0502020204030204" pitchFamily="34" charset="0"/>
                        </a:rPr>
                        <a:t>Total Income </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dirty="0">
                          <a:solidFill>
                            <a:srgbClr val="000000"/>
                          </a:solidFill>
                          <a:effectLst/>
                          <a:latin typeface="Calibri" panose="020F0502020204030204" pitchFamily="34" charset="0"/>
                        </a:rPr>
                        <a:t>9 778 965</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    9 947 491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11 056 266</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11 660 485</a:t>
                      </a:r>
                    </a:p>
                  </a:txBody>
                  <a:tcPr marL="3667" marR="3667" marT="36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3912">
                <a:tc>
                  <a:txBody>
                    <a:bodyPr/>
                    <a:lstStyle/>
                    <a:p>
                      <a:pPr algn="l" rtl="0" fontAlgn="b"/>
                      <a:r>
                        <a:rPr lang="en-GB" sz="2000" b="0" i="1" u="none" strike="noStrike">
                          <a:solidFill>
                            <a:srgbClr val="000000"/>
                          </a:solidFill>
                          <a:effectLst/>
                          <a:latin typeface="Calibri" panose="020F0502020204030204" pitchFamily="34" charset="0"/>
                        </a:rPr>
                        <a:t>Grant Received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8 272 807</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8 692 992</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9 121 053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9 667 544</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8876">
                <a:tc>
                  <a:txBody>
                    <a:bodyPr/>
                    <a:lstStyle/>
                    <a:p>
                      <a:pPr algn="l" rtl="0" fontAlgn="b"/>
                      <a:r>
                        <a:rPr lang="en-GB" sz="2000" b="1" i="0" u="none" strike="noStrike" dirty="0">
                          <a:solidFill>
                            <a:srgbClr val="000000"/>
                          </a:solidFill>
                          <a:effectLst/>
                          <a:latin typeface="Calibri" panose="020F0502020204030204" pitchFamily="34" charset="0"/>
                        </a:rPr>
                        <a:t>Contract Income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a:solidFill>
                            <a:srgbClr val="000000"/>
                          </a:solidFill>
                          <a:effectLst/>
                          <a:latin typeface="Calibri" panose="020F0502020204030204" pitchFamily="34" charset="0"/>
                        </a:rPr>
                        <a:t>1 505 983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a:solidFill>
                            <a:srgbClr val="000000"/>
                          </a:solidFill>
                          <a:effectLst/>
                          <a:latin typeface="Calibri" panose="020F0502020204030204" pitchFamily="34" charset="0"/>
                        </a:rPr>
                        <a:t>1 240 339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dirty="0">
                          <a:solidFill>
                            <a:srgbClr val="000000"/>
                          </a:solidFill>
                          <a:effectLst/>
                          <a:latin typeface="Calibri" panose="020F0502020204030204" pitchFamily="34" charset="0"/>
                        </a:rPr>
                        <a:t>1 930 963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dirty="0">
                          <a:solidFill>
                            <a:srgbClr val="000000"/>
                          </a:solidFill>
                          <a:effectLst/>
                          <a:latin typeface="Calibri" panose="020F0502020204030204" pitchFamily="34" charset="0"/>
                        </a:rPr>
                        <a:t>1 983 429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3912">
                <a:tc>
                  <a:txBody>
                    <a:bodyPr/>
                    <a:lstStyle/>
                    <a:p>
                      <a:pPr algn="l" rtl="0" fontAlgn="b"/>
                      <a:r>
                        <a:rPr lang="en-GB" sz="2000" b="0" i="1" u="none" strike="noStrike">
                          <a:solidFill>
                            <a:srgbClr val="000000"/>
                          </a:solidFill>
                          <a:effectLst/>
                          <a:latin typeface="Calibri" panose="020F0502020204030204" pitchFamily="34" charset="0"/>
                        </a:rPr>
                        <a:t>    Local private sector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1 293 939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1 138 529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1 688 133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1 823 233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3912">
                <a:tc>
                  <a:txBody>
                    <a:bodyPr/>
                    <a:lstStyle/>
                    <a:p>
                      <a:pPr algn="l" rtl="0" fontAlgn="b"/>
                      <a:r>
                        <a:rPr lang="en-GB" sz="2000" b="0" i="1" u="none" strike="noStrike">
                          <a:solidFill>
                            <a:srgbClr val="000000"/>
                          </a:solidFill>
                          <a:effectLst/>
                          <a:latin typeface="Calibri" panose="020F0502020204030204" pitchFamily="34" charset="0"/>
                        </a:rPr>
                        <a:t>    Local Public Sector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99 165</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31 400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5 000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3912">
                <a:tc>
                  <a:txBody>
                    <a:bodyPr/>
                    <a:lstStyle/>
                    <a:p>
                      <a:pPr algn="l" rtl="0" fontAlgn="b"/>
                      <a:r>
                        <a:rPr lang="en-GB" sz="2000" b="0" i="1" u="none" strike="noStrike">
                          <a:solidFill>
                            <a:srgbClr val="000000"/>
                          </a:solidFill>
                          <a:effectLst/>
                          <a:latin typeface="Calibri" panose="020F0502020204030204" pitchFamily="34" charset="0"/>
                        </a:rPr>
                        <a:t>    International Sector </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112 879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70 400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237 830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160 196</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2776">
                <a:tc>
                  <a:txBody>
                    <a:bodyPr/>
                    <a:lstStyle/>
                    <a:p>
                      <a:pPr algn="l" rtl="0" fontAlgn="b"/>
                      <a:r>
                        <a:rPr lang="en-GB" sz="2000" b="1" i="0" u="none" strike="noStrike" dirty="0">
                          <a:solidFill>
                            <a:srgbClr val="000000"/>
                          </a:solidFill>
                          <a:effectLst/>
                          <a:latin typeface="Calibri" panose="020F0502020204030204" pitchFamily="34" charset="0"/>
                        </a:rPr>
                        <a:t>Total Expenses</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a:solidFill>
                            <a:srgbClr val="000000"/>
                          </a:solidFill>
                          <a:effectLst/>
                          <a:latin typeface="Calibri" panose="020F0502020204030204" pitchFamily="34" charset="0"/>
                        </a:rPr>
                        <a:t>9 876 645</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a:solidFill>
                            <a:srgbClr val="000000"/>
                          </a:solidFill>
                          <a:effectLst/>
                          <a:latin typeface="Calibri" panose="020F0502020204030204" pitchFamily="34" charset="0"/>
                        </a:rPr>
                        <a:t>10 298 870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dirty="0">
                          <a:solidFill>
                            <a:srgbClr val="000000"/>
                          </a:solidFill>
                          <a:effectLst/>
                          <a:latin typeface="Calibri" panose="020F0502020204030204" pitchFamily="34" charset="0"/>
                        </a:rPr>
                        <a:t>10 911 181</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1" u="none" strike="noStrike" dirty="0">
                          <a:solidFill>
                            <a:srgbClr val="000000"/>
                          </a:solidFill>
                          <a:effectLst/>
                          <a:latin typeface="Calibri" panose="020F0502020204030204" pitchFamily="34" charset="0"/>
                        </a:rPr>
                        <a:t>11 475 091</a:t>
                      </a:r>
                    </a:p>
                  </a:txBody>
                  <a:tcPr marL="3667" marR="3667" marT="36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7892">
                <a:tc>
                  <a:txBody>
                    <a:bodyPr/>
                    <a:lstStyle/>
                    <a:p>
                      <a:pPr algn="l" rtl="0" fontAlgn="b"/>
                      <a:r>
                        <a:rPr lang="en-GB" sz="2000" b="0" i="1" u="none" strike="noStrike" dirty="0">
                          <a:solidFill>
                            <a:srgbClr val="000000"/>
                          </a:solidFill>
                          <a:effectLst/>
                          <a:latin typeface="Calibri" panose="020F0502020204030204" pitchFamily="34" charset="0"/>
                        </a:rPr>
                        <a:t>Employee remunerations </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5 082 398</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5 411 237</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5 624 813</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5 927 633</a:t>
                      </a:r>
                    </a:p>
                  </a:txBody>
                  <a:tcPr marL="3667" marR="3667" marT="36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3208">
                <a:tc>
                  <a:txBody>
                    <a:bodyPr/>
                    <a:lstStyle/>
                    <a:p>
                      <a:pPr algn="l" rtl="0" fontAlgn="b"/>
                      <a:r>
                        <a:rPr lang="en-GB" sz="2000" b="0" i="1" u="none" strike="noStrike">
                          <a:solidFill>
                            <a:srgbClr val="000000"/>
                          </a:solidFill>
                          <a:effectLst/>
                          <a:latin typeface="Calibri" panose="020F0502020204030204" pitchFamily="34" charset="0"/>
                        </a:rPr>
                        <a:t>Depreciation</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369 948</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439 947</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278 171</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516 002</a:t>
                      </a:r>
                    </a:p>
                  </a:txBody>
                  <a:tcPr marL="3667" marR="3667" marT="36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7752">
                <a:tc>
                  <a:txBody>
                    <a:bodyPr/>
                    <a:lstStyle/>
                    <a:p>
                      <a:pPr algn="l" rtl="0" fontAlgn="b"/>
                      <a:r>
                        <a:rPr lang="en-GB" sz="2000" b="0" i="1" u="none" strike="noStrike">
                          <a:solidFill>
                            <a:srgbClr val="000000"/>
                          </a:solidFill>
                          <a:effectLst/>
                          <a:latin typeface="Calibri" panose="020F0502020204030204" pitchFamily="34" charset="0"/>
                        </a:rPr>
                        <a:t>Operating Expenses(admin)</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4 424 299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a:solidFill>
                            <a:srgbClr val="000000"/>
                          </a:solidFill>
                          <a:effectLst/>
                          <a:latin typeface="Calibri" panose="020F0502020204030204" pitchFamily="34" charset="0"/>
                        </a:rPr>
                        <a:t>4 447 686</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5 008 197</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1" u="none" strike="noStrike" dirty="0">
                          <a:solidFill>
                            <a:srgbClr val="000000"/>
                          </a:solidFill>
                          <a:effectLst/>
                          <a:latin typeface="Calibri" panose="020F0502020204030204" pitchFamily="34" charset="0"/>
                        </a:rPr>
                        <a:t>5 031 456</a:t>
                      </a:r>
                    </a:p>
                  </a:txBody>
                  <a:tcPr marL="3667" marR="3667" marT="36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2014">
                <a:tc>
                  <a:txBody>
                    <a:bodyPr/>
                    <a:lstStyle/>
                    <a:p>
                      <a:pPr algn="l" rtl="0" fontAlgn="b"/>
                      <a:r>
                        <a:rPr lang="en-GB" sz="2000" b="1" i="1" u="none" strike="noStrike">
                          <a:solidFill>
                            <a:srgbClr val="000000"/>
                          </a:solidFill>
                          <a:effectLst/>
                          <a:latin typeface="Calibri" panose="020F0502020204030204" pitchFamily="34" charset="0"/>
                        </a:rPr>
                        <a:t>Margin before Interest</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-97 680</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-351 379</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145 085</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dirty="0">
                          <a:solidFill>
                            <a:srgbClr val="000000"/>
                          </a:solidFill>
                          <a:effectLst/>
                          <a:latin typeface="Calibri" panose="020F0502020204030204" pitchFamily="34" charset="0"/>
                        </a:rPr>
                        <a:t>185 394</a:t>
                      </a:r>
                    </a:p>
                  </a:txBody>
                  <a:tcPr marL="3667" marR="3667" marT="36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8314">
                <a:tc>
                  <a:txBody>
                    <a:bodyPr/>
                    <a:lstStyle/>
                    <a:p>
                      <a:pPr algn="l" rtl="0" fontAlgn="b"/>
                      <a:r>
                        <a:rPr lang="en-GB" sz="2000" b="0" i="0" u="none" strike="noStrike">
                          <a:solidFill>
                            <a:srgbClr val="000000"/>
                          </a:solidFill>
                          <a:effectLst/>
                          <a:latin typeface="Calibri" panose="020F0502020204030204" pitchFamily="34" charset="0"/>
                        </a:rPr>
                        <a:t>Interest</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0" i="0" u="none" strike="noStrike">
                          <a:solidFill>
                            <a:srgbClr val="000000"/>
                          </a:solidFill>
                          <a:effectLst/>
                          <a:latin typeface="Calibri" panose="020F0502020204030204" pitchFamily="34" charset="0"/>
                        </a:rPr>
                        <a:t>182 508</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0" u="none" strike="noStrike">
                          <a:solidFill>
                            <a:srgbClr val="000000"/>
                          </a:solidFill>
                          <a:effectLst/>
                          <a:latin typeface="Calibri" panose="020F0502020204030204" pitchFamily="34" charset="0"/>
                        </a:rPr>
                        <a:t>185 755</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0" u="none" strike="noStrike">
                          <a:solidFill>
                            <a:srgbClr val="000000"/>
                          </a:solidFill>
                          <a:effectLst/>
                          <a:latin typeface="Calibri" panose="020F0502020204030204" pitchFamily="34" charset="0"/>
                        </a:rPr>
                        <a:t>162 442</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2000" b="0" i="0" u="none" strike="noStrike" dirty="0">
                          <a:solidFill>
                            <a:srgbClr val="000000"/>
                          </a:solidFill>
                          <a:effectLst/>
                          <a:latin typeface="Calibri" panose="020F0502020204030204" pitchFamily="34" charset="0"/>
                        </a:rPr>
                        <a:t>181 848</a:t>
                      </a:r>
                    </a:p>
                  </a:txBody>
                  <a:tcPr marL="3667" marR="3667" marT="36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7682">
                <a:tc>
                  <a:txBody>
                    <a:bodyPr/>
                    <a:lstStyle/>
                    <a:p>
                      <a:pPr algn="l" rtl="0" fontAlgn="b"/>
                      <a:r>
                        <a:rPr lang="en-GB" sz="2000" b="1" i="1" u="none" strike="noStrike" dirty="0">
                          <a:solidFill>
                            <a:srgbClr val="000000"/>
                          </a:solidFill>
                          <a:effectLst/>
                          <a:latin typeface="Calibri" panose="020F0502020204030204" pitchFamily="34" charset="0"/>
                        </a:rPr>
                        <a:t>Nett Margin/Surplus</a:t>
                      </a:r>
                    </a:p>
                  </a:txBody>
                  <a:tcPr marL="3667" marR="3667" marT="3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84 828</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-165 624</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GB" sz="2000" b="1" i="0" u="none" strike="noStrike">
                          <a:solidFill>
                            <a:srgbClr val="000000"/>
                          </a:solidFill>
                          <a:effectLst/>
                          <a:latin typeface="Calibri" panose="020F0502020204030204" pitchFamily="34" charset="0"/>
                        </a:rPr>
                        <a:t>307 527</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GB" sz="2000" b="1" i="0" u="none" strike="noStrike" dirty="0">
                          <a:solidFill>
                            <a:srgbClr val="000000"/>
                          </a:solidFill>
                          <a:effectLst/>
                          <a:latin typeface="Calibri" panose="020F0502020204030204" pitchFamily="34" charset="0"/>
                        </a:rPr>
                        <a:t>367 242</a:t>
                      </a:r>
                    </a:p>
                  </a:txBody>
                  <a:tcPr marL="3667" marR="3667" marT="3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57583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0" y="0"/>
            <a:ext cx="9144000" cy="6858000"/>
          </a:xfrm>
          <a:prstGeom prst="rect">
            <a:avLst/>
          </a:prstGeom>
        </p:spPr>
        <p:txBody>
          <a:bodyPr vert="horz" wrap="square" lIns="0" tIns="1843" rIns="0" bIns="0" rtlCol="0">
            <a:spAutoFit/>
          </a:bodyPr>
          <a:lstStyle/>
          <a:p>
            <a:pPr>
              <a:lnSpc>
                <a:spcPct val="100000"/>
              </a:lnSpc>
              <a:spcBef>
                <a:spcPts val="14"/>
              </a:spcBef>
            </a:pPr>
            <a:endParaRPr sz="1200">
              <a:latin typeface="Times New Roman"/>
              <a:cs typeface="Times New Roman"/>
            </a:endParaRPr>
          </a:p>
          <a:p>
            <a:pPr marL="377190">
              <a:lnSpc>
                <a:spcPct val="100000"/>
              </a:lnSpc>
              <a:tabLst>
                <a:tab pos="7449184" algn="l"/>
              </a:tabLst>
            </a:pPr>
            <a:r>
              <a:rPr sz="1400" spc="-20" dirty="0">
                <a:solidFill>
                  <a:srgbClr val="5F5F5F"/>
                </a:solidFill>
                <a:latin typeface="Calibri"/>
                <a:cs typeface="Calibri"/>
              </a:rPr>
              <a:t>Wednesday,  </a:t>
            </a:r>
            <a:r>
              <a:rPr sz="1400" spc="-5" dirty="0">
                <a:solidFill>
                  <a:srgbClr val="5F5F5F"/>
                </a:solidFill>
                <a:latin typeface="Calibri"/>
                <a:cs typeface="Calibri"/>
              </a:rPr>
              <a:t>07 </a:t>
            </a:r>
            <a:r>
              <a:rPr sz="1400" spc="45" dirty="0">
                <a:solidFill>
                  <a:srgbClr val="5F5F5F"/>
                </a:solidFill>
                <a:latin typeface="Calibri"/>
                <a:cs typeface="Calibri"/>
              </a:rPr>
              <a:t> </a:t>
            </a:r>
            <a:r>
              <a:rPr sz="1400" spc="-10" dirty="0">
                <a:solidFill>
                  <a:srgbClr val="5F5F5F"/>
                </a:solidFill>
                <a:latin typeface="Calibri"/>
                <a:cs typeface="Calibri"/>
              </a:rPr>
              <a:t>October</a:t>
            </a:r>
            <a:r>
              <a:rPr sz="1400" spc="290" dirty="0">
                <a:solidFill>
                  <a:srgbClr val="5F5F5F"/>
                </a:solidFill>
                <a:latin typeface="Calibri"/>
                <a:cs typeface="Calibri"/>
              </a:rPr>
              <a:t> </a:t>
            </a:r>
            <a:r>
              <a:rPr sz="1400" spc="-5" dirty="0">
                <a:solidFill>
                  <a:srgbClr val="5F5F5F"/>
                </a:solidFill>
                <a:latin typeface="Calibri"/>
                <a:cs typeface="Calibri"/>
              </a:rPr>
              <a:t>2015	Slide 37 </a:t>
            </a:r>
            <a:r>
              <a:rPr sz="1400" dirty="0">
                <a:solidFill>
                  <a:srgbClr val="5F5F5F"/>
                </a:solidFill>
                <a:latin typeface="Calibri"/>
                <a:cs typeface="Calibri"/>
              </a:rPr>
              <a:t>of</a:t>
            </a:r>
            <a:r>
              <a:rPr sz="1400" spc="-75" dirty="0">
                <a:solidFill>
                  <a:srgbClr val="5F5F5F"/>
                </a:solidFill>
                <a:latin typeface="Calibri"/>
                <a:cs typeface="Calibri"/>
              </a:rPr>
              <a:t> </a:t>
            </a:r>
            <a:r>
              <a:rPr sz="1400" spc="-5" dirty="0">
                <a:solidFill>
                  <a:srgbClr val="5F5F5F"/>
                </a:solidFill>
                <a:latin typeface="Calibri"/>
                <a:cs typeface="Calibri"/>
              </a:rPr>
              <a:t>54</a:t>
            </a:r>
            <a:endParaRPr sz="1400">
              <a:latin typeface="Calibri"/>
              <a:cs typeface="Calibri"/>
            </a:endParaRPr>
          </a:p>
          <a:p>
            <a:pPr marL="377190">
              <a:lnSpc>
                <a:spcPct val="100000"/>
              </a:lnSpc>
            </a:pPr>
            <a:r>
              <a:rPr sz="1400" b="1" spc="-10" dirty="0">
                <a:solidFill>
                  <a:srgbClr val="C00000"/>
                </a:solidFill>
                <a:latin typeface="Calibri"/>
                <a:cs typeface="Calibri"/>
                <a:hlinkClick r:id="rId4"/>
              </a:rPr>
              <a:t>www.agrement.co.za</a:t>
            </a:r>
            <a:endParaRPr sz="1400">
              <a:latin typeface="Calibri"/>
              <a:cs typeface="Calibri"/>
            </a:endParaRPr>
          </a:p>
        </p:txBody>
      </p:sp>
      <p:sp>
        <p:nvSpPr>
          <p:cNvPr id="5" name="object 5"/>
          <p:cNvSpPr/>
          <p:nvPr/>
        </p:nvSpPr>
        <p:spPr>
          <a:xfrm>
            <a:off x="0" y="0"/>
            <a:ext cx="9144000" cy="68579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0" y="0"/>
            <a:ext cx="9144000" cy="6858000"/>
          </a:xfrm>
          <a:prstGeom prst="rect">
            <a:avLst/>
          </a:prstGeom>
        </p:spPr>
        <p:txBody>
          <a:bodyPr vert="horz" wrap="square" lIns="0" tIns="1843" rIns="0" bIns="0" rtlCol="0">
            <a:spAutoFit/>
          </a:bodyPr>
          <a:lstStyle/>
          <a:p>
            <a:pPr>
              <a:lnSpc>
                <a:spcPct val="100000"/>
              </a:lnSpc>
              <a:spcBef>
                <a:spcPts val="14"/>
              </a:spcBef>
            </a:pPr>
            <a:endParaRPr sz="1200">
              <a:latin typeface="Times New Roman"/>
              <a:cs typeface="Times New Roman"/>
            </a:endParaRPr>
          </a:p>
          <a:p>
            <a:pPr marL="377190">
              <a:lnSpc>
                <a:spcPct val="100000"/>
              </a:lnSpc>
              <a:tabLst>
                <a:tab pos="7449184" algn="l"/>
              </a:tabLst>
            </a:pPr>
            <a:r>
              <a:rPr sz="1400" spc="-20" dirty="0">
                <a:solidFill>
                  <a:srgbClr val="5F5F5F"/>
                </a:solidFill>
                <a:latin typeface="Calibri"/>
                <a:cs typeface="Calibri"/>
              </a:rPr>
              <a:t>Wednesday,  </a:t>
            </a:r>
            <a:r>
              <a:rPr sz="1400" spc="-5" dirty="0">
                <a:solidFill>
                  <a:srgbClr val="5F5F5F"/>
                </a:solidFill>
                <a:latin typeface="Calibri"/>
                <a:cs typeface="Calibri"/>
              </a:rPr>
              <a:t>07 </a:t>
            </a:r>
            <a:r>
              <a:rPr sz="1400" spc="45" dirty="0">
                <a:solidFill>
                  <a:srgbClr val="5F5F5F"/>
                </a:solidFill>
                <a:latin typeface="Calibri"/>
                <a:cs typeface="Calibri"/>
              </a:rPr>
              <a:t> </a:t>
            </a:r>
            <a:r>
              <a:rPr sz="1400" spc="-10" dirty="0">
                <a:solidFill>
                  <a:srgbClr val="5F5F5F"/>
                </a:solidFill>
                <a:latin typeface="Calibri"/>
                <a:cs typeface="Calibri"/>
              </a:rPr>
              <a:t>October</a:t>
            </a:r>
            <a:r>
              <a:rPr sz="1400" spc="290" dirty="0">
                <a:solidFill>
                  <a:srgbClr val="5F5F5F"/>
                </a:solidFill>
                <a:latin typeface="Calibri"/>
                <a:cs typeface="Calibri"/>
              </a:rPr>
              <a:t> </a:t>
            </a:r>
            <a:r>
              <a:rPr sz="1400" spc="-5" dirty="0">
                <a:solidFill>
                  <a:srgbClr val="5F5F5F"/>
                </a:solidFill>
                <a:latin typeface="Calibri"/>
                <a:cs typeface="Calibri"/>
              </a:rPr>
              <a:t>2015	Slide 38 </a:t>
            </a:r>
            <a:r>
              <a:rPr sz="1400" dirty="0">
                <a:solidFill>
                  <a:srgbClr val="5F5F5F"/>
                </a:solidFill>
                <a:latin typeface="Calibri"/>
                <a:cs typeface="Calibri"/>
              </a:rPr>
              <a:t>of</a:t>
            </a:r>
            <a:r>
              <a:rPr sz="1400" spc="-75" dirty="0">
                <a:solidFill>
                  <a:srgbClr val="5F5F5F"/>
                </a:solidFill>
                <a:latin typeface="Calibri"/>
                <a:cs typeface="Calibri"/>
              </a:rPr>
              <a:t> </a:t>
            </a:r>
            <a:r>
              <a:rPr sz="1400" spc="-5" dirty="0">
                <a:solidFill>
                  <a:srgbClr val="5F5F5F"/>
                </a:solidFill>
                <a:latin typeface="Calibri"/>
                <a:cs typeface="Calibri"/>
              </a:rPr>
              <a:t>54</a:t>
            </a:r>
            <a:endParaRPr sz="1400">
              <a:latin typeface="Calibri"/>
              <a:cs typeface="Calibri"/>
            </a:endParaRPr>
          </a:p>
          <a:p>
            <a:pPr marL="377190">
              <a:lnSpc>
                <a:spcPct val="100000"/>
              </a:lnSpc>
            </a:pPr>
            <a:r>
              <a:rPr sz="1400" b="1" spc="-10" dirty="0">
                <a:solidFill>
                  <a:srgbClr val="C00000"/>
                </a:solidFill>
                <a:latin typeface="Calibri"/>
                <a:cs typeface="Calibri"/>
                <a:hlinkClick r:id="rId4"/>
              </a:rPr>
              <a:t>www.agrement.co.za</a:t>
            </a:r>
            <a:endParaRPr sz="1400">
              <a:latin typeface="Calibri"/>
              <a:cs typeface="Calibri"/>
            </a:endParaRPr>
          </a:p>
        </p:txBody>
      </p:sp>
      <p:sp>
        <p:nvSpPr>
          <p:cNvPr id="5" name="object 5"/>
          <p:cNvSpPr/>
          <p:nvPr/>
        </p:nvSpPr>
        <p:spPr>
          <a:xfrm>
            <a:off x="0" y="0"/>
            <a:ext cx="9144000" cy="68579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64" y="5915817"/>
            <a:ext cx="2200267" cy="860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89900" y="5813251"/>
            <a:ext cx="1234826" cy="100562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0" y="0"/>
            <a:ext cx="9144000" cy="6858000"/>
          </a:xfrm>
          <a:prstGeom prst="rect">
            <a:avLst/>
          </a:prstGeom>
        </p:spPr>
        <p:txBody>
          <a:bodyPr vert="horz" wrap="square" lIns="0" tIns="1843" rIns="0" bIns="0" rtlCol="0">
            <a:spAutoFit/>
          </a:bodyPr>
          <a:lstStyle/>
          <a:p>
            <a:pPr>
              <a:lnSpc>
                <a:spcPct val="100000"/>
              </a:lnSpc>
              <a:spcBef>
                <a:spcPts val="14"/>
              </a:spcBef>
            </a:pPr>
            <a:endParaRPr sz="1200">
              <a:latin typeface="Times New Roman"/>
              <a:cs typeface="Times New Roman"/>
            </a:endParaRPr>
          </a:p>
          <a:p>
            <a:pPr marL="377190">
              <a:lnSpc>
                <a:spcPct val="100000"/>
              </a:lnSpc>
              <a:tabLst>
                <a:tab pos="7449184" algn="l"/>
              </a:tabLst>
            </a:pPr>
            <a:r>
              <a:rPr sz="1400" spc="-20" dirty="0">
                <a:solidFill>
                  <a:srgbClr val="5F5F5F"/>
                </a:solidFill>
                <a:latin typeface="Calibri"/>
                <a:cs typeface="Calibri"/>
              </a:rPr>
              <a:t>Wednesday,  </a:t>
            </a:r>
            <a:r>
              <a:rPr sz="1400" spc="-5" dirty="0">
                <a:solidFill>
                  <a:srgbClr val="5F5F5F"/>
                </a:solidFill>
                <a:latin typeface="Calibri"/>
                <a:cs typeface="Calibri"/>
              </a:rPr>
              <a:t>07 </a:t>
            </a:r>
            <a:r>
              <a:rPr sz="1400" spc="45" dirty="0">
                <a:solidFill>
                  <a:srgbClr val="5F5F5F"/>
                </a:solidFill>
                <a:latin typeface="Calibri"/>
                <a:cs typeface="Calibri"/>
              </a:rPr>
              <a:t> </a:t>
            </a:r>
            <a:r>
              <a:rPr sz="1400" spc="-10" dirty="0">
                <a:solidFill>
                  <a:srgbClr val="5F5F5F"/>
                </a:solidFill>
                <a:latin typeface="Calibri"/>
                <a:cs typeface="Calibri"/>
              </a:rPr>
              <a:t>October</a:t>
            </a:r>
            <a:r>
              <a:rPr sz="1400" spc="290" dirty="0">
                <a:solidFill>
                  <a:srgbClr val="5F5F5F"/>
                </a:solidFill>
                <a:latin typeface="Calibri"/>
                <a:cs typeface="Calibri"/>
              </a:rPr>
              <a:t> </a:t>
            </a:r>
            <a:r>
              <a:rPr sz="1400" spc="-5" dirty="0">
                <a:solidFill>
                  <a:srgbClr val="5F5F5F"/>
                </a:solidFill>
                <a:latin typeface="Calibri"/>
                <a:cs typeface="Calibri"/>
              </a:rPr>
              <a:t>2015	Slide 39 </a:t>
            </a:r>
            <a:r>
              <a:rPr sz="1400" dirty="0">
                <a:solidFill>
                  <a:srgbClr val="5F5F5F"/>
                </a:solidFill>
                <a:latin typeface="Calibri"/>
                <a:cs typeface="Calibri"/>
              </a:rPr>
              <a:t>of</a:t>
            </a:r>
            <a:r>
              <a:rPr sz="1400" spc="-75" dirty="0">
                <a:solidFill>
                  <a:srgbClr val="5F5F5F"/>
                </a:solidFill>
                <a:latin typeface="Calibri"/>
                <a:cs typeface="Calibri"/>
              </a:rPr>
              <a:t> </a:t>
            </a:r>
            <a:r>
              <a:rPr sz="1400" spc="-5" dirty="0">
                <a:solidFill>
                  <a:srgbClr val="5F5F5F"/>
                </a:solidFill>
                <a:latin typeface="Calibri"/>
                <a:cs typeface="Calibri"/>
              </a:rPr>
              <a:t>54</a:t>
            </a:r>
            <a:endParaRPr sz="1400">
              <a:latin typeface="Calibri"/>
              <a:cs typeface="Calibri"/>
            </a:endParaRPr>
          </a:p>
          <a:p>
            <a:pPr marL="377190">
              <a:lnSpc>
                <a:spcPct val="100000"/>
              </a:lnSpc>
            </a:pPr>
            <a:r>
              <a:rPr sz="1400" b="1" spc="-10" dirty="0">
                <a:solidFill>
                  <a:srgbClr val="C00000"/>
                </a:solidFill>
                <a:latin typeface="Calibri"/>
                <a:cs typeface="Calibri"/>
                <a:hlinkClick r:id="rId4"/>
              </a:rPr>
              <a:t>www.agrement.co.za</a:t>
            </a:r>
            <a:endParaRPr sz="1400">
              <a:latin typeface="Calibri"/>
              <a:cs typeface="Calibri"/>
            </a:endParaRPr>
          </a:p>
        </p:txBody>
      </p:sp>
      <p:sp>
        <p:nvSpPr>
          <p:cNvPr id="5" name="object 5"/>
          <p:cNvSpPr/>
          <p:nvPr/>
        </p:nvSpPr>
        <p:spPr>
          <a:xfrm>
            <a:off x="0" y="0"/>
            <a:ext cx="9144000" cy="68579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 y="6003925"/>
            <a:ext cx="2200275" cy="854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737" y="6142037"/>
            <a:ext cx="1223962" cy="6905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12" y="6003925"/>
            <a:ext cx="914400" cy="79216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999490"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 </a:t>
            </a:r>
            <a:r>
              <a:rPr lang="en-US" sz="1400" spc="-5" dirty="0" smtClean="0">
                <a:solidFill>
                  <a:srgbClr val="5F5F5F"/>
                </a:solidFill>
                <a:latin typeface="Calibri"/>
                <a:cs typeface="Calibri"/>
              </a:rPr>
              <a:t>38</a:t>
            </a:r>
            <a:endParaRPr sz="1400" dirty="0">
              <a:latin typeface="Calibri"/>
              <a:cs typeface="Calibri"/>
            </a:endParaRPr>
          </a:p>
        </p:txBody>
      </p:sp>
      <p:sp>
        <p:nvSpPr>
          <p:cNvPr id="7" name="object 7"/>
          <p:cNvSpPr/>
          <p:nvPr/>
        </p:nvSpPr>
        <p:spPr>
          <a:xfrm>
            <a:off x="605651" y="1196756"/>
            <a:ext cx="8070797" cy="454634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0" y="6003925"/>
            <a:ext cx="2200275" cy="854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737" y="6142037"/>
            <a:ext cx="1223962" cy="6905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12" y="6003925"/>
            <a:ext cx="914400" cy="79216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137655" y="643547"/>
            <a:ext cx="6962775" cy="5695950"/>
          </a:xfrm>
          <a:prstGeom prst="rect">
            <a:avLst/>
          </a:prstGeom>
        </p:spPr>
        <p:txBody>
          <a:bodyPr vert="horz" wrap="square" lIns="0" tIns="0" rIns="0" bIns="0" rtlCol="0">
            <a:spAutoFit/>
          </a:bodyPr>
          <a:lstStyle/>
          <a:p>
            <a:pPr>
              <a:lnSpc>
                <a:spcPts val="1365"/>
              </a:lnSpc>
            </a:pPr>
            <a:r>
              <a:rPr sz="1400" b="1" spc="-5" dirty="0">
                <a:solidFill>
                  <a:srgbClr val="C00000"/>
                </a:solidFill>
                <a:latin typeface="Calibri"/>
                <a:cs typeface="Calibri"/>
              </a:rPr>
              <a:t>ment.co.za</a:t>
            </a:r>
            <a:endParaRPr sz="1400">
              <a:latin typeface="Calibri"/>
              <a:cs typeface="Calibri"/>
            </a:endParaRPr>
          </a:p>
        </p:txBody>
      </p:sp>
      <p:sp>
        <p:nvSpPr>
          <p:cNvPr id="7" name="object 7"/>
          <p:cNvSpPr txBox="1"/>
          <p:nvPr/>
        </p:nvSpPr>
        <p:spPr>
          <a:xfrm>
            <a:off x="7436725" y="177088"/>
            <a:ext cx="999490"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 </a:t>
            </a:r>
            <a:r>
              <a:rPr lang="en-US" sz="1400" spc="-5" dirty="0" smtClean="0">
                <a:solidFill>
                  <a:srgbClr val="5F5F5F"/>
                </a:solidFill>
                <a:latin typeface="Calibri"/>
                <a:cs typeface="Calibri"/>
              </a:rPr>
              <a:t>39</a:t>
            </a:r>
            <a:endParaRPr sz="1400" dirty="0">
              <a:latin typeface="Calibri"/>
              <a:cs typeface="Calibri"/>
            </a:endParaRPr>
          </a:p>
        </p:txBody>
      </p:sp>
      <p:sp>
        <p:nvSpPr>
          <p:cNvPr id="8" name="object 8"/>
          <p:cNvSpPr/>
          <p:nvPr/>
        </p:nvSpPr>
        <p:spPr>
          <a:xfrm>
            <a:off x="1187627" y="643547"/>
            <a:ext cx="6912758" cy="569563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smtClean="0">
                <a:solidFill>
                  <a:srgbClr val="5F5F5F"/>
                </a:solidFill>
                <a:latin typeface="Calibri"/>
                <a:cs typeface="Calibri"/>
              </a:rPr>
              <a:t>40</a:t>
            </a:r>
            <a:endParaRPr sz="1400" dirty="0">
              <a:latin typeface="Calibri"/>
              <a:cs typeface="Calibri"/>
            </a:endParaRPr>
          </a:p>
        </p:txBody>
      </p:sp>
      <p:sp>
        <p:nvSpPr>
          <p:cNvPr id="7" name="object 7"/>
          <p:cNvSpPr txBox="1"/>
          <p:nvPr/>
        </p:nvSpPr>
        <p:spPr>
          <a:xfrm>
            <a:off x="1378546" y="857034"/>
            <a:ext cx="6889115" cy="3449954"/>
          </a:xfrm>
          <a:prstGeom prst="rect">
            <a:avLst/>
          </a:prstGeom>
        </p:spPr>
        <p:txBody>
          <a:bodyPr vert="horz" wrap="square" lIns="0" tIns="0" rIns="0" bIns="0" rtlCol="0">
            <a:spAutoFit/>
          </a:bodyPr>
          <a:lstStyle/>
          <a:p>
            <a:pPr algn="ctr">
              <a:lnSpc>
                <a:spcPct val="100000"/>
              </a:lnSpc>
            </a:pPr>
            <a:r>
              <a:rPr sz="3200" spc="-5" dirty="0">
                <a:solidFill>
                  <a:srgbClr val="00B050"/>
                </a:solidFill>
                <a:latin typeface="Calibri"/>
                <a:cs typeface="Calibri"/>
              </a:rPr>
              <a:t>Thank</a:t>
            </a:r>
            <a:r>
              <a:rPr sz="3200" spc="-60" dirty="0">
                <a:solidFill>
                  <a:srgbClr val="00B050"/>
                </a:solidFill>
                <a:latin typeface="Calibri"/>
                <a:cs typeface="Calibri"/>
              </a:rPr>
              <a:t> </a:t>
            </a:r>
            <a:r>
              <a:rPr sz="3200" spc="-5" dirty="0">
                <a:solidFill>
                  <a:srgbClr val="00B050"/>
                </a:solidFill>
                <a:latin typeface="Calibri"/>
                <a:cs typeface="Calibri"/>
              </a:rPr>
              <a:t>you…</a:t>
            </a:r>
            <a:endParaRPr sz="3200" dirty="0">
              <a:latin typeface="Calibri"/>
              <a:cs typeface="Calibri"/>
            </a:endParaRPr>
          </a:p>
          <a:p>
            <a:pPr marL="12700" marR="5080" indent="956944">
              <a:lnSpc>
                <a:spcPts val="11540"/>
              </a:lnSpc>
              <a:spcBef>
                <a:spcPts val="1645"/>
              </a:spcBef>
            </a:pPr>
            <a:r>
              <a:rPr sz="3200" spc="-5" dirty="0">
                <a:solidFill>
                  <a:srgbClr val="00B050"/>
                </a:solidFill>
                <a:latin typeface="Calibri"/>
                <a:cs typeface="Calibri"/>
              </a:rPr>
              <a:t>for Achieving </a:t>
            </a:r>
            <a:r>
              <a:rPr sz="3200" dirty="0">
                <a:solidFill>
                  <a:srgbClr val="00B050"/>
                </a:solidFill>
                <a:latin typeface="Calibri"/>
                <a:cs typeface="Calibri"/>
              </a:rPr>
              <a:t>excellent </a:t>
            </a:r>
            <a:r>
              <a:rPr sz="3200" spc="-5" dirty="0">
                <a:solidFill>
                  <a:srgbClr val="00B050"/>
                </a:solidFill>
                <a:latin typeface="Calibri"/>
                <a:cs typeface="Calibri"/>
              </a:rPr>
              <a:t>results  TEAM</a:t>
            </a:r>
            <a:r>
              <a:rPr sz="3200" spc="-5" dirty="0">
                <a:solidFill>
                  <a:srgbClr val="0070C0"/>
                </a:solidFill>
                <a:latin typeface="Calibri"/>
                <a:cs typeface="Calibri"/>
              </a:rPr>
              <a:t>: </a:t>
            </a:r>
            <a:r>
              <a:rPr sz="3200" spc="-5" dirty="0">
                <a:solidFill>
                  <a:srgbClr val="00B050"/>
                </a:solidFill>
                <a:latin typeface="Calibri"/>
                <a:cs typeface="Calibri"/>
              </a:rPr>
              <a:t>T</a:t>
            </a:r>
            <a:r>
              <a:rPr sz="3200" spc="-5" dirty="0">
                <a:solidFill>
                  <a:srgbClr val="0070C0"/>
                </a:solidFill>
                <a:latin typeface="Calibri"/>
                <a:cs typeface="Calibri"/>
              </a:rPr>
              <a:t>ogether </a:t>
            </a:r>
            <a:r>
              <a:rPr sz="3200" dirty="0">
                <a:solidFill>
                  <a:srgbClr val="00B050"/>
                </a:solidFill>
                <a:latin typeface="Calibri"/>
                <a:cs typeface="Calibri"/>
              </a:rPr>
              <a:t>E</a:t>
            </a:r>
            <a:r>
              <a:rPr sz="3200" dirty="0">
                <a:solidFill>
                  <a:srgbClr val="0070C0"/>
                </a:solidFill>
                <a:latin typeface="Calibri"/>
                <a:cs typeface="Calibri"/>
              </a:rPr>
              <a:t>veryone </a:t>
            </a:r>
            <a:r>
              <a:rPr sz="3200" dirty="0">
                <a:solidFill>
                  <a:srgbClr val="00B050"/>
                </a:solidFill>
                <a:latin typeface="Calibri"/>
                <a:cs typeface="Calibri"/>
              </a:rPr>
              <a:t>A</a:t>
            </a:r>
            <a:r>
              <a:rPr sz="3200" dirty="0">
                <a:solidFill>
                  <a:srgbClr val="0070C0"/>
                </a:solidFill>
                <a:latin typeface="Calibri"/>
                <a:cs typeface="Calibri"/>
              </a:rPr>
              <a:t>chieves</a:t>
            </a:r>
            <a:r>
              <a:rPr sz="3200" spc="-65" dirty="0">
                <a:solidFill>
                  <a:srgbClr val="0070C0"/>
                </a:solidFill>
                <a:latin typeface="Calibri"/>
                <a:cs typeface="Calibri"/>
              </a:rPr>
              <a:t> </a:t>
            </a:r>
            <a:r>
              <a:rPr sz="3200" spc="-5" dirty="0">
                <a:solidFill>
                  <a:srgbClr val="00B050"/>
                </a:solidFill>
                <a:latin typeface="Calibri"/>
                <a:cs typeface="Calibri"/>
              </a:rPr>
              <a:t>M</a:t>
            </a:r>
            <a:r>
              <a:rPr sz="3200" spc="-5" dirty="0">
                <a:solidFill>
                  <a:srgbClr val="0070C0"/>
                </a:solidFill>
                <a:latin typeface="Calibri"/>
                <a:cs typeface="Calibri"/>
              </a:rPr>
              <a:t>ore</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208707" y="177088"/>
            <a:ext cx="6092190" cy="619760"/>
          </a:xfrm>
          <a:prstGeom prst="rect">
            <a:avLst/>
          </a:prstGeom>
        </p:spPr>
        <p:txBody>
          <a:bodyPr vert="horz" wrap="square" lIns="0" tIns="0" rIns="0" bIns="0" rtlCol="0">
            <a:spAutoFit/>
          </a:bodyPr>
          <a:lstStyle/>
          <a:p>
            <a:pPr marR="367665" algn="r">
              <a:lnSpc>
                <a:spcPts val="1325"/>
              </a:lnSpc>
            </a:pPr>
            <a:r>
              <a:rPr sz="1400" spc="-5" dirty="0">
                <a:solidFill>
                  <a:srgbClr val="5F5F5F"/>
                </a:solidFill>
                <a:latin typeface="Calibri"/>
                <a:cs typeface="Calibri"/>
              </a:rPr>
              <a:t>Slide</a:t>
            </a:r>
            <a:r>
              <a:rPr sz="1400" spc="-90" dirty="0">
                <a:solidFill>
                  <a:srgbClr val="5F5F5F"/>
                </a:solidFill>
                <a:latin typeface="Calibri"/>
                <a:cs typeface="Calibri"/>
              </a:rPr>
              <a:t> </a:t>
            </a:r>
            <a:r>
              <a:rPr sz="1400" dirty="0">
                <a:solidFill>
                  <a:srgbClr val="5F5F5F"/>
                </a:solidFill>
                <a:latin typeface="Calibri"/>
                <a:cs typeface="Calibri"/>
              </a:rPr>
              <a:t>4</a:t>
            </a:r>
            <a:endParaRPr sz="1400">
              <a:latin typeface="Calibri"/>
              <a:cs typeface="Calibri"/>
            </a:endParaRPr>
          </a:p>
          <a:p>
            <a:pPr marL="12700">
              <a:lnSpc>
                <a:spcPts val="3485"/>
              </a:lnSpc>
            </a:pPr>
            <a:r>
              <a:rPr sz="3200" spc="-5" dirty="0">
                <a:solidFill>
                  <a:srgbClr val="00B050"/>
                </a:solidFill>
                <a:latin typeface="Arial"/>
                <a:cs typeface="Arial"/>
              </a:rPr>
              <a:t>Key </a:t>
            </a:r>
            <a:r>
              <a:rPr sz="3200" spc="-10" dirty="0">
                <a:solidFill>
                  <a:srgbClr val="00B050"/>
                </a:solidFill>
                <a:latin typeface="Arial"/>
                <a:cs typeface="Arial"/>
              </a:rPr>
              <a:t>points </a:t>
            </a:r>
            <a:r>
              <a:rPr sz="3200" spc="-5" dirty="0">
                <a:solidFill>
                  <a:srgbClr val="00B050"/>
                </a:solidFill>
                <a:latin typeface="Arial"/>
                <a:cs typeface="Arial"/>
              </a:rPr>
              <a:t>of </a:t>
            </a:r>
            <a:r>
              <a:rPr sz="3200" spc="-10" dirty="0">
                <a:solidFill>
                  <a:srgbClr val="00B050"/>
                </a:solidFill>
                <a:latin typeface="Arial"/>
                <a:cs typeface="Arial"/>
              </a:rPr>
              <a:t>2015 Annual</a:t>
            </a:r>
            <a:r>
              <a:rPr sz="3200" spc="-20" dirty="0">
                <a:solidFill>
                  <a:srgbClr val="00B050"/>
                </a:solidFill>
                <a:latin typeface="Arial"/>
                <a:cs typeface="Arial"/>
              </a:rPr>
              <a:t> </a:t>
            </a:r>
            <a:r>
              <a:rPr sz="3200" spc="-5" dirty="0">
                <a:solidFill>
                  <a:srgbClr val="00B050"/>
                </a:solidFill>
                <a:latin typeface="Arial"/>
                <a:cs typeface="Arial"/>
              </a:rPr>
              <a:t>Report</a:t>
            </a:r>
            <a:endParaRPr sz="3200">
              <a:latin typeface="Arial"/>
              <a:cs typeface="Arial"/>
            </a:endParaRPr>
          </a:p>
        </p:txBody>
      </p:sp>
      <p:sp>
        <p:nvSpPr>
          <p:cNvPr id="7" name="object 7"/>
          <p:cNvSpPr txBox="1"/>
          <p:nvPr/>
        </p:nvSpPr>
        <p:spPr>
          <a:xfrm>
            <a:off x="474276" y="1063536"/>
            <a:ext cx="7242175" cy="5039841"/>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1700" spc="-5" dirty="0">
                <a:latin typeface="Arial"/>
                <a:cs typeface="Arial"/>
              </a:rPr>
              <a:t>Importance </a:t>
            </a:r>
            <a:r>
              <a:rPr sz="1700" dirty="0">
                <a:latin typeface="Arial"/>
                <a:cs typeface="Arial"/>
              </a:rPr>
              <a:t>and use of </a:t>
            </a:r>
            <a:r>
              <a:rPr lang="en-ZA" sz="1700" dirty="0" err="1">
                <a:latin typeface="Arial"/>
                <a:cs typeface="Arial"/>
              </a:rPr>
              <a:t>Agrément</a:t>
            </a:r>
            <a:r>
              <a:rPr lang="en-ZA" sz="1700" dirty="0">
                <a:latin typeface="Arial"/>
                <a:cs typeface="Arial"/>
              </a:rPr>
              <a:t> </a:t>
            </a:r>
            <a:r>
              <a:rPr sz="1700" spc="-5" dirty="0" smtClean="0">
                <a:latin typeface="Arial"/>
                <a:cs typeface="Arial"/>
              </a:rPr>
              <a:t>certificates</a:t>
            </a:r>
            <a:r>
              <a:rPr sz="1700" spc="-5" dirty="0">
                <a:latin typeface="Arial"/>
                <a:cs typeface="Arial"/>
              </a:rPr>
              <a:t>.</a:t>
            </a:r>
            <a:endParaRPr sz="1700" dirty="0">
              <a:latin typeface="Arial"/>
              <a:cs typeface="Arial"/>
            </a:endParaRP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Progress on legislative</a:t>
            </a:r>
            <a:r>
              <a:rPr sz="1700" spc="-75" dirty="0">
                <a:latin typeface="Arial"/>
                <a:cs typeface="Arial"/>
              </a:rPr>
              <a:t> </a:t>
            </a:r>
            <a:r>
              <a:rPr sz="1700" dirty="0">
                <a:latin typeface="Arial"/>
                <a:cs typeface="Arial"/>
              </a:rPr>
              <a:t>process.</a:t>
            </a: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Board oversight</a:t>
            </a:r>
            <a:r>
              <a:rPr sz="1700" spc="-75" dirty="0">
                <a:latin typeface="Arial"/>
                <a:cs typeface="Arial"/>
              </a:rPr>
              <a:t> </a:t>
            </a:r>
            <a:r>
              <a:rPr sz="1700" dirty="0">
                <a:latin typeface="Arial"/>
                <a:cs typeface="Arial"/>
              </a:rPr>
              <a:t>role.</a:t>
            </a:r>
          </a:p>
          <a:p>
            <a:pPr>
              <a:lnSpc>
                <a:spcPct val="100000"/>
              </a:lnSpc>
              <a:spcBef>
                <a:spcPts val="15"/>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Mandate of </a:t>
            </a:r>
            <a:r>
              <a:rPr sz="1700" dirty="0" err="1">
                <a:latin typeface="Arial"/>
                <a:cs typeface="Arial"/>
              </a:rPr>
              <a:t>Agrément</a:t>
            </a:r>
            <a:r>
              <a:rPr sz="1700" dirty="0">
                <a:latin typeface="Arial"/>
                <a:cs typeface="Arial"/>
              </a:rPr>
              <a:t> </a:t>
            </a:r>
            <a:r>
              <a:rPr lang="en-ZA" sz="1700" spc="-5" dirty="0" smtClean="0">
                <a:latin typeface="Arial"/>
                <a:cs typeface="Arial"/>
              </a:rPr>
              <a:t>South Africa </a:t>
            </a:r>
            <a:r>
              <a:rPr sz="1700" dirty="0" smtClean="0">
                <a:latin typeface="Arial"/>
                <a:cs typeface="Arial"/>
              </a:rPr>
              <a:t>&amp; </a:t>
            </a:r>
            <a:r>
              <a:rPr sz="1700" spc="-5" dirty="0">
                <a:latin typeface="Arial"/>
                <a:cs typeface="Arial"/>
              </a:rPr>
              <a:t>its </a:t>
            </a:r>
            <a:r>
              <a:rPr sz="1700" dirty="0">
                <a:latin typeface="Arial"/>
                <a:cs typeface="Arial"/>
              </a:rPr>
              <a:t>promotion of</a:t>
            </a:r>
            <a:r>
              <a:rPr sz="1700" spc="30" dirty="0">
                <a:latin typeface="Arial"/>
                <a:cs typeface="Arial"/>
              </a:rPr>
              <a:t> </a:t>
            </a:r>
            <a:r>
              <a:rPr sz="1700" dirty="0">
                <a:latin typeface="Arial"/>
                <a:cs typeface="Arial"/>
              </a:rPr>
              <a:t>innovation.</a:t>
            </a: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Main stages covered in granting </a:t>
            </a:r>
            <a:r>
              <a:rPr sz="1700" spc="-5" dirty="0">
                <a:latin typeface="Arial"/>
                <a:cs typeface="Arial"/>
              </a:rPr>
              <a:t>certificates.</a:t>
            </a:r>
            <a:endParaRPr sz="1700" dirty="0">
              <a:latin typeface="Arial"/>
              <a:cs typeface="Arial"/>
            </a:endParaRP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Quality inspections and validity</a:t>
            </a:r>
            <a:r>
              <a:rPr sz="1700" spc="-40" dirty="0">
                <a:latin typeface="Arial"/>
                <a:cs typeface="Arial"/>
              </a:rPr>
              <a:t> </a:t>
            </a:r>
            <a:r>
              <a:rPr sz="1700" spc="-5" dirty="0">
                <a:latin typeface="Arial"/>
                <a:cs typeface="Arial"/>
              </a:rPr>
              <a:t>reviews.</a:t>
            </a:r>
            <a:endParaRPr sz="1700" dirty="0">
              <a:latin typeface="Arial"/>
              <a:cs typeface="Arial"/>
            </a:endParaRPr>
          </a:p>
          <a:p>
            <a:pPr>
              <a:lnSpc>
                <a:spcPct val="100000"/>
              </a:lnSpc>
              <a:spcBef>
                <a:spcPts val="15"/>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Annual and quarterly</a:t>
            </a:r>
            <a:r>
              <a:rPr sz="1700" spc="-40" dirty="0">
                <a:latin typeface="Arial"/>
                <a:cs typeface="Arial"/>
              </a:rPr>
              <a:t> </a:t>
            </a:r>
            <a:r>
              <a:rPr sz="1700" spc="-5" dirty="0">
                <a:latin typeface="Arial"/>
                <a:cs typeface="Arial"/>
              </a:rPr>
              <a:t>targets</a:t>
            </a:r>
            <a:r>
              <a:rPr sz="1700" b="1" spc="-5" dirty="0">
                <a:latin typeface="Arial"/>
                <a:cs typeface="Arial"/>
              </a:rPr>
              <a:t>.</a:t>
            </a:r>
            <a:endParaRPr sz="1700" dirty="0">
              <a:latin typeface="Arial"/>
              <a:cs typeface="Arial"/>
            </a:endParaRP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Achievements in reporting </a:t>
            </a:r>
            <a:r>
              <a:rPr sz="1700" spc="-5" dirty="0">
                <a:latin typeface="Arial"/>
                <a:cs typeface="Arial"/>
              </a:rPr>
              <a:t>year </a:t>
            </a:r>
            <a:r>
              <a:rPr sz="1700" dirty="0">
                <a:latin typeface="Arial"/>
                <a:cs typeface="Arial"/>
              </a:rPr>
              <a:t>measured against </a:t>
            </a:r>
            <a:r>
              <a:rPr sz="1700" spc="-5" dirty="0">
                <a:latin typeface="Arial"/>
                <a:cs typeface="Arial"/>
              </a:rPr>
              <a:t>Agrément's</a:t>
            </a:r>
            <a:r>
              <a:rPr sz="1700" spc="45" dirty="0">
                <a:latin typeface="Arial"/>
                <a:cs typeface="Arial"/>
              </a:rPr>
              <a:t> </a:t>
            </a:r>
            <a:r>
              <a:rPr sz="1700" dirty="0">
                <a:latin typeface="Arial"/>
                <a:cs typeface="Arial"/>
              </a:rPr>
              <a:t>mandate.</a:t>
            </a:r>
          </a:p>
          <a:p>
            <a:pPr>
              <a:lnSpc>
                <a:spcPct val="100000"/>
              </a:lnSpc>
              <a:spcBef>
                <a:spcPts val="3"/>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Technical</a:t>
            </a:r>
            <a:r>
              <a:rPr sz="1700" spc="-65" dirty="0">
                <a:latin typeface="Arial"/>
                <a:cs typeface="Arial"/>
              </a:rPr>
              <a:t> </a:t>
            </a:r>
            <a:r>
              <a:rPr sz="1700" spc="-5" dirty="0">
                <a:latin typeface="Arial"/>
                <a:cs typeface="Arial"/>
              </a:rPr>
              <a:t>outputs</a:t>
            </a:r>
            <a:endParaRPr sz="1700" dirty="0">
              <a:latin typeface="Arial"/>
              <a:cs typeface="Arial"/>
            </a:endParaRPr>
          </a:p>
          <a:p>
            <a:pPr>
              <a:lnSpc>
                <a:spcPct val="100000"/>
              </a:lnSpc>
              <a:spcBef>
                <a:spcPts val="15"/>
              </a:spcBef>
              <a:buFont typeface="Wingdings"/>
              <a:buChar char=""/>
            </a:pPr>
            <a:endParaRPr sz="1750" dirty="0">
              <a:latin typeface="Times New Roman"/>
              <a:cs typeface="Times New Roman"/>
            </a:endParaRPr>
          </a:p>
          <a:p>
            <a:pPr marL="355600" indent="-342900">
              <a:lnSpc>
                <a:spcPct val="100000"/>
              </a:lnSpc>
              <a:buFont typeface="Wingdings"/>
              <a:buChar char=""/>
              <a:tabLst>
                <a:tab pos="355600" algn="l"/>
              </a:tabLst>
            </a:pPr>
            <a:r>
              <a:rPr sz="1700" dirty="0">
                <a:latin typeface="Arial"/>
                <a:cs typeface="Arial"/>
              </a:rPr>
              <a:t>Financial</a:t>
            </a:r>
            <a:r>
              <a:rPr sz="1700" spc="-45" dirty="0">
                <a:latin typeface="Arial"/>
                <a:cs typeface="Arial"/>
              </a:rPr>
              <a:t> </a:t>
            </a:r>
            <a:r>
              <a:rPr sz="1700" spc="-5" dirty="0">
                <a:latin typeface="Arial"/>
                <a:cs typeface="Arial"/>
              </a:rPr>
              <a:t>performance</a:t>
            </a:r>
            <a:endParaRPr sz="17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36725" y="177088"/>
            <a:ext cx="501650" cy="235585"/>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90" dirty="0">
                <a:solidFill>
                  <a:srgbClr val="5F5F5F"/>
                </a:solidFill>
                <a:latin typeface="Calibri"/>
                <a:cs typeface="Calibri"/>
              </a:rPr>
              <a:t> </a:t>
            </a:r>
            <a:r>
              <a:rPr sz="1400" dirty="0">
                <a:solidFill>
                  <a:srgbClr val="5F5F5F"/>
                </a:solidFill>
                <a:latin typeface="Calibri"/>
                <a:cs typeface="Calibri"/>
              </a:rPr>
              <a:t>5</a:t>
            </a:r>
            <a:endParaRPr sz="1400">
              <a:latin typeface="Calibri"/>
              <a:cs typeface="Calibri"/>
            </a:endParaRPr>
          </a:p>
        </p:txBody>
      </p:sp>
      <p:sp>
        <p:nvSpPr>
          <p:cNvPr id="7" name="object 7"/>
          <p:cNvSpPr txBox="1"/>
          <p:nvPr/>
        </p:nvSpPr>
        <p:spPr>
          <a:xfrm>
            <a:off x="3808907" y="318896"/>
            <a:ext cx="2896235" cy="430887"/>
          </a:xfrm>
          <a:prstGeom prst="rect">
            <a:avLst/>
          </a:prstGeom>
        </p:spPr>
        <p:txBody>
          <a:bodyPr vert="horz" wrap="square" lIns="0" tIns="0" rIns="0" bIns="0" rtlCol="0">
            <a:spAutoFit/>
          </a:bodyPr>
          <a:lstStyle/>
          <a:p>
            <a:pPr marL="12700">
              <a:lnSpc>
                <a:spcPct val="100000"/>
              </a:lnSpc>
            </a:pPr>
            <a:r>
              <a:rPr lang="en-ZA" sz="2800" spc="-10" dirty="0" smtClean="0">
                <a:solidFill>
                  <a:srgbClr val="00B050"/>
                </a:solidFill>
                <a:latin typeface="Calibri"/>
                <a:cs typeface="Calibri"/>
              </a:rPr>
              <a:t>Background</a:t>
            </a:r>
            <a:endParaRPr sz="2800" dirty="0">
              <a:latin typeface="Calibri"/>
              <a:cs typeface="Calibri"/>
            </a:endParaRPr>
          </a:p>
        </p:txBody>
      </p:sp>
      <p:sp>
        <p:nvSpPr>
          <p:cNvPr id="8" name="object 8"/>
          <p:cNvSpPr txBox="1"/>
          <p:nvPr/>
        </p:nvSpPr>
        <p:spPr>
          <a:xfrm>
            <a:off x="618291" y="1006640"/>
            <a:ext cx="7814309" cy="3847207"/>
          </a:xfrm>
          <a:prstGeom prst="rect">
            <a:avLst/>
          </a:prstGeom>
        </p:spPr>
        <p:txBody>
          <a:bodyPr vert="horz" wrap="square" lIns="0" tIns="0" rIns="0" bIns="0" rtlCol="0">
            <a:spAutoFit/>
          </a:bodyPr>
          <a:lstStyle/>
          <a:p>
            <a:pPr marL="355600" marR="5080" indent="-342900">
              <a:lnSpc>
                <a:spcPct val="100000"/>
              </a:lnSpc>
              <a:buFont typeface="Wingdings"/>
              <a:buChar char=""/>
              <a:tabLst>
                <a:tab pos="355600" algn="l"/>
              </a:tabLst>
            </a:pPr>
            <a:r>
              <a:rPr sz="2400" dirty="0">
                <a:latin typeface="Calibri"/>
                <a:cs typeface="Calibri"/>
              </a:rPr>
              <a:t>Agrément </a:t>
            </a:r>
            <a:r>
              <a:rPr sz="2400" spc="-5" dirty="0">
                <a:latin typeface="Calibri"/>
                <a:cs typeface="Calibri"/>
              </a:rPr>
              <a:t>South </a:t>
            </a:r>
            <a:r>
              <a:rPr sz="2400" dirty="0">
                <a:latin typeface="Calibri"/>
                <a:cs typeface="Calibri"/>
              </a:rPr>
              <a:t>Africa was </a:t>
            </a:r>
            <a:r>
              <a:rPr sz="2400" spc="-5" dirty="0">
                <a:latin typeface="Calibri"/>
                <a:cs typeface="Calibri"/>
              </a:rPr>
              <a:t>established by </a:t>
            </a:r>
            <a:r>
              <a:rPr sz="2400" dirty="0">
                <a:latin typeface="Calibri"/>
                <a:cs typeface="Calibri"/>
              </a:rPr>
              <a:t>the then </a:t>
            </a:r>
            <a:r>
              <a:rPr sz="2400" spc="-5" dirty="0">
                <a:latin typeface="Calibri"/>
                <a:cs typeface="Calibri"/>
              </a:rPr>
              <a:t>Minister  of Public works </a:t>
            </a:r>
            <a:r>
              <a:rPr sz="2400" dirty="0">
                <a:latin typeface="Calibri"/>
                <a:cs typeface="Calibri"/>
              </a:rPr>
              <a:t>in</a:t>
            </a:r>
            <a:r>
              <a:rPr sz="2400" spc="-85" dirty="0">
                <a:latin typeface="Calibri"/>
                <a:cs typeface="Calibri"/>
              </a:rPr>
              <a:t> </a:t>
            </a:r>
            <a:r>
              <a:rPr sz="2400" spc="-5" dirty="0">
                <a:latin typeface="Calibri"/>
                <a:cs typeface="Calibri"/>
              </a:rPr>
              <a:t>1969</a:t>
            </a:r>
            <a:endParaRPr sz="2400" dirty="0">
              <a:latin typeface="Calibri"/>
              <a:cs typeface="Calibri"/>
            </a:endParaRPr>
          </a:p>
          <a:p>
            <a:pPr marL="355600" marR="1007110" indent="-342900" algn="just">
              <a:lnSpc>
                <a:spcPct val="100000"/>
              </a:lnSpc>
              <a:spcBef>
                <a:spcPts val="575"/>
              </a:spcBef>
              <a:buFont typeface="Wingdings"/>
              <a:buChar char=""/>
              <a:tabLst>
                <a:tab pos="355600" algn="l"/>
              </a:tabLst>
            </a:pPr>
            <a:r>
              <a:rPr sz="2400" spc="-5" dirty="0">
                <a:latin typeface="Calibri"/>
                <a:cs typeface="Calibri"/>
              </a:rPr>
              <a:t>For </a:t>
            </a:r>
            <a:r>
              <a:rPr sz="2400" dirty="0">
                <a:latin typeface="Calibri"/>
                <a:cs typeface="Calibri"/>
              </a:rPr>
              <a:t>the </a:t>
            </a:r>
            <a:r>
              <a:rPr sz="2400" spc="-5" dirty="0">
                <a:latin typeface="Calibri"/>
                <a:cs typeface="Calibri"/>
              </a:rPr>
              <a:t>last 46 </a:t>
            </a:r>
            <a:r>
              <a:rPr sz="2400" dirty="0">
                <a:latin typeface="Calibri"/>
                <a:cs typeface="Calibri"/>
              </a:rPr>
              <a:t>years </a:t>
            </a:r>
            <a:r>
              <a:rPr lang="en-US" sz="2400" dirty="0" smtClean="0">
                <a:latin typeface="Calibri"/>
                <a:cs typeface="Calibri"/>
              </a:rPr>
              <a:t>the entity </a:t>
            </a:r>
            <a:r>
              <a:rPr sz="2400" spc="-5" dirty="0" smtClean="0">
                <a:latin typeface="Calibri"/>
                <a:cs typeface="Calibri"/>
              </a:rPr>
              <a:t>has </a:t>
            </a:r>
            <a:r>
              <a:rPr sz="2400" dirty="0">
                <a:latin typeface="Calibri"/>
                <a:cs typeface="Calibri"/>
              </a:rPr>
              <a:t>been </a:t>
            </a:r>
            <a:r>
              <a:rPr sz="2400" spc="-5" dirty="0">
                <a:latin typeface="Calibri"/>
                <a:cs typeface="Calibri"/>
              </a:rPr>
              <a:t>undertaking </a:t>
            </a:r>
            <a:r>
              <a:rPr sz="2400" dirty="0">
                <a:latin typeface="Calibri"/>
                <a:cs typeface="Calibri"/>
              </a:rPr>
              <a:t>technical  </a:t>
            </a:r>
            <a:r>
              <a:rPr sz="2400" spc="-5" dirty="0">
                <a:latin typeface="Calibri"/>
                <a:cs typeface="Calibri"/>
              </a:rPr>
              <a:t>assessments of non-standard or alternative building  technologies (ABTs</a:t>
            </a:r>
            <a:r>
              <a:rPr sz="2400" spc="-5" dirty="0" smtClean="0">
                <a:latin typeface="Calibri"/>
                <a:cs typeface="Calibri"/>
              </a:rPr>
              <a:t>) </a:t>
            </a:r>
            <a:r>
              <a:rPr sz="2400" dirty="0">
                <a:latin typeface="Calibri"/>
                <a:cs typeface="Calibri"/>
              </a:rPr>
              <a:t>in </a:t>
            </a:r>
            <a:r>
              <a:rPr sz="2400" spc="-5" dirty="0">
                <a:latin typeface="Calibri"/>
                <a:cs typeface="Calibri"/>
              </a:rPr>
              <a:t>South</a:t>
            </a:r>
            <a:r>
              <a:rPr sz="2400" spc="-20" dirty="0">
                <a:latin typeface="Calibri"/>
                <a:cs typeface="Calibri"/>
              </a:rPr>
              <a:t> </a:t>
            </a:r>
            <a:r>
              <a:rPr sz="2400" spc="-5" dirty="0">
                <a:latin typeface="Calibri"/>
                <a:cs typeface="Calibri"/>
              </a:rPr>
              <a:t>Africa.</a:t>
            </a:r>
            <a:endParaRPr sz="2400" dirty="0">
              <a:latin typeface="Calibri"/>
              <a:cs typeface="Calibri"/>
            </a:endParaRPr>
          </a:p>
          <a:p>
            <a:pPr marL="355600" marR="177800" indent="-342900">
              <a:lnSpc>
                <a:spcPct val="100000"/>
              </a:lnSpc>
              <a:spcBef>
                <a:spcPts val="575"/>
              </a:spcBef>
              <a:buFont typeface="Wingdings"/>
              <a:buChar char=""/>
              <a:tabLst>
                <a:tab pos="355600" algn="l"/>
              </a:tabLst>
            </a:pPr>
            <a:r>
              <a:rPr sz="2400" dirty="0">
                <a:latin typeface="Calibri"/>
                <a:cs typeface="Calibri"/>
              </a:rPr>
              <a:t>Agrément </a:t>
            </a:r>
            <a:r>
              <a:rPr sz="2400" spc="-5" dirty="0">
                <a:latin typeface="Calibri"/>
                <a:cs typeface="Calibri"/>
              </a:rPr>
              <a:t>South </a:t>
            </a:r>
            <a:r>
              <a:rPr sz="2400" dirty="0">
                <a:latin typeface="Calibri"/>
                <a:cs typeface="Calibri"/>
              </a:rPr>
              <a:t>Africa evaluates the </a:t>
            </a:r>
            <a:r>
              <a:rPr sz="2400" spc="-5" dirty="0">
                <a:latin typeface="Calibri"/>
                <a:cs typeface="Calibri"/>
              </a:rPr>
              <a:t>fitness for purpose of  innovative non-standard construction </a:t>
            </a:r>
            <a:r>
              <a:rPr sz="2400" dirty="0">
                <a:latin typeface="Calibri"/>
                <a:cs typeface="Calibri"/>
              </a:rPr>
              <a:t>related systems </a:t>
            </a:r>
            <a:r>
              <a:rPr sz="2400" spc="-5" dirty="0">
                <a:latin typeface="Calibri"/>
                <a:cs typeface="Calibri"/>
              </a:rPr>
              <a:t>or  products for use </a:t>
            </a:r>
            <a:r>
              <a:rPr sz="2400" dirty="0">
                <a:latin typeface="Calibri"/>
                <a:cs typeface="Calibri"/>
              </a:rPr>
              <a:t>in the </a:t>
            </a:r>
            <a:r>
              <a:rPr sz="2400" spc="-5" dirty="0">
                <a:latin typeface="Calibri"/>
                <a:cs typeface="Calibri"/>
              </a:rPr>
              <a:t>construction industry for </a:t>
            </a:r>
            <a:r>
              <a:rPr sz="2400" dirty="0">
                <a:latin typeface="Calibri"/>
                <a:cs typeface="Calibri"/>
              </a:rPr>
              <a:t>which </a:t>
            </a:r>
            <a:r>
              <a:rPr sz="2400" spc="-5" dirty="0">
                <a:latin typeface="Calibri"/>
                <a:cs typeface="Calibri"/>
              </a:rPr>
              <a:t>no  national standard or code of </a:t>
            </a:r>
            <a:r>
              <a:rPr sz="2400" dirty="0">
                <a:latin typeface="Calibri"/>
                <a:cs typeface="Calibri"/>
              </a:rPr>
              <a:t>practice</a:t>
            </a:r>
            <a:r>
              <a:rPr sz="2400" spc="-35" dirty="0">
                <a:latin typeface="Calibri"/>
                <a:cs typeface="Calibri"/>
              </a:rPr>
              <a:t> </a:t>
            </a:r>
            <a:r>
              <a:rPr sz="2400" spc="-5" dirty="0">
                <a:latin typeface="Calibri"/>
                <a:cs typeface="Calibri"/>
              </a:rPr>
              <a:t>exists.</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64490" y="176910"/>
            <a:ext cx="1750060" cy="662305"/>
          </a:xfrm>
          <a:prstGeom prst="rect">
            <a:avLst/>
          </a:prstGeom>
        </p:spPr>
        <p:txBody>
          <a:bodyPr vert="horz" wrap="square" lIns="0" tIns="0" rIns="0" bIns="0" rtlCol="0">
            <a:spAutoFit/>
          </a:bodyPr>
          <a:lstStyle/>
          <a:p>
            <a:pPr marL="12700">
              <a:lnSpc>
                <a:spcPct val="100000"/>
              </a:lnSpc>
            </a:pPr>
            <a:r>
              <a:rPr sz="1400" spc="-20" dirty="0">
                <a:solidFill>
                  <a:srgbClr val="5F5F5F"/>
                </a:solidFill>
                <a:latin typeface="Calibri"/>
                <a:cs typeface="Calibri"/>
              </a:rPr>
              <a:t>Wednesday, </a:t>
            </a:r>
            <a:r>
              <a:rPr sz="1400" spc="-5" dirty="0">
                <a:solidFill>
                  <a:srgbClr val="5F5F5F"/>
                </a:solidFill>
                <a:latin typeface="Calibri"/>
                <a:cs typeface="Calibri"/>
              </a:rPr>
              <a:t>07</a:t>
            </a:r>
            <a:r>
              <a:rPr sz="1400" spc="-20" dirty="0">
                <a:solidFill>
                  <a:srgbClr val="5F5F5F"/>
                </a:solidFill>
                <a:latin typeface="Calibri"/>
                <a:cs typeface="Calibri"/>
              </a:rPr>
              <a:t> </a:t>
            </a:r>
            <a:r>
              <a:rPr sz="1400" spc="-10" dirty="0">
                <a:solidFill>
                  <a:srgbClr val="5F5F5F"/>
                </a:solidFill>
                <a:latin typeface="Calibri"/>
                <a:cs typeface="Calibri"/>
              </a:rPr>
              <a:t>October</a:t>
            </a:r>
            <a:endParaRPr sz="1400">
              <a:latin typeface="Calibri"/>
              <a:cs typeface="Calibri"/>
            </a:endParaRPr>
          </a:p>
          <a:p>
            <a:pPr marL="12700">
              <a:lnSpc>
                <a:spcPct val="100000"/>
              </a:lnSpc>
            </a:pPr>
            <a:r>
              <a:rPr sz="1400" spc="-5" dirty="0">
                <a:solidFill>
                  <a:srgbClr val="5F5F5F"/>
                </a:solidFill>
                <a:latin typeface="Calibri"/>
                <a:cs typeface="Calibri"/>
              </a:rPr>
              <a:t>2015</a:t>
            </a:r>
            <a:endParaRPr sz="1400">
              <a:latin typeface="Calibri"/>
              <a:cs typeface="Calibri"/>
            </a:endParaRPr>
          </a:p>
          <a:p>
            <a:pPr marL="12700">
              <a:lnSpc>
                <a:spcPct val="100000"/>
              </a:lnSpc>
            </a:pPr>
            <a:r>
              <a:rPr sz="1400" b="1" spc="-10" dirty="0">
                <a:solidFill>
                  <a:srgbClr val="C00000"/>
                </a:solidFill>
                <a:latin typeface="Calibri"/>
                <a:cs typeface="Calibri"/>
                <a:hlinkClick r:id="rId5"/>
              </a:rPr>
              <a:t>www.agrement.co.za</a:t>
            </a:r>
            <a:endParaRPr sz="1400">
              <a:latin typeface="Calibri"/>
              <a:cs typeface="Calibri"/>
            </a:endParaRPr>
          </a:p>
        </p:txBody>
      </p:sp>
      <p:sp>
        <p:nvSpPr>
          <p:cNvPr id="6" name="object 6"/>
          <p:cNvSpPr txBox="1"/>
          <p:nvPr/>
        </p:nvSpPr>
        <p:spPr>
          <a:xfrm>
            <a:off x="2223756" y="177088"/>
            <a:ext cx="6539244" cy="577081"/>
          </a:xfrm>
          <a:prstGeom prst="rect">
            <a:avLst/>
          </a:prstGeom>
        </p:spPr>
        <p:txBody>
          <a:bodyPr vert="horz" wrap="square" lIns="0" tIns="0" rIns="0" bIns="0" rtlCol="0">
            <a:spAutoFit/>
          </a:bodyPr>
          <a:lstStyle/>
          <a:p>
            <a:pPr marR="465455" algn="r">
              <a:lnSpc>
                <a:spcPts val="1400"/>
              </a:lnSpc>
            </a:pPr>
            <a:r>
              <a:rPr sz="1400" spc="-5" dirty="0">
                <a:solidFill>
                  <a:srgbClr val="5F5F5F"/>
                </a:solidFill>
                <a:latin typeface="Calibri"/>
                <a:cs typeface="Calibri"/>
              </a:rPr>
              <a:t>Slide</a:t>
            </a:r>
            <a:r>
              <a:rPr sz="1400" spc="-90" dirty="0">
                <a:solidFill>
                  <a:srgbClr val="5F5F5F"/>
                </a:solidFill>
                <a:latin typeface="Calibri"/>
                <a:cs typeface="Calibri"/>
              </a:rPr>
              <a:t> </a:t>
            </a:r>
            <a:r>
              <a:rPr sz="1400" dirty="0">
                <a:solidFill>
                  <a:srgbClr val="5F5F5F"/>
                </a:solidFill>
                <a:latin typeface="Calibri"/>
                <a:cs typeface="Calibri"/>
              </a:rPr>
              <a:t>6</a:t>
            </a:r>
            <a:endParaRPr sz="1400" dirty="0">
              <a:latin typeface="Calibri"/>
              <a:cs typeface="Calibri"/>
            </a:endParaRPr>
          </a:p>
          <a:p>
            <a:pPr marL="12700">
              <a:lnSpc>
                <a:spcPts val="3080"/>
              </a:lnSpc>
              <a:tabLst>
                <a:tab pos="3139440" algn="l"/>
              </a:tabLst>
            </a:pPr>
            <a:r>
              <a:rPr lang="en-ZA" sz="2800" spc="-10" dirty="0" smtClean="0">
                <a:solidFill>
                  <a:srgbClr val="00B050"/>
                </a:solidFill>
                <a:latin typeface="Calibri"/>
                <a:cs typeface="Calibri"/>
              </a:rPr>
              <a:t>The </a:t>
            </a:r>
            <a:r>
              <a:rPr sz="2800" spc="-10" dirty="0" smtClean="0">
                <a:solidFill>
                  <a:srgbClr val="00B050"/>
                </a:solidFill>
                <a:latin typeface="Calibri"/>
                <a:cs typeface="Calibri"/>
              </a:rPr>
              <a:t>Legislative</a:t>
            </a:r>
            <a:r>
              <a:rPr sz="2800" spc="-40" dirty="0" smtClean="0">
                <a:solidFill>
                  <a:srgbClr val="00B050"/>
                </a:solidFill>
                <a:latin typeface="Calibri"/>
                <a:cs typeface="Calibri"/>
              </a:rPr>
              <a:t> </a:t>
            </a:r>
            <a:r>
              <a:rPr sz="2800" spc="-5" dirty="0" smtClean="0">
                <a:solidFill>
                  <a:srgbClr val="00B050"/>
                </a:solidFill>
                <a:latin typeface="Calibri"/>
                <a:cs typeface="Calibri"/>
              </a:rPr>
              <a:t>process</a:t>
            </a:r>
            <a:r>
              <a:rPr lang="en-ZA" sz="2800" spc="-5" dirty="0" smtClean="0">
                <a:solidFill>
                  <a:srgbClr val="00B050"/>
                </a:solidFill>
                <a:latin typeface="Calibri"/>
                <a:cs typeface="Calibri"/>
              </a:rPr>
              <a:t> to </a:t>
            </a:r>
            <a:r>
              <a:rPr lang="en-ZA" sz="2800" spc="-5" dirty="0">
                <a:solidFill>
                  <a:srgbClr val="00B050"/>
                </a:solidFill>
                <a:cs typeface="Calibri"/>
              </a:rPr>
              <a:t>establish </a:t>
            </a:r>
            <a:r>
              <a:rPr lang="en-ZA" sz="2800" spc="-5" dirty="0" err="1">
                <a:solidFill>
                  <a:srgbClr val="00B050"/>
                </a:solidFill>
                <a:cs typeface="Calibri"/>
              </a:rPr>
              <a:t>Agrément</a:t>
            </a:r>
            <a:endParaRPr sz="2800" dirty="0">
              <a:latin typeface="Calibri"/>
              <a:cs typeface="Calibri"/>
            </a:endParaRPr>
          </a:p>
        </p:txBody>
      </p:sp>
      <p:sp>
        <p:nvSpPr>
          <p:cNvPr id="7" name="object 7"/>
          <p:cNvSpPr txBox="1"/>
          <p:nvPr/>
        </p:nvSpPr>
        <p:spPr>
          <a:xfrm>
            <a:off x="618291" y="1006640"/>
            <a:ext cx="8011159" cy="4370427"/>
          </a:xfrm>
          <a:prstGeom prst="rect">
            <a:avLst/>
          </a:prstGeom>
        </p:spPr>
        <p:txBody>
          <a:bodyPr vert="horz" wrap="square" lIns="0" tIns="0" rIns="0" bIns="0" rtlCol="0">
            <a:spAutoFit/>
          </a:bodyPr>
          <a:lstStyle/>
          <a:p>
            <a:pPr marL="355600" marR="62230" indent="-342900">
              <a:buFont typeface="Wingdings"/>
              <a:buChar char=""/>
              <a:tabLst>
                <a:tab pos="355600" algn="l"/>
              </a:tabLst>
            </a:pPr>
            <a:r>
              <a:rPr lang="en-ZA" sz="2200" spc="-5" dirty="0">
                <a:cs typeface="Calibri"/>
              </a:rPr>
              <a:t>The </a:t>
            </a:r>
            <a:r>
              <a:rPr lang="en-ZA" sz="2200" dirty="0">
                <a:cs typeface="Calibri"/>
              </a:rPr>
              <a:t>Bill was </a:t>
            </a:r>
            <a:r>
              <a:rPr lang="en-ZA" sz="2200" dirty="0" smtClean="0">
                <a:cs typeface="Calibri"/>
              </a:rPr>
              <a:t>submitted to Parliament and subsequently referred by the Speaker of the National Assembly to the Portfolio Committee for consideration</a:t>
            </a:r>
            <a:endParaRPr lang="en-ZA" sz="2200" dirty="0">
              <a:cs typeface="Calibri"/>
            </a:endParaRPr>
          </a:p>
          <a:p>
            <a:pPr marL="355600" marR="5080" indent="-342900">
              <a:lnSpc>
                <a:spcPct val="100000"/>
              </a:lnSpc>
              <a:spcBef>
                <a:spcPts val="575"/>
              </a:spcBef>
              <a:buFont typeface="Wingdings"/>
              <a:buChar char=""/>
              <a:tabLst>
                <a:tab pos="355600" algn="l"/>
              </a:tabLst>
            </a:pPr>
            <a:r>
              <a:rPr lang="en-ZA" sz="2200" spc="-5" dirty="0" smtClean="0">
                <a:latin typeface="Calibri"/>
                <a:cs typeface="Calibri"/>
              </a:rPr>
              <a:t>ASA observed the process of the </a:t>
            </a:r>
            <a:r>
              <a:rPr sz="2200" spc="-5" dirty="0" smtClean="0">
                <a:latin typeface="Calibri"/>
                <a:cs typeface="Calibri"/>
              </a:rPr>
              <a:t>Portfolio </a:t>
            </a:r>
            <a:r>
              <a:rPr sz="2200" spc="-5" dirty="0">
                <a:latin typeface="Calibri"/>
                <a:cs typeface="Calibri"/>
              </a:rPr>
              <a:t>Committee on Public Works </a:t>
            </a:r>
            <a:r>
              <a:rPr lang="en-ZA" sz="2200" spc="-5" dirty="0" smtClean="0">
                <a:latin typeface="Calibri"/>
                <a:cs typeface="Calibri"/>
              </a:rPr>
              <a:t>to consider the Bill until its approval with amendments</a:t>
            </a:r>
            <a:r>
              <a:rPr sz="2200" spc="-5" dirty="0" smtClean="0">
                <a:latin typeface="Calibri"/>
                <a:cs typeface="Calibri"/>
              </a:rPr>
              <a:t>.</a:t>
            </a:r>
            <a:endParaRPr sz="2200" dirty="0">
              <a:latin typeface="Calibri"/>
              <a:cs typeface="Calibri"/>
            </a:endParaRPr>
          </a:p>
          <a:p>
            <a:pPr marL="355600" marR="1155065" indent="-342900">
              <a:lnSpc>
                <a:spcPct val="100000"/>
              </a:lnSpc>
              <a:spcBef>
                <a:spcPts val="575"/>
              </a:spcBef>
              <a:buFont typeface="Wingdings"/>
              <a:buChar char=""/>
              <a:tabLst>
                <a:tab pos="355600" algn="l"/>
              </a:tabLst>
            </a:pPr>
            <a:r>
              <a:rPr lang="en-ZA" sz="2200" spc="-5" dirty="0" smtClean="0">
                <a:latin typeface="Calibri"/>
                <a:cs typeface="Calibri"/>
              </a:rPr>
              <a:t>ASA observed the consideration of the </a:t>
            </a:r>
            <a:r>
              <a:rPr sz="2200" dirty="0" smtClean="0">
                <a:latin typeface="Calibri"/>
                <a:cs typeface="Calibri"/>
              </a:rPr>
              <a:t>Bill </a:t>
            </a:r>
            <a:r>
              <a:rPr lang="en-ZA" sz="2200" dirty="0" smtClean="0">
                <a:latin typeface="Calibri"/>
                <a:cs typeface="Calibri"/>
              </a:rPr>
              <a:t>by </a:t>
            </a:r>
            <a:r>
              <a:rPr sz="2200" dirty="0" smtClean="0">
                <a:latin typeface="Calibri"/>
                <a:cs typeface="Calibri"/>
              </a:rPr>
              <a:t>the </a:t>
            </a:r>
            <a:r>
              <a:rPr sz="2200" spc="-5" dirty="0">
                <a:latin typeface="Calibri"/>
                <a:cs typeface="Calibri"/>
              </a:rPr>
              <a:t>National Council of  Provinces </a:t>
            </a:r>
            <a:r>
              <a:rPr lang="en-ZA" sz="2200" dirty="0" smtClean="0">
                <a:latin typeface="Calibri"/>
                <a:cs typeface="Calibri"/>
              </a:rPr>
              <a:t>until it was </a:t>
            </a:r>
            <a:r>
              <a:rPr sz="2200" spc="-5" dirty="0" smtClean="0">
                <a:latin typeface="Calibri"/>
                <a:cs typeface="Calibri"/>
              </a:rPr>
              <a:t>passed</a:t>
            </a:r>
            <a:r>
              <a:rPr sz="2200" spc="-5" dirty="0">
                <a:latin typeface="Calibri"/>
                <a:cs typeface="Calibri"/>
              </a:rPr>
              <a:t>.</a:t>
            </a:r>
            <a:endParaRPr sz="2200" dirty="0">
              <a:latin typeface="Calibri"/>
              <a:cs typeface="Calibri"/>
            </a:endParaRPr>
          </a:p>
          <a:p>
            <a:pPr marL="355600" marR="1035050" indent="-342900">
              <a:lnSpc>
                <a:spcPct val="100000"/>
              </a:lnSpc>
              <a:spcBef>
                <a:spcPts val="575"/>
              </a:spcBef>
              <a:buFont typeface="Wingdings"/>
              <a:buChar char=""/>
              <a:tabLst>
                <a:tab pos="355600" algn="l"/>
              </a:tabLst>
            </a:pPr>
            <a:r>
              <a:rPr lang="en-ZA" sz="2200" spc="-5" dirty="0" smtClean="0">
                <a:latin typeface="Calibri"/>
                <a:cs typeface="Calibri"/>
              </a:rPr>
              <a:t>Parliament has </a:t>
            </a:r>
            <a:r>
              <a:rPr sz="2200" spc="-5" dirty="0" smtClean="0">
                <a:latin typeface="Calibri"/>
                <a:cs typeface="Calibri"/>
              </a:rPr>
              <a:t>submit</a:t>
            </a:r>
            <a:r>
              <a:rPr lang="en-ZA" sz="2200" spc="-5" dirty="0" smtClean="0">
                <a:latin typeface="Calibri"/>
                <a:cs typeface="Calibri"/>
              </a:rPr>
              <a:t>ted the Bill</a:t>
            </a:r>
            <a:r>
              <a:rPr sz="2200" spc="-5" dirty="0" smtClean="0">
                <a:latin typeface="Calibri"/>
                <a:cs typeface="Calibri"/>
              </a:rPr>
              <a:t> </a:t>
            </a:r>
            <a:r>
              <a:rPr sz="2200" dirty="0">
                <a:latin typeface="Calibri"/>
                <a:cs typeface="Calibri"/>
              </a:rPr>
              <a:t>the </a:t>
            </a:r>
            <a:r>
              <a:rPr sz="2200" spc="-5" dirty="0">
                <a:latin typeface="Calibri"/>
                <a:cs typeface="Calibri"/>
              </a:rPr>
              <a:t>President for </a:t>
            </a:r>
            <a:r>
              <a:rPr lang="en-ZA" sz="2200" spc="-5" dirty="0" smtClean="0">
                <a:latin typeface="Calibri"/>
                <a:cs typeface="Calibri"/>
              </a:rPr>
              <a:t>assent</a:t>
            </a:r>
            <a:r>
              <a:rPr sz="2200" spc="-5" dirty="0" smtClean="0">
                <a:latin typeface="Calibri"/>
                <a:cs typeface="Calibri"/>
              </a:rPr>
              <a:t>.</a:t>
            </a:r>
            <a:endParaRPr lang="en-ZA" sz="2200" spc="-5" dirty="0" smtClean="0">
              <a:latin typeface="Calibri"/>
              <a:cs typeface="Calibri"/>
            </a:endParaRPr>
          </a:p>
          <a:p>
            <a:pPr marL="355600" marR="1035050" indent="-342900">
              <a:lnSpc>
                <a:spcPct val="100000"/>
              </a:lnSpc>
              <a:spcBef>
                <a:spcPts val="575"/>
              </a:spcBef>
              <a:buFont typeface="Wingdings"/>
              <a:buChar char=""/>
              <a:tabLst>
                <a:tab pos="355600" algn="l"/>
              </a:tabLst>
            </a:pPr>
            <a:r>
              <a:rPr lang="en-ZA" sz="2200" spc="-5" dirty="0" smtClean="0">
                <a:latin typeface="Calibri"/>
                <a:cs typeface="Calibri"/>
              </a:rPr>
              <a:t>The enactment of the Bill will pave way for ASA to be established as juristic person and this will eliminate the challenge of irregular transfers to the entity by the Department of Public Works</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64490" y="176910"/>
            <a:ext cx="1750060" cy="662305"/>
          </a:xfrm>
          <a:prstGeom prst="rect">
            <a:avLst/>
          </a:prstGeom>
        </p:spPr>
        <p:txBody>
          <a:bodyPr vert="horz" wrap="square" lIns="0" tIns="0" rIns="0" bIns="0" rtlCol="0">
            <a:spAutoFit/>
          </a:bodyPr>
          <a:lstStyle/>
          <a:p>
            <a:pPr marL="12700">
              <a:lnSpc>
                <a:spcPct val="100000"/>
              </a:lnSpc>
            </a:pPr>
            <a:r>
              <a:rPr sz="1400" spc="-20" dirty="0">
                <a:solidFill>
                  <a:srgbClr val="5F5F5F"/>
                </a:solidFill>
                <a:latin typeface="Calibri"/>
                <a:cs typeface="Calibri"/>
              </a:rPr>
              <a:t>Wednesday, </a:t>
            </a:r>
            <a:r>
              <a:rPr sz="1400" spc="-5" dirty="0">
                <a:solidFill>
                  <a:srgbClr val="5F5F5F"/>
                </a:solidFill>
                <a:latin typeface="Calibri"/>
                <a:cs typeface="Calibri"/>
              </a:rPr>
              <a:t>07</a:t>
            </a:r>
            <a:r>
              <a:rPr sz="1400" spc="-20" dirty="0">
                <a:solidFill>
                  <a:srgbClr val="5F5F5F"/>
                </a:solidFill>
                <a:latin typeface="Calibri"/>
                <a:cs typeface="Calibri"/>
              </a:rPr>
              <a:t> </a:t>
            </a:r>
            <a:r>
              <a:rPr sz="1400" spc="-10" dirty="0">
                <a:solidFill>
                  <a:srgbClr val="5F5F5F"/>
                </a:solidFill>
                <a:latin typeface="Calibri"/>
                <a:cs typeface="Calibri"/>
              </a:rPr>
              <a:t>October</a:t>
            </a:r>
            <a:endParaRPr sz="1400">
              <a:latin typeface="Calibri"/>
              <a:cs typeface="Calibri"/>
            </a:endParaRPr>
          </a:p>
          <a:p>
            <a:pPr marL="12700">
              <a:lnSpc>
                <a:spcPct val="100000"/>
              </a:lnSpc>
            </a:pPr>
            <a:r>
              <a:rPr sz="1400" spc="-5" dirty="0">
                <a:solidFill>
                  <a:srgbClr val="5F5F5F"/>
                </a:solidFill>
                <a:latin typeface="Calibri"/>
                <a:cs typeface="Calibri"/>
              </a:rPr>
              <a:t>2015</a:t>
            </a:r>
            <a:endParaRPr sz="1400">
              <a:latin typeface="Calibri"/>
              <a:cs typeface="Calibri"/>
            </a:endParaRPr>
          </a:p>
          <a:p>
            <a:pPr marL="12700">
              <a:lnSpc>
                <a:spcPct val="100000"/>
              </a:lnSpc>
            </a:pPr>
            <a:r>
              <a:rPr sz="1400" b="1" spc="-10" dirty="0">
                <a:solidFill>
                  <a:srgbClr val="C00000"/>
                </a:solidFill>
                <a:latin typeface="Calibri"/>
                <a:cs typeface="Calibri"/>
                <a:hlinkClick r:id="rId5"/>
              </a:rPr>
              <a:t>www.agrement.co.za</a:t>
            </a:r>
            <a:endParaRPr sz="1400">
              <a:latin typeface="Calibri"/>
              <a:cs typeface="Calibri"/>
            </a:endParaRPr>
          </a:p>
        </p:txBody>
      </p:sp>
      <p:sp>
        <p:nvSpPr>
          <p:cNvPr id="6" name="object 6"/>
          <p:cNvSpPr txBox="1"/>
          <p:nvPr/>
        </p:nvSpPr>
        <p:spPr>
          <a:xfrm>
            <a:off x="2252941" y="177088"/>
            <a:ext cx="6006465" cy="599440"/>
          </a:xfrm>
          <a:prstGeom prst="rect">
            <a:avLst/>
          </a:prstGeom>
        </p:spPr>
        <p:txBody>
          <a:bodyPr vert="horz" wrap="square" lIns="0" tIns="0" rIns="0" bIns="0" rtlCol="0">
            <a:spAutoFit/>
          </a:bodyPr>
          <a:lstStyle/>
          <a:p>
            <a:pPr marR="325755" algn="r">
              <a:lnSpc>
                <a:spcPts val="1400"/>
              </a:lnSpc>
            </a:pPr>
            <a:r>
              <a:rPr sz="1400" spc="-5" dirty="0">
                <a:solidFill>
                  <a:srgbClr val="5F5F5F"/>
                </a:solidFill>
                <a:latin typeface="Calibri"/>
                <a:cs typeface="Calibri"/>
              </a:rPr>
              <a:t>Slide</a:t>
            </a:r>
            <a:r>
              <a:rPr sz="1400" spc="-90" dirty="0">
                <a:solidFill>
                  <a:srgbClr val="5F5F5F"/>
                </a:solidFill>
                <a:latin typeface="Calibri"/>
                <a:cs typeface="Calibri"/>
              </a:rPr>
              <a:t> </a:t>
            </a:r>
            <a:r>
              <a:rPr sz="1400" dirty="0">
                <a:solidFill>
                  <a:srgbClr val="5F5F5F"/>
                </a:solidFill>
                <a:latin typeface="Calibri"/>
                <a:cs typeface="Calibri"/>
              </a:rPr>
              <a:t>7</a:t>
            </a:r>
            <a:endParaRPr sz="1400" dirty="0">
              <a:latin typeface="Calibri"/>
              <a:cs typeface="Calibri"/>
            </a:endParaRPr>
          </a:p>
          <a:p>
            <a:pPr marL="12700">
              <a:lnSpc>
                <a:spcPts val="3080"/>
              </a:lnSpc>
            </a:pPr>
            <a:r>
              <a:rPr lang="en-ZA" sz="2800" spc="-5" dirty="0" smtClean="0">
                <a:solidFill>
                  <a:srgbClr val="00B050"/>
                </a:solidFill>
                <a:latin typeface="Calibri"/>
                <a:cs typeface="Calibri"/>
              </a:rPr>
              <a:t>ASA’s </a:t>
            </a:r>
            <a:r>
              <a:rPr sz="2800" spc="-5" dirty="0" smtClean="0">
                <a:solidFill>
                  <a:srgbClr val="00B050"/>
                </a:solidFill>
                <a:latin typeface="Calibri"/>
                <a:cs typeface="Calibri"/>
              </a:rPr>
              <a:t>Board </a:t>
            </a:r>
            <a:r>
              <a:rPr sz="2800" spc="-5" dirty="0">
                <a:solidFill>
                  <a:srgbClr val="00B050"/>
                </a:solidFill>
                <a:latin typeface="Calibri"/>
                <a:cs typeface="Calibri"/>
              </a:rPr>
              <a:t>oversight</a:t>
            </a:r>
            <a:r>
              <a:rPr sz="2800" spc="60" dirty="0">
                <a:solidFill>
                  <a:srgbClr val="00B050"/>
                </a:solidFill>
                <a:latin typeface="Calibri"/>
                <a:cs typeface="Calibri"/>
              </a:rPr>
              <a:t> </a:t>
            </a:r>
            <a:r>
              <a:rPr sz="2800" spc="-10" dirty="0">
                <a:solidFill>
                  <a:srgbClr val="00B050"/>
                </a:solidFill>
                <a:latin typeface="Calibri"/>
                <a:cs typeface="Calibri"/>
              </a:rPr>
              <a:t>role</a:t>
            </a:r>
            <a:endParaRPr sz="2800" dirty="0">
              <a:latin typeface="Calibri"/>
              <a:cs typeface="Calibri"/>
            </a:endParaRPr>
          </a:p>
        </p:txBody>
      </p:sp>
      <p:sp>
        <p:nvSpPr>
          <p:cNvPr id="7" name="object 7"/>
          <p:cNvSpPr txBox="1"/>
          <p:nvPr/>
        </p:nvSpPr>
        <p:spPr>
          <a:xfrm>
            <a:off x="618291" y="1006640"/>
            <a:ext cx="8043545" cy="3924151"/>
          </a:xfrm>
          <a:prstGeom prst="rect">
            <a:avLst/>
          </a:prstGeom>
        </p:spPr>
        <p:txBody>
          <a:bodyPr vert="horz" wrap="square" lIns="0" tIns="0" rIns="0" bIns="0" rtlCol="0">
            <a:spAutoFit/>
          </a:bodyPr>
          <a:lstStyle/>
          <a:p>
            <a:pPr marL="355600" marR="186690" indent="-342900">
              <a:lnSpc>
                <a:spcPct val="100000"/>
              </a:lnSpc>
              <a:buFont typeface="Wingdings"/>
              <a:buChar char=""/>
              <a:tabLst>
                <a:tab pos="355600" algn="l"/>
              </a:tabLst>
            </a:pPr>
            <a:r>
              <a:rPr sz="2400" spc="-5" dirty="0">
                <a:latin typeface="Calibri"/>
                <a:cs typeface="Calibri"/>
              </a:rPr>
              <a:t>The Department of Public Works and </a:t>
            </a:r>
            <a:r>
              <a:rPr sz="2400" dirty="0">
                <a:latin typeface="Calibri"/>
                <a:cs typeface="Calibri"/>
              </a:rPr>
              <a:t>the </a:t>
            </a:r>
            <a:r>
              <a:rPr sz="2400" spc="-5" dirty="0">
                <a:latin typeface="Calibri"/>
                <a:cs typeface="Calibri"/>
              </a:rPr>
              <a:t>Board of Agrément  South </a:t>
            </a:r>
            <a:r>
              <a:rPr sz="2400" dirty="0">
                <a:latin typeface="Calibri"/>
                <a:cs typeface="Calibri"/>
              </a:rPr>
              <a:t>Africa </a:t>
            </a:r>
            <a:r>
              <a:rPr sz="2400" spc="-5" dirty="0">
                <a:latin typeface="Calibri"/>
                <a:cs typeface="Calibri"/>
              </a:rPr>
              <a:t>continued </a:t>
            </a:r>
            <a:r>
              <a:rPr sz="2400" dirty="0">
                <a:latin typeface="Calibri"/>
                <a:cs typeface="Calibri"/>
              </a:rPr>
              <a:t>to </a:t>
            </a:r>
            <a:r>
              <a:rPr sz="2400" spc="-5" dirty="0">
                <a:latin typeface="Calibri"/>
                <a:cs typeface="Calibri"/>
              </a:rPr>
              <a:t>play </a:t>
            </a:r>
            <a:r>
              <a:rPr sz="2400" dirty="0">
                <a:latin typeface="Calibri"/>
                <a:cs typeface="Calibri"/>
              </a:rPr>
              <a:t>an </a:t>
            </a:r>
            <a:r>
              <a:rPr sz="2400" spc="-5" dirty="0">
                <a:latin typeface="Calibri"/>
                <a:cs typeface="Calibri"/>
              </a:rPr>
              <a:t>oversight role over </a:t>
            </a:r>
            <a:r>
              <a:rPr lang="en-US" sz="2400" spc="-5" dirty="0" smtClean="0">
                <a:latin typeface="Calibri"/>
                <a:cs typeface="Calibri"/>
              </a:rPr>
              <a:t>the entity.</a:t>
            </a:r>
            <a:endParaRPr sz="2400" dirty="0">
              <a:latin typeface="Calibri"/>
              <a:cs typeface="Calibri"/>
            </a:endParaRPr>
          </a:p>
          <a:p>
            <a:pPr marL="355600" marR="104775" indent="-342900">
              <a:lnSpc>
                <a:spcPct val="100000"/>
              </a:lnSpc>
              <a:spcBef>
                <a:spcPts val="575"/>
              </a:spcBef>
              <a:buFont typeface="Wingdings"/>
              <a:buChar char=""/>
              <a:tabLst>
                <a:tab pos="355600" algn="l"/>
              </a:tabLst>
            </a:pPr>
            <a:r>
              <a:rPr sz="2400" spc="-5" dirty="0">
                <a:latin typeface="Calibri"/>
                <a:cs typeface="Calibri"/>
              </a:rPr>
              <a:t>This </a:t>
            </a:r>
            <a:r>
              <a:rPr sz="2400" dirty="0">
                <a:latin typeface="Calibri"/>
                <a:cs typeface="Calibri"/>
              </a:rPr>
              <a:t>is to </a:t>
            </a:r>
            <a:r>
              <a:rPr sz="2400" spc="-5" dirty="0">
                <a:latin typeface="Calibri"/>
                <a:cs typeface="Calibri"/>
              </a:rPr>
              <a:t>ensure </a:t>
            </a:r>
            <a:r>
              <a:rPr sz="2400" dirty="0">
                <a:latin typeface="Calibri"/>
                <a:cs typeface="Calibri"/>
              </a:rPr>
              <a:t>that </a:t>
            </a:r>
            <a:r>
              <a:rPr sz="2400" dirty="0" smtClean="0">
                <a:latin typeface="Calibri"/>
                <a:cs typeface="Calibri"/>
              </a:rPr>
              <a:t>the</a:t>
            </a:r>
            <a:r>
              <a:rPr lang="en-US" sz="2400" dirty="0" smtClean="0">
                <a:latin typeface="Calibri"/>
                <a:cs typeface="Calibri"/>
              </a:rPr>
              <a:t> entity’s</a:t>
            </a:r>
            <a:r>
              <a:rPr sz="2400" dirty="0" smtClean="0">
                <a:latin typeface="Calibri"/>
                <a:cs typeface="Calibri"/>
              </a:rPr>
              <a:t> </a:t>
            </a:r>
            <a:r>
              <a:rPr sz="2400" spc="-5" dirty="0">
                <a:latin typeface="Calibri"/>
                <a:cs typeface="Calibri"/>
              </a:rPr>
              <a:t>mandate </a:t>
            </a:r>
            <a:r>
              <a:rPr sz="2400" dirty="0">
                <a:latin typeface="Calibri"/>
                <a:cs typeface="Calibri"/>
              </a:rPr>
              <a:t>is </a:t>
            </a:r>
            <a:r>
              <a:rPr sz="2400" spc="-5" dirty="0">
                <a:latin typeface="Calibri"/>
                <a:cs typeface="Calibri"/>
              </a:rPr>
              <a:t>fulfilled whilst also  providing guidance under applicable </a:t>
            </a:r>
            <a:r>
              <a:rPr sz="2400" dirty="0" smtClean="0">
                <a:latin typeface="Calibri"/>
                <a:cs typeface="Calibri"/>
              </a:rPr>
              <a:t>circumstances</a:t>
            </a:r>
            <a:r>
              <a:rPr sz="2400" spc="-5" dirty="0" smtClean="0">
                <a:latin typeface="Calibri"/>
                <a:cs typeface="Calibri"/>
              </a:rPr>
              <a:t>.</a:t>
            </a:r>
            <a:endParaRPr sz="2400" dirty="0">
              <a:latin typeface="Calibri"/>
              <a:cs typeface="Calibri"/>
            </a:endParaRPr>
          </a:p>
          <a:p>
            <a:pPr marL="355600" marR="5080" indent="-342900">
              <a:lnSpc>
                <a:spcPct val="100000"/>
              </a:lnSpc>
              <a:spcBef>
                <a:spcPts val="575"/>
              </a:spcBef>
              <a:buFont typeface="Wingdings"/>
              <a:buChar char=""/>
              <a:tabLst>
                <a:tab pos="355600" algn="l"/>
              </a:tabLst>
            </a:pPr>
            <a:r>
              <a:rPr sz="2400" spc="-5" dirty="0">
                <a:latin typeface="Calibri"/>
                <a:cs typeface="Calibri"/>
              </a:rPr>
              <a:t>In this </a:t>
            </a:r>
            <a:r>
              <a:rPr sz="2400" dirty="0">
                <a:latin typeface="Calibri"/>
                <a:cs typeface="Calibri"/>
              </a:rPr>
              <a:t>regard </a:t>
            </a:r>
            <a:r>
              <a:rPr sz="2400" spc="-5" dirty="0">
                <a:latin typeface="Calibri"/>
                <a:cs typeface="Calibri"/>
              </a:rPr>
              <a:t>regular meetings, </a:t>
            </a:r>
            <a:r>
              <a:rPr sz="2400" dirty="0">
                <a:latin typeface="Calibri"/>
                <a:cs typeface="Calibri"/>
              </a:rPr>
              <a:t>feedback </a:t>
            </a:r>
            <a:r>
              <a:rPr sz="2400" spc="-5" dirty="0">
                <a:latin typeface="Calibri"/>
                <a:cs typeface="Calibri"/>
              </a:rPr>
              <a:t>sessions </a:t>
            </a:r>
            <a:r>
              <a:rPr sz="2400" dirty="0" smtClean="0">
                <a:latin typeface="Calibri"/>
                <a:cs typeface="Calibri"/>
              </a:rPr>
              <a:t>were </a:t>
            </a:r>
            <a:r>
              <a:rPr sz="2400" dirty="0">
                <a:latin typeface="Calibri"/>
                <a:cs typeface="Calibri"/>
              </a:rPr>
              <a:t>held with the </a:t>
            </a:r>
            <a:r>
              <a:rPr sz="2400" spc="-5" dirty="0">
                <a:latin typeface="Calibri"/>
                <a:cs typeface="Calibri"/>
              </a:rPr>
              <a:t>Department of Public </a:t>
            </a:r>
            <a:r>
              <a:rPr sz="2400" spc="-5" dirty="0" smtClean="0">
                <a:latin typeface="Calibri"/>
                <a:cs typeface="Calibri"/>
              </a:rPr>
              <a:t>works</a:t>
            </a:r>
            <a:r>
              <a:rPr lang="en-US" sz="2400" spc="-5" dirty="0" smtClean="0">
                <a:latin typeface="Calibri"/>
                <a:cs typeface="Calibri"/>
              </a:rPr>
              <a:t>.  R</a:t>
            </a:r>
            <a:r>
              <a:rPr sz="2400" spc="-5" dirty="0" smtClean="0">
                <a:latin typeface="Calibri"/>
                <a:cs typeface="Calibri"/>
              </a:rPr>
              <a:t>egular </a:t>
            </a:r>
            <a:r>
              <a:rPr sz="2400" spc="-5" dirty="0">
                <a:latin typeface="Calibri"/>
                <a:cs typeface="Calibri"/>
              </a:rPr>
              <a:t>Board</a:t>
            </a:r>
            <a:r>
              <a:rPr sz="2400" spc="-45" dirty="0">
                <a:latin typeface="Calibri"/>
                <a:cs typeface="Calibri"/>
              </a:rPr>
              <a:t> </a:t>
            </a:r>
            <a:r>
              <a:rPr sz="2400" spc="-5" dirty="0" smtClean="0">
                <a:latin typeface="Calibri"/>
                <a:cs typeface="Calibri"/>
              </a:rPr>
              <a:t>meetings</a:t>
            </a:r>
            <a:r>
              <a:rPr lang="en-US" sz="2400" spc="-5" dirty="0" smtClean="0">
                <a:latin typeface="Calibri"/>
                <a:cs typeface="Calibri"/>
              </a:rPr>
              <a:t> were also held</a:t>
            </a:r>
            <a:r>
              <a:rPr sz="2400" spc="-5" dirty="0" smtClean="0">
                <a:latin typeface="Calibri"/>
                <a:cs typeface="Calibri"/>
              </a:rPr>
              <a:t>.</a:t>
            </a:r>
            <a:endParaRPr sz="2400" dirty="0">
              <a:latin typeface="Calibri"/>
              <a:cs typeface="Calibri"/>
            </a:endParaRPr>
          </a:p>
          <a:p>
            <a:pPr marL="355600" marR="50165" indent="-342900">
              <a:lnSpc>
                <a:spcPct val="100000"/>
              </a:lnSpc>
              <a:spcBef>
                <a:spcPts val="575"/>
              </a:spcBef>
              <a:buFont typeface="Wingdings"/>
              <a:buChar char=""/>
              <a:tabLst>
                <a:tab pos="355600" algn="l"/>
              </a:tabLst>
            </a:pPr>
            <a:r>
              <a:rPr sz="2400" spc="-5" dirty="0">
                <a:latin typeface="Calibri"/>
                <a:cs typeface="Calibri"/>
              </a:rPr>
              <a:t>This </a:t>
            </a:r>
            <a:r>
              <a:rPr lang="en-US" sz="2400" spc="-5" dirty="0" smtClean="0">
                <a:latin typeface="Calibri"/>
                <a:cs typeface="Calibri"/>
              </a:rPr>
              <a:t>enabled </a:t>
            </a:r>
            <a:r>
              <a:rPr sz="2400" dirty="0" smtClean="0">
                <a:latin typeface="Calibri"/>
                <a:cs typeface="Calibri"/>
              </a:rPr>
              <a:t>the </a:t>
            </a:r>
            <a:r>
              <a:rPr sz="2400" dirty="0">
                <a:latin typeface="Calibri"/>
                <a:cs typeface="Calibri"/>
              </a:rPr>
              <a:t>Agency </a:t>
            </a:r>
            <a:r>
              <a:rPr lang="en-US" sz="2400" dirty="0" smtClean="0">
                <a:latin typeface="Calibri"/>
                <a:cs typeface="Calibri"/>
              </a:rPr>
              <a:t>to </a:t>
            </a:r>
            <a:r>
              <a:rPr sz="2400" dirty="0" smtClean="0">
                <a:latin typeface="Calibri"/>
                <a:cs typeface="Calibri"/>
              </a:rPr>
              <a:t>deliver </a:t>
            </a:r>
            <a:r>
              <a:rPr sz="2400" spc="-5" dirty="0">
                <a:latin typeface="Calibri"/>
                <a:cs typeface="Calibri"/>
              </a:rPr>
              <a:t>on </a:t>
            </a:r>
            <a:r>
              <a:rPr sz="2400" dirty="0">
                <a:latin typeface="Calibri"/>
                <a:cs typeface="Calibri"/>
              </a:rPr>
              <a:t>its </a:t>
            </a:r>
            <a:r>
              <a:rPr sz="2400" spc="-5" dirty="0">
                <a:latin typeface="Calibri"/>
                <a:cs typeface="Calibri"/>
              </a:rPr>
              <a:t>mandate and </a:t>
            </a:r>
            <a:r>
              <a:rPr sz="2400" spc="-5" dirty="0" smtClean="0">
                <a:latin typeface="Calibri"/>
                <a:cs typeface="Calibri"/>
              </a:rPr>
              <a:t>fulfill</a:t>
            </a:r>
            <a:r>
              <a:rPr lang="en-US" sz="2400" spc="-5" dirty="0" smtClean="0">
                <a:latin typeface="Calibri"/>
                <a:cs typeface="Calibri"/>
              </a:rPr>
              <a:t> </a:t>
            </a:r>
            <a:r>
              <a:rPr sz="2400" dirty="0" smtClean="0">
                <a:latin typeface="Calibri"/>
                <a:cs typeface="Calibri"/>
              </a:rPr>
              <a:t>its </a:t>
            </a:r>
            <a:r>
              <a:rPr sz="2400" spc="-5" dirty="0">
                <a:latin typeface="Calibri"/>
                <a:cs typeface="Calibri"/>
              </a:rPr>
              <a:t>regulatory reporting</a:t>
            </a:r>
            <a:r>
              <a:rPr sz="2400" spc="25" dirty="0">
                <a:latin typeface="Calibri"/>
                <a:cs typeface="Calibri"/>
              </a:rPr>
              <a:t> </a:t>
            </a:r>
            <a:r>
              <a:rPr sz="2400" spc="-5" dirty="0">
                <a:latin typeface="Calibri"/>
                <a:cs typeface="Calibri"/>
              </a:rPr>
              <a:t>requirements.</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388539" y="177088"/>
            <a:ext cx="5736590" cy="599440"/>
          </a:xfrm>
          <a:prstGeom prst="rect">
            <a:avLst/>
          </a:prstGeom>
        </p:spPr>
        <p:txBody>
          <a:bodyPr vert="horz" wrap="square" lIns="0" tIns="0" rIns="0" bIns="0" rtlCol="0">
            <a:spAutoFit/>
          </a:bodyPr>
          <a:lstStyle/>
          <a:p>
            <a:pPr marR="191135" algn="r">
              <a:lnSpc>
                <a:spcPts val="1400"/>
              </a:lnSpc>
            </a:pPr>
            <a:r>
              <a:rPr sz="1400" spc="-5" dirty="0">
                <a:solidFill>
                  <a:srgbClr val="5F5F5F"/>
                </a:solidFill>
                <a:latin typeface="Calibri"/>
                <a:cs typeface="Calibri"/>
              </a:rPr>
              <a:t>Slide</a:t>
            </a:r>
            <a:r>
              <a:rPr sz="1400" spc="-90" dirty="0">
                <a:solidFill>
                  <a:srgbClr val="5F5F5F"/>
                </a:solidFill>
                <a:latin typeface="Calibri"/>
                <a:cs typeface="Calibri"/>
              </a:rPr>
              <a:t> </a:t>
            </a:r>
            <a:r>
              <a:rPr sz="1400" dirty="0">
                <a:solidFill>
                  <a:srgbClr val="5F5F5F"/>
                </a:solidFill>
                <a:latin typeface="Calibri"/>
                <a:cs typeface="Calibri"/>
              </a:rPr>
              <a:t>8</a:t>
            </a:r>
            <a:endParaRPr sz="1400" dirty="0">
              <a:latin typeface="Calibri"/>
              <a:cs typeface="Calibri"/>
            </a:endParaRPr>
          </a:p>
          <a:p>
            <a:pPr marL="12700">
              <a:lnSpc>
                <a:spcPts val="3080"/>
              </a:lnSpc>
            </a:pPr>
            <a:r>
              <a:rPr sz="2800" spc="-10" dirty="0">
                <a:solidFill>
                  <a:srgbClr val="00B050"/>
                </a:solidFill>
                <a:latin typeface="Calibri"/>
                <a:cs typeface="Calibri"/>
              </a:rPr>
              <a:t>Chairman’s </a:t>
            </a:r>
            <a:r>
              <a:rPr sz="2800" spc="-5" dirty="0">
                <a:solidFill>
                  <a:srgbClr val="00B050"/>
                </a:solidFill>
                <a:latin typeface="Calibri"/>
                <a:cs typeface="Calibri"/>
              </a:rPr>
              <a:t>review: </a:t>
            </a:r>
            <a:r>
              <a:rPr sz="2800" spc="-10" dirty="0">
                <a:solidFill>
                  <a:srgbClr val="00B050"/>
                </a:solidFill>
                <a:latin typeface="Calibri"/>
                <a:cs typeface="Calibri"/>
              </a:rPr>
              <a:t>Origin </a:t>
            </a:r>
            <a:r>
              <a:rPr sz="2800" spc="-5" dirty="0" smtClean="0">
                <a:solidFill>
                  <a:srgbClr val="00B050"/>
                </a:solidFill>
                <a:latin typeface="Calibri"/>
                <a:cs typeface="Calibri"/>
              </a:rPr>
              <a:t>of</a:t>
            </a:r>
            <a:r>
              <a:rPr lang="en-ZA" sz="2800" spc="-5" dirty="0" smtClean="0">
                <a:solidFill>
                  <a:srgbClr val="00B050"/>
                </a:solidFill>
                <a:latin typeface="Calibri"/>
                <a:cs typeface="Calibri"/>
              </a:rPr>
              <a:t> </a:t>
            </a:r>
            <a:r>
              <a:rPr lang="en-ZA" sz="2800" spc="-5" dirty="0" err="1" smtClean="0">
                <a:solidFill>
                  <a:srgbClr val="00B050"/>
                </a:solidFill>
                <a:cs typeface="Calibri"/>
              </a:rPr>
              <a:t>Agrément</a:t>
            </a:r>
            <a:r>
              <a:rPr sz="2800" spc="-5" dirty="0" smtClean="0">
                <a:solidFill>
                  <a:srgbClr val="00B050"/>
                </a:solidFill>
                <a:latin typeface="Calibri"/>
                <a:cs typeface="Calibri"/>
              </a:rPr>
              <a:t>.</a:t>
            </a:r>
            <a:endParaRPr sz="2800" dirty="0">
              <a:latin typeface="Calibri"/>
              <a:cs typeface="Calibri"/>
            </a:endParaRPr>
          </a:p>
        </p:txBody>
      </p:sp>
      <p:sp>
        <p:nvSpPr>
          <p:cNvPr id="7" name="object 7"/>
          <p:cNvSpPr txBox="1"/>
          <p:nvPr/>
        </p:nvSpPr>
        <p:spPr>
          <a:xfrm>
            <a:off x="474276" y="1013244"/>
            <a:ext cx="8282940" cy="4873129"/>
          </a:xfrm>
          <a:prstGeom prst="rect">
            <a:avLst/>
          </a:prstGeom>
        </p:spPr>
        <p:txBody>
          <a:bodyPr vert="horz" wrap="square" lIns="0" tIns="0" rIns="0" bIns="0" rtlCol="0">
            <a:spAutoFit/>
          </a:bodyPr>
          <a:lstStyle/>
          <a:p>
            <a:pPr marL="355600" marR="285750" indent="-342900">
              <a:lnSpc>
                <a:spcPts val="2380"/>
              </a:lnSpc>
              <a:buFont typeface="Wingdings"/>
              <a:buChar char=""/>
              <a:tabLst>
                <a:tab pos="355600" algn="l"/>
              </a:tabLst>
            </a:pPr>
            <a:r>
              <a:rPr sz="2200" spc="-10" dirty="0">
                <a:latin typeface="Calibri"/>
                <a:cs typeface="Calibri"/>
              </a:rPr>
              <a:t>The </a:t>
            </a:r>
            <a:r>
              <a:rPr sz="2200" dirty="0">
                <a:latin typeface="Calibri"/>
                <a:cs typeface="Calibri"/>
              </a:rPr>
              <a:t>Board </a:t>
            </a:r>
            <a:r>
              <a:rPr sz="2200" spc="-5" dirty="0">
                <a:latin typeface="Calibri"/>
                <a:cs typeface="Calibri"/>
              </a:rPr>
              <a:t>exercised its oversight role </a:t>
            </a:r>
            <a:r>
              <a:rPr sz="2200" dirty="0">
                <a:latin typeface="Calibri"/>
                <a:cs typeface="Calibri"/>
              </a:rPr>
              <a:t>on </a:t>
            </a:r>
            <a:r>
              <a:rPr sz="2200" spc="-10" dirty="0">
                <a:latin typeface="Calibri"/>
                <a:cs typeface="Calibri"/>
              </a:rPr>
              <a:t>the Agency </a:t>
            </a:r>
            <a:r>
              <a:rPr lang="en-US" sz="2200" spc="-5" dirty="0" smtClean="0">
                <a:latin typeface="Calibri"/>
                <a:cs typeface="Calibri"/>
              </a:rPr>
              <a:t>as </a:t>
            </a:r>
            <a:r>
              <a:rPr sz="2200" spc="-5" dirty="0" smtClean="0">
                <a:latin typeface="Calibri"/>
                <a:cs typeface="Calibri"/>
              </a:rPr>
              <a:t>well </a:t>
            </a:r>
            <a:r>
              <a:rPr sz="2200" spc="-5" dirty="0">
                <a:latin typeface="Calibri"/>
                <a:cs typeface="Calibri"/>
              </a:rPr>
              <a:t>as  interacted with </a:t>
            </a:r>
            <a:r>
              <a:rPr sz="2200" spc="-10" dirty="0">
                <a:latin typeface="Calibri"/>
                <a:cs typeface="Calibri"/>
              </a:rPr>
              <a:t>the </a:t>
            </a:r>
            <a:r>
              <a:rPr sz="2200" spc="-5" dirty="0">
                <a:latin typeface="Calibri"/>
                <a:cs typeface="Calibri"/>
              </a:rPr>
              <a:t>National Department </a:t>
            </a:r>
            <a:r>
              <a:rPr sz="2200" dirty="0">
                <a:latin typeface="Calibri"/>
                <a:cs typeface="Calibri"/>
              </a:rPr>
              <a:t>of </a:t>
            </a:r>
            <a:r>
              <a:rPr sz="2200" spc="-5" dirty="0">
                <a:latin typeface="Calibri"/>
                <a:cs typeface="Calibri"/>
              </a:rPr>
              <a:t>Public Works to ensure  </a:t>
            </a:r>
            <a:r>
              <a:rPr sz="2200" spc="-10" dirty="0">
                <a:latin typeface="Calibri"/>
                <a:cs typeface="Calibri"/>
              </a:rPr>
              <a:t>Agrément </a:t>
            </a:r>
            <a:r>
              <a:rPr sz="2200" spc="-5" dirty="0">
                <a:latin typeface="Calibri"/>
                <a:cs typeface="Calibri"/>
              </a:rPr>
              <a:t>South Africa was adequately</a:t>
            </a:r>
            <a:r>
              <a:rPr sz="2200" spc="65" dirty="0">
                <a:latin typeface="Calibri"/>
                <a:cs typeface="Calibri"/>
              </a:rPr>
              <a:t> </a:t>
            </a:r>
            <a:r>
              <a:rPr sz="2200" spc="-10" dirty="0">
                <a:latin typeface="Calibri"/>
                <a:cs typeface="Calibri"/>
              </a:rPr>
              <a:t>managed.</a:t>
            </a:r>
            <a:endParaRPr sz="2200" dirty="0">
              <a:latin typeface="Calibri"/>
              <a:cs typeface="Calibri"/>
            </a:endParaRPr>
          </a:p>
          <a:p>
            <a:pPr marL="355600" marR="5080" indent="-342900">
              <a:lnSpc>
                <a:spcPts val="2380"/>
              </a:lnSpc>
              <a:spcBef>
                <a:spcPts val="520"/>
              </a:spcBef>
              <a:buFont typeface="Wingdings"/>
              <a:buChar char=""/>
              <a:tabLst>
                <a:tab pos="355600" algn="l"/>
              </a:tabLst>
            </a:pPr>
            <a:r>
              <a:rPr sz="2200" spc="-10" dirty="0">
                <a:latin typeface="Calibri"/>
                <a:cs typeface="Calibri"/>
              </a:rPr>
              <a:t>The Agrément </a:t>
            </a:r>
            <a:r>
              <a:rPr sz="2200" spc="-5" dirty="0">
                <a:latin typeface="Calibri"/>
                <a:cs typeface="Calibri"/>
              </a:rPr>
              <a:t>system is a procedure which facilitates and encourages  </a:t>
            </a:r>
            <a:r>
              <a:rPr sz="2200" spc="-10" dirty="0">
                <a:latin typeface="Calibri"/>
                <a:cs typeface="Calibri"/>
              </a:rPr>
              <a:t>the </a:t>
            </a:r>
            <a:r>
              <a:rPr sz="2200" spc="-5" dirty="0">
                <a:latin typeface="Calibri"/>
                <a:cs typeface="Calibri"/>
              </a:rPr>
              <a:t>use </a:t>
            </a:r>
            <a:r>
              <a:rPr sz="2200" dirty="0">
                <a:latin typeface="Calibri"/>
                <a:cs typeface="Calibri"/>
              </a:rPr>
              <a:t>of </a:t>
            </a:r>
            <a:r>
              <a:rPr sz="2200" spc="-10" dirty="0">
                <a:latin typeface="Calibri"/>
                <a:cs typeface="Calibri"/>
              </a:rPr>
              <a:t>the </a:t>
            </a:r>
            <a:r>
              <a:rPr sz="2200" spc="-5" dirty="0">
                <a:latin typeface="Calibri"/>
                <a:cs typeface="Calibri"/>
              </a:rPr>
              <a:t>innovations in </a:t>
            </a:r>
            <a:r>
              <a:rPr sz="2200" spc="-10" dirty="0">
                <a:latin typeface="Calibri"/>
                <a:cs typeface="Calibri"/>
              </a:rPr>
              <a:t>the </a:t>
            </a:r>
            <a:r>
              <a:rPr sz="2200" spc="-5" dirty="0">
                <a:latin typeface="Calibri"/>
                <a:cs typeface="Calibri"/>
              </a:rPr>
              <a:t>building and construction</a:t>
            </a:r>
            <a:r>
              <a:rPr sz="2200" spc="70" dirty="0">
                <a:latin typeface="Calibri"/>
                <a:cs typeface="Calibri"/>
              </a:rPr>
              <a:t> </a:t>
            </a:r>
            <a:r>
              <a:rPr sz="2200" spc="-5" dirty="0">
                <a:latin typeface="Calibri"/>
                <a:cs typeface="Calibri"/>
              </a:rPr>
              <a:t>industry.</a:t>
            </a:r>
            <a:endParaRPr sz="2200" dirty="0">
              <a:latin typeface="Calibri"/>
              <a:cs typeface="Calibri"/>
            </a:endParaRPr>
          </a:p>
          <a:p>
            <a:pPr marL="355600" marR="123825" indent="-342900">
              <a:lnSpc>
                <a:spcPts val="2380"/>
              </a:lnSpc>
              <a:spcBef>
                <a:spcPts val="525"/>
              </a:spcBef>
              <a:buFont typeface="Wingdings"/>
              <a:buChar char=""/>
              <a:tabLst>
                <a:tab pos="355600" algn="l"/>
              </a:tabLst>
            </a:pPr>
            <a:r>
              <a:rPr sz="2200" spc="-10" dirty="0">
                <a:latin typeface="Calibri"/>
                <a:cs typeface="Calibri"/>
              </a:rPr>
              <a:t>The </a:t>
            </a:r>
            <a:r>
              <a:rPr sz="2200" spc="-5" dirty="0">
                <a:latin typeface="Calibri"/>
                <a:cs typeface="Calibri"/>
              </a:rPr>
              <a:t>system </a:t>
            </a:r>
            <a:r>
              <a:rPr sz="2200" spc="-10" dirty="0">
                <a:latin typeface="Calibri"/>
                <a:cs typeface="Calibri"/>
              </a:rPr>
              <a:t>entails the </a:t>
            </a:r>
            <a:r>
              <a:rPr sz="2200" spc="-5" dirty="0">
                <a:latin typeface="Calibri"/>
                <a:cs typeface="Calibri"/>
              </a:rPr>
              <a:t>issuing </a:t>
            </a:r>
            <a:r>
              <a:rPr sz="2200" dirty="0">
                <a:latin typeface="Calibri"/>
                <a:cs typeface="Calibri"/>
              </a:rPr>
              <a:t>of </a:t>
            </a:r>
            <a:r>
              <a:rPr sz="2200" spc="-5" dirty="0">
                <a:latin typeface="Calibri"/>
                <a:cs typeface="Calibri"/>
              </a:rPr>
              <a:t>certificates which </a:t>
            </a:r>
            <a:r>
              <a:rPr sz="2200" spc="-10" dirty="0">
                <a:latin typeface="Calibri"/>
                <a:cs typeface="Calibri"/>
              </a:rPr>
              <a:t>indicate </a:t>
            </a:r>
            <a:r>
              <a:rPr sz="2200" spc="-5" dirty="0">
                <a:latin typeface="Calibri"/>
                <a:cs typeface="Calibri"/>
              </a:rPr>
              <a:t>to </a:t>
            </a:r>
            <a:r>
              <a:rPr sz="2200" spc="-10" dirty="0">
                <a:latin typeface="Calibri"/>
                <a:cs typeface="Calibri"/>
              </a:rPr>
              <a:t>clients  </a:t>
            </a:r>
            <a:r>
              <a:rPr sz="2200" spc="-5" dirty="0">
                <a:latin typeface="Calibri"/>
                <a:cs typeface="Calibri"/>
              </a:rPr>
              <a:t>and building control authorities that </a:t>
            </a:r>
            <a:r>
              <a:rPr sz="2200" spc="-10" dirty="0">
                <a:latin typeface="Calibri"/>
                <a:cs typeface="Calibri"/>
              </a:rPr>
              <a:t>the </a:t>
            </a:r>
            <a:r>
              <a:rPr sz="2200" spc="-5" dirty="0">
                <a:latin typeface="Calibri"/>
                <a:cs typeface="Calibri"/>
              </a:rPr>
              <a:t>building system, product </a:t>
            </a:r>
            <a:r>
              <a:rPr sz="2200" dirty="0">
                <a:latin typeface="Calibri"/>
                <a:cs typeface="Calibri"/>
              </a:rPr>
              <a:t>or  </a:t>
            </a:r>
            <a:r>
              <a:rPr sz="2200" spc="-10" dirty="0" smtClean="0">
                <a:latin typeface="Calibri"/>
                <a:cs typeface="Calibri"/>
              </a:rPr>
              <a:t>technique </a:t>
            </a:r>
            <a:r>
              <a:rPr sz="2200" dirty="0">
                <a:latin typeface="Calibri"/>
                <a:cs typeface="Calibri"/>
              </a:rPr>
              <a:t>is, </a:t>
            </a:r>
            <a:r>
              <a:rPr sz="2200" spc="-5" dirty="0">
                <a:latin typeface="Calibri"/>
                <a:cs typeface="Calibri"/>
              </a:rPr>
              <a:t>in </a:t>
            </a:r>
            <a:r>
              <a:rPr sz="2200" spc="-10" dirty="0">
                <a:latin typeface="Calibri"/>
                <a:cs typeface="Calibri"/>
              </a:rPr>
              <a:t>the </a:t>
            </a:r>
            <a:r>
              <a:rPr sz="2200" spc="-5" dirty="0">
                <a:latin typeface="Calibri"/>
                <a:cs typeface="Calibri"/>
              </a:rPr>
              <a:t>opinion </a:t>
            </a:r>
            <a:r>
              <a:rPr sz="2200" dirty="0">
                <a:latin typeface="Calibri"/>
                <a:cs typeface="Calibri"/>
              </a:rPr>
              <a:t>of </a:t>
            </a:r>
            <a:r>
              <a:rPr sz="2200" spc="-10" dirty="0">
                <a:latin typeface="Calibri"/>
                <a:cs typeface="Calibri"/>
              </a:rPr>
              <a:t>the Agrément </a:t>
            </a:r>
            <a:r>
              <a:rPr sz="2200" spc="-5" dirty="0">
                <a:latin typeface="Calibri"/>
                <a:cs typeface="Calibri"/>
              </a:rPr>
              <a:t>South Africa, </a:t>
            </a:r>
            <a:r>
              <a:rPr sz="2200" spc="-5" dirty="0" smtClean="0">
                <a:latin typeface="Calibri"/>
                <a:cs typeface="Calibri"/>
              </a:rPr>
              <a:t>technically </a:t>
            </a:r>
            <a:r>
              <a:rPr sz="2200" spc="-5" dirty="0">
                <a:latin typeface="Calibri"/>
                <a:cs typeface="Calibri"/>
              </a:rPr>
              <a:t>sound and capable </a:t>
            </a:r>
            <a:r>
              <a:rPr sz="2200" dirty="0">
                <a:latin typeface="Calibri"/>
                <a:cs typeface="Calibri"/>
              </a:rPr>
              <a:t>of </a:t>
            </a:r>
            <a:r>
              <a:rPr sz="2200" spc="-5" dirty="0">
                <a:latin typeface="Calibri"/>
                <a:cs typeface="Calibri"/>
              </a:rPr>
              <a:t>giving satisfactory</a:t>
            </a:r>
            <a:r>
              <a:rPr sz="2200" spc="-25" dirty="0">
                <a:latin typeface="Calibri"/>
                <a:cs typeface="Calibri"/>
              </a:rPr>
              <a:t> </a:t>
            </a:r>
            <a:r>
              <a:rPr sz="2200" spc="-5" dirty="0">
                <a:latin typeface="Calibri"/>
                <a:cs typeface="Calibri"/>
              </a:rPr>
              <a:t>performance.</a:t>
            </a:r>
            <a:endParaRPr sz="2200" dirty="0">
              <a:latin typeface="Calibri"/>
              <a:cs typeface="Calibri"/>
            </a:endParaRPr>
          </a:p>
          <a:p>
            <a:pPr marL="355600" marR="748030" indent="-342900">
              <a:lnSpc>
                <a:spcPts val="2380"/>
              </a:lnSpc>
              <a:spcBef>
                <a:spcPts val="520"/>
              </a:spcBef>
              <a:buFont typeface="Wingdings"/>
              <a:buChar char=""/>
              <a:tabLst>
                <a:tab pos="355600" algn="l"/>
              </a:tabLst>
            </a:pPr>
            <a:r>
              <a:rPr sz="2200" spc="-5" dirty="0">
                <a:latin typeface="Calibri"/>
                <a:cs typeface="Calibri"/>
              </a:rPr>
              <a:t>Certificates are granted after a </a:t>
            </a:r>
            <a:r>
              <a:rPr sz="2200" spc="-10" dirty="0">
                <a:latin typeface="Calibri"/>
                <a:cs typeface="Calibri"/>
              </a:rPr>
              <a:t>technical </a:t>
            </a:r>
            <a:r>
              <a:rPr sz="2200" spc="-5" dirty="0">
                <a:latin typeface="Calibri"/>
                <a:cs typeface="Calibri"/>
              </a:rPr>
              <a:t>investigation has </a:t>
            </a:r>
            <a:r>
              <a:rPr sz="2200" spc="-10" dirty="0">
                <a:latin typeface="Calibri"/>
                <a:cs typeface="Calibri"/>
              </a:rPr>
              <a:t>been  </a:t>
            </a:r>
            <a:r>
              <a:rPr sz="2200" spc="-5" dirty="0">
                <a:latin typeface="Calibri"/>
                <a:cs typeface="Calibri"/>
              </a:rPr>
              <a:t>carried out by </a:t>
            </a:r>
            <a:r>
              <a:rPr sz="2200" spc="-10" dirty="0">
                <a:latin typeface="Calibri"/>
                <a:cs typeface="Calibri"/>
              </a:rPr>
              <a:t>the Agrément </a:t>
            </a:r>
            <a:r>
              <a:rPr sz="2200" spc="-5" dirty="0">
                <a:latin typeface="Calibri"/>
                <a:cs typeface="Calibri"/>
              </a:rPr>
              <a:t>South Africa’s </a:t>
            </a:r>
            <a:r>
              <a:rPr lang="en-US" sz="2200" spc="-5" dirty="0">
                <a:latin typeface="Calibri"/>
                <a:cs typeface="Calibri"/>
              </a:rPr>
              <a:t>E</a:t>
            </a:r>
            <a:r>
              <a:rPr sz="2200" spc="-5" dirty="0" smtClean="0">
                <a:latin typeface="Calibri"/>
                <a:cs typeface="Calibri"/>
              </a:rPr>
              <a:t>valuation</a:t>
            </a:r>
            <a:r>
              <a:rPr sz="2200" spc="75" dirty="0" smtClean="0">
                <a:latin typeface="Calibri"/>
                <a:cs typeface="Calibri"/>
              </a:rPr>
              <a:t> </a:t>
            </a:r>
            <a:r>
              <a:rPr lang="en-US" sz="2200" spc="-5" dirty="0" smtClean="0">
                <a:latin typeface="Calibri"/>
                <a:cs typeface="Calibri"/>
              </a:rPr>
              <a:t>Team</a:t>
            </a:r>
            <a:r>
              <a:rPr sz="2200" spc="-5" dirty="0" smtClean="0">
                <a:latin typeface="Calibri"/>
                <a:cs typeface="Calibri"/>
              </a:rPr>
              <a:t>.</a:t>
            </a:r>
            <a:endParaRPr sz="2200" dirty="0">
              <a:latin typeface="Calibri"/>
              <a:cs typeface="Calibri"/>
            </a:endParaRPr>
          </a:p>
          <a:p>
            <a:pPr marL="355600" marR="158115" indent="-342900">
              <a:lnSpc>
                <a:spcPts val="2380"/>
              </a:lnSpc>
              <a:spcBef>
                <a:spcPts val="520"/>
              </a:spcBef>
              <a:buFont typeface="Wingdings"/>
              <a:buChar char=""/>
              <a:tabLst>
                <a:tab pos="355600" algn="l"/>
              </a:tabLst>
            </a:pPr>
            <a:r>
              <a:rPr sz="2200" spc="-10" dirty="0">
                <a:latin typeface="Calibri"/>
                <a:cs typeface="Calibri"/>
              </a:rPr>
              <a:t>The agency makes </a:t>
            </a:r>
            <a:r>
              <a:rPr sz="2200" spc="-5" dirty="0">
                <a:latin typeface="Calibri"/>
                <a:cs typeface="Calibri"/>
              </a:rPr>
              <a:t>use </a:t>
            </a:r>
            <a:r>
              <a:rPr sz="2200" dirty="0">
                <a:latin typeface="Calibri"/>
                <a:cs typeface="Calibri"/>
              </a:rPr>
              <a:t>of </a:t>
            </a:r>
            <a:r>
              <a:rPr sz="2200" spc="-5" dirty="0">
                <a:latin typeface="Calibri"/>
                <a:cs typeface="Calibri"/>
              </a:rPr>
              <a:t>knowledgeable expert opinions and  </a:t>
            </a:r>
            <a:r>
              <a:rPr sz="2200" spc="-5" dirty="0" smtClean="0">
                <a:latin typeface="Calibri"/>
                <a:cs typeface="Calibri"/>
              </a:rPr>
              <a:t>laborator</a:t>
            </a:r>
            <a:r>
              <a:rPr lang="en-US" sz="2200" spc="-5" dirty="0" smtClean="0">
                <a:latin typeface="Calibri"/>
                <a:cs typeface="Calibri"/>
              </a:rPr>
              <a:t>y</a:t>
            </a:r>
            <a:r>
              <a:rPr sz="2200" spc="-5" dirty="0" smtClean="0">
                <a:latin typeface="Calibri"/>
                <a:cs typeface="Calibri"/>
              </a:rPr>
              <a:t> </a:t>
            </a:r>
            <a:r>
              <a:rPr sz="2200" spc="-5" dirty="0">
                <a:latin typeface="Calibri"/>
                <a:cs typeface="Calibri"/>
              </a:rPr>
              <a:t>tests at </a:t>
            </a:r>
            <a:r>
              <a:rPr sz="2200" spc="-10" dirty="0">
                <a:latin typeface="Calibri"/>
                <a:cs typeface="Calibri"/>
              </a:rPr>
              <a:t>the </a:t>
            </a:r>
            <a:r>
              <a:rPr sz="2200" spc="-5" dirty="0">
                <a:latin typeface="Calibri"/>
                <a:cs typeface="Calibri"/>
              </a:rPr>
              <a:t>Council </a:t>
            </a:r>
            <a:r>
              <a:rPr sz="2200" dirty="0">
                <a:latin typeface="Calibri"/>
                <a:cs typeface="Calibri"/>
              </a:rPr>
              <a:t>for </a:t>
            </a:r>
            <a:r>
              <a:rPr sz="2200" spc="-10" dirty="0">
                <a:latin typeface="Calibri"/>
                <a:cs typeface="Calibri"/>
              </a:rPr>
              <a:t>Scientific </a:t>
            </a:r>
            <a:r>
              <a:rPr sz="2200" spc="-5" dirty="0">
                <a:latin typeface="Calibri"/>
                <a:cs typeface="Calibri"/>
              </a:rPr>
              <a:t>Research </a:t>
            </a:r>
            <a:r>
              <a:rPr sz="2200" spc="-10" dirty="0">
                <a:latin typeface="Calibri"/>
                <a:cs typeface="Calibri"/>
              </a:rPr>
              <a:t>(CSIR), </a:t>
            </a:r>
            <a:r>
              <a:rPr sz="2200" spc="-5" dirty="0">
                <a:latin typeface="Calibri"/>
                <a:cs typeface="Calibri"/>
              </a:rPr>
              <a:t>local  universities, accredited laboratories and </a:t>
            </a:r>
            <a:r>
              <a:rPr sz="2200" spc="-10" dirty="0">
                <a:latin typeface="Calibri"/>
                <a:cs typeface="Calibri"/>
              </a:rPr>
              <a:t>the </a:t>
            </a:r>
            <a:r>
              <a:rPr sz="2200" spc="-5" dirty="0">
                <a:latin typeface="Calibri"/>
                <a:cs typeface="Calibri"/>
              </a:rPr>
              <a:t>South African Bureau </a:t>
            </a:r>
            <a:r>
              <a:rPr sz="2200" dirty="0">
                <a:latin typeface="Calibri"/>
                <a:cs typeface="Calibri"/>
              </a:rPr>
              <a:t>of  </a:t>
            </a:r>
            <a:r>
              <a:rPr sz="2200" spc="-5" dirty="0">
                <a:latin typeface="Calibri"/>
                <a:cs typeface="Calibri"/>
              </a:rPr>
              <a:t>Standards</a:t>
            </a:r>
            <a:r>
              <a:rPr sz="2200" spc="-80" dirty="0">
                <a:latin typeface="Calibri"/>
                <a:cs typeface="Calibri"/>
              </a:rPr>
              <a:t> </a:t>
            </a:r>
            <a:r>
              <a:rPr sz="2200" spc="-10" dirty="0">
                <a:latin typeface="Calibri"/>
                <a:cs typeface="Calibri"/>
              </a:rPr>
              <a:t>(SABS).</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85" y="6000750"/>
            <a:ext cx="2200271" cy="857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1922" y="6085680"/>
            <a:ext cx="1223962" cy="69055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28012" y="6069012"/>
            <a:ext cx="915987" cy="78898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467600" y="177088"/>
            <a:ext cx="591185" cy="215444"/>
          </a:xfrm>
          <a:prstGeom prst="rect">
            <a:avLst/>
          </a:prstGeom>
        </p:spPr>
        <p:txBody>
          <a:bodyPr vert="horz" wrap="square" lIns="0" tIns="0" rIns="0" bIns="0" rtlCol="0">
            <a:spAutoFit/>
          </a:bodyPr>
          <a:lstStyle/>
          <a:p>
            <a:pPr marL="12700">
              <a:lnSpc>
                <a:spcPct val="100000"/>
              </a:lnSpc>
            </a:pPr>
            <a:r>
              <a:rPr sz="1400" spc="-5" dirty="0">
                <a:solidFill>
                  <a:srgbClr val="5F5F5F"/>
                </a:solidFill>
                <a:latin typeface="Calibri"/>
                <a:cs typeface="Calibri"/>
              </a:rPr>
              <a:t>Slide</a:t>
            </a:r>
            <a:r>
              <a:rPr sz="1400" spc="-85" dirty="0">
                <a:solidFill>
                  <a:srgbClr val="5F5F5F"/>
                </a:solidFill>
                <a:latin typeface="Calibri"/>
                <a:cs typeface="Calibri"/>
              </a:rPr>
              <a:t> </a:t>
            </a:r>
            <a:r>
              <a:rPr lang="en-US" sz="1400" spc="-5" dirty="0">
                <a:solidFill>
                  <a:srgbClr val="5F5F5F"/>
                </a:solidFill>
                <a:latin typeface="Calibri"/>
                <a:cs typeface="Calibri"/>
              </a:rPr>
              <a:t>9</a:t>
            </a:r>
            <a:endParaRPr sz="1400" dirty="0">
              <a:latin typeface="Calibri"/>
              <a:cs typeface="Calibri"/>
            </a:endParaRPr>
          </a:p>
        </p:txBody>
      </p:sp>
      <p:sp>
        <p:nvSpPr>
          <p:cNvPr id="8" name="object 8"/>
          <p:cNvSpPr txBox="1"/>
          <p:nvPr/>
        </p:nvSpPr>
        <p:spPr>
          <a:xfrm>
            <a:off x="2002967" y="318896"/>
            <a:ext cx="6506845" cy="457200"/>
          </a:xfrm>
          <a:prstGeom prst="rect">
            <a:avLst/>
          </a:prstGeom>
        </p:spPr>
        <p:txBody>
          <a:bodyPr vert="horz" wrap="square" lIns="0" tIns="0" rIns="0" bIns="0" rtlCol="0">
            <a:spAutoFit/>
          </a:bodyPr>
          <a:lstStyle/>
          <a:p>
            <a:pPr marL="12700">
              <a:lnSpc>
                <a:spcPct val="100000"/>
              </a:lnSpc>
            </a:pPr>
            <a:r>
              <a:rPr sz="2800" spc="-10" dirty="0">
                <a:solidFill>
                  <a:srgbClr val="00B050"/>
                </a:solidFill>
                <a:latin typeface="Calibri"/>
                <a:cs typeface="Calibri"/>
              </a:rPr>
              <a:t>Chairman’s </a:t>
            </a:r>
            <a:r>
              <a:rPr sz="2800" spc="-5" dirty="0">
                <a:solidFill>
                  <a:srgbClr val="00B050"/>
                </a:solidFill>
                <a:latin typeface="Calibri"/>
                <a:cs typeface="Calibri"/>
              </a:rPr>
              <a:t>review: </a:t>
            </a:r>
            <a:r>
              <a:rPr sz="2800" spc="-10" dirty="0">
                <a:solidFill>
                  <a:srgbClr val="00B050"/>
                </a:solidFill>
                <a:latin typeface="Calibri"/>
                <a:cs typeface="Calibri"/>
              </a:rPr>
              <a:t>Promotion </a:t>
            </a:r>
            <a:r>
              <a:rPr sz="2800" spc="-5" dirty="0">
                <a:solidFill>
                  <a:srgbClr val="00B050"/>
                </a:solidFill>
                <a:latin typeface="Calibri"/>
                <a:cs typeface="Calibri"/>
              </a:rPr>
              <a:t>of</a:t>
            </a:r>
            <a:r>
              <a:rPr sz="2800" spc="120" dirty="0">
                <a:solidFill>
                  <a:srgbClr val="00B050"/>
                </a:solidFill>
                <a:latin typeface="Calibri"/>
                <a:cs typeface="Calibri"/>
              </a:rPr>
              <a:t> </a:t>
            </a:r>
            <a:r>
              <a:rPr sz="2800" spc="-10" dirty="0">
                <a:solidFill>
                  <a:srgbClr val="00B050"/>
                </a:solidFill>
                <a:latin typeface="Calibri"/>
                <a:cs typeface="Calibri"/>
              </a:rPr>
              <a:t>innovation.</a:t>
            </a:r>
            <a:endParaRPr sz="2800">
              <a:latin typeface="Calibri"/>
              <a:cs typeface="Calibri"/>
            </a:endParaRPr>
          </a:p>
        </p:txBody>
      </p:sp>
      <p:sp>
        <p:nvSpPr>
          <p:cNvPr id="9" name="object 9"/>
          <p:cNvSpPr txBox="1"/>
          <p:nvPr/>
        </p:nvSpPr>
        <p:spPr>
          <a:xfrm>
            <a:off x="474276" y="1011720"/>
            <a:ext cx="8332470" cy="4851400"/>
          </a:xfrm>
          <a:prstGeom prst="rect">
            <a:avLst/>
          </a:prstGeom>
        </p:spPr>
        <p:txBody>
          <a:bodyPr vert="horz" wrap="square" lIns="0" tIns="0" rIns="0" bIns="0" rtlCol="0">
            <a:spAutoFit/>
          </a:bodyPr>
          <a:lstStyle/>
          <a:p>
            <a:pPr marL="355600" marR="5080" indent="-342900">
              <a:lnSpc>
                <a:spcPts val="2590"/>
              </a:lnSpc>
              <a:buFont typeface="Wingdings"/>
              <a:buChar char=""/>
              <a:tabLst>
                <a:tab pos="355600" algn="l"/>
              </a:tabLst>
            </a:pPr>
            <a:r>
              <a:rPr sz="2400" spc="-5" dirty="0" smtClean="0">
                <a:latin typeface="Calibri"/>
                <a:cs typeface="Calibri"/>
              </a:rPr>
              <a:t>Although</a:t>
            </a:r>
            <a:r>
              <a:rPr lang="en-US" sz="2400" spc="-5" dirty="0" smtClean="0">
                <a:latin typeface="Calibri"/>
                <a:cs typeface="Calibri"/>
              </a:rPr>
              <a:t> the</a:t>
            </a:r>
            <a:r>
              <a:rPr sz="2400" spc="-5" dirty="0" smtClean="0">
                <a:latin typeface="Calibri"/>
                <a:cs typeface="Calibri"/>
              </a:rPr>
              <a:t> </a:t>
            </a:r>
            <a:r>
              <a:rPr sz="2400" spc="-5" dirty="0">
                <a:latin typeface="Calibri"/>
                <a:cs typeface="Calibri"/>
              </a:rPr>
              <a:t>standard building regulations </a:t>
            </a:r>
            <a:r>
              <a:rPr sz="2400" dirty="0">
                <a:latin typeface="Calibri"/>
                <a:cs typeface="Calibri"/>
              </a:rPr>
              <a:t>&amp; </a:t>
            </a:r>
            <a:r>
              <a:rPr sz="2400" spc="-5" dirty="0">
                <a:latin typeface="Calibri"/>
                <a:cs typeface="Calibri"/>
              </a:rPr>
              <a:t>national codes of  </a:t>
            </a:r>
            <a:r>
              <a:rPr sz="2400" dirty="0">
                <a:latin typeface="Calibri"/>
                <a:cs typeface="Calibri"/>
              </a:rPr>
              <a:t>practice </a:t>
            </a:r>
            <a:r>
              <a:rPr lang="en-US" sz="2400" spc="-5" dirty="0" smtClean="0">
                <a:latin typeface="Calibri"/>
                <a:cs typeface="Calibri"/>
              </a:rPr>
              <a:t>have </a:t>
            </a:r>
            <a:r>
              <a:rPr sz="2400" dirty="0" smtClean="0">
                <a:latin typeface="Calibri"/>
                <a:cs typeface="Calibri"/>
              </a:rPr>
              <a:t>been </a:t>
            </a:r>
            <a:r>
              <a:rPr sz="2400" dirty="0">
                <a:latin typeface="Calibri"/>
                <a:cs typeface="Calibri"/>
              </a:rPr>
              <a:t>in existence </a:t>
            </a:r>
            <a:r>
              <a:rPr sz="2400" spc="-5" dirty="0">
                <a:latin typeface="Calibri"/>
                <a:cs typeface="Calibri"/>
              </a:rPr>
              <a:t>for many </a:t>
            </a:r>
            <a:r>
              <a:rPr sz="2400" dirty="0">
                <a:latin typeface="Calibri"/>
                <a:cs typeface="Calibri"/>
              </a:rPr>
              <a:t>years in </a:t>
            </a:r>
            <a:r>
              <a:rPr sz="2400" spc="-5" dirty="0">
                <a:latin typeface="Calibri"/>
                <a:cs typeface="Calibri"/>
              </a:rPr>
              <a:t>many parts of  </a:t>
            </a:r>
            <a:r>
              <a:rPr sz="2400" dirty="0">
                <a:latin typeface="Calibri"/>
                <a:cs typeface="Calibri"/>
              </a:rPr>
              <a:t>the </a:t>
            </a:r>
            <a:r>
              <a:rPr sz="2400" spc="-5" dirty="0">
                <a:latin typeface="Calibri"/>
                <a:cs typeface="Calibri"/>
              </a:rPr>
              <a:t>world, </a:t>
            </a:r>
            <a:r>
              <a:rPr sz="2400" dirty="0">
                <a:latin typeface="Calibri"/>
                <a:cs typeface="Calibri"/>
              </a:rPr>
              <a:t>the Agrément system was nevertheless </a:t>
            </a:r>
            <a:r>
              <a:rPr sz="2400" spc="-5" dirty="0">
                <a:latin typeface="Calibri"/>
                <a:cs typeface="Calibri"/>
              </a:rPr>
              <a:t>introduced</a:t>
            </a:r>
            <a:r>
              <a:rPr sz="2400" spc="-145" dirty="0">
                <a:latin typeface="Calibri"/>
                <a:cs typeface="Calibri"/>
              </a:rPr>
              <a:t> </a:t>
            </a:r>
            <a:r>
              <a:rPr sz="2400" dirty="0">
                <a:latin typeface="Calibri"/>
                <a:cs typeface="Calibri"/>
              </a:rPr>
              <a:t>to  </a:t>
            </a:r>
            <a:r>
              <a:rPr sz="2400" spc="-5" dirty="0">
                <a:latin typeface="Calibri"/>
                <a:cs typeface="Calibri"/>
              </a:rPr>
              <a:t>accommodate </a:t>
            </a:r>
            <a:r>
              <a:rPr sz="2400" dirty="0">
                <a:latin typeface="Calibri"/>
                <a:cs typeface="Calibri"/>
              </a:rPr>
              <a:t>systems </a:t>
            </a:r>
            <a:r>
              <a:rPr sz="2400" spc="-5" dirty="0">
                <a:latin typeface="Calibri"/>
                <a:cs typeface="Calibri"/>
              </a:rPr>
              <a:t>and products falling outside </a:t>
            </a:r>
            <a:r>
              <a:rPr sz="2400" dirty="0">
                <a:latin typeface="Calibri"/>
                <a:cs typeface="Calibri"/>
              </a:rPr>
              <a:t>the </a:t>
            </a:r>
            <a:r>
              <a:rPr sz="2400" spc="-5" dirty="0">
                <a:latin typeface="Calibri"/>
                <a:cs typeface="Calibri"/>
              </a:rPr>
              <a:t>scope of  these standards and codes of</a:t>
            </a:r>
            <a:r>
              <a:rPr sz="2400" spc="-25" dirty="0">
                <a:latin typeface="Calibri"/>
                <a:cs typeface="Calibri"/>
              </a:rPr>
              <a:t> </a:t>
            </a:r>
            <a:r>
              <a:rPr sz="2400" dirty="0">
                <a:latin typeface="Calibri"/>
                <a:cs typeface="Calibri"/>
              </a:rPr>
              <a:t>practice.</a:t>
            </a:r>
          </a:p>
          <a:p>
            <a:pPr marL="355600" marR="119380" indent="-342900">
              <a:lnSpc>
                <a:spcPts val="2590"/>
              </a:lnSpc>
              <a:spcBef>
                <a:spcPts val="575"/>
              </a:spcBef>
              <a:buFont typeface="Wingdings"/>
              <a:buChar char=""/>
              <a:tabLst>
                <a:tab pos="355600" algn="l"/>
              </a:tabLst>
            </a:pPr>
            <a:r>
              <a:rPr sz="2400" dirty="0">
                <a:latin typeface="Calibri"/>
                <a:cs typeface="Calibri"/>
              </a:rPr>
              <a:t>Agrément certificates </a:t>
            </a:r>
            <a:r>
              <a:rPr sz="2400" spc="-5" dirty="0">
                <a:latin typeface="Calibri"/>
                <a:cs typeface="Calibri"/>
              </a:rPr>
              <a:t>or </a:t>
            </a:r>
            <a:r>
              <a:rPr sz="2400" dirty="0">
                <a:latin typeface="Calibri"/>
                <a:cs typeface="Calibri"/>
              </a:rPr>
              <a:t>their </a:t>
            </a:r>
            <a:r>
              <a:rPr sz="2400" spc="-5" dirty="0">
                <a:latin typeface="Calibri"/>
                <a:cs typeface="Calibri"/>
              </a:rPr>
              <a:t>equivalents </a:t>
            </a:r>
            <a:r>
              <a:rPr sz="2400" dirty="0">
                <a:latin typeface="Calibri"/>
                <a:cs typeface="Calibri"/>
              </a:rPr>
              <a:t>are </a:t>
            </a:r>
            <a:r>
              <a:rPr sz="2400" spc="-5" dirty="0">
                <a:latin typeface="Calibri"/>
                <a:cs typeface="Calibri"/>
              </a:rPr>
              <a:t>now being issued  on </a:t>
            </a:r>
            <a:r>
              <a:rPr sz="2400" dirty="0">
                <a:latin typeface="Calibri"/>
                <a:cs typeface="Calibri"/>
              </a:rPr>
              <a:t>a </a:t>
            </a:r>
            <a:r>
              <a:rPr sz="2400" spc="-5" dirty="0">
                <a:latin typeface="Calibri"/>
                <a:cs typeface="Calibri"/>
              </a:rPr>
              <a:t>regular</a:t>
            </a:r>
            <a:r>
              <a:rPr sz="2400" spc="-70" dirty="0">
                <a:latin typeface="Calibri"/>
                <a:cs typeface="Calibri"/>
              </a:rPr>
              <a:t> </a:t>
            </a:r>
            <a:r>
              <a:rPr sz="2400" spc="-5" dirty="0">
                <a:latin typeface="Calibri"/>
                <a:cs typeface="Calibri"/>
              </a:rPr>
              <a:t>basis.</a:t>
            </a:r>
            <a:endParaRPr sz="2400" dirty="0">
              <a:latin typeface="Calibri"/>
              <a:cs typeface="Calibri"/>
            </a:endParaRPr>
          </a:p>
          <a:p>
            <a:pPr marL="355600" marR="1072515" indent="-342900">
              <a:lnSpc>
                <a:spcPts val="2590"/>
              </a:lnSpc>
              <a:spcBef>
                <a:spcPts val="575"/>
              </a:spcBef>
              <a:buFont typeface="Wingdings"/>
              <a:buChar char=""/>
              <a:tabLst>
                <a:tab pos="355600" algn="l"/>
              </a:tabLst>
            </a:pPr>
            <a:r>
              <a:rPr sz="2400" spc="-5" dirty="0">
                <a:latin typeface="Calibri"/>
                <a:cs typeface="Calibri"/>
              </a:rPr>
              <a:t>The </a:t>
            </a:r>
            <a:r>
              <a:rPr sz="2400" dirty="0" err="1">
                <a:latin typeface="Calibri"/>
                <a:cs typeface="Calibri"/>
              </a:rPr>
              <a:t>Agrément</a:t>
            </a:r>
            <a:r>
              <a:rPr sz="2400" dirty="0">
                <a:latin typeface="Calibri"/>
                <a:cs typeface="Calibri"/>
              </a:rPr>
              <a:t> </a:t>
            </a:r>
            <a:r>
              <a:rPr sz="2400" dirty="0" smtClean="0">
                <a:latin typeface="Calibri"/>
                <a:cs typeface="Calibri"/>
              </a:rPr>
              <a:t>system</a:t>
            </a:r>
            <a:r>
              <a:rPr lang="en-US" sz="2400" dirty="0" smtClean="0">
                <a:latin typeface="Calibri"/>
                <a:cs typeface="Calibri"/>
              </a:rPr>
              <a:t>,</a:t>
            </a:r>
            <a:r>
              <a:rPr sz="2400" dirty="0" smtClean="0">
                <a:latin typeface="Calibri"/>
                <a:cs typeface="Calibri"/>
              </a:rPr>
              <a:t> </a:t>
            </a:r>
            <a:r>
              <a:rPr sz="2400" dirty="0">
                <a:latin typeface="Calibri"/>
                <a:cs typeface="Calibri"/>
              </a:rPr>
              <a:t>in </a:t>
            </a:r>
            <a:r>
              <a:rPr sz="2400" dirty="0" smtClean="0">
                <a:latin typeface="Calibri"/>
                <a:cs typeface="Calibri"/>
              </a:rPr>
              <a:t>fact</a:t>
            </a:r>
            <a:r>
              <a:rPr lang="en-US" sz="2400" dirty="0" smtClean="0">
                <a:latin typeface="Calibri"/>
                <a:cs typeface="Calibri"/>
              </a:rPr>
              <a:t>,</a:t>
            </a:r>
            <a:r>
              <a:rPr sz="2400" dirty="0" smtClean="0">
                <a:latin typeface="Calibri"/>
                <a:cs typeface="Calibri"/>
              </a:rPr>
              <a:t> </a:t>
            </a:r>
            <a:r>
              <a:rPr sz="2400" spc="-5" dirty="0">
                <a:latin typeface="Calibri"/>
                <a:cs typeface="Calibri"/>
              </a:rPr>
              <a:t>supports these codes and  regulation and does not supplant</a:t>
            </a:r>
            <a:r>
              <a:rPr sz="2400" spc="-50" dirty="0">
                <a:latin typeface="Calibri"/>
                <a:cs typeface="Calibri"/>
              </a:rPr>
              <a:t> </a:t>
            </a:r>
            <a:r>
              <a:rPr sz="2400" dirty="0">
                <a:latin typeface="Calibri"/>
                <a:cs typeface="Calibri"/>
              </a:rPr>
              <a:t>them.</a:t>
            </a:r>
          </a:p>
          <a:p>
            <a:pPr marL="355600" marR="38735" indent="-342900">
              <a:lnSpc>
                <a:spcPts val="2590"/>
              </a:lnSpc>
              <a:spcBef>
                <a:spcPts val="575"/>
              </a:spcBef>
              <a:buFont typeface="Wingdings"/>
              <a:buChar char=""/>
              <a:tabLst>
                <a:tab pos="355600" algn="l"/>
              </a:tabLst>
            </a:pPr>
            <a:r>
              <a:rPr sz="2400" spc="-5" dirty="0">
                <a:latin typeface="Calibri"/>
                <a:cs typeface="Calibri"/>
              </a:rPr>
              <a:t>Today’s innovations </a:t>
            </a:r>
            <a:r>
              <a:rPr sz="2400" dirty="0">
                <a:latin typeface="Calibri"/>
                <a:cs typeface="Calibri"/>
              </a:rPr>
              <a:t>may </a:t>
            </a:r>
            <a:r>
              <a:rPr sz="2400" spc="-5" dirty="0">
                <a:latin typeface="Calibri"/>
                <a:cs typeface="Calibri"/>
              </a:rPr>
              <a:t>be tomorrow’s familiar </a:t>
            </a:r>
            <a:r>
              <a:rPr sz="2400" dirty="0">
                <a:latin typeface="Calibri"/>
                <a:cs typeface="Calibri"/>
              </a:rPr>
              <a:t>practices </a:t>
            </a:r>
            <a:r>
              <a:rPr sz="2400" spc="-5" dirty="0">
                <a:latin typeface="Calibri"/>
                <a:cs typeface="Calibri"/>
              </a:rPr>
              <a:t>and </a:t>
            </a:r>
            <a:r>
              <a:rPr sz="2400" dirty="0">
                <a:latin typeface="Calibri"/>
                <a:cs typeface="Calibri"/>
              </a:rPr>
              <a:t>it  </a:t>
            </a:r>
            <a:r>
              <a:rPr sz="2400" spc="-5" dirty="0">
                <a:latin typeface="Calibri"/>
                <a:cs typeface="Calibri"/>
              </a:rPr>
              <a:t>does occur </a:t>
            </a:r>
            <a:r>
              <a:rPr sz="2400" dirty="0">
                <a:latin typeface="Calibri"/>
                <a:cs typeface="Calibri"/>
              </a:rPr>
              <a:t>that </a:t>
            </a:r>
            <a:r>
              <a:rPr sz="2400" spc="-5" dirty="0">
                <a:latin typeface="Calibri"/>
                <a:cs typeface="Calibri"/>
              </a:rPr>
              <a:t>many innovations </a:t>
            </a:r>
            <a:r>
              <a:rPr sz="2400" dirty="0">
                <a:latin typeface="Calibri"/>
                <a:cs typeface="Calibri"/>
              </a:rPr>
              <a:t>which may </a:t>
            </a:r>
            <a:r>
              <a:rPr sz="2400" spc="-5" dirty="0">
                <a:latin typeface="Calibri"/>
                <a:cs typeface="Calibri"/>
              </a:rPr>
              <a:t>be currently  </a:t>
            </a:r>
            <a:r>
              <a:rPr sz="2400" dirty="0">
                <a:latin typeface="Calibri"/>
                <a:cs typeface="Calibri"/>
              </a:rPr>
              <a:t>certificated, </a:t>
            </a:r>
            <a:r>
              <a:rPr sz="2400" spc="-5" dirty="0">
                <a:latin typeface="Calibri"/>
                <a:cs typeface="Calibri"/>
              </a:rPr>
              <a:t>become considered </a:t>
            </a:r>
            <a:r>
              <a:rPr sz="2400" dirty="0">
                <a:latin typeface="Calibri"/>
                <a:cs typeface="Calibri"/>
              </a:rPr>
              <a:t>as </a:t>
            </a:r>
            <a:r>
              <a:rPr sz="2400" spc="-5" dirty="0">
                <a:latin typeface="Calibri"/>
                <a:cs typeface="Calibri"/>
              </a:rPr>
              <a:t>conventional and </a:t>
            </a:r>
            <a:r>
              <a:rPr sz="2400" dirty="0">
                <a:latin typeface="Calibri"/>
                <a:cs typeface="Calibri"/>
              </a:rPr>
              <a:t>accepted  </a:t>
            </a:r>
            <a:r>
              <a:rPr sz="2400" spc="-5" dirty="0">
                <a:latin typeface="Calibri"/>
                <a:cs typeface="Calibri"/>
              </a:rPr>
              <a:t>without </a:t>
            </a:r>
            <a:r>
              <a:rPr sz="2400" dirty="0">
                <a:latin typeface="Calibri"/>
                <a:cs typeface="Calibri"/>
              </a:rPr>
              <a:t>a certificate in </a:t>
            </a:r>
            <a:r>
              <a:rPr sz="2400" spc="-5" dirty="0">
                <a:latin typeface="Calibri"/>
                <a:cs typeface="Calibri"/>
              </a:rPr>
              <a:t>perhaps something </a:t>
            </a:r>
            <a:r>
              <a:rPr sz="2400" dirty="0">
                <a:latin typeface="Calibri"/>
                <a:cs typeface="Calibri"/>
              </a:rPr>
              <a:t>like </a:t>
            </a:r>
            <a:r>
              <a:rPr sz="2400" spc="-5" dirty="0">
                <a:latin typeface="Calibri"/>
                <a:cs typeface="Calibri"/>
              </a:rPr>
              <a:t>six or </a:t>
            </a:r>
            <a:r>
              <a:rPr sz="2400" dirty="0">
                <a:latin typeface="Calibri"/>
                <a:cs typeface="Calibri"/>
              </a:rPr>
              <a:t>ten years  </a:t>
            </a:r>
            <a:r>
              <a:rPr sz="2400" spc="-5" dirty="0">
                <a:latin typeface="Calibri"/>
                <a:cs typeface="Calibri"/>
              </a:rPr>
              <a:t>after introduction into </a:t>
            </a:r>
            <a:r>
              <a:rPr sz="2400" dirty="0">
                <a:latin typeface="Calibri"/>
                <a:cs typeface="Calibri"/>
              </a:rPr>
              <a:t>the</a:t>
            </a:r>
            <a:r>
              <a:rPr sz="2400" spc="-65" dirty="0">
                <a:latin typeface="Calibri"/>
                <a:cs typeface="Calibri"/>
              </a:rPr>
              <a:t> </a:t>
            </a:r>
            <a:r>
              <a:rPr sz="2400" dirty="0">
                <a:latin typeface="Calibri"/>
                <a:cs typeface="Calibri"/>
              </a:rPr>
              <a:t>market.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2609</Words>
  <Application>Microsoft Office PowerPoint</Application>
  <PresentationFormat>On-screen Show (4:3)</PresentationFormat>
  <Paragraphs>448</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Operating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Technical Outputs (Certificates Approved)    Slide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JOdhiambo</dc:creator>
  <cp:lastModifiedBy>Masixole Zibeko</cp:lastModifiedBy>
  <cp:revision>30</cp:revision>
  <cp:lastPrinted>2015-10-16T10:55:13Z</cp:lastPrinted>
  <dcterms:created xsi:type="dcterms:W3CDTF">2015-10-08T14:27:54Z</dcterms:created>
  <dcterms:modified xsi:type="dcterms:W3CDTF">2015-10-16T10:56:13Z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2015-10-07T00:00:00Z</vt:filetime>
  </property>
  <property fmtid="{D5CDD505-2E9C-101B-9397-08002B2CF9AE}" pid="3" name="Creator">
    <vt:lpwstr>Acrobat PDFMaker 15 for PowerPoint</vt:lpwstr>
  </property>
  <property fmtid="{D5CDD505-2E9C-101B-9397-08002B2CF9AE}" pid="4" name="LastSaved">
    <vt:filetime>2015-10-08T00:00:00Z</vt:filetime>
  </property>
</Properties>
</file>