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1"/>
  </p:sldMasterIdLst>
  <p:notesMasterIdLst>
    <p:notesMasterId r:id="rId34"/>
  </p:notesMasterIdLst>
  <p:handoutMasterIdLst>
    <p:handoutMasterId r:id="rId35"/>
  </p:handoutMasterIdLst>
  <p:sldIdLst>
    <p:sldId id="634" r:id="rId2"/>
    <p:sldId id="578" r:id="rId3"/>
    <p:sldId id="579" r:id="rId4"/>
    <p:sldId id="647" r:id="rId5"/>
    <p:sldId id="625" r:id="rId6"/>
    <p:sldId id="635" r:id="rId7"/>
    <p:sldId id="624" r:id="rId8"/>
    <p:sldId id="648" r:id="rId9"/>
    <p:sldId id="582" r:id="rId10"/>
    <p:sldId id="614" r:id="rId11"/>
    <p:sldId id="588" r:id="rId12"/>
    <p:sldId id="627" r:id="rId13"/>
    <p:sldId id="628" r:id="rId14"/>
    <p:sldId id="638" r:id="rId15"/>
    <p:sldId id="631" r:id="rId16"/>
    <p:sldId id="639" r:id="rId17"/>
    <p:sldId id="649" r:id="rId18"/>
    <p:sldId id="583" r:id="rId19"/>
    <p:sldId id="650" r:id="rId20"/>
    <p:sldId id="636" r:id="rId21"/>
    <p:sldId id="616" r:id="rId22"/>
    <p:sldId id="617" r:id="rId23"/>
    <p:sldId id="618" r:id="rId24"/>
    <p:sldId id="619" r:id="rId25"/>
    <p:sldId id="620" r:id="rId26"/>
    <p:sldId id="652" r:id="rId27"/>
    <p:sldId id="603" r:id="rId28"/>
    <p:sldId id="651" r:id="rId29"/>
    <p:sldId id="623" r:id="rId30"/>
    <p:sldId id="645" r:id="rId31"/>
    <p:sldId id="653" r:id="rId32"/>
    <p:sldId id="640" r:id="rId3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tselisiJ" initials="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9BC"/>
    <a:srgbClr val="92ACD6"/>
    <a:srgbClr val="FFFFCC"/>
    <a:srgbClr val="FFCC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 autoAdjust="0"/>
  </p:normalViewPr>
  <p:slideViewPr>
    <p:cSldViewPr>
      <p:cViewPr>
        <p:scale>
          <a:sx n="62" d="100"/>
          <a:sy n="62" d="100"/>
        </p:scale>
        <p:origin x="-3024" y="-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Educational Presentations</c:v>
                </c:pt>
                <c:pt idx="1">
                  <c:v>Programmes 365 day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1080</c:v>
                </c:pt>
                <c:pt idx="1">
                  <c:v>1260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Educational Presentations</c:v>
                </c:pt>
                <c:pt idx="1">
                  <c:v>Programmes 365 day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1444</c:v>
                </c:pt>
                <c:pt idx="1">
                  <c:v>1644</c:v>
                </c:pt>
              </c:numCache>
            </c:numRef>
          </c:val>
        </c:ser>
        <c:dLbls/>
        <c:axId val="118179712"/>
        <c:axId val="118181248"/>
      </c:barChart>
      <c:catAx>
        <c:axId val="118179712"/>
        <c:scaling>
          <c:orientation val="minMax"/>
        </c:scaling>
        <c:axPos val="b"/>
        <c:numFmt formatCode="General" sourceLinked="0"/>
        <c:tickLblPos val="nextTo"/>
        <c:crossAx val="118181248"/>
        <c:crosses val="autoZero"/>
        <c:auto val="1"/>
        <c:lblAlgn val="ctr"/>
        <c:lblOffset val="100"/>
      </c:catAx>
      <c:valAx>
        <c:axId val="118181248"/>
        <c:scaling>
          <c:orientation val="minMax"/>
        </c:scaling>
        <c:axPos val="l"/>
        <c:numFmt formatCode="General" sourceLinked="1"/>
        <c:tickLblPos val="nextTo"/>
        <c:crossAx val="118179712"/>
        <c:crosses val="autoZero"/>
        <c:crossBetween val="between"/>
        <c:majorUnit val="500"/>
      </c:valAx>
    </c:plotArea>
    <c:legend>
      <c:legendPos val="r"/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Road Safety Products</c:v>
                </c:pt>
                <c:pt idx="1">
                  <c:v>Flagships</c:v>
                </c:pt>
                <c:pt idx="2">
                  <c:v>Youth Programmes</c:v>
                </c:pt>
                <c:pt idx="3">
                  <c:v>Women Programmes</c:v>
                </c:pt>
                <c:pt idx="4">
                  <c:v>Learner License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Road Safety Products</c:v>
                </c:pt>
                <c:pt idx="1">
                  <c:v>Flagships</c:v>
                </c:pt>
                <c:pt idx="2">
                  <c:v>Youth Programmes</c:v>
                </c:pt>
                <c:pt idx="3">
                  <c:v>Women Programmes</c:v>
                </c:pt>
                <c:pt idx="4">
                  <c:v>Learner License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47</c:v>
                </c:pt>
              </c:numCache>
            </c:numRef>
          </c:val>
        </c:ser>
        <c:dLbls/>
        <c:axId val="118458624"/>
        <c:axId val="118484992"/>
      </c:barChart>
      <c:catAx>
        <c:axId val="118458624"/>
        <c:scaling>
          <c:orientation val="minMax"/>
        </c:scaling>
        <c:axPos val="b"/>
        <c:numFmt formatCode="General" sourceLinked="0"/>
        <c:tickLblPos val="nextTo"/>
        <c:crossAx val="118484992"/>
        <c:crosses val="autoZero"/>
        <c:auto val="1"/>
        <c:lblAlgn val="ctr"/>
        <c:lblOffset val="100"/>
      </c:catAx>
      <c:valAx>
        <c:axId val="118484992"/>
        <c:scaling>
          <c:orientation val="minMax"/>
        </c:scaling>
        <c:axPos val="l"/>
        <c:numFmt formatCode="General" sourceLinked="1"/>
        <c:tickLblPos val="nextTo"/>
        <c:crossAx val="118458624"/>
        <c:crosses val="autoZero"/>
        <c:crossBetween val="between"/>
        <c:majorUnit val="5"/>
      </c:valAx>
    </c:plotArea>
    <c:legend>
      <c:legendPos val="r"/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Stopped and Checked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Stopped and Checked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1355948</c:v>
                </c:pt>
              </c:numCache>
            </c:numRef>
          </c:val>
        </c:ser>
        <c:dLbls/>
        <c:axId val="118565504"/>
        <c:axId val="118571392"/>
      </c:barChart>
      <c:catAx>
        <c:axId val="118565504"/>
        <c:scaling>
          <c:orientation val="minMax"/>
        </c:scaling>
        <c:axPos val="b"/>
        <c:numFmt formatCode="General" sourceLinked="0"/>
        <c:tickLblPos val="nextTo"/>
        <c:crossAx val="118571392"/>
        <c:crosses val="autoZero"/>
        <c:auto val="1"/>
        <c:lblAlgn val="ctr"/>
        <c:lblOffset val="100"/>
      </c:catAx>
      <c:valAx>
        <c:axId val="118571392"/>
        <c:scaling>
          <c:orientation val="minMax"/>
        </c:scaling>
        <c:axPos val="l"/>
        <c:numFmt formatCode="General" sourceLinked="1"/>
        <c:tickLblPos val="nextTo"/>
        <c:crossAx val="118565504"/>
        <c:crosses val="autoZero"/>
        <c:crossBetween val="between"/>
        <c:majorUnit val="500000"/>
      </c:valAx>
    </c:plotArea>
    <c:legend>
      <c:legendPos val="b"/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High Impact Operations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FFC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High Impact Operations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</c:ser>
        <c:dLbls/>
        <c:axId val="118048640"/>
        <c:axId val="118050176"/>
      </c:barChart>
      <c:catAx>
        <c:axId val="118048640"/>
        <c:scaling>
          <c:orientation val="minMax"/>
        </c:scaling>
        <c:axPos val="b"/>
        <c:numFmt formatCode="General" sourceLinked="0"/>
        <c:tickLblPos val="nextTo"/>
        <c:crossAx val="118050176"/>
        <c:crosses val="autoZero"/>
        <c:auto val="1"/>
        <c:lblAlgn val="ctr"/>
        <c:lblOffset val="100"/>
      </c:catAx>
      <c:valAx>
        <c:axId val="118050176"/>
        <c:scaling>
          <c:orientation val="minMax"/>
        </c:scaling>
        <c:axPos val="l"/>
        <c:numFmt formatCode="General" sourceLinked="1"/>
        <c:tickLblPos val="nextTo"/>
        <c:crossAx val="118048640"/>
        <c:crosses val="autoZero"/>
        <c:crossBetween val="between"/>
        <c:majorUnit val="20"/>
      </c:valAx>
    </c:plotArea>
    <c:legend>
      <c:legendPos val="b"/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/>
            </a:pPr>
            <a:r>
              <a:rPr lang="en-US" sz="2000" b="0" dirty="0"/>
              <a:t>Number of Employees</a:t>
            </a:r>
          </a:p>
        </c:rich>
      </c:tx>
      <c:layout>
        <c:manualLayout>
          <c:xMode val="edge"/>
          <c:yMode val="edge"/>
          <c:x val="1.3037692781610239E-3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Employees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</c:trendline>
          <c:trendline>
            <c:trendlineType val="exp"/>
          </c:trendline>
          <c:trendline>
            <c:trendlineType val="linear"/>
          </c:trendline>
          <c:cat>
            <c:strRef>
              <c:f>Sheet1!$A$2:$A$3</c:f>
              <c:strCache>
                <c:ptCount val="2"/>
                <c:pt idx="0">
                  <c:v>2013/14</c:v>
                </c:pt>
                <c:pt idx="1">
                  <c:v>2014/15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371</c:v>
                </c:pt>
                <c:pt idx="1">
                  <c:v>401</c:v>
                </c:pt>
              </c:numCache>
            </c:numRef>
          </c:val>
        </c:ser>
        <c:dLbls/>
        <c:gapWidth val="75"/>
        <c:axId val="123471360"/>
        <c:axId val="123472896"/>
      </c:barChart>
      <c:catAx>
        <c:axId val="123471360"/>
        <c:scaling>
          <c:orientation val="minMax"/>
        </c:scaling>
        <c:axPos val="b"/>
        <c:numFmt formatCode="General" sourceLinked="0"/>
        <c:tickLblPos val="nextTo"/>
        <c:crossAx val="123472896"/>
        <c:crosses val="autoZero"/>
        <c:auto val="1"/>
        <c:lblAlgn val="ctr"/>
        <c:lblOffset val="100"/>
      </c:catAx>
      <c:valAx>
        <c:axId val="123472896"/>
        <c:scaling>
          <c:orientation val="minMax"/>
          <c:min val="0"/>
        </c:scaling>
        <c:axPos val="l"/>
        <c:numFmt formatCode="General" sourceLinked="1"/>
        <c:tickLblPos val="nextTo"/>
        <c:crossAx val="123471360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3EA14-27DB-4589-B0B5-F4AEC2A3B86F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391272-9967-4046-A64D-0AFF9F0CE488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Board</a:t>
          </a:r>
          <a:endParaRPr lang="en-US" dirty="0"/>
        </a:p>
      </dgm:t>
    </dgm:pt>
    <dgm:pt modelId="{EA2D9A2B-5406-43AE-8F0A-63D3B8C4D74D}" type="parTrans" cxnId="{519A29DD-067D-40D0-A4E5-95EAAE2E2330}">
      <dgm:prSet/>
      <dgm:spPr/>
      <dgm:t>
        <a:bodyPr/>
        <a:lstStyle/>
        <a:p>
          <a:endParaRPr lang="en-US"/>
        </a:p>
      </dgm:t>
    </dgm:pt>
    <dgm:pt modelId="{3CE15FF7-1864-4E82-9E9F-107DF43C1714}" type="sibTrans" cxnId="{519A29DD-067D-40D0-A4E5-95EAAE2E2330}">
      <dgm:prSet/>
      <dgm:spPr/>
      <dgm:t>
        <a:bodyPr/>
        <a:lstStyle/>
        <a:p>
          <a:endParaRPr lang="en-US"/>
        </a:p>
      </dgm:t>
    </dgm:pt>
    <dgm:pt modelId="{C4FE2D69-0C03-4559-9677-FE6308639A8A}" type="asst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Company Secretariat</a:t>
          </a:r>
          <a:endParaRPr lang="en-US" dirty="0"/>
        </a:p>
      </dgm:t>
    </dgm:pt>
    <dgm:pt modelId="{302B780F-C2A3-468B-AED6-49F90F751932}" type="parTrans" cxnId="{6196B86F-E8D6-49B5-8CF0-C8B5F0820581}">
      <dgm:prSet/>
      <dgm:spPr/>
      <dgm:t>
        <a:bodyPr/>
        <a:lstStyle/>
        <a:p>
          <a:endParaRPr lang="en-US"/>
        </a:p>
      </dgm:t>
    </dgm:pt>
    <dgm:pt modelId="{FF93EC58-847F-4D71-AF40-28DCE541F10C}" type="sibTrans" cxnId="{6196B86F-E8D6-49B5-8CF0-C8B5F0820581}">
      <dgm:prSet/>
      <dgm:spPr/>
      <dgm:t>
        <a:bodyPr/>
        <a:lstStyle/>
        <a:p>
          <a:endParaRPr lang="en-US"/>
        </a:p>
      </dgm:t>
    </dgm:pt>
    <dgm:pt modelId="{24EA60D7-86B9-480D-9B4E-B903D351764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Audit and Risk Committee</a:t>
          </a:r>
          <a:endParaRPr lang="en-US" dirty="0"/>
        </a:p>
      </dgm:t>
    </dgm:pt>
    <dgm:pt modelId="{D6495DE6-C8AD-4132-B41C-B44BF799403C}" type="parTrans" cxnId="{51BDDF0F-3291-4FA8-AE0F-65CE1C84340A}">
      <dgm:prSet/>
      <dgm:spPr/>
      <dgm:t>
        <a:bodyPr/>
        <a:lstStyle/>
        <a:p>
          <a:endParaRPr lang="en-US"/>
        </a:p>
      </dgm:t>
    </dgm:pt>
    <dgm:pt modelId="{32DBBD91-F5E5-4794-84AA-0472B7F8F7B8}" type="sibTrans" cxnId="{51BDDF0F-3291-4FA8-AE0F-65CE1C84340A}">
      <dgm:prSet/>
      <dgm:spPr/>
      <dgm:t>
        <a:bodyPr/>
        <a:lstStyle/>
        <a:p>
          <a:endParaRPr lang="en-US"/>
        </a:p>
      </dgm:t>
    </dgm:pt>
    <dgm:pt modelId="{4539523B-7DC6-4328-A6D6-E6B9671DFF19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Strategy and Monitoring Committee</a:t>
          </a:r>
          <a:endParaRPr lang="en-US" dirty="0"/>
        </a:p>
      </dgm:t>
    </dgm:pt>
    <dgm:pt modelId="{3E24842E-D241-4FF3-9C29-A66FA7993BF6}" type="parTrans" cxnId="{453E2543-B193-4FCE-B531-EC7F9665D7B2}">
      <dgm:prSet/>
      <dgm:spPr/>
      <dgm:t>
        <a:bodyPr/>
        <a:lstStyle/>
        <a:p>
          <a:endParaRPr lang="en-US"/>
        </a:p>
      </dgm:t>
    </dgm:pt>
    <dgm:pt modelId="{D61A993F-D423-4A5F-AA94-FE1421FF6B29}" type="sibTrans" cxnId="{453E2543-B193-4FCE-B531-EC7F9665D7B2}">
      <dgm:prSet/>
      <dgm:spPr/>
      <dgm:t>
        <a:bodyPr/>
        <a:lstStyle/>
        <a:p>
          <a:endParaRPr lang="en-US"/>
        </a:p>
      </dgm:t>
    </dgm:pt>
    <dgm:pt modelId="{50A59620-FA50-4417-AF63-4D7FD79C734B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Remuneration Committee</a:t>
          </a:r>
          <a:endParaRPr lang="en-US" dirty="0"/>
        </a:p>
      </dgm:t>
    </dgm:pt>
    <dgm:pt modelId="{D9AA28C4-7560-49F2-A49B-DC25999F073C}" type="parTrans" cxnId="{A451E878-3BF8-4CDD-A1AD-97DDDCC01706}">
      <dgm:prSet/>
      <dgm:spPr/>
      <dgm:t>
        <a:bodyPr/>
        <a:lstStyle/>
        <a:p>
          <a:endParaRPr lang="en-US"/>
        </a:p>
      </dgm:t>
    </dgm:pt>
    <dgm:pt modelId="{17E80F8C-DB16-4341-A5BC-A1782618BB18}" type="sibTrans" cxnId="{A451E878-3BF8-4CDD-A1AD-97DDDCC01706}">
      <dgm:prSet/>
      <dgm:spPr/>
      <dgm:t>
        <a:bodyPr/>
        <a:lstStyle/>
        <a:p>
          <a:endParaRPr lang="en-US"/>
        </a:p>
      </dgm:t>
    </dgm:pt>
    <dgm:pt modelId="{E943D249-0485-4341-A090-75C8F1A7F74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Social and Ethics Committee</a:t>
          </a:r>
          <a:endParaRPr lang="en-US" dirty="0"/>
        </a:p>
      </dgm:t>
    </dgm:pt>
    <dgm:pt modelId="{49E23339-A5B9-43C7-A11F-62F9DAC7013C}" type="parTrans" cxnId="{FDA3571C-7230-4203-9CA1-E44D23F8AD8F}">
      <dgm:prSet/>
      <dgm:spPr/>
      <dgm:t>
        <a:bodyPr/>
        <a:lstStyle/>
        <a:p>
          <a:endParaRPr lang="en-US"/>
        </a:p>
      </dgm:t>
    </dgm:pt>
    <dgm:pt modelId="{D9903DC4-ED47-4E05-88A5-EC2A3651D633}" type="sibTrans" cxnId="{FDA3571C-7230-4203-9CA1-E44D23F8AD8F}">
      <dgm:prSet/>
      <dgm:spPr/>
      <dgm:t>
        <a:bodyPr/>
        <a:lstStyle/>
        <a:p>
          <a:endParaRPr lang="en-US"/>
        </a:p>
      </dgm:t>
    </dgm:pt>
    <dgm:pt modelId="{C603F18E-CC4B-4C7F-89B9-FC57B44976E9}" type="pres">
      <dgm:prSet presAssocID="{3F03EA14-27DB-4589-B0B5-F4AEC2A3B8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54913D60-24B8-471E-9DFC-6A0067B3C461}" type="pres">
      <dgm:prSet presAssocID="{06391272-9967-4046-A64D-0AFF9F0CE488}" presName="hierRoot1" presStyleCnt="0">
        <dgm:presLayoutVars>
          <dgm:hierBranch val="init"/>
        </dgm:presLayoutVars>
      </dgm:prSet>
      <dgm:spPr/>
    </dgm:pt>
    <dgm:pt modelId="{ACC51B57-6F4E-4F89-856B-CAA2A74A8FD9}" type="pres">
      <dgm:prSet presAssocID="{06391272-9967-4046-A64D-0AFF9F0CE488}" presName="rootComposite1" presStyleCnt="0"/>
      <dgm:spPr/>
    </dgm:pt>
    <dgm:pt modelId="{FD550816-8E3A-4883-B239-BFDC6B93F925}" type="pres">
      <dgm:prSet presAssocID="{06391272-9967-4046-A64D-0AFF9F0CE48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6E734E-A668-477D-A82B-0AF1851CF57B}" type="pres">
      <dgm:prSet presAssocID="{06391272-9967-4046-A64D-0AFF9F0CE488}" presName="rootConnector1" presStyleLbl="node1" presStyleIdx="0" presStyleCnt="0"/>
      <dgm:spPr/>
      <dgm:t>
        <a:bodyPr/>
        <a:lstStyle/>
        <a:p>
          <a:endParaRPr lang="en-ZA"/>
        </a:p>
      </dgm:t>
    </dgm:pt>
    <dgm:pt modelId="{244975D2-3DE5-40A3-A91A-A2CE21867D69}" type="pres">
      <dgm:prSet presAssocID="{06391272-9967-4046-A64D-0AFF9F0CE488}" presName="hierChild2" presStyleCnt="0"/>
      <dgm:spPr/>
    </dgm:pt>
    <dgm:pt modelId="{CA2DFBBD-62D0-4985-A2B5-59D865690FB1}" type="pres">
      <dgm:prSet presAssocID="{D6495DE6-C8AD-4132-B41C-B44BF799403C}" presName="Name37" presStyleLbl="parChTrans1D2" presStyleIdx="0" presStyleCnt="5"/>
      <dgm:spPr/>
      <dgm:t>
        <a:bodyPr/>
        <a:lstStyle/>
        <a:p>
          <a:endParaRPr lang="en-ZA"/>
        </a:p>
      </dgm:t>
    </dgm:pt>
    <dgm:pt modelId="{6F093A96-1411-4A20-A75A-D4BC64D9FE47}" type="pres">
      <dgm:prSet presAssocID="{24EA60D7-86B9-480D-9B4E-B903D3517643}" presName="hierRoot2" presStyleCnt="0">
        <dgm:presLayoutVars>
          <dgm:hierBranch val="init"/>
        </dgm:presLayoutVars>
      </dgm:prSet>
      <dgm:spPr/>
    </dgm:pt>
    <dgm:pt modelId="{75B48C65-A6E9-425B-91BF-F887FD2D2301}" type="pres">
      <dgm:prSet presAssocID="{24EA60D7-86B9-480D-9B4E-B903D3517643}" presName="rootComposite" presStyleCnt="0"/>
      <dgm:spPr/>
    </dgm:pt>
    <dgm:pt modelId="{7CE1ABDB-9531-4CDE-AB35-AA72780694BC}" type="pres">
      <dgm:prSet presAssocID="{24EA60D7-86B9-480D-9B4E-B903D351764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76CF17-5769-4138-B1B3-3F464E9F82B7}" type="pres">
      <dgm:prSet presAssocID="{24EA60D7-86B9-480D-9B4E-B903D3517643}" presName="rootConnector" presStyleLbl="node2" presStyleIdx="0" presStyleCnt="4"/>
      <dgm:spPr/>
      <dgm:t>
        <a:bodyPr/>
        <a:lstStyle/>
        <a:p>
          <a:endParaRPr lang="en-ZA"/>
        </a:p>
      </dgm:t>
    </dgm:pt>
    <dgm:pt modelId="{6645E890-6CF6-479D-8EA6-CB185FB781ED}" type="pres">
      <dgm:prSet presAssocID="{24EA60D7-86B9-480D-9B4E-B903D3517643}" presName="hierChild4" presStyleCnt="0"/>
      <dgm:spPr/>
    </dgm:pt>
    <dgm:pt modelId="{6EFD2270-D419-4414-AF83-AAA51567ED29}" type="pres">
      <dgm:prSet presAssocID="{24EA60D7-86B9-480D-9B4E-B903D3517643}" presName="hierChild5" presStyleCnt="0"/>
      <dgm:spPr/>
    </dgm:pt>
    <dgm:pt modelId="{A6E4247E-D4D9-486D-8A4E-5E366E0A0783}" type="pres">
      <dgm:prSet presAssocID="{3E24842E-D241-4FF3-9C29-A66FA7993BF6}" presName="Name37" presStyleLbl="parChTrans1D2" presStyleIdx="1" presStyleCnt="5"/>
      <dgm:spPr/>
      <dgm:t>
        <a:bodyPr/>
        <a:lstStyle/>
        <a:p>
          <a:endParaRPr lang="en-ZA"/>
        </a:p>
      </dgm:t>
    </dgm:pt>
    <dgm:pt modelId="{B30AA7FF-73D0-4E45-8E24-6C66B98DF632}" type="pres">
      <dgm:prSet presAssocID="{4539523B-7DC6-4328-A6D6-E6B9671DFF19}" presName="hierRoot2" presStyleCnt="0">
        <dgm:presLayoutVars>
          <dgm:hierBranch val="init"/>
        </dgm:presLayoutVars>
      </dgm:prSet>
      <dgm:spPr/>
    </dgm:pt>
    <dgm:pt modelId="{1432AEB0-995B-4655-9368-5BE4A37D0DDF}" type="pres">
      <dgm:prSet presAssocID="{4539523B-7DC6-4328-A6D6-E6B9671DFF19}" presName="rootComposite" presStyleCnt="0"/>
      <dgm:spPr/>
    </dgm:pt>
    <dgm:pt modelId="{E99DCE9D-FF6A-4365-B052-BA64EDFD9F1A}" type="pres">
      <dgm:prSet presAssocID="{4539523B-7DC6-4328-A6D6-E6B9671DFF1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A38427D-4298-4B90-A14F-AA1724F2D90B}" type="pres">
      <dgm:prSet presAssocID="{4539523B-7DC6-4328-A6D6-E6B9671DFF19}" presName="rootConnector" presStyleLbl="node2" presStyleIdx="1" presStyleCnt="4"/>
      <dgm:spPr/>
      <dgm:t>
        <a:bodyPr/>
        <a:lstStyle/>
        <a:p>
          <a:endParaRPr lang="en-ZA"/>
        </a:p>
      </dgm:t>
    </dgm:pt>
    <dgm:pt modelId="{7E82F931-3D9D-45CB-BB6C-BFCFB78C695D}" type="pres">
      <dgm:prSet presAssocID="{4539523B-7DC6-4328-A6D6-E6B9671DFF19}" presName="hierChild4" presStyleCnt="0"/>
      <dgm:spPr/>
    </dgm:pt>
    <dgm:pt modelId="{D5A06021-203F-4C39-9F67-FF344A432E04}" type="pres">
      <dgm:prSet presAssocID="{4539523B-7DC6-4328-A6D6-E6B9671DFF19}" presName="hierChild5" presStyleCnt="0"/>
      <dgm:spPr/>
    </dgm:pt>
    <dgm:pt modelId="{BE4A8D20-2625-4E46-BAA2-1BD2B2E24B13}" type="pres">
      <dgm:prSet presAssocID="{D9AA28C4-7560-49F2-A49B-DC25999F073C}" presName="Name37" presStyleLbl="parChTrans1D2" presStyleIdx="2" presStyleCnt="5"/>
      <dgm:spPr/>
      <dgm:t>
        <a:bodyPr/>
        <a:lstStyle/>
        <a:p>
          <a:endParaRPr lang="en-ZA"/>
        </a:p>
      </dgm:t>
    </dgm:pt>
    <dgm:pt modelId="{7042BC5E-C48F-4480-9817-233468D17515}" type="pres">
      <dgm:prSet presAssocID="{50A59620-FA50-4417-AF63-4D7FD79C734B}" presName="hierRoot2" presStyleCnt="0">
        <dgm:presLayoutVars>
          <dgm:hierBranch val="init"/>
        </dgm:presLayoutVars>
      </dgm:prSet>
      <dgm:spPr/>
    </dgm:pt>
    <dgm:pt modelId="{A0BF06F6-6E1C-4916-A4B6-F60EC07D71D3}" type="pres">
      <dgm:prSet presAssocID="{50A59620-FA50-4417-AF63-4D7FD79C734B}" presName="rootComposite" presStyleCnt="0"/>
      <dgm:spPr/>
    </dgm:pt>
    <dgm:pt modelId="{9560A145-915B-48D9-B381-E061502603C4}" type="pres">
      <dgm:prSet presAssocID="{50A59620-FA50-4417-AF63-4D7FD79C734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5A146A18-DC5E-4753-A512-E0AF2BD8562A}" type="pres">
      <dgm:prSet presAssocID="{50A59620-FA50-4417-AF63-4D7FD79C734B}" presName="rootConnector" presStyleLbl="node2" presStyleIdx="2" presStyleCnt="4"/>
      <dgm:spPr/>
      <dgm:t>
        <a:bodyPr/>
        <a:lstStyle/>
        <a:p>
          <a:endParaRPr lang="en-ZA"/>
        </a:p>
      </dgm:t>
    </dgm:pt>
    <dgm:pt modelId="{51D6D066-154D-4A5E-8DFD-F6E109DA267A}" type="pres">
      <dgm:prSet presAssocID="{50A59620-FA50-4417-AF63-4D7FD79C734B}" presName="hierChild4" presStyleCnt="0"/>
      <dgm:spPr/>
    </dgm:pt>
    <dgm:pt modelId="{AE8317FC-ADA3-4638-BEB7-7EF136E7CF40}" type="pres">
      <dgm:prSet presAssocID="{50A59620-FA50-4417-AF63-4D7FD79C734B}" presName="hierChild5" presStyleCnt="0"/>
      <dgm:spPr/>
    </dgm:pt>
    <dgm:pt modelId="{6189D24E-30F7-4066-9402-A5B17D1DD572}" type="pres">
      <dgm:prSet presAssocID="{49E23339-A5B9-43C7-A11F-62F9DAC7013C}" presName="Name37" presStyleLbl="parChTrans1D2" presStyleIdx="3" presStyleCnt="5"/>
      <dgm:spPr/>
      <dgm:t>
        <a:bodyPr/>
        <a:lstStyle/>
        <a:p>
          <a:endParaRPr lang="en-ZA"/>
        </a:p>
      </dgm:t>
    </dgm:pt>
    <dgm:pt modelId="{604657B7-AF55-418D-8F5E-3CDD6B053A80}" type="pres">
      <dgm:prSet presAssocID="{E943D249-0485-4341-A090-75C8F1A7F742}" presName="hierRoot2" presStyleCnt="0">
        <dgm:presLayoutVars>
          <dgm:hierBranch val="init"/>
        </dgm:presLayoutVars>
      </dgm:prSet>
      <dgm:spPr/>
    </dgm:pt>
    <dgm:pt modelId="{A7291BAF-A643-4C61-8D3E-B894825563A9}" type="pres">
      <dgm:prSet presAssocID="{E943D249-0485-4341-A090-75C8F1A7F742}" presName="rootComposite" presStyleCnt="0"/>
      <dgm:spPr/>
    </dgm:pt>
    <dgm:pt modelId="{2DA1191D-1FD6-4F56-9B4F-D56DDA2D01B5}" type="pres">
      <dgm:prSet presAssocID="{E943D249-0485-4341-A090-75C8F1A7F74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6EFAB7-2C35-4AEB-82B2-AACC4E3837CB}" type="pres">
      <dgm:prSet presAssocID="{E943D249-0485-4341-A090-75C8F1A7F742}" presName="rootConnector" presStyleLbl="node2" presStyleIdx="3" presStyleCnt="4"/>
      <dgm:spPr/>
      <dgm:t>
        <a:bodyPr/>
        <a:lstStyle/>
        <a:p>
          <a:endParaRPr lang="en-ZA"/>
        </a:p>
      </dgm:t>
    </dgm:pt>
    <dgm:pt modelId="{D88BA2C8-2935-47BD-A018-5DDD70A580EA}" type="pres">
      <dgm:prSet presAssocID="{E943D249-0485-4341-A090-75C8F1A7F742}" presName="hierChild4" presStyleCnt="0"/>
      <dgm:spPr/>
    </dgm:pt>
    <dgm:pt modelId="{C4B8A436-3CFB-4B3B-A363-44D654EDD8C5}" type="pres">
      <dgm:prSet presAssocID="{E943D249-0485-4341-A090-75C8F1A7F742}" presName="hierChild5" presStyleCnt="0"/>
      <dgm:spPr/>
    </dgm:pt>
    <dgm:pt modelId="{1F85E96B-3FA3-42CE-BC92-E223411FB51C}" type="pres">
      <dgm:prSet presAssocID="{06391272-9967-4046-A64D-0AFF9F0CE488}" presName="hierChild3" presStyleCnt="0"/>
      <dgm:spPr/>
    </dgm:pt>
    <dgm:pt modelId="{734A2A66-1701-4377-8DCC-6809AC67B060}" type="pres">
      <dgm:prSet presAssocID="{302B780F-C2A3-468B-AED6-49F90F751932}" presName="Name111" presStyleLbl="parChTrans1D2" presStyleIdx="4" presStyleCnt="5"/>
      <dgm:spPr/>
      <dgm:t>
        <a:bodyPr/>
        <a:lstStyle/>
        <a:p>
          <a:endParaRPr lang="en-ZA"/>
        </a:p>
      </dgm:t>
    </dgm:pt>
    <dgm:pt modelId="{7441F880-97A7-4BE1-A6CB-5392D2E3709D}" type="pres">
      <dgm:prSet presAssocID="{C4FE2D69-0C03-4559-9677-FE6308639A8A}" presName="hierRoot3" presStyleCnt="0">
        <dgm:presLayoutVars>
          <dgm:hierBranch val="init"/>
        </dgm:presLayoutVars>
      </dgm:prSet>
      <dgm:spPr/>
    </dgm:pt>
    <dgm:pt modelId="{BDC87A74-355D-4A3E-B495-F1BBF48A0A60}" type="pres">
      <dgm:prSet presAssocID="{C4FE2D69-0C03-4559-9677-FE6308639A8A}" presName="rootComposite3" presStyleCnt="0"/>
      <dgm:spPr/>
    </dgm:pt>
    <dgm:pt modelId="{0E22568A-CC35-42ED-872D-A006F80EB162}" type="pres">
      <dgm:prSet presAssocID="{C4FE2D69-0C03-4559-9677-FE6308639A8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912BB10-E4EA-42BC-A354-AC94D11AD804}" type="pres">
      <dgm:prSet presAssocID="{C4FE2D69-0C03-4559-9677-FE6308639A8A}" presName="rootConnector3" presStyleLbl="asst1" presStyleIdx="0" presStyleCnt="1"/>
      <dgm:spPr/>
      <dgm:t>
        <a:bodyPr/>
        <a:lstStyle/>
        <a:p>
          <a:endParaRPr lang="en-ZA"/>
        </a:p>
      </dgm:t>
    </dgm:pt>
    <dgm:pt modelId="{B47CF8AB-BEEF-45E9-B8C3-970E3BE13144}" type="pres">
      <dgm:prSet presAssocID="{C4FE2D69-0C03-4559-9677-FE6308639A8A}" presName="hierChild6" presStyleCnt="0"/>
      <dgm:spPr/>
    </dgm:pt>
    <dgm:pt modelId="{DA7CF435-3EC7-449B-85BE-68F81EFD76C0}" type="pres">
      <dgm:prSet presAssocID="{C4FE2D69-0C03-4559-9677-FE6308639A8A}" presName="hierChild7" presStyleCnt="0"/>
      <dgm:spPr/>
    </dgm:pt>
  </dgm:ptLst>
  <dgm:cxnLst>
    <dgm:cxn modelId="{519A29DD-067D-40D0-A4E5-95EAAE2E2330}" srcId="{3F03EA14-27DB-4589-B0B5-F4AEC2A3B86F}" destId="{06391272-9967-4046-A64D-0AFF9F0CE488}" srcOrd="0" destOrd="0" parTransId="{EA2D9A2B-5406-43AE-8F0A-63D3B8C4D74D}" sibTransId="{3CE15FF7-1864-4E82-9E9F-107DF43C1714}"/>
    <dgm:cxn modelId="{51BDDF0F-3291-4FA8-AE0F-65CE1C84340A}" srcId="{06391272-9967-4046-A64D-0AFF9F0CE488}" destId="{24EA60D7-86B9-480D-9B4E-B903D3517643}" srcOrd="1" destOrd="0" parTransId="{D6495DE6-C8AD-4132-B41C-B44BF799403C}" sibTransId="{32DBBD91-F5E5-4794-84AA-0472B7F8F7B8}"/>
    <dgm:cxn modelId="{1E359A65-1523-4856-B813-8FAE2CCC13FA}" type="presOf" srcId="{3F03EA14-27DB-4589-B0B5-F4AEC2A3B86F}" destId="{C603F18E-CC4B-4C7F-89B9-FC57B44976E9}" srcOrd="0" destOrd="0" presId="urn:microsoft.com/office/officeart/2005/8/layout/orgChart1"/>
    <dgm:cxn modelId="{720DC040-CEB2-4A85-AD46-D264C106AEC2}" type="presOf" srcId="{D6495DE6-C8AD-4132-B41C-B44BF799403C}" destId="{CA2DFBBD-62D0-4985-A2B5-59D865690FB1}" srcOrd="0" destOrd="0" presId="urn:microsoft.com/office/officeart/2005/8/layout/orgChart1"/>
    <dgm:cxn modelId="{84C043A8-A3F0-4935-9A25-B7AA5CA79808}" type="presOf" srcId="{50A59620-FA50-4417-AF63-4D7FD79C734B}" destId="{9560A145-915B-48D9-B381-E061502603C4}" srcOrd="0" destOrd="0" presId="urn:microsoft.com/office/officeart/2005/8/layout/orgChart1"/>
    <dgm:cxn modelId="{FCB247BE-CB00-4A72-80C3-496C70832C0F}" type="presOf" srcId="{E943D249-0485-4341-A090-75C8F1A7F742}" destId="{1F6EFAB7-2C35-4AEB-82B2-AACC4E3837CB}" srcOrd="1" destOrd="0" presId="urn:microsoft.com/office/officeart/2005/8/layout/orgChart1"/>
    <dgm:cxn modelId="{1AEADD72-93BC-42DC-825F-0323C8B02D23}" type="presOf" srcId="{4539523B-7DC6-4328-A6D6-E6B9671DFF19}" destId="{E99DCE9D-FF6A-4365-B052-BA64EDFD9F1A}" srcOrd="0" destOrd="0" presId="urn:microsoft.com/office/officeart/2005/8/layout/orgChart1"/>
    <dgm:cxn modelId="{FDA3571C-7230-4203-9CA1-E44D23F8AD8F}" srcId="{06391272-9967-4046-A64D-0AFF9F0CE488}" destId="{E943D249-0485-4341-A090-75C8F1A7F742}" srcOrd="4" destOrd="0" parTransId="{49E23339-A5B9-43C7-A11F-62F9DAC7013C}" sibTransId="{D9903DC4-ED47-4E05-88A5-EC2A3651D633}"/>
    <dgm:cxn modelId="{62984664-9853-42C7-B494-FCFAF0D46B70}" type="presOf" srcId="{49E23339-A5B9-43C7-A11F-62F9DAC7013C}" destId="{6189D24E-30F7-4066-9402-A5B17D1DD572}" srcOrd="0" destOrd="0" presId="urn:microsoft.com/office/officeart/2005/8/layout/orgChart1"/>
    <dgm:cxn modelId="{A451E878-3BF8-4CDD-A1AD-97DDDCC01706}" srcId="{06391272-9967-4046-A64D-0AFF9F0CE488}" destId="{50A59620-FA50-4417-AF63-4D7FD79C734B}" srcOrd="3" destOrd="0" parTransId="{D9AA28C4-7560-49F2-A49B-DC25999F073C}" sibTransId="{17E80F8C-DB16-4341-A5BC-A1782618BB18}"/>
    <dgm:cxn modelId="{EE1C96D5-1F31-4554-920C-F846A6AAF246}" type="presOf" srcId="{E943D249-0485-4341-A090-75C8F1A7F742}" destId="{2DA1191D-1FD6-4F56-9B4F-D56DDA2D01B5}" srcOrd="0" destOrd="0" presId="urn:microsoft.com/office/officeart/2005/8/layout/orgChart1"/>
    <dgm:cxn modelId="{715BB963-80F3-4270-BF4F-0E3CCB1AE2F7}" type="presOf" srcId="{50A59620-FA50-4417-AF63-4D7FD79C734B}" destId="{5A146A18-DC5E-4753-A512-E0AF2BD8562A}" srcOrd="1" destOrd="0" presId="urn:microsoft.com/office/officeart/2005/8/layout/orgChart1"/>
    <dgm:cxn modelId="{8345633A-FD59-460B-B69A-7FD94733FECF}" type="presOf" srcId="{06391272-9967-4046-A64D-0AFF9F0CE488}" destId="{FD550816-8E3A-4883-B239-BFDC6B93F925}" srcOrd="0" destOrd="0" presId="urn:microsoft.com/office/officeart/2005/8/layout/orgChart1"/>
    <dgm:cxn modelId="{33D55F78-727A-4BEB-BC3F-ED36980E1788}" type="presOf" srcId="{C4FE2D69-0C03-4559-9677-FE6308639A8A}" destId="{0E22568A-CC35-42ED-872D-A006F80EB162}" srcOrd="0" destOrd="0" presId="urn:microsoft.com/office/officeart/2005/8/layout/orgChart1"/>
    <dgm:cxn modelId="{113D1C5E-2936-436C-B0CF-8853D4BF7B4B}" type="presOf" srcId="{06391272-9967-4046-A64D-0AFF9F0CE488}" destId="{066E734E-A668-477D-A82B-0AF1851CF57B}" srcOrd="1" destOrd="0" presId="urn:microsoft.com/office/officeart/2005/8/layout/orgChart1"/>
    <dgm:cxn modelId="{7E4A8A34-5A01-485E-86AE-00FA153BFE2D}" type="presOf" srcId="{24EA60D7-86B9-480D-9B4E-B903D3517643}" destId="{C376CF17-5769-4138-B1B3-3F464E9F82B7}" srcOrd="1" destOrd="0" presId="urn:microsoft.com/office/officeart/2005/8/layout/orgChart1"/>
    <dgm:cxn modelId="{9B299B77-00A3-4A7D-8130-232D6266A455}" type="presOf" srcId="{C4FE2D69-0C03-4559-9677-FE6308639A8A}" destId="{6912BB10-E4EA-42BC-A354-AC94D11AD804}" srcOrd="1" destOrd="0" presId="urn:microsoft.com/office/officeart/2005/8/layout/orgChart1"/>
    <dgm:cxn modelId="{C74A86CB-F77B-4790-8BF5-01C128E1C466}" type="presOf" srcId="{3E24842E-D241-4FF3-9C29-A66FA7993BF6}" destId="{A6E4247E-D4D9-486D-8A4E-5E366E0A0783}" srcOrd="0" destOrd="0" presId="urn:microsoft.com/office/officeart/2005/8/layout/orgChart1"/>
    <dgm:cxn modelId="{D3B3ADC6-395E-4D5D-85AD-744CFBF6D890}" type="presOf" srcId="{4539523B-7DC6-4328-A6D6-E6B9671DFF19}" destId="{BA38427D-4298-4B90-A14F-AA1724F2D90B}" srcOrd="1" destOrd="0" presId="urn:microsoft.com/office/officeart/2005/8/layout/orgChart1"/>
    <dgm:cxn modelId="{C26B53B0-1963-4316-9B0F-F444CF20AD2D}" type="presOf" srcId="{D9AA28C4-7560-49F2-A49B-DC25999F073C}" destId="{BE4A8D20-2625-4E46-BAA2-1BD2B2E24B13}" srcOrd="0" destOrd="0" presId="urn:microsoft.com/office/officeart/2005/8/layout/orgChart1"/>
    <dgm:cxn modelId="{228D1925-D490-4B12-806B-8DC02CF29DE1}" type="presOf" srcId="{24EA60D7-86B9-480D-9B4E-B903D3517643}" destId="{7CE1ABDB-9531-4CDE-AB35-AA72780694BC}" srcOrd="0" destOrd="0" presId="urn:microsoft.com/office/officeart/2005/8/layout/orgChart1"/>
    <dgm:cxn modelId="{453E2543-B193-4FCE-B531-EC7F9665D7B2}" srcId="{06391272-9967-4046-A64D-0AFF9F0CE488}" destId="{4539523B-7DC6-4328-A6D6-E6B9671DFF19}" srcOrd="2" destOrd="0" parTransId="{3E24842E-D241-4FF3-9C29-A66FA7993BF6}" sibTransId="{D61A993F-D423-4A5F-AA94-FE1421FF6B29}"/>
    <dgm:cxn modelId="{BA208F14-748C-4995-A772-BD6F87A35C54}" type="presOf" srcId="{302B780F-C2A3-468B-AED6-49F90F751932}" destId="{734A2A66-1701-4377-8DCC-6809AC67B060}" srcOrd="0" destOrd="0" presId="urn:microsoft.com/office/officeart/2005/8/layout/orgChart1"/>
    <dgm:cxn modelId="{6196B86F-E8D6-49B5-8CF0-C8B5F0820581}" srcId="{06391272-9967-4046-A64D-0AFF9F0CE488}" destId="{C4FE2D69-0C03-4559-9677-FE6308639A8A}" srcOrd="0" destOrd="0" parTransId="{302B780F-C2A3-468B-AED6-49F90F751932}" sibTransId="{FF93EC58-847F-4D71-AF40-28DCE541F10C}"/>
    <dgm:cxn modelId="{38353814-2F35-447B-844B-A1839F5675C1}" type="presParOf" srcId="{C603F18E-CC4B-4C7F-89B9-FC57B44976E9}" destId="{54913D60-24B8-471E-9DFC-6A0067B3C461}" srcOrd="0" destOrd="0" presId="urn:microsoft.com/office/officeart/2005/8/layout/orgChart1"/>
    <dgm:cxn modelId="{6C6E567F-0D7F-42D1-AB89-D264DB262E5E}" type="presParOf" srcId="{54913D60-24B8-471E-9DFC-6A0067B3C461}" destId="{ACC51B57-6F4E-4F89-856B-CAA2A74A8FD9}" srcOrd="0" destOrd="0" presId="urn:microsoft.com/office/officeart/2005/8/layout/orgChart1"/>
    <dgm:cxn modelId="{A4F1EF0E-D008-42AA-A304-088B6F51BB5B}" type="presParOf" srcId="{ACC51B57-6F4E-4F89-856B-CAA2A74A8FD9}" destId="{FD550816-8E3A-4883-B239-BFDC6B93F925}" srcOrd="0" destOrd="0" presId="urn:microsoft.com/office/officeart/2005/8/layout/orgChart1"/>
    <dgm:cxn modelId="{B14286AC-D9EE-475A-9E8F-36F19EE1A787}" type="presParOf" srcId="{ACC51B57-6F4E-4F89-856B-CAA2A74A8FD9}" destId="{066E734E-A668-477D-A82B-0AF1851CF57B}" srcOrd="1" destOrd="0" presId="urn:microsoft.com/office/officeart/2005/8/layout/orgChart1"/>
    <dgm:cxn modelId="{C8326ED9-2378-491C-BC6D-41DEB4B81AAA}" type="presParOf" srcId="{54913D60-24B8-471E-9DFC-6A0067B3C461}" destId="{244975D2-3DE5-40A3-A91A-A2CE21867D69}" srcOrd="1" destOrd="0" presId="urn:microsoft.com/office/officeart/2005/8/layout/orgChart1"/>
    <dgm:cxn modelId="{31E225CD-0482-4E9D-A0D4-8137A3F469D3}" type="presParOf" srcId="{244975D2-3DE5-40A3-A91A-A2CE21867D69}" destId="{CA2DFBBD-62D0-4985-A2B5-59D865690FB1}" srcOrd="0" destOrd="0" presId="urn:microsoft.com/office/officeart/2005/8/layout/orgChart1"/>
    <dgm:cxn modelId="{C9BAEB9E-EB5A-4398-8DA8-B176772F347F}" type="presParOf" srcId="{244975D2-3DE5-40A3-A91A-A2CE21867D69}" destId="{6F093A96-1411-4A20-A75A-D4BC64D9FE47}" srcOrd="1" destOrd="0" presId="urn:microsoft.com/office/officeart/2005/8/layout/orgChart1"/>
    <dgm:cxn modelId="{5168E42C-9B42-4BDF-B673-E882BB532675}" type="presParOf" srcId="{6F093A96-1411-4A20-A75A-D4BC64D9FE47}" destId="{75B48C65-A6E9-425B-91BF-F887FD2D2301}" srcOrd="0" destOrd="0" presId="urn:microsoft.com/office/officeart/2005/8/layout/orgChart1"/>
    <dgm:cxn modelId="{C9C797C6-4196-4107-9FC3-9D14CBE44F50}" type="presParOf" srcId="{75B48C65-A6E9-425B-91BF-F887FD2D2301}" destId="{7CE1ABDB-9531-4CDE-AB35-AA72780694BC}" srcOrd="0" destOrd="0" presId="urn:microsoft.com/office/officeart/2005/8/layout/orgChart1"/>
    <dgm:cxn modelId="{AC9C7C34-E286-4C42-A5B0-21B2DB575B3D}" type="presParOf" srcId="{75B48C65-A6E9-425B-91BF-F887FD2D2301}" destId="{C376CF17-5769-4138-B1B3-3F464E9F82B7}" srcOrd="1" destOrd="0" presId="urn:microsoft.com/office/officeart/2005/8/layout/orgChart1"/>
    <dgm:cxn modelId="{461DB5DB-C426-4523-B753-49A52A57EE02}" type="presParOf" srcId="{6F093A96-1411-4A20-A75A-D4BC64D9FE47}" destId="{6645E890-6CF6-479D-8EA6-CB185FB781ED}" srcOrd="1" destOrd="0" presId="urn:microsoft.com/office/officeart/2005/8/layout/orgChart1"/>
    <dgm:cxn modelId="{6054356F-E4ED-4135-9E5A-6507D3A081F8}" type="presParOf" srcId="{6F093A96-1411-4A20-A75A-D4BC64D9FE47}" destId="{6EFD2270-D419-4414-AF83-AAA51567ED29}" srcOrd="2" destOrd="0" presId="urn:microsoft.com/office/officeart/2005/8/layout/orgChart1"/>
    <dgm:cxn modelId="{2AC978D9-D2D8-4493-93E3-28F94D9C1D23}" type="presParOf" srcId="{244975D2-3DE5-40A3-A91A-A2CE21867D69}" destId="{A6E4247E-D4D9-486D-8A4E-5E366E0A0783}" srcOrd="2" destOrd="0" presId="urn:microsoft.com/office/officeart/2005/8/layout/orgChart1"/>
    <dgm:cxn modelId="{913F8D2B-4432-4F13-A9DB-67F9C24AD379}" type="presParOf" srcId="{244975D2-3DE5-40A3-A91A-A2CE21867D69}" destId="{B30AA7FF-73D0-4E45-8E24-6C66B98DF632}" srcOrd="3" destOrd="0" presId="urn:microsoft.com/office/officeart/2005/8/layout/orgChart1"/>
    <dgm:cxn modelId="{969DF86D-6443-4E4C-9EB0-564AF0C653E9}" type="presParOf" srcId="{B30AA7FF-73D0-4E45-8E24-6C66B98DF632}" destId="{1432AEB0-995B-4655-9368-5BE4A37D0DDF}" srcOrd="0" destOrd="0" presId="urn:microsoft.com/office/officeart/2005/8/layout/orgChart1"/>
    <dgm:cxn modelId="{E7CEAFDA-AA74-4A50-811C-169980B77693}" type="presParOf" srcId="{1432AEB0-995B-4655-9368-5BE4A37D0DDF}" destId="{E99DCE9D-FF6A-4365-B052-BA64EDFD9F1A}" srcOrd="0" destOrd="0" presId="urn:microsoft.com/office/officeart/2005/8/layout/orgChart1"/>
    <dgm:cxn modelId="{749B73EB-4A7A-4A81-8DFE-35051C1BBC29}" type="presParOf" srcId="{1432AEB0-995B-4655-9368-5BE4A37D0DDF}" destId="{BA38427D-4298-4B90-A14F-AA1724F2D90B}" srcOrd="1" destOrd="0" presId="urn:microsoft.com/office/officeart/2005/8/layout/orgChart1"/>
    <dgm:cxn modelId="{C4CC26F7-CABE-48A1-9F9B-A42EF40CD595}" type="presParOf" srcId="{B30AA7FF-73D0-4E45-8E24-6C66B98DF632}" destId="{7E82F931-3D9D-45CB-BB6C-BFCFB78C695D}" srcOrd="1" destOrd="0" presId="urn:microsoft.com/office/officeart/2005/8/layout/orgChart1"/>
    <dgm:cxn modelId="{B479992E-6F26-4C30-8F42-88B1AB224F8C}" type="presParOf" srcId="{B30AA7FF-73D0-4E45-8E24-6C66B98DF632}" destId="{D5A06021-203F-4C39-9F67-FF344A432E04}" srcOrd="2" destOrd="0" presId="urn:microsoft.com/office/officeart/2005/8/layout/orgChart1"/>
    <dgm:cxn modelId="{B655AECC-F8FC-44BD-B9DD-2B91117C48CC}" type="presParOf" srcId="{244975D2-3DE5-40A3-A91A-A2CE21867D69}" destId="{BE4A8D20-2625-4E46-BAA2-1BD2B2E24B13}" srcOrd="4" destOrd="0" presId="urn:microsoft.com/office/officeart/2005/8/layout/orgChart1"/>
    <dgm:cxn modelId="{1F4B13C7-C3F9-4774-9D0D-BDFB475A23A6}" type="presParOf" srcId="{244975D2-3DE5-40A3-A91A-A2CE21867D69}" destId="{7042BC5E-C48F-4480-9817-233468D17515}" srcOrd="5" destOrd="0" presId="urn:microsoft.com/office/officeart/2005/8/layout/orgChart1"/>
    <dgm:cxn modelId="{52DA0EA6-8929-45B3-81B4-6DD109FC5EF0}" type="presParOf" srcId="{7042BC5E-C48F-4480-9817-233468D17515}" destId="{A0BF06F6-6E1C-4916-A4B6-F60EC07D71D3}" srcOrd="0" destOrd="0" presId="urn:microsoft.com/office/officeart/2005/8/layout/orgChart1"/>
    <dgm:cxn modelId="{A2F3FDA0-0B25-4D05-93A8-73135CAA4E16}" type="presParOf" srcId="{A0BF06F6-6E1C-4916-A4B6-F60EC07D71D3}" destId="{9560A145-915B-48D9-B381-E061502603C4}" srcOrd="0" destOrd="0" presId="urn:microsoft.com/office/officeart/2005/8/layout/orgChart1"/>
    <dgm:cxn modelId="{0ADB57F8-A7A4-4307-8F5F-5AA927450729}" type="presParOf" srcId="{A0BF06F6-6E1C-4916-A4B6-F60EC07D71D3}" destId="{5A146A18-DC5E-4753-A512-E0AF2BD8562A}" srcOrd="1" destOrd="0" presId="urn:microsoft.com/office/officeart/2005/8/layout/orgChart1"/>
    <dgm:cxn modelId="{144B4280-0777-4D0E-B115-338887EDAC7F}" type="presParOf" srcId="{7042BC5E-C48F-4480-9817-233468D17515}" destId="{51D6D066-154D-4A5E-8DFD-F6E109DA267A}" srcOrd="1" destOrd="0" presId="urn:microsoft.com/office/officeart/2005/8/layout/orgChart1"/>
    <dgm:cxn modelId="{59C87CDC-AB71-4955-A7CD-9DFA01D968BA}" type="presParOf" srcId="{7042BC5E-C48F-4480-9817-233468D17515}" destId="{AE8317FC-ADA3-4638-BEB7-7EF136E7CF40}" srcOrd="2" destOrd="0" presId="urn:microsoft.com/office/officeart/2005/8/layout/orgChart1"/>
    <dgm:cxn modelId="{6651743C-9EE0-44FF-ACC5-B9213F8ADC5F}" type="presParOf" srcId="{244975D2-3DE5-40A3-A91A-A2CE21867D69}" destId="{6189D24E-30F7-4066-9402-A5B17D1DD572}" srcOrd="6" destOrd="0" presId="urn:microsoft.com/office/officeart/2005/8/layout/orgChart1"/>
    <dgm:cxn modelId="{FCC8E63B-B90C-431A-B3BD-3DE84CDDB067}" type="presParOf" srcId="{244975D2-3DE5-40A3-A91A-A2CE21867D69}" destId="{604657B7-AF55-418D-8F5E-3CDD6B053A80}" srcOrd="7" destOrd="0" presId="urn:microsoft.com/office/officeart/2005/8/layout/orgChart1"/>
    <dgm:cxn modelId="{0D83E266-1FDB-455C-8C91-B6E883D6098D}" type="presParOf" srcId="{604657B7-AF55-418D-8F5E-3CDD6B053A80}" destId="{A7291BAF-A643-4C61-8D3E-B894825563A9}" srcOrd="0" destOrd="0" presId="urn:microsoft.com/office/officeart/2005/8/layout/orgChart1"/>
    <dgm:cxn modelId="{A674157A-9039-4FF3-A538-185455069AA1}" type="presParOf" srcId="{A7291BAF-A643-4C61-8D3E-B894825563A9}" destId="{2DA1191D-1FD6-4F56-9B4F-D56DDA2D01B5}" srcOrd="0" destOrd="0" presId="urn:microsoft.com/office/officeart/2005/8/layout/orgChart1"/>
    <dgm:cxn modelId="{5C3BE4EB-9259-4417-BDD2-754AABA0B2CE}" type="presParOf" srcId="{A7291BAF-A643-4C61-8D3E-B894825563A9}" destId="{1F6EFAB7-2C35-4AEB-82B2-AACC4E3837CB}" srcOrd="1" destOrd="0" presId="urn:microsoft.com/office/officeart/2005/8/layout/orgChart1"/>
    <dgm:cxn modelId="{CE815215-AD75-44DA-8D31-8D86A9EF0E81}" type="presParOf" srcId="{604657B7-AF55-418D-8F5E-3CDD6B053A80}" destId="{D88BA2C8-2935-47BD-A018-5DDD70A580EA}" srcOrd="1" destOrd="0" presId="urn:microsoft.com/office/officeart/2005/8/layout/orgChart1"/>
    <dgm:cxn modelId="{DC780A76-6EAA-4BAD-B3AF-A92698956B20}" type="presParOf" srcId="{604657B7-AF55-418D-8F5E-3CDD6B053A80}" destId="{C4B8A436-3CFB-4B3B-A363-44D654EDD8C5}" srcOrd="2" destOrd="0" presId="urn:microsoft.com/office/officeart/2005/8/layout/orgChart1"/>
    <dgm:cxn modelId="{370BEBCC-961B-4AE2-86CD-83FBF6CEE3B8}" type="presParOf" srcId="{54913D60-24B8-471E-9DFC-6A0067B3C461}" destId="{1F85E96B-3FA3-42CE-BC92-E223411FB51C}" srcOrd="2" destOrd="0" presId="urn:microsoft.com/office/officeart/2005/8/layout/orgChart1"/>
    <dgm:cxn modelId="{8A91BFCB-147A-4DC4-8D24-13C4BEDBDE8F}" type="presParOf" srcId="{1F85E96B-3FA3-42CE-BC92-E223411FB51C}" destId="{734A2A66-1701-4377-8DCC-6809AC67B060}" srcOrd="0" destOrd="0" presId="urn:microsoft.com/office/officeart/2005/8/layout/orgChart1"/>
    <dgm:cxn modelId="{39A03FBC-F50A-48C6-BD6E-14142561EAC3}" type="presParOf" srcId="{1F85E96B-3FA3-42CE-BC92-E223411FB51C}" destId="{7441F880-97A7-4BE1-A6CB-5392D2E3709D}" srcOrd="1" destOrd="0" presId="urn:microsoft.com/office/officeart/2005/8/layout/orgChart1"/>
    <dgm:cxn modelId="{CB79E7DD-9716-4FBF-B85B-5D516AC2C7C2}" type="presParOf" srcId="{7441F880-97A7-4BE1-A6CB-5392D2E3709D}" destId="{BDC87A74-355D-4A3E-B495-F1BBF48A0A60}" srcOrd="0" destOrd="0" presId="urn:microsoft.com/office/officeart/2005/8/layout/orgChart1"/>
    <dgm:cxn modelId="{AD4D01BD-B7A7-451C-B966-F083E33F9D48}" type="presParOf" srcId="{BDC87A74-355D-4A3E-B495-F1BBF48A0A60}" destId="{0E22568A-CC35-42ED-872D-A006F80EB162}" srcOrd="0" destOrd="0" presId="urn:microsoft.com/office/officeart/2005/8/layout/orgChart1"/>
    <dgm:cxn modelId="{1CC16479-34DB-44B9-86B0-C479A49635E0}" type="presParOf" srcId="{BDC87A74-355D-4A3E-B495-F1BBF48A0A60}" destId="{6912BB10-E4EA-42BC-A354-AC94D11AD804}" srcOrd="1" destOrd="0" presId="urn:microsoft.com/office/officeart/2005/8/layout/orgChart1"/>
    <dgm:cxn modelId="{EE42DDB1-6009-4C9E-A36D-0E0F8265F7C0}" type="presParOf" srcId="{7441F880-97A7-4BE1-A6CB-5392D2E3709D}" destId="{B47CF8AB-BEEF-45E9-B8C3-970E3BE13144}" srcOrd="1" destOrd="0" presId="urn:microsoft.com/office/officeart/2005/8/layout/orgChart1"/>
    <dgm:cxn modelId="{0CFD5834-B382-4348-9F12-3D8E39E8E247}" type="presParOf" srcId="{7441F880-97A7-4BE1-A6CB-5392D2E3709D}" destId="{DA7CF435-3EC7-449B-85BE-68F81EFD76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4A2A66-1701-4377-8DCC-6809AC67B060}">
      <dsp:nvSpPr>
        <dsp:cNvPr id="0" name=""/>
        <dsp:cNvSpPr/>
      </dsp:nvSpPr>
      <dsp:spPr>
        <a:xfrm>
          <a:off x="3339049" y="1357975"/>
          <a:ext cx="158470" cy="694252"/>
        </a:xfrm>
        <a:custGeom>
          <a:avLst/>
          <a:gdLst/>
          <a:ahLst/>
          <a:cxnLst/>
          <a:rect l="0" t="0" r="0" b="0"/>
          <a:pathLst>
            <a:path>
              <a:moveTo>
                <a:pt x="158470" y="0"/>
              </a:moveTo>
              <a:lnTo>
                <a:pt x="158470" y="694252"/>
              </a:lnTo>
              <a:lnTo>
                <a:pt x="0" y="694252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9D24E-30F7-4066-9402-A5B17D1DD572}">
      <dsp:nvSpPr>
        <dsp:cNvPr id="0" name=""/>
        <dsp:cNvSpPr/>
      </dsp:nvSpPr>
      <dsp:spPr>
        <a:xfrm>
          <a:off x="3497520" y="1357975"/>
          <a:ext cx="2739279" cy="138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034"/>
              </a:lnTo>
              <a:lnTo>
                <a:pt x="2739279" y="1230034"/>
              </a:lnTo>
              <a:lnTo>
                <a:pt x="2739279" y="138850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A8D20-2625-4E46-BAA2-1BD2B2E24B13}">
      <dsp:nvSpPr>
        <dsp:cNvPr id="0" name=""/>
        <dsp:cNvSpPr/>
      </dsp:nvSpPr>
      <dsp:spPr>
        <a:xfrm>
          <a:off x="3497520" y="1357975"/>
          <a:ext cx="913093" cy="138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034"/>
              </a:lnTo>
              <a:lnTo>
                <a:pt x="913093" y="1230034"/>
              </a:lnTo>
              <a:lnTo>
                <a:pt x="913093" y="138850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4247E-D4D9-486D-8A4E-5E366E0A0783}">
      <dsp:nvSpPr>
        <dsp:cNvPr id="0" name=""/>
        <dsp:cNvSpPr/>
      </dsp:nvSpPr>
      <dsp:spPr>
        <a:xfrm>
          <a:off x="2584426" y="1357975"/>
          <a:ext cx="913093" cy="1388505"/>
        </a:xfrm>
        <a:custGeom>
          <a:avLst/>
          <a:gdLst/>
          <a:ahLst/>
          <a:cxnLst/>
          <a:rect l="0" t="0" r="0" b="0"/>
          <a:pathLst>
            <a:path>
              <a:moveTo>
                <a:pt x="913093" y="0"/>
              </a:moveTo>
              <a:lnTo>
                <a:pt x="913093" y="1230034"/>
              </a:lnTo>
              <a:lnTo>
                <a:pt x="0" y="1230034"/>
              </a:lnTo>
              <a:lnTo>
                <a:pt x="0" y="138850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DFBBD-62D0-4985-A2B5-59D865690FB1}">
      <dsp:nvSpPr>
        <dsp:cNvPr id="0" name=""/>
        <dsp:cNvSpPr/>
      </dsp:nvSpPr>
      <dsp:spPr>
        <a:xfrm>
          <a:off x="758240" y="1357975"/>
          <a:ext cx="2739279" cy="1388505"/>
        </a:xfrm>
        <a:custGeom>
          <a:avLst/>
          <a:gdLst/>
          <a:ahLst/>
          <a:cxnLst/>
          <a:rect l="0" t="0" r="0" b="0"/>
          <a:pathLst>
            <a:path>
              <a:moveTo>
                <a:pt x="2739279" y="0"/>
              </a:moveTo>
              <a:lnTo>
                <a:pt x="2739279" y="1230034"/>
              </a:lnTo>
              <a:lnTo>
                <a:pt x="0" y="1230034"/>
              </a:lnTo>
              <a:lnTo>
                <a:pt x="0" y="138850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50816-8E3A-4883-B239-BFDC6B93F925}">
      <dsp:nvSpPr>
        <dsp:cNvPr id="0" name=""/>
        <dsp:cNvSpPr/>
      </dsp:nvSpPr>
      <dsp:spPr>
        <a:xfrm>
          <a:off x="2742897" y="603353"/>
          <a:ext cx="1509244" cy="7546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Board</a:t>
          </a:r>
          <a:endParaRPr lang="en-US" sz="1600" kern="1200" dirty="0"/>
        </a:p>
      </dsp:txBody>
      <dsp:txXfrm>
        <a:off x="2742897" y="603353"/>
        <a:ext cx="1509244" cy="754622"/>
      </dsp:txXfrm>
    </dsp:sp>
    <dsp:sp modelId="{7CE1ABDB-9531-4CDE-AB35-AA72780694BC}">
      <dsp:nvSpPr>
        <dsp:cNvPr id="0" name=""/>
        <dsp:cNvSpPr/>
      </dsp:nvSpPr>
      <dsp:spPr>
        <a:xfrm>
          <a:off x="3618" y="2746480"/>
          <a:ext cx="1509244" cy="7546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Audit and Risk Committee</a:t>
          </a:r>
          <a:endParaRPr lang="en-US" sz="1600" kern="1200" dirty="0"/>
        </a:p>
      </dsp:txBody>
      <dsp:txXfrm>
        <a:off x="3618" y="2746480"/>
        <a:ext cx="1509244" cy="754622"/>
      </dsp:txXfrm>
    </dsp:sp>
    <dsp:sp modelId="{E99DCE9D-FF6A-4365-B052-BA64EDFD9F1A}">
      <dsp:nvSpPr>
        <dsp:cNvPr id="0" name=""/>
        <dsp:cNvSpPr/>
      </dsp:nvSpPr>
      <dsp:spPr>
        <a:xfrm>
          <a:off x="1829804" y="2746480"/>
          <a:ext cx="1509244" cy="7546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Strategy and Monitoring Committee</a:t>
          </a:r>
          <a:endParaRPr lang="en-US" sz="1600" kern="1200" dirty="0"/>
        </a:p>
      </dsp:txBody>
      <dsp:txXfrm>
        <a:off x="1829804" y="2746480"/>
        <a:ext cx="1509244" cy="754622"/>
      </dsp:txXfrm>
    </dsp:sp>
    <dsp:sp modelId="{9560A145-915B-48D9-B381-E061502603C4}">
      <dsp:nvSpPr>
        <dsp:cNvPr id="0" name=""/>
        <dsp:cNvSpPr/>
      </dsp:nvSpPr>
      <dsp:spPr>
        <a:xfrm>
          <a:off x="3655990" y="2746480"/>
          <a:ext cx="1509244" cy="7546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Remuneration Committee</a:t>
          </a:r>
          <a:endParaRPr lang="en-US" sz="1600" kern="1200" dirty="0"/>
        </a:p>
      </dsp:txBody>
      <dsp:txXfrm>
        <a:off x="3655990" y="2746480"/>
        <a:ext cx="1509244" cy="754622"/>
      </dsp:txXfrm>
    </dsp:sp>
    <dsp:sp modelId="{2DA1191D-1FD6-4F56-9B4F-D56DDA2D01B5}">
      <dsp:nvSpPr>
        <dsp:cNvPr id="0" name=""/>
        <dsp:cNvSpPr/>
      </dsp:nvSpPr>
      <dsp:spPr>
        <a:xfrm>
          <a:off x="5482176" y="2746480"/>
          <a:ext cx="1509244" cy="7546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 and Ethics Committee</a:t>
          </a:r>
          <a:endParaRPr lang="en-US" sz="1600" kern="1200" dirty="0"/>
        </a:p>
      </dsp:txBody>
      <dsp:txXfrm>
        <a:off x="5482176" y="2746480"/>
        <a:ext cx="1509244" cy="754622"/>
      </dsp:txXfrm>
    </dsp:sp>
    <dsp:sp modelId="{0E22568A-CC35-42ED-872D-A006F80EB162}">
      <dsp:nvSpPr>
        <dsp:cNvPr id="0" name=""/>
        <dsp:cNvSpPr/>
      </dsp:nvSpPr>
      <dsp:spPr>
        <a:xfrm>
          <a:off x="1829804" y="1674916"/>
          <a:ext cx="1509244" cy="7546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Company Secretariat</a:t>
          </a:r>
          <a:endParaRPr lang="en-US" sz="1600" kern="1200" dirty="0"/>
        </a:p>
      </dsp:txBody>
      <dsp:txXfrm>
        <a:off x="1829804" y="1674916"/>
        <a:ext cx="1509244" cy="754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C87AA-4A77-4BE0-8751-40223EE41F69}" type="datetime1">
              <a:rPr lang="en-ZA" smtClean="0"/>
              <a:pPr/>
              <a:t>2015/10/20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90905-675C-47C3-AADF-02C91443DCE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3237066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69E3E-0502-4F2A-810F-385D1B67D523}" type="datetime1">
              <a:rPr lang="en-ZA" smtClean="0"/>
              <a:pPr/>
              <a:t>2015/10/20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D85E-4B8D-4CCC-A6D3-FA12A201201E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427798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E69E3E-0502-4F2A-810F-385D1B67D523}" type="datetime1">
              <a:rPr lang="en-ZA" smtClean="0"/>
              <a:pPr/>
              <a:t>2015/10/20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BD85E-4B8D-4CCC-A6D3-FA12A201201E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5136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31661976-A1A2-401A-ABE1-07AC13B73B36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39E8-3994-4A82-ADC4-2D73CCAFF83C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CAC1-699D-473D-817A-266F725A5767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1237-9EE8-46BE-AA6D-FC7A7364ADDF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A2E7-B87C-4B77-8176-ED759F437C5D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148645712"/>
              </p:ext>
            </p:extLst>
          </p:nvPr>
        </p:nvGraphicFramePr>
        <p:xfrm>
          <a:off x="7308304" y="72008"/>
          <a:ext cx="1125960" cy="692696"/>
        </p:xfrm>
        <a:graphic>
          <a:graphicData uri="http://schemas.openxmlformats.org/presentationml/2006/ole">
            <p:oleObj spid="_x0000_s15382" name="Visio" r:id="rId3" imgW="1973880" imgH="13838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E73B941-C7F5-418A-93DC-28844F8B4D7B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83768" y="-1488"/>
            <a:ext cx="43561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3647-D30B-421B-BEEE-1D94604BA0D5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39952" y="-1488"/>
            <a:ext cx="43561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9B1-71CD-4275-B7C6-957C77DB3ABB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39952" y="-1488"/>
            <a:ext cx="43561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66D6-1411-4604-8D7A-2EED012F4F19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8DCE64-A6D2-417D-A64C-0E2647F8B4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39952" y="-1488"/>
            <a:ext cx="43561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D45D-D929-4EE7-A8EB-C155154F1EE9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3736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39952" y="-1488"/>
            <a:ext cx="43561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D45D-D929-4EE7-A8EB-C155154F1EE9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39952" y="-1488"/>
            <a:ext cx="4356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71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881B-61D5-4BDA-8190-AFE6C22A158A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Version 11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39952" y="-1488"/>
            <a:ext cx="43561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6A130E-4603-407D-BD32-F0FFE0CB4B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C3037C-F00D-40E4-861F-E09D15F9FF07}" type="datetime1">
              <a:rPr lang="en-US" smtClean="0"/>
              <a:pPr/>
              <a:t>10/20/2015</a:t>
            </a:fld>
            <a:endParaRPr lang="en-Z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ZA" dirty="0" smtClean="0"/>
              <a:t>Version 11</a:t>
            </a:r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81" r:id="rId8"/>
    <p:sldLayoutId id="2147483877" r:id="rId9"/>
    <p:sldLayoutId id="2147483878" r:id="rId10"/>
    <p:sldLayoutId id="2147483879" r:id="rId11"/>
    <p:sldLayoutId id="21474838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29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4242656" y="864144"/>
            <a:ext cx="4063144" cy="30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575"/>
            <a:ext cx="7294563" cy="7366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5079BC"/>
                </a:solidFill>
              </a:rPr>
              <a:t>Summary of performance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412875"/>
            <a:ext cx="7620000" cy="4800600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6921800"/>
              </p:ext>
            </p:extLst>
          </p:nvPr>
        </p:nvGraphicFramePr>
        <p:xfrm>
          <a:off x="179512" y="3838404"/>
          <a:ext cx="8136904" cy="225489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81738"/>
                <a:gridCol w="6755166"/>
              </a:tblGrid>
              <a:tr h="290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Item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KPI</a:t>
                      </a:r>
                      <a:endParaRPr lang="en-US" sz="1400" dirty="0"/>
                    </a:p>
                  </a:txBody>
                  <a:tcPr/>
                </a:tc>
              </a:tr>
              <a:tr h="1431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Not Achieved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National Road Traffic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Law Enforcement Code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Funding model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Revenue increase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Regional Offices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Vacancy rate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State of road safety reports</a:t>
                      </a:r>
                      <a:endParaRPr lang="en-US" sz="1400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</a:tr>
              <a:tr h="449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Partially Achieved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Road safety supporting systems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232" b="51832"/>
          <a:stretch/>
        </p:blipFill>
        <p:spPr bwMode="auto">
          <a:xfrm>
            <a:off x="179512" y="1052736"/>
            <a:ext cx="3962997" cy="149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7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7308850" cy="5492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5079BC"/>
                </a:solidFill>
              </a:rPr>
              <a:t/>
            </a:r>
            <a:br>
              <a:rPr lang="en-US" dirty="0" smtClean="0">
                <a:solidFill>
                  <a:srgbClr val="5079BC"/>
                </a:solidFill>
              </a:rPr>
            </a:br>
            <a:r>
              <a:rPr lang="en-US" sz="2200" dirty="0" smtClean="0">
                <a:solidFill>
                  <a:srgbClr val="5079BC"/>
                </a:solidFill>
              </a:rPr>
              <a:t>Highlights of Achievements</a:t>
            </a:r>
            <a:r>
              <a:rPr lang="en-US" dirty="0" smtClean="0">
                <a:solidFill>
                  <a:srgbClr val="5079BC"/>
                </a:solidFill>
              </a:rPr>
              <a:t/>
            </a:r>
            <a:br>
              <a:rPr lang="en-US" dirty="0" smtClean="0">
                <a:solidFill>
                  <a:srgbClr val="5079BC"/>
                </a:solidFill>
              </a:rPr>
            </a:br>
            <a:r>
              <a:rPr lang="en-US" sz="1600" dirty="0" smtClean="0">
                <a:solidFill>
                  <a:srgbClr val="5079BC"/>
                </a:solidFill>
              </a:rPr>
              <a:t>Performance Environment ROAD SAFETY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217089701"/>
              </p:ext>
            </p:extLst>
          </p:nvPr>
        </p:nvGraphicFramePr>
        <p:xfrm>
          <a:off x="179512" y="1124744"/>
          <a:ext cx="77048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836712"/>
            <a:ext cx="7488832" cy="228600"/>
          </a:xfrm>
          <a:prstGeom prst="rect">
            <a:avLst/>
          </a:prstGeom>
          <a:noFill/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Road Safety Programmes in collaboration with provinces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56" y="3789040"/>
            <a:ext cx="3374262" cy="2520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618" y="3789040"/>
            <a:ext cx="4718790" cy="25803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6433591"/>
            <a:ext cx="705678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Supported by a road safety marketing strategy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3541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7308850" cy="5492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5079BC"/>
                </a:solidFill>
              </a:rPr>
              <a:t>Highlights of Achievements</a:t>
            </a:r>
            <a:br>
              <a:rPr lang="en-US" sz="2200" dirty="0" smtClean="0">
                <a:solidFill>
                  <a:srgbClr val="5079BC"/>
                </a:solidFill>
              </a:rPr>
            </a:br>
            <a:r>
              <a:rPr lang="en-US" sz="1600" dirty="0" smtClean="0">
                <a:solidFill>
                  <a:srgbClr val="5079BC"/>
                </a:solidFill>
              </a:rPr>
              <a:t>Performance Environment ROAD SAFETY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936735835"/>
              </p:ext>
            </p:extLst>
          </p:nvPr>
        </p:nvGraphicFramePr>
        <p:xfrm>
          <a:off x="179512" y="1124744"/>
          <a:ext cx="77048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836712"/>
            <a:ext cx="7488832" cy="228600"/>
          </a:xfrm>
          <a:prstGeom prst="rect">
            <a:avLst/>
          </a:prstGeom>
          <a:noFill/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Road Safety Programmes in collaboration with provinces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67" y="3819238"/>
            <a:ext cx="4015410" cy="2676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1" y="3819238"/>
            <a:ext cx="4067944" cy="2676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6505599"/>
            <a:ext cx="705678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Supported by a road safety marketing strategy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933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7308850" cy="5492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5079BC"/>
                </a:solidFill>
              </a:rPr>
              <a:t>Highlights of Achievements</a:t>
            </a:r>
            <a:br>
              <a:rPr lang="en-US" sz="2200" dirty="0" smtClean="0">
                <a:solidFill>
                  <a:srgbClr val="5079BC"/>
                </a:solidFill>
              </a:rPr>
            </a:br>
            <a:r>
              <a:rPr lang="en-US" sz="1600" dirty="0" smtClean="0">
                <a:solidFill>
                  <a:srgbClr val="5079BC"/>
                </a:solidFill>
              </a:rPr>
              <a:t>Performance Environment LAW  ENFORCEMENT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956155850"/>
              </p:ext>
            </p:extLst>
          </p:nvPr>
        </p:nvGraphicFramePr>
        <p:xfrm>
          <a:off x="162040" y="1412776"/>
          <a:ext cx="4337952" cy="31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836712"/>
            <a:ext cx="7488832" cy="228600"/>
          </a:xfrm>
          <a:prstGeom prst="rect">
            <a:avLst/>
          </a:prstGeom>
          <a:noFill/>
          <a:ln w="317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Law Enforcement Programmes in collaboration with provinces 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657580804"/>
              </p:ext>
            </p:extLst>
          </p:nvPr>
        </p:nvGraphicFramePr>
        <p:xfrm>
          <a:off x="4283968" y="1425352"/>
          <a:ext cx="4464496" cy="315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581128"/>
            <a:ext cx="3059832" cy="2204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581128"/>
            <a:ext cx="330729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1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3581400" cy="411162"/>
          </a:xfr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Stakeholder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23528" y="1380778"/>
            <a:ext cx="3581400" cy="2048222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Corporation concluded 12 </a:t>
            </a:r>
            <a:r>
              <a:rPr lang="en-US" dirty="0" smtClean="0"/>
              <a:t>MOUs </a:t>
            </a:r>
            <a:r>
              <a:rPr lang="en-US" dirty="0"/>
              <a:t>with various stakeholders within the following </a:t>
            </a:r>
            <a:r>
              <a:rPr lang="en-US" dirty="0" smtClean="0"/>
              <a:t>sectors:</a:t>
            </a:r>
          </a:p>
          <a:p>
            <a:pPr lvl="1" algn="just">
              <a:buFont typeface="Courier New" panose="02070309020205020404" pitchFamily="49" charset="0"/>
              <a:buChar char="­"/>
              <a:defRPr/>
            </a:pPr>
            <a:r>
              <a:rPr lang="en-US" dirty="0" smtClean="0"/>
              <a:t>Government</a:t>
            </a:r>
          </a:p>
          <a:p>
            <a:pPr lvl="1" algn="just">
              <a:buFont typeface="Courier New" panose="02070309020205020404" pitchFamily="49" charset="0"/>
              <a:buChar char="­"/>
              <a:defRPr/>
            </a:pPr>
            <a:r>
              <a:rPr lang="en-US" dirty="0"/>
              <a:t>S</a:t>
            </a:r>
            <a:r>
              <a:rPr lang="en-US" dirty="0" smtClean="0"/>
              <a:t>tate Agencies</a:t>
            </a:r>
          </a:p>
          <a:p>
            <a:pPr lvl="1" algn="just">
              <a:buFont typeface="Courier New" panose="02070309020205020404" pitchFamily="49" charset="0"/>
              <a:buChar char="­"/>
              <a:defRPr/>
            </a:pPr>
            <a:r>
              <a:rPr lang="en-US" dirty="0"/>
              <a:t>P</a:t>
            </a:r>
            <a:r>
              <a:rPr lang="en-US" dirty="0" smtClean="0"/>
              <a:t>rivate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23528" y="3573016"/>
            <a:ext cx="3610745" cy="555178"/>
          </a:xfr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Anti-Fraud and Corruption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23529" y="4200202"/>
            <a:ext cx="3581400" cy="210911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The Corporation investigated </a:t>
            </a:r>
            <a:r>
              <a:rPr lang="en-US" dirty="0" smtClean="0"/>
              <a:t>all (</a:t>
            </a:r>
            <a:r>
              <a:rPr lang="en-US" dirty="0"/>
              <a:t>100%) reported cases on fraud and corruption and as a proactive </a:t>
            </a:r>
            <a:r>
              <a:rPr lang="en-US" dirty="0" smtClean="0"/>
              <a:t>measure – 69 cases, 49 arrests </a:t>
            </a:r>
            <a:endParaRPr lang="en-US" dirty="0"/>
          </a:p>
          <a:p>
            <a:pPr marL="45720" indent="0" algn="just">
              <a:buNone/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48 </a:t>
            </a:r>
            <a:r>
              <a:rPr lang="en-US" dirty="0"/>
              <a:t>awareness campaigns on fraud and </a:t>
            </a:r>
            <a:r>
              <a:rPr lang="en-US" dirty="0" smtClean="0"/>
              <a:t>corruption were conducted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-3840" y="19472"/>
            <a:ext cx="4071784" cy="745232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solidFill>
                  <a:srgbClr val="5079BC"/>
                </a:solidFill>
              </a:rPr>
              <a:t>Highlights of Achievements</a:t>
            </a:r>
            <a:br>
              <a:rPr lang="en-US" sz="2200" dirty="0" smtClean="0">
                <a:solidFill>
                  <a:srgbClr val="5079BC"/>
                </a:solidFill>
              </a:rPr>
            </a:br>
            <a:r>
              <a:rPr lang="en-US" sz="1600" dirty="0" smtClean="0">
                <a:solidFill>
                  <a:srgbClr val="5079BC"/>
                </a:solidFill>
              </a:rPr>
              <a:t>Other Areas </a:t>
            </a:r>
            <a:r>
              <a:rPr lang="en-US" dirty="0" smtClean="0">
                <a:solidFill>
                  <a:srgbClr val="5079BC"/>
                </a:solidFill>
              </a:rPr>
              <a:t/>
            </a:r>
            <a:br>
              <a:rPr lang="en-US" dirty="0" smtClean="0">
                <a:solidFill>
                  <a:srgbClr val="5079BC"/>
                </a:solidFill>
              </a:rPr>
            </a:br>
            <a:endParaRPr lang="en-US" sz="2000" dirty="0">
              <a:solidFill>
                <a:srgbClr val="5079BC"/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4591000" y="908720"/>
            <a:ext cx="3581400" cy="41116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Training of Traffic Personnel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591000" y="1395368"/>
            <a:ext cx="3581400" cy="491395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Developed strategy on the establishment of a center of excellence for road traffic management practitioners</a:t>
            </a:r>
          </a:p>
          <a:p>
            <a:pPr marL="4572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 strategy on the rationalisation of traffic training colleges was approved by the Corporation </a:t>
            </a:r>
            <a:r>
              <a:rPr lang="en-US" dirty="0" smtClean="0">
                <a:solidFill>
                  <a:schemeClr val="tx1"/>
                </a:solidFill>
              </a:rPr>
              <a:t>as well as the development of norms and standards for road safety practitioners</a:t>
            </a:r>
          </a:p>
          <a:p>
            <a:pPr marL="45720" indent="0" algn="just">
              <a:buNone/>
            </a:pPr>
            <a:endParaRPr lang="en-US" dirty="0" smtClean="0"/>
          </a:p>
          <a:p>
            <a:pPr algn="just"/>
            <a:r>
              <a:rPr lang="en-US" dirty="0"/>
              <a:t>A revised basic traffic officer qualification to produce competent  and ethical traffic officers was submitted to Quality Council for Trades and </a:t>
            </a:r>
            <a:r>
              <a:rPr lang="en-US" dirty="0" smtClean="0"/>
              <a:t>Occupation (QCTO</a:t>
            </a:r>
            <a:r>
              <a:rPr lang="en-US" dirty="0"/>
              <a:t>) and is awaiting </a:t>
            </a:r>
            <a:r>
              <a:rPr lang="en-US" dirty="0" smtClean="0"/>
              <a:t>registration</a:t>
            </a:r>
          </a:p>
          <a:p>
            <a:pPr marL="45720" indent="0" algn="just">
              <a:buNone/>
            </a:pPr>
            <a:endParaRPr lang="en-US" dirty="0"/>
          </a:p>
          <a:p>
            <a:pPr algn="just"/>
            <a:r>
              <a:rPr lang="en-US" dirty="0"/>
              <a:t>An A</a:t>
            </a:r>
            <a:r>
              <a:rPr lang="en-US" dirty="0" smtClean="0"/>
              <a:t>uthorised </a:t>
            </a:r>
            <a:r>
              <a:rPr lang="en-US" dirty="0"/>
              <a:t>O</a:t>
            </a:r>
            <a:r>
              <a:rPr lang="en-US" dirty="0" smtClean="0"/>
              <a:t>fficer </a:t>
            </a:r>
            <a:r>
              <a:rPr lang="en-US" dirty="0"/>
              <a:t>D</a:t>
            </a:r>
            <a:r>
              <a:rPr lang="en-US" dirty="0" smtClean="0"/>
              <a:t>eployment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was </a:t>
            </a:r>
            <a:r>
              <a:rPr lang="en-US" dirty="0" smtClean="0"/>
              <a:t>developed by the Corporation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82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199" y="908720"/>
            <a:ext cx="3610745" cy="555178"/>
          </a:xfr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Traffic, Engineering, Information, Research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871" y="1567783"/>
            <a:ext cx="3581400" cy="2227166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dirty="0"/>
              <a:t>The Corporation developed and implemented the Road traffic information </a:t>
            </a:r>
            <a:r>
              <a:rPr lang="en-US" dirty="0" smtClean="0"/>
              <a:t>standards</a:t>
            </a:r>
          </a:p>
          <a:p>
            <a:pPr algn="just"/>
            <a:r>
              <a:rPr lang="en-US" dirty="0" smtClean="0"/>
              <a:t>An </a:t>
            </a:r>
            <a:r>
              <a:rPr lang="en-US" dirty="0"/>
              <a:t>independent road traffic information committee was established through STATS SA existing structure</a:t>
            </a:r>
          </a:p>
          <a:p>
            <a:pPr algn="just"/>
            <a:r>
              <a:rPr lang="en-US" dirty="0" smtClean="0"/>
              <a:t>Two (2) research </a:t>
            </a:r>
            <a:r>
              <a:rPr lang="en-US" dirty="0"/>
              <a:t>and development products </a:t>
            </a:r>
            <a:r>
              <a:rPr lang="en-US" dirty="0" smtClean="0"/>
              <a:t> (studies) were developed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516960"/>
            <a:ext cx="533400" cy="152400"/>
          </a:xfrm>
        </p:spPr>
        <p:txBody>
          <a:bodyPr/>
          <a:lstStyle/>
          <a:p>
            <a:fld id="{CA6A130E-4603-407D-BD32-F0FFE0CB4BEF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4716016" y="908720"/>
            <a:ext cx="3610745" cy="5551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20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8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Support Services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4716016" y="1556792"/>
            <a:ext cx="3581400" cy="496855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en-US" dirty="0" smtClean="0"/>
              <a:t>Human Resources</a:t>
            </a:r>
          </a:p>
          <a:p>
            <a:pPr marL="4572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Corporation implemented 100% of its performance management systems and implemented 100% of its workplace skill plan </a:t>
            </a:r>
            <a:r>
              <a:rPr lang="en-US" dirty="0" smtClean="0"/>
              <a:t>targets</a:t>
            </a:r>
          </a:p>
          <a:p>
            <a:pPr marL="45720" indent="0" algn="just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Finance</a:t>
            </a:r>
          </a:p>
          <a:p>
            <a:pPr marL="45720" indent="0">
              <a:buNone/>
            </a:pPr>
            <a:endParaRPr lang="en-US" dirty="0" smtClean="0"/>
          </a:p>
          <a:p>
            <a:pPr algn="just"/>
            <a:r>
              <a:rPr lang="en-US" dirty="0"/>
              <a:t>A reduction of 51% on the non-core costs was achieved by the Corporation against the planned target of 10%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17" name="Title 9"/>
          <p:cNvSpPr>
            <a:spLocks noGrp="1"/>
          </p:cNvSpPr>
          <p:nvPr>
            <p:ph type="title" idx="4294967295"/>
          </p:nvPr>
        </p:nvSpPr>
        <p:spPr>
          <a:xfrm>
            <a:off x="-3840" y="19472"/>
            <a:ext cx="4071784" cy="745232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solidFill>
                  <a:srgbClr val="5079BC"/>
                </a:solidFill>
              </a:rPr>
              <a:t>Highlights of Achievements</a:t>
            </a:r>
            <a:br>
              <a:rPr lang="en-US" sz="2200" dirty="0" smtClean="0">
                <a:solidFill>
                  <a:srgbClr val="5079BC"/>
                </a:solidFill>
              </a:rPr>
            </a:br>
            <a:r>
              <a:rPr lang="en-US" sz="1600" dirty="0" smtClean="0">
                <a:solidFill>
                  <a:srgbClr val="5079BC"/>
                </a:solidFill>
              </a:rPr>
              <a:t>Other Areas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0909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5720" y="4232"/>
            <a:ext cx="4134232" cy="760472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5079BC"/>
                </a:solidFill>
              </a:rPr>
              <a:t>Underachieved Targets</a:t>
            </a:r>
            <a:br>
              <a:rPr lang="en-US" sz="2000" dirty="0" smtClean="0">
                <a:solidFill>
                  <a:srgbClr val="5079BC"/>
                </a:solidFill>
              </a:rPr>
            </a:br>
            <a:r>
              <a:rPr lang="en-US" sz="1400" dirty="0" smtClean="0">
                <a:solidFill>
                  <a:srgbClr val="5079BC"/>
                </a:solidFill>
              </a:rPr>
              <a:t>Performance Environment</a:t>
            </a:r>
            <a:endParaRPr lang="en-US" sz="1400" dirty="0">
              <a:solidFill>
                <a:srgbClr val="5079BC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774658"/>
              </p:ext>
            </p:extLst>
          </p:nvPr>
        </p:nvGraphicFramePr>
        <p:xfrm>
          <a:off x="179512" y="836712"/>
          <a:ext cx="8352928" cy="3916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6590"/>
                <a:gridCol w="4426338"/>
              </a:tblGrid>
              <a:tr h="452555">
                <a:tc>
                  <a:txBody>
                    <a:bodyPr/>
                    <a:lstStyle/>
                    <a:p>
                      <a:r>
                        <a:rPr lang="en-US" dirty="0" smtClean="0"/>
                        <a:t>Targets</a:t>
                      </a:r>
                      <a:r>
                        <a:rPr lang="en-US" baseline="0" dirty="0" smtClean="0"/>
                        <a:t> not Achieved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Mitigating Action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154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ClrTx/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National Road Traffic Law Enforcement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Code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Currently in progress – tender has been advertised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Developed funding 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0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Revenue increase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Revenue</a:t>
                      </a:r>
                      <a:r>
                        <a:rPr lang="en-US" sz="1400" baseline="0" dirty="0" smtClean="0"/>
                        <a:t> streams are monitored (will also be informed by the implementation of a funding model) and controls are implemented in the NTP for the management of infringements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Regional Offices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process is under review to changes in </a:t>
                      </a:r>
                      <a:r>
                        <a:rPr lang="en-US" sz="1400" dirty="0" err="1" smtClean="0"/>
                        <a:t>organisational</a:t>
                      </a:r>
                      <a:r>
                        <a:rPr lang="en-US" sz="1400" baseline="0" dirty="0" smtClean="0"/>
                        <a:t> service environment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Vacancy rate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Personnel appointed post the financial year end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State of road safety reports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Reports have since been completed,</a:t>
                      </a:r>
                      <a:r>
                        <a:rPr lang="en-US" sz="1400" baseline="0" dirty="0" smtClean="0"/>
                        <a:t> pending publication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82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2D50655-D766-43A7-BC51-D13527678566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1831663" y="2996975"/>
            <a:ext cx="6411305" cy="504033"/>
          </a:xfrm>
          <a:prstGeom prst="roundRect">
            <a:avLst>
              <a:gd name="adj" fmla="val 22784"/>
            </a:avLst>
          </a:prstGeom>
          <a:solidFill>
            <a:srgbClr val="92ACD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tx1"/>
                </a:solidFill>
              </a:rPr>
              <a:t>Human Resources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35696" y="185546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Governance 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33103" y="1268760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33103" y="3573038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Financial Information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33103" y="4138486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Audit Committee Report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3688" y="260648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5079BC"/>
                </a:solidFill>
              </a:rPr>
              <a:t>Contents</a:t>
            </a:r>
            <a:endParaRPr lang="en-US" sz="2000" dirty="0">
              <a:solidFill>
                <a:srgbClr val="5079B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5696" y="2420910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Performance Information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1663" y="470973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Audit-General’s Report  </a:t>
            </a:r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4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7308850" cy="549275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5079BC"/>
                </a:solidFill>
              </a:rPr>
              <a:t>Organisational Environment </a:t>
            </a:r>
            <a:br>
              <a:rPr lang="en-US" sz="2000" dirty="0">
                <a:solidFill>
                  <a:srgbClr val="5079BC"/>
                </a:solidFill>
              </a:rPr>
            </a:br>
            <a:r>
              <a:rPr lang="en-US" sz="1600" dirty="0">
                <a:solidFill>
                  <a:srgbClr val="5079BC"/>
                </a:solidFill>
              </a:rPr>
              <a:t>Staff Complement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3657600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494819482"/>
              </p:ext>
            </p:extLst>
          </p:nvPr>
        </p:nvGraphicFramePr>
        <p:xfrm>
          <a:off x="323528" y="980728"/>
          <a:ext cx="7920880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62512" y="5231432"/>
            <a:ext cx="7560840" cy="1077888"/>
          </a:xfrm>
          <a:prstGeom prst="roundRect">
            <a:avLst/>
          </a:prstGeom>
          <a:ln w="31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National Traffic Police make up 78% of the RTMC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</a:t>
            </a:r>
            <a:r>
              <a:rPr lang="en-US" sz="1600" dirty="0"/>
              <a:t>the year under review the vacancy rate dropped from 31% in the </a:t>
            </a:r>
            <a:r>
              <a:rPr lang="en-US" sz="1600" dirty="0" smtClean="0"/>
              <a:t>previous year </a:t>
            </a:r>
            <a:r>
              <a:rPr lang="en-US" sz="1600" dirty="0"/>
              <a:t>to </a:t>
            </a:r>
            <a:r>
              <a:rPr lang="en-US" sz="1600" dirty="0" smtClean="0"/>
              <a:t>26%, however, more effort needs to be placed in recruiting in specialised fields   </a:t>
            </a:r>
          </a:p>
        </p:txBody>
      </p:sp>
    </p:spTree>
    <p:extLst>
      <p:ext uri="{BB962C8B-B14F-4D97-AF65-F5344CB8AC3E}">
        <p14:creationId xmlns:p14="http://schemas.microsoft.com/office/powerpoint/2010/main" xmlns="" val="3672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2D50655-D766-43A7-BC51-D13527678566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1831663" y="2996975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Human </a:t>
            </a:r>
            <a:r>
              <a:rPr lang="en-ZA" sz="1400" b="1" dirty="0" smtClean="0">
                <a:solidFill>
                  <a:schemeClr val="bg1"/>
                </a:solidFill>
              </a:rPr>
              <a:t>Resources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185546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Governance 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33103" y="1268760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33103" y="3573038"/>
            <a:ext cx="6411305" cy="504034"/>
          </a:xfrm>
          <a:prstGeom prst="roundRect">
            <a:avLst>
              <a:gd name="adj" fmla="val 22784"/>
            </a:avLst>
          </a:prstGeom>
          <a:solidFill>
            <a:srgbClr val="92ACD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tx1"/>
                </a:solidFill>
              </a:rPr>
              <a:t>Financial Information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33103" y="4138486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Audit Committee Report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3688" y="260648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5079BC"/>
                </a:solidFill>
              </a:rPr>
              <a:t>Contents</a:t>
            </a:r>
            <a:endParaRPr lang="en-US" sz="2000" dirty="0">
              <a:solidFill>
                <a:srgbClr val="5079B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5696" y="2420910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Performance Information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1663" y="470973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Audit-General’s Report  </a:t>
            </a:r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2D50655-D766-43A7-BC51-D1352767856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1831663" y="2996975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Human </a:t>
            </a:r>
            <a:r>
              <a:rPr lang="en-ZA" sz="1400" b="1" dirty="0" smtClean="0">
                <a:solidFill>
                  <a:schemeClr val="bg1"/>
                </a:solidFill>
              </a:rPr>
              <a:t>Resources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185546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Governance 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33103" y="1268760"/>
            <a:ext cx="6411305" cy="504033"/>
          </a:xfrm>
          <a:prstGeom prst="roundRect">
            <a:avLst>
              <a:gd name="adj" fmla="val 22784"/>
            </a:avLst>
          </a:prstGeom>
          <a:solidFill>
            <a:srgbClr val="92ACD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33103" y="3573038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Financial Information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33103" y="4138486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Audit Committee Report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3688" y="260648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5079BC"/>
                </a:solidFill>
              </a:rPr>
              <a:t>Contents</a:t>
            </a:r>
            <a:endParaRPr lang="en-US" sz="2000" dirty="0">
              <a:solidFill>
                <a:srgbClr val="5079B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5696" y="2420910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Performance Information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1663" y="470973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Audit-General’s Report  </a:t>
            </a:r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3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08850" cy="765175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solidFill>
                  <a:srgbClr val="5079BC"/>
                </a:solidFill>
              </a:rPr>
              <a:t>Budget Spend per Programme</a:t>
            </a:r>
            <a:r>
              <a:rPr lang="en-US" sz="2200" dirty="0">
                <a:solidFill>
                  <a:srgbClr val="5079BC"/>
                </a:solidFill>
              </a:rPr>
              <a:t/>
            </a:r>
            <a:br>
              <a:rPr lang="en-US" sz="2200" dirty="0">
                <a:solidFill>
                  <a:srgbClr val="5079BC"/>
                </a:solidFill>
              </a:rPr>
            </a:br>
            <a:r>
              <a:rPr lang="en-US" sz="1600" dirty="0" smtClean="0">
                <a:solidFill>
                  <a:srgbClr val="5079BC"/>
                </a:solidFill>
              </a:rPr>
              <a:t>Performance Environment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511" y="980728"/>
            <a:ext cx="806990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1520" y="4581128"/>
            <a:ext cx="7560840" cy="1077888"/>
          </a:xfrm>
          <a:prstGeom prst="roundRect">
            <a:avLst/>
          </a:prstGeom>
          <a:ln w="3175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Corporation was able to decrease none core costs by 51% against a planned target of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Corporation underspent by 38% during the year under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9820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308850" cy="620713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solidFill>
                  <a:srgbClr val="5079BC"/>
                </a:solidFill>
              </a:rPr>
              <a:t>Budget Spend..Cont</a:t>
            </a:r>
            <a:r>
              <a:rPr lang="en-US" sz="2200" dirty="0">
                <a:solidFill>
                  <a:srgbClr val="5079BC"/>
                </a:solidFill>
              </a:rPr>
              <a:t/>
            </a:r>
            <a:br>
              <a:rPr lang="en-US" sz="2200" dirty="0">
                <a:solidFill>
                  <a:srgbClr val="5079BC"/>
                </a:solidFill>
              </a:rPr>
            </a:br>
            <a:r>
              <a:rPr lang="en-US" sz="1600" dirty="0" smtClean="0">
                <a:solidFill>
                  <a:srgbClr val="5079BC"/>
                </a:solidFill>
              </a:rPr>
              <a:t>Financial Environment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5162"/>
            <a:ext cx="7992888" cy="203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89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395536" y="908720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ZA" dirty="0" smtClean="0"/>
          </a:p>
          <a:p>
            <a:pPr algn="just">
              <a:lnSpc>
                <a:spcPct val="150000"/>
              </a:lnSpc>
            </a:pPr>
            <a:r>
              <a:rPr lang="en-ZA" dirty="0" smtClean="0"/>
              <a:t>High </a:t>
            </a:r>
            <a:r>
              <a:rPr lang="en-ZA" dirty="0"/>
              <a:t>expenditure items were: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46" y="1832050"/>
            <a:ext cx="7681154" cy="343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4925"/>
            <a:ext cx="752475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>
                <a:solidFill>
                  <a:srgbClr val="5079BC"/>
                </a:solidFill>
              </a:rPr>
              <a:t>Highlights of Expenditure </a:t>
            </a:r>
            <a:br>
              <a:rPr lang="en-US" sz="2700" dirty="0">
                <a:solidFill>
                  <a:srgbClr val="5079BC"/>
                </a:solidFill>
              </a:rPr>
            </a:br>
            <a:r>
              <a:rPr lang="en-US" sz="2000" dirty="0">
                <a:solidFill>
                  <a:srgbClr val="5079BC"/>
                </a:solidFill>
              </a:rPr>
              <a:t>Financial Environment</a:t>
            </a:r>
            <a:endParaRPr lang="en-US" sz="2200" dirty="0">
              <a:solidFill>
                <a:srgbClr val="5079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9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23</a:t>
            </a:fld>
            <a:endParaRPr lang="en-ZA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6526287" cy="58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4925"/>
            <a:ext cx="752475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5079BC"/>
                </a:solidFill>
              </a:rPr>
              <a:t>Statement of Financial Position</a:t>
            </a:r>
            <a:br>
              <a:rPr lang="en-US" sz="2400" dirty="0">
                <a:solidFill>
                  <a:srgbClr val="5079BC"/>
                </a:solidFill>
              </a:rPr>
            </a:br>
            <a:r>
              <a:rPr lang="en-US" sz="2400" dirty="0">
                <a:solidFill>
                  <a:srgbClr val="5079BC"/>
                </a:solidFill>
              </a:rPr>
              <a:t>Financial Environment </a:t>
            </a:r>
            <a:endParaRPr lang="en-US" sz="2200" dirty="0">
              <a:solidFill>
                <a:srgbClr val="5079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2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24</a:t>
            </a:fld>
            <a:endParaRPr lang="en-ZA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8613"/>
            <a:ext cx="5976664" cy="571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4925"/>
            <a:ext cx="752475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solidFill>
                  <a:srgbClr val="5079BC"/>
                </a:solidFill>
              </a:rPr>
              <a:t>Financial </a:t>
            </a:r>
          </a:p>
          <a:p>
            <a:pPr algn="l"/>
            <a:r>
              <a:rPr lang="en-US" sz="1600" dirty="0" smtClean="0">
                <a:solidFill>
                  <a:srgbClr val="5079BC"/>
                </a:solidFill>
              </a:rPr>
              <a:t>Statement of Performance</a:t>
            </a:r>
            <a:endParaRPr lang="en-US" sz="2200" dirty="0">
              <a:solidFill>
                <a:srgbClr val="5079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64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925"/>
            <a:ext cx="7524750" cy="5143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solidFill>
                  <a:srgbClr val="5079BC"/>
                </a:solidFill>
              </a:rPr>
              <a:t>Declaration of Surplus</a:t>
            </a:r>
            <a:br>
              <a:rPr lang="en-US" sz="2200" dirty="0" smtClean="0">
                <a:solidFill>
                  <a:srgbClr val="5079BC"/>
                </a:solidFill>
              </a:rPr>
            </a:br>
            <a:r>
              <a:rPr lang="en-US" sz="1600" dirty="0" smtClean="0">
                <a:solidFill>
                  <a:srgbClr val="5079BC"/>
                </a:solidFill>
              </a:rPr>
              <a:t>Financial Environment </a:t>
            </a:r>
            <a:endParaRPr lang="en-US" sz="2200" dirty="0">
              <a:solidFill>
                <a:srgbClr val="5079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124744"/>
            <a:ext cx="8101459" cy="6408712"/>
          </a:xfrm>
        </p:spPr>
        <p:txBody>
          <a:bodyPr>
            <a:noAutofit/>
          </a:bodyPr>
          <a:lstStyle/>
          <a:p>
            <a:pPr marL="342900" lvl="1" algn="just">
              <a:buClr>
                <a:schemeClr val="accent1"/>
              </a:buClr>
            </a:pPr>
            <a:r>
              <a:rPr lang="en-US" sz="1800" dirty="0"/>
              <a:t>The audited Annual Financial Statements of the Road Traffic Management Corporation (RTMC), for the year ended 31 March 2015 reflects a Surplus of R 313 241 162 (2013/14: a revised surplus of R 377 002 863</a:t>
            </a:r>
            <a:r>
              <a:rPr lang="en-US" sz="1800" dirty="0" smtClean="0"/>
              <a:t>)</a:t>
            </a:r>
          </a:p>
          <a:p>
            <a:pPr marL="114300" lvl="1" indent="0" algn="just">
              <a:buClr>
                <a:schemeClr val="accent1"/>
              </a:buClr>
              <a:buNone/>
            </a:pPr>
            <a:endParaRPr lang="en-US" sz="1800" dirty="0"/>
          </a:p>
          <a:p>
            <a:pPr marL="342900" lvl="1" algn="just">
              <a:buClr>
                <a:schemeClr val="accent1"/>
              </a:buClr>
            </a:pPr>
            <a:r>
              <a:rPr lang="en-ZA" sz="1800" dirty="0"/>
              <a:t>Accumulated surpluses amounting to R545 900 000 from previous financial years were distributed to the shareholders during 2014/15 financial year in line with the RTMC </a:t>
            </a:r>
            <a:r>
              <a:rPr lang="en-ZA" sz="1800" dirty="0" smtClean="0"/>
              <a:t>Act</a:t>
            </a:r>
          </a:p>
          <a:p>
            <a:pPr marL="114300" lvl="1" indent="0" algn="just">
              <a:buClr>
                <a:schemeClr val="accent1"/>
              </a:buClr>
              <a:buNone/>
            </a:pPr>
            <a:r>
              <a:rPr lang="en-ZA" sz="1800" dirty="0" smtClean="0"/>
              <a:t> </a:t>
            </a:r>
            <a:endParaRPr lang="en-US" sz="1800" dirty="0"/>
          </a:p>
          <a:p>
            <a:pPr marL="342900" lvl="1" algn="just">
              <a:buClr>
                <a:schemeClr val="accent1"/>
              </a:buClr>
            </a:pPr>
            <a:r>
              <a:rPr lang="en-US" sz="1800" dirty="0" smtClean="0"/>
              <a:t>The RTMC requested the Shareholders Committee to retain the surplus </a:t>
            </a:r>
            <a:r>
              <a:rPr lang="en-US" sz="1800" dirty="0"/>
              <a:t>of 2014/15 </a:t>
            </a:r>
            <a:r>
              <a:rPr lang="en-US" sz="1800" dirty="0" smtClean="0"/>
              <a:t>to focus on the following strategic programmes </a:t>
            </a:r>
            <a:r>
              <a:rPr lang="en-US" sz="1800" dirty="0"/>
              <a:t>amongst other </a:t>
            </a:r>
            <a:r>
              <a:rPr lang="en-US" sz="1800" dirty="0" smtClean="0"/>
              <a:t>things:</a:t>
            </a:r>
            <a:endParaRPr lang="en-ZA" sz="1800" dirty="0"/>
          </a:p>
          <a:p>
            <a:pPr marL="731520" lvl="3" indent="-342900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dirty="0"/>
              <a:t>The upgrading of the </a:t>
            </a:r>
            <a:r>
              <a:rPr lang="en-US" dirty="0" smtClean="0"/>
              <a:t>e-</a:t>
            </a:r>
            <a:r>
              <a:rPr lang="en-US" dirty="0" err="1" smtClean="0"/>
              <a:t>NaTIS</a:t>
            </a:r>
            <a:r>
              <a:rPr lang="en-US" dirty="0" smtClean="0"/>
              <a:t> </a:t>
            </a:r>
            <a:r>
              <a:rPr lang="en-US" dirty="0"/>
              <a:t>system</a:t>
            </a:r>
            <a:endParaRPr lang="en-ZA" dirty="0"/>
          </a:p>
          <a:p>
            <a:pPr marL="731520" lvl="3" indent="-342900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dirty="0"/>
              <a:t>Intensifying Road Safety </a:t>
            </a:r>
            <a:r>
              <a:rPr lang="en-US" dirty="0" err="1" smtClean="0"/>
              <a:t>Mobilisation</a:t>
            </a:r>
            <a:r>
              <a:rPr lang="en-US" dirty="0" smtClean="0"/>
              <a:t> </a:t>
            </a:r>
            <a:r>
              <a:rPr lang="en-US" dirty="0"/>
              <a:t>and Education</a:t>
            </a:r>
            <a:endParaRPr lang="en-ZA" dirty="0"/>
          </a:p>
          <a:p>
            <a:pPr marL="731520" lvl="3" indent="-342900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dirty="0"/>
              <a:t>Extensive marketing of Road Safety programmes</a:t>
            </a:r>
            <a:endParaRPr lang="en-ZA" dirty="0"/>
          </a:p>
          <a:p>
            <a:pPr marL="731520" lvl="3" indent="-342900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dirty="0"/>
              <a:t>Nationalisation of Road Traffic and Law enforcement</a:t>
            </a:r>
            <a:endParaRPr lang="en-ZA" dirty="0"/>
          </a:p>
          <a:p>
            <a:pPr marL="731520" lvl="3" indent="-342900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dirty="0"/>
              <a:t>Training of Road Safety and Traffic personnel </a:t>
            </a:r>
            <a:endParaRPr lang="en-ZA" dirty="0"/>
          </a:p>
          <a:p>
            <a:pPr marL="731520" lvl="3" indent="-342900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dirty="0"/>
              <a:t>Development of Road Safety Education &amp; Traffic Curriculum</a:t>
            </a:r>
            <a:endParaRPr lang="en-ZA" dirty="0"/>
          </a:p>
          <a:p>
            <a:pPr marL="731520" lvl="3" indent="-342900" algn="just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en-US" dirty="0"/>
              <a:t>The acquiring of  office space by considering different means including procuring a </a:t>
            </a:r>
            <a:r>
              <a:rPr lang="en-US" dirty="0" smtClean="0"/>
              <a:t>building</a:t>
            </a:r>
            <a:endParaRPr lang="en-ZA" dirty="0"/>
          </a:p>
          <a:p>
            <a:pPr marL="765810" lvl="2" indent="-285750">
              <a:buClr>
                <a:schemeClr val="accent1"/>
              </a:buClr>
              <a:buFont typeface="Arial" panose="020B0604020202020204" pitchFamily="34" charset="0"/>
              <a:buChar char="−"/>
            </a:pPr>
            <a:endParaRPr lang="en-US" sz="1400" dirty="0" smtClean="0"/>
          </a:p>
          <a:p>
            <a:pPr marL="114300" lvl="1" indent="0">
              <a:buClr>
                <a:schemeClr val="accent1"/>
              </a:buClr>
              <a:buNone/>
            </a:pPr>
            <a:endParaRPr lang="en-ZA" sz="1600" dirty="0" smtClean="0"/>
          </a:p>
          <a:p>
            <a:pPr marL="114300" lvl="1" indent="0">
              <a:buClr>
                <a:schemeClr val="accent1"/>
              </a:buClr>
              <a:buNone/>
            </a:pPr>
            <a:endParaRPr lang="en-ZA" sz="1600" dirty="0"/>
          </a:p>
          <a:p>
            <a:pPr marL="1143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5649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2D50655-D766-43A7-BC51-D13527678566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1831663" y="2996975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Human </a:t>
            </a:r>
            <a:r>
              <a:rPr lang="en-ZA" sz="1400" b="1" dirty="0" smtClean="0">
                <a:solidFill>
                  <a:schemeClr val="bg1"/>
                </a:solidFill>
              </a:rPr>
              <a:t>Resources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185546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Governance 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33103" y="1268760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33103" y="3573038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Financial Information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33103" y="4138486"/>
            <a:ext cx="6411305" cy="504034"/>
          </a:xfrm>
          <a:prstGeom prst="roundRect">
            <a:avLst>
              <a:gd name="adj" fmla="val 22784"/>
            </a:avLst>
          </a:prstGeom>
          <a:solidFill>
            <a:srgbClr val="92ACD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tx1"/>
                </a:solidFill>
              </a:rPr>
              <a:t>Audit Committee Report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3688" y="260648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5079BC"/>
                </a:solidFill>
              </a:rPr>
              <a:t>Contents</a:t>
            </a:r>
            <a:endParaRPr lang="en-US" sz="2000" dirty="0">
              <a:solidFill>
                <a:srgbClr val="5079B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5696" y="2420910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Performance Information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1663" y="470973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Audit-General’s Report  </a:t>
            </a:r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2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27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840" y="0"/>
            <a:ext cx="4143792" cy="692696"/>
          </a:xfrm>
        </p:spPr>
        <p:txBody>
          <a:bodyPr>
            <a:normAutofit/>
          </a:bodyPr>
          <a:lstStyle/>
          <a:p>
            <a:pPr algn="l"/>
            <a:r>
              <a:rPr lang="en-ZA" sz="2200" dirty="0" smtClean="0">
                <a:solidFill>
                  <a:srgbClr val="5079BC"/>
                </a:solidFill>
              </a:rPr>
              <a:t>Audit Committee Report </a:t>
            </a:r>
            <a:r>
              <a:rPr lang="en-ZA" dirty="0" smtClean="0">
                <a:solidFill>
                  <a:srgbClr val="5079BC"/>
                </a:solidFill>
              </a:rPr>
              <a:t/>
            </a:r>
            <a:br>
              <a:rPr lang="en-ZA" dirty="0" smtClean="0">
                <a:solidFill>
                  <a:srgbClr val="5079BC"/>
                </a:solidFill>
              </a:rPr>
            </a:br>
            <a:endParaRPr lang="en-US" sz="1600" dirty="0">
              <a:solidFill>
                <a:srgbClr val="5079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424936" cy="5472608"/>
          </a:xfrm>
        </p:spPr>
        <p:txBody>
          <a:bodyPr>
            <a:noAutofit/>
          </a:bodyPr>
          <a:lstStyle/>
          <a:p>
            <a:pPr marL="114300" indent="0">
              <a:lnSpc>
                <a:spcPct val="150000"/>
              </a:lnSpc>
              <a:buNone/>
            </a:pPr>
            <a:endParaRPr lang="en-US" sz="16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 sz="1600" dirty="0" smtClean="0"/>
          </a:p>
          <a:p>
            <a:pPr marL="160020" lvl="1" indent="0" algn="just">
              <a:buClr>
                <a:schemeClr val="tx2"/>
              </a:buClr>
              <a:buNone/>
            </a:pPr>
            <a:endParaRPr lang="en-US" sz="1600" dirty="0"/>
          </a:p>
          <a:p>
            <a:pPr marL="160020" lvl="1" indent="0" algn="just">
              <a:buClr>
                <a:schemeClr val="tx2"/>
              </a:buClr>
              <a:buNone/>
            </a:pPr>
            <a:r>
              <a:rPr lang="en-US" sz="1600" dirty="0" smtClean="0"/>
              <a:t>In the year under review the Audit Committee: </a:t>
            </a:r>
            <a:endParaRPr lang="en-US" sz="1600" dirty="0"/>
          </a:p>
          <a:p>
            <a:pPr marL="342900" lvl="1" algn="just">
              <a:buClr>
                <a:schemeClr val="tx2"/>
              </a:buClr>
            </a:pPr>
            <a:r>
              <a:rPr lang="en-US" sz="1600" dirty="0" smtClean="0"/>
              <a:t>Assisted and guided management to improve internal controls and compliance with the PFMA, IFRS and adopted appropriate Terms of Reference and Charter; </a:t>
            </a:r>
            <a:endParaRPr lang="en-US" sz="1600" dirty="0"/>
          </a:p>
          <a:p>
            <a:pPr marL="342900" lvl="1" algn="just">
              <a:buClr>
                <a:schemeClr val="tx2"/>
              </a:buClr>
            </a:pPr>
            <a:endParaRPr lang="en-US" sz="1600" dirty="0"/>
          </a:p>
          <a:p>
            <a:pPr marL="342900" lvl="1" algn="just">
              <a:buClr>
                <a:schemeClr val="tx2"/>
              </a:buClr>
            </a:pPr>
            <a:r>
              <a:rPr lang="en-US" sz="1600" dirty="0" smtClean="0"/>
              <a:t>Assessed the performance and effectiveness of the Internal </a:t>
            </a:r>
            <a:r>
              <a:rPr lang="en-US" sz="1600" dirty="0"/>
              <a:t>A</a:t>
            </a:r>
            <a:r>
              <a:rPr lang="en-US" sz="1600" dirty="0" smtClean="0"/>
              <a:t>udit and Risk functions;</a:t>
            </a:r>
            <a:endParaRPr lang="en-US" sz="1600" dirty="0"/>
          </a:p>
          <a:p>
            <a:pPr marL="160020" lvl="1" indent="0" algn="just">
              <a:buClr>
                <a:schemeClr val="tx2"/>
              </a:buClr>
              <a:buNone/>
            </a:pPr>
            <a:endParaRPr lang="en-US" sz="1600" dirty="0"/>
          </a:p>
          <a:p>
            <a:pPr marL="342900" lvl="1" algn="just">
              <a:buClr>
                <a:schemeClr val="tx2"/>
              </a:buClr>
            </a:pPr>
            <a:r>
              <a:rPr lang="en-US" sz="1600" dirty="0" smtClean="0"/>
              <a:t>Assisted with the development and review of all organizational policies;</a:t>
            </a:r>
            <a:endParaRPr lang="en-US" sz="1600" dirty="0"/>
          </a:p>
          <a:p>
            <a:pPr marL="342900" lvl="1" algn="just">
              <a:buClr>
                <a:schemeClr val="tx2"/>
              </a:buClr>
            </a:pPr>
            <a:endParaRPr lang="en-US" sz="1600" dirty="0"/>
          </a:p>
          <a:p>
            <a:pPr marL="342900" lvl="1" algn="just">
              <a:buClr>
                <a:schemeClr val="tx2"/>
              </a:buClr>
            </a:pPr>
            <a:r>
              <a:rPr lang="en-US" sz="1600" dirty="0" smtClean="0"/>
              <a:t>Played an important role on the stabilization of the organization and development of the risk framework; and</a:t>
            </a:r>
            <a:endParaRPr lang="en-US" sz="1600" dirty="0"/>
          </a:p>
          <a:p>
            <a:pPr marL="342900" lvl="1" algn="just">
              <a:buClr>
                <a:schemeClr val="tx2"/>
              </a:buClr>
            </a:pPr>
            <a:endParaRPr lang="en-US" sz="1600" dirty="0"/>
          </a:p>
          <a:p>
            <a:pPr marL="342900" lvl="1" algn="just">
              <a:buClr>
                <a:schemeClr val="tx2"/>
              </a:buClr>
            </a:pPr>
            <a:r>
              <a:rPr lang="en-US" sz="1600" dirty="0" smtClean="0"/>
              <a:t>Assessed the effectiveness of the Auditor-General South Africa.</a:t>
            </a:r>
          </a:p>
          <a:p>
            <a:pPr marL="160020" lvl="1" indent="0" algn="just">
              <a:buClr>
                <a:schemeClr val="tx2"/>
              </a:buClr>
              <a:buNone/>
            </a:pPr>
            <a:endParaRPr lang="en-US" sz="1600" dirty="0" smtClean="0"/>
          </a:p>
          <a:p>
            <a:pPr marL="160020" lvl="1" indent="0" algn="just">
              <a:buClr>
                <a:schemeClr val="tx2"/>
              </a:buClr>
              <a:buNone/>
            </a:pPr>
            <a:r>
              <a:rPr lang="en-US" sz="1600" b="1" dirty="0" smtClean="0"/>
              <a:t>Recommendation: </a:t>
            </a:r>
            <a:endParaRPr lang="en-US" sz="1600" b="1" dirty="0"/>
          </a:p>
          <a:p>
            <a:pPr marL="160020" lvl="1" indent="0" algn="ctr">
              <a:buClr>
                <a:schemeClr val="tx2"/>
              </a:buClr>
              <a:buNone/>
            </a:pPr>
            <a:r>
              <a:rPr lang="en-US" sz="1600" i="1" dirty="0" smtClean="0"/>
              <a:t>That the audited financial statements be accepted and read together with the report of the Auditor General </a:t>
            </a:r>
            <a:endParaRPr lang="en-US" sz="1600" i="1" dirty="0"/>
          </a:p>
          <a:p>
            <a:pPr marL="342900" lvl="1" algn="just">
              <a:buClr>
                <a:schemeClr val="accent1"/>
              </a:buClr>
            </a:pPr>
            <a:endParaRPr lang="en-US" sz="1600" dirty="0"/>
          </a:p>
          <a:p>
            <a:pPr marL="342900" lvl="1" algn="just">
              <a:buClr>
                <a:schemeClr val="accent1"/>
              </a:buClr>
            </a:pPr>
            <a:endParaRPr lang="en-US" sz="1600" dirty="0"/>
          </a:p>
          <a:p>
            <a:pPr marL="342900" lvl="1" algn="just">
              <a:buClr>
                <a:schemeClr val="accent1"/>
              </a:buClr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5007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2D50655-D766-43A7-BC51-D13527678566}" type="slidenum">
              <a:rPr lang="en-ZA" smtClean="0"/>
              <a:pPr/>
              <a:t>28</a:t>
            </a:fld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1831663" y="2996975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Human </a:t>
            </a:r>
            <a:r>
              <a:rPr lang="en-ZA" sz="1400" b="1" dirty="0" smtClean="0">
                <a:solidFill>
                  <a:schemeClr val="bg1"/>
                </a:solidFill>
              </a:rPr>
              <a:t>Resources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185546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Governance 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33103" y="1268760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33103" y="3573038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Financial Information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33103" y="4138486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Audit Committee Report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3688" y="260648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5079BC"/>
                </a:solidFill>
              </a:rPr>
              <a:t>Contents</a:t>
            </a:r>
            <a:endParaRPr lang="en-US" sz="2000" dirty="0">
              <a:solidFill>
                <a:srgbClr val="5079B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5696" y="2420910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Performance Information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1663" y="4709733"/>
            <a:ext cx="6411305" cy="504034"/>
          </a:xfrm>
          <a:prstGeom prst="roundRect">
            <a:avLst>
              <a:gd name="adj" fmla="val 22784"/>
            </a:avLst>
          </a:prstGeom>
          <a:solidFill>
            <a:srgbClr val="92ACD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tx1"/>
                </a:solidFill>
              </a:rPr>
              <a:t>Audit-General’s Report  </a:t>
            </a:r>
          </a:p>
        </p:txBody>
      </p:sp>
    </p:spTree>
    <p:extLst>
      <p:ext uri="{BB962C8B-B14F-4D97-AF65-F5344CB8AC3E}">
        <p14:creationId xmlns:p14="http://schemas.microsoft.com/office/powerpoint/2010/main" xmlns="" val="34647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29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192" y="4232"/>
            <a:ext cx="4116760" cy="688464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5079BC"/>
                </a:solidFill>
                <a:latin typeface="+mn-lt"/>
              </a:rPr>
              <a:t>Auditor-General Report</a:t>
            </a:r>
            <a:endParaRPr lang="en-US" sz="2400" dirty="0">
              <a:solidFill>
                <a:srgbClr val="5079BC"/>
              </a:solidFill>
              <a:latin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5859" y="590913"/>
            <a:ext cx="8147050" cy="6021388"/>
          </a:xfrm>
        </p:spPr>
        <p:txBody>
          <a:bodyPr>
            <a:noAutofit/>
          </a:bodyPr>
          <a:lstStyle/>
          <a:p>
            <a:pPr marL="342900" lvl="1" algn="just">
              <a:lnSpc>
                <a:spcPct val="150000"/>
              </a:lnSpc>
              <a:buClr>
                <a:schemeClr val="accent1"/>
              </a:buClr>
            </a:pPr>
            <a:endParaRPr lang="en-ZA" sz="1800" dirty="0" smtClean="0"/>
          </a:p>
          <a:p>
            <a:pPr marL="342900" lvl="1" algn="just">
              <a:lnSpc>
                <a:spcPct val="150000"/>
              </a:lnSpc>
              <a:buClr>
                <a:schemeClr val="accent1"/>
              </a:buClr>
            </a:pPr>
            <a:r>
              <a:rPr lang="en-ZA" sz="1800" dirty="0" smtClean="0"/>
              <a:t>Unqualified </a:t>
            </a:r>
            <a:r>
              <a:rPr lang="en-ZA" sz="1800" dirty="0"/>
              <a:t>audit report for 2014/15 - Improvement from </a:t>
            </a:r>
            <a:r>
              <a:rPr lang="en-ZA" sz="1800" dirty="0" smtClean="0"/>
              <a:t>2013/14 qualified audit opinion</a:t>
            </a:r>
          </a:p>
          <a:p>
            <a:pPr marL="160020" lvl="1" indent="0" algn="just">
              <a:buClr>
                <a:schemeClr val="accent1"/>
              </a:buClr>
              <a:buNone/>
            </a:pPr>
            <a:endParaRPr lang="en-ZA" sz="1800" dirty="0"/>
          </a:p>
          <a:p>
            <a:pPr marL="160020" lvl="1" indent="0" algn="just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n-ZA" sz="1800" b="1" dirty="0"/>
              <a:t>Events after reporting date:</a:t>
            </a:r>
          </a:p>
          <a:p>
            <a:pPr marL="342900" lvl="1" algn="just">
              <a:lnSpc>
                <a:spcPct val="150000"/>
              </a:lnSpc>
              <a:buClr>
                <a:schemeClr val="accent1"/>
              </a:buClr>
            </a:pPr>
            <a:r>
              <a:rPr lang="en-ZA" sz="1800" dirty="0"/>
              <a:t>Transfer of </a:t>
            </a:r>
            <a:r>
              <a:rPr lang="en-ZA" sz="1800" dirty="0" smtClean="0"/>
              <a:t>e-NATIS</a:t>
            </a:r>
          </a:p>
          <a:p>
            <a:pPr marL="160020" lvl="1" indent="0" algn="just">
              <a:buClr>
                <a:schemeClr val="accent1"/>
              </a:buClr>
              <a:buNone/>
            </a:pPr>
            <a:endParaRPr lang="en-ZA" sz="1800" dirty="0"/>
          </a:p>
          <a:p>
            <a:pPr marL="160020" lvl="1" indent="0" algn="just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n-ZA" sz="1800" b="1" dirty="0"/>
              <a:t>Emphasis of Matter:</a:t>
            </a:r>
          </a:p>
          <a:p>
            <a:pPr marL="342900" lvl="1" algn="just">
              <a:lnSpc>
                <a:spcPct val="150000"/>
              </a:lnSpc>
              <a:buClr>
                <a:schemeClr val="accent1"/>
              </a:buClr>
            </a:pPr>
            <a:r>
              <a:rPr lang="en-ZA" sz="1800" dirty="0"/>
              <a:t>The Corporation suffered a material loss of R4.4million due to Fraud that took place amounting to R8.5million, R4.2 million has since been recovered</a:t>
            </a:r>
          </a:p>
          <a:p>
            <a:pPr marL="160020" lvl="1" indent="0" algn="just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n-ZA" sz="1800" b="1" dirty="0"/>
              <a:t>Performance Information</a:t>
            </a:r>
          </a:p>
          <a:p>
            <a:pPr marL="342900" lvl="1" algn="just">
              <a:lnSpc>
                <a:spcPct val="150000"/>
              </a:lnSpc>
              <a:buClr>
                <a:schemeClr val="accent1"/>
              </a:buClr>
            </a:pPr>
            <a:r>
              <a:rPr lang="en-ZA" sz="1800" dirty="0"/>
              <a:t>No material findings on the usefulness and reliability of the reported performance information for the selected objectives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9780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835696" y="932656"/>
            <a:ext cx="6912768" cy="54486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smtClean="0"/>
              <a:t>To provide a report on the Annual Performance of the RTMC for the period 2014/15</a:t>
            </a:r>
            <a:r>
              <a:rPr lang="en-US" sz="1400" dirty="0"/>
              <a:t> </a:t>
            </a:r>
            <a:r>
              <a:rPr lang="en-US" sz="1400" dirty="0" smtClean="0"/>
              <a:t>in line with Section 22 of the RTMCA, Section 55 of the PFMA and National Treasury Regulation 55.2</a:t>
            </a:r>
          </a:p>
          <a:p>
            <a:pPr algn="just">
              <a:lnSpc>
                <a:spcPct val="150000"/>
              </a:lnSpc>
            </a:pP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n-US" sz="1400" dirty="0" smtClean="0"/>
              <a:t>To take stock of the road travelled since the previous appearance and share some lessons and milestones achieved </a:t>
            </a:r>
          </a:p>
          <a:p>
            <a:pPr algn="just">
              <a:lnSpc>
                <a:spcPct val="150000"/>
              </a:lnSpc>
            </a:pPr>
            <a:endParaRPr lang="en-US" sz="1400" dirty="0"/>
          </a:p>
          <a:p>
            <a:pPr algn="just">
              <a:lnSpc>
                <a:spcPct val="150000"/>
              </a:lnSpc>
            </a:pPr>
            <a:r>
              <a:rPr lang="en-US" sz="1400" dirty="0" smtClean="0"/>
              <a:t>Give a brief account of our past history and narrate our desired destiny</a:t>
            </a:r>
            <a:endParaRPr lang="en-US" sz="1400" dirty="0"/>
          </a:p>
          <a:p>
            <a:pPr algn="just">
              <a:lnSpc>
                <a:spcPct val="150000"/>
              </a:lnSpc>
            </a:pPr>
            <a:endParaRPr lang="en-US" sz="1400" b="1" dirty="0" smtClean="0"/>
          </a:p>
          <a:p>
            <a:pPr algn="just">
              <a:lnSpc>
                <a:spcPct val="150000"/>
              </a:lnSpc>
            </a:pPr>
            <a:r>
              <a:rPr lang="en-US" sz="1400" b="1" dirty="0" smtClean="0"/>
              <a:t>Scope of the report:</a:t>
            </a:r>
            <a:endParaRPr lang="en-US" sz="1400" dirty="0" smtClean="0"/>
          </a:p>
          <a:p>
            <a:pPr lvl="1" algn="just">
              <a:lnSpc>
                <a:spcPct val="150000"/>
              </a:lnSpc>
              <a:buFont typeface="Verdana" panose="020B0604030504040204" pitchFamily="34" charset="0"/>
              <a:buChar char="–"/>
            </a:pPr>
            <a:r>
              <a:rPr lang="en-US" sz="1200" dirty="0" smtClean="0"/>
              <a:t>Governance</a:t>
            </a:r>
          </a:p>
          <a:p>
            <a:pPr lvl="1" algn="just">
              <a:lnSpc>
                <a:spcPct val="150000"/>
              </a:lnSpc>
              <a:buFont typeface="Verdana" panose="020B0604030504040204" pitchFamily="34" charset="0"/>
              <a:buChar char="–"/>
            </a:pPr>
            <a:r>
              <a:rPr lang="en-US" sz="1200" dirty="0" smtClean="0"/>
              <a:t>Performance Information</a:t>
            </a:r>
          </a:p>
          <a:p>
            <a:pPr lvl="1" algn="just">
              <a:lnSpc>
                <a:spcPct val="150000"/>
              </a:lnSpc>
              <a:buFont typeface="Verdana" panose="020B0604030504040204" pitchFamily="34" charset="0"/>
              <a:buChar char="–"/>
            </a:pPr>
            <a:r>
              <a:rPr lang="en-US" sz="1200" dirty="0" smtClean="0"/>
              <a:t>Human Resources</a:t>
            </a:r>
          </a:p>
          <a:p>
            <a:pPr lvl="1" algn="just">
              <a:lnSpc>
                <a:spcPct val="150000"/>
              </a:lnSpc>
              <a:buFont typeface="Verdana" panose="020B0604030504040204" pitchFamily="34" charset="0"/>
              <a:buChar char="–"/>
            </a:pPr>
            <a:r>
              <a:rPr lang="en-US" sz="1200" dirty="0" smtClean="0"/>
              <a:t>Financial Performance</a:t>
            </a:r>
          </a:p>
          <a:p>
            <a:pPr lvl="1" algn="just">
              <a:lnSpc>
                <a:spcPct val="150000"/>
              </a:lnSpc>
              <a:buFont typeface="Verdana" panose="020B0604030504040204" pitchFamily="34" charset="0"/>
              <a:buChar char="–"/>
            </a:pPr>
            <a:r>
              <a:rPr lang="en-US" sz="1200" dirty="0" smtClean="0"/>
              <a:t>Audit Report</a:t>
            </a:r>
          </a:p>
          <a:p>
            <a:pPr lvl="1" algn="just">
              <a:lnSpc>
                <a:spcPct val="150000"/>
              </a:lnSpc>
              <a:buFont typeface="Verdana" panose="020B0604030504040204" pitchFamily="34" charset="0"/>
              <a:buChar char="–"/>
            </a:pPr>
            <a:r>
              <a:rPr lang="en-US" sz="1200" dirty="0" smtClean="0"/>
              <a:t>Auditor-General Report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260649"/>
            <a:ext cx="2592288" cy="504056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0070C0"/>
                </a:solidFill>
              </a:rPr>
              <a:t>Introduction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192" y="76240"/>
            <a:ext cx="4116760" cy="688464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5079BC"/>
                </a:solidFill>
              </a:rPr>
              <a:t>Auditor-General </a:t>
            </a:r>
            <a:r>
              <a:rPr lang="en-US" sz="2000" dirty="0" smtClean="0">
                <a:solidFill>
                  <a:srgbClr val="5079BC"/>
                </a:solidFill>
              </a:rPr>
              <a:t>Report ..Cont</a:t>
            </a:r>
            <a:endParaRPr lang="en-US" sz="1600" dirty="0">
              <a:solidFill>
                <a:srgbClr val="5079BC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49645" y="1268760"/>
            <a:ext cx="8147050" cy="4320480"/>
          </a:xfrm>
        </p:spPr>
        <p:txBody>
          <a:bodyPr>
            <a:noAutofit/>
          </a:bodyPr>
          <a:lstStyle/>
          <a:p>
            <a:pPr marL="160020" lvl="1" indent="0" algn="just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n-ZA" sz="1800" b="1" dirty="0" smtClean="0"/>
              <a:t>Other </a:t>
            </a:r>
            <a:r>
              <a:rPr lang="en-ZA" sz="1800" b="1" dirty="0"/>
              <a:t>matters</a:t>
            </a:r>
            <a:r>
              <a:rPr lang="en-ZA" sz="1800" b="1" dirty="0" smtClean="0"/>
              <a:t>:</a:t>
            </a:r>
            <a:endParaRPr lang="en-ZA" sz="1800" b="1" dirty="0"/>
          </a:p>
          <a:p>
            <a:pPr marL="342900" lvl="1" algn="just">
              <a:lnSpc>
                <a:spcPct val="150000"/>
              </a:lnSpc>
              <a:buClr>
                <a:schemeClr val="accent1"/>
              </a:buClr>
            </a:pPr>
            <a:r>
              <a:rPr lang="en-ZA" sz="1800" dirty="0"/>
              <a:t>The financial statements submitted for auditing were not prepared in accordance with the prescribed financial reporting framework and/or supported by full and proper records as required by section 55(1)(a) and (b) of the Public Finance Management Act. </a:t>
            </a:r>
            <a:endParaRPr lang="en-ZA" sz="1800" dirty="0" smtClean="0"/>
          </a:p>
          <a:p>
            <a:pPr marL="160020" lvl="1" indent="0" algn="just">
              <a:buClr>
                <a:schemeClr val="accent1"/>
              </a:buClr>
              <a:buNone/>
            </a:pPr>
            <a:endParaRPr lang="en-ZA" sz="1800" dirty="0"/>
          </a:p>
          <a:p>
            <a:pPr marL="342900" lvl="1" algn="just">
              <a:lnSpc>
                <a:spcPct val="150000"/>
              </a:lnSpc>
              <a:buClr>
                <a:schemeClr val="accent1"/>
              </a:buClr>
            </a:pPr>
            <a:r>
              <a:rPr lang="en-ZA" sz="1800" dirty="0"/>
              <a:t>Non-compliance with SCM </a:t>
            </a:r>
            <a:r>
              <a:rPr lang="en-ZA" sz="1800" dirty="0" smtClean="0"/>
              <a:t>guidelines</a:t>
            </a:r>
          </a:p>
          <a:p>
            <a:pPr marL="160020" lvl="1" indent="0" algn="just">
              <a:lnSpc>
                <a:spcPct val="150000"/>
              </a:lnSpc>
              <a:buClr>
                <a:schemeClr val="accent1"/>
              </a:buClr>
              <a:buNone/>
            </a:pPr>
            <a:endParaRPr lang="en-US" sz="1800" dirty="0"/>
          </a:p>
          <a:p>
            <a:pPr marL="342900" lvl="1" algn="just">
              <a:lnSpc>
                <a:spcPct val="150000"/>
              </a:lnSpc>
              <a:buClr>
                <a:schemeClr val="accent1"/>
              </a:buClr>
            </a:pPr>
            <a:r>
              <a:rPr lang="en-ZA" sz="1800" dirty="0"/>
              <a:t>Lack of Internal </a:t>
            </a:r>
            <a:r>
              <a:rPr lang="en-ZA" sz="1800" dirty="0" smtClean="0"/>
              <a:t>control </a:t>
            </a:r>
            <a:r>
              <a:rPr lang="en-ZA" sz="1800" dirty="0"/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xmlns="" val="16625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31</a:t>
            </a:fld>
            <a:endParaRPr lang="en-Z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75478" y="2502452"/>
            <a:ext cx="4116760" cy="68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5079BC"/>
                </a:solidFill>
              </a:rPr>
              <a:t>Questions and Discussions</a:t>
            </a:r>
            <a:endParaRPr lang="en-US" sz="1600" dirty="0">
              <a:solidFill>
                <a:srgbClr val="5079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95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6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2D50655-D766-43A7-BC51-D1352767856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1831663" y="2996975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Human </a:t>
            </a:r>
            <a:r>
              <a:rPr lang="en-ZA" sz="1400" b="1" dirty="0" smtClean="0">
                <a:solidFill>
                  <a:schemeClr val="bg1"/>
                </a:solidFill>
              </a:rPr>
              <a:t>Resources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1855463"/>
            <a:ext cx="6411305" cy="504034"/>
          </a:xfrm>
          <a:prstGeom prst="roundRect">
            <a:avLst>
              <a:gd name="adj" fmla="val 22784"/>
            </a:avLst>
          </a:prstGeom>
          <a:solidFill>
            <a:srgbClr val="92ACD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tx1"/>
                </a:solidFill>
              </a:rPr>
              <a:t>Governance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33103" y="1268760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33103" y="3573038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Financial Information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33103" y="4138486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Audit Committee Report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3688" y="260648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5079BC"/>
                </a:solidFill>
              </a:rPr>
              <a:t>Contents</a:t>
            </a:r>
            <a:endParaRPr lang="en-US" sz="2000" dirty="0">
              <a:solidFill>
                <a:srgbClr val="5079B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5696" y="2420910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Performance Information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31663" y="470973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Audit-General’s Report  </a:t>
            </a:r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2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700" y="908720"/>
            <a:ext cx="6804756" cy="45365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63688" y="260648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70C0"/>
                </a:solidFill>
              </a:rPr>
              <a:t>RTMC Board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5445224"/>
            <a:ext cx="6840760" cy="1314872"/>
          </a:xfrm>
          <a:prstGeom prst="roundRect">
            <a:avLst/>
          </a:prstGeom>
          <a:ln w="3175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Confronted by unprecedented challenges for the year </a:t>
            </a:r>
            <a:r>
              <a:rPr lang="en-US" sz="1600" dirty="0"/>
              <a:t>under review </a:t>
            </a:r>
            <a:r>
              <a:rPr lang="en-US" sz="1600" dirty="0" smtClean="0"/>
              <a:t>sixteen (16) </a:t>
            </a:r>
            <a:r>
              <a:rPr lang="en-US" sz="1600" dirty="0"/>
              <a:t>Board Meetings were held </a:t>
            </a:r>
            <a:r>
              <a:rPr lang="en-US" sz="1600" dirty="0" smtClean="0"/>
              <a:t>including two (2) strategy sessions.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4835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3688" y="260648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70C0"/>
                </a:solidFill>
              </a:rPr>
              <a:t>Board Committees</a:t>
            </a:r>
            <a:endParaRPr lang="en-US" sz="2000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65924816"/>
              </p:ext>
            </p:extLst>
          </p:nvPr>
        </p:nvGraphicFramePr>
        <p:xfrm>
          <a:off x="1753424" y="1700808"/>
          <a:ext cx="69950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979712" y="1181904"/>
            <a:ext cx="6480720" cy="66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Board is supported by the following committees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15064" y="6597352"/>
            <a:ext cx="533400" cy="152400"/>
          </a:xfrm>
        </p:spPr>
        <p:txBody>
          <a:bodyPr/>
          <a:lstStyle/>
          <a:p>
            <a:fld id="{CA6A130E-4603-407D-BD32-F0FFE0CB4BEF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1730050" y="5949280"/>
            <a:ext cx="7018414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67%  women representation at Executive Level</a:t>
            </a:r>
            <a:endParaRPr lang="en-ZA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5696" y="1196752"/>
            <a:ext cx="6838106" cy="4464496"/>
            <a:chOff x="1694334" y="908720"/>
            <a:chExt cx="7270154" cy="4608512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334" y="3331840"/>
              <a:ext cx="1365498" cy="16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510" y="3485154"/>
              <a:ext cx="1309006" cy="152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670" y="3393605"/>
              <a:ext cx="1284347" cy="169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034" y="3501008"/>
              <a:ext cx="1262940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941"/>
            <a:stretch/>
          </p:blipFill>
          <p:spPr>
            <a:xfrm>
              <a:off x="4463717" y="908720"/>
              <a:ext cx="1479089" cy="120164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20890" y="3536784"/>
              <a:ext cx="1030228" cy="1548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94334" y="5060032"/>
              <a:ext cx="136549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Chief Law Enforcement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50264" y="5060032"/>
              <a:ext cx="136549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Chief Human Capital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0562" y="5060032"/>
              <a:ext cx="136549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Chief Strategy Officer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5387" y="5060032"/>
              <a:ext cx="136549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Chief Financial Officer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98990" y="5060032"/>
              <a:ext cx="136549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Chief Operations Officer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05300" y="2132856"/>
              <a:ext cx="136549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Chief Executive Officer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126382" y="2780928"/>
              <a:ext cx="6408712" cy="43235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763688" y="260648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5079BC"/>
                </a:solidFill>
              </a:rPr>
              <a:t>RTMC Executive</a:t>
            </a:r>
            <a:endParaRPr lang="en-US" sz="2000" dirty="0">
              <a:solidFill>
                <a:srgbClr val="5079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2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2D50655-D766-43A7-BC51-D1352767856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5" name="Rounded Rectangle 4"/>
          <p:cNvSpPr/>
          <p:nvPr/>
        </p:nvSpPr>
        <p:spPr>
          <a:xfrm>
            <a:off x="1831663" y="2996975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Human </a:t>
            </a:r>
            <a:r>
              <a:rPr lang="en-ZA" sz="1400" b="1" dirty="0" smtClean="0">
                <a:solidFill>
                  <a:schemeClr val="bg1"/>
                </a:solidFill>
              </a:rPr>
              <a:t>Resources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185546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Governance </a:t>
            </a:r>
            <a:endParaRPr lang="en-ZA" sz="14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33103" y="1268760"/>
            <a:ext cx="6411305" cy="504033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33103" y="3573038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Financial Information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33103" y="4138486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bg1"/>
                </a:solidFill>
              </a:rPr>
              <a:t>Audit Committee Report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3688" y="260648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5079BC"/>
                </a:solidFill>
              </a:rPr>
              <a:t>Contents</a:t>
            </a:r>
            <a:endParaRPr lang="en-US" sz="2000" dirty="0">
              <a:solidFill>
                <a:srgbClr val="5079B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5696" y="2420910"/>
            <a:ext cx="6411305" cy="504034"/>
          </a:xfrm>
          <a:prstGeom prst="roundRect">
            <a:avLst>
              <a:gd name="adj" fmla="val 22784"/>
            </a:avLst>
          </a:prstGeom>
          <a:solidFill>
            <a:srgbClr val="92ACD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>
                <a:solidFill>
                  <a:schemeClr val="tx1"/>
                </a:solidFill>
              </a:rPr>
              <a:t>Performance Information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31663" y="4709733"/>
            <a:ext cx="6411305" cy="504034"/>
          </a:xfrm>
          <a:prstGeom prst="roundRect">
            <a:avLst>
              <a:gd name="adj" fmla="val 22784"/>
            </a:avLst>
          </a:pr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400" b="1" dirty="0" smtClean="0">
                <a:solidFill>
                  <a:schemeClr val="bg1"/>
                </a:solidFill>
              </a:rPr>
              <a:t>Audit-General’s Report  </a:t>
            </a:r>
            <a:endParaRPr lang="en-Z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5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A130E-4603-407D-BD32-F0FFE0CB4BEF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4139952" cy="692696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solidFill>
                  <a:srgbClr val="5079BC"/>
                </a:solidFill>
              </a:rPr>
              <a:t>Strategic Goals and Objectives</a:t>
            </a:r>
            <a:endParaRPr lang="en-US" sz="2200" dirty="0">
              <a:solidFill>
                <a:srgbClr val="5079B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08050"/>
            <a:ext cx="6842125" cy="396081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218148"/>
            <a:ext cx="705678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2014/15 Annual Report is based on the 2014-2019 approved Strategy and 2014/15 approved Annual Performance Plan 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267942" y="987485"/>
            <a:ext cx="8048474" cy="4961795"/>
            <a:chOff x="1780110" y="843469"/>
            <a:chExt cx="8048474" cy="4961795"/>
          </a:xfrm>
        </p:grpSpPr>
        <p:grpSp>
          <p:nvGrpSpPr>
            <p:cNvPr id="10" name="Group 9"/>
            <p:cNvGrpSpPr/>
            <p:nvPr/>
          </p:nvGrpSpPr>
          <p:grpSpPr>
            <a:xfrm>
              <a:off x="1780110" y="843469"/>
              <a:ext cx="8048474" cy="4961795"/>
              <a:chOff x="228600" y="381000"/>
              <a:chExt cx="8686800" cy="667743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28600" y="381000"/>
                <a:ext cx="1676400" cy="66774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Improve and institutionalise stakeholder relations</a:t>
                </a:r>
                <a:endParaRPr lang="en-US" sz="105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981200" y="381000"/>
                <a:ext cx="1676400" cy="66774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Enable legislation to promote Road Safety</a:t>
                </a:r>
                <a:endParaRPr lang="en-US" sz="105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33800" y="381000"/>
                <a:ext cx="1676400" cy="66774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Improve financial sustainability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86400" y="381000"/>
                <a:ext cx="1676400" cy="66774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Create a dynamic and transformed organisation</a:t>
                </a:r>
                <a:endParaRPr lang="en-US" sz="105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239000" y="381000"/>
                <a:ext cx="1676400" cy="667743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 smtClean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Foster Good </a:t>
                </a:r>
                <a:r>
                  <a:rPr lang="en-US" sz="105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Governance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81000" y="1387642"/>
                <a:ext cx="1422400" cy="898358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Promote and support road safety</a:t>
                </a:r>
                <a:endParaRPr lang="en-US" sz="9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81000" y="2310031"/>
                <a:ext cx="1422400" cy="898358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Develop and implement interventions for targeted road users</a:t>
                </a:r>
                <a:endParaRPr lang="en-US" sz="9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1000" y="3252892"/>
                <a:ext cx="1422400" cy="898358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Mobilise and Sustain Relations with other Spheres of Government</a:t>
                </a:r>
                <a:endParaRPr lang="en-US" sz="9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1000" y="4221954"/>
                <a:ext cx="1422400" cy="898358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Promote Private Sector Participation</a:t>
                </a:r>
                <a:endParaRPr lang="en-US" sz="9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1000" y="5191016"/>
                <a:ext cx="1422400" cy="898358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Combat Fraud and Corruption</a:t>
                </a:r>
                <a:endParaRPr lang="en-US" sz="9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108200" y="1387642"/>
                <a:ext cx="1422400" cy="89835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latin typeface="+mj-lt"/>
                    <a:cs typeface="Arial" pitchFamily="34" charset="0"/>
                  </a:rPr>
                  <a:t>Regulate the road traffic environment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613400" y="1408363"/>
                <a:ext cx="1422400" cy="89835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Develop a 21</a:t>
                </a:r>
                <a:r>
                  <a:rPr lang="en-US" sz="900" baseline="30000" dirty="0" smtClean="0">
                    <a:latin typeface="+mj-lt"/>
                    <a:cs typeface="Arial" pitchFamily="34" charset="0"/>
                  </a:rPr>
                  <a:t>st</a:t>
                </a:r>
                <a:r>
                  <a:rPr lang="en-US" sz="900" dirty="0" smtClean="0">
                    <a:latin typeface="+mj-lt"/>
                    <a:cs typeface="Arial" pitchFamily="34" charset="0"/>
                  </a:rPr>
                  <a:t> century curriculum and cadre</a:t>
                </a:r>
                <a:endParaRPr lang="en-US" sz="9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48100" y="3352800"/>
                <a:ext cx="1422400" cy="8983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Develop and implement a funding model</a:t>
                </a:r>
                <a:endParaRPr lang="en-US" sz="9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3860800" y="2362200"/>
                <a:ext cx="1422400" cy="8983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Effective management of operational costs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860800" y="1408363"/>
                <a:ext cx="1422400" cy="8983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Improve revenue generation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366000" y="1387642"/>
                <a:ext cx="1422400" cy="89835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Following the rule of law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5625672" y="5217218"/>
                <a:ext cx="1422400" cy="89835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Implement innovative technologies</a:t>
                </a:r>
                <a:endParaRPr lang="en-US" sz="9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613400" y="4248156"/>
                <a:ext cx="1422400" cy="89835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Enhance public confidence and trust in road traffic information</a:t>
                </a:r>
                <a:endParaRPr lang="en-US" sz="9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594424" y="3323596"/>
                <a:ext cx="1422400" cy="89835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Create a learning organisation</a:t>
                </a:r>
                <a:endParaRPr lang="en-US" sz="9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613400" y="2380735"/>
                <a:ext cx="1422400" cy="89835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 smtClean="0">
                    <a:latin typeface="+mj-lt"/>
                    <a:cs typeface="Arial" pitchFamily="34" charset="0"/>
                  </a:rPr>
                  <a:t>Establish a centre of excellence</a:t>
                </a:r>
                <a:endParaRPr lang="en-US" sz="900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7391400" y="4343400"/>
                <a:ext cx="1422400" cy="89835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Implement Corporate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Social Investment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Programmes</a:t>
                </a:r>
                <a:endPara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391400" y="3352800"/>
                <a:ext cx="1422400" cy="89835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Collaborate with Other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State Agencies and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Government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7391400" y="2362200"/>
                <a:ext cx="1422400" cy="89835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Implement Equity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Imperatives</a:t>
                </a:r>
                <a:endPara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365999" y="5410201"/>
                <a:ext cx="1422400" cy="119905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Create a Conducive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Environment Geared</a:t>
                </a:r>
              </a:p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+mj-lt"/>
                  </a:rPr>
                  <a:t>Towards Service Delivery</a:t>
                </a:r>
                <a:endParaRPr lang="en-US" sz="9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1907704" y="5137722"/>
              <a:ext cx="1317879" cy="66754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latin typeface="+mj-lt"/>
                  <a:cs typeface="Arial" pitchFamily="34" charset="0"/>
                </a:rPr>
                <a:t>Collaborate with DoT on road safety</a:t>
              </a:r>
              <a:endParaRPr lang="en-US" sz="900" dirty="0">
                <a:latin typeface="+mj-lt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782513" y="5137722"/>
              <a:ext cx="1317879" cy="66754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+mj-lt"/>
                </a:rPr>
                <a:t>Develop Norms and</a:t>
              </a:r>
            </a:p>
            <a:p>
              <a:pPr algn="ctr"/>
              <a:r>
                <a:rPr lang="en-US" sz="900" dirty="0" smtClean="0">
                  <a:latin typeface="+mj-lt"/>
                </a:rPr>
                <a:t>Standards</a:t>
              </a:r>
              <a:endParaRPr lang="en-US" sz="900" dirty="0"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002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9345</TotalTime>
  <Words>1215</Words>
  <Application>Microsoft Office PowerPoint</Application>
  <PresentationFormat>On-screen Show (4:3)</PresentationFormat>
  <Paragraphs>288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Composite</vt:lpstr>
      <vt:lpstr>Visio</vt:lpstr>
      <vt:lpstr>Slide 1</vt:lpstr>
      <vt:lpstr>Slide 2</vt:lpstr>
      <vt:lpstr>Introduction</vt:lpstr>
      <vt:lpstr>Slide 4</vt:lpstr>
      <vt:lpstr>Slide 5</vt:lpstr>
      <vt:lpstr>Slide 6</vt:lpstr>
      <vt:lpstr>Slide 7</vt:lpstr>
      <vt:lpstr>Slide 8</vt:lpstr>
      <vt:lpstr>Strategic Goals and Objectives</vt:lpstr>
      <vt:lpstr>Summary of performance </vt:lpstr>
      <vt:lpstr> Highlights of Achievements Performance Environment ROAD SAFETY </vt:lpstr>
      <vt:lpstr> Highlights of Achievements Performance Environment ROAD SAFETY </vt:lpstr>
      <vt:lpstr> Highlights of Achievements Performance Environment LAW  ENFORCEMENT  </vt:lpstr>
      <vt:lpstr>Highlights of Achievements Other Areas  </vt:lpstr>
      <vt:lpstr>Highlights of Achievements Other Areas  </vt:lpstr>
      <vt:lpstr>Underachieved Targets Performance Environment</vt:lpstr>
      <vt:lpstr>Slide 17</vt:lpstr>
      <vt:lpstr>Organisational Environment  Staff Complement </vt:lpstr>
      <vt:lpstr>Slide 19</vt:lpstr>
      <vt:lpstr>Budget Spend per Programme Performance Environment  </vt:lpstr>
      <vt:lpstr>Budget Spend..Cont Financial Environment  </vt:lpstr>
      <vt:lpstr>Slide 22</vt:lpstr>
      <vt:lpstr>Slide 23</vt:lpstr>
      <vt:lpstr>Slide 24</vt:lpstr>
      <vt:lpstr>Declaration of Surplus Financial Environment </vt:lpstr>
      <vt:lpstr>Slide 26</vt:lpstr>
      <vt:lpstr>Audit Committee Report  </vt:lpstr>
      <vt:lpstr>Slide 28</vt:lpstr>
      <vt:lpstr>Auditor-General Report</vt:lpstr>
      <vt:lpstr>Auditor-General Report ..Cont</vt:lpstr>
      <vt:lpstr>Slide 31</vt:lpstr>
      <vt:lpstr>Slide 32</vt:lpstr>
    </vt:vector>
  </TitlesOfParts>
  <Company>Road Accident Fund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Menlyn &amp; Johannesburg Intervention</dc:title>
  <dc:creator>E102650</dc:creator>
  <cp:lastModifiedBy>PUMZA</cp:lastModifiedBy>
  <cp:revision>467</cp:revision>
  <cp:lastPrinted>2014-09-15T08:20:23Z</cp:lastPrinted>
  <dcterms:created xsi:type="dcterms:W3CDTF">2014-08-06T14:14:07Z</dcterms:created>
  <dcterms:modified xsi:type="dcterms:W3CDTF">2015-10-20T07:12:07Z</dcterms:modified>
</cp:coreProperties>
</file>