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96" r:id="rId1"/>
    <p:sldMasterId id="2147483708" r:id="rId2"/>
    <p:sldMasterId id="2147483720" r:id="rId3"/>
  </p:sldMasterIdLst>
  <p:notesMasterIdLst>
    <p:notesMasterId r:id="rId28"/>
  </p:notesMasterIdLst>
  <p:handoutMasterIdLst>
    <p:handoutMasterId r:id="rId29"/>
  </p:handoutMasterIdLst>
  <p:sldIdLst>
    <p:sldId id="288" r:id="rId4"/>
    <p:sldId id="289" r:id="rId5"/>
    <p:sldId id="318" r:id="rId6"/>
    <p:sldId id="337" r:id="rId7"/>
    <p:sldId id="312" r:id="rId8"/>
    <p:sldId id="349" r:id="rId9"/>
    <p:sldId id="344" r:id="rId10"/>
    <p:sldId id="336" r:id="rId11"/>
    <p:sldId id="298" r:id="rId12"/>
    <p:sldId id="338" r:id="rId13"/>
    <p:sldId id="339" r:id="rId14"/>
    <p:sldId id="347" r:id="rId15"/>
    <p:sldId id="340" r:id="rId16"/>
    <p:sldId id="346" r:id="rId17"/>
    <p:sldId id="341" r:id="rId18"/>
    <p:sldId id="345" r:id="rId19"/>
    <p:sldId id="342" r:id="rId20"/>
    <p:sldId id="343" r:id="rId21"/>
    <p:sldId id="334" r:id="rId22"/>
    <p:sldId id="348" r:id="rId23"/>
    <p:sldId id="331" r:id="rId24"/>
    <p:sldId id="330" r:id="rId25"/>
    <p:sldId id="284" r:id="rId26"/>
    <p:sldId id="259" r:id="rId2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35">
          <p15:clr>
            <a:srgbClr val="A4A3A4"/>
          </p15:clr>
        </p15:guide>
        <p15:guide id="2" pos="5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  <a:srgbClr val="DEA900"/>
    <a:srgbClr val="FFE9A3"/>
    <a:srgbClr val="0BEB26"/>
    <a:srgbClr val="FFE07D"/>
    <a:srgbClr val="144B26"/>
    <a:srgbClr val="00653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34" autoAdjust="0"/>
    <p:restoredTop sz="94434" autoAdjust="0"/>
  </p:normalViewPr>
  <p:slideViewPr>
    <p:cSldViewPr snapToGrid="0" snapToObjects="1">
      <p:cViewPr>
        <p:scale>
          <a:sx n="81" d="100"/>
          <a:sy n="81" d="100"/>
        </p:scale>
        <p:origin x="-2754" y="-858"/>
      </p:cViewPr>
      <p:guideLst>
        <p:guide orient="horz" pos="3635"/>
        <p:guide pos="5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1" cy="46482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1" cy="46482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D6F49A6-E3E7-6D44-8F4F-46680F27B0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1" cy="464820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1" cy="464820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49BCEB8-EAD7-A44F-A35C-68FB7D8DE0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5355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1" cy="46482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1" cy="46482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C4598FCC-272A-41A0-A178-1E7F4BEDAB50}" type="datetimeFigureOut">
              <a:rPr lang="en-ZA" smtClean="0"/>
              <a:pPr/>
              <a:t>2015/10/19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1" cy="464820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1" cy="464820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575236E-B37D-4C5F-BF43-6F28A6C22F1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9791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82135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F6755-B4DA-49E1-8324-B21B462B2A59}" type="slidenum">
              <a:rPr lang="en-ZA" smtClean="0">
                <a:solidFill>
                  <a:prstClr val="black"/>
                </a:solidFill>
              </a:rPr>
              <a:pPr/>
              <a:t>14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8457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>
                <a:solidFill>
                  <a:prstClr val="black"/>
                </a:solidFill>
              </a:rPr>
              <a:pPr/>
              <a:t>15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3571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F6755-B4DA-49E1-8324-B21B462B2A59}" type="slidenum">
              <a:rPr lang="en-ZA" smtClean="0">
                <a:solidFill>
                  <a:prstClr val="black"/>
                </a:solidFill>
              </a:rPr>
              <a:pPr/>
              <a:t>16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285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00151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F6755-B4DA-49E1-8324-B21B462B2A59}" type="slidenum">
              <a:rPr lang="en-ZA" smtClean="0">
                <a:solidFill>
                  <a:prstClr val="black"/>
                </a:solidFill>
              </a:rPr>
              <a:pPr/>
              <a:t>6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385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F6755-B4DA-49E1-8324-B21B462B2A59}" type="slidenum">
              <a:rPr lang="en-ZA" smtClean="0">
                <a:solidFill>
                  <a:prstClr val="black"/>
                </a:solidFill>
              </a:rPr>
              <a:pPr/>
              <a:t>7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4385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>
                <a:solidFill>
                  <a:prstClr val="black"/>
                </a:solidFill>
              </a:rPr>
              <a:pPr/>
              <a:t>8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249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>
                <a:solidFill>
                  <a:prstClr val="black"/>
                </a:solidFill>
              </a:rPr>
              <a:pPr/>
              <a:t>10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439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>
                <a:solidFill>
                  <a:prstClr val="black"/>
                </a:solidFill>
              </a:rPr>
              <a:pPr/>
              <a:t>11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323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F6755-B4DA-49E1-8324-B21B462B2A59}" type="slidenum">
              <a:rPr lang="en-ZA" smtClean="0">
                <a:solidFill>
                  <a:prstClr val="black"/>
                </a:solidFill>
              </a:rPr>
              <a:pPr/>
              <a:t>12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271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>
                <a:solidFill>
                  <a:prstClr val="black"/>
                </a:solidFill>
              </a:rPr>
              <a:pPr/>
              <a:t>13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873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8488-1FE9-4A00-95FE-966FB19440C7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662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352A-F10A-496E-833F-3628AFDA245B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308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DBA8-1091-4365-99A7-C07C70B6A55B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5282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490B-0CBF-2A45-BACD-A517E04A2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197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490B-0CBF-2A45-BACD-A517E04A2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463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490B-0CBF-2A45-BACD-A517E04A2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7374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490B-0CBF-2A45-BACD-A517E04A2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243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490B-0CBF-2A45-BACD-A517E04A2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0796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490B-0CBF-2A45-BACD-A517E04A2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601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490B-0CBF-2A45-BACD-A517E04A2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935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490B-0CBF-2A45-BACD-A517E04A2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1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31E3-432F-40C5-A5B0-2411B2EF961E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3878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490B-0CBF-2A45-BACD-A517E04A2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0473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490B-0CBF-2A45-BACD-A517E04A2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660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490B-0CBF-2A45-BACD-A517E04A2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5612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C73C-B6F5-4099-8D0A-D44744491D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747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0BB9-E3B5-472A-84A6-C17EE5A9FB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7962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63EB-D6EC-4FED-B89F-D5332744E4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1163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8CD8-3D17-453E-AC20-5DD7CE2C9BD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9783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BE77-8996-4E44-BE5D-D3D09ACE82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47599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9BAA-D12A-415D-B02D-3B1FB1FBB9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0300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6AD6-F80D-4CAD-86A4-46FF5114D1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04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C287-0D07-4114-9D11-132630B3CC71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67861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69CA-733E-4EED-9572-EAA0F2B5CC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77319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E5C9-D867-4915-81E7-0802734760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6381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90E7-A16B-43CA-B131-1CF1E1DC31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64310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5B25-FD5A-406B-9EF2-A2C9F1FA7E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615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1217-D9A7-43F3-B46D-FFD6E6A69C48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526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812-DC44-4450-A5E0-ABB29D284444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22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45BB-62A0-4E87-9250-FCAB1F6AFB67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90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896C-9AF4-4D89-A5B0-9C9A14615913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881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2AEB-1D2C-4924-9586-E67AF5C007CC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2425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6837-CDC9-4BD5-81B1-37F0F75AA775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748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D26AA-6412-4F28-8B3F-81A895986BD1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60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7490B-0CBF-2A45-BACD-A517E04A2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18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59B0-0894-4443-8904-69A13558F8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702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388" y="973649"/>
            <a:ext cx="8647689" cy="222413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B050"/>
                </a:solidFill>
              </a:rPr>
              <a:t/>
            </a:r>
            <a:br>
              <a:rPr lang="en-US" sz="2800" b="1" dirty="0" smtClean="0">
                <a:solidFill>
                  <a:srgbClr val="00B050"/>
                </a:solidFill>
              </a:rPr>
            </a:br>
            <a:r>
              <a:rPr lang="en-US" sz="2800" b="1" dirty="0">
                <a:solidFill>
                  <a:srgbClr val="00B050"/>
                </a:solidFill>
              </a:rPr>
              <a:t/>
            </a:r>
            <a:br>
              <a:rPr lang="en-US" sz="2800" b="1" dirty="0">
                <a:solidFill>
                  <a:srgbClr val="00B050"/>
                </a:solidFill>
              </a:rPr>
            </a:br>
            <a:r>
              <a:rPr lang="en-US" sz="3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PRELIMINARY 2nd </a:t>
            </a:r>
            <a:r>
              <a:rPr lang="en-US" sz="3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QUARTERLY PERFORMANCE REPORT (QPR) FOR </a:t>
            </a:r>
            <a:r>
              <a:rPr lang="en-US" sz="3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THE PERIOD </a:t>
            </a:r>
            <a:r>
              <a:rPr lang="en-US" sz="3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ENDING 30 SEPTEMBER 2015</a:t>
            </a:r>
            <a:r>
              <a:rPr lang="en-US" sz="3200" b="1" dirty="0" smtClean="0">
                <a:solidFill>
                  <a:srgbClr val="00B050"/>
                </a:solidFill>
              </a:rPr>
              <a:t/>
            </a:r>
            <a:br>
              <a:rPr lang="en-US" sz="3200" b="1" dirty="0" smtClean="0">
                <a:solidFill>
                  <a:srgbClr val="00B050"/>
                </a:solidFill>
              </a:rPr>
            </a:b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1371600" y="3288505"/>
            <a:ext cx="6400800" cy="1122130"/>
          </a:xfrm>
        </p:spPr>
        <p:txBody>
          <a:bodyPr>
            <a:noAutofit/>
          </a:bodyPr>
          <a:lstStyle/>
          <a:p>
            <a:pPr lvl="0" algn="l"/>
            <a:r>
              <a:rPr lang="en-US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    </a:t>
            </a:r>
            <a:r>
              <a:rPr lang="en-US" sz="25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A/DG</a:t>
            </a:r>
            <a:r>
              <a:rPr lang="en-US" sz="2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Major-General (Ret). L. Z. Make</a:t>
            </a:r>
          </a:p>
          <a:p>
            <a:pPr lvl="0" algn="l"/>
            <a:endParaRPr lang="en-US" sz="25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n-US" sz="2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2800" b="1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October 2015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67798"/>
            <a:ext cx="8978828" cy="831850"/>
            <a:chOff x="-2896" y="6026150"/>
            <a:chExt cx="9196830" cy="831850"/>
          </a:xfrm>
        </p:grpSpPr>
        <p:sp>
          <p:nvSpPr>
            <p:cNvPr id="10" name="Rectangle 9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 descr="head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63284" y="6027583"/>
              <a:ext cx="2104573" cy="739702"/>
            </a:xfrm>
            <a:prstGeom prst="rect">
              <a:avLst/>
            </a:prstGeom>
          </p:spPr>
        </p:pic>
        <p:pic>
          <p:nvPicPr>
            <p:cNvPr id="9" name="Picture 8" descr="20YRS LOGO_color BIG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8595697" y="6108016"/>
              <a:ext cx="598237" cy="676749"/>
            </a:xfrm>
            <a:prstGeom prst="rect">
              <a:avLst/>
            </a:prstGeom>
          </p:spPr>
        </p:pic>
      </p:grpSp>
      <p:pic>
        <p:nvPicPr>
          <p:cNvPr id="4" name="Picture 3" descr="slidebg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5396247"/>
            <a:ext cx="9144000" cy="86938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z="1400" b="1" smtClean="0">
                <a:solidFill>
                  <a:schemeClr val="tx1"/>
                </a:solidFill>
              </a:rPr>
              <a:pPr/>
              <a:t>1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Together We Move South Africa Forward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6934" y="256260"/>
            <a:ext cx="5894906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b="1" dirty="0">
                <a:solidFill>
                  <a:srgbClr val="008000"/>
                </a:solidFill>
                <a:latin typeface="Arial"/>
                <a:ea typeface="+mj-ea"/>
                <a:cs typeface="Arial"/>
              </a:rPr>
              <a:t>PRESENTATION TO </a:t>
            </a:r>
            <a:r>
              <a:rPr lang="en-US" sz="3100" b="1" dirty="0" smtClean="0">
                <a:solidFill>
                  <a:srgbClr val="008000"/>
                </a:solidFill>
                <a:latin typeface="Arial"/>
                <a:ea typeface="+mj-ea"/>
                <a:cs typeface="Arial"/>
              </a:rPr>
              <a:t>PCD &amp; MV</a:t>
            </a:r>
            <a:endParaRPr lang="en-ZA" sz="3100" dirty="0"/>
          </a:p>
        </p:txBody>
      </p:sp>
    </p:spTree>
    <p:extLst>
      <p:ext uri="{BB962C8B-B14F-4D97-AF65-F5344CB8AC3E}">
        <p14:creationId xmlns:p14="http://schemas.microsoft.com/office/powerpoint/2010/main" xmlns="" val="11024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301" y="-87213"/>
            <a:ext cx="9153196" cy="1026029"/>
            <a:chOff x="-9197" y="5831971"/>
            <a:chExt cx="9153196" cy="1026029"/>
          </a:xfrm>
        </p:grpSpPr>
        <p:sp>
          <p:nvSpPr>
            <p:cNvPr id="15" name="Rectangle 14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6" name="Picture 15" descr="head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-9197" y="5831971"/>
              <a:ext cx="1842247" cy="475415"/>
            </a:xfrm>
            <a:prstGeom prst="rect">
              <a:avLst/>
            </a:prstGeom>
          </p:spPr>
        </p:pic>
      </p:grpSp>
      <p:pic>
        <p:nvPicPr>
          <p:cNvPr id="10" name="Picture 9" descr="20YRS LOGO_color BIG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24080" y="50496"/>
            <a:ext cx="365375" cy="41332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11134" y="0"/>
            <a:ext cx="574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1: ADMINISTRATION (1)</a:t>
            </a:r>
            <a:endParaRPr lang="en-ZA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z="1400" b="1" smtClean="0">
                <a:solidFill>
                  <a:prstClr val="black"/>
                </a:solidFill>
              </a:rPr>
              <a:pPr/>
              <a:t>10</a:t>
            </a:fld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415" y="6578979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Together We Move South Africa Forward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760166"/>
              </p:ext>
            </p:extLst>
          </p:nvPr>
        </p:nvGraphicFramePr>
        <p:xfrm>
          <a:off x="6301" y="397246"/>
          <a:ext cx="9153196" cy="63642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0146"/>
                <a:gridCol w="1344706"/>
                <a:gridCol w="833718"/>
                <a:gridCol w="914400"/>
                <a:gridCol w="753035"/>
                <a:gridCol w="779929"/>
                <a:gridCol w="699247"/>
                <a:gridCol w="632012"/>
                <a:gridCol w="441792"/>
                <a:gridCol w="898358"/>
                <a:gridCol w="705853"/>
              </a:tblGrid>
              <a:tr h="9830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Indicator as per APP</a:t>
                      </a:r>
                      <a:endParaRPr lang="en-ZA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Target as per the 2015 APP</a:t>
                      </a:r>
                      <a:endParaRPr lang="en-ZA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1 Target 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per APP</a:t>
                      </a:r>
                      <a:endParaRPr lang="en-ZA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1 output – preliminary</a:t>
                      </a:r>
                      <a:endParaRPr lang="en-ZA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2 Target As Per APP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2 Output – Preliminary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Quarter 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 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 as per APP</a:t>
                      </a:r>
                      <a:endParaRPr lang="en-ZA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4 Target 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per APP</a:t>
                      </a:r>
                      <a:endParaRPr lang="en-ZA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Variance</a:t>
                      </a:r>
                      <a:endParaRPr lang="en-ZA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Initiatives/mitigation strategies (provide initiative to address the variance in a bullet form)</a:t>
                      </a:r>
                      <a:endParaRPr lang="en-ZA" sz="9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progress of indicator (Green, Amber or Red)</a:t>
                      </a:r>
                      <a:endParaRPr lang="en-ZA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</a:tr>
              <a:tr h="66878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</a:t>
                      </a:r>
                      <a:r>
                        <a:rPr lang="en-ZA" sz="9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101: 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Percentage of SMS financial disclosure submitted to PSC</a:t>
                      </a:r>
                      <a:endParaRPr lang="en-ZA" sz="90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Z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137447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102: </a:t>
                      </a:r>
                      <a:r>
                        <a:rPr lang="en-ZA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DMV Planning instruments approved and submitted to NT, AGSA, DPME and Parliament on time</a:t>
                      </a:r>
                      <a:endParaRPr lang="en-ZA" sz="90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Strategic Plan and APP developed, approved and submitted to NT, AGSA, DPME and Parliament on time. guidelines and approved Executive Authority and submitted to Parliament on time according to deadlines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Draft DMV Strategic Plan and APP developed for consultation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Draft DMV Strategic Plan and APP developed for consultation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1st draft DMV SP and APP submitted to NT, AGSA, DPME for inputs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1st draft DMV SP and APP submitted to NT, AGSA, DPME for inputs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1st draft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DMV SP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 APP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submitted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NT,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AGSA,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DPME for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inputs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DMV SP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 APP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approved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 tabled in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11538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Quarterly reports approved and submitted to NT, AGSA, DPME and Parliament on time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Quarterly reports approved and submitted to NT, AGSA, DPME and Parliament time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DMV fourth  quarterly report submitted to NT, AGSA and DPME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DMV approved fourth  quarterly report submitted to NT, AGSA and DPME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DMV first quarterly report submitted to NT, AGSA and DPME 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DMV first quarterly report submitted to NT, AGSA and DPME 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DMV second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quarterly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report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submitted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NT,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AGSA </a:t>
                      </a:r>
                      <a:r>
                        <a:rPr kumimoji="0" lang="en-ZA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 DPME</a:t>
                      </a:r>
                      <a:endParaRPr kumimoji="0" lang="en-Z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DMV third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quarterly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report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submitted to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NT, AGSA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 DPME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10165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Audited Annual Report approved and submitted to NT, AGSA, DPME and Parliament on time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Audited Annual Report approved and submitted to NT, AGSA and DPME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DMV Annual Report submitted to NT, AGSA and DPME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Draft DMV Annual Report submitted to NT, AGSA and DPME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DMV Annual Report tabled in parliament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DMV Annual Report tabled in parliament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ZA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63277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103: </a:t>
                      </a: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of meetings held to discuss MPAT Improvement Plan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Z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1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9197" y="-94696"/>
            <a:ext cx="9153196" cy="1026029"/>
            <a:chOff x="-9197" y="5831971"/>
            <a:chExt cx="9153196" cy="1026029"/>
          </a:xfrm>
        </p:grpSpPr>
        <p:sp>
          <p:nvSpPr>
            <p:cNvPr id="15" name="Rectangle 14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6" name="Picture 15" descr="head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-9197" y="5831971"/>
              <a:ext cx="2045367" cy="527833"/>
            </a:xfrm>
            <a:prstGeom prst="rect">
              <a:avLst/>
            </a:prstGeom>
          </p:spPr>
        </p:pic>
      </p:grpSp>
      <p:pic>
        <p:nvPicPr>
          <p:cNvPr id="10" name="Picture 9" descr="20YRS LOGO_color BIG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87302" y="63805"/>
            <a:ext cx="574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ZA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1: </a:t>
            </a:r>
            <a:r>
              <a:rPr lang="en-ZA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 (2)</a:t>
            </a:r>
            <a:endParaRPr lang="en-ZA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z="1400" b="1" smtClean="0">
                <a:solidFill>
                  <a:prstClr val="black"/>
                </a:solidFill>
              </a:rPr>
              <a:pPr/>
              <a:t>11</a:t>
            </a:fld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415" y="6578979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Together We Move South Africa Forward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6787595"/>
              </p:ext>
            </p:extLst>
          </p:nvPr>
        </p:nvGraphicFramePr>
        <p:xfrm>
          <a:off x="112292" y="480167"/>
          <a:ext cx="9031706" cy="61492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92073"/>
                <a:gridCol w="766482"/>
                <a:gridCol w="742772"/>
                <a:gridCol w="694877"/>
                <a:gridCol w="579410"/>
                <a:gridCol w="645459"/>
                <a:gridCol w="640740"/>
                <a:gridCol w="583573"/>
                <a:gridCol w="631381"/>
                <a:gridCol w="1834131"/>
                <a:gridCol w="720808"/>
              </a:tblGrid>
              <a:tr h="103791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Performance Indicator as per APP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Annual Target as per the 2015 APP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Quarter 1 Target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 per APP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Quarter 1 output – preliminary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Quarter 2 Target As Per APP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Quarter 2 Output – Preliminary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Quarter 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 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Target as per APP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Quarter 4 Target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 per APP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Major Variance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Initiatives/mitigation strategies (provide initiative to address the variance in a bullet form)</a:t>
                      </a:r>
                      <a:endParaRPr lang="en-ZA" sz="1000" b="1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Overall progress of indicator (Green, Amber or Red)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</a:tr>
              <a:tr h="6059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104:</a:t>
                      </a:r>
                      <a:r>
                        <a:rPr lang="en-ZA" sz="9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Percentage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Communication  Strategy activities implemented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n-Z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ZA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6007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105: 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Percentage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cases from the Presidential Hotline resolved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447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106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Number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MSP implementation reports developed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ZA" sz="9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ZA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533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107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Percentage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staff attended training initiatives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29%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5.2%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19.8%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Currently conducting skills audit which will give an indication of the skills and training needed by employees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ZA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006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108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Percentage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signed Performance Agreement submitted to HRM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70%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Every 6 months presentations on PAs will be conducted to all employees.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Reminders will be forwarded to all employees on a quarterly basis to ensure compliance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ZA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947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109: 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Percentage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staffing of vacant funded posts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82%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ZA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1049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110: 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days to settle outstanding payments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&lt;30 days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&lt;30 days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58% invoices paid within 30 days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&lt;30 days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63% invoices paid within 30 days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&lt;30 days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&lt;30 days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&lt;30 days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Awareness workshop will be held to educate the department officials of the document that need to be submitted to finance .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ZA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48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0YRS LOGO_color BI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3284" y="470767"/>
            <a:ext cx="8836000" cy="619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2000" b="1" kern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                </a:t>
            </a:r>
          </a:p>
          <a:p>
            <a:pPr algn="ctr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20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 Performance </a:t>
            </a:r>
            <a:r>
              <a:rPr lang="en-ZA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ZA" altLang="en-US" sz="2000" b="1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committed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itself to achieve 10 targeted performance indicators during the 2015/16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inancial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 (FY). </a:t>
            </a:r>
            <a:endParaRPr lang="en-ZA" altLang="en-US" sz="15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targeted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indicators, 7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targets were achieved which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constituted to 70%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achievement for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2015/16FY. </a:t>
            </a:r>
            <a:endParaRPr lang="en-ZA" altLang="en-US" sz="15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ZA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ZA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altLang="en-US" sz="1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altLang="en-US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Departmental Performance </a:t>
            </a: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ZA" u="sng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No</a:t>
            </a:r>
            <a:r>
              <a:rPr lang="en-ZA" u="sng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of  targets achieved </a:t>
            </a: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x 100   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			     </a:t>
            </a:r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Total no of targets set</a:t>
            </a: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   = </a:t>
            </a:r>
            <a:r>
              <a:rPr lang="en-ZA" u="sng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7 </a:t>
            </a:r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x 100 </a:t>
            </a:r>
            <a:endParaRPr lang="en-ZA" u="sng" dirty="0" smtClean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			         10</a:t>
            </a: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</a:t>
            </a:r>
            <a:r>
              <a:rPr lang="en-ZA" altLang="en-US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70%</a:t>
            </a:r>
            <a:endParaRPr lang="en-ZA" altLang="en-US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achieved 70% on the overall performance for the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2015/16FY. </a:t>
            </a:r>
            <a:endParaRPr lang="en-ZA" altLang="en-US" sz="15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spcBef>
                <a:spcPct val="20000"/>
              </a:spcBef>
              <a:spcAft>
                <a:spcPct val="0"/>
              </a:spcAft>
              <a:buFont typeface="Century Gothic" panose="020B0502020202020204" pitchFamily="34" charset="0"/>
              <a:buChar char="–"/>
              <a:defRPr/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ZA" altLang="en-US" sz="20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0700600"/>
              </p:ext>
            </p:extLst>
          </p:nvPr>
        </p:nvGraphicFramePr>
        <p:xfrm>
          <a:off x="318976" y="2838203"/>
          <a:ext cx="8475516" cy="926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730"/>
                <a:gridCol w="2626241"/>
                <a:gridCol w="3051545"/>
              </a:tblGrid>
              <a:tr h="473703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144B26"/>
                          </a:solidFill>
                          <a:latin typeface="Century Gothic" panose="020B0502020202020204" pitchFamily="34" charset="0"/>
                        </a:rPr>
                        <a:t>Planned targets</a:t>
                      </a:r>
                      <a:endParaRPr lang="en-ZA" dirty="0">
                        <a:solidFill>
                          <a:srgbClr val="144B2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144B26"/>
                          </a:solidFill>
                          <a:latin typeface="Century Gothic" panose="020B0502020202020204" pitchFamily="34" charset="0"/>
                        </a:rPr>
                        <a:t>Targets achieved</a:t>
                      </a:r>
                      <a:endParaRPr lang="en-ZA" dirty="0">
                        <a:solidFill>
                          <a:srgbClr val="144B2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144B26"/>
                          </a:solidFill>
                          <a:latin typeface="Century Gothic" panose="020B0502020202020204" pitchFamily="34" charset="0"/>
                        </a:rPr>
                        <a:t>Targets not achieved</a:t>
                      </a:r>
                      <a:endParaRPr lang="en-ZA" dirty="0">
                        <a:solidFill>
                          <a:srgbClr val="144B2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572">
                <a:tc>
                  <a:txBody>
                    <a:bodyPr/>
                    <a:lstStyle/>
                    <a:p>
                      <a:r>
                        <a:rPr lang="en-ZA" b="1" dirty="0" smtClean="0">
                          <a:latin typeface="Century Gothic" panose="020B0502020202020204" pitchFamily="34" charset="0"/>
                        </a:rPr>
                        <a:t>10 of </a:t>
                      </a:r>
                      <a:r>
                        <a:rPr lang="en-ZA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ZA" b="1" dirty="0" smtClean="0">
                          <a:latin typeface="Century Gothic" panose="020B0502020202020204" pitchFamily="34" charset="0"/>
                        </a:rPr>
                        <a:t> APP targets</a:t>
                      </a:r>
                      <a:endParaRPr lang="en-ZA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>
                          <a:latin typeface="Century Gothic" panose="020B0502020202020204" pitchFamily="34" charset="0"/>
                        </a:rPr>
                        <a:t>07</a:t>
                      </a:r>
                      <a:endParaRPr lang="en-ZA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F32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>
                          <a:latin typeface="Century Gothic" panose="020B0502020202020204" pitchFamily="34" charset="0"/>
                        </a:rPr>
                        <a:t>03</a:t>
                      </a:r>
                      <a:endParaRPr lang="en-ZA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93" y="26145"/>
            <a:ext cx="9144793" cy="8144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7" y="6457950"/>
            <a:ext cx="9144793" cy="40005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889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6233" y="-112540"/>
            <a:ext cx="9146895" cy="1015518"/>
            <a:chOff x="-2896" y="5842482"/>
            <a:chExt cx="9146895" cy="1015518"/>
          </a:xfrm>
        </p:grpSpPr>
        <p:sp>
          <p:nvSpPr>
            <p:cNvPr id="15" name="Rectangle 14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6" name="Picture 15" descr="head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11826" y="5842482"/>
              <a:ext cx="1749532" cy="451489"/>
            </a:xfrm>
            <a:prstGeom prst="rect">
              <a:avLst/>
            </a:prstGeom>
          </p:spPr>
        </p:pic>
      </p:grpSp>
      <p:pic>
        <p:nvPicPr>
          <p:cNvPr id="10" name="Picture 9" descr="20YRS LOGO_color BIG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77339" y="72053"/>
            <a:ext cx="574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ZA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</a:t>
            </a:r>
            <a:r>
              <a:rPr lang="en-ZA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SES</a:t>
            </a:r>
            <a:endParaRPr lang="en-ZA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z="1400" b="1" smtClean="0">
                <a:solidFill>
                  <a:prstClr val="black"/>
                </a:solidFill>
              </a:rPr>
              <a:pPr/>
              <a:t>13</a:t>
            </a:fld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415" y="6578979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Together We Move South Africa Forward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4722359"/>
              </p:ext>
            </p:extLst>
          </p:nvPr>
        </p:nvGraphicFramePr>
        <p:xfrm>
          <a:off x="121023" y="531920"/>
          <a:ext cx="8864896" cy="59054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1348"/>
                <a:gridCol w="679604"/>
                <a:gridCol w="627328"/>
                <a:gridCol w="627328"/>
                <a:gridCol w="653467"/>
                <a:gridCol w="718813"/>
                <a:gridCol w="601189"/>
                <a:gridCol w="627327"/>
                <a:gridCol w="561982"/>
                <a:gridCol w="1633665"/>
                <a:gridCol w="832845"/>
              </a:tblGrid>
              <a:tr h="74555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Indicator as per APP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Target as per the 2015 APP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1 Target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per APP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1 output – preliminary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2 Target As Per APP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2 Output – Preliminary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Quarter 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 as per APP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4 Target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per APP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Variance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Initiatives/mitigation strategies (provide initiative to address the variance in a bullet form)</a:t>
                      </a:r>
                      <a:endParaRPr lang="en-ZA" sz="10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progress of indicator (Green, Amber or Red)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</a:tr>
              <a:tr h="967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</a:t>
                      </a:r>
                      <a:r>
                        <a:rPr lang="en-ZA" sz="9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Percentage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bona fide Military Veterans verified and captured in a secured National Military Veterans' database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24%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ZA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-46%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-9525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Planned outreach programmes</a:t>
                      </a:r>
                    </a:p>
                    <a:p>
                      <a:pPr marL="95250" indent="-9525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On-going engagement with IT to procure a database management system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Z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186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202: 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military veterans with decent housing per year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3 000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9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ZA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500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1 500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10 houses were allocated in the Eastern Cape in Lukhanji. This is a pre –achievement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kern="120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was no target set  for the 2</a:t>
                      </a:r>
                      <a:r>
                        <a:rPr lang="en-ZA" sz="900" kern="1200" baseline="3000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ZA" sz="900" kern="120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quarter</a:t>
                      </a:r>
                      <a:endParaRPr lang="en-ZA" sz="90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2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203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Number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 Military Veterans with access to healthcare services per year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8 000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7 000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7 218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7 663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7 500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8 000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+413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Healthcare intake is demand driven. Access cannot be refused.</a:t>
                      </a:r>
                    </a:p>
                    <a:p>
                      <a:pPr marL="95250" marR="0" lvl="0" indent="-952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ZA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benefits were adequately marketed in the past, resulting in an on-going demand.</a:t>
                      </a:r>
                      <a:endParaRPr kumimoji="0" lang="en-Z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Z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7018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204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Number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bursaries provided for military veterans and their dependants per year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3 650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3 050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-9525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target was moved to Quarter 1 to accommodate schools and universities terms. </a:t>
                      </a:r>
                    </a:p>
                    <a:p>
                      <a:pPr marL="95250" indent="-9525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application process was completed during the 2014/15 FY</a:t>
                      </a:r>
                    </a:p>
                    <a:p>
                      <a:pPr marL="95250" indent="-9525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achieved target is higher as it accommodates the previous years students who have not completed their studies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Z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6811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205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Number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military veterans with access to public transport per year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3 000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1 500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1 500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  <a:p>
                      <a:pPr algn="just"/>
                      <a:endParaRPr lang="en-Z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was no target set  for the</a:t>
                      </a:r>
                      <a:r>
                        <a:rPr lang="en-ZA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2</a:t>
                      </a:r>
                      <a:r>
                        <a:rPr lang="en-ZA" sz="900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ZA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quarter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Z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43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0YRS LOGO_color BI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3284" y="470767"/>
            <a:ext cx="8836000" cy="630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2000" b="1" kern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                </a:t>
            </a:r>
          </a:p>
          <a:p>
            <a:pPr algn="ctr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24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 Performance </a:t>
            </a:r>
            <a:r>
              <a:rPr lang="en-ZA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ZA" altLang="en-US" sz="2400" b="1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committed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itself to achieve 2 targeted performance indicators during the 2015/16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inancial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 (FY). </a:t>
            </a:r>
            <a:endParaRPr lang="en-ZA" altLang="en-US" sz="15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targeted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indicators, 2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targets were achieved which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constitut</a:t>
            </a:r>
            <a:r>
              <a:rPr lang="en-ZA" altLang="en-US" sz="15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ed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67%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achievement for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2015/16FY. </a:t>
            </a:r>
            <a:endParaRPr lang="en-ZA" altLang="en-US" sz="15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ZA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ZA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altLang="en-US" sz="1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altLang="en-US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Departmental Performance </a:t>
            </a: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ZA" u="sng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No</a:t>
            </a:r>
            <a:r>
              <a:rPr lang="en-ZA" u="sng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of  targets achieved </a:t>
            </a: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x 100   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			     </a:t>
            </a:r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Total no of targets set</a:t>
            </a: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   = </a:t>
            </a:r>
            <a:r>
              <a:rPr lang="en-ZA" u="sng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 </a:t>
            </a:r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x 100 </a:t>
            </a:r>
            <a:endParaRPr lang="en-ZA" u="sng" dirty="0" smtClean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			         3</a:t>
            </a: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</a:t>
            </a:r>
            <a:r>
              <a:rPr lang="en-ZA" altLang="en-US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67%</a:t>
            </a:r>
            <a:endParaRPr lang="en-ZA" altLang="en-US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achieved 67% on the overall performance for the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2015/16FY. </a:t>
            </a:r>
            <a:endParaRPr lang="en-ZA" altLang="en-US" sz="15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spcBef>
                <a:spcPct val="20000"/>
              </a:spcBef>
              <a:spcAft>
                <a:spcPct val="0"/>
              </a:spcAft>
              <a:buFont typeface="Century Gothic" panose="020B0502020202020204" pitchFamily="34" charset="0"/>
              <a:buChar char="–"/>
              <a:defRPr/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ZA" altLang="en-US" sz="20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3862448"/>
              </p:ext>
            </p:extLst>
          </p:nvPr>
        </p:nvGraphicFramePr>
        <p:xfrm>
          <a:off x="318976" y="2838203"/>
          <a:ext cx="8475516" cy="926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730"/>
                <a:gridCol w="2626241"/>
                <a:gridCol w="3051545"/>
              </a:tblGrid>
              <a:tr h="473703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144B26"/>
                          </a:solidFill>
                          <a:latin typeface="Century Gothic" panose="020B0502020202020204" pitchFamily="34" charset="0"/>
                        </a:rPr>
                        <a:t>Planned targets</a:t>
                      </a:r>
                      <a:endParaRPr lang="en-ZA" dirty="0">
                        <a:solidFill>
                          <a:srgbClr val="144B2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144B26"/>
                          </a:solidFill>
                          <a:latin typeface="Century Gothic" panose="020B0502020202020204" pitchFamily="34" charset="0"/>
                        </a:rPr>
                        <a:t>Targets achieved</a:t>
                      </a:r>
                      <a:endParaRPr lang="en-ZA" dirty="0">
                        <a:solidFill>
                          <a:srgbClr val="144B2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144B26"/>
                          </a:solidFill>
                          <a:latin typeface="Century Gothic" panose="020B0502020202020204" pitchFamily="34" charset="0"/>
                        </a:rPr>
                        <a:t>Targets not achieved</a:t>
                      </a:r>
                      <a:endParaRPr lang="en-ZA" dirty="0">
                        <a:solidFill>
                          <a:srgbClr val="144B2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572">
                <a:tc>
                  <a:txBody>
                    <a:bodyPr/>
                    <a:lstStyle/>
                    <a:p>
                      <a:r>
                        <a:rPr lang="en-ZA" b="1" dirty="0" smtClean="0">
                          <a:latin typeface="Century Gothic" panose="020B0502020202020204" pitchFamily="34" charset="0"/>
                        </a:rPr>
                        <a:t>03 of 05 APP targets</a:t>
                      </a:r>
                      <a:endParaRPr lang="en-ZA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>
                          <a:latin typeface="Century Gothic" panose="020B0502020202020204" pitchFamily="34" charset="0"/>
                        </a:rPr>
                        <a:t>02</a:t>
                      </a:r>
                      <a:endParaRPr lang="en-ZA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F32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>
                          <a:latin typeface="Century Gothic" panose="020B0502020202020204" pitchFamily="34" charset="0"/>
                        </a:rPr>
                        <a:t>01</a:t>
                      </a:r>
                      <a:endParaRPr lang="en-ZA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7" y="-20439"/>
            <a:ext cx="9144793" cy="8144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7" y="6457950"/>
            <a:ext cx="9144793" cy="40005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74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9197" y="-94696"/>
            <a:ext cx="9153196" cy="1026029"/>
            <a:chOff x="-9197" y="5831971"/>
            <a:chExt cx="9153196" cy="1026029"/>
          </a:xfrm>
        </p:grpSpPr>
        <p:sp>
          <p:nvSpPr>
            <p:cNvPr id="15" name="Rectangle 14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6" name="Picture 15" descr="head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-9197" y="5831971"/>
              <a:ext cx="2045367" cy="527833"/>
            </a:xfrm>
            <a:prstGeom prst="rect">
              <a:avLst/>
            </a:prstGeom>
          </p:spPr>
        </p:pic>
      </p:grpSp>
      <p:pic>
        <p:nvPicPr>
          <p:cNvPr id="10" name="Picture 9" descr="20YRS LOGO_color BIG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87302" y="0"/>
            <a:ext cx="5742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ZA" sz="2400" b="1" dirty="0">
                <a:solidFill>
                  <a:srgbClr val="00B050"/>
                </a:solidFill>
              </a:rPr>
              <a:t>PROGRAMME </a:t>
            </a:r>
            <a:r>
              <a:rPr lang="en-ZA" sz="2400" b="1" dirty="0" smtClean="0">
                <a:solidFill>
                  <a:srgbClr val="00B050"/>
                </a:solidFill>
              </a:rPr>
              <a:t>3: ESM</a:t>
            </a:r>
            <a:endParaRPr lang="en-ZA" sz="2400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70001"/>
            <a:ext cx="2133600" cy="365125"/>
          </a:xfrm>
        </p:spPr>
        <p:txBody>
          <a:bodyPr/>
          <a:lstStyle/>
          <a:p>
            <a:fld id="{7CDEE3CD-9AE7-E148-8D38-A96A94875DA4}" type="slidenum">
              <a:rPr lang="en-US" sz="1400" b="1" smtClean="0">
                <a:solidFill>
                  <a:prstClr val="black"/>
                </a:solidFill>
              </a:rPr>
              <a:pPr/>
              <a:t>15</a:t>
            </a:fld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415" y="6578979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Together We Move South Africa Forward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7543665"/>
              </p:ext>
            </p:extLst>
          </p:nvPr>
        </p:nvGraphicFramePr>
        <p:xfrm>
          <a:off x="134469" y="472580"/>
          <a:ext cx="8996083" cy="59827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24139"/>
                <a:gridCol w="744480"/>
                <a:gridCol w="641431"/>
                <a:gridCol w="713135"/>
                <a:gridCol w="649908"/>
                <a:gridCol w="657468"/>
                <a:gridCol w="785754"/>
                <a:gridCol w="780943"/>
                <a:gridCol w="710217"/>
                <a:gridCol w="1234925"/>
                <a:gridCol w="753683"/>
              </a:tblGrid>
              <a:tr h="8782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Indicator as per APP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Target as per the 2015 A PP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1 Target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per APP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1 output – preliminary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2 Target As Per APP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2 Output – Preliminary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Quarter 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 as per APP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4 Target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per APP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Variance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Initiatives/mitigation strategies (provide initiative to address the variance in a bullet form)</a:t>
                      </a:r>
                      <a:endParaRPr lang="en-ZA" sz="10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progress of indicator (Green, Amber or Red)</a:t>
                      </a:r>
                      <a:endParaRPr lang="en-Z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</a:tr>
              <a:tr h="922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301: 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private sector companies and organs of state in partnership with the Department of Military Veterans per year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ZA" sz="90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 MOUs to reside in the Legal Services section for easy access and monitoring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Z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297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302: 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Strategic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initiatives established at national, continental and international levels per year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Department has started engagements with DIRCO to set up system for engagement  with other countries that have Military Veterans programmes.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165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 I</a:t>
                      </a:r>
                      <a:r>
                        <a:rPr lang="en-ZA" sz="9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303: 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military veterans to 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access relevant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training and skills development year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3 000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197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1 000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1 000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+110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Increased</a:t>
                      </a:r>
                      <a:r>
                        <a:rPr lang="en-ZA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collaboration with Provincial DMV Offices and SANMVA to enhance skills development , applications and submissions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Z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623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 304: 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military veterans cooperatives established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ZA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There was</a:t>
                      </a:r>
                      <a:r>
                        <a:rPr lang="en-ZA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 target set  for the 2</a:t>
                      </a:r>
                      <a:r>
                        <a:rPr lang="en-ZA" sz="900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ZA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quarter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11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305: </a:t>
                      </a:r>
                      <a:r>
                        <a:rPr lang="en-ZA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</a:t>
                      </a: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military veterans memorial sites erected per year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ZA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There was no target set  for the 2</a:t>
                      </a:r>
                      <a:r>
                        <a:rPr lang="en-ZA" sz="900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ZA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quarter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09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0YRS LOGO_color BI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3284" y="470767"/>
            <a:ext cx="8836000" cy="619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2000" b="1" kern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                </a:t>
            </a:r>
          </a:p>
          <a:p>
            <a:pPr algn="ctr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20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ESM Performance Overview</a:t>
            </a:r>
          </a:p>
          <a:p>
            <a:pPr marL="342900" indent="-342900" algn="just" defTabSz="9144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committed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itself to achieve 3 targeted performance indicators during the 2015/16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inancial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 (FY). </a:t>
            </a:r>
            <a:endParaRPr lang="en-ZA" altLang="en-US" sz="15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targeted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indicators, 1 target was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achieved which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constituted to 33%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achievement for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2015/16FY. </a:t>
            </a:r>
            <a:endParaRPr lang="en-ZA" altLang="en-US" sz="15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ZA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ZA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altLang="en-US" sz="1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altLang="en-US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Departmental Performance </a:t>
            </a: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ZA" u="sng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No</a:t>
            </a:r>
            <a:r>
              <a:rPr lang="en-ZA" u="sng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of  targets achieved </a:t>
            </a: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x 100   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			     </a:t>
            </a:r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Total no of targets set</a:t>
            </a: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   = </a:t>
            </a:r>
            <a:r>
              <a:rPr lang="en-ZA" u="sng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 </a:t>
            </a:r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x 100 </a:t>
            </a:r>
            <a:endParaRPr lang="en-ZA" u="sng" dirty="0" smtClean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			         3</a:t>
            </a: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</a:t>
            </a:r>
            <a:r>
              <a:rPr lang="en-ZA" altLang="en-US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33%</a:t>
            </a:r>
            <a:endParaRPr lang="en-ZA" altLang="en-US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achieved 33% on the overall performance for the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2015/16FY. </a:t>
            </a:r>
            <a:endParaRPr lang="en-ZA" altLang="en-US" sz="15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spcBef>
                <a:spcPct val="20000"/>
              </a:spcBef>
              <a:spcAft>
                <a:spcPct val="0"/>
              </a:spcAft>
              <a:buFont typeface="Century Gothic" panose="020B0502020202020204" pitchFamily="34" charset="0"/>
              <a:buChar char="–"/>
              <a:defRPr/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ZA" altLang="en-US" sz="20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1401766"/>
              </p:ext>
            </p:extLst>
          </p:nvPr>
        </p:nvGraphicFramePr>
        <p:xfrm>
          <a:off x="318976" y="2838203"/>
          <a:ext cx="8475516" cy="926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730"/>
                <a:gridCol w="2626241"/>
                <a:gridCol w="3051545"/>
              </a:tblGrid>
              <a:tr h="473703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144B26"/>
                          </a:solidFill>
                          <a:latin typeface="Century Gothic" panose="020B0502020202020204" pitchFamily="34" charset="0"/>
                        </a:rPr>
                        <a:t>Planned targets</a:t>
                      </a:r>
                      <a:endParaRPr lang="en-ZA" dirty="0">
                        <a:solidFill>
                          <a:srgbClr val="144B2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144B26"/>
                          </a:solidFill>
                          <a:latin typeface="Century Gothic" panose="020B0502020202020204" pitchFamily="34" charset="0"/>
                        </a:rPr>
                        <a:t>Targets achieved</a:t>
                      </a:r>
                      <a:endParaRPr lang="en-ZA" dirty="0">
                        <a:solidFill>
                          <a:srgbClr val="144B2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144B26"/>
                          </a:solidFill>
                          <a:latin typeface="Century Gothic" panose="020B0502020202020204" pitchFamily="34" charset="0"/>
                        </a:rPr>
                        <a:t>Targets not achieved</a:t>
                      </a:r>
                      <a:endParaRPr lang="en-ZA" dirty="0">
                        <a:solidFill>
                          <a:srgbClr val="144B2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572">
                <a:tc>
                  <a:txBody>
                    <a:bodyPr/>
                    <a:lstStyle/>
                    <a:p>
                      <a:r>
                        <a:rPr lang="en-ZA" b="1" dirty="0" smtClean="0">
                          <a:latin typeface="Century Gothic" panose="020B0502020202020204" pitchFamily="34" charset="0"/>
                        </a:rPr>
                        <a:t>03 of 05 APP targets</a:t>
                      </a:r>
                      <a:endParaRPr lang="en-ZA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>
                          <a:latin typeface="Century Gothic" panose="020B0502020202020204" pitchFamily="34" charset="0"/>
                        </a:rPr>
                        <a:t>01</a:t>
                      </a:r>
                      <a:endParaRPr lang="en-ZA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F32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>
                          <a:latin typeface="Century Gothic" panose="020B0502020202020204" pitchFamily="34" charset="0"/>
                        </a:rPr>
                        <a:t>02</a:t>
                      </a:r>
                      <a:endParaRPr lang="en-ZA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93" y="26145"/>
            <a:ext cx="9144793" cy="8144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7" y="6457950"/>
            <a:ext cx="9144793" cy="40005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635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2896" y="99483"/>
            <a:ext cx="9146895" cy="831850"/>
            <a:chOff x="-2896" y="6026150"/>
            <a:chExt cx="9146895" cy="831850"/>
          </a:xfrm>
        </p:grpSpPr>
        <p:sp>
          <p:nvSpPr>
            <p:cNvPr id="15" name="Rectangle 14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6" name="Picture 15" descr="head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63284" y="6027583"/>
              <a:ext cx="2104573" cy="739702"/>
            </a:xfrm>
            <a:prstGeom prst="rect">
              <a:avLst/>
            </a:prstGeom>
          </p:spPr>
        </p:pic>
      </p:grpSp>
      <p:pic>
        <p:nvPicPr>
          <p:cNvPr id="10" name="Picture 9" descr="20YRS LOGO_color BI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z="1400" b="1" smtClean="0">
                <a:solidFill>
                  <a:schemeClr val="tx1"/>
                </a:solidFill>
              </a:rPr>
              <a:pPr/>
              <a:t>17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43789" y="3136613"/>
            <a:ext cx="64007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320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PERFORMANCE OVERVIEW </a:t>
            </a:r>
            <a:r>
              <a:rPr lang="en-ZA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ON </a:t>
            </a:r>
            <a:r>
              <a:rPr lang="en-ZA" sz="320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HUMAN RESOURCE </a:t>
            </a:r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9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71717"/>
            <a:ext cx="9146895" cy="399750"/>
            <a:chOff x="-2896" y="6026150"/>
            <a:chExt cx="9146895" cy="831850"/>
          </a:xfrm>
        </p:grpSpPr>
        <p:sp>
          <p:nvSpPr>
            <p:cNvPr id="15" name="Rectangle 14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6" name="Picture 15" descr="head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63284" y="6027583"/>
              <a:ext cx="2104573" cy="739702"/>
            </a:xfrm>
            <a:prstGeom prst="rect">
              <a:avLst/>
            </a:prstGeom>
          </p:spPr>
        </p:pic>
      </p:grpSp>
      <p:pic>
        <p:nvPicPr>
          <p:cNvPr id="10" name="Picture 9" descr="20YRS LOGO_color BI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83772" y="699780"/>
            <a:ext cx="75764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1200" b="1" i="1" dirty="0">
              <a:solidFill>
                <a:srgbClr val="FF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6940" y="93068"/>
            <a:ext cx="59139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sz="1600" b="1" i="1" dirty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DMV Personnel Establishment per salary level </a:t>
            </a:r>
            <a:endParaRPr lang="en-US" sz="1600" b="1" i="1" dirty="0">
              <a:solidFill>
                <a:srgbClr val="FF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b="1" dirty="0" smtClean="0">
              <a:solidFill>
                <a:prstClr val="black">
                  <a:tint val="75000"/>
                </a:prstClr>
              </a:solidFill>
            </a:endParaRPr>
          </a:p>
          <a:p>
            <a:fld id="{7CDEE3CD-9AE7-E148-8D38-A96A94875DA4}" type="slidenum">
              <a:rPr lang="en-US" sz="1400" b="1" smtClean="0">
                <a:solidFill>
                  <a:prstClr val="black"/>
                </a:solidFill>
              </a:rPr>
              <a:pPr/>
              <a:t>18</a:t>
            </a:fld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Together We Move South Africa Forward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69432"/>
              </p:ext>
            </p:extLst>
          </p:nvPr>
        </p:nvGraphicFramePr>
        <p:xfrm>
          <a:off x="166182" y="699775"/>
          <a:ext cx="8819734" cy="5885004"/>
        </p:xfrm>
        <a:graphic>
          <a:graphicData uri="http://schemas.openxmlformats.org/drawingml/2006/table">
            <a:tbl>
              <a:tblPr firstRow="1" firstCol="1" bandRow="1"/>
              <a:tblGrid>
                <a:gridCol w="589190"/>
                <a:gridCol w="815337"/>
                <a:gridCol w="665691"/>
                <a:gridCol w="951562"/>
                <a:gridCol w="1331382"/>
                <a:gridCol w="951562"/>
                <a:gridCol w="950892"/>
                <a:gridCol w="1137445"/>
                <a:gridCol w="1426673"/>
              </a:tblGrid>
              <a:tr h="443225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DMV Personnel Establishment per Salary Level (Permanent Personnel)</a:t>
                      </a:r>
                      <a:endParaRPr lang="en-ZA" sz="1600" u="non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7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829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Salary Level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 of posts on approved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 of funded posts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 of permanent posts filled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 of vacant posts before collapsing posts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 of permanent posts collapsed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Additional posts after collapsing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number of posts filled after collapsing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number of vacant posts vacant after post collapsing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256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</a:tr>
              <a:tr h="27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</a:tr>
              <a:tr h="27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</a:tr>
              <a:tr h="27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</a:tr>
              <a:tr h="27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</a:tr>
              <a:tr h="291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</a:tr>
              <a:tr h="27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</a:tr>
              <a:tr h="27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</a:tr>
              <a:tr h="27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</a:tr>
              <a:tr h="27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</a:tr>
              <a:tr h="27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</a:tr>
              <a:tr h="27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</a:tr>
              <a:tr h="27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</a:tr>
              <a:tr h="27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</a:tr>
              <a:tr h="27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</a:tr>
              <a:tr h="27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D1"/>
                    </a:solidFill>
                  </a:tcPr>
                </a:tc>
              </a:tr>
              <a:tr h="27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4" marR="59364" marT="82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416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71715"/>
            <a:ext cx="9146895" cy="537239"/>
            <a:chOff x="-2896" y="6026150"/>
            <a:chExt cx="9146895" cy="1117955"/>
          </a:xfrm>
        </p:grpSpPr>
        <p:sp>
          <p:nvSpPr>
            <p:cNvPr id="15" name="Rectangle 14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6" name="Picture 15" descr="head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63284" y="6027584"/>
              <a:ext cx="2104573" cy="1116521"/>
            </a:xfrm>
            <a:prstGeom prst="rect">
              <a:avLst/>
            </a:prstGeom>
          </p:spPr>
        </p:pic>
      </p:grpSp>
      <p:pic>
        <p:nvPicPr>
          <p:cNvPr id="10" name="Picture 9" descr="20YRS LOGO_color BI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z="1400" b="1" smtClean="0">
                <a:solidFill>
                  <a:prstClr val="black"/>
                </a:solidFill>
              </a:rPr>
              <a:pPr/>
              <a:t>19</a:t>
            </a:fld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Together We Move South Africa Forward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278267"/>
              </p:ext>
            </p:extLst>
          </p:nvPr>
        </p:nvGraphicFramePr>
        <p:xfrm>
          <a:off x="166180" y="840617"/>
          <a:ext cx="8819737" cy="509555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798971"/>
                <a:gridCol w="1880341"/>
                <a:gridCol w="1880341"/>
                <a:gridCol w="1630042"/>
                <a:gridCol w="1630042"/>
              </a:tblGrid>
              <a:tr h="478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Z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2015/16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(Q1) </a:t>
                      </a:r>
                      <a:endParaRPr lang="en-Z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2015/16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 (Q2) </a:t>
                      </a:r>
                      <a:endParaRPr lang="en-Z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2015/16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(Q3) </a:t>
                      </a:r>
                      <a:endParaRPr lang="en-Z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2015/16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(Q4) </a:t>
                      </a:r>
                      <a:endParaRPr lang="en-Z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</a:tr>
              <a:tr h="335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African Female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52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57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Asians Female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  1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1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Coloured Female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  1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1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White Female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  2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2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Female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   56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61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African Male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69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72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Asians Male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     1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             0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Coloured Male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     3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3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White Male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     3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3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Male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   76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78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Unknown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                0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              0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 Disabled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     3 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3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 Employees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        132 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      139 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436933" y="250140"/>
            <a:ext cx="5950747" cy="358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/>
              <a:t>Transformation/Equity Statistics </a:t>
            </a:r>
            <a:r>
              <a:rPr lang="en-US" sz="1600" b="1" dirty="0" smtClean="0"/>
              <a:t>per Quarter – 2015/16FY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300553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662" y="840619"/>
            <a:ext cx="7831138" cy="738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  <a:latin typeface="Arial"/>
                <a:cs typeface="Arial"/>
              </a:rPr>
              <a:t>Presentation Outline</a:t>
            </a:r>
            <a:endParaRPr lang="en-US" sz="32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4" y="1579419"/>
            <a:ext cx="8691958" cy="452596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Aim of the Presentation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Mandate of the Department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DMV Approved 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Budget Programme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DMV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ZA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Quarter Overall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  <a:p>
            <a:pPr algn="just">
              <a:lnSpc>
                <a:spcPct val="150000"/>
              </a:lnSpc>
              <a:defRPr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DMV Performance  against Selected Performance Indicators and Targets </a:t>
            </a:r>
          </a:p>
          <a:p>
            <a:pPr algn="just">
              <a:lnSpc>
                <a:spcPct val="150000"/>
              </a:lnSpc>
              <a:defRPr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against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argets as per APP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Programme 1: Administration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Programme 2: Socio-Economic Support (SES)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Programme 3: Empowerment and Stakeholder Management (ESM)</a:t>
            </a:r>
          </a:p>
          <a:p>
            <a:pPr>
              <a:lnSpc>
                <a:spcPct val="150000"/>
              </a:lnSpc>
              <a:defRPr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Overview on Human Resource 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Performance Overview on Financial Information </a:t>
            </a:r>
          </a:p>
          <a:p>
            <a:pPr algn="just">
              <a:lnSpc>
                <a:spcPct val="150000"/>
              </a:lnSpc>
              <a:defRPr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2896" y="99483"/>
            <a:ext cx="9146895" cy="831850"/>
            <a:chOff x="-2896" y="6026150"/>
            <a:chExt cx="9146895" cy="831850"/>
          </a:xfrm>
        </p:grpSpPr>
        <p:sp>
          <p:nvSpPr>
            <p:cNvPr id="10" name="Rectangle 9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head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63284" y="6027583"/>
              <a:ext cx="2104573" cy="739702"/>
            </a:xfrm>
            <a:prstGeom prst="rect">
              <a:avLst/>
            </a:prstGeom>
          </p:spPr>
        </p:pic>
        <p:pic>
          <p:nvPicPr>
            <p:cNvPr id="13" name="Picture 12" descr="20YRS LOGO_color BIG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8387680" y="6090536"/>
              <a:ext cx="598237" cy="676749"/>
            </a:xfrm>
            <a:prstGeom prst="rect">
              <a:avLst/>
            </a:prstGeom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z="1400" b="1" smtClean="0">
                <a:solidFill>
                  <a:schemeClr val="tx1"/>
                </a:solidFill>
              </a:rPr>
              <a:pPr/>
              <a:t>2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27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2896" y="99483"/>
            <a:ext cx="9146895" cy="831850"/>
            <a:chOff x="-2896" y="6026150"/>
            <a:chExt cx="9146895" cy="831850"/>
          </a:xfrm>
        </p:grpSpPr>
        <p:sp>
          <p:nvSpPr>
            <p:cNvPr id="15" name="Rectangle 14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6" name="Picture 15" descr="head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63284" y="6027583"/>
              <a:ext cx="2104573" cy="739702"/>
            </a:xfrm>
            <a:prstGeom prst="rect">
              <a:avLst/>
            </a:prstGeom>
          </p:spPr>
        </p:pic>
      </p:grpSp>
      <p:pic>
        <p:nvPicPr>
          <p:cNvPr id="10" name="Picture 9" descr="20YRS LOGO_color BI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z="1400" b="1" smtClean="0">
                <a:solidFill>
                  <a:schemeClr val="tx1"/>
                </a:solidFill>
              </a:rPr>
              <a:pPr/>
              <a:t>20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43789" y="3136613"/>
            <a:ext cx="64007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320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PERFORMANCE </a:t>
            </a:r>
            <a:r>
              <a:rPr lang="en-ZA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OVERVIEW ON </a:t>
            </a:r>
            <a:r>
              <a:rPr lang="en-ZA" sz="320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FINANCIAL INFORMATION </a:t>
            </a:r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74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687321"/>
            <a:ext cx="8822633" cy="51097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sz="2200" b="1" u="sng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en-US" sz="22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ZA" sz="2400" dirty="0">
              <a:latin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6895" cy="831850"/>
            <a:chOff x="-2896" y="6026150"/>
            <a:chExt cx="9146895" cy="831850"/>
          </a:xfrm>
        </p:grpSpPr>
        <p:sp>
          <p:nvSpPr>
            <p:cNvPr id="10" name="Rectangle 9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1" name="Picture 10" descr="head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63284" y="6027583"/>
              <a:ext cx="2104573" cy="739702"/>
            </a:xfrm>
            <a:prstGeom prst="rect">
              <a:avLst/>
            </a:prstGeom>
          </p:spPr>
        </p:pic>
      </p:grpSp>
      <p:pic>
        <p:nvPicPr>
          <p:cNvPr id="14" name="Picture 13" descr="20YRS LOGO_color BI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pic>
        <p:nvPicPr>
          <p:cNvPr id="12" name="Picture 11" descr="slide_b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886354"/>
            <a:ext cx="9144000" cy="990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63190" y="476601"/>
            <a:ext cx="572390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ZA" b="1" dirty="0" smtClean="0">
                <a:solidFill>
                  <a:srgbClr val="008000"/>
                </a:solidFill>
                <a:latin typeface="Arial"/>
                <a:cs typeface="Arial"/>
              </a:rPr>
              <a:t>PERFORMANCE ON FINANCIAL </a:t>
            </a:r>
            <a:r>
              <a:rPr lang="en-ZA" b="1" dirty="0">
                <a:solidFill>
                  <a:srgbClr val="008000"/>
                </a:solidFill>
                <a:latin typeface="Arial"/>
                <a:cs typeface="Arial"/>
              </a:rPr>
              <a:t>INFORMATION (1</a:t>
            </a:r>
            <a:r>
              <a:rPr lang="en-ZA" sz="2300" b="1" dirty="0" smtClean="0">
                <a:solidFill>
                  <a:srgbClr val="008000"/>
                </a:solidFill>
                <a:latin typeface="Arial"/>
                <a:cs typeface="Arial"/>
              </a:rPr>
              <a:t>)</a:t>
            </a:r>
            <a:endParaRPr lang="en-ZA" sz="23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2857" y="1105697"/>
            <a:ext cx="73798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sz="1400" b="1" i="1" dirty="0">
                <a:solidFill>
                  <a:prstClr val="black"/>
                </a:solidFill>
                <a:latin typeface="Century Gothic"/>
                <a:ea typeface="Calibri"/>
                <a:cs typeface="Arial"/>
              </a:rPr>
              <a:t> </a:t>
            </a:r>
            <a:r>
              <a:rPr lang="en-ZA" altLang="en-US" sz="1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DEPARTMENTAL EXPENDITURE TREND PER PROGRAMME</a:t>
            </a:r>
            <a:endParaRPr lang="en-ZA" alt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7011308"/>
              </p:ext>
            </p:extLst>
          </p:nvPr>
        </p:nvGraphicFramePr>
        <p:xfrm>
          <a:off x="166180" y="1687318"/>
          <a:ext cx="8520621" cy="4457987"/>
        </p:xfrm>
        <a:graphic>
          <a:graphicData uri="http://schemas.openxmlformats.org/drawingml/2006/table">
            <a:tbl>
              <a:tblPr firstRow="1" firstCol="1" bandRow="1"/>
              <a:tblGrid>
                <a:gridCol w="1472615"/>
                <a:gridCol w="1591818"/>
                <a:gridCol w="1295534"/>
                <a:gridCol w="1378579"/>
                <a:gridCol w="1262314"/>
                <a:gridCol w="1519761"/>
              </a:tblGrid>
              <a:tr h="895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PROGRAMME </a:t>
                      </a:r>
                      <a:endParaRPr lang="en-ZA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ANNUAL BUDGET</a:t>
                      </a:r>
                      <a:endParaRPr lang="en-ZA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ACTUAL EXPENDITURE</a:t>
                      </a:r>
                      <a:endParaRPr lang="en-ZA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MONTHLY PROJECTION</a:t>
                      </a:r>
                      <a:endParaRPr lang="en-ZA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SPENT</a:t>
                      </a:r>
                      <a:endParaRPr lang="en-ZA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VARIANCE OF 50%</a:t>
                      </a:r>
                      <a:endParaRPr lang="en-ZA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</a:tr>
              <a:tr h="494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R`000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R’000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R’000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</a:tr>
              <a:tr h="689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Administration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157 490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57 159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78 898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36%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Socio-Economic Support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266 305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40 850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133 141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</a:tr>
              <a:tr h="880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Empower</a:t>
                      </a:r>
                      <a:r>
                        <a:rPr lang="en-GB" sz="12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and Stakeholder Management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158 406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36 442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79 183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582 201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134 451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291 222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2017453"/>
            <a:ext cx="1846142" cy="2477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n-ZA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Z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12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91" y="840618"/>
            <a:ext cx="8822633" cy="56280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b="1" i="1" dirty="0" smtClean="0"/>
          </a:p>
          <a:p>
            <a:pPr marL="0" indent="0">
              <a:buNone/>
            </a:pPr>
            <a:r>
              <a:rPr lang="en-US" sz="1200" b="1" i="1" dirty="0" smtClean="0"/>
              <a:t> </a:t>
            </a:r>
            <a:r>
              <a:rPr lang="en-ZA" sz="1200" b="1" i="1" dirty="0" smtClean="0">
                <a:latin typeface="Century Gothic"/>
                <a:ea typeface="Calibri"/>
                <a:cs typeface="Arial"/>
              </a:rPr>
              <a:t> </a:t>
            </a:r>
            <a:endParaRPr lang="en-US" sz="1200" b="1" i="1" dirty="0" smtClean="0"/>
          </a:p>
          <a:p>
            <a:pPr marL="0" indent="0">
              <a:buNone/>
            </a:pPr>
            <a:endParaRPr lang="en-ZA" sz="2400" dirty="0">
              <a:latin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202" y="55377"/>
            <a:ext cx="8980715" cy="831850"/>
            <a:chOff x="-2896" y="6026150"/>
            <a:chExt cx="9146895" cy="831850"/>
          </a:xfrm>
        </p:grpSpPr>
        <p:sp>
          <p:nvSpPr>
            <p:cNvPr id="10" name="Rectangle 9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1" name="Picture 10" descr="head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63284" y="6027583"/>
              <a:ext cx="2104573" cy="739702"/>
            </a:xfrm>
            <a:prstGeom prst="rect">
              <a:avLst/>
            </a:prstGeom>
          </p:spPr>
        </p:pic>
      </p:grpSp>
      <p:pic>
        <p:nvPicPr>
          <p:cNvPr id="14" name="Picture 13" descr="20YRS LOGO_color BI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pic>
        <p:nvPicPr>
          <p:cNvPr id="12" name="Picture 11" descr="slide_b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68704"/>
            <a:ext cx="9144000" cy="4082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66298" y="220568"/>
            <a:ext cx="679268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ZA" b="1" dirty="0">
                <a:solidFill>
                  <a:srgbClr val="008000"/>
                </a:solidFill>
                <a:latin typeface="Arial"/>
                <a:cs typeface="Arial"/>
              </a:rPr>
              <a:t>PERFORMANCE ON FINANCIAL INFORMATION </a:t>
            </a:r>
            <a:r>
              <a:rPr lang="en-ZA" b="1" dirty="0" smtClean="0">
                <a:solidFill>
                  <a:srgbClr val="008000"/>
                </a:solidFill>
                <a:latin typeface="Arial"/>
                <a:cs typeface="Arial"/>
              </a:rPr>
              <a:t>(</a:t>
            </a:r>
            <a:r>
              <a:rPr lang="en-ZA" b="1" dirty="0">
                <a:solidFill>
                  <a:srgbClr val="008000"/>
                </a:solidFill>
                <a:latin typeface="Arial"/>
                <a:cs typeface="Arial"/>
              </a:rPr>
              <a:t>2</a:t>
            </a:r>
            <a:r>
              <a:rPr lang="en-ZA" sz="2300" b="1" dirty="0" smtClean="0">
                <a:solidFill>
                  <a:srgbClr val="008000"/>
                </a:solidFill>
                <a:latin typeface="Arial"/>
                <a:cs typeface="Arial"/>
              </a:rPr>
              <a:t>)</a:t>
            </a:r>
            <a:endParaRPr lang="en-ZA" sz="23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978529"/>
              </p:ext>
            </p:extLst>
          </p:nvPr>
        </p:nvGraphicFramePr>
        <p:xfrm>
          <a:off x="321292" y="1347609"/>
          <a:ext cx="8664625" cy="4900713"/>
        </p:xfrm>
        <a:graphic>
          <a:graphicData uri="http://schemas.openxmlformats.org/drawingml/2006/table">
            <a:tbl>
              <a:tblPr firstRow="1" firstCol="1" bandRow="1"/>
              <a:tblGrid>
                <a:gridCol w="1670335"/>
                <a:gridCol w="1428678"/>
                <a:gridCol w="1505213"/>
                <a:gridCol w="1543481"/>
                <a:gridCol w="1146218"/>
                <a:gridCol w="1370700"/>
              </a:tblGrid>
              <a:tr h="588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PROGRAMME </a:t>
                      </a:r>
                      <a:endParaRPr lang="en-ZA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ANNUAL BUDGET</a:t>
                      </a:r>
                      <a:endParaRPr lang="en-ZA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ACTUAL EXPENDITURE</a:t>
                      </a:r>
                      <a:endParaRPr lang="en-ZA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MONTHLY PROJECTIONS</a:t>
                      </a:r>
                      <a:endParaRPr lang="en-ZA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SPENT</a:t>
                      </a:r>
                      <a:endParaRPr lang="en-ZA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VARIANCE OF 50%</a:t>
                      </a:r>
                      <a:endParaRPr lang="en-ZA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</a:tr>
              <a:tr h="410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R’000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R’000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R’000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</a:tr>
              <a:tr h="588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Compensation of Employees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97 485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49 501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47 828/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(1%)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</a:tr>
              <a:tr h="610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Goods and Services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263 233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53 705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132 657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</a:tr>
              <a:tr h="588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Transfers and Subsidies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218 483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28 455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109 237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5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b="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</a:tr>
              <a:tr h="588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Payment to Capital Assets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3 000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2 790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93%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(43%)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582 201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134 451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291 222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27%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A3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455276" y="815822"/>
            <a:ext cx="4233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000" b="1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Status of Financial Expenditure 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xmlns="" val="346041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42" y="829807"/>
            <a:ext cx="7831138" cy="80855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/>
                <a:cs typeface="Arial"/>
              </a:rPr>
              <a:t>Conclusion</a:t>
            </a:r>
            <a:endParaRPr lang="en-US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730614"/>
            <a:ext cx="8535541" cy="452596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Successful implementation is reliant on common and shared vision, team work and the appreciation of the strategic role and  importance of communication in enhancing service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delivery.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“If all of us work together as government, business, labour, civil society, the communities and, most importantly, the military veterans themselves, we can only but succeed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b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— Minister Mapisa-Nqakula (DMV APP 2015)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2896" y="99483"/>
            <a:ext cx="9146895" cy="831850"/>
            <a:chOff x="-2896" y="6026150"/>
            <a:chExt cx="9146895" cy="831850"/>
          </a:xfrm>
        </p:grpSpPr>
        <p:sp>
          <p:nvSpPr>
            <p:cNvPr id="10" name="Rectangle 9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head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63284" y="6027583"/>
              <a:ext cx="2104573" cy="739702"/>
            </a:xfrm>
            <a:prstGeom prst="rect">
              <a:avLst/>
            </a:prstGeom>
          </p:spPr>
        </p:pic>
      </p:grpSp>
      <p:pic>
        <p:nvPicPr>
          <p:cNvPr id="14" name="Picture 13" descr="20YRS LOGO_color BI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z="1400" b="1" smtClean="0">
                <a:solidFill>
                  <a:schemeClr val="tx1"/>
                </a:solidFill>
              </a:rPr>
              <a:pPr/>
              <a:t>23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82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55663" y="1282891"/>
            <a:ext cx="7639050" cy="3124010"/>
          </a:xfrm>
        </p:spPr>
        <p:txBody>
          <a:bodyPr/>
          <a:lstStyle/>
          <a:p>
            <a:pPr algn="ctr"/>
            <a:r>
              <a:rPr lang="en-US" sz="9600" i="1" dirty="0">
                <a:solidFill>
                  <a:srgbClr val="008000"/>
                </a:solidFill>
                <a:latin typeface="Arial"/>
                <a:cs typeface="Arial"/>
              </a:rPr>
              <a:t>Thank you</a:t>
            </a:r>
          </a:p>
          <a:p>
            <a:endParaRPr lang="en-US" b="1" dirty="0">
              <a:latin typeface="Arial"/>
              <a:cs typeface="Arial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-219714" y="198556"/>
            <a:ext cx="9146895" cy="831850"/>
            <a:chOff x="-2896" y="6026150"/>
            <a:chExt cx="9146895" cy="831850"/>
          </a:xfrm>
        </p:grpSpPr>
        <p:sp>
          <p:nvSpPr>
            <p:cNvPr id="22" name="Rectangle 21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 descr="head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63284" y="6027583"/>
              <a:ext cx="2104573" cy="739702"/>
            </a:xfrm>
            <a:prstGeom prst="rect">
              <a:avLst/>
            </a:prstGeom>
          </p:spPr>
        </p:pic>
      </p:grpSp>
      <p:pic>
        <p:nvPicPr>
          <p:cNvPr id="10" name="Picture 9" descr="20YRS LOGO_color BI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28944" y="141891"/>
            <a:ext cx="598237" cy="67674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z="1400" b="1" smtClean="0">
                <a:solidFill>
                  <a:schemeClr val="tx1"/>
                </a:solidFill>
              </a:rPr>
              <a:pPr/>
              <a:t>24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70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662" y="884775"/>
            <a:ext cx="7831138" cy="808558"/>
          </a:xfrm>
        </p:spPr>
        <p:txBody>
          <a:bodyPr>
            <a:normAutofit/>
          </a:bodyPr>
          <a:lstStyle/>
          <a:p>
            <a:r>
              <a:rPr lang="en-ZA" sz="4000" b="1" dirty="0">
                <a:solidFill>
                  <a:prstClr val="black"/>
                </a:solidFill>
                <a:latin typeface="Arial"/>
                <a:cs typeface="Arial"/>
              </a:rPr>
              <a:t>Aim of the </a:t>
            </a:r>
            <a:r>
              <a:rPr lang="en-ZA" sz="4000" b="1" dirty="0" smtClean="0">
                <a:solidFill>
                  <a:prstClr val="black"/>
                </a:solidFill>
                <a:latin typeface="Arial"/>
                <a:cs typeface="Arial"/>
              </a:rPr>
              <a:t>Presentation</a:t>
            </a:r>
            <a:endParaRPr lang="en-US" sz="4000" b="1" dirty="0">
              <a:solidFill>
                <a:srgbClr val="008000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4" y="1924334"/>
            <a:ext cx="8400196" cy="431018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ZA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alt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the </a:t>
            </a:r>
            <a:r>
              <a:rPr lang="en-ZA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Military Veterans</a:t>
            </a:r>
            <a:r>
              <a:rPr lang="en-Z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ZA" altLang="en-US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ZA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Quarterly </a:t>
            </a:r>
            <a:r>
              <a:rPr lang="en-Z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ZA" alt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ZA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period ending </a:t>
            </a:r>
            <a:r>
              <a:rPr lang="en-ZA" alt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September </a:t>
            </a:r>
            <a:r>
              <a:rPr lang="en-ZA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en-ZA" sz="2400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2896" y="99483"/>
            <a:ext cx="9146895" cy="831850"/>
            <a:chOff x="-2896" y="6026150"/>
            <a:chExt cx="9146895" cy="831850"/>
          </a:xfrm>
        </p:grpSpPr>
        <p:sp>
          <p:nvSpPr>
            <p:cNvPr id="10" name="Rectangle 9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head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63284" y="6027583"/>
              <a:ext cx="2104573" cy="739702"/>
            </a:xfrm>
            <a:prstGeom prst="rect">
              <a:avLst/>
            </a:prstGeom>
          </p:spPr>
        </p:pic>
        <p:pic>
          <p:nvPicPr>
            <p:cNvPr id="13" name="Picture 12" descr="20YRS LOGO_color BIG.jpg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8387680" y="6090536"/>
              <a:ext cx="598237" cy="676749"/>
            </a:xfrm>
            <a:prstGeom prst="rect">
              <a:avLst/>
            </a:prstGeom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z="1400" b="1" smtClean="0">
                <a:solidFill>
                  <a:schemeClr val="tx1"/>
                </a:solidFill>
              </a:rPr>
              <a:pPr/>
              <a:t>3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3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662" y="884775"/>
            <a:ext cx="7831138" cy="808558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Arial"/>
                <a:cs typeface="Arial"/>
              </a:rPr>
              <a:t>The Mandate of the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4" y="1924334"/>
            <a:ext cx="8400196" cy="43101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Legislative mandate derived from the Military Veterans Act, No. 18 of 2011:</a:t>
            </a:r>
          </a:p>
          <a:p>
            <a:pPr marL="0" indent="0" algn="just">
              <a:buNone/>
            </a:pPr>
            <a:endParaRPr lang="en-ZA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ZA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“To provide national policy and standards on socio-economic support to military veterans and their dependants, including benefits and entitlements to help realise a dignified, unified, empowered and self-sufficient community of military veterans”.</a:t>
            </a:r>
            <a:endParaRPr lang="en-ZA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2896" y="99483"/>
            <a:ext cx="9146895" cy="831850"/>
            <a:chOff x="-2896" y="6026150"/>
            <a:chExt cx="9146895" cy="831850"/>
          </a:xfrm>
        </p:grpSpPr>
        <p:sp>
          <p:nvSpPr>
            <p:cNvPr id="10" name="Rectangle 9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head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63284" y="6027583"/>
              <a:ext cx="2104573" cy="739702"/>
            </a:xfrm>
            <a:prstGeom prst="rect">
              <a:avLst/>
            </a:prstGeom>
          </p:spPr>
        </p:pic>
        <p:pic>
          <p:nvPicPr>
            <p:cNvPr id="13" name="Picture 12" descr="20YRS LOGO_color BIG.jpg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8387680" y="6090536"/>
              <a:ext cx="598237" cy="676749"/>
            </a:xfrm>
            <a:prstGeom prst="rect">
              <a:avLst/>
            </a:prstGeom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z="1400" b="1" smtClean="0">
                <a:solidFill>
                  <a:schemeClr val="tx1"/>
                </a:solidFill>
              </a:rPr>
              <a:pPr/>
              <a:t>4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79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7" y="477672"/>
            <a:ext cx="8535540" cy="1101747"/>
          </a:xfrm>
        </p:spPr>
        <p:txBody>
          <a:bodyPr>
            <a:noAutofit/>
          </a:bodyPr>
          <a:lstStyle/>
          <a:p>
            <a:r>
              <a:rPr lang="en-US" altLang="en-US" sz="2400" b="1" dirty="0">
                <a:solidFill>
                  <a:prstClr val="black"/>
                </a:solidFill>
                <a:latin typeface="Arial"/>
                <a:cs typeface="Arial"/>
              </a:rPr>
              <a:t>DMV Approved Budget Programme Structure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1528127"/>
              </p:ext>
            </p:extLst>
          </p:nvPr>
        </p:nvGraphicFramePr>
        <p:xfrm>
          <a:off x="324673" y="1318161"/>
          <a:ext cx="8631075" cy="47985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3752"/>
                <a:gridCol w="5987323"/>
              </a:tblGrid>
              <a:tr h="4924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Sub-Programmes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Administration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 Services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Administration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Audit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ZA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Planning, Policy Development,</a:t>
                      </a:r>
                      <a:r>
                        <a:rPr lang="en-ZA" sz="14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Monitoring and Evaluation </a:t>
                      </a: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Accommodation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Socio-Economic Support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GB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Database and Benefits management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Health-care and Well being services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ZA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Socio-Economic Support Management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Empowerment and Stakeholder Management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GB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Provincial Offices and Stakeholder Relations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GB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Empowerment and Skills Development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GB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Heritage, Memorials, Burials and Honours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-2896" y="0"/>
            <a:ext cx="9146895" cy="831850"/>
            <a:chOff x="-2896" y="6026150"/>
            <a:chExt cx="9146895" cy="831850"/>
          </a:xfrm>
        </p:grpSpPr>
        <p:sp>
          <p:nvSpPr>
            <p:cNvPr id="10" name="Rectangle 9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head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63284" y="6027583"/>
              <a:ext cx="2104573" cy="739702"/>
            </a:xfrm>
            <a:prstGeom prst="rect">
              <a:avLst/>
            </a:prstGeom>
          </p:spPr>
        </p:pic>
        <p:pic>
          <p:nvPicPr>
            <p:cNvPr id="13" name="Picture 12" descr="20YRS LOGO_color BIG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8387680" y="6090536"/>
              <a:ext cx="598237" cy="676749"/>
            </a:xfrm>
            <a:prstGeom prst="rect">
              <a:avLst/>
            </a:prstGeom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z="1400" b="1" smtClean="0">
                <a:solidFill>
                  <a:schemeClr val="tx1"/>
                </a:solidFill>
              </a:rPr>
              <a:pPr/>
              <a:t>5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355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0YRS LOGO_color BI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3284" y="470767"/>
            <a:ext cx="8836000" cy="136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2000" b="1" kern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                </a:t>
            </a: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spcBef>
                <a:spcPct val="20000"/>
              </a:spcBef>
              <a:spcAft>
                <a:spcPct val="0"/>
              </a:spcAft>
              <a:buFont typeface="Century Gothic" panose="020B0502020202020204" pitchFamily="34" charset="0"/>
              <a:buChar char="–"/>
              <a:defRPr/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ZA" altLang="en-US" sz="20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5509" y="149673"/>
            <a:ext cx="9144793" cy="8144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7" y="6457950"/>
            <a:ext cx="9144793" cy="40005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8049143"/>
              </p:ext>
            </p:extLst>
          </p:nvPr>
        </p:nvGraphicFramePr>
        <p:xfrm>
          <a:off x="403412" y="1573305"/>
          <a:ext cx="8444753" cy="4303059"/>
        </p:xfrm>
        <a:graphic>
          <a:graphicData uri="http://schemas.openxmlformats.org/drawingml/2006/table">
            <a:tbl>
              <a:tblPr firstRow="1" firstCol="1" bandRow="1"/>
              <a:tblGrid>
                <a:gridCol w="2380129"/>
                <a:gridCol w="6064624"/>
              </a:tblGrid>
              <a:tr h="986829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                                              The Legend Colour Coding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1125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Target achieved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95% -100</a:t>
                      </a:r>
                      <a:r>
                        <a:rPr lang="en-US" sz="14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(Green)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</a:tr>
              <a:tr h="11018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Target partially achieved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50% - 94</a:t>
                      </a:r>
                      <a:r>
                        <a:rPr lang="en-US" sz="14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(Amber)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11018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Target not achieved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0%-49% (less than 50</a:t>
                      </a:r>
                      <a:r>
                        <a:rPr lang="en-US" sz="14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%) (Red)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911386" y="383784"/>
            <a:ext cx="4128053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Legend Colour Coding</a:t>
            </a:r>
          </a:p>
        </p:txBody>
      </p:sp>
    </p:spTree>
    <p:extLst>
      <p:ext uri="{BB962C8B-B14F-4D97-AF65-F5344CB8AC3E}">
        <p14:creationId xmlns:p14="http://schemas.microsoft.com/office/powerpoint/2010/main" xmlns="" val="344486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0YRS LOGO_color BI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3284" y="470767"/>
            <a:ext cx="8836000" cy="619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2000" b="1" kern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                </a:t>
            </a:r>
          </a:p>
          <a:p>
            <a:pPr algn="ctr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20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DMV`s 2</a:t>
            </a:r>
            <a:r>
              <a:rPr lang="en-ZA" altLang="en-US" sz="2000" b="1" kern="0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ZA" altLang="en-US" sz="20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Quarter Overall </a:t>
            </a:r>
            <a:r>
              <a:rPr lang="en-ZA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Overview</a:t>
            </a:r>
            <a:endParaRPr lang="en-ZA" altLang="en-US" sz="2000" b="1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committed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itself to achieve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targeted performance indicators during the 2015/16 Financial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 (FY). </a:t>
            </a:r>
            <a:endParaRPr lang="en-ZA" altLang="en-US" sz="15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1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 performance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indicators, 10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targets were achieved which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constitut</a:t>
            </a:r>
            <a:r>
              <a:rPr lang="en-ZA" altLang="en-US" sz="15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ed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63%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achievement for </a:t>
            </a:r>
            <a:r>
              <a:rPr lang="en-ZA" altLang="en-US" sz="15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2015/16FY. </a:t>
            </a:r>
            <a:endParaRPr lang="en-ZA" altLang="en-US" sz="15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ZA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ZA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altLang="en-US" sz="1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altLang="en-US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Departmental Performance </a:t>
            </a: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ZA" u="sng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No</a:t>
            </a:r>
            <a:r>
              <a:rPr lang="en-ZA" u="sng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of  targets achieved </a:t>
            </a: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x 100   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			     </a:t>
            </a:r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Total no of targets set</a:t>
            </a: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   = </a:t>
            </a:r>
            <a:r>
              <a:rPr lang="en-ZA" u="sng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10 </a:t>
            </a:r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x 100 </a:t>
            </a:r>
            <a:endParaRPr lang="en-ZA" u="sng" dirty="0" smtClean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			         16</a:t>
            </a: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</a:t>
            </a:r>
            <a:r>
              <a:rPr lang="en-ZA" altLang="en-US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63%</a:t>
            </a:r>
            <a:endParaRPr lang="en-ZA" altLang="en-US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achieved 63% on the overall performance for the </a:t>
            </a:r>
            <a:r>
              <a:rPr lang="en-ZA" altLang="en-US" sz="15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2015/16FY. </a:t>
            </a:r>
            <a:endParaRPr lang="en-ZA" altLang="en-US" sz="15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spcBef>
                <a:spcPct val="20000"/>
              </a:spcBef>
              <a:spcAft>
                <a:spcPct val="0"/>
              </a:spcAft>
              <a:buFont typeface="Century Gothic" panose="020B0502020202020204" pitchFamily="34" charset="0"/>
              <a:buChar char="–"/>
              <a:defRPr/>
            </a:pPr>
            <a:endParaRPr lang="en-ZA" altLang="en-US" sz="16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ZA" altLang="en-US" sz="20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5601683"/>
              </p:ext>
            </p:extLst>
          </p:nvPr>
        </p:nvGraphicFramePr>
        <p:xfrm>
          <a:off x="318976" y="2838203"/>
          <a:ext cx="8475516" cy="926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730"/>
                <a:gridCol w="2626241"/>
                <a:gridCol w="3051545"/>
              </a:tblGrid>
              <a:tr h="473703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144B26"/>
                          </a:solidFill>
                          <a:latin typeface="Century Gothic" panose="020B0502020202020204" pitchFamily="34" charset="0"/>
                        </a:rPr>
                        <a:t>Planned targets</a:t>
                      </a:r>
                      <a:endParaRPr lang="en-ZA" dirty="0">
                        <a:solidFill>
                          <a:srgbClr val="144B2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144B26"/>
                          </a:solidFill>
                          <a:latin typeface="Century Gothic" panose="020B0502020202020204" pitchFamily="34" charset="0"/>
                        </a:rPr>
                        <a:t>Targets achieved</a:t>
                      </a:r>
                      <a:endParaRPr lang="en-ZA" dirty="0">
                        <a:solidFill>
                          <a:srgbClr val="144B2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144B26"/>
                          </a:solidFill>
                          <a:latin typeface="Century Gothic" panose="020B0502020202020204" pitchFamily="34" charset="0"/>
                        </a:rPr>
                        <a:t>Targets not achieved</a:t>
                      </a:r>
                      <a:endParaRPr lang="en-ZA" dirty="0">
                        <a:solidFill>
                          <a:srgbClr val="144B2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572">
                <a:tc>
                  <a:txBody>
                    <a:bodyPr/>
                    <a:lstStyle/>
                    <a:p>
                      <a:r>
                        <a:rPr lang="en-ZA" b="1" dirty="0" smtClean="0">
                          <a:latin typeface="Century Gothic" panose="020B0502020202020204" pitchFamily="34" charset="0"/>
                        </a:rPr>
                        <a:t>16 of 20 APP targets</a:t>
                      </a:r>
                      <a:endParaRPr lang="en-ZA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>
                          <a:latin typeface="Century Gothic" panose="020B0502020202020204" pitchFamily="34" charset="0"/>
                        </a:rPr>
                        <a:t>10</a:t>
                      </a:r>
                      <a:endParaRPr lang="en-ZA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F32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>
                          <a:latin typeface="Century Gothic" panose="020B0502020202020204" pitchFamily="34" charset="0"/>
                        </a:rPr>
                        <a:t>06</a:t>
                      </a:r>
                      <a:endParaRPr lang="en-ZA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93" y="26145"/>
            <a:ext cx="9144793" cy="8144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7" y="6457950"/>
            <a:ext cx="9144793" cy="40005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10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9197" y="-94696"/>
            <a:ext cx="9153196" cy="1026029"/>
            <a:chOff x="-9197" y="5831971"/>
            <a:chExt cx="9153196" cy="1026029"/>
          </a:xfrm>
        </p:grpSpPr>
        <p:sp>
          <p:nvSpPr>
            <p:cNvPr id="15" name="Rectangle 14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6" name="Picture 15" descr="head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-9197" y="5831971"/>
              <a:ext cx="2045367" cy="527833"/>
            </a:xfrm>
            <a:prstGeom prst="rect">
              <a:avLst/>
            </a:prstGeom>
          </p:spPr>
        </p:pic>
      </p:grpSp>
      <p:pic>
        <p:nvPicPr>
          <p:cNvPr id="10" name="Picture 9" descr="20YRS LOGO_color BIG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87302" y="-69367"/>
            <a:ext cx="57422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1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DMV PERFORMANCE  AGAINST SELECTED PERFORMANCE INDICATORS AND TARGETS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z="1400" b="1" smtClean="0">
                <a:solidFill>
                  <a:prstClr val="black"/>
                </a:solidFill>
              </a:rPr>
              <a:pPr/>
              <a:t>8</a:t>
            </a:fld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415" y="6578979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Together We Move South Africa Forward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2724192"/>
              </p:ext>
            </p:extLst>
          </p:nvPr>
        </p:nvGraphicFramePr>
        <p:xfrm>
          <a:off x="-9196" y="485334"/>
          <a:ext cx="9153196" cy="5929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27353"/>
                <a:gridCol w="732809"/>
                <a:gridCol w="677502"/>
                <a:gridCol w="815768"/>
                <a:gridCol w="683380"/>
                <a:gridCol w="761479"/>
                <a:gridCol w="705852"/>
                <a:gridCol w="658352"/>
                <a:gridCol w="712519"/>
                <a:gridCol w="1276241"/>
                <a:gridCol w="801941"/>
              </a:tblGrid>
              <a:tr h="80189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Performance Indicator as per APP</a:t>
                      </a:r>
                      <a:endParaRPr lang="en-ZA" sz="9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Annual Target as per the 2015 APP</a:t>
                      </a:r>
                      <a:endParaRPr lang="en-ZA" sz="9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Quarter 1 Target 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 per APP</a:t>
                      </a:r>
                      <a:endParaRPr lang="en-ZA" sz="9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Quarter 1 output – preliminary</a:t>
                      </a:r>
                      <a:endParaRPr lang="en-ZA" sz="9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Quarter 2 Target As Per APP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Quarter 2 Output – Preliminary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Quarter 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  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Target as per APP</a:t>
                      </a:r>
                      <a:endParaRPr lang="en-ZA" sz="9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Quarter 4 Target 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 per APP</a:t>
                      </a:r>
                      <a:endParaRPr lang="en-ZA" sz="9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Major Variance</a:t>
                      </a:r>
                      <a:endParaRPr lang="en-ZA" sz="9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Initiatives/mitigation strategies (provide initiative to address the variance in a bullet form)</a:t>
                      </a:r>
                      <a:endParaRPr lang="en-ZA" sz="900" b="1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Overall progress of indicator (Green, Amber or Red)</a:t>
                      </a:r>
                      <a:endParaRPr lang="en-ZA" sz="9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900"/>
                    </a:solidFill>
                  </a:tcPr>
                </a:tc>
              </a:tr>
              <a:tr h="7087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202: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of military veterans with decent housing per year</a:t>
                      </a:r>
                      <a:endParaRPr lang="en-ZA" sz="100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3 000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1500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1 500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10 houses were allocated in the </a:t>
                      </a: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Eastern Cape in Lukhanji. This is a pre –achievement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was no target set  for the 2nd  quarter</a:t>
                      </a:r>
                      <a:endParaRPr lang="en-ZA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89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203:</a:t>
                      </a:r>
                      <a:r>
                        <a:rPr lang="en-ZA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Number of  Military Veterans with access to healthcare services per year</a:t>
                      </a:r>
                      <a:endParaRPr lang="en-ZA" sz="100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7 218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7 663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7 500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8 000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+413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-952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Healthcare intake is demand driven. Access cannot be refused.</a:t>
                      </a:r>
                    </a:p>
                    <a:p>
                      <a:pPr marL="95250" indent="-952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benefits were adequately marketed in the past, resulting in an on-going demand.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130312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301</a:t>
                      </a:r>
                      <a:r>
                        <a:rPr lang="en-ZA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Number of private sector companies and organs of state in partnership with the Department of Military Veterans per year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-9525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Slow progress and lack of centralised portal for all MOUs in the DMV</a:t>
                      </a:r>
                    </a:p>
                    <a:p>
                      <a:pPr marL="95250" indent="-9525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 MOUs to reside will the Legal Services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ZA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424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303</a:t>
                      </a:r>
                      <a:r>
                        <a:rPr lang="en-ZA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Number of military veterans with access to relevant training and skills development year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3 000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197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kern="120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610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1 000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1 000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+110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ZA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6636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PPI 305</a:t>
                      </a:r>
                      <a:r>
                        <a:rPr lang="en-ZA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Number of military veterans memorial sites erected per year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ZA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20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896" y="99483"/>
            <a:ext cx="9146895" cy="831850"/>
            <a:chOff x="-2896" y="6026150"/>
            <a:chExt cx="9146895" cy="831850"/>
          </a:xfrm>
        </p:grpSpPr>
        <p:sp>
          <p:nvSpPr>
            <p:cNvPr id="10" name="Rectangle 9"/>
            <p:cNvSpPr/>
            <p:nvPr/>
          </p:nvSpPr>
          <p:spPr>
            <a:xfrm>
              <a:off x="-2896" y="6026150"/>
              <a:ext cx="9146895" cy="83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head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63284" y="6027583"/>
              <a:ext cx="2104573" cy="739702"/>
            </a:xfrm>
            <a:prstGeom prst="rect">
              <a:avLst/>
            </a:prstGeom>
          </p:spPr>
        </p:pic>
      </p:grpSp>
      <p:pic>
        <p:nvPicPr>
          <p:cNvPr id="14" name="Picture 13" descr="20YRS LOGO_color BI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7680" y="163869"/>
            <a:ext cx="598237" cy="67674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60500" y="2006222"/>
            <a:ext cx="65234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altLang="en-US" sz="2800" b="1" dirty="0">
                <a:solidFill>
                  <a:srgbClr val="00B050"/>
                </a:solidFill>
              </a:rPr>
              <a:t>PERFORMANCE AGAINST SET </a:t>
            </a:r>
            <a:r>
              <a:rPr lang="en-ZA" altLang="en-US" sz="2800" b="1" dirty="0" smtClean="0">
                <a:solidFill>
                  <a:srgbClr val="00B050"/>
                </a:solidFill>
              </a:rPr>
              <a:t>TARGETS AS PER THE </a:t>
            </a:r>
            <a:r>
              <a:rPr lang="en-ZA" altLang="en-US" sz="2800" b="1" dirty="0" smtClean="0"/>
              <a:t>ANNUAL PERFORMANCE PLAN (APP) 2015/16FY </a:t>
            </a:r>
            <a:endParaRPr lang="en-ZA" altLang="en-US" sz="2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z="1400" b="1" smtClean="0">
                <a:solidFill>
                  <a:schemeClr val="tx1"/>
                </a:solidFill>
              </a:rPr>
              <a:pPr/>
              <a:t>9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804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4987</TotalTime>
  <Words>2923</Words>
  <Application>Microsoft Office PowerPoint</Application>
  <PresentationFormat>On-screen Show (4:3)</PresentationFormat>
  <Paragraphs>903</Paragraphs>
  <Slides>24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Default Theme</vt:lpstr>
      <vt:lpstr>1_Default Theme</vt:lpstr>
      <vt:lpstr>2_Default Theme</vt:lpstr>
      <vt:lpstr>  PRELIMINARY 2nd QUARTERLY PERFORMANCE REPORT (QPR) FOR THE PERIOD ENDING 30 SEPTEMBER 2015 </vt:lpstr>
      <vt:lpstr>Presentation Outline</vt:lpstr>
      <vt:lpstr>Aim of the Presentation</vt:lpstr>
      <vt:lpstr>The Mandate of the Department</vt:lpstr>
      <vt:lpstr>DMV Approved Budget Programme Structure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Conclusion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Mxolisi Mkhonza</dc:creator>
  <cp:lastModifiedBy>PUMZA</cp:lastModifiedBy>
  <cp:revision>281</cp:revision>
  <cp:lastPrinted>2015-10-09T10:18:58Z</cp:lastPrinted>
  <dcterms:created xsi:type="dcterms:W3CDTF">2014-04-24T11:19:10Z</dcterms:created>
  <dcterms:modified xsi:type="dcterms:W3CDTF">2015-10-19T09:30:11Z</dcterms:modified>
</cp:coreProperties>
</file>