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37"/>
  </p:notesMasterIdLst>
  <p:handoutMasterIdLst>
    <p:handoutMasterId r:id="rId38"/>
  </p:handoutMasterIdLst>
  <p:sldIdLst>
    <p:sldId id="256" r:id="rId3"/>
    <p:sldId id="257" r:id="rId4"/>
    <p:sldId id="299" r:id="rId5"/>
    <p:sldId id="312" r:id="rId6"/>
    <p:sldId id="335" r:id="rId7"/>
    <p:sldId id="323" r:id="rId8"/>
    <p:sldId id="324" r:id="rId9"/>
    <p:sldId id="325" r:id="rId10"/>
    <p:sldId id="326" r:id="rId11"/>
    <p:sldId id="327" r:id="rId12"/>
    <p:sldId id="328" r:id="rId13"/>
    <p:sldId id="329" r:id="rId14"/>
    <p:sldId id="341" r:id="rId15"/>
    <p:sldId id="342" r:id="rId16"/>
    <p:sldId id="330" r:id="rId17"/>
    <p:sldId id="322" r:id="rId18"/>
    <p:sldId id="300" r:id="rId19"/>
    <p:sldId id="301" r:id="rId20"/>
    <p:sldId id="304" r:id="rId21"/>
    <p:sldId id="336" r:id="rId22"/>
    <p:sldId id="337" r:id="rId23"/>
    <p:sldId id="339" r:id="rId24"/>
    <p:sldId id="343" r:id="rId25"/>
    <p:sldId id="320" r:id="rId26"/>
    <p:sldId id="349" r:id="rId27"/>
    <p:sldId id="344" r:id="rId28"/>
    <p:sldId id="340" r:id="rId29"/>
    <p:sldId id="351" r:id="rId30"/>
    <p:sldId id="345" r:id="rId31"/>
    <p:sldId id="346" r:id="rId32"/>
    <p:sldId id="347" r:id="rId33"/>
    <p:sldId id="350" r:id="rId34"/>
    <p:sldId id="321" r:id="rId35"/>
    <p:sldId id="259"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35">
          <p15:clr>
            <a:srgbClr val="A4A3A4"/>
          </p15:clr>
        </p15:guide>
        <p15:guide id="2" pos="5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0C1"/>
    <a:srgbClr val="BC8F00"/>
    <a:srgbClr val="FFDF79"/>
    <a:srgbClr val="E2AC00"/>
    <a:srgbClr val="006536"/>
    <a:srgbClr val="144B26"/>
    <a:srgbClr val="11F3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3" autoAdjust="0"/>
    <p:restoredTop sz="94662" autoAdjust="0"/>
  </p:normalViewPr>
  <p:slideViewPr>
    <p:cSldViewPr snapToGrid="0" snapToObjects="1">
      <p:cViewPr varScale="1">
        <p:scale>
          <a:sx n="110" d="100"/>
          <a:sy n="110" d="100"/>
        </p:scale>
        <p:origin x="-1644" y="-90"/>
      </p:cViewPr>
      <p:guideLst>
        <p:guide orient="horz" pos="3635"/>
        <p:guide pos="539"/>
      </p:guideLst>
    </p:cSldViewPr>
  </p:slideViewPr>
  <p:outlineViewPr>
    <p:cViewPr>
      <p:scale>
        <a:sx n="33" d="100"/>
        <a:sy n="33" d="100"/>
      </p:scale>
      <p:origin x="0" y="1344"/>
    </p:cViewPr>
  </p:outlineViewPr>
  <p:notesTextViewPr>
    <p:cViewPr>
      <p:scale>
        <a:sx n="100" d="100"/>
        <a:sy n="100" d="100"/>
      </p:scale>
      <p:origin x="0" y="0"/>
    </p:cViewPr>
  </p:notesTextViewPr>
  <p:sorterViewPr>
    <p:cViewPr>
      <p:scale>
        <a:sx n="100" d="100"/>
        <a:sy n="100" d="100"/>
      </p:scale>
      <p:origin x="0" y="5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1" tIns="47781" rIns="95561" bIns="47781" rtlCol="0"/>
          <a:lstStyle>
            <a:lvl1pPr algn="l">
              <a:defRPr sz="13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5561" tIns="47781" rIns="95561" bIns="47781" rtlCol="0"/>
          <a:lstStyle>
            <a:lvl1pPr algn="r">
              <a:defRPr sz="1300"/>
            </a:lvl1pPr>
          </a:lstStyle>
          <a:p>
            <a:fld id="{DD6F49A6-E3E7-6D44-8F4F-46680F27B091}" type="datetimeFigureOut">
              <a:rPr lang="en-US" smtClean="0"/>
              <a:pPr/>
              <a:t>10/19/2015</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5561" tIns="47781" rIns="95561" bIns="4778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5561" tIns="47781" rIns="95561" bIns="47781" rtlCol="0" anchor="b"/>
          <a:lstStyle>
            <a:lvl1pPr algn="r">
              <a:defRPr sz="1300"/>
            </a:lvl1pPr>
          </a:lstStyle>
          <a:p>
            <a:fld id="{149BCEB8-EAD7-A44F-A35C-68FB7D8DE024}" type="slidenum">
              <a:rPr lang="en-US" smtClean="0"/>
              <a:pPr/>
              <a:t>‹#›</a:t>
            </a:fld>
            <a:endParaRPr lang="en-US" dirty="0"/>
          </a:p>
        </p:txBody>
      </p:sp>
    </p:spTree>
    <p:extLst>
      <p:ext uri="{BB962C8B-B14F-4D97-AF65-F5344CB8AC3E}">
        <p14:creationId xmlns:p14="http://schemas.microsoft.com/office/powerpoint/2010/main" xmlns="" val="177535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5561" tIns="47781" rIns="95561" bIns="47781" rtlCol="0"/>
          <a:lstStyle>
            <a:lvl1pPr algn="l">
              <a:defRPr sz="1300"/>
            </a:lvl1pPr>
          </a:lstStyle>
          <a:p>
            <a:endParaRPr lang="en-ZA"/>
          </a:p>
        </p:txBody>
      </p:sp>
      <p:sp>
        <p:nvSpPr>
          <p:cNvPr id="3" name="Date Placeholder 2"/>
          <p:cNvSpPr>
            <a:spLocks noGrp="1"/>
          </p:cNvSpPr>
          <p:nvPr>
            <p:ph type="dt" idx="1"/>
          </p:nvPr>
        </p:nvSpPr>
        <p:spPr>
          <a:xfrm>
            <a:off x="3850443" y="0"/>
            <a:ext cx="2945659" cy="498055"/>
          </a:xfrm>
          <a:prstGeom prst="rect">
            <a:avLst/>
          </a:prstGeom>
        </p:spPr>
        <p:txBody>
          <a:bodyPr vert="horz" lIns="95561" tIns="47781" rIns="95561" bIns="47781" rtlCol="0"/>
          <a:lstStyle>
            <a:lvl1pPr algn="r">
              <a:defRPr sz="1300"/>
            </a:lvl1pPr>
          </a:lstStyle>
          <a:p>
            <a:fld id="{20ECEF6B-B139-44F9-A667-6EB429285A5D}" type="datetimeFigureOut">
              <a:rPr lang="en-ZA" smtClean="0"/>
              <a:pPr/>
              <a:t>2015/10/19</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1" tIns="47781" rIns="95561" bIns="47781"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61" tIns="47781" rIns="95561"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4"/>
          </a:xfrm>
          <a:prstGeom prst="rect">
            <a:avLst/>
          </a:prstGeom>
        </p:spPr>
        <p:txBody>
          <a:bodyPr vert="horz" lIns="95561" tIns="47781" rIns="95561" bIns="47781" rtlCol="0" anchor="b"/>
          <a:lstStyle>
            <a:lvl1pPr algn="l">
              <a:defRPr sz="1300"/>
            </a:lvl1pPr>
          </a:lstStyle>
          <a:p>
            <a:endParaRPr lang="en-ZA"/>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5561" tIns="47781" rIns="95561" bIns="47781" rtlCol="0" anchor="b"/>
          <a:lstStyle>
            <a:lvl1pPr algn="r">
              <a:defRPr sz="1300"/>
            </a:lvl1pPr>
          </a:lstStyle>
          <a:p>
            <a:fld id="{CFCF6755-B4DA-49E1-8324-B21B462B2A59}" type="slidenum">
              <a:rPr lang="en-ZA" smtClean="0"/>
              <a:pPr/>
              <a:t>‹#›</a:t>
            </a:fld>
            <a:endParaRPr lang="en-ZA"/>
          </a:p>
        </p:txBody>
      </p:sp>
    </p:spTree>
    <p:extLst>
      <p:ext uri="{BB962C8B-B14F-4D97-AF65-F5344CB8AC3E}">
        <p14:creationId xmlns:p14="http://schemas.microsoft.com/office/powerpoint/2010/main" xmlns="" val="152073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FCF6755-B4DA-49E1-8324-B21B462B2A59}" type="slidenum">
              <a:rPr lang="en-ZA" smtClean="0"/>
              <a:pPr/>
              <a:t>2</a:t>
            </a:fld>
            <a:endParaRPr lang="en-ZA"/>
          </a:p>
        </p:txBody>
      </p:sp>
    </p:spTree>
    <p:extLst>
      <p:ext uri="{BB962C8B-B14F-4D97-AF65-F5344CB8AC3E}">
        <p14:creationId xmlns:p14="http://schemas.microsoft.com/office/powerpoint/2010/main" xmlns="" val="3791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F6755-B4DA-49E1-8324-B21B462B2A59}" type="slidenum">
              <a:rPr lang="en-ZA" smtClean="0"/>
              <a:pPr/>
              <a:t>19</a:t>
            </a:fld>
            <a:endParaRPr lang="en-ZA"/>
          </a:p>
        </p:txBody>
      </p:sp>
    </p:spTree>
    <p:extLst>
      <p:ext uri="{BB962C8B-B14F-4D97-AF65-F5344CB8AC3E}">
        <p14:creationId xmlns:p14="http://schemas.microsoft.com/office/powerpoint/2010/main" xmlns="" val="85938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5236E-B37D-4C5F-BF43-6F28A6C22F11}" type="slidenum">
              <a:rPr lang="en-ZA" smtClean="0"/>
              <a:pPr/>
              <a:t>30</a:t>
            </a:fld>
            <a:endParaRPr lang="en-ZA"/>
          </a:p>
        </p:txBody>
      </p:sp>
    </p:spTree>
    <p:extLst>
      <p:ext uri="{BB962C8B-B14F-4D97-AF65-F5344CB8AC3E}">
        <p14:creationId xmlns:p14="http://schemas.microsoft.com/office/powerpoint/2010/main" xmlns="" val="39055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5236E-B37D-4C5F-BF43-6F28A6C22F11}" type="slidenum">
              <a:rPr lang="en-ZA" smtClean="0"/>
              <a:pPr/>
              <a:t>31</a:t>
            </a:fld>
            <a:endParaRPr lang="en-ZA"/>
          </a:p>
        </p:txBody>
      </p:sp>
    </p:spTree>
    <p:extLst>
      <p:ext uri="{BB962C8B-B14F-4D97-AF65-F5344CB8AC3E}">
        <p14:creationId xmlns:p14="http://schemas.microsoft.com/office/powerpoint/2010/main" xmlns="" val="98143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5236E-B37D-4C5F-BF43-6F28A6C22F11}" type="slidenum">
              <a:rPr lang="en-ZA" smtClean="0"/>
              <a:pPr/>
              <a:t>32</a:t>
            </a:fld>
            <a:endParaRPr lang="en-ZA"/>
          </a:p>
        </p:txBody>
      </p:sp>
    </p:spTree>
    <p:extLst>
      <p:ext uri="{BB962C8B-B14F-4D97-AF65-F5344CB8AC3E}">
        <p14:creationId xmlns:p14="http://schemas.microsoft.com/office/powerpoint/2010/main" xmlns="" val="152437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F6755-B4DA-49E1-8324-B21B462B2A59}" type="slidenum">
              <a:rPr lang="en-ZA" smtClean="0"/>
              <a:pPr/>
              <a:t>33</a:t>
            </a:fld>
            <a:endParaRPr lang="en-ZA"/>
          </a:p>
        </p:txBody>
      </p:sp>
    </p:spTree>
    <p:extLst>
      <p:ext uri="{BB962C8B-B14F-4D97-AF65-F5344CB8AC3E}">
        <p14:creationId xmlns:p14="http://schemas.microsoft.com/office/powerpoint/2010/main" xmlns="" val="224148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FCF6755-B4DA-49E1-8324-B21B462B2A59}" type="slidenum">
              <a:rPr lang="en-ZA" smtClean="0"/>
              <a:pPr/>
              <a:t>3</a:t>
            </a:fld>
            <a:endParaRPr lang="en-ZA"/>
          </a:p>
        </p:txBody>
      </p:sp>
    </p:spTree>
    <p:extLst>
      <p:ext uri="{BB962C8B-B14F-4D97-AF65-F5344CB8AC3E}">
        <p14:creationId xmlns:p14="http://schemas.microsoft.com/office/powerpoint/2010/main" xmlns="" val="2986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FCF6755-B4DA-49E1-8324-B21B462B2A59}" type="slidenum">
              <a:rPr lang="en-ZA" smtClean="0"/>
              <a:pPr/>
              <a:t>4</a:t>
            </a:fld>
            <a:endParaRPr lang="en-ZA"/>
          </a:p>
        </p:txBody>
      </p:sp>
    </p:spTree>
    <p:extLst>
      <p:ext uri="{BB962C8B-B14F-4D97-AF65-F5344CB8AC3E}">
        <p14:creationId xmlns:p14="http://schemas.microsoft.com/office/powerpoint/2010/main" xmlns="" val="195200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575236E-B37D-4C5F-BF43-6F28A6C22F11}"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xmlns="" val="179363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FCF6755-B4DA-49E1-8324-B21B462B2A59}" type="slidenum">
              <a:rPr lang="en-ZA" smtClean="0"/>
              <a:pPr/>
              <a:t>6</a:t>
            </a:fld>
            <a:endParaRPr lang="en-ZA"/>
          </a:p>
        </p:txBody>
      </p:sp>
    </p:spTree>
    <p:extLst>
      <p:ext uri="{BB962C8B-B14F-4D97-AF65-F5344CB8AC3E}">
        <p14:creationId xmlns:p14="http://schemas.microsoft.com/office/powerpoint/2010/main" xmlns="" val="84561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FCF6755-B4DA-49E1-8324-B21B462B2A59}" type="slidenum">
              <a:rPr lang="en-ZA" smtClean="0"/>
              <a:pPr/>
              <a:t>7</a:t>
            </a:fld>
            <a:endParaRPr lang="en-ZA"/>
          </a:p>
        </p:txBody>
      </p:sp>
    </p:spTree>
    <p:extLst>
      <p:ext uri="{BB962C8B-B14F-4D97-AF65-F5344CB8AC3E}">
        <p14:creationId xmlns:p14="http://schemas.microsoft.com/office/powerpoint/2010/main" xmlns="" val="21455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F6755-B4DA-49E1-8324-B21B462B2A59}" type="slidenum">
              <a:rPr lang="en-ZA" smtClean="0"/>
              <a:pPr/>
              <a:t>9</a:t>
            </a:fld>
            <a:endParaRPr lang="en-ZA"/>
          </a:p>
        </p:txBody>
      </p:sp>
    </p:spTree>
    <p:extLst>
      <p:ext uri="{BB962C8B-B14F-4D97-AF65-F5344CB8AC3E}">
        <p14:creationId xmlns:p14="http://schemas.microsoft.com/office/powerpoint/2010/main" xmlns="" val="201883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F6755-B4DA-49E1-8324-B21B462B2A59}" type="slidenum">
              <a:rPr lang="en-ZA" smtClean="0"/>
              <a:pPr/>
              <a:t>15</a:t>
            </a:fld>
            <a:endParaRPr lang="en-ZA"/>
          </a:p>
        </p:txBody>
      </p:sp>
    </p:spTree>
    <p:extLst>
      <p:ext uri="{BB962C8B-B14F-4D97-AF65-F5344CB8AC3E}">
        <p14:creationId xmlns:p14="http://schemas.microsoft.com/office/powerpoint/2010/main" xmlns="" val="217579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FCF6755-B4DA-49E1-8324-B21B462B2A59}" type="slidenum">
              <a:rPr lang="en-ZA" smtClean="0"/>
              <a:pPr/>
              <a:t>18</a:t>
            </a:fld>
            <a:endParaRPr lang="en-ZA"/>
          </a:p>
        </p:txBody>
      </p:sp>
    </p:spTree>
    <p:extLst>
      <p:ext uri="{BB962C8B-B14F-4D97-AF65-F5344CB8AC3E}">
        <p14:creationId xmlns:p14="http://schemas.microsoft.com/office/powerpoint/2010/main" xmlns="" val="376815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56C73C-B6F5-4099-8D0A-D44744491D91}" type="datetime1">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294662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090E7-A16B-43CA-B131-1CF1E1DC3114}" type="datetime1">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331308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15B25-FD5A-406B-9EF2-A2C9F1FA7E8C}" type="datetime1">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140528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C59E0-442D-4AFE-B0E9-DC38CD3EEE10}"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778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2F0A2-2A1A-48C2-A553-CEEE0E166C83}"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5219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B1F4-A2B1-4627-8294-F761E7C6B242}"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523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C31BF-6F02-4EEF-BC52-B338BF73B6BF}" type="datetime1">
              <a:rPr lang="en-US" smtClean="0">
                <a:solidFill>
                  <a:prstClr val="black">
                    <a:tint val="75000"/>
                  </a:prstClr>
                </a:solidFill>
              </a:rPr>
              <a:pPr/>
              <a:t>10/19/2015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237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9F41A-4041-4A3C-8A8D-777456B285C6}" type="datetime1">
              <a:rPr lang="en-US" smtClean="0">
                <a:solidFill>
                  <a:prstClr val="black">
                    <a:tint val="75000"/>
                  </a:prstClr>
                </a:solidFill>
              </a:rPr>
              <a:pPr/>
              <a:t>10/19/2015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004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60C88-A438-467D-9D05-66E5D81DA15E}" type="datetime1">
              <a:rPr lang="en-US" smtClean="0">
                <a:solidFill>
                  <a:prstClr val="black">
                    <a:tint val="75000"/>
                  </a:prstClr>
                </a:solidFill>
              </a:rPr>
              <a:pPr/>
              <a:t>10/19/2015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5290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64303-B71F-47CB-9B94-8CDD4A3DE65D}" type="datetime1">
              <a:rPr lang="en-US" smtClean="0">
                <a:solidFill>
                  <a:prstClr val="black">
                    <a:tint val="75000"/>
                  </a:prstClr>
                </a:solidFill>
              </a:rPr>
              <a:pPr/>
              <a:t>10/19/2015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863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4C9A8-F32D-4E27-99B9-7CCF0C8C5F89}" type="datetime1">
              <a:rPr lang="en-US" smtClean="0">
                <a:solidFill>
                  <a:prstClr val="black">
                    <a:tint val="75000"/>
                  </a:prstClr>
                </a:solidFill>
              </a:rPr>
              <a:pPr/>
              <a:t>10/19/2015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410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00BB9-E3B5-472A-84A6-C17EE5A9FB8D}" type="datetime1">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4203878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0A134-782B-4F50-9C03-0C9A41DF34BC}" type="datetime1">
              <a:rPr lang="en-US" smtClean="0">
                <a:solidFill>
                  <a:prstClr val="black">
                    <a:tint val="75000"/>
                  </a:prstClr>
                </a:solidFill>
              </a:rPr>
              <a:pPr/>
              <a:t>10/19/2015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9377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25095-90B9-4790-A41F-30ACDA884E28}"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3279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EACA1-D398-4207-9AB9-537B98A9DDBD}"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070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963EB-D6EC-4FED-B89F-D5332744E420}" type="datetime1">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413678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78CD8-3D17-453E-AC20-5DD7CE2C9BD9}" type="datetime1">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256526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CBE77-8996-4E44-BE5D-D3D09ACE8266}" type="datetime1">
              <a:rPr lang="en-US" smtClean="0"/>
              <a:pPr/>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21222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39BAA-D12A-415D-B02D-3B1FB1FBB901}" type="datetime1">
              <a:rPr lang="en-US" smtClean="0"/>
              <a:pPr/>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31190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86AD6-F80D-4CAD-86A4-46FF5114D137}" type="datetime1">
              <a:rPr lang="en-US" smtClean="0"/>
              <a:pPr/>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371881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869CA-733E-4EED-9572-EAA0F2B5CC02}" type="datetime1">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418242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BE5C9-D867-4915-81E7-0802734760BA}" type="datetime1">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330748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959B0-0894-4443-8904-69A13558F82F}" type="datetime1">
              <a:rPr lang="en-US" smtClean="0"/>
              <a:pPr/>
              <a:t>10/19/2015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EE3CD-9AE7-E148-8D38-A96A94875DA4}" type="slidenum">
              <a:rPr lang="en-US" smtClean="0"/>
              <a:pPr/>
              <a:t>‹#›</a:t>
            </a:fld>
            <a:endParaRPr lang="en-US" dirty="0"/>
          </a:p>
        </p:txBody>
      </p:sp>
    </p:spTree>
    <p:extLst>
      <p:ext uri="{BB962C8B-B14F-4D97-AF65-F5344CB8AC3E}">
        <p14:creationId xmlns:p14="http://schemas.microsoft.com/office/powerpoint/2010/main" xmlns="" val="1664609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DEB2-374A-4518-B25B-632FBF366038}" type="datetime1">
              <a:rPr lang="en-US" smtClean="0">
                <a:solidFill>
                  <a:prstClr val="black">
                    <a:tint val="75000"/>
                  </a:prstClr>
                </a:solidFill>
              </a:rPr>
              <a:pPr/>
              <a:t>10/19/2015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EE3CD-9AE7-E148-8D38-A96A94875D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68270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952908"/>
            <a:ext cx="8458200" cy="1688691"/>
          </a:xfrm>
        </p:spPr>
        <p:txBody>
          <a:bodyPr>
            <a:normAutofit fontScale="90000"/>
          </a:bodyPr>
          <a:lstStyle/>
          <a:p>
            <a:pPr>
              <a:defRPr/>
            </a:pPr>
            <a:r>
              <a:rPr lang="en-US" sz="3200" b="1" dirty="0" smtClean="0">
                <a:solidFill>
                  <a:srgbClr val="008000"/>
                </a:solidFill>
                <a:latin typeface="Arial"/>
                <a:cs typeface="Arial"/>
              </a:rPr>
              <a:t/>
            </a:r>
            <a:br>
              <a:rPr lang="en-US" sz="3200" b="1" dirty="0" smtClean="0">
                <a:solidFill>
                  <a:srgbClr val="008000"/>
                </a:solidFill>
                <a:latin typeface="Arial"/>
                <a:cs typeface="Arial"/>
              </a:rPr>
            </a:br>
            <a:r>
              <a:rPr lang="en-US" sz="3200" b="1" dirty="0" smtClean="0">
                <a:solidFill>
                  <a:srgbClr val="008000"/>
                </a:solidFill>
                <a:latin typeface="Arial"/>
                <a:cs typeface="Arial"/>
              </a:rPr>
              <a:t>PRESENTATION </a:t>
            </a:r>
            <a:r>
              <a:rPr lang="en-US" sz="3200" b="1" dirty="0">
                <a:solidFill>
                  <a:srgbClr val="008000"/>
                </a:solidFill>
                <a:latin typeface="Arial"/>
                <a:cs typeface="Arial"/>
              </a:rPr>
              <a:t>TO </a:t>
            </a:r>
            <a:r>
              <a:rPr lang="en-US" sz="3200" b="1" dirty="0" smtClean="0">
                <a:solidFill>
                  <a:srgbClr val="008000"/>
                </a:solidFill>
                <a:latin typeface="Arial"/>
                <a:cs typeface="Arial"/>
              </a:rPr>
              <a:t>PCD&amp;MV</a:t>
            </a:r>
            <a:br>
              <a:rPr lang="en-US" sz="3200" b="1" dirty="0" smtClean="0">
                <a:solidFill>
                  <a:srgbClr val="008000"/>
                </a:solidFill>
                <a:latin typeface="Arial"/>
                <a:cs typeface="Arial"/>
              </a:rPr>
            </a:br>
            <a:r>
              <a:rPr lang="en-US" sz="3200" b="1" dirty="0" smtClean="0">
                <a:solidFill>
                  <a:srgbClr val="008000"/>
                </a:solidFill>
                <a:latin typeface="Arial"/>
                <a:cs typeface="Arial"/>
              </a:rPr>
              <a:t> </a:t>
            </a:r>
            <a:r>
              <a:rPr lang="en-US" sz="3200" b="1" dirty="0">
                <a:solidFill>
                  <a:srgbClr val="008000"/>
                </a:solidFill>
                <a:latin typeface="Arial"/>
                <a:cs typeface="Arial"/>
              </a:rPr>
              <a:t>DEPARTMENT OF MILITARY VETERANS </a:t>
            </a:r>
            <a:r>
              <a:rPr lang="en-US" sz="3200" b="1" dirty="0" smtClean="0">
                <a:solidFill>
                  <a:srgbClr val="008000"/>
                </a:solidFill>
                <a:latin typeface="Arial"/>
                <a:cs typeface="Arial"/>
              </a:rPr>
              <a:t/>
            </a:r>
            <a:br>
              <a:rPr lang="en-US" sz="3200" b="1" dirty="0" smtClean="0">
                <a:solidFill>
                  <a:srgbClr val="008000"/>
                </a:solidFill>
                <a:latin typeface="Arial"/>
                <a:cs typeface="Arial"/>
              </a:rPr>
            </a:br>
            <a:r>
              <a:rPr lang="en-US" sz="3200" b="1" dirty="0" smtClean="0">
                <a:solidFill>
                  <a:srgbClr val="008000"/>
                </a:solidFill>
                <a:latin typeface="Arial"/>
                <a:cs typeface="Arial"/>
              </a:rPr>
              <a:t>ANNUAL </a:t>
            </a:r>
            <a:r>
              <a:rPr lang="en-US" sz="3200" b="1" dirty="0">
                <a:solidFill>
                  <a:srgbClr val="008000"/>
                </a:solidFill>
                <a:latin typeface="Arial"/>
                <a:cs typeface="Arial"/>
              </a:rPr>
              <a:t>REPORT FOR </a:t>
            </a:r>
            <a:r>
              <a:rPr lang="en-US" sz="3200" b="1" dirty="0" smtClean="0">
                <a:solidFill>
                  <a:srgbClr val="008000"/>
                </a:solidFill>
                <a:latin typeface="Arial"/>
                <a:cs typeface="Arial"/>
              </a:rPr>
              <a:t>2014/15</a:t>
            </a:r>
            <a:endParaRPr lang="en-US" sz="3200" b="1" dirty="0">
              <a:solidFill>
                <a:srgbClr val="008000"/>
              </a:solidFill>
              <a:latin typeface="Arial"/>
              <a:cs typeface="Arial"/>
            </a:endParaRPr>
          </a:p>
        </p:txBody>
      </p:sp>
      <p:sp>
        <p:nvSpPr>
          <p:cNvPr id="3" name="Subtitle 2"/>
          <p:cNvSpPr>
            <a:spLocks noGrp="1"/>
          </p:cNvSpPr>
          <p:nvPr>
            <p:ph type="subTitle" idx="1"/>
          </p:nvPr>
        </p:nvSpPr>
        <p:spPr>
          <a:xfrm>
            <a:off x="1201003" y="2730500"/>
            <a:ext cx="6701050" cy="1748602"/>
          </a:xfrm>
        </p:spPr>
        <p:txBody>
          <a:bodyPr>
            <a:normAutofit fontScale="25000" lnSpcReduction="20000"/>
          </a:bodyPr>
          <a:lstStyle/>
          <a:p>
            <a:pPr algn="l"/>
            <a:r>
              <a:rPr lang="en-US" sz="10000" b="1" dirty="0" smtClean="0">
                <a:solidFill>
                  <a:schemeClr val="tx1"/>
                </a:solidFill>
                <a:latin typeface="+mj-lt"/>
                <a:ea typeface="+mj-ea"/>
                <a:cs typeface="+mj-cs"/>
              </a:rPr>
              <a:t>                        </a:t>
            </a:r>
          </a:p>
          <a:p>
            <a:pPr algn="l"/>
            <a:r>
              <a:rPr lang="en-US" sz="10000" b="1" dirty="0">
                <a:solidFill>
                  <a:schemeClr val="tx1"/>
                </a:solidFill>
                <a:latin typeface="Arial" panose="020B0604020202020204" pitchFamily="34" charset="0"/>
                <a:ea typeface="+mj-ea"/>
                <a:cs typeface="Arial" panose="020B0604020202020204" pitchFamily="34" charset="0"/>
              </a:rPr>
              <a:t> </a:t>
            </a:r>
            <a:r>
              <a:rPr lang="en-US" sz="10000" b="1" dirty="0" smtClean="0">
                <a:solidFill>
                  <a:schemeClr val="tx1"/>
                </a:solidFill>
                <a:latin typeface="Arial" panose="020B0604020202020204" pitchFamily="34" charset="0"/>
                <a:ea typeface="+mj-ea"/>
                <a:cs typeface="Arial" panose="020B0604020202020204" pitchFamily="34" charset="0"/>
              </a:rPr>
              <a:t>       A/DG</a:t>
            </a:r>
            <a:r>
              <a:rPr lang="en-US" sz="10000" b="1" dirty="0">
                <a:solidFill>
                  <a:schemeClr val="tx1"/>
                </a:solidFill>
                <a:latin typeface="Arial" panose="020B0604020202020204" pitchFamily="34" charset="0"/>
                <a:ea typeface="+mj-ea"/>
                <a:cs typeface="Arial" panose="020B0604020202020204" pitchFamily="34" charset="0"/>
              </a:rPr>
              <a:t>: </a:t>
            </a:r>
            <a:r>
              <a:rPr lang="en-US" sz="10000" b="1" dirty="0" smtClean="0">
                <a:solidFill>
                  <a:schemeClr val="tx1"/>
                </a:solidFill>
                <a:latin typeface="Arial" panose="020B0604020202020204" pitchFamily="34" charset="0"/>
                <a:ea typeface="+mj-ea"/>
                <a:cs typeface="Arial" panose="020B0604020202020204" pitchFamily="34" charset="0"/>
              </a:rPr>
              <a:t>Major-General (Ret). L. </a:t>
            </a:r>
            <a:r>
              <a:rPr lang="en-US" sz="10000" b="1" dirty="0">
                <a:solidFill>
                  <a:schemeClr val="tx1"/>
                </a:solidFill>
                <a:latin typeface="Arial" panose="020B0604020202020204" pitchFamily="34" charset="0"/>
                <a:ea typeface="+mj-ea"/>
                <a:cs typeface="Arial" panose="020B0604020202020204" pitchFamily="34" charset="0"/>
              </a:rPr>
              <a:t>Z</a:t>
            </a:r>
            <a:r>
              <a:rPr lang="en-US" sz="10000" b="1" dirty="0" smtClean="0">
                <a:solidFill>
                  <a:schemeClr val="tx1"/>
                </a:solidFill>
                <a:latin typeface="Arial" panose="020B0604020202020204" pitchFamily="34" charset="0"/>
                <a:ea typeface="+mj-ea"/>
                <a:cs typeface="Arial" panose="020B0604020202020204" pitchFamily="34" charset="0"/>
              </a:rPr>
              <a:t>. Make</a:t>
            </a:r>
          </a:p>
          <a:p>
            <a:pPr algn="l"/>
            <a:endParaRPr lang="en-US" sz="10000" b="1" dirty="0" smtClean="0">
              <a:solidFill>
                <a:schemeClr val="tx1"/>
              </a:solidFill>
              <a:latin typeface="Arial" panose="020B0604020202020204" pitchFamily="34" charset="0"/>
              <a:ea typeface="+mj-ea"/>
              <a:cs typeface="Arial" panose="020B0604020202020204" pitchFamily="34" charset="0"/>
            </a:endParaRPr>
          </a:p>
          <a:p>
            <a:pPr algn="l"/>
            <a:r>
              <a:rPr lang="en-US" sz="10000" b="1" dirty="0">
                <a:solidFill>
                  <a:schemeClr val="tx1"/>
                </a:solidFill>
                <a:latin typeface="Arial" panose="020B0604020202020204" pitchFamily="34" charset="0"/>
                <a:ea typeface="+mj-ea"/>
                <a:cs typeface="Arial" panose="020B0604020202020204" pitchFamily="34" charset="0"/>
              </a:rPr>
              <a:t> </a:t>
            </a:r>
            <a:r>
              <a:rPr lang="en-US" sz="10000" b="1" dirty="0" smtClean="0">
                <a:solidFill>
                  <a:schemeClr val="tx1"/>
                </a:solidFill>
                <a:latin typeface="Arial" panose="020B0604020202020204" pitchFamily="34" charset="0"/>
                <a:ea typeface="+mj-ea"/>
                <a:cs typeface="Arial" panose="020B0604020202020204" pitchFamily="34" charset="0"/>
              </a:rPr>
              <a:t>                     </a:t>
            </a:r>
            <a:r>
              <a:rPr lang="en-US" sz="11200" b="1" dirty="0" smtClean="0">
                <a:latin typeface="Arial" panose="020B0604020202020204" pitchFamily="34" charset="0"/>
                <a:cs typeface="Arial" panose="020B0604020202020204" pitchFamily="34" charset="0"/>
              </a:rPr>
              <a:t>15 October 2015</a:t>
            </a:r>
            <a:endParaRPr lang="en-US" sz="11200" b="1" dirty="0">
              <a:latin typeface="Arial" panose="020B0604020202020204" pitchFamily="34" charset="0"/>
              <a:cs typeface="Arial" panose="020B0604020202020204" pitchFamily="34" charset="0"/>
            </a:endParaRPr>
          </a:p>
        </p:txBody>
      </p:sp>
      <p:sp>
        <p:nvSpPr>
          <p:cNvPr id="10" name="Rectangle 9"/>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95575" y="6317876"/>
            <a:ext cx="4160888" cy="338554"/>
          </a:xfrm>
          <a:prstGeom prst="rect">
            <a:avLst/>
          </a:prstGeom>
          <a:noFill/>
        </p:spPr>
        <p:txBody>
          <a:bodyPr wrap="square" rtlCol="0">
            <a:spAutoFit/>
          </a:bodyPr>
          <a:lstStyle/>
          <a:p>
            <a:pPr algn="ctr"/>
            <a:r>
              <a:rPr lang="en-US" sz="1600" dirty="0">
                <a:solidFill>
                  <a:srgbClr val="144B26"/>
                </a:solidFill>
              </a:rPr>
              <a:t>Together </a:t>
            </a:r>
            <a:r>
              <a:rPr lang="en-US" sz="1600" dirty="0" smtClean="0">
                <a:solidFill>
                  <a:srgbClr val="144B26"/>
                </a:solidFill>
              </a:rPr>
              <a:t>We </a:t>
            </a:r>
            <a:r>
              <a:rPr lang="en-US" sz="1600" dirty="0">
                <a:solidFill>
                  <a:srgbClr val="144B26"/>
                </a:solidFill>
              </a:rPr>
              <a:t>Move South Africa Forward</a:t>
            </a:r>
          </a:p>
        </p:txBody>
      </p:sp>
      <p:pic>
        <p:nvPicPr>
          <p:cNvPr id="6" name="Picture 5"/>
          <p:cNvPicPr>
            <a:picLocks noChangeAspect="1"/>
          </p:cNvPicPr>
          <p:nvPr/>
        </p:nvPicPr>
        <p:blipFill>
          <a:blip r:embed="rId2"/>
          <a:stretch>
            <a:fillRect/>
          </a:stretch>
        </p:blipFill>
        <p:spPr>
          <a:xfrm>
            <a:off x="8329721" y="119622"/>
            <a:ext cx="597460" cy="676715"/>
          </a:xfrm>
          <a:prstGeom prst="rect">
            <a:avLst/>
          </a:prstGeom>
        </p:spPr>
      </p:pic>
      <p:pic>
        <p:nvPicPr>
          <p:cNvPr id="8" name="Picture 7"/>
          <p:cNvPicPr>
            <a:picLocks noChangeAspect="1"/>
          </p:cNvPicPr>
          <p:nvPr/>
        </p:nvPicPr>
        <p:blipFill>
          <a:blip r:embed="rId3"/>
          <a:stretch>
            <a:fillRect/>
          </a:stretch>
        </p:blipFill>
        <p:spPr>
          <a:xfrm>
            <a:off x="164555" y="49471"/>
            <a:ext cx="1927716" cy="676098"/>
          </a:xfrm>
          <a:prstGeom prst="rect">
            <a:avLst/>
          </a:prstGeom>
        </p:spPr>
      </p:pic>
      <p:pic>
        <p:nvPicPr>
          <p:cNvPr id="12" name="Picture 11"/>
          <p:cNvPicPr>
            <a:picLocks noChangeAspect="1"/>
          </p:cNvPicPr>
          <p:nvPr/>
        </p:nvPicPr>
        <p:blipFill>
          <a:blip r:embed="rId4"/>
          <a:stretch>
            <a:fillRect/>
          </a:stretch>
        </p:blipFill>
        <p:spPr>
          <a:xfrm>
            <a:off x="164555" y="5446072"/>
            <a:ext cx="9144793" cy="871804"/>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1</a:t>
            </a:fld>
            <a:endParaRPr lang="en-US" dirty="0"/>
          </a:p>
        </p:txBody>
      </p:sp>
    </p:spTree>
    <p:extLst>
      <p:ext uri="{BB962C8B-B14F-4D97-AF65-F5344CB8AC3E}">
        <p14:creationId xmlns:p14="http://schemas.microsoft.com/office/powerpoint/2010/main" xmlns="" val="4211912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284" y="515408"/>
            <a:ext cx="8605611" cy="5539978"/>
          </a:xfrm>
          <a:prstGeom prst="rect">
            <a:avLst/>
          </a:prstGeom>
        </p:spPr>
        <p:txBody>
          <a:bodyPr wrap="square">
            <a:spAutoFit/>
          </a:bodyPr>
          <a:lstStyle/>
          <a:p>
            <a:pPr lvl="0" algn="just" defTabSz="914400" eaLnBrk="0" fontAlgn="base" hangingPunct="0">
              <a:spcBef>
                <a:spcPct val="20000"/>
              </a:spcBef>
              <a:spcAft>
                <a:spcPct val="0"/>
              </a:spcAft>
              <a:defRPr/>
            </a:pPr>
            <a:endParaRPr lang="en-ZA" altLang="en-US" sz="2000" b="1" kern="0" dirty="0" smtClean="0">
              <a:solidFill>
                <a:srgbClr val="000000"/>
              </a:solidFill>
              <a:latin typeface="Century Gothic" panose="020B0502020202020204" pitchFamily="34" charset="0"/>
            </a:endParaRPr>
          </a:p>
          <a:p>
            <a:pPr lvl="0" algn="ctr" defTabSz="914400" eaLnBrk="0" fontAlgn="base" hangingPunct="0">
              <a:spcBef>
                <a:spcPct val="20000"/>
              </a:spcBef>
              <a:spcAft>
                <a:spcPct val="0"/>
              </a:spcAft>
              <a:defRPr/>
            </a:pPr>
            <a:r>
              <a:rPr lang="en-ZA" altLang="en-US" sz="2000" b="1" kern="0" dirty="0">
                <a:solidFill>
                  <a:srgbClr val="000000"/>
                </a:solidFill>
                <a:latin typeface="Century Gothic" panose="020B0502020202020204" pitchFamily="34" charset="0"/>
              </a:rPr>
              <a:t>Programme 2: </a:t>
            </a:r>
            <a:r>
              <a:rPr lang="en-ZA" altLang="en-US" sz="2000" b="1" kern="0" dirty="0" smtClean="0">
                <a:solidFill>
                  <a:srgbClr val="000000"/>
                </a:solidFill>
                <a:latin typeface="Century Gothic" panose="020B0502020202020204" pitchFamily="34" charset="0"/>
              </a:rPr>
              <a:t>SES</a:t>
            </a:r>
          </a:p>
          <a:p>
            <a:pPr lvl="0" algn="just" defTabSz="914400" eaLnBrk="0" fontAlgn="base" hangingPunct="0">
              <a:spcBef>
                <a:spcPct val="20000"/>
              </a:spcBef>
              <a:spcAft>
                <a:spcPct val="0"/>
              </a:spcAft>
              <a:defRPr/>
            </a:pPr>
            <a:endParaRPr lang="en-ZA" altLang="en-US" sz="2000" b="1" kern="0" dirty="0">
              <a:solidFill>
                <a:srgbClr val="000000"/>
              </a:solidFill>
              <a:latin typeface="Century Gothic" panose="020B0502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r>
              <a:rPr lang="en-ZA" altLang="en-US" sz="1600" kern="0" dirty="0" smtClean="0">
                <a:solidFill>
                  <a:srgbClr val="000000"/>
                </a:solidFill>
                <a:latin typeface="Arial" panose="020B0604020202020204" pitchFamily="34" charset="0"/>
                <a:cs typeface="Arial" panose="020B0604020202020204" pitchFamily="34" charset="0"/>
              </a:rPr>
              <a:t>The </a:t>
            </a:r>
            <a:r>
              <a:rPr lang="en-ZA" altLang="en-US" sz="1600" kern="0" dirty="0">
                <a:solidFill>
                  <a:srgbClr val="000000"/>
                </a:solidFill>
                <a:latin typeface="Arial" panose="020B0604020202020204" pitchFamily="34" charset="0"/>
                <a:cs typeface="Arial" panose="020B0604020202020204" pitchFamily="34" charset="0"/>
              </a:rPr>
              <a:t>programme had </a:t>
            </a:r>
            <a:r>
              <a:rPr lang="en-ZA" altLang="en-US" sz="1600" kern="0" dirty="0" smtClean="0">
                <a:solidFill>
                  <a:srgbClr val="000000"/>
                </a:solidFill>
                <a:latin typeface="Arial" panose="020B0604020202020204" pitchFamily="34" charset="0"/>
                <a:cs typeface="Arial" panose="020B0604020202020204" pitchFamily="34" charset="0"/>
              </a:rPr>
              <a:t>5 performance targets indicators planned </a:t>
            </a:r>
            <a:r>
              <a:rPr lang="en-ZA" altLang="en-US" sz="1600" kern="0" dirty="0">
                <a:solidFill>
                  <a:srgbClr val="000000"/>
                </a:solidFill>
                <a:latin typeface="Arial" panose="020B0604020202020204" pitchFamily="34" charset="0"/>
                <a:cs typeface="Arial" panose="020B0604020202020204" pitchFamily="34" charset="0"/>
              </a:rPr>
              <a:t>for implementation during the </a:t>
            </a:r>
            <a:r>
              <a:rPr lang="en-ZA" altLang="en-US" sz="1600" kern="0" dirty="0" smtClean="0">
                <a:solidFill>
                  <a:srgbClr val="000000"/>
                </a:solidFill>
                <a:latin typeface="Arial" panose="020B0604020202020204" pitchFamily="34" charset="0"/>
                <a:cs typeface="Arial" panose="020B0604020202020204" pitchFamily="34" charset="0"/>
              </a:rPr>
              <a:t>2014/15FY. </a:t>
            </a:r>
            <a:endParaRPr lang="en-ZA" altLang="en-US" sz="1600" kern="0" dirty="0">
              <a:solidFill>
                <a:srgbClr val="000000"/>
              </a:solidFill>
              <a:latin typeface="Arial" panose="020B0604020202020204" pitchFamily="34" charset="0"/>
              <a:cs typeface="Arial" panose="020B0604020202020204" pitchFamily="34" charset="0"/>
            </a:endParaRPr>
          </a:p>
          <a:p>
            <a:pPr marL="342900" indent="-342900" algn="just" defTabSz="914400" eaLnBrk="0" fontAlgn="base" hangingPunct="0">
              <a:spcBef>
                <a:spcPct val="20000"/>
              </a:spcBef>
              <a:spcAft>
                <a:spcPct val="0"/>
              </a:spcAft>
              <a:buFont typeface="Century Gothic" panose="020B0502020202020204" pitchFamily="34" charset="0"/>
              <a:buChar char="–"/>
              <a:defRPr/>
            </a:pPr>
            <a:r>
              <a:rPr lang="en-ZA" altLang="en-US" sz="1600" kern="0" dirty="0">
                <a:solidFill>
                  <a:srgbClr val="000000"/>
                </a:solidFill>
                <a:latin typeface="Arial" panose="020B0604020202020204" pitchFamily="34" charset="0"/>
                <a:cs typeface="Arial" panose="020B0604020202020204" pitchFamily="34" charset="0"/>
              </a:rPr>
              <a:t>A total of </a:t>
            </a:r>
            <a:r>
              <a:rPr lang="en-ZA" altLang="en-US" sz="1600" kern="0" dirty="0" smtClean="0">
                <a:solidFill>
                  <a:srgbClr val="000000"/>
                </a:solidFill>
                <a:latin typeface="Arial" panose="020B0604020202020204" pitchFamily="34" charset="0"/>
                <a:cs typeface="Arial" panose="020B0604020202020204" pitchFamily="34" charset="0"/>
              </a:rPr>
              <a:t>three (3) planned targets were achieved, which constitute 60% </a:t>
            </a:r>
            <a:r>
              <a:rPr lang="en-ZA" altLang="en-US" sz="1600" kern="0" dirty="0">
                <a:solidFill>
                  <a:srgbClr val="000000"/>
                </a:solidFill>
                <a:latin typeface="Arial" panose="020B0604020202020204" pitchFamily="34" charset="0"/>
                <a:cs typeface="Arial" panose="020B0604020202020204" pitchFamily="34" charset="0"/>
              </a:rPr>
              <a:t>achievement of the targeted performance compared to the performance commitments set for the </a:t>
            </a:r>
            <a:r>
              <a:rPr lang="en-ZA" altLang="en-US" sz="1600" kern="0" dirty="0" smtClean="0">
                <a:solidFill>
                  <a:srgbClr val="000000"/>
                </a:solidFill>
                <a:latin typeface="Arial" panose="020B0604020202020204" pitchFamily="34" charset="0"/>
                <a:cs typeface="Arial" panose="020B0604020202020204" pitchFamily="34" charset="0"/>
              </a:rPr>
              <a:t>2014/15FY. </a:t>
            </a:r>
            <a:endParaRPr lang="en-ZA" altLang="en-US" sz="1600" kern="0" dirty="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a:solidFill>
                <a:srgbClr val="000000"/>
              </a:solidFill>
              <a:latin typeface="Century Gothic" panose="020B0502020202020204" pitchFamily="34" charset="0"/>
            </a:endParaRPr>
          </a:p>
          <a:p>
            <a:pPr lvl="0" defTabSz="914400" fontAlgn="base">
              <a:spcBef>
                <a:spcPct val="0"/>
              </a:spcBef>
              <a:spcAft>
                <a:spcPct val="0"/>
              </a:spcAft>
            </a:pPr>
            <a:endParaRPr lang="en-ZA" altLang="en-US" sz="1600" kern="0" dirty="0" smtClean="0">
              <a:solidFill>
                <a:srgbClr val="000000"/>
              </a:solidFill>
              <a:latin typeface="Century Gothic" panose="020B0502020202020204" pitchFamily="34" charset="0"/>
            </a:endParaRPr>
          </a:p>
          <a:p>
            <a:pPr lvl="0" defTabSz="914400" fontAlgn="base">
              <a:spcBef>
                <a:spcPct val="0"/>
              </a:spcBef>
              <a:spcAft>
                <a:spcPct val="0"/>
              </a:spcAft>
            </a:pPr>
            <a:endParaRPr lang="en-ZA" altLang="en-US" sz="1600" kern="0" dirty="0">
              <a:solidFill>
                <a:srgbClr val="000000"/>
              </a:solidFill>
              <a:latin typeface="Century Gothic" panose="020B0502020202020204" pitchFamily="34" charset="0"/>
            </a:endParaRPr>
          </a:p>
          <a:p>
            <a:pPr lvl="0" defTabSz="914400" fontAlgn="base">
              <a:spcBef>
                <a:spcPct val="0"/>
              </a:spcBef>
              <a:spcAft>
                <a:spcPct val="0"/>
              </a:spcAft>
            </a:pPr>
            <a:endParaRPr lang="en-ZA" altLang="en-US" sz="1600" kern="0" dirty="0" smtClean="0">
              <a:solidFill>
                <a:srgbClr val="000000"/>
              </a:solidFill>
              <a:latin typeface="Century Gothic" panose="020B0502020202020204" pitchFamily="34" charset="0"/>
            </a:endParaRPr>
          </a:p>
          <a:p>
            <a:pPr lvl="0" defTabSz="914400" fontAlgn="base">
              <a:spcBef>
                <a:spcPct val="0"/>
              </a:spcBef>
              <a:spcAft>
                <a:spcPct val="0"/>
              </a:spcAft>
            </a:pPr>
            <a:endParaRPr lang="en-ZA" altLang="en-US" sz="1600" kern="0" dirty="0">
              <a:solidFill>
                <a:srgbClr val="000000"/>
              </a:solidFill>
              <a:latin typeface="Century Gothic" panose="020B0502020202020204" pitchFamily="34" charset="0"/>
            </a:endParaRPr>
          </a:p>
          <a:p>
            <a:pPr lvl="0" defTabSz="914400" fontAlgn="base">
              <a:spcBef>
                <a:spcPct val="0"/>
              </a:spcBef>
              <a:spcAft>
                <a:spcPct val="0"/>
              </a:spcAft>
            </a:pPr>
            <a:r>
              <a:rPr lang="en-ZA" altLang="en-US" kern="0" dirty="0" smtClean="0">
                <a:solidFill>
                  <a:srgbClr val="000000"/>
                </a:solidFill>
                <a:latin typeface="Arial" panose="020B0604020202020204" pitchFamily="34" charset="0"/>
                <a:cs typeface="Arial" panose="020B0604020202020204" pitchFamily="34" charset="0"/>
              </a:rPr>
              <a:t>Departmental Performance </a:t>
            </a:r>
            <a:r>
              <a:rPr lang="en-ZA" altLang="en-US" sz="1600" kern="0" dirty="0" smtClean="0">
                <a:solidFill>
                  <a:srgbClr val="000000"/>
                </a:solidFill>
                <a:latin typeface="Arial" panose="020B0604020202020204" pitchFamily="34" charset="0"/>
                <a:cs typeface="Arial" panose="020B0604020202020204" pitchFamily="34" charset="0"/>
              </a:rPr>
              <a:t>= </a:t>
            </a:r>
            <a:r>
              <a:rPr lang="en-ZA" u="sng" dirty="0" smtClean="0">
                <a:solidFill>
                  <a:srgbClr val="000000"/>
                </a:solidFill>
                <a:latin typeface="Arial" panose="020B0604020202020204" pitchFamily="34" charset="0"/>
                <a:ea typeface="ＭＳ Ｐゴシック"/>
                <a:cs typeface="Arial" panose="020B0604020202020204" pitchFamily="34" charset="0"/>
              </a:rPr>
              <a:t>No</a:t>
            </a:r>
            <a:r>
              <a:rPr lang="en-ZA" u="sng" dirty="0">
                <a:solidFill>
                  <a:srgbClr val="000000"/>
                </a:solidFill>
                <a:latin typeface="Arial" panose="020B0604020202020204" pitchFamily="34" charset="0"/>
                <a:ea typeface="ＭＳ Ｐゴシック"/>
                <a:cs typeface="Arial" panose="020B0604020202020204" pitchFamily="34" charset="0"/>
              </a:rPr>
              <a:t>. of  targets achieved </a:t>
            </a:r>
            <a:r>
              <a:rPr lang="en-ZA" dirty="0">
                <a:solidFill>
                  <a:srgbClr val="000000"/>
                </a:solidFill>
                <a:latin typeface="Arial" panose="020B0604020202020204" pitchFamily="34" charset="0"/>
                <a:ea typeface="ＭＳ Ｐゴシック"/>
                <a:cs typeface="Arial" panose="020B0604020202020204" pitchFamily="34" charset="0"/>
              </a:rPr>
              <a:t> x 100       </a:t>
            </a:r>
          </a:p>
          <a:p>
            <a:pPr lvl="0" defTabSz="914400" fontAlgn="base">
              <a:spcBef>
                <a:spcPct val="0"/>
              </a:spcBef>
              <a:spcAft>
                <a:spcPct val="0"/>
              </a:spcAft>
            </a:pPr>
            <a:r>
              <a:rPr lang="en-ZA" dirty="0">
                <a:solidFill>
                  <a:srgbClr val="000000"/>
                </a:solidFill>
                <a:latin typeface="Arial" panose="020B0604020202020204" pitchFamily="34" charset="0"/>
                <a:ea typeface="ＭＳ Ｐゴシック"/>
                <a:cs typeface="Arial" panose="020B0604020202020204" pitchFamily="34" charset="0"/>
              </a:rPr>
              <a:t>			      Total no of targets set</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a:t>
            </a:r>
            <a:r>
              <a:rPr lang="en-ZA" dirty="0" smtClean="0">
                <a:solidFill>
                  <a:srgbClr val="000000"/>
                </a:solidFill>
                <a:latin typeface="Arial" panose="020B0604020202020204" pitchFamily="34" charset="0"/>
                <a:ea typeface="ＭＳ Ｐゴシック"/>
                <a:cs typeface="Arial" panose="020B0604020202020204" pitchFamily="34" charset="0"/>
              </a:rPr>
              <a:t>= </a:t>
            </a:r>
            <a:r>
              <a:rPr lang="en-ZA" u="sng" dirty="0" smtClean="0">
                <a:solidFill>
                  <a:srgbClr val="000000"/>
                </a:solidFill>
                <a:latin typeface="Arial" panose="020B0604020202020204" pitchFamily="34" charset="0"/>
                <a:ea typeface="ＭＳ Ｐゴシック"/>
                <a:cs typeface="Arial" panose="020B0604020202020204" pitchFamily="34" charset="0"/>
              </a:rPr>
              <a:t>3 </a:t>
            </a:r>
            <a:r>
              <a:rPr lang="en-ZA" dirty="0">
                <a:solidFill>
                  <a:srgbClr val="000000"/>
                </a:solidFill>
                <a:latin typeface="Arial" panose="020B0604020202020204" pitchFamily="34" charset="0"/>
                <a:ea typeface="ＭＳ Ｐゴシック"/>
                <a:cs typeface="Arial" panose="020B0604020202020204" pitchFamily="34" charset="0"/>
              </a:rPr>
              <a:t>x 100 </a:t>
            </a:r>
            <a:endParaRPr lang="en-ZA" u="sng" dirty="0">
              <a:solidFill>
                <a:srgbClr val="000000"/>
              </a:solidFill>
              <a:latin typeface="Arial" panose="020B0604020202020204" pitchFamily="34" charset="0"/>
              <a:ea typeface="ＭＳ Ｐゴシック"/>
              <a:cs typeface="Arial" panose="020B0604020202020204" pitchFamily="34" charset="0"/>
            </a:endParaRPr>
          </a:p>
          <a:p>
            <a:pPr lvl="0" defTabSz="914400" fontAlgn="base">
              <a:spcBef>
                <a:spcPct val="0"/>
              </a:spcBef>
              <a:spcAft>
                <a:spcPct val="0"/>
              </a:spcAft>
            </a:pPr>
            <a:r>
              <a:rPr lang="en-ZA" dirty="0" smtClean="0">
                <a:solidFill>
                  <a:srgbClr val="000000"/>
                </a:solidFill>
                <a:latin typeface="Arial" panose="020B0604020202020204" pitchFamily="34" charset="0"/>
                <a:ea typeface="ＭＳ Ｐゴシック"/>
                <a:cs typeface="Arial" panose="020B0604020202020204" pitchFamily="34" charset="0"/>
              </a:rPr>
              <a:t>			          5</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=60%</a:t>
            </a:r>
          </a:p>
          <a:p>
            <a:pPr lvl="0" algn="just" defTabSz="914400" eaLnBrk="0" fontAlgn="base" hangingPunct="0">
              <a:spcBef>
                <a:spcPct val="20000"/>
              </a:spcBef>
              <a:spcAft>
                <a:spcPct val="0"/>
              </a:spcAft>
              <a:defRPr/>
            </a:pPr>
            <a:r>
              <a:rPr lang="en-ZA" altLang="en-US" sz="1600" kern="0" dirty="0">
                <a:solidFill>
                  <a:srgbClr val="000000"/>
                </a:solidFill>
                <a:latin typeface="Arial" panose="020B0604020202020204" pitchFamily="34" charset="0"/>
                <a:cs typeface="Arial" panose="020B0604020202020204" pitchFamily="34" charset="0"/>
              </a:rPr>
              <a:t>The department achieved 60</a:t>
            </a:r>
            <a:r>
              <a:rPr lang="en-ZA" altLang="en-US" sz="1600" kern="0" dirty="0" smtClean="0">
                <a:solidFill>
                  <a:srgbClr val="000000"/>
                </a:solidFill>
                <a:latin typeface="Arial" panose="020B0604020202020204" pitchFamily="34" charset="0"/>
                <a:cs typeface="Arial" panose="020B0604020202020204" pitchFamily="34" charset="0"/>
              </a:rPr>
              <a:t>% performance </a:t>
            </a:r>
            <a:r>
              <a:rPr lang="en-ZA" altLang="en-US" sz="1600" kern="0" dirty="0">
                <a:solidFill>
                  <a:srgbClr val="000000"/>
                </a:solidFill>
                <a:latin typeface="Arial" panose="020B0604020202020204" pitchFamily="34" charset="0"/>
                <a:cs typeface="Arial" panose="020B0604020202020204" pitchFamily="34" charset="0"/>
              </a:rPr>
              <a:t>on </a:t>
            </a:r>
            <a:r>
              <a:rPr lang="en-ZA" altLang="en-US" sz="1600" kern="0" dirty="0" smtClean="0">
                <a:solidFill>
                  <a:srgbClr val="000000"/>
                </a:solidFill>
                <a:latin typeface="Arial" panose="020B0604020202020204" pitchFamily="34" charset="0"/>
                <a:cs typeface="Arial" panose="020B0604020202020204" pitchFamily="34" charset="0"/>
              </a:rPr>
              <a:t>SES </a:t>
            </a:r>
            <a:r>
              <a:rPr lang="en-ZA" altLang="en-US" sz="1600" kern="0" dirty="0">
                <a:solidFill>
                  <a:srgbClr val="000000"/>
                </a:solidFill>
                <a:latin typeface="Arial" panose="020B0604020202020204" pitchFamily="34" charset="0"/>
                <a:cs typeface="Arial" panose="020B0604020202020204" pitchFamily="34" charset="0"/>
              </a:rPr>
              <a:t>programme for the </a:t>
            </a:r>
            <a:r>
              <a:rPr lang="en-ZA" altLang="en-US" sz="1600" kern="0" dirty="0" smtClean="0">
                <a:solidFill>
                  <a:srgbClr val="000000"/>
                </a:solidFill>
                <a:latin typeface="Arial" panose="020B0604020202020204" pitchFamily="34" charset="0"/>
                <a:cs typeface="Arial" panose="020B0604020202020204" pitchFamily="34" charset="0"/>
              </a:rPr>
              <a:t>2014/15FY. </a:t>
            </a:r>
            <a:endParaRPr lang="en-ZA" altLang="en-US" sz="1600" kern="0" dirty="0">
              <a:solidFill>
                <a:srgbClr val="0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308264142"/>
              </p:ext>
            </p:extLst>
          </p:nvPr>
        </p:nvGraphicFramePr>
        <p:xfrm>
          <a:off x="163284" y="3136619"/>
          <a:ext cx="8489397" cy="731520"/>
        </p:xfrm>
        <a:graphic>
          <a:graphicData uri="http://schemas.openxmlformats.org/drawingml/2006/table">
            <a:tbl>
              <a:tblPr firstRow="1" bandRow="1">
                <a:tableStyleId>{5C22544A-7EE6-4342-B048-85BDC9FD1C3A}</a:tableStyleId>
              </a:tblPr>
              <a:tblGrid>
                <a:gridCol w="2829799"/>
                <a:gridCol w="2829799"/>
                <a:gridCol w="2829799"/>
              </a:tblGrid>
              <a:tr h="0">
                <a:tc>
                  <a:txBody>
                    <a:bodyPr/>
                    <a:lstStyle/>
                    <a:p>
                      <a:r>
                        <a:rPr lang="en-ZA" dirty="0" smtClean="0">
                          <a:solidFill>
                            <a:srgbClr val="144B26"/>
                          </a:solidFill>
                          <a:latin typeface="Century Gothic" panose="020B0502020202020204" pitchFamily="34" charset="0"/>
                        </a:rPr>
                        <a:t>Planned targets</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not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r>
                        <a:rPr lang="en-ZA" b="1" dirty="0" smtClean="0">
                          <a:latin typeface="Century Gothic" panose="020B0502020202020204" pitchFamily="34" charset="0"/>
                        </a:rPr>
                        <a:t>05 APP targets</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b="1" dirty="0" smtClean="0">
                          <a:latin typeface="Century Gothic" panose="020B0502020202020204" pitchFamily="34" charset="0"/>
                        </a:rPr>
                        <a:t>03</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F32C"/>
                    </a:solidFill>
                  </a:tcPr>
                </a:tc>
                <a:tc>
                  <a:txBody>
                    <a:bodyPr/>
                    <a:lstStyle/>
                    <a:p>
                      <a:pPr algn="ctr"/>
                      <a:r>
                        <a:rPr lang="en-ZA" b="1" dirty="0" smtClean="0">
                          <a:latin typeface="Century Gothic" panose="020B0502020202020204" pitchFamily="34" charset="0"/>
                        </a:rPr>
                        <a:t>02</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pic>
        <p:nvPicPr>
          <p:cNvPr id="2" name="Picture 1"/>
          <p:cNvPicPr>
            <a:picLocks noChangeAspect="1"/>
          </p:cNvPicPr>
          <p:nvPr/>
        </p:nvPicPr>
        <p:blipFill>
          <a:blip r:embed="rId2"/>
          <a:stretch>
            <a:fillRect/>
          </a:stretch>
        </p:blipFill>
        <p:spPr>
          <a:xfrm>
            <a:off x="-397" y="106940"/>
            <a:ext cx="9144793" cy="816935"/>
          </a:xfrm>
          <a:prstGeom prst="rect">
            <a:avLst/>
          </a:prstGeom>
        </p:spPr>
      </p:pic>
      <p:pic>
        <p:nvPicPr>
          <p:cNvPr id="3" name="Picture 2"/>
          <p:cNvPicPr>
            <a:picLocks noChangeAspect="1"/>
          </p:cNvPicPr>
          <p:nvPr/>
        </p:nvPicPr>
        <p:blipFill>
          <a:blip r:embed="rId3"/>
          <a:stretch>
            <a:fillRect/>
          </a:stretch>
        </p:blipFill>
        <p:spPr>
          <a:xfrm>
            <a:off x="-6889" y="6721476"/>
            <a:ext cx="9150889" cy="300964"/>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10</a:t>
            </a:fld>
            <a:endParaRPr lang="en-US" dirty="0"/>
          </a:p>
        </p:txBody>
      </p:sp>
    </p:spTree>
    <p:extLst>
      <p:ext uri="{BB962C8B-B14F-4D97-AF65-F5344CB8AC3E}">
        <p14:creationId xmlns:p14="http://schemas.microsoft.com/office/powerpoint/2010/main" xmlns="" val="27467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944" y="375233"/>
            <a:ext cx="8797973" cy="5644622"/>
          </a:xfrm>
          <a:prstGeom prst="rect">
            <a:avLst/>
          </a:prstGeom>
        </p:spPr>
        <p:txBody>
          <a:bodyPr wrap="square">
            <a:spAutoFit/>
          </a:bodyPr>
          <a:lstStyle/>
          <a:p>
            <a:pPr lvl="0" algn="just" defTabSz="914400" eaLnBrk="0" fontAlgn="base" hangingPunct="0">
              <a:spcBef>
                <a:spcPct val="20000"/>
              </a:spcBef>
              <a:spcAft>
                <a:spcPct val="0"/>
              </a:spcAft>
              <a:defRPr/>
            </a:pPr>
            <a:endParaRPr lang="en-ZA" altLang="en-US" sz="2000" b="1" kern="0" dirty="0" smtClean="0">
              <a:solidFill>
                <a:srgbClr val="000000"/>
              </a:solidFill>
              <a:latin typeface="Century Gothic" panose="020B0502020202020204" pitchFamily="34" charset="0"/>
            </a:endParaRPr>
          </a:p>
          <a:p>
            <a:pPr lvl="0" algn="just" defTabSz="914400" eaLnBrk="0" fontAlgn="base" hangingPunct="0">
              <a:spcBef>
                <a:spcPct val="20000"/>
              </a:spcBef>
              <a:spcAft>
                <a:spcPct val="0"/>
              </a:spcAft>
              <a:defRPr/>
            </a:pPr>
            <a:endParaRPr lang="en-ZA" altLang="en-US" sz="1100" b="1" kern="0" dirty="0" smtClean="0">
              <a:solidFill>
                <a:srgbClr val="000000"/>
              </a:solidFill>
              <a:latin typeface="Century Gothic" panose="020B0502020202020204" pitchFamily="34" charset="0"/>
            </a:endParaRPr>
          </a:p>
          <a:p>
            <a:pPr lvl="0" algn="ctr" defTabSz="914400" eaLnBrk="0" fontAlgn="base" hangingPunct="0">
              <a:spcBef>
                <a:spcPct val="20000"/>
              </a:spcBef>
              <a:spcAft>
                <a:spcPct val="0"/>
              </a:spcAft>
              <a:defRPr/>
            </a:pPr>
            <a:r>
              <a:rPr lang="en-ZA" altLang="en-US" sz="1600" b="1" kern="0" dirty="0" smtClean="0">
                <a:solidFill>
                  <a:srgbClr val="000000"/>
                </a:solidFill>
                <a:latin typeface="Arial" panose="020B0604020202020204" pitchFamily="34" charset="0"/>
                <a:cs typeface="Arial" panose="020B0604020202020204" pitchFamily="34" charset="0"/>
              </a:rPr>
              <a:t>Programme </a:t>
            </a:r>
            <a:r>
              <a:rPr lang="en-ZA" altLang="en-US" sz="1600" b="1" kern="0" dirty="0">
                <a:solidFill>
                  <a:srgbClr val="000000"/>
                </a:solidFill>
                <a:latin typeface="Arial" panose="020B0604020202020204" pitchFamily="34" charset="0"/>
                <a:cs typeface="Arial" panose="020B0604020202020204" pitchFamily="34" charset="0"/>
              </a:rPr>
              <a:t>3: </a:t>
            </a:r>
            <a:r>
              <a:rPr lang="en-ZA" altLang="en-US" sz="1600" b="1" kern="0" dirty="0" smtClean="0">
                <a:solidFill>
                  <a:srgbClr val="000000"/>
                </a:solidFill>
                <a:latin typeface="Arial" panose="020B0604020202020204" pitchFamily="34" charset="0"/>
                <a:cs typeface="Arial" panose="020B0604020202020204" pitchFamily="34" charset="0"/>
              </a:rPr>
              <a:t>ESM</a:t>
            </a:r>
          </a:p>
          <a:p>
            <a:pPr marL="285750" lvl="0" indent="-285750" algn="just" defTabSz="914400" eaLnBrk="0" fontAlgn="base" hangingPunct="0">
              <a:spcBef>
                <a:spcPct val="20000"/>
              </a:spcBef>
              <a:spcAft>
                <a:spcPct val="0"/>
              </a:spcAft>
              <a:buFont typeface="Wingdings" panose="05000000000000000000" pitchFamily="2" charset="2"/>
              <a:buChar char="q"/>
              <a:defRPr/>
            </a:pPr>
            <a:r>
              <a:rPr lang="en-ZA" altLang="en-US" sz="1600" kern="0" dirty="0" smtClean="0">
                <a:solidFill>
                  <a:srgbClr val="000000"/>
                </a:solidFill>
                <a:latin typeface="Arial" panose="020B0604020202020204" pitchFamily="34" charset="0"/>
                <a:cs typeface="Arial" panose="020B0604020202020204" pitchFamily="34" charset="0"/>
              </a:rPr>
              <a:t>The programme had </a:t>
            </a:r>
            <a:r>
              <a:rPr lang="en-ZA" altLang="en-US" sz="1600" kern="0" dirty="0">
                <a:solidFill>
                  <a:srgbClr val="000000"/>
                </a:solidFill>
                <a:latin typeface="Arial" panose="020B0604020202020204" pitchFamily="34" charset="0"/>
                <a:cs typeface="Arial" panose="020B0604020202020204" pitchFamily="34" charset="0"/>
              </a:rPr>
              <a:t>six </a:t>
            </a:r>
            <a:r>
              <a:rPr lang="en-ZA" altLang="en-US" sz="1600" kern="0" dirty="0" smtClean="0">
                <a:solidFill>
                  <a:srgbClr val="000000"/>
                </a:solidFill>
                <a:latin typeface="Arial" panose="020B0604020202020204" pitchFamily="34" charset="0"/>
                <a:cs typeface="Arial" panose="020B0604020202020204" pitchFamily="34" charset="0"/>
              </a:rPr>
              <a:t>(6</a:t>
            </a:r>
            <a:r>
              <a:rPr lang="en-ZA" altLang="en-US" sz="1600" kern="0" dirty="0">
                <a:solidFill>
                  <a:srgbClr val="000000"/>
                </a:solidFill>
                <a:latin typeface="Arial" panose="020B0604020202020204" pitchFamily="34" charset="0"/>
                <a:cs typeface="Arial" panose="020B0604020202020204" pitchFamily="34" charset="0"/>
              </a:rPr>
              <a:t>)</a:t>
            </a:r>
            <a:r>
              <a:rPr lang="en-ZA" altLang="en-US" sz="1600" kern="0" dirty="0" smtClean="0">
                <a:solidFill>
                  <a:srgbClr val="000000"/>
                </a:solidFill>
                <a:latin typeface="Arial" panose="020B0604020202020204" pitchFamily="34" charset="0"/>
                <a:cs typeface="Arial" panose="020B0604020202020204" pitchFamily="34" charset="0"/>
              </a:rPr>
              <a:t> performance targets planned for implementation during 2014/15FY. </a:t>
            </a:r>
          </a:p>
          <a:p>
            <a:pPr marL="285750" lvl="0" indent="-285750" algn="just" defTabSz="914400" eaLnBrk="0" fontAlgn="base" hangingPunct="0">
              <a:spcBef>
                <a:spcPct val="20000"/>
              </a:spcBef>
              <a:spcAft>
                <a:spcPct val="0"/>
              </a:spcAft>
              <a:buFont typeface="Wingdings" panose="05000000000000000000" pitchFamily="2" charset="2"/>
              <a:buChar char="q"/>
              <a:defRPr/>
            </a:pPr>
            <a:r>
              <a:rPr lang="en-ZA" altLang="en-US" sz="1600" kern="0" dirty="0" smtClean="0">
                <a:solidFill>
                  <a:srgbClr val="000000"/>
                </a:solidFill>
                <a:latin typeface="Arial" panose="020B0604020202020204" pitchFamily="34" charset="0"/>
                <a:cs typeface="Arial" panose="020B0604020202020204" pitchFamily="34" charset="0"/>
              </a:rPr>
              <a:t>A </a:t>
            </a:r>
            <a:r>
              <a:rPr lang="en-ZA" altLang="en-US" sz="1600" kern="0" dirty="0">
                <a:solidFill>
                  <a:srgbClr val="000000"/>
                </a:solidFill>
                <a:latin typeface="Arial" panose="020B0604020202020204" pitchFamily="34" charset="0"/>
                <a:cs typeface="Arial" panose="020B0604020202020204" pitchFamily="34" charset="0"/>
              </a:rPr>
              <a:t>total of </a:t>
            </a:r>
            <a:r>
              <a:rPr lang="en-ZA" altLang="en-US" sz="1600" kern="0" dirty="0" smtClean="0">
                <a:solidFill>
                  <a:srgbClr val="000000"/>
                </a:solidFill>
                <a:latin typeface="Arial" panose="020B0604020202020204" pitchFamily="34" charset="0"/>
                <a:cs typeface="Arial" panose="020B0604020202020204" pitchFamily="34" charset="0"/>
              </a:rPr>
              <a:t>three (03) planned targets </a:t>
            </a:r>
            <a:r>
              <a:rPr lang="en-ZA" altLang="en-US" sz="1600" kern="0" dirty="0">
                <a:solidFill>
                  <a:srgbClr val="000000"/>
                </a:solidFill>
                <a:latin typeface="Arial" panose="020B0604020202020204" pitchFamily="34" charset="0"/>
                <a:cs typeface="Arial" panose="020B0604020202020204" pitchFamily="34" charset="0"/>
              </a:rPr>
              <a:t>were </a:t>
            </a:r>
            <a:r>
              <a:rPr lang="en-ZA" altLang="en-US" sz="1600" kern="0" dirty="0" smtClean="0">
                <a:solidFill>
                  <a:srgbClr val="000000"/>
                </a:solidFill>
                <a:latin typeface="Arial" panose="020B0604020202020204" pitchFamily="34" charset="0"/>
                <a:cs typeface="Arial" panose="020B0604020202020204" pitchFamily="34" charset="0"/>
              </a:rPr>
              <a:t>achieved, </a:t>
            </a:r>
            <a:r>
              <a:rPr lang="en-ZA" altLang="en-US" sz="1600" kern="0" dirty="0">
                <a:solidFill>
                  <a:srgbClr val="000000"/>
                </a:solidFill>
                <a:latin typeface="Arial" panose="020B0604020202020204" pitchFamily="34" charset="0"/>
                <a:cs typeface="Arial" panose="020B0604020202020204" pitchFamily="34" charset="0"/>
              </a:rPr>
              <a:t>which constitutes </a:t>
            </a:r>
            <a:r>
              <a:rPr lang="en-ZA" altLang="en-US" sz="1600" kern="0" dirty="0" smtClean="0">
                <a:solidFill>
                  <a:srgbClr val="000000"/>
                </a:solidFill>
                <a:latin typeface="Arial" panose="020B0604020202020204" pitchFamily="34" charset="0"/>
                <a:cs typeface="Arial" panose="020B0604020202020204" pitchFamily="34" charset="0"/>
              </a:rPr>
              <a:t>50% achievement </a:t>
            </a:r>
            <a:r>
              <a:rPr lang="en-ZA" altLang="en-US" sz="1600" kern="0" dirty="0">
                <a:solidFill>
                  <a:srgbClr val="000000"/>
                </a:solidFill>
                <a:latin typeface="Arial" panose="020B0604020202020204" pitchFamily="34" charset="0"/>
                <a:cs typeface="Arial" panose="020B0604020202020204" pitchFamily="34" charset="0"/>
              </a:rPr>
              <a:t>of the targeted performance compared to the performance commitments set for the  </a:t>
            </a:r>
            <a:r>
              <a:rPr lang="en-ZA" altLang="en-US" sz="1600" kern="0" dirty="0" smtClean="0">
                <a:solidFill>
                  <a:srgbClr val="000000"/>
                </a:solidFill>
                <a:latin typeface="Arial" panose="020B0604020202020204" pitchFamily="34" charset="0"/>
                <a:cs typeface="Arial" panose="020B0604020202020204" pitchFamily="34" charset="0"/>
              </a:rPr>
              <a:t>2014/15FY. </a:t>
            </a:r>
          </a:p>
          <a:p>
            <a:pPr lvl="0" algn="just" defTabSz="914400" eaLnBrk="0" fontAlgn="base" hangingPunct="0">
              <a:spcBef>
                <a:spcPct val="20000"/>
              </a:spcBef>
              <a:spcAft>
                <a:spcPct val="0"/>
              </a:spcAft>
              <a:defRPr/>
            </a:pPr>
            <a:endParaRPr lang="en-ZA" altLang="en-US" sz="1600" kern="0" dirty="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smtClean="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b="1" kern="0" dirty="0" smtClean="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ZA" altLang="en-US" kern="0" dirty="0" smtClean="0">
                <a:solidFill>
                  <a:srgbClr val="000000"/>
                </a:solidFill>
                <a:latin typeface="Arial" panose="020B0604020202020204" pitchFamily="34" charset="0"/>
                <a:cs typeface="Arial" panose="020B0604020202020204" pitchFamily="34" charset="0"/>
              </a:rPr>
              <a:t>Departmental Performance = </a:t>
            </a:r>
            <a:r>
              <a:rPr lang="en-ZA" u="sng" dirty="0" smtClean="0">
                <a:solidFill>
                  <a:srgbClr val="000000"/>
                </a:solidFill>
                <a:latin typeface="Arial" panose="020B0604020202020204" pitchFamily="34" charset="0"/>
                <a:ea typeface="ＭＳ Ｐゴシック"/>
                <a:cs typeface="Arial" panose="020B0604020202020204" pitchFamily="34" charset="0"/>
              </a:rPr>
              <a:t>No</a:t>
            </a:r>
            <a:r>
              <a:rPr lang="en-ZA" u="sng" dirty="0">
                <a:solidFill>
                  <a:srgbClr val="000000"/>
                </a:solidFill>
                <a:latin typeface="Arial" panose="020B0604020202020204" pitchFamily="34" charset="0"/>
                <a:ea typeface="ＭＳ Ｐゴシック"/>
                <a:cs typeface="Arial" panose="020B0604020202020204" pitchFamily="34" charset="0"/>
              </a:rPr>
              <a:t>. of  targets achieved </a:t>
            </a:r>
            <a:r>
              <a:rPr lang="en-ZA" dirty="0">
                <a:solidFill>
                  <a:srgbClr val="000000"/>
                </a:solidFill>
                <a:latin typeface="Arial" panose="020B0604020202020204" pitchFamily="34" charset="0"/>
                <a:ea typeface="ＭＳ Ｐゴシック"/>
                <a:cs typeface="Arial" panose="020B0604020202020204" pitchFamily="34" charset="0"/>
              </a:rPr>
              <a:t> x 100       </a:t>
            </a:r>
          </a:p>
          <a:p>
            <a:pPr lvl="0" defTabSz="914400" fontAlgn="base">
              <a:spcBef>
                <a:spcPct val="0"/>
              </a:spcBef>
              <a:spcAft>
                <a:spcPct val="0"/>
              </a:spcAft>
            </a:pPr>
            <a:r>
              <a:rPr lang="en-ZA" dirty="0">
                <a:solidFill>
                  <a:srgbClr val="000000"/>
                </a:solidFill>
                <a:latin typeface="Arial" panose="020B0604020202020204" pitchFamily="34" charset="0"/>
                <a:ea typeface="ＭＳ Ｐゴシック"/>
                <a:cs typeface="Arial" panose="020B0604020202020204" pitchFamily="34" charset="0"/>
              </a:rPr>
              <a:t>			      Total no of targets set</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a:t>
            </a:r>
            <a:r>
              <a:rPr lang="en-ZA" dirty="0" smtClean="0">
                <a:solidFill>
                  <a:srgbClr val="000000"/>
                </a:solidFill>
                <a:latin typeface="Arial" panose="020B0604020202020204" pitchFamily="34" charset="0"/>
                <a:ea typeface="ＭＳ Ｐゴシック"/>
                <a:cs typeface="Arial" panose="020B0604020202020204" pitchFamily="34" charset="0"/>
              </a:rPr>
              <a:t>= </a:t>
            </a:r>
            <a:r>
              <a:rPr lang="en-ZA" u="sng" dirty="0" smtClean="0">
                <a:solidFill>
                  <a:srgbClr val="000000"/>
                </a:solidFill>
                <a:latin typeface="Arial" panose="020B0604020202020204" pitchFamily="34" charset="0"/>
                <a:ea typeface="ＭＳ Ｐゴシック"/>
                <a:cs typeface="Arial" panose="020B0604020202020204" pitchFamily="34" charset="0"/>
              </a:rPr>
              <a:t>3 </a:t>
            </a:r>
            <a:r>
              <a:rPr lang="en-ZA" dirty="0">
                <a:solidFill>
                  <a:srgbClr val="000000"/>
                </a:solidFill>
                <a:latin typeface="Arial" panose="020B0604020202020204" pitchFamily="34" charset="0"/>
                <a:ea typeface="ＭＳ Ｐゴシック"/>
                <a:cs typeface="Arial" panose="020B0604020202020204" pitchFamily="34" charset="0"/>
              </a:rPr>
              <a:t>x 100 </a:t>
            </a:r>
            <a:endParaRPr lang="en-ZA" u="sng" dirty="0">
              <a:solidFill>
                <a:srgbClr val="000000"/>
              </a:solidFill>
              <a:latin typeface="Arial" panose="020B0604020202020204" pitchFamily="34" charset="0"/>
              <a:ea typeface="ＭＳ Ｐゴシック"/>
              <a:cs typeface="Arial" panose="020B0604020202020204" pitchFamily="34" charset="0"/>
            </a:endParaRPr>
          </a:p>
          <a:p>
            <a:pPr lvl="0" defTabSz="914400" fontAlgn="base">
              <a:spcBef>
                <a:spcPct val="0"/>
              </a:spcBef>
              <a:spcAft>
                <a:spcPct val="0"/>
              </a:spcAft>
            </a:pPr>
            <a:r>
              <a:rPr lang="en-ZA" dirty="0" smtClean="0">
                <a:solidFill>
                  <a:srgbClr val="000000"/>
                </a:solidFill>
                <a:latin typeface="Arial" panose="020B0604020202020204" pitchFamily="34" charset="0"/>
                <a:ea typeface="ＭＳ Ｐゴシック"/>
                <a:cs typeface="Arial" panose="020B0604020202020204" pitchFamily="34" charset="0"/>
              </a:rPr>
              <a:t>			          6</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 50%</a:t>
            </a:r>
            <a:endParaRPr lang="en-ZA" altLang="en-US" kern="0" dirty="0">
              <a:solidFill>
                <a:srgbClr val="000000"/>
              </a:solidFill>
              <a:latin typeface="Arial" panose="020B0604020202020204" pitchFamily="34" charset="0"/>
              <a:cs typeface="Arial" panose="020B0604020202020204" pitchFamily="34" charset="0"/>
            </a:endParaRPr>
          </a:p>
          <a:p>
            <a:pPr lvl="0" algn="just" defTabSz="914400" eaLnBrk="0" fontAlgn="base" hangingPunct="0">
              <a:spcBef>
                <a:spcPct val="20000"/>
              </a:spcBef>
              <a:spcAft>
                <a:spcPct val="0"/>
              </a:spcAft>
              <a:defRPr/>
            </a:pPr>
            <a:r>
              <a:rPr lang="en-ZA" altLang="en-US" sz="1600" kern="0" dirty="0">
                <a:solidFill>
                  <a:srgbClr val="000000"/>
                </a:solidFill>
                <a:latin typeface="Arial" panose="020B0604020202020204" pitchFamily="34" charset="0"/>
                <a:cs typeface="Arial" panose="020B0604020202020204" pitchFamily="34" charset="0"/>
              </a:rPr>
              <a:t>The department achieved </a:t>
            </a:r>
            <a:r>
              <a:rPr lang="en-ZA" altLang="en-US" sz="1600" kern="0" dirty="0" smtClean="0">
                <a:solidFill>
                  <a:srgbClr val="000000"/>
                </a:solidFill>
                <a:latin typeface="Arial" panose="020B0604020202020204" pitchFamily="34" charset="0"/>
                <a:cs typeface="Arial" panose="020B0604020202020204" pitchFamily="34" charset="0"/>
              </a:rPr>
              <a:t>50</a:t>
            </a:r>
            <a:r>
              <a:rPr lang="en-ZA" altLang="en-US" sz="1600" kern="0" dirty="0">
                <a:solidFill>
                  <a:srgbClr val="000000"/>
                </a:solidFill>
                <a:latin typeface="Arial" panose="020B0604020202020204" pitchFamily="34" charset="0"/>
                <a:cs typeface="Arial" panose="020B0604020202020204" pitchFamily="34" charset="0"/>
              </a:rPr>
              <a:t>% performance on </a:t>
            </a:r>
            <a:r>
              <a:rPr lang="en-ZA" altLang="en-US" sz="1600" kern="0" dirty="0" smtClean="0">
                <a:solidFill>
                  <a:srgbClr val="000000"/>
                </a:solidFill>
                <a:latin typeface="Arial" panose="020B0604020202020204" pitchFamily="34" charset="0"/>
                <a:cs typeface="Arial" panose="020B0604020202020204" pitchFamily="34" charset="0"/>
              </a:rPr>
              <a:t>ESM </a:t>
            </a:r>
            <a:r>
              <a:rPr lang="en-ZA" altLang="en-US" sz="1600" kern="0" dirty="0">
                <a:solidFill>
                  <a:srgbClr val="000000"/>
                </a:solidFill>
                <a:latin typeface="Arial" panose="020B0604020202020204" pitchFamily="34" charset="0"/>
                <a:cs typeface="Arial" panose="020B0604020202020204" pitchFamily="34" charset="0"/>
              </a:rPr>
              <a:t>programme for the </a:t>
            </a:r>
            <a:r>
              <a:rPr lang="en-ZA" altLang="en-US" sz="1600" kern="0" dirty="0" smtClean="0">
                <a:solidFill>
                  <a:srgbClr val="000000"/>
                </a:solidFill>
                <a:latin typeface="Arial" panose="020B0604020202020204" pitchFamily="34" charset="0"/>
                <a:cs typeface="Arial" panose="020B0604020202020204" pitchFamily="34" charset="0"/>
              </a:rPr>
              <a:t>2014/15FY. </a:t>
            </a:r>
            <a:endParaRPr lang="en-ZA" altLang="en-US" sz="1600" kern="0" dirty="0">
              <a:solidFill>
                <a:srgbClr val="0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185527547"/>
              </p:ext>
            </p:extLst>
          </p:nvPr>
        </p:nvGraphicFramePr>
        <p:xfrm>
          <a:off x="310749" y="2674959"/>
          <a:ext cx="8367210" cy="1091821"/>
        </p:xfrm>
        <a:graphic>
          <a:graphicData uri="http://schemas.openxmlformats.org/drawingml/2006/table">
            <a:tbl>
              <a:tblPr firstRow="1" bandRow="1">
                <a:tableStyleId>{5C22544A-7EE6-4342-B048-85BDC9FD1C3A}</a:tableStyleId>
              </a:tblPr>
              <a:tblGrid>
                <a:gridCol w="2789070"/>
                <a:gridCol w="2789070"/>
                <a:gridCol w="2789070"/>
              </a:tblGrid>
              <a:tr h="694795">
                <a:tc>
                  <a:txBody>
                    <a:bodyPr/>
                    <a:lstStyle/>
                    <a:p>
                      <a:r>
                        <a:rPr lang="en-ZA" dirty="0" smtClean="0">
                          <a:solidFill>
                            <a:srgbClr val="144B26"/>
                          </a:solidFill>
                          <a:latin typeface="Century Gothic" panose="020B0502020202020204" pitchFamily="34" charset="0"/>
                        </a:rPr>
                        <a:t>Planned targets</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not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026">
                <a:tc>
                  <a:txBody>
                    <a:bodyPr/>
                    <a:lstStyle/>
                    <a:p>
                      <a:pPr algn="ctr"/>
                      <a:r>
                        <a:rPr lang="en-ZA" b="1" dirty="0" smtClean="0">
                          <a:latin typeface="Century Gothic" panose="020B0502020202020204" pitchFamily="34" charset="0"/>
                        </a:rPr>
                        <a:t>06 APP targets</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b="1" dirty="0" smtClean="0">
                          <a:latin typeface="Century Gothic" panose="020B0502020202020204" pitchFamily="34" charset="0"/>
                        </a:rPr>
                        <a:t>03</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F32C"/>
                    </a:solidFill>
                  </a:tcPr>
                </a:tc>
                <a:tc>
                  <a:txBody>
                    <a:bodyPr/>
                    <a:lstStyle/>
                    <a:p>
                      <a:pPr algn="ctr"/>
                      <a:r>
                        <a:rPr lang="en-ZA" b="1" dirty="0" smtClean="0">
                          <a:latin typeface="Century Gothic" panose="020B0502020202020204" pitchFamily="34" charset="0"/>
                        </a:rPr>
                        <a:t>03</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pic>
        <p:nvPicPr>
          <p:cNvPr id="2" name="Picture 1"/>
          <p:cNvPicPr>
            <a:picLocks noChangeAspect="1"/>
          </p:cNvPicPr>
          <p:nvPr/>
        </p:nvPicPr>
        <p:blipFill>
          <a:blip r:embed="rId2"/>
          <a:stretch>
            <a:fillRect/>
          </a:stretch>
        </p:blipFill>
        <p:spPr>
          <a:xfrm>
            <a:off x="-793" y="179615"/>
            <a:ext cx="9144793" cy="816935"/>
          </a:xfrm>
          <a:prstGeom prst="rect">
            <a:avLst/>
          </a:prstGeom>
        </p:spPr>
      </p:pic>
      <p:pic>
        <p:nvPicPr>
          <p:cNvPr id="3" name="Picture 2"/>
          <p:cNvPicPr>
            <a:picLocks noChangeAspect="1"/>
          </p:cNvPicPr>
          <p:nvPr/>
        </p:nvPicPr>
        <p:blipFill>
          <a:blip r:embed="rId3"/>
          <a:stretch>
            <a:fillRect/>
          </a:stretch>
        </p:blipFill>
        <p:spPr>
          <a:xfrm>
            <a:off x="11485" y="6483063"/>
            <a:ext cx="9150889" cy="749873"/>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11</a:t>
            </a:fld>
            <a:endParaRPr lang="en-US" dirty="0"/>
          </a:p>
        </p:txBody>
      </p:sp>
    </p:spTree>
    <p:extLst>
      <p:ext uri="{BB962C8B-B14F-4D97-AF65-F5344CB8AC3E}">
        <p14:creationId xmlns:p14="http://schemas.microsoft.com/office/powerpoint/2010/main" xmlns="" val="128351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88" y="2616683"/>
            <a:ext cx="9150888" cy="1169551"/>
          </a:xfrm>
          <a:prstGeom prst="rect">
            <a:avLst/>
          </a:prstGeom>
        </p:spPr>
        <p:txBody>
          <a:bodyPr wrap="square">
            <a:spAutoFit/>
          </a:bodyPr>
          <a:lstStyle/>
          <a:p>
            <a:pPr algn="ctr"/>
            <a:r>
              <a:rPr lang="en-US" altLang="en-US" sz="3500" b="1" dirty="0" smtClean="0">
                <a:solidFill>
                  <a:srgbClr val="008000"/>
                </a:solidFill>
                <a:latin typeface="Arial" panose="020B0604020202020204" pitchFamily="34" charset="0"/>
                <a:ea typeface="+mj-ea"/>
                <a:cs typeface="Arial" panose="020B0604020202020204" pitchFamily="34" charset="0"/>
              </a:rPr>
              <a:t>DMV`s OVERALL SIGNIFICANT ACHIEVEMENT FOR 2014/15FY</a:t>
            </a:r>
            <a:endParaRPr lang="en-ZA" altLang="en-US" sz="3500" b="1" dirty="0">
              <a:latin typeface="Century Gothic" pitchFamily="34" charset="0"/>
            </a:endParaRPr>
          </a:p>
        </p:txBody>
      </p:sp>
      <p:pic>
        <p:nvPicPr>
          <p:cNvPr id="2" name="Picture 1"/>
          <p:cNvPicPr>
            <a:picLocks noChangeAspect="1"/>
          </p:cNvPicPr>
          <p:nvPr/>
        </p:nvPicPr>
        <p:blipFill>
          <a:blip r:embed="rId2"/>
          <a:stretch>
            <a:fillRect/>
          </a:stretch>
        </p:blipFill>
        <p:spPr>
          <a:xfrm>
            <a:off x="0" y="6600825"/>
            <a:ext cx="9150889" cy="257175"/>
          </a:xfrm>
          <a:prstGeom prst="rect">
            <a:avLst/>
          </a:prstGeom>
        </p:spPr>
      </p:pic>
      <p:pic>
        <p:nvPicPr>
          <p:cNvPr id="4" name="Picture 3"/>
          <p:cNvPicPr>
            <a:picLocks noChangeAspect="1"/>
          </p:cNvPicPr>
          <p:nvPr/>
        </p:nvPicPr>
        <p:blipFill>
          <a:blip r:embed="rId3"/>
          <a:stretch>
            <a:fillRect/>
          </a:stretch>
        </p:blipFill>
        <p:spPr>
          <a:xfrm>
            <a:off x="-397" y="154710"/>
            <a:ext cx="9144793" cy="816935"/>
          </a:xfrm>
          <a:prstGeom prst="rect">
            <a:avLst/>
          </a:prstGeom>
        </p:spPr>
      </p:pic>
      <p:sp>
        <p:nvSpPr>
          <p:cNvPr id="5" name="Slide Number Placeholder 4"/>
          <p:cNvSpPr>
            <a:spLocks noGrp="1"/>
          </p:cNvSpPr>
          <p:nvPr>
            <p:ph type="sldNum" sz="quarter" idx="12"/>
          </p:nvPr>
        </p:nvSpPr>
        <p:spPr/>
        <p:txBody>
          <a:bodyPr/>
          <a:lstStyle/>
          <a:p>
            <a:fld id="{7CDEE3CD-9AE7-E148-8D38-A96A94875DA4}" type="slidenum">
              <a:rPr lang="en-US" smtClean="0"/>
              <a:pPr/>
              <a:t>12</a:t>
            </a:fld>
            <a:endParaRPr lang="en-US" dirty="0"/>
          </a:p>
        </p:txBody>
      </p:sp>
    </p:spTree>
    <p:extLst>
      <p:ext uri="{BB962C8B-B14F-4D97-AF65-F5344CB8AC3E}">
        <p14:creationId xmlns:p14="http://schemas.microsoft.com/office/powerpoint/2010/main" xmlns="" val="373628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1509" y="628682"/>
            <a:ext cx="5484586" cy="461665"/>
          </a:xfrm>
          <a:prstGeom prst="rect">
            <a:avLst/>
          </a:prstGeom>
        </p:spPr>
        <p:txBody>
          <a:bodyPr wrap="square">
            <a:spAutoFit/>
          </a:bodyPr>
          <a:lstStyle/>
          <a:p>
            <a:pPr algn="ctr"/>
            <a:r>
              <a:rPr lang="en-US" altLang="en-US" sz="2400" b="1" dirty="0" smtClean="0">
                <a:latin typeface="Arial" panose="020B0604020202020204" pitchFamily="34" charset="0"/>
                <a:ea typeface="+mj-ea"/>
                <a:cs typeface="Arial" panose="020B0604020202020204" pitchFamily="34" charset="0"/>
              </a:rPr>
              <a:t>DMV`s </a:t>
            </a:r>
            <a:r>
              <a:rPr lang="en-US" altLang="en-US" sz="2400" b="1" dirty="0">
                <a:latin typeface="Arial" panose="020B0604020202020204" pitchFamily="34" charset="0"/>
                <a:ea typeface="+mj-ea"/>
                <a:cs typeface="Arial" panose="020B0604020202020204" pitchFamily="34" charset="0"/>
              </a:rPr>
              <a:t>Significant </a:t>
            </a:r>
            <a:r>
              <a:rPr lang="en-US" altLang="en-US" sz="2400" b="1" dirty="0" smtClean="0">
                <a:latin typeface="Arial" panose="020B0604020202020204" pitchFamily="34" charset="0"/>
                <a:ea typeface="+mj-ea"/>
                <a:cs typeface="Arial" panose="020B0604020202020204" pitchFamily="34" charset="0"/>
              </a:rPr>
              <a:t>Achievements</a:t>
            </a:r>
            <a:endParaRPr lang="en-ZA" sz="2400" b="1" dirty="0">
              <a:latin typeface="Century Gothic" pitchFamily="34" charset="0"/>
            </a:endParaRPr>
          </a:p>
        </p:txBody>
      </p:sp>
      <p:pic>
        <p:nvPicPr>
          <p:cNvPr id="2" name="Picture 1"/>
          <p:cNvPicPr>
            <a:picLocks noChangeAspect="1"/>
          </p:cNvPicPr>
          <p:nvPr/>
        </p:nvPicPr>
        <p:blipFill>
          <a:blip r:embed="rId2"/>
          <a:stretch>
            <a:fillRect/>
          </a:stretch>
        </p:blipFill>
        <p:spPr>
          <a:xfrm>
            <a:off x="0" y="27413"/>
            <a:ext cx="9144793" cy="695178"/>
          </a:xfrm>
          <a:prstGeom prst="rect">
            <a:avLst/>
          </a:prstGeom>
        </p:spPr>
      </p:pic>
      <p:pic>
        <p:nvPicPr>
          <p:cNvPr id="4" name="Picture 3"/>
          <p:cNvPicPr>
            <a:picLocks noChangeAspect="1"/>
          </p:cNvPicPr>
          <p:nvPr/>
        </p:nvPicPr>
        <p:blipFill>
          <a:blip r:embed="rId3"/>
          <a:stretch>
            <a:fillRect/>
          </a:stretch>
        </p:blipFill>
        <p:spPr>
          <a:xfrm>
            <a:off x="-6889" y="6571697"/>
            <a:ext cx="9150889" cy="383040"/>
          </a:xfrm>
          <a:prstGeom prst="rect">
            <a:avLst/>
          </a:prstGeom>
        </p:spPr>
      </p:pic>
      <p:sp>
        <p:nvSpPr>
          <p:cNvPr id="5" name="Rectangle 4"/>
          <p:cNvSpPr/>
          <p:nvPr/>
        </p:nvSpPr>
        <p:spPr>
          <a:xfrm>
            <a:off x="114696" y="1062497"/>
            <a:ext cx="8915400" cy="5509200"/>
          </a:xfrm>
          <a:prstGeom prst="rect">
            <a:avLst/>
          </a:prstGeom>
        </p:spPr>
        <p:txBody>
          <a:bodyPr wrap="square">
            <a:spAutoFit/>
          </a:bodyPr>
          <a:lstStyle/>
          <a:p>
            <a:pPr algn="just"/>
            <a:r>
              <a:rPr lang="en-ZA" sz="1600" dirty="0">
                <a:latin typeface="Arial" panose="020B0604020202020204" pitchFamily="34" charset="0"/>
                <a:cs typeface="Arial" panose="020B0604020202020204" pitchFamily="34" charset="0"/>
              </a:rPr>
              <a:t>The following are key service delivery strategic issues achieved </a:t>
            </a:r>
            <a:r>
              <a:rPr lang="en-ZA" sz="1600" dirty="0" smtClean="0">
                <a:latin typeface="Arial" panose="020B0604020202020204" pitchFamily="34" charset="0"/>
                <a:cs typeface="Arial" panose="020B0604020202020204" pitchFamily="34" charset="0"/>
              </a:rPr>
              <a:t>during the 2014/15FY:</a:t>
            </a:r>
          </a:p>
          <a:p>
            <a:pPr algn="just"/>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693 </a:t>
            </a:r>
            <a:r>
              <a:rPr lang="en-ZA" sz="1600" dirty="0">
                <a:latin typeface="Arial" panose="020B0604020202020204" pitchFamily="34" charset="0"/>
                <a:cs typeface="Arial" panose="020B0604020202020204" pitchFamily="34" charset="0"/>
              </a:rPr>
              <a:t>MVs have since been enabled to access Social Relief of </a:t>
            </a:r>
            <a:r>
              <a:rPr lang="en-ZA" sz="1600" dirty="0" smtClean="0">
                <a:latin typeface="Arial" panose="020B0604020202020204" pitchFamily="34" charset="0"/>
                <a:cs typeface="Arial" panose="020B0604020202020204" pitchFamily="34" charset="0"/>
              </a:rPr>
              <a:t>Distress (</a:t>
            </a:r>
            <a:r>
              <a:rPr lang="en-ZA" sz="1600" dirty="0">
                <a:latin typeface="Arial" panose="020B0604020202020204" pitchFamily="34" charset="0"/>
                <a:cs typeface="Arial" panose="020B0604020202020204" pitchFamily="34" charset="0"/>
              </a:rPr>
              <a:t>SRD</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through the Department of Social Development’s SASSA programme;</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6 795 </a:t>
            </a:r>
            <a:r>
              <a:rPr lang="en-ZA" sz="1600" dirty="0">
                <a:latin typeface="Arial" panose="020B0604020202020204" pitchFamily="34" charset="0"/>
                <a:cs typeface="Arial" panose="020B0604020202020204" pitchFamily="34" charset="0"/>
              </a:rPr>
              <a:t>MVs have been provided with access to healthcare; </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1 803 </a:t>
            </a:r>
            <a:r>
              <a:rPr lang="en-ZA" sz="1600" dirty="0">
                <a:latin typeface="Arial" panose="020B0604020202020204" pitchFamily="34" charset="0"/>
                <a:cs typeface="Arial" panose="020B0604020202020204" pitchFamily="34" charset="0"/>
              </a:rPr>
              <a:t>MVs were provided with healthcare cards;   </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645 MVs </a:t>
            </a:r>
            <a:r>
              <a:rPr lang="en-ZA" sz="1600" dirty="0">
                <a:latin typeface="Arial" panose="020B0604020202020204" pitchFamily="34" charset="0"/>
                <a:cs typeface="Arial" panose="020B0604020202020204" pitchFamily="34" charset="0"/>
              </a:rPr>
              <a:t>and their dependants</a:t>
            </a:r>
            <a:r>
              <a:rPr lang="en-ZA" sz="1600" dirty="0" smtClean="0">
                <a:latin typeface="Arial" panose="020B0604020202020204" pitchFamily="34" charset="0"/>
                <a:cs typeface="Arial" panose="020B0604020202020204" pitchFamily="34" charset="0"/>
              </a:rPr>
              <a:t> were provided with bursaries; </a:t>
            </a: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Nine </a:t>
            </a:r>
            <a:r>
              <a:rPr lang="en-ZA" sz="1600" dirty="0">
                <a:latin typeface="Arial" panose="020B0604020202020204" pitchFamily="34" charset="0"/>
                <a:cs typeface="Arial" panose="020B0604020202020204" pitchFamily="34" charset="0"/>
              </a:rPr>
              <a:t>(9) houses belonging to MVs were rescued from repossession by the Banks in line with the provisions of the Regulations;</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2 </a:t>
            </a:r>
            <a:r>
              <a:rPr lang="en-ZA" sz="1600" dirty="0" smtClean="0">
                <a:latin typeface="Arial" panose="020B0604020202020204" pitchFamily="34" charset="0"/>
                <a:cs typeface="Arial" panose="020B0604020202020204" pitchFamily="34" charset="0"/>
              </a:rPr>
              <a:t>450 </a:t>
            </a:r>
            <a:r>
              <a:rPr lang="en-ZA" sz="1600" dirty="0">
                <a:latin typeface="Arial" panose="020B0604020202020204" pitchFamily="34" charset="0"/>
                <a:cs typeface="Arial" panose="020B0604020202020204" pitchFamily="34" charset="0"/>
              </a:rPr>
              <a:t>MVs accessed  </a:t>
            </a:r>
            <a:r>
              <a:rPr lang="en-ZA" sz="1600" dirty="0" smtClean="0">
                <a:latin typeface="Arial" panose="020B0604020202020204" pitchFamily="34" charset="0"/>
                <a:cs typeface="Arial" panose="020B0604020202020204" pitchFamily="34" charset="0"/>
              </a:rPr>
              <a:t>training </a:t>
            </a:r>
            <a:r>
              <a:rPr lang="en-ZA" sz="1600" dirty="0">
                <a:latin typeface="Arial" panose="020B0604020202020204" pitchFamily="34" charset="0"/>
                <a:cs typeface="Arial" panose="020B0604020202020204" pitchFamily="34" charset="0"/>
              </a:rPr>
              <a:t>and  skills;</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97 cooperatives </a:t>
            </a:r>
            <a:r>
              <a:rPr lang="en-ZA" sz="1600" dirty="0" smtClean="0">
                <a:latin typeface="Arial" panose="020B0604020202020204" pitchFamily="34" charset="0"/>
                <a:cs typeface="Arial" panose="020B0604020202020204" pitchFamily="34" charset="0"/>
              </a:rPr>
              <a:t>for MVs were </a:t>
            </a:r>
            <a:r>
              <a:rPr lang="en-ZA" sz="1600" dirty="0">
                <a:latin typeface="Arial" panose="020B0604020202020204" pitchFamily="34" charset="0"/>
                <a:cs typeface="Arial" panose="020B0604020202020204" pitchFamily="34" charset="0"/>
              </a:rPr>
              <a:t>registered;</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1 </a:t>
            </a:r>
            <a:r>
              <a:rPr lang="en-ZA" sz="1600" dirty="0" smtClean="0">
                <a:latin typeface="Arial" panose="020B0604020202020204" pitchFamily="34" charset="0"/>
                <a:cs typeface="Arial" panose="020B0604020202020204" pitchFamily="34" charset="0"/>
              </a:rPr>
              <a:t>700 </a:t>
            </a:r>
            <a:r>
              <a:rPr lang="en-ZA" sz="1600" dirty="0">
                <a:latin typeface="Arial" panose="020B0604020202020204" pitchFamily="34" charset="0"/>
                <a:cs typeface="Arial" panose="020B0604020202020204" pitchFamily="34" charset="0"/>
              </a:rPr>
              <a:t>military veterans accessed  job opportunities; </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A total of </a:t>
            </a:r>
            <a:r>
              <a:rPr lang="en-ZA" sz="1600" dirty="0" smtClean="0">
                <a:latin typeface="Arial" panose="020B0604020202020204" pitchFamily="34" charset="0"/>
                <a:cs typeface="Arial" panose="020B0604020202020204" pitchFamily="34" charset="0"/>
              </a:rPr>
              <a:t>R31.9 million </a:t>
            </a:r>
            <a:r>
              <a:rPr lang="en-ZA" sz="1600" dirty="0">
                <a:latin typeface="Arial" panose="020B0604020202020204" pitchFamily="34" charset="0"/>
                <a:cs typeface="Arial" panose="020B0604020202020204" pitchFamily="34" charset="0"/>
              </a:rPr>
              <a:t>was transferred by DMV to </a:t>
            </a:r>
            <a:r>
              <a:rPr lang="en-ZA" sz="1600" dirty="0" smtClean="0">
                <a:latin typeface="Arial" panose="020B0604020202020204" pitchFamily="34" charset="0"/>
                <a:cs typeface="Arial" panose="020B0604020202020204" pitchFamily="34" charset="0"/>
              </a:rPr>
              <a:t>DHS </a:t>
            </a:r>
            <a:r>
              <a:rPr lang="en-ZA" sz="1600" dirty="0">
                <a:latin typeface="Arial" panose="020B0604020202020204" pitchFamily="34" charset="0"/>
                <a:cs typeface="Arial" panose="020B0604020202020204" pitchFamily="34" charset="0"/>
              </a:rPr>
              <a:t>as Top-Up Funds for construction of houses;</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During the period under review two (2) </a:t>
            </a:r>
            <a:r>
              <a:rPr lang="en-ZA" sz="1600" dirty="0" smtClean="0">
                <a:latin typeface="Arial" panose="020B0604020202020204" pitchFamily="34" charset="0"/>
                <a:cs typeface="Arial" panose="020B0604020202020204" pitchFamily="34" charset="0"/>
              </a:rPr>
              <a:t>MVs memorial plaques </a:t>
            </a:r>
            <a:r>
              <a:rPr lang="en-ZA" sz="1600" dirty="0">
                <a:latin typeface="Arial" panose="020B0604020202020204" pitchFamily="34" charset="0"/>
                <a:cs typeface="Arial" panose="020B0604020202020204" pitchFamily="34" charset="0"/>
              </a:rPr>
              <a:t>were </a:t>
            </a:r>
            <a:r>
              <a:rPr lang="en-ZA" sz="1600" dirty="0" smtClean="0">
                <a:latin typeface="Arial" panose="020B0604020202020204" pitchFamily="34" charset="0"/>
                <a:cs typeface="Arial" panose="020B0604020202020204" pitchFamily="34" charset="0"/>
              </a:rPr>
              <a:t>unveiled; </a:t>
            </a: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107 private sector companies entered into partnership with the DMV;</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57 802 </a:t>
            </a:r>
            <a:r>
              <a:rPr lang="en-ZA" sz="1600" dirty="0">
                <a:latin typeface="Arial" panose="020B0604020202020204" pitchFamily="34" charset="0"/>
                <a:cs typeface="Arial" panose="020B0604020202020204" pitchFamily="34" charset="0"/>
              </a:rPr>
              <a:t>Military Veterans </a:t>
            </a:r>
            <a:r>
              <a:rPr lang="en-ZA" sz="1600" dirty="0" smtClean="0">
                <a:latin typeface="Arial" panose="020B0604020202020204" pitchFamily="34" charset="0"/>
                <a:cs typeface="Arial" panose="020B0604020202020204" pitchFamily="34" charset="0"/>
              </a:rPr>
              <a:t>were </a:t>
            </a:r>
            <a:r>
              <a:rPr lang="en-ZA" sz="1600" dirty="0">
                <a:latin typeface="Arial" panose="020B0604020202020204" pitchFamily="34" charset="0"/>
                <a:cs typeface="Arial" panose="020B0604020202020204" pitchFamily="34" charset="0"/>
              </a:rPr>
              <a:t>listed on the National Military Veterans </a:t>
            </a:r>
            <a:r>
              <a:rPr lang="en-ZA" sz="1600" dirty="0" smtClean="0">
                <a:latin typeface="Arial" panose="020B0604020202020204" pitchFamily="34" charset="0"/>
                <a:cs typeface="Arial" panose="020B0604020202020204" pitchFamily="34" charset="0"/>
              </a:rPr>
              <a:t>Database </a:t>
            </a:r>
            <a:r>
              <a:rPr lang="en-ZA" sz="1600" dirty="0">
                <a:latin typeface="Arial" panose="020B0604020202020204" pitchFamily="34" charset="0"/>
                <a:cs typeface="Arial" panose="020B0604020202020204" pitchFamily="34" charset="0"/>
              </a:rPr>
              <a:t>of which </a:t>
            </a:r>
            <a:r>
              <a:rPr lang="en-ZA" sz="1600" dirty="0" smtClean="0">
                <a:latin typeface="Arial" panose="020B0604020202020204" pitchFamily="34" charset="0"/>
                <a:cs typeface="Arial" panose="020B0604020202020204" pitchFamily="34" charset="0"/>
              </a:rPr>
              <a:t>     21 322 personal files were updated;</a:t>
            </a: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1 343 MVs </a:t>
            </a:r>
            <a:r>
              <a:rPr lang="en-ZA" sz="1600" dirty="0" smtClean="0">
                <a:latin typeface="Arial" panose="020B0604020202020204" pitchFamily="34" charset="0"/>
                <a:cs typeface="Arial" panose="020B0604020202020204" pitchFamily="34" charset="0"/>
              </a:rPr>
              <a:t>accessed </a:t>
            </a:r>
            <a:r>
              <a:rPr lang="en-ZA" sz="1600" dirty="0">
                <a:latin typeface="Arial" panose="020B0604020202020204" pitchFamily="34" charset="0"/>
                <a:cs typeface="Arial" panose="020B0604020202020204" pitchFamily="34" charset="0"/>
              </a:rPr>
              <a:t>C</a:t>
            </a:r>
            <a:r>
              <a:rPr lang="en-ZA" sz="1600" dirty="0" smtClean="0">
                <a:latin typeface="Arial" panose="020B0604020202020204" pitchFamily="34" charset="0"/>
                <a:cs typeface="Arial" panose="020B0604020202020204" pitchFamily="34" charset="0"/>
              </a:rPr>
              <a:t>ounselling Services; and </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160 burial support were provided to deserving MVs. </a:t>
            </a: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DEE3CD-9AE7-E148-8D38-A96A94875DA4}" type="slidenum">
              <a:rPr lang="en-US" smtClean="0"/>
              <a:pPr/>
              <a:t>13</a:t>
            </a:fld>
            <a:endParaRPr lang="en-US" dirty="0"/>
          </a:p>
        </p:txBody>
      </p:sp>
    </p:spTree>
    <p:extLst>
      <p:ext uri="{BB962C8B-B14F-4D97-AF65-F5344CB8AC3E}">
        <p14:creationId xmlns:p14="http://schemas.microsoft.com/office/powerpoint/2010/main" xmlns="" val="2823879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51" y="2767280"/>
            <a:ext cx="8443912" cy="1169551"/>
          </a:xfrm>
          <a:prstGeom prst="rect">
            <a:avLst/>
          </a:prstGeom>
        </p:spPr>
        <p:txBody>
          <a:bodyPr wrap="square">
            <a:spAutoFit/>
          </a:bodyPr>
          <a:lstStyle/>
          <a:p>
            <a:pPr algn="ctr"/>
            <a:r>
              <a:rPr lang="en-ZA" altLang="en-US" sz="3500" b="1" dirty="0">
                <a:solidFill>
                  <a:srgbClr val="008000"/>
                </a:solidFill>
                <a:latin typeface="Arial" panose="020B0604020202020204" pitchFamily="34" charset="0"/>
                <a:ea typeface="+mj-ea"/>
                <a:cs typeface="Arial" panose="020B0604020202020204" pitchFamily="34" charset="0"/>
              </a:rPr>
              <a:t>PERFORMANCE AGAINST SELECTED INDICATORS</a:t>
            </a:r>
          </a:p>
        </p:txBody>
      </p:sp>
      <p:pic>
        <p:nvPicPr>
          <p:cNvPr id="2" name="Picture 1"/>
          <p:cNvPicPr>
            <a:picLocks noChangeAspect="1"/>
          </p:cNvPicPr>
          <p:nvPr/>
        </p:nvPicPr>
        <p:blipFill>
          <a:blip r:embed="rId2"/>
          <a:stretch>
            <a:fillRect/>
          </a:stretch>
        </p:blipFill>
        <p:spPr>
          <a:xfrm>
            <a:off x="-67738" y="6572250"/>
            <a:ext cx="9150889" cy="285750"/>
          </a:xfrm>
          <a:prstGeom prst="rect">
            <a:avLst/>
          </a:prstGeom>
        </p:spPr>
      </p:pic>
      <p:pic>
        <p:nvPicPr>
          <p:cNvPr id="4" name="Picture 3"/>
          <p:cNvPicPr>
            <a:picLocks noChangeAspect="1"/>
          </p:cNvPicPr>
          <p:nvPr/>
        </p:nvPicPr>
        <p:blipFill>
          <a:blip r:embed="rId3"/>
          <a:stretch>
            <a:fillRect/>
          </a:stretch>
        </p:blipFill>
        <p:spPr>
          <a:xfrm>
            <a:off x="-3445" y="170131"/>
            <a:ext cx="9144793" cy="823031"/>
          </a:xfrm>
          <a:prstGeom prst="rect">
            <a:avLst/>
          </a:prstGeom>
        </p:spPr>
      </p:pic>
      <p:sp>
        <p:nvSpPr>
          <p:cNvPr id="5" name="Slide Number Placeholder 4"/>
          <p:cNvSpPr>
            <a:spLocks noGrp="1"/>
          </p:cNvSpPr>
          <p:nvPr>
            <p:ph type="sldNum" sz="quarter" idx="12"/>
          </p:nvPr>
        </p:nvSpPr>
        <p:spPr/>
        <p:txBody>
          <a:bodyPr/>
          <a:lstStyle/>
          <a:p>
            <a:fld id="{7CDEE3CD-9AE7-E148-8D38-A96A94875DA4}" type="slidenum">
              <a:rPr lang="en-US" smtClean="0"/>
              <a:pPr/>
              <a:t>14</a:t>
            </a:fld>
            <a:endParaRPr lang="en-US" dirty="0"/>
          </a:p>
        </p:txBody>
      </p:sp>
    </p:spTree>
    <p:extLst>
      <p:ext uri="{BB962C8B-B14F-4D97-AF65-F5344CB8AC3E}">
        <p14:creationId xmlns:p14="http://schemas.microsoft.com/office/powerpoint/2010/main" xmlns="" val="2470634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_b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831234"/>
            <a:ext cx="9144000" cy="45719"/>
          </a:xfrm>
          <a:prstGeom prst="rect">
            <a:avLst/>
          </a:prstGeom>
        </p:spPr>
      </p:pic>
      <p:sp>
        <p:nvSpPr>
          <p:cNvPr id="6" name="Rectangle 5"/>
          <p:cNvSpPr/>
          <p:nvPr/>
        </p:nvSpPr>
        <p:spPr>
          <a:xfrm>
            <a:off x="2334126" y="-193505"/>
            <a:ext cx="5168900" cy="830997"/>
          </a:xfrm>
          <a:prstGeom prst="rect">
            <a:avLst/>
          </a:prstGeom>
        </p:spPr>
        <p:txBody>
          <a:bodyPr wrap="square">
            <a:spAutoFit/>
          </a:bodyPr>
          <a:lstStyle/>
          <a:p>
            <a:pPr algn="ctr"/>
            <a:endParaRPr lang="en-ZA" sz="1600" b="1" dirty="0" smtClean="0">
              <a:solidFill>
                <a:srgbClr val="FF0000"/>
              </a:solidFill>
            </a:endParaRPr>
          </a:p>
          <a:p>
            <a:pPr algn="ctr"/>
            <a:r>
              <a:rPr lang="en-ZA" sz="1600" b="1" dirty="0" smtClean="0"/>
              <a:t>DMV </a:t>
            </a:r>
            <a:r>
              <a:rPr lang="en-ZA" sz="1600" b="1" dirty="0"/>
              <a:t>PERFORMANCE  AGAINST SELECTED PERFORMANCE INDICATORS AND </a:t>
            </a:r>
            <a:r>
              <a:rPr lang="en-ZA" sz="1600" b="1" dirty="0" smtClean="0"/>
              <a:t>TARGETS </a:t>
            </a:r>
            <a:endParaRPr lang="en-ZA" sz="1600" dirty="0"/>
          </a:p>
        </p:txBody>
      </p:sp>
      <p:graphicFrame>
        <p:nvGraphicFramePr>
          <p:cNvPr id="8" name="Content Placeholder 8"/>
          <p:cNvGraphicFramePr>
            <a:graphicFrameLocks/>
          </p:cNvGraphicFramePr>
          <p:nvPr>
            <p:extLst>
              <p:ext uri="{D42A27DB-BD31-4B8C-83A1-F6EECF244321}">
                <p14:modId xmlns:p14="http://schemas.microsoft.com/office/powerpoint/2010/main" xmlns="" val="1103948282"/>
              </p:ext>
            </p:extLst>
          </p:nvPr>
        </p:nvGraphicFramePr>
        <p:xfrm>
          <a:off x="75498" y="642850"/>
          <a:ext cx="8910420" cy="6092995"/>
        </p:xfrm>
        <a:graphic>
          <a:graphicData uri="http://schemas.openxmlformats.org/drawingml/2006/table">
            <a:tbl>
              <a:tblPr/>
              <a:tblGrid>
                <a:gridCol w="2282693"/>
                <a:gridCol w="834190"/>
                <a:gridCol w="866274"/>
                <a:gridCol w="844787"/>
                <a:gridCol w="1103372"/>
                <a:gridCol w="2979104"/>
              </a:tblGrid>
              <a:tr h="12296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Performance Indicator</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Actual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Achievement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2013/2014</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Planned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Target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2014/2015</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Actual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Achievement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2014/2015</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Deviation from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planned target to Actual Achievement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for 2014/2015</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entury Gothic" panose="020B0502020202020204" pitchFamily="34" charset="0"/>
                          <a:cs typeface="Arial" charset="0"/>
                        </a:rPr>
                        <a:t>Comment on deviations</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8F00"/>
                    </a:solidFill>
                  </a:tcPr>
                </a:tc>
              </a:tr>
              <a:tr h="6441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entury Gothic" panose="020B0502020202020204" pitchFamily="34" charset="0"/>
                          <a:cs typeface="Arial" charset="0"/>
                        </a:rPr>
                        <a:t>PPI:201:  Total number of deserving military veterans with access to healthcare services per year</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7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pPr>
                      <a:r>
                        <a:rPr lang="en-ZA" sz="1100" kern="1200" dirty="0" smtClean="0">
                          <a:solidFill>
                            <a:schemeClr val="tx1"/>
                          </a:solidFill>
                          <a:effectLst/>
                          <a:latin typeface="Century Gothic" pitchFamily="34" charset="0"/>
                          <a:ea typeface="Times New Roman"/>
                          <a:cs typeface="Arial"/>
                        </a:rPr>
                        <a:t>4 719</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kumimoji="0" lang="en-ZA" sz="1100" b="0" i="0" u="none" strike="noStrike" kern="1200" cap="none" normalizeH="0" baseline="0" dirty="0" smtClean="0">
                          <a:ln>
                            <a:noFill/>
                          </a:ln>
                          <a:solidFill>
                            <a:schemeClr val="tx1"/>
                          </a:solidFill>
                          <a:effectLst/>
                          <a:latin typeface="Century Gothic" pitchFamily="34" charset="0"/>
                          <a:ea typeface="+mn-ea"/>
                          <a:cs typeface="Times New Roman" pitchFamily="18" charset="0"/>
                        </a:rPr>
                        <a:t>7 000</a:t>
                      </a:r>
                      <a:endParaRPr kumimoji="0" lang="en-ZA" sz="1100" b="0" i="0" u="none" strike="noStrike" kern="1200" cap="none" normalizeH="0" baseline="0" dirty="0">
                        <a:ln>
                          <a:noFill/>
                        </a:ln>
                        <a:solidFill>
                          <a:schemeClr val="tx1"/>
                        </a:solidFill>
                        <a:effectLst/>
                        <a:latin typeface="Century Gothic" pitchFamily="34" charset="0"/>
                        <a:ea typeface="+mn-ea"/>
                        <a:cs typeface="Times New Roman"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kumimoji="0" lang="en-ZA" sz="1100" b="0" i="0" u="none" strike="noStrike" kern="1200" cap="none" normalizeH="0" baseline="0" dirty="0" smtClean="0">
                          <a:ln>
                            <a:noFill/>
                          </a:ln>
                          <a:solidFill>
                            <a:schemeClr val="tx1"/>
                          </a:solidFill>
                          <a:effectLst/>
                          <a:latin typeface="Century Gothic" pitchFamily="34" charset="0"/>
                          <a:ea typeface="+mn-ea"/>
                          <a:cs typeface="Times New Roman" pitchFamily="18" charset="0"/>
                        </a:rPr>
                        <a:t>6 795</a:t>
                      </a:r>
                      <a:endParaRPr kumimoji="0" lang="en-ZA" sz="1100" b="0" i="0" u="none" strike="noStrike" kern="1200" cap="none" normalizeH="0" baseline="0" dirty="0">
                        <a:ln>
                          <a:noFill/>
                        </a:ln>
                        <a:solidFill>
                          <a:schemeClr val="tx1"/>
                        </a:solidFill>
                        <a:effectLst/>
                        <a:latin typeface="Century Gothic" pitchFamily="34" charset="0"/>
                        <a:ea typeface="+mn-ea"/>
                        <a:cs typeface="Times New Roman"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itchFamily="34" charset="0"/>
                          <a:ea typeface="Times New Roman"/>
                          <a:cs typeface="Arial"/>
                        </a:rPr>
                        <a:t>205</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just">
                        <a:lnSpc>
                          <a:spcPct val="100000"/>
                        </a:lnSpc>
                      </a:pPr>
                      <a:r>
                        <a:rPr lang="en-ZA" sz="1100" kern="1200" dirty="0" smtClean="0">
                          <a:solidFill>
                            <a:schemeClr val="tx1"/>
                          </a:solidFill>
                          <a:effectLst/>
                          <a:latin typeface="Century Gothic" pitchFamily="34" charset="0"/>
                          <a:ea typeface="Times New Roman"/>
                          <a:cs typeface="Arial"/>
                        </a:rPr>
                        <a:t>The department will in the next financial year promote a culture of annual medical check-ups in the MVs` sector.</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r>
              <a:tr h="209338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entury Gothic" panose="020B0502020202020204" pitchFamily="34" charset="0"/>
                          <a:cs typeface="Arial" charset="0"/>
                        </a:rPr>
                        <a:t>PPI:203:  Number of deserving military veterans with decent housing per year</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7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itchFamily="34" charset="0"/>
                          <a:ea typeface="Times New Roman"/>
                          <a:cs typeface="Arial"/>
                        </a:rPr>
                        <a:t>2</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lang="en-ZA" sz="1100" b="0" i="0" u="none" strike="noStrike" kern="1200" baseline="0" dirty="0" smtClean="0">
                          <a:solidFill>
                            <a:schemeClr val="tx1"/>
                          </a:solidFill>
                          <a:latin typeface="Century Gothic" pitchFamily="34" charset="0"/>
                          <a:ea typeface="+mn-ea"/>
                          <a:cs typeface="+mn-cs"/>
                        </a:rPr>
                        <a:t>1 000</a:t>
                      </a:r>
                      <a:endParaRPr lang="en-ZA" sz="1100" b="0" i="0" u="none" strike="noStrike" kern="1200" baseline="0" dirty="0">
                        <a:solidFill>
                          <a:schemeClr val="tx1"/>
                        </a:solidFill>
                        <a:latin typeface="Century Gothic" pitchFamily="34" charset="0"/>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lang="en-ZA" sz="1100" b="0" i="0" u="none" strike="noStrike" kern="1200" baseline="0" dirty="0" smtClean="0">
                          <a:solidFill>
                            <a:schemeClr val="tx1"/>
                          </a:solidFill>
                          <a:latin typeface="Century Gothic" pitchFamily="34" charset="0"/>
                          <a:ea typeface="+mn-ea"/>
                          <a:cs typeface="+mn-cs"/>
                        </a:rPr>
                        <a:t>0</a:t>
                      </a:r>
                      <a:endParaRPr lang="en-ZA" sz="1100" b="0" i="0" u="none" strike="noStrike" kern="1200" baseline="0" dirty="0">
                        <a:solidFill>
                          <a:schemeClr val="tx1"/>
                        </a:solidFill>
                        <a:latin typeface="Century Gothic" pitchFamily="34" charset="0"/>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b="0" i="0" u="none" strike="noStrike" kern="1200" baseline="0" dirty="0" smtClean="0">
                          <a:solidFill>
                            <a:schemeClr val="tx1"/>
                          </a:solidFill>
                          <a:latin typeface="Century Gothic" pitchFamily="34" charset="0"/>
                          <a:ea typeface="+mn-ea"/>
                          <a:cs typeface="+mn-cs"/>
                        </a:rPr>
                        <a:t>1 000</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sz="1100" b="0" i="0" u="none" strike="noStrike" kern="1200" cap="none" normalizeH="0" baseline="0" dirty="0" smtClean="0">
                          <a:ln>
                            <a:noFill/>
                          </a:ln>
                          <a:solidFill>
                            <a:schemeClr val="tx1"/>
                          </a:solidFill>
                          <a:effectLst/>
                          <a:latin typeface="Century Gothic" panose="020B0502020202020204" pitchFamily="34" charset="0"/>
                          <a:ea typeface="+mn-ea"/>
                          <a:cs typeface="Arial" charset="0"/>
                        </a:rPr>
                        <a:t>A list of approved beneficiaries has been approved to pave way for houses to be built.</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sz="1100" b="0" i="0" u="none" strike="noStrike" kern="1200" cap="none" normalizeH="0" baseline="0" dirty="0" smtClean="0">
                          <a:ln>
                            <a:noFill/>
                          </a:ln>
                          <a:solidFill>
                            <a:schemeClr val="tx1"/>
                          </a:solidFill>
                          <a:effectLst/>
                          <a:latin typeface="Century Gothic" panose="020B0502020202020204" pitchFamily="34" charset="0"/>
                          <a:ea typeface="+mn-ea"/>
                          <a:cs typeface="Arial" charset="0"/>
                        </a:rPr>
                        <a:t>The department depends on DHs for the building of houses.</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sz="1100" b="0" i="0" u="none" strike="noStrike" kern="1200" cap="none" normalizeH="0" baseline="0" dirty="0" smtClean="0">
                          <a:ln>
                            <a:noFill/>
                          </a:ln>
                          <a:solidFill>
                            <a:schemeClr val="tx1"/>
                          </a:solidFill>
                          <a:effectLst/>
                          <a:latin typeface="Century Gothic" panose="020B0502020202020204" pitchFamily="34" charset="0"/>
                          <a:ea typeface="+mn-ea"/>
                          <a:cs typeface="Arial" charset="0"/>
                        </a:rPr>
                        <a:t>Nine (9) houses belonging to MVs were rescued from repossession by the Banks in line with the provisions of the MVB Regulations.</a:t>
                      </a:r>
                    </a:p>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sz="1100" b="0" i="0" u="none" strike="noStrike" kern="1200" cap="none" normalizeH="0" baseline="0" dirty="0" smtClean="0">
                          <a:ln>
                            <a:noFill/>
                          </a:ln>
                          <a:solidFill>
                            <a:schemeClr val="tx1"/>
                          </a:solidFill>
                          <a:effectLst/>
                          <a:latin typeface="Century Gothic" panose="020B0502020202020204" pitchFamily="34" charset="0"/>
                          <a:ea typeface="+mn-ea"/>
                          <a:cs typeface="Arial" charset="0"/>
                        </a:rPr>
                        <a:t>A total of R31.9 million as Top-Up Funds for housing was transferred to Provincial DHS for the construction houses for MVs.</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r>
              <a:tr h="6441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entury Gothic" panose="020B0502020202020204" pitchFamily="34" charset="0"/>
                          <a:cs typeface="Arial" charset="0"/>
                        </a:rPr>
                        <a:t>P</a:t>
                      </a:r>
                      <a:r>
                        <a:rPr kumimoji="0" lang="en-ZA" sz="1100" b="1" i="0" u="none" strike="noStrike" kern="1200" cap="none" normalizeH="0" baseline="0" dirty="0" smtClean="0">
                          <a:ln>
                            <a:noFill/>
                          </a:ln>
                          <a:solidFill>
                            <a:schemeClr val="tx1"/>
                          </a:solidFill>
                          <a:effectLst/>
                          <a:latin typeface="Century Gothic" panose="020B0502020202020204" pitchFamily="34" charset="0"/>
                          <a:ea typeface="+mn-ea"/>
                          <a:cs typeface="Arial" charset="0"/>
                        </a:rPr>
                        <a:t>PI:302: Number of deserving military veterans to access training and skills development per year</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7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itchFamily="34" charset="0"/>
                          <a:ea typeface="Times New Roman"/>
                          <a:cs typeface="Arial"/>
                        </a:rPr>
                        <a:t>1 270</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2 500</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2</a:t>
                      </a:r>
                      <a:r>
                        <a:rPr lang="en-ZA" sz="1100" baseline="0" dirty="0" smtClean="0">
                          <a:effectLst/>
                          <a:latin typeface="Century Gothic" panose="020B0502020202020204" pitchFamily="34" charset="0"/>
                          <a:ea typeface="Calibri"/>
                          <a:cs typeface="Times New Roman"/>
                        </a:rPr>
                        <a:t> 450</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anose="020B0502020202020204" pitchFamily="34" charset="0"/>
                          <a:ea typeface="Times New Roman"/>
                          <a:cs typeface="Arial"/>
                        </a:rPr>
                        <a:t>50</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just" defTabSz="457200" rtl="0" eaLnBrk="1" latinLnBrk="0" hangingPunct="1">
                        <a:lnSpc>
                          <a:spcPct val="100000"/>
                        </a:lnSpc>
                      </a:pPr>
                      <a:r>
                        <a:rPr lang="en-ZA" sz="1100" b="0" i="0" u="none" strike="noStrike" kern="1200" baseline="0" dirty="0" smtClean="0">
                          <a:solidFill>
                            <a:schemeClr val="tx1"/>
                          </a:solidFill>
                          <a:latin typeface="Century Gothic" pitchFamily="34" charset="0"/>
                          <a:ea typeface="+mn-ea"/>
                          <a:cs typeface="+mn-cs"/>
                        </a:rPr>
                        <a:t>Requests for additional contractors and staffing of provincial offices has been</a:t>
                      </a:r>
                    </a:p>
                    <a:p>
                      <a:pPr marL="0" algn="just" defTabSz="457200" rtl="0" eaLnBrk="1" latinLnBrk="0" hangingPunct="1">
                        <a:lnSpc>
                          <a:spcPct val="100000"/>
                        </a:lnSpc>
                      </a:pPr>
                      <a:r>
                        <a:rPr lang="en-ZA" sz="1100" b="0" i="0" u="none" strike="noStrike" kern="1200" baseline="0" dirty="0" smtClean="0">
                          <a:solidFill>
                            <a:schemeClr val="tx1"/>
                          </a:solidFill>
                          <a:latin typeface="Century Gothic" pitchFamily="34" charset="0"/>
                          <a:ea typeface="+mn-ea"/>
                          <a:cs typeface="+mn-cs"/>
                        </a:rPr>
                        <a:t>submitted.</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r>
              <a:tr h="48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entury Gothic" panose="020B0502020202020204" pitchFamily="34" charset="0"/>
                          <a:cs typeface="Arial" charset="0"/>
                        </a:rPr>
                        <a:t>PPI:304: Number of military veterans’ memorial sites erected per year</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79"/>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itchFamily="34" charset="0"/>
                          <a:ea typeface="Times New Roman"/>
                          <a:cs typeface="Arial"/>
                        </a:rPr>
                        <a:t>0</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2</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2</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anose="020B0502020202020204" pitchFamily="34" charset="0"/>
                          <a:ea typeface="Times New Roman"/>
                          <a:cs typeface="Arial"/>
                        </a:rPr>
                        <a:t>N/A</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marL="0" algn="just" defTabSz="457200" rtl="0" eaLnBrk="1" latinLnBrk="0" hangingPunct="1">
                        <a:lnSpc>
                          <a:spcPct val="100000"/>
                        </a:lnSpc>
                      </a:pPr>
                      <a:r>
                        <a:rPr lang="en-ZA" sz="1100" b="0" i="0" u="none" strike="noStrike" kern="1200" baseline="0" dirty="0" smtClean="0">
                          <a:solidFill>
                            <a:schemeClr val="tx1"/>
                          </a:solidFill>
                          <a:latin typeface="Century Gothic" pitchFamily="34" charset="0"/>
                          <a:ea typeface="+mn-ea"/>
                          <a:cs typeface="+mn-cs"/>
                        </a:rPr>
                        <a:t>Plan to request a business breakfast meeting with private business to discuss job opportunities for MVs.</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r>
              <a:tr h="789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chemeClr val="tx1"/>
                          </a:solidFill>
                          <a:effectLst/>
                          <a:latin typeface="Century Gothic" panose="020B0502020202020204" pitchFamily="34" charset="0"/>
                          <a:cs typeface="Arial" charset="0"/>
                        </a:rPr>
                        <a:t>PPI:306: Total number of private sector companies and organs of state in partnership with the Department of Military Veterans</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79"/>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itchFamily="34" charset="0"/>
                          <a:ea typeface="Times New Roman"/>
                          <a:cs typeface="Arial"/>
                        </a:rPr>
                        <a:t>10</a:t>
                      </a:r>
                    </a:p>
                  </a:txBody>
                  <a:tcPr marL="33858" marR="3385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10</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algn="ctr">
                        <a:lnSpc>
                          <a:spcPct val="100000"/>
                        </a:lnSpc>
                        <a:spcAft>
                          <a:spcPts val="0"/>
                        </a:spcAft>
                      </a:pPr>
                      <a:r>
                        <a:rPr lang="en-ZA" sz="1100" dirty="0" smtClean="0">
                          <a:effectLst/>
                          <a:latin typeface="Century Gothic" panose="020B0502020202020204" pitchFamily="34" charset="0"/>
                          <a:ea typeface="Calibri"/>
                          <a:cs typeface="Times New Roman"/>
                        </a:rPr>
                        <a:t>107</a:t>
                      </a:r>
                      <a:endParaRPr lang="en-ZA" sz="1100" dirty="0">
                        <a:effectLst/>
                        <a:latin typeface="Century Gothic" panose="020B0502020202020204" pitchFamily="34" charset="0"/>
                        <a:ea typeface="Calibri"/>
                        <a:cs typeface="Times New Roman"/>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ZA" sz="1100" kern="1200" dirty="0" smtClean="0">
                          <a:solidFill>
                            <a:schemeClr val="tx1"/>
                          </a:solidFill>
                          <a:effectLst/>
                          <a:latin typeface="Century Gothic" panose="020B0502020202020204" pitchFamily="34" charset="0"/>
                          <a:ea typeface="Times New Roman"/>
                          <a:cs typeface="Arial"/>
                        </a:rPr>
                        <a:t>+97</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c>
                  <a:txBody>
                    <a:bodyPr/>
                    <a:lstStyle/>
                    <a:p>
                      <a:pPr marL="0" algn="just" defTabSz="457200" rtl="0" eaLnBrk="1" latinLnBrk="0" hangingPunct="1">
                        <a:lnSpc>
                          <a:spcPct val="100000"/>
                        </a:lnSpc>
                      </a:pPr>
                      <a:r>
                        <a:rPr lang="en-ZA" sz="1100" b="0" i="0" u="none" strike="noStrike" kern="1200" baseline="0" dirty="0" smtClean="0">
                          <a:solidFill>
                            <a:schemeClr val="tx1"/>
                          </a:solidFill>
                          <a:latin typeface="Century Gothic" pitchFamily="34" charset="0"/>
                          <a:ea typeface="+mn-ea"/>
                          <a:cs typeface="+mn-cs"/>
                        </a:rPr>
                        <a:t>N/A</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0C1"/>
                    </a:solidFill>
                  </a:tcPr>
                </a:tc>
              </a:tr>
            </a:tbl>
          </a:graphicData>
        </a:graphic>
      </p:graphicFrame>
      <p:pic>
        <p:nvPicPr>
          <p:cNvPr id="3" name="Picture 2"/>
          <p:cNvPicPr>
            <a:picLocks noChangeAspect="1"/>
          </p:cNvPicPr>
          <p:nvPr/>
        </p:nvPicPr>
        <p:blipFill>
          <a:blip r:embed="rId4"/>
          <a:stretch>
            <a:fillRect/>
          </a:stretch>
        </p:blipFill>
        <p:spPr>
          <a:xfrm>
            <a:off x="75498" y="-45571"/>
            <a:ext cx="1962852" cy="688421"/>
          </a:xfrm>
          <a:prstGeom prst="rect">
            <a:avLst/>
          </a:prstGeom>
        </p:spPr>
      </p:pic>
      <p:pic>
        <p:nvPicPr>
          <p:cNvPr id="4" name="Picture 3"/>
          <p:cNvPicPr>
            <a:picLocks noChangeAspect="1"/>
          </p:cNvPicPr>
          <p:nvPr/>
        </p:nvPicPr>
        <p:blipFill>
          <a:blip r:embed="rId5"/>
          <a:stretch>
            <a:fillRect/>
          </a:stretch>
        </p:blipFill>
        <p:spPr>
          <a:xfrm>
            <a:off x="8237616" y="-45571"/>
            <a:ext cx="597460" cy="676715"/>
          </a:xfrm>
          <a:prstGeom prst="rect">
            <a:avLst/>
          </a:prstGeom>
        </p:spPr>
      </p:pic>
      <p:sp>
        <p:nvSpPr>
          <p:cNvPr id="2" name="Slide Number Placeholder 1"/>
          <p:cNvSpPr>
            <a:spLocks noGrp="1"/>
          </p:cNvSpPr>
          <p:nvPr>
            <p:ph type="sldNum" sz="quarter" idx="12"/>
          </p:nvPr>
        </p:nvSpPr>
        <p:spPr/>
        <p:txBody>
          <a:bodyPr/>
          <a:lstStyle/>
          <a:p>
            <a:fld id="{7CDEE3CD-9AE7-E148-8D38-A96A94875DA4}" type="slidenum">
              <a:rPr lang="en-US" smtClean="0"/>
              <a:pPr/>
              <a:t>15</a:t>
            </a:fld>
            <a:endParaRPr lang="en-US" dirty="0"/>
          </a:p>
        </p:txBody>
      </p:sp>
    </p:spTree>
    <p:extLst>
      <p:ext uri="{BB962C8B-B14F-4D97-AF65-F5344CB8AC3E}">
        <p14:creationId xmlns:p14="http://schemas.microsoft.com/office/powerpoint/2010/main" xmlns="" val="1565655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857" y="344689"/>
            <a:ext cx="5634198" cy="491320"/>
          </a:xfrm>
        </p:spPr>
        <p:txBody>
          <a:bodyPr>
            <a:normAutofit fontScale="90000"/>
          </a:bodyPr>
          <a:lstStyle/>
          <a:p>
            <a:pPr marL="342900" indent="-342900">
              <a:spcBef>
                <a:spcPct val="20000"/>
              </a:spcBef>
              <a:defRPr/>
            </a:pPr>
            <a:r>
              <a:rPr lang="en-ZA" sz="3200" b="1" dirty="0">
                <a:latin typeface="Century Gothic" panose="020B0502020202020204" pitchFamily="34" charset="0"/>
              </a:rPr>
              <a:t/>
            </a:r>
            <a:br>
              <a:rPr lang="en-ZA" sz="3200" b="1" dirty="0">
                <a:latin typeface="Century Gothic" panose="020B0502020202020204" pitchFamily="34" charset="0"/>
              </a:rPr>
            </a:br>
            <a:r>
              <a:rPr lang="en-ZA" sz="3200" b="1" dirty="0">
                <a:latin typeface="Century Gothic" panose="020B0502020202020204" pitchFamily="34" charset="0"/>
              </a:rPr>
              <a:t/>
            </a:r>
            <a:br>
              <a:rPr lang="en-ZA" sz="3200" b="1" dirty="0">
                <a:latin typeface="Century Gothic" panose="020B0502020202020204" pitchFamily="34" charset="0"/>
              </a:rPr>
            </a:br>
            <a:r>
              <a:rPr lang="en-ZA" sz="3200" dirty="0" smtClean="0">
                <a:solidFill>
                  <a:prstClr val="black"/>
                </a:solidFill>
                <a:latin typeface="Century Gothic" panose="020B0502020202020204" pitchFamily="34" charset="0"/>
                <a:ea typeface="+mn-ea"/>
                <a:cs typeface="+mn-cs"/>
              </a:rPr>
              <a:t/>
            </a:r>
            <a:br>
              <a:rPr lang="en-ZA" sz="3200" dirty="0" smtClean="0">
                <a:solidFill>
                  <a:prstClr val="black"/>
                </a:solidFill>
                <a:latin typeface="Century Gothic" panose="020B0502020202020204" pitchFamily="34" charset="0"/>
                <a:ea typeface="+mn-ea"/>
                <a:cs typeface="+mn-cs"/>
              </a:rPr>
            </a:br>
            <a:endParaRPr lang="en-US" b="1" dirty="0">
              <a:solidFill>
                <a:srgbClr val="008000"/>
              </a:solidFill>
              <a:latin typeface="Arial"/>
              <a:cs typeface="Arial"/>
            </a:endParaRPr>
          </a:p>
        </p:txBody>
      </p:sp>
      <p:sp>
        <p:nvSpPr>
          <p:cNvPr id="3" name="Content Placeholder 2"/>
          <p:cNvSpPr>
            <a:spLocks noGrp="1"/>
          </p:cNvSpPr>
          <p:nvPr>
            <p:ph idx="1"/>
          </p:nvPr>
        </p:nvSpPr>
        <p:spPr>
          <a:xfrm>
            <a:off x="368490" y="1187355"/>
            <a:ext cx="8488907" cy="4844955"/>
          </a:xfrm>
        </p:spPr>
        <p:txBody>
          <a:bodyPr>
            <a:normAutofit/>
          </a:bodyPr>
          <a:lstStyle/>
          <a:p>
            <a:pPr marL="0" indent="0" fontAlgn="t">
              <a:spcBef>
                <a:spcPts val="0"/>
              </a:spcBef>
              <a:spcAft>
                <a:spcPts val="0"/>
              </a:spcAft>
              <a:buNone/>
              <a:defRPr/>
            </a:pPr>
            <a:endParaRPr lang="en-ZA" altLang="en-US" sz="1800" b="1" dirty="0" smtClean="0">
              <a:solidFill>
                <a:prstClr val="black"/>
              </a:solidFill>
              <a:latin typeface="Century Gothic" pitchFamily="34" charset="0"/>
            </a:endParaRPr>
          </a:p>
          <a:p>
            <a:pPr marL="0" indent="0" fontAlgn="t">
              <a:spcBef>
                <a:spcPts val="0"/>
              </a:spcBef>
              <a:spcAft>
                <a:spcPts val="0"/>
              </a:spcAft>
              <a:buNone/>
              <a:defRPr/>
            </a:pPr>
            <a:endParaRPr lang="en-ZA" altLang="en-US" sz="1800" b="1" dirty="0">
              <a:solidFill>
                <a:prstClr val="black"/>
              </a:solidFill>
              <a:latin typeface="Century Gothic" pitchFamily="34" charset="0"/>
            </a:endParaRPr>
          </a:p>
          <a:p>
            <a:pPr marL="0" indent="0" fontAlgn="t">
              <a:spcBef>
                <a:spcPts val="0"/>
              </a:spcBef>
              <a:spcAft>
                <a:spcPts val="0"/>
              </a:spcAft>
              <a:buNone/>
              <a:defRPr/>
            </a:pPr>
            <a:endParaRPr lang="en-ZA" altLang="en-US" sz="1800" b="1" dirty="0" smtClean="0">
              <a:solidFill>
                <a:prstClr val="black"/>
              </a:solidFill>
              <a:latin typeface="Century Gothic" pitchFamily="34" charset="0"/>
            </a:endParaRPr>
          </a:p>
          <a:p>
            <a:pPr marL="0" indent="0" fontAlgn="t">
              <a:spcBef>
                <a:spcPts val="0"/>
              </a:spcBef>
              <a:spcAft>
                <a:spcPts val="0"/>
              </a:spcAft>
              <a:buNone/>
              <a:defRPr/>
            </a:pPr>
            <a:endParaRPr lang="en-ZA" altLang="en-US" sz="1800" b="1" dirty="0" smtClean="0">
              <a:solidFill>
                <a:prstClr val="black"/>
              </a:solidFill>
              <a:latin typeface="Century Gothic" pitchFamily="34" charset="0"/>
            </a:endParaRPr>
          </a:p>
          <a:p>
            <a:pPr marL="0" indent="0" algn="ctr" fontAlgn="t">
              <a:spcBef>
                <a:spcPts val="0"/>
              </a:spcBef>
              <a:spcAft>
                <a:spcPts val="0"/>
              </a:spcAft>
              <a:buNone/>
              <a:defRPr/>
            </a:pPr>
            <a:r>
              <a:rPr lang="en-ZA" altLang="en-US" b="1" dirty="0" smtClean="0">
                <a:solidFill>
                  <a:srgbClr val="008000"/>
                </a:solidFill>
                <a:latin typeface="Arial" panose="020B0604020202020204" pitchFamily="34" charset="0"/>
                <a:ea typeface="+mj-ea"/>
                <a:cs typeface="Arial" panose="020B0604020202020204" pitchFamily="34" charset="0"/>
              </a:rPr>
              <a:t>DMV`s </a:t>
            </a:r>
            <a:r>
              <a:rPr lang="en-ZA" altLang="en-US" b="1" dirty="0">
                <a:solidFill>
                  <a:srgbClr val="008000"/>
                </a:solidFill>
                <a:latin typeface="Arial" panose="020B0604020202020204" pitchFamily="34" charset="0"/>
                <a:ea typeface="+mj-ea"/>
                <a:cs typeface="Arial" panose="020B0604020202020204" pitchFamily="34" charset="0"/>
              </a:rPr>
              <a:t>CONTRIBUTION TO THE EXECUTIVE </a:t>
            </a:r>
            <a:r>
              <a:rPr lang="en-ZA" altLang="en-US" b="1" dirty="0" smtClean="0">
                <a:solidFill>
                  <a:srgbClr val="008000"/>
                </a:solidFill>
                <a:latin typeface="Arial" panose="020B0604020202020204" pitchFamily="34" charset="0"/>
                <a:ea typeface="+mj-ea"/>
                <a:cs typeface="Arial" panose="020B0604020202020204" pitchFamily="34" charset="0"/>
              </a:rPr>
              <a:t>AUTHORITY’s (EAs) </a:t>
            </a:r>
            <a:r>
              <a:rPr lang="en-ZA" altLang="en-US" b="1" dirty="0">
                <a:solidFill>
                  <a:srgbClr val="008000"/>
                </a:solidFill>
                <a:latin typeface="Arial" panose="020B0604020202020204" pitchFamily="34" charset="0"/>
                <a:ea typeface="+mj-ea"/>
                <a:cs typeface="Arial" panose="020B0604020202020204" pitchFamily="34" charset="0"/>
              </a:rPr>
              <a:t>PRIORITIES</a:t>
            </a:r>
            <a:endParaRPr lang="en-ZA" b="1" dirty="0">
              <a:solidFill>
                <a:srgbClr val="008000"/>
              </a:solidFill>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221509"/>
            <a:ext cx="2103302" cy="737680"/>
          </a:xfrm>
          <a:prstGeom prst="rect">
            <a:avLst/>
          </a:prstGeom>
        </p:spPr>
      </p:pic>
      <p:pic>
        <p:nvPicPr>
          <p:cNvPr id="6" name="Picture 5"/>
          <p:cNvPicPr>
            <a:picLocks noChangeAspect="1"/>
          </p:cNvPicPr>
          <p:nvPr/>
        </p:nvPicPr>
        <p:blipFill>
          <a:blip r:embed="rId3"/>
          <a:stretch>
            <a:fillRect/>
          </a:stretch>
        </p:blipFill>
        <p:spPr>
          <a:xfrm>
            <a:off x="8298037" y="334967"/>
            <a:ext cx="597460" cy="676715"/>
          </a:xfrm>
          <a:prstGeom prst="rect">
            <a:avLst/>
          </a:prstGeom>
        </p:spPr>
      </p:pic>
      <p:pic>
        <p:nvPicPr>
          <p:cNvPr id="7" name="Picture 6"/>
          <p:cNvPicPr>
            <a:picLocks noChangeAspect="1"/>
          </p:cNvPicPr>
          <p:nvPr/>
        </p:nvPicPr>
        <p:blipFill>
          <a:blip r:embed="rId4"/>
          <a:stretch>
            <a:fillRect/>
          </a:stretch>
        </p:blipFill>
        <p:spPr>
          <a:xfrm>
            <a:off x="-6889" y="6586538"/>
            <a:ext cx="9150889" cy="172054"/>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16</a:t>
            </a:fld>
            <a:endParaRPr lang="en-US" dirty="0"/>
          </a:p>
        </p:txBody>
      </p:sp>
    </p:spTree>
    <p:extLst>
      <p:ext uri="{BB962C8B-B14F-4D97-AF65-F5344CB8AC3E}">
        <p14:creationId xmlns:p14="http://schemas.microsoft.com/office/powerpoint/2010/main" xmlns="" val="1817282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179010595"/>
              </p:ext>
            </p:extLst>
          </p:nvPr>
        </p:nvGraphicFramePr>
        <p:xfrm>
          <a:off x="96982" y="1221678"/>
          <a:ext cx="8908471" cy="5539428"/>
        </p:xfrm>
        <a:graphic>
          <a:graphicData uri="http://schemas.openxmlformats.org/drawingml/2006/table">
            <a:tbl>
              <a:tblPr firstRow="1" bandRow="1">
                <a:tableStyleId>{16D9F66E-5EB9-4882-86FB-DCBF35E3C3E4}</a:tableStyleId>
              </a:tblPr>
              <a:tblGrid>
                <a:gridCol w="2646218"/>
                <a:gridCol w="6262253"/>
              </a:tblGrid>
              <a:tr h="484292">
                <a:tc>
                  <a:txBody>
                    <a:bodyPr/>
                    <a:lstStyle/>
                    <a:p>
                      <a:pPr algn="ctr">
                        <a:lnSpc>
                          <a:spcPct val="150000"/>
                        </a:lnSpc>
                        <a:spcAft>
                          <a:spcPts val="0"/>
                        </a:spcAft>
                      </a:pPr>
                      <a:r>
                        <a:rPr lang="en-ZA" sz="1700" b="1" i="0" dirty="0" smtClean="0">
                          <a:solidFill>
                            <a:schemeClr val="tx1"/>
                          </a:solidFill>
                          <a:effectLst/>
                          <a:latin typeface="Century Gothic" pitchFamily="34" charset="0"/>
                          <a:ea typeface="Calibri"/>
                          <a:cs typeface="Times New Roman"/>
                        </a:rPr>
                        <a:t>EA Priorities</a:t>
                      </a:r>
                      <a:endParaRPr lang="en-ZA" sz="1700" b="1" i="0" dirty="0">
                        <a:solidFill>
                          <a:schemeClr val="tx1"/>
                        </a:solidFill>
                        <a:effectLst/>
                        <a:latin typeface="Century Gothic" pitchFamily="34" charset="0"/>
                        <a:ea typeface="Calibri"/>
                        <a:cs typeface="Times New Roman"/>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sz="1700" b="1" i="0" kern="1200" noProof="0" dirty="0" smtClean="0">
                          <a:solidFill>
                            <a:schemeClr val="tx1"/>
                          </a:solidFill>
                          <a:effectLst/>
                          <a:latin typeface="Century Gothic" pitchFamily="34" charset="0"/>
                          <a:ea typeface="Calibri"/>
                          <a:cs typeface="Times New Roman"/>
                        </a:rPr>
                        <a:t>Progress as at 31 March 2015</a:t>
                      </a:r>
                      <a:endParaRPr lang="en-ZA" sz="1700" b="1" kern="1200" dirty="0">
                        <a:solidFill>
                          <a:srgbClr val="FF0000"/>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4035">
                <a:tc>
                  <a:txBody>
                    <a:bodyPr/>
                    <a:lstStyle/>
                    <a:p>
                      <a:pPr algn="l">
                        <a:lnSpc>
                          <a:spcPct val="150000"/>
                        </a:lnSpc>
                        <a:spcAft>
                          <a:spcPts val="0"/>
                        </a:spcAft>
                      </a:pPr>
                      <a:r>
                        <a:rPr lang="en-ZA" sz="1600" b="1" i="1" u="none" strike="noStrike" kern="1200" baseline="0" dirty="0" smtClean="0">
                          <a:solidFill>
                            <a:schemeClr val="tx1"/>
                          </a:solidFill>
                          <a:latin typeface="Century Gothic" pitchFamily="34" charset="0"/>
                          <a:ea typeface="+mn-ea"/>
                          <a:cs typeface="+mn-cs"/>
                        </a:rPr>
                        <a:t>Priority 1: </a:t>
                      </a:r>
                      <a:r>
                        <a:rPr lang="en-US" sz="1600" b="0" i="0" dirty="0" smtClean="0">
                          <a:solidFill>
                            <a:schemeClr val="tx1"/>
                          </a:solidFill>
                          <a:effectLst/>
                          <a:latin typeface="Century Gothic" pitchFamily="34" charset="0"/>
                        </a:rPr>
                        <a:t>Ensuring </a:t>
                      </a:r>
                      <a:r>
                        <a:rPr lang="en-US" sz="1600" b="0" i="0" dirty="0">
                          <a:solidFill>
                            <a:schemeClr val="tx1"/>
                          </a:solidFill>
                          <a:effectLst/>
                          <a:latin typeface="Century Gothic" pitchFamily="34" charset="0"/>
                        </a:rPr>
                        <a:t>a fully functional Department of Military Veterans with an independent vote, systems and processes</a:t>
                      </a:r>
                      <a:endParaRPr lang="en-ZA" sz="1600" b="0" i="0" dirty="0">
                        <a:solidFill>
                          <a:schemeClr val="tx1"/>
                        </a:solidFill>
                        <a:effectLst/>
                        <a:latin typeface="Century Gothic" pitchFamily="34" charset="0"/>
                        <a:ea typeface="Calibri"/>
                        <a:cs typeface="Times New Roman"/>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indent="0" algn="just" defTabSz="457200" rtl="0" eaLnBrk="1" latinLnBrk="0" hangingPunct="1">
                        <a:lnSpc>
                          <a:spcPct val="150000"/>
                        </a:lnSpc>
                        <a:spcAft>
                          <a:spcPts val="0"/>
                        </a:spcAft>
                        <a:buFontTx/>
                        <a:buNone/>
                      </a:pPr>
                      <a:r>
                        <a:rPr lang="en-ZA" sz="1600" b="0" kern="1200" dirty="0" smtClean="0">
                          <a:solidFill>
                            <a:schemeClr val="tx1"/>
                          </a:solidFill>
                          <a:effectLst/>
                          <a:latin typeface="Century Gothic" pitchFamily="34" charset="0"/>
                          <a:ea typeface="+mn-ea"/>
                          <a:cs typeface="+mn-cs"/>
                        </a:rPr>
                        <a:t>The DMV continues to grow in the mandate of military veterans’ affairs, and become fully-fledged department with a staff complement of one hundred and thirty one (131) by 31 March 2015, that is located at National and Provincial levels, its own transversal and accounting systems and office accommodation. The recorded achievement is aligned to </a:t>
                      </a:r>
                      <a:r>
                        <a:rPr lang="en-ZA" sz="1600" b="0" i="1" kern="1200" dirty="0" smtClean="0">
                          <a:solidFill>
                            <a:schemeClr val="tx1"/>
                          </a:solidFill>
                          <a:effectLst/>
                          <a:latin typeface="Century Gothic" pitchFamily="34" charset="0"/>
                          <a:ea typeface="+mn-ea"/>
                          <a:cs typeface="+mn-cs"/>
                        </a:rPr>
                        <a:t>Outcome 12</a:t>
                      </a:r>
                      <a:endParaRPr lang="en-ZA" sz="1600" b="0" i="1" kern="1200" dirty="0">
                        <a:solidFill>
                          <a:schemeClr val="tx1"/>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2494816">
                <a:tc>
                  <a:txBody>
                    <a:bodyPr/>
                    <a:lstStyle/>
                    <a:p>
                      <a:pPr algn="just">
                        <a:lnSpc>
                          <a:spcPct val="150000"/>
                        </a:lnSpc>
                      </a:pPr>
                      <a:r>
                        <a:rPr lang="en-ZA" sz="1600" b="1" i="1" u="none" strike="noStrike" baseline="0" dirty="0" smtClean="0">
                          <a:solidFill>
                            <a:schemeClr val="tx1"/>
                          </a:solidFill>
                          <a:latin typeface="Century Gothic" pitchFamily="34" charset="0"/>
                        </a:rPr>
                        <a:t>Priority 2: </a:t>
                      </a:r>
                      <a:r>
                        <a:rPr lang="en-ZA" sz="1600" b="0" i="0" kern="1200" dirty="0" smtClean="0">
                          <a:solidFill>
                            <a:schemeClr val="tx1"/>
                          </a:solidFill>
                          <a:effectLst/>
                          <a:latin typeface="Century Gothic" pitchFamily="34" charset="0"/>
                          <a:ea typeface="+mn-ea"/>
                          <a:cs typeface="+mn-cs"/>
                        </a:rPr>
                        <a:t>Provision of immediate Social Relief of Distress (SRD) to the most vulnerable of the Military Veterans.</a:t>
                      </a:r>
                      <a:endParaRPr lang="en-ZA" sz="1600" b="0" i="0" kern="1200" dirty="0">
                        <a:solidFill>
                          <a:schemeClr val="tx1"/>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ZA" sz="1600" b="0" i="0" u="none" strike="noStrike" baseline="0" dirty="0" smtClean="0">
                          <a:solidFill>
                            <a:schemeClr val="tx1"/>
                          </a:solidFill>
                          <a:latin typeface="Century Gothic" pitchFamily="34" charset="0"/>
                        </a:rPr>
                        <a:t>On the issue of the SRD, the DMV collaborated with SASSA in the provision of this Benefit to MVs who are eligible for such support. The DMV provided 693 MVs during the 2014/15FY through the DSD’s SASSA programme. The recorded achievement is aligned to </a:t>
                      </a:r>
                      <a:r>
                        <a:rPr lang="en-ZA" sz="1600" b="0" i="1" u="none" strike="noStrike" baseline="0" dirty="0" smtClean="0">
                          <a:solidFill>
                            <a:schemeClr val="tx1"/>
                          </a:solidFill>
                          <a:latin typeface="Century Gothic" pitchFamily="34" charset="0"/>
                        </a:rPr>
                        <a:t>Outcome 7</a:t>
                      </a:r>
                      <a:r>
                        <a:rPr lang="en-ZA" sz="1600" b="0" i="0" u="none" strike="noStrike" baseline="0" dirty="0" smtClean="0">
                          <a:solidFill>
                            <a:schemeClr val="tx1"/>
                          </a:solidFill>
                          <a:latin typeface="Century Gothic"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1703800" y="405398"/>
            <a:ext cx="6675397" cy="646331"/>
          </a:xfrm>
          <a:prstGeom prst="rect">
            <a:avLst/>
          </a:prstGeom>
        </p:spPr>
        <p:txBody>
          <a:bodyPr wrap="square">
            <a:spAutoFit/>
          </a:bodyPr>
          <a:lstStyle/>
          <a:p>
            <a:pPr algn="ctr"/>
            <a:r>
              <a:rPr lang="en-ZA" altLang="en-US" b="1" dirty="0">
                <a:latin typeface="Century Gothic" pitchFamily="34" charset="0"/>
              </a:rPr>
              <a:t>DMV CONTRIBUTION TO THE </a:t>
            </a:r>
            <a:r>
              <a:rPr lang="en-ZA" altLang="en-US" b="1" dirty="0" smtClean="0">
                <a:latin typeface="Century Gothic" pitchFamily="34" charset="0"/>
              </a:rPr>
              <a:t>EXECUTIVE </a:t>
            </a:r>
            <a:r>
              <a:rPr lang="en-ZA" altLang="en-US" b="1" dirty="0">
                <a:latin typeface="Century Gothic" pitchFamily="34" charset="0"/>
              </a:rPr>
              <a:t>AUTHORITY’S PRIORITIES (1)</a:t>
            </a:r>
            <a:endParaRPr lang="en-ZA" dirty="0"/>
          </a:p>
        </p:txBody>
      </p:sp>
      <p:pic>
        <p:nvPicPr>
          <p:cNvPr id="2" name="Picture 1"/>
          <p:cNvPicPr>
            <a:picLocks noChangeAspect="1"/>
          </p:cNvPicPr>
          <p:nvPr/>
        </p:nvPicPr>
        <p:blipFill>
          <a:blip r:embed="rId2"/>
          <a:stretch>
            <a:fillRect/>
          </a:stretch>
        </p:blipFill>
        <p:spPr>
          <a:xfrm>
            <a:off x="54689" y="87334"/>
            <a:ext cx="2103302" cy="737680"/>
          </a:xfrm>
          <a:prstGeom prst="rect">
            <a:avLst/>
          </a:prstGeom>
        </p:spPr>
      </p:pic>
      <p:pic>
        <p:nvPicPr>
          <p:cNvPr id="3" name="Picture 2"/>
          <p:cNvPicPr>
            <a:picLocks noChangeAspect="1"/>
          </p:cNvPicPr>
          <p:nvPr/>
        </p:nvPicPr>
        <p:blipFill>
          <a:blip r:embed="rId3"/>
          <a:stretch>
            <a:fillRect/>
          </a:stretch>
        </p:blipFill>
        <p:spPr>
          <a:xfrm>
            <a:off x="8379197" y="121631"/>
            <a:ext cx="597460" cy="676715"/>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17</a:t>
            </a:fld>
            <a:endParaRPr lang="en-US" dirty="0"/>
          </a:p>
        </p:txBody>
      </p:sp>
    </p:spTree>
    <p:extLst>
      <p:ext uri="{BB962C8B-B14F-4D97-AF65-F5344CB8AC3E}">
        <p14:creationId xmlns:p14="http://schemas.microsoft.com/office/powerpoint/2010/main" xmlns="" val="1914853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4" y="91508"/>
            <a:ext cx="8980716" cy="807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50439243"/>
              </p:ext>
            </p:extLst>
          </p:nvPr>
        </p:nvGraphicFramePr>
        <p:xfrm>
          <a:off x="8074" y="1105468"/>
          <a:ext cx="9135925" cy="5716383"/>
        </p:xfrm>
        <a:graphic>
          <a:graphicData uri="http://schemas.openxmlformats.org/drawingml/2006/table">
            <a:tbl>
              <a:tblPr firstRow="1" bandRow="1">
                <a:tableStyleId>{16D9F66E-5EB9-4882-86FB-DCBF35E3C3E4}</a:tableStyleId>
              </a:tblPr>
              <a:tblGrid>
                <a:gridCol w="1718100"/>
                <a:gridCol w="7417825"/>
              </a:tblGrid>
              <a:tr h="375578">
                <a:tc>
                  <a:txBody>
                    <a:bodyPr/>
                    <a:lstStyle/>
                    <a:p>
                      <a:pPr algn="ctr">
                        <a:lnSpc>
                          <a:spcPct val="150000"/>
                        </a:lnSpc>
                        <a:spcAft>
                          <a:spcPts val="0"/>
                        </a:spcAft>
                      </a:pPr>
                      <a:r>
                        <a:rPr lang="en-ZA" sz="1700" b="1" i="0" dirty="0" smtClean="0">
                          <a:solidFill>
                            <a:schemeClr val="tx1"/>
                          </a:solidFill>
                          <a:effectLst/>
                          <a:latin typeface="Century Gothic" pitchFamily="34" charset="0"/>
                          <a:ea typeface="Calibri"/>
                          <a:cs typeface="Times New Roman"/>
                        </a:rPr>
                        <a:t>EA Priorities</a:t>
                      </a:r>
                      <a:endParaRPr lang="en-ZA" sz="1700" b="1" i="0" dirty="0">
                        <a:solidFill>
                          <a:schemeClr val="tx1"/>
                        </a:solidFill>
                        <a:effectLst/>
                        <a:latin typeface="Century Gothic" pitchFamily="34" charset="0"/>
                        <a:ea typeface="Calibri"/>
                        <a:cs typeface="Times New Roman"/>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sz="1700" b="1" i="0" kern="1200" noProof="0" dirty="0" smtClean="0">
                          <a:solidFill>
                            <a:schemeClr val="tx1"/>
                          </a:solidFill>
                          <a:effectLst/>
                          <a:latin typeface="Century Gothic" pitchFamily="34" charset="0"/>
                          <a:ea typeface="Calibri"/>
                          <a:cs typeface="Times New Roman"/>
                        </a:rPr>
                        <a:t>Progress as at 31 March 2015</a:t>
                      </a:r>
                      <a:endParaRPr lang="en-ZA" sz="1700" b="1" kern="1200" dirty="0">
                        <a:solidFill>
                          <a:srgbClr val="FF0000"/>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7763">
                <a:tc>
                  <a:txBody>
                    <a:bodyPr/>
                    <a:lstStyle/>
                    <a:p>
                      <a:pPr algn="just"/>
                      <a:r>
                        <a:rPr lang="en-ZA" sz="1100" b="1" u="none" kern="1200" dirty="0" smtClean="0">
                          <a:solidFill>
                            <a:schemeClr val="dk1"/>
                          </a:solidFill>
                          <a:effectLst/>
                          <a:latin typeface="Century Gothic" pitchFamily="34" charset="0"/>
                          <a:ea typeface="+mn-ea"/>
                          <a:cs typeface="+mn-cs"/>
                        </a:rPr>
                        <a:t>Priority 3: </a:t>
                      </a:r>
                      <a:r>
                        <a:rPr lang="en-ZA" sz="1100" b="0" u="none" kern="1200" dirty="0" smtClean="0">
                          <a:solidFill>
                            <a:schemeClr val="dk1"/>
                          </a:solidFill>
                          <a:effectLst/>
                          <a:latin typeface="Century Gothic" pitchFamily="34" charset="0"/>
                          <a:ea typeface="+mn-ea"/>
                          <a:cs typeface="+mn-cs"/>
                        </a:rPr>
                        <a:t>Provision, subject to availability of resources, comprehensive support services to military</a:t>
                      </a:r>
                    </a:p>
                    <a:p>
                      <a:pPr algn="just"/>
                      <a:r>
                        <a:rPr lang="en-ZA" sz="1100" b="0" u="none" kern="1200" dirty="0" smtClean="0">
                          <a:solidFill>
                            <a:schemeClr val="dk1"/>
                          </a:solidFill>
                          <a:effectLst/>
                          <a:latin typeface="Century Gothic" pitchFamily="34" charset="0"/>
                          <a:ea typeface="+mn-ea"/>
                          <a:cs typeface="+mn-cs"/>
                        </a:rPr>
                        <a:t>veterans and where applicable, to their dependants, but not limited to</a:t>
                      </a:r>
                      <a:r>
                        <a:rPr lang="en-ZA" sz="1100" b="0" kern="1200" dirty="0" smtClean="0">
                          <a:solidFill>
                            <a:schemeClr val="dk1"/>
                          </a:solidFill>
                          <a:effectLst/>
                          <a:latin typeface="Century Gothic" pitchFamily="34" charset="0"/>
                          <a:ea typeface="+mn-ea"/>
                          <a:cs typeface="+mn-cs"/>
                        </a:rPr>
                        <a:t>:</a:t>
                      </a:r>
                      <a:endParaRPr lang="en-ZA" sz="1100" b="0" kern="1200" dirty="0">
                        <a:solidFill>
                          <a:schemeClr val="dk1"/>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indent="0" algn="just" defTabSz="457200" rtl="0" eaLnBrk="1" latinLnBrk="0" hangingPunct="1">
                        <a:lnSpc>
                          <a:spcPct val="115000"/>
                        </a:lnSpc>
                        <a:spcAft>
                          <a:spcPts val="0"/>
                        </a:spcAft>
                        <a:buFontTx/>
                        <a:buNone/>
                      </a:pPr>
                      <a:r>
                        <a:rPr lang="en-ZA" sz="1200" b="1" kern="1200" dirty="0" smtClean="0">
                          <a:solidFill>
                            <a:schemeClr val="tx1"/>
                          </a:solidFill>
                          <a:effectLst/>
                          <a:latin typeface="Century Gothic" pitchFamily="34" charset="0"/>
                          <a:ea typeface="+mn-ea"/>
                          <a:cs typeface="+mn-cs"/>
                        </a:rPr>
                        <a:t>Access to health support</a:t>
                      </a:r>
                    </a:p>
                    <a:p>
                      <a:pPr marL="171450" indent="-171450" algn="just" defTabSz="457200" rtl="0" eaLnBrk="1" latinLnBrk="0" hangingPunct="1">
                        <a:lnSpc>
                          <a:spcPct val="115000"/>
                        </a:lnSpc>
                        <a:spcAft>
                          <a:spcPts val="0"/>
                        </a:spcAft>
                        <a:buFont typeface="Arial" panose="020B0604020202020204" pitchFamily="34" charset="0"/>
                        <a:buChar char="•"/>
                      </a:pPr>
                      <a:r>
                        <a:rPr lang="en-ZA" sz="1200" kern="1200" dirty="0" smtClean="0">
                          <a:solidFill>
                            <a:schemeClr val="tx1"/>
                          </a:solidFill>
                          <a:effectLst/>
                          <a:latin typeface="Century Gothic" pitchFamily="34" charset="0"/>
                          <a:ea typeface="+mn-ea"/>
                          <a:cs typeface="+mn-cs"/>
                        </a:rPr>
                        <a:t>6 795 MVs were provided with healthcare services; </a:t>
                      </a:r>
                    </a:p>
                    <a:p>
                      <a:pPr marL="171450" indent="-171450" algn="just" defTabSz="457200" rtl="0" eaLnBrk="1" latinLnBrk="0" hangingPunct="1">
                        <a:lnSpc>
                          <a:spcPct val="115000"/>
                        </a:lnSpc>
                        <a:spcAft>
                          <a:spcPts val="0"/>
                        </a:spcAft>
                        <a:buFont typeface="Arial" panose="020B0604020202020204" pitchFamily="34" charset="0"/>
                        <a:buChar char="•"/>
                      </a:pPr>
                      <a:r>
                        <a:rPr lang="en-ZA" sz="1200" kern="1200" dirty="0" smtClean="0">
                          <a:solidFill>
                            <a:schemeClr val="tx1"/>
                          </a:solidFill>
                          <a:effectLst/>
                          <a:latin typeface="Century Gothic" pitchFamily="34" charset="0"/>
                          <a:ea typeface="+mn-ea"/>
                          <a:cs typeface="+mn-cs"/>
                        </a:rPr>
                        <a:t>1 803 MVs were provided with healthcare cards addition;</a:t>
                      </a:r>
                    </a:p>
                    <a:p>
                      <a:pPr marL="171450" indent="-171450" algn="just" defTabSz="457200" rtl="0" eaLnBrk="1" latinLnBrk="0" hangingPunct="1">
                        <a:lnSpc>
                          <a:spcPct val="115000"/>
                        </a:lnSpc>
                        <a:spcAft>
                          <a:spcPts val="0"/>
                        </a:spcAft>
                        <a:buFont typeface="Arial" panose="020B0604020202020204" pitchFamily="34" charset="0"/>
                        <a:buChar char="•"/>
                      </a:pPr>
                      <a:r>
                        <a:rPr lang="en-ZA" sz="1200" kern="1200" dirty="0" smtClean="0">
                          <a:solidFill>
                            <a:schemeClr val="tx1"/>
                          </a:solidFill>
                          <a:effectLst/>
                          <a:latin typeface="Century Gothic" pitchFamily="34" charset="0"/>
                          <a:ea typeface="+mn-ea"/>
                          <a:cs typeface="+mn-cs"/>
                        </a:rPr>
                        <a:t>1 343 MVs accessed counselling services;</a:t>
                      </a:r>
                    </a:p>
                    <a:p>
                      <a:pPr marL="0" indent="0" algn="just" defTabSz="457200" rtl="0" eaLnBrk="1" latinLnBrk="0" hangingPunct="1">
                        <a:lnSpc>
                          <a:spcPct val="115000"/>
                        </a:lnSpc>
                        <a:spcAft>
                          <a:spcPts val="0"/>
                        </a:spcAft>
                        <a:buFontTx/>
                        <a:buNone/>
                      </a:pPr>
                      <a:r>
                        <a:rPr lang="en-ZA" sz="1200" b="1" kern="1200" dirty="0" smtClean="0">
                          <a:solidFill>
                            <a:schemeClr val="tx1"/>
                          </a:solidFill>
                          <a:effectLst/>
                          <a:latin typeface="Century Gothic" pitchFamily="34" charset="0"/>
                          <a:ea typeface="+mn-ea"/>
                          <a:cs typeface="+mn-cs"/>
                        </a:rPr>
                        <a:t>Honouring and memorialising Military Veterans</a:t>
                      </a:r>
                    </a:p>
                    <a:p>
                      <a:pPr marL="0" indent="0" algn="just" defTabSz="457200" rtl="0" eaLnBrk="1" latinLnBrk="0" hangingPunct="1">
                        <a:lnSpc>
                          <a:spcPct val="115000"/>
                        </a:lnSpc>
                        <a:spcAft>
                          <a:spcPts val="0"/>
                        </a:spcAft>
                        <a:buFontTx/>
                        <a:buNone/>
                      </a:pPr>
                      <a:r>
                        <a:rPr lang="en-ZA" sz="1200" kern="1200" dirty="0" smtClean="0">
                          <a:solidFill>
                            <a:schemeClr val="tx1"/>
                          </a:solidFill>
                          <a:effectLst/>
                          <a:latin typeface="Century Gothic" pitchFamily="34" charset="0"/>
                          <a:ea typeface="+mn-ea"/>
                          <a:cs typeface="+mn-cs"/>
                        </a:rPr>
                        <a:t>The DMV was the frontrunner for the 50th commemoration of the execution of the first Mkhonto we Sizwe cadres</a:t>
                      </a:r>
                      <a:r>
                        <a:rPr lang="en-ZA" sz="1200" kern="1200" baseline="0" dirty="0" smtClean="0">
                          <a:solidFill>
                            <a:schemeClr val="tx1"/>
                          </a:solidFill>
                          <a:effectLst/>
                          <a:latin typeface="Century Gothic" pitchFamily="34" charset="0"/>
                          <a:ea typeface="+mn-ea"/>
                          <a:cs typeface="+mn-cs"/>
                        </a:rPr>
                        <a:t> </a:t>
                      </a:r>
                      <a:r>
                        <a:rPr lang="en-ZA" sz="1200" kern="1200" dirty="0" smtClean="0">
                          <a:solidFill>
                            <a:schemeClr val="tx1"/>
                          </a:solidFill>
                          <a:effectLst/>
                          <a:latin typeface="Century Gothic" pitchFamily="34" charset="0"/>
                          <a:ea typeface="+mn-ea"/>
                          <a:cs typeface="+mn-cs"/>
                        </a:rPr>
                        <a:t>and also participated in the annual commemorations for fallen soldiers during WW 1 and Wreath Laying Ceremonies at various sites across the country.</a:t>
                      </a:r>
                    </a:p>
                    <a:p>
                      <a:pPr marL="0" indent="0" algn="just" defTabSz="457200" rtl="0" eaLnBrk="1" latinLnBrk="0" hangingPunct="1">
                        <a:lnSpc>
                          <a:spcPct val="115000"/>
                        </a:lnSpc>
                        <a:spcAft>
                          <a:spcPts val="0"/>
                        </a:spcAft>
                        <a:buFontTx/>
                        <a:buNone/>
                      </a:pPr>
                      <a:r>
                        <a:rPr lang="en-ZA" sz="1200" b="1" kern="1200" dirty="0" smtClean="0">
                          <a:solidFill>
                            <a:schemeClr val="tx1"/>
                          </a:solidFill>
                          <a:effectLst/>
                          <a:latin typeface="Century Gothic" pitchFamily="34" charset="0"/>
                          <a:ea typeface="+mn-ea"/>
                          <a:cs typeface="+mn-cs"/>
                        </a:rPr>
                        <a:t>Education, training and skills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Century Gothic" pitchFamily="34" charset="0"/>
                          <a:ea typeface="+mn-ea"/>
                          <a:cs typeface="+mn-cs"/>
                        </a:rPr>
                        <a:t>645 bursaries were provided for MVs;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Century Gothic" pitchFamily="34" charset="0"/>
                          <a:ea typeface="+mn-ea"/>
                          <a:cs typeface="+mn-cs"/>
                        </a:rPr>
                        <a:t>2 450 MVs </a:t>
                      </a:r>
                      <a:r>
                        <a:rPr lang="en-ZA" sz="1200" kern="1200" noProof="0" dirty="0" smtClean="0">
                          <a:solidFill>
                            <a:schemeClr val="tx1"/>
                          </a:solidFill>
                          <a:effectLst/>
                          <a:latin typeface="Century Gothic" pitchFamily="34" charset="0"/>
                          <a:ea typeface="+mn-ea"/>
                          <a:cs typeface="+mn-cs"/>
                        </a:rPr>
                        <a:t>trained and skilled in solar geyser, sewing, welding, driving, </a:t>
                      </a:r>
                      <a:r>
                        <a:rPr kumimoji="0" lang="en-ZA" sz="1200" b="0" i="0" u="none" strike="noStrike" kern="1200" cap="none" spc="0" normalizeH="0" baseline="0" noProof="0" dirty="0" smtClean="0">
                          <a:ln>
                            <a:noFill/>
                          </a:ln>
                          <a:solidFill>
                            <a:schemeClr val="tx1"/>
                          </a:solidFill>
                          <a:effectLst/>
                          <a:uLnTx/>
                          <a:uFillTx/>
                          <a:latin typeface="Century Gothic" pitchFamily="34" charset="0"/>
                          <a:ea typeface="+mn-ea"/>
                          <a:cs typeface="+mn-cs"/>
                        </a:rPr>
                        <a:t>construction and maintenance, business skills  variety of short courses, were workshopped by ARC and were later on provided with fixed term contracts.</a:t>
                      </a:r>
                    </a:p>
                    <a:p>
                      <a:pPr algn="l"/>
                      <a:r>
                        <a:rPr lang="en-ZA" sz="1200" b="1" kern="1200" dirty="0" smtClean="0">
                          <a:solidFill>
                            <a:schemeClr val="tx1"/>
                          </a:solidFill>
                          <a:effectLst/>
                          <a:latin typeface="Century Gothic" pitchFamily="34" charset="0"/>
                          <a:ea typeface="+mn-ea"/>
                          <a:cs typeface="+mn-cs"/>
                        </a:rPr>
                        <a:t>Facilitation of employment placement</a:t>
                      </a:r>
                    </a:p>
                    <a:p>
                      <a:pPr algn="l"/>
                      <a:r>
                        <a:rPr lang="en-ZA" sz="1200" kern="1200" dirty="0" smtClean="0">
                          <a:solidFill>
                            <a:schemeClr val="tx1"/>
                          </a:solidFill>
                          <a:effectLst/>
                          <a:latin typeface="Century Gothic" pitchFamily="34" charset="0"/>
                          <a:ea typeface="+mn-ea"/>
                          <a:cs typeface="+mn-cs"/>
                        </a:rPr>
                        <a:t>1 700 MVs accessed job opportunities on security, ARC contract workers, construction and maintenance, appointed at the DMV Head Office, Permanently appointed by the Mogale City Municipality</a:t>
                      </a:r>
                      <a:r>
                        <a:rPr lang="en-ZA" sz="1200" kern="1200" baseline="0" dirty="0" smtClean="0">
                          <a:solidFill>
                            <a:schemeClr val="tx1"/>
                          </a:solidFill>
                          <a:effectLst/>
                          <a:latin typeface="Century Gothic" pitchFamily="34" charset="0"/>
                          <a:ea typeface="+mn-ea"/>
                          <a:cs typeface="+mn-cs"/>
                        </a:rPr>
                        <a:t> and also SANMVA.</a:t>
                      </a:r>
                    </a:p>
                    <a:p>
                      <a:pPr algn="just"/>
                      <a:r>
                        <a:rPr lang="en-ZA" sz="1200" b="1" i="0" u="none" strike="noStrike" baseline="0" dirty="0" smtClean="0">
                          <a:solidFill>
                            <a:schemeClr val="tx1"/>
                          </a:solidFill>
                          <a:latin typeface="Century Gothic" panose="020B0502020202020204" pitchFamily="34" charset="0"/>
                        </a:rPr>
                        <a:t>Facilitation of or advice on business opportunities</a:t>
                      </a:r>
                    </a:p>
                    <a:p>
                      <a:pPr algn="just"/>
                      <a:r>
                        <a:rPr lang="en-ZA" sz="1200" b="0" i="0" u="none" strike="noStrike" baseline="0" dirty="0" smtClean="0">
                          <a:solidFill>
                            <a:schemeClr val="tx1"/>
                          </a:solidFill>
                          <a:latin typeface="Century Gothic" panose="020B0502020202020204" pitchFamily="34" charset="0"/>
                        </a:rPr>
                        <a:t>97 co-operatives were registered.</a:t>
                      </a:r>
                    </a:p>
                    <a:p>
                      <a:pPr algn="just"/>
                      <a:r>
                        <a:rPr lang="en-ZA" sz="1200" b="1" i="0" u="none" strike="noStrike" baseline="0" dirty="0" smtClean="0">
                          <a:solidFill>
                            <a:schemeClr val="tx1"/>
                          </a:solidFill>
                          <a:latin typeface="Century Gothic" panose="020B0502020202020204" pitchFamily="34" charset="0"/>
                        </a:rPr>
                        <a:t>Housing</a:t>
                      </a:r>
                    </a:p>
                    <a:p>
                      <a:pPr algn="just"/>
                      <a:r>
                        <a:rPr lang="en-ZA" sz="1200" b="0" i="0" u="none" strike="noStrike" baseline="0" dirty="0" smtClean="0">
                          <a:solidFill>
                            <a:schemeClr val="tx1"/>
                          </a:solidFill>
                          <a:latin typeface="Century Gothic" panose="020B0502020202020204" pitchFamily="34" charset="0"/>
                        </a:rPr>
                        <a:t>R31.9 million </a:t>
                      </a:r>
                      <a:r>
                        <a:rPr kumimoji="0" lang="en-ZA"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transferred </a:t>
                      </a:r>
                      <a:r>
                        <a:rPr lang="en-ZA" sz="1200" b="0" i="0" u="none" strike="noStrike" baseline="0" dirty="0" smtClean="0">
                          <a:solidFill>
                            <a:schemeClr val="tx1"/>
                          </a:solidFill>
                          <a:latin typeface="Century Gothic" panose="020B0502020202020204" pitchFamily="34" charset="0"/>
                        </a:rPr>
                        <a:t>to the DHS as Top-Up Funding for the constructions of houses for MVs and 9 houses belonging to MVs were rescued from repossession. </a:t>
                      </a:r>
                    </a:p>
                    <a:p>
                      <a:pPr algn="just">
                        <a:tabLst>
                          <a:tab pos="1882775" algn="l"/>
                        </a:tabLst>
                      </a:pPr>
                      <a:r>
                        <a:rPr lang="en-ZA" sz="1200" b="1" i="0" u="none" strike="noStrike" baseline="0" dirty="0" smtClean="0">
                          <a:solidFill>
                            <a:schemeClr val="tx1"/>
                          </a:solidFill>
                          <a:latin typeface="Century Gothic" panose="020B0502020202020204" pitchFamily="34" charset="0"/>
                        </a:rPr>
                        <a:t>Burial Support</a:t>
                      </a:r>
                    </a:p>
                    <a:p>
                      <a:pPr algn="just"/>
                      <a:r>
                        <a:rPr lang="en-ZA" sz="1200" b="0" i="0" u="none" strike="noStrike" baseline="0" dirty="0" smtClean="0">
                          <a:solidFill>
                            <a:schemeClr val="tx1"/>
                          </a:solidFill>
                          <a:latin typeface="Century Gothic" panose="020B0502020202020204" pitchFamily="34" charset="0"/>
                        </a:rPr>
                        <a:t>160 burial support were provided to deserving MVs. </a:t>
                      </a:r>
                    </a:p>
                    <a:p>
                      <a:pPr algn="just"/>
                      <a:r>
                        <a:rPr lang="en-ZA" sz="1200" b="1" i="0" u="none" strike="noStrike" baseline="0" dirty="0" smtClean="0">
                          <a:solidFill>
                            <a:schemeClr val="tx1"/>
                          </a:solidFill>
                          <a:latin typeface="Century Gothic" panose="020B0502020202020204" pitchFamily="34" charset="0"/>
                        </a:rPr>
                        <a:t>Pension</a:t>
                      </a:r>
                    </a:p>
                    <a:p>
                      <a:pPr algn="just"/>
                      <a:r>
                        <a:rPr lang="en-ZA" sz="1200" b="0" i="0" u="none" strike="noStrike" baseline="0" dirty="0" smtClean="0">
                          <a:solidFill>
                            <a:schemeClr val="tx1"/>
                          </a:solidFill>
                          <a:latin typeface="Century Gothic" panose="020B0502020202020204" pitchFamily="34" charset="0"/>
                        </a:rPr>
                        <a:t>A draft pension framework has been finalized.</a:t>
                      </a:r>
                      <a:endParaRPr lang="en-ZA" sz="1200" kern="1200" noProof="0" dirty="0" smtClean="0">
                        <a:solidFill>
                          <a:schemeClr val="tx1"/>
                        </a:solidFill>
                        <a:effectLst/>
                        <a:latin typeface="Century Gothic"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bl>
          </a:graphicData>
        </a:graphic>
      </p:graphicFrame>
      <p:sp>
        <p:nvSpPr>
          <p:cNvPr id="8" name="Rectangle 7"/>
          <p:cNvSpPr/>
          <p:nvPr/>
        </p:nvSpPr>
        <p:spPr>
          <a:xfrm>
            <a:off x="1735151" y="308541"/>
            <a:ext cx="6511061" cy="646331"/>
          </a:xfrm>
          <a:prstGeom prst="rect">
            <a:avLst/>
          </a:prstGeom>
        </p:spPr>
        <p:txBody>
          <a:bodyPr wrap="square">
            <a:spAutoFit/>
          </a:bodyPr>
          <a:lstStyle/>
          <a:p>
            <a:pPr algn="ctr"/>
            <a:r>
              <a:rPr lang="en-ZA" altLang="en-US" b="1" dirty="0">
                <a:latin typeface="Century Gothic" pitchFamily="34" charset="0"/>
              </a:rPr>
              <a:t>DMV CONTRIBUTION TO </a:t>
            </a:r>
            <a:r>
              <a:rPr lang="en-ZA" altLang="en-US" b="1" dirty="0" smtClean="0">
                <a:latin typeface="Century Gothic" pitchFamily="34" charset="0"/>
              </a:rPr>
              <a:t>THE EXECUTIVE </a:t>
            </a:r>
            <a:r>
              <a:rPr lang="en-ZA" altLang="en-US" b="1" dirty="0">
                <a:latin typeface="Century Gothic" pitchFamily="34" charset="0"/>
              </a:rPr>
              <a:t>AUTHORITY’S PRIORITIES </a:t>
            </a:r>
            <a:r>
              <a:rPr lang="en-ZA" altLang="en-US" b="1" dirty="0" smtClean="0">
                <a:latin typeface="Century Gothic" pitchFamily="34" charset="0"/>
              </a:rPr>
              <a:t>(2)</a:t>
            </a:r>
            <a:endParaRPr lang="en-ZA" dirty="0"/>
          </a:p>
        </p:txBody>
      </p:sp>
      <p:pic>
        <p:nvPicPr>
          <p:cNvPr id="2" name="Picture 1"/>
          <p:cNvPicPr>
            <a:picLocks noChangeAspect="1"/>
          </p:cNvPicPr>
          <p:nvPr/>
        </p:nvPicPr>
        <p:blipFill>
          <a:blip r:embed="rId3"/>
          <a:stretch>
            <a:fillRect/>
          </a:stretch>
        </p:blipFill>
        <p:spPr>
          <a:xfrm>
            <a:off x="96132" y="161771"/>
            <a:ext cx="2103302" cy="737680"/>
          </a:xfrm>
          <a:prstGeom prst="rect">
            <a:avLst/>
          </a:prstGeom>
        </p:spPr>
      </p:pic>
      <p:pic>
        <p:nvPicPr>
          <p:cNvPr id="3" name="Picture 2"/>
          <p:cNvPicPr>
            <a:picLocks noChangeAspect="1"/>
          </p:cNvPicPr>
          <p:nvPr/>
        </p:nvPicPr>
        <p:blipFill>
          <a:blip r:embed="rId4"/>
          <a:stretch>
            <a:fillRect/>
          </a:stretch>
        </p:blipFill>
        <p:spPr>
          <a:xfrm>
            <a:off x="8318771" y="192253"/>
            <a:ext cx="597460" cy="676715"/>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18</a:t>
            </a:fld>
            <a:endParaRPr lang="en-US" dirty="0"/>
          </a:p>
        </p:txBody>
      </p:sp>
    </p:spTree>
    <p:extLst>
      <p:ext uri="{BB962C8B-B14F-4D97-AF65-F5344CB8AC3E}">
        <p14:creationId xmlns:p14="http://schemas.microsoft.com/office/powerpoint/2010/main" xmlns="" val="44769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00398006"/>
              </p:ext>
            </p:extLst>
          </p:nvPr>
        </p:nvGraphicFramePr>
        <p:xfrm>
          <a:off x="176444" y="967418"/>
          <a:ext cx="8825506" cy="5773000"/>
        </p:xfrm>
        <a:graphic>
          <a:graphicData uri="http://schemas.openxmlformats.org/drawingml/2006/table">
            <a:tbl>
              <a:tblPr firstRow="1" bandRow="1">
                <a:tableStyleId>{16D9F66E-5EB9-4882-86FB-DCBF35E3C3E4}</a:tableStyleId>
              </a:tblPr>
              <a:tblGrid>
                <a:gridCol w="2212963"/>
                <a:gridCol w="6612543"/>
              </a:tblGrid>
              <a:tr h="405251">
                <a:tc>
                  <a:txBody>
                    <a:bodyPr/>
                    <a:lstStyle/>
                    <a:p>
                      <a:pPr algn="ctr">
                        <a:lnSpc>
                          <a:spcPct val="100000"/>
                        </a:lnSpc>
                        <a:spcAft>
                          <a:spcPts val="0"/>
                        </a:spcAft>
                      </a:pPr>
                      <a:r>
                        <a:rPr lang="en-ZA" sz="1400" b="1" i="0" dirty="0" smtClean="0">
                          <a:solidFill>
                            <a:schemeClr val="tx1"/>
                          </a:solidFill>
                          <a:effectLst/>
                          <a:latin typeface="Century Gothic" pitchFamily="34" charset="0"/>
                          <a:ea typeface="Calibri"/>
                          <a:cs typeface="Times New Roman"/>
                        </a:rPr>
                        <a:t>EA Priorities</a:t>
                      </a:r>
                      <a:endParaRPr lang="en-ZA" sz="1400" b="1" i="0" dirty="0">
                        <a:solidFill>
                          <a:schemeClr val="tx1"/>
                        </a:solidFill>
                        <a:effectLst/>
                        <a:latin typeface="Century Gothic" pitchFamily="34" charset="0"/>
                        <a:ea typeface="Calibri"/>
                        <a:cs typeface="Times New Roman"/>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i="0" kern="1200" noProof="0" dirty="0" smtClean="0">
                          <a:solidFill>
                            <a:schemeClr val="tx1"/>
                          </a:solidFill>
                          <a:effectLst/>
                          <a:latin typeface="Century Gothic" pitchFamily="34" charset="0"/>
                          <a:ea typeface="Calibri"/>
                          <a:cs typeface="Times New Roman"/>
                        </a:rPr>
                        <a:t>Progress as at 31 March 2015</a:t>
                      </a:r>
                      <a:endParaRPr lang="en-ZA" sz="1400" b="1" kern="1200" dirty="0">
                        <a:solidFill>
                          <a:srgbClr val="FF0000"/>
                        </a:solidFill>
                        <a:effectLst/>
                        <a:latin typeface="Century Gothic" pitchFamily="34" charset="0"/>
                        <a:ea typeface="+mn-ea"/>
                        <a:cs typeface="+mn-cs"/>
                      </a:endParaRPr>
                    </a:p>
                  </a:txBody>
                  <a:tcPr marL="53184" marR="531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742">
                <a:tc>
                  <a:txBody>
                    <a:bodyPr/>
                    <a:lstStyle/>
                    <a:p>
                      <a:pPr algn="just">
                        <a:lnSpc>
                          <a:spcPct val="100000"/>
                        </a:lnSpc>
                        <a:spcAft>
                          <a:spcPts val="0"/>
                        </a:spcAft>
                      </a:pPr>
                      <a:r>
                        <a:rPr lang="en-ZA" sz="1000" b="1" dirty="0" smtClean="0">
                          <a:solidFill>
                            <a:schemeClr val="tx1"/>
                          </a:solidFill>
                          <a:effectLst/>
                          <a:latin typeface="Century Gothic" panose="020B0502020202020204" pitchFamily="34" charset="0"/>
                          <a:ea typeface="Calibri"/>
                          <a:cs typeface="Times New Roman"/>
                        </a:rPr>
                        <a:t>Priority 4: </a:t>
                      </a:r>
                      <a:r>
                        <a:rPr lang="en-ZA" sz="1000" b="0" dirty="0" smtClean="0">
                          <a:solidFill>
                            <a:schemeClr val="tx1"/>
                          </a:solidFill>
                          <a:effectLst/>
                          <a:latin typeface="Century Gothic" panose="020B0502020202020204" pitchFamily="34" charset="0"/>
                          <a:ea typeface="Calibri"/>
                          <a:cs typeface="Times New Roman"/>
                        </a:rPr>
                        <a:t>Promotion of empowerment programmes for and of Military Veterans</a:t>
                      </a:r>
                      <a:endParaRPr lang="en-ZA" sz="1000" b="0" dirty="0">
                        <a:solidFill>
                          <a:schemeClr val="tx1"/>
                        </a:solidFill>
                        <a:effectLst/>
                        <a:latin typeface="Century Gothic" panose="020B0502020202020204" pitchFamily="34" charset="0"/>
                        <a:ea typeface="Calibri"/>
                        <a:cs typeface="Times New Roman"/>
                      </a:endParaRPr>
                    </a:p>
                  </a:txBody>
                  <a:tcPr marL="24906" marR="249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000" dirty="0" smtClean="0">
                          <a:latin typeface="Century Gothic" panose="020B0502020202020204" pitchFamily="34" charset="0"/>
                        </a:rPr>
                        <a:t>78 new service providers providing skills programmes for MVs were secured and 24 new MVs were registered as service providers on the DMV SCM database.</a:t>
                      </a:r>
                      <a:endParaRPr lang="en-ZA"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1346764">
                <a:tc>
                  <a:txBody>
                    <a:bodyPr/>
                    <a:lstStyle/>
                    <a:p>
                      <a:pPr algn="just">
                        <a:lnSpc>
                          <a:spcPct val="100000"/>
                        </a:lnSpc>
                        <a:spcAft>
                          <a:spcPts val="0"/>
                        </a:spcAft>
                      </a:pPr>
                      <a:r>
                        <a:rPr lang="en-ZA" sz="1000" b="1" i="1" dirty="0" smtClean="0">
                          <a:solidFill>
                            <a:schemeClr val="tx1"/>
                          </a:solidFill>
                          <a:effectLst/>
                          <a:latin typeface="Century Gothic" panose="020B0502020202020204" pitchFamily="34" charset="0"/>
                          <a:ea typeface="Calibri"/>
                          <a:cs typeface="Times New Roman"/>
                        </a:rPr>
                        <a:t>Priority 5:</a:t>
                      </a: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a:cs typeface="Times New Roman"/>
                        </a:rPr>
                        <a:t>Promotion of heritage of Military Veterans and memorialising and honouring Military </a:t>
                      </a:r>
                      <a:r>
                        <a:rPr lang="en-ZA" sz="1000" b="1" i="0" kern="1200" noProof="0" dirty="0" smtClean="0">
                          <a:solidFill>
                            <a:schemeClr val="tx1"/>
                          </a:solidFill>
                          <a:effectLst/>
                          <a:latin typeface="Century Gothic" panose="020B0502020202020204" pitchFamily="34" charset="0"/>
                          <a:ea typeface="Calibri"/>
                          <a:cs typeface="Times New Roman"/>
                        </a:rPr>
                        <a:t>Veterans</a:t>
                      </a:r>
                      <a:endParaRPr lang="en-ZA" sz="1000" b="1" i="0" kern="1200" dirty="0">
                        <a:solidFill>
                          <a:schemeClr val="tx1"/>
                        </a:solidFill>
                        <a:effectLst/>
                        <a:latin typeface="Century Gothic" panose="020B0502020202020204" pitchFamily="34" charset="0"/>
                        <a:ea typeface="Calibri"/>
                        <a:cs typeface="Times New Roman"/>
                      </a:endParaRPr>
                    </a:p>
                  </a:txBody>
                  <a:tcPr marL="24906" marR="249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ZA" sz="1000" kern="1200" dirty="0" smtClean="0">
                          <a:solidFill>
                            <a:schemeClr val="dk1"/>
                          </a:solidFill>
                          <a:latin typeface="Century Gothic" panose="020B0502020202020204" pitchFamily="34" charset="0"/>
                          <a:ea typeface="+mn-ea"/>
                          <a:cs typeface="+mn-cs"/>
                        </a:rPr>
                        <a:t>As part of memorialisation and honouring, the department participated in the following events:</a:t>
                      </a:r>
                    </a:p>
                    <a:p>
                      <a:pPr algn="just">
                        <a:lnSpc>
                          <a:spcPct val="100000"/>
                        </a:lnSpc>
                      </a:pPr>
                      <a:endParaRPr lang="en-ZA" sz="1000" kern="1200" dirty="0" smtClean="0">
                        <a:solidFill>
                          <a:schemeClr val="dk1"/>
                        </a:solidFill>
                        <a:latin typeface="Century Gothic" panose="020B0502020202020204" pitchFamily="34" charset="0"/>
                        <a:ea typeface="+mn-ea"/>
                        <a:cs typeface="+mn-cs"/>
                      </a:endParaRP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50th commemoration of the execution of the first Mkonto we Sizwe cadres, namely Mini, Khayingo and Mkaba;</a:t>
                      </a: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25th commemoration of the Anniversary of the slaying of Cde Anton Fransch in a battle with apartheid police in Athlone in 1989;</a:t>
                      </a: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The annual commemorations for fallen soldiers of World War 1 and Wreath Laying Ceremonies at various sites across the country; and</a:t>
                      </a: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1st anniversary of the passing away of the Dr. Nelson Mandela.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3563">
                <a:tc>
                  <a:txBody>
                    <a:bodyPr/>
                    <a:lstStyle/>
                    <a:p>
                      <a:pPr algn="just">
                        <a:lnSpc>
                          <a:spcPct val="100000"/>
                        </a:lnSpc>
                        <a:spcAft>
                          <a:spcPts val="0"/>
                        </a:spcAft>
                      </a:pPr>
                      <a:r>
                        <a:rPr lang="en-ZA" sz="1000" b="1" i="0" dirty="0" smtClean="0">
                          <a:solidFill>
                            <a:schemeClr val="tx1"/>
                          </a:solidFill>
                          <a:effectLst/>
                          <a:latin typeface="Century Gothic" panose="020B0502020202020204" pitchFamily="34" charset="0"/>
                          <a:ea typeface="Calibri"/>
                          <a:cs typeface="Times New Roman"/>
                        </a:rPr>
                        <a:t>Priority 6</a:t>
                      </a:r>
                      <a:r>
                        <a:rPr lang="en-ZA" sz="1000" b="1" i="0" baseline="0" dirty="0" smtClean="0">
                          <a:solidFill>
                            <a:schemeClr val="tx1"/>
                          </a:solidFill>
                          <a:effectLst/>
                          <a:latin typeface="Century Gothic" panose="020B0502020202020204" pitchFamily="34" charset="0"/>
                          <a:ea typeface="Calibri"/>
                          <a:cs typeface="Times New Roman"/>
                        </a:rPr>
                        <a:t> </a:t>
                      </a: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a:cs typeface="Times New Roman"/>
                        </a:rPr>
                        <a:t>: Promote empowerment programmes for and of Military Veterans:</a:t>
                      </a:r>
                    </a:p>
                    <a:p>
                      <a:pPr algn="just">
                        <a:lnSpc>
                          <a:spcPct val="100000"/>
                        </a:lnSpc>
                        <a:spcAft>
                          <a:spcPts val="0"/>
                        </a:spcAft>
                      </a:pPr>
                      <a:endParaRPr lang="en-ZA" sz="1000" b="0" dirty="0">
                        <a:solidFill>
                          <a:schemeClr val="tx1"/>
                        </a:solidFill>
                        <a:effectLst/>
                        <a:latin typeface="Century Gothic" panose="020B0502020202020204" pitchFamily="34" charset="0"/>
                        <a:ea typeface="Calibri"/>
                        <a:cs typeface="Times New Roman"/>
                      </a:endParaRPr>
                    </a:p>
                  </a:txBody>
                  <a:tcPr marL="24907" marR="249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604 MVs were trained in sewing, welding, driving and the solar geyser training project and 47 MVs attended training courses organized by the DTI.</a:t>
                      </a: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162 MVs’ have provided evidence of registration of co-operatives and a draft plan was developed for visiting the provinces. This was done in order to provide training for MVs who have shown interest in registering their cooperatives. </a:t>
                      </a:r>
                    </a:p>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A list of 850 MVs and their dependants was made available to the service provider to conduct shortlisting and submit project plan for their training in various skills programmes.</a:t>
                      </a:r>
                      <a:endParaRPr lang="en-ZA" sz="10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887713">
                <a:tc>
                  <a:txBody>
                    <a:bodyPr/>
                    <a:lstStyle/>
                    <a:p>
                      <a:pPr marL="0" algn="just" defTabSz="457200" rtl="0" eaLnBrk="1" latinLnBrk="0" hangingPunct="1">
                        <a:lnSpc>
                          <a:spcPct val="100000"/>
                        </a:lnSpc>
                        <a:spcAft>
                          <a:spcPts val="0"/>
                        </a:spcAft>
                      </a:pPr>
                      <a:r>
                        <a:rPr lang="en-ZA" sz="1000" b="1" i="1" kern="1200" dirty="0" smtClean="0">
                          <a:solidFill>
                            <a:schemeClr val="tx1"/>
                          </a:solidFill>
                          <a:effectLst/>
                          <a:latin typeface="Century Gothic" panose="020B0502020202020204" pitchFamily="34" charset="0"/>
                          <a:ea typeface="Calibri"/>
                          <a:cs typeface="Times New Roman"/>
                        </a:rPr>
                        <a:t>Priority 7</a:t>
                      </a:r>
                      <a:r>
                        <a:rPr lang="en-ZA" sz="1000" b="0" kern="1200" dirty="0" smtClean="0">
                          <a:solidFill>
                            <a:schemeClr val="tx1"/>
                          </a:solidFill>
                          <a:effectLst/>
                          <a:latin typeface="Century Gothic" panose="020B0502020202020204" pitchFamily="34" charset="0"/>
                          <a:ea typeface="Calibri"/>
                          <a:cs typeface="Times New Roman"/>
                        </a:rPr>
                        <a:t>: Maintenance of a credible and secure</a:t>
                      </a:r>
                    </a:p>
                    <a:p>
                      <a:pPr marL="0" algn="just" defTabSz="457200" rtl="0" eaLnBrk="1" latinLnBrk="0" hangingPunct="1">
                        <a:lnSpc>
                          <a:spcPct val="100000"/>
                        </a:lnSpc>
                        <a:spcAft>
                          <a:spcPts val="0"/>
                        </a:spcAft>
                      </a:pPr>
                      <a:r>
                        <a:rPr lang="en-ZA" sz="1000" b="0" kern="1200" dirty="0" smtClean="0">
                          <a:solidFill>
                            <a:schemeClr val="tx1"/>
                          </a:solidFill>
                          <a:effectLst/>
                          <a:latin typeface="Century Gothic" panose="020B0502020202020204" pitchFamily="34" charset="0"/>
                          <a:ea typeface="Calibri"/>
                          <a:cs typeface="Times New Roman"/>
                        </a:rPr>
                        <a:t>national Military Veterans database</a:t>
                      </a:r>
                      <a:endParaRPr lang="en-ZA" sz="1000" b="0" kern="1200" dirty="0">
                        <a:solidFill>
                          <a:schemeClr val="tx1"/>
                        </a:solidFill>
                        <a:effectLst/>
                        <a:latin typeface="Century Gothic" panose="020B0502020202020204" pitchFamily="34" charset="0"/>
                        <a:ea typeface="Calibri"/>
                        <a:cs typeface="Times New Roman"/>
                      </a:endParaRPr>
                    </a:p>
                  </a:txBody>
                  <a:tcPr marL="24907" marR="249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ZA" sz="1000" kern="1200" dirty="0" smtClean="0">
                          <a:solidFill>
                            <a:schemeClr val="dk1"/>
                          </a:solidFill>
                          <a:latin typeface="Century Gothic" panose="020B0502020202020204" pitchFamily="34" charset="0"/>
                          <a:ea typeface="+mn-ea"/>
                          <a:cs typeface="+mn-cs"/>
                        </a:rPr>
                        <a:t>To date 21 322 personal files for MVs were updated out of 57 802 records. The process to verify the bona fides</a:t>
                      </a:r>
                      <a:r>
                        <a:rPr lang="en-ZA" sz="1000" kern="1200" baseline="0" dirty="0" smtClean="0">
                          <a:solidFill>
                            <a:schemeClr val="dk1"/>
                          </a:solidFill>
                          <a:latin typeface="Century Gothic" panose="020B0502020202020204" pitchFamily="34" charset="0"/>
                          <a:ea typeface="+mn-ea"/>
                          <a:cs typeface="+mn-cs"/>
                        </a:rPr>
                        <a:t> </a:t>
                      </a:r>
                      <a:r>
                        <a:rPr lang="en-ZA" sz="1000" kern="1200" dirty="0" smtClean="0">
                          <a:solidFill>
                            <a:schemeClr val="dk1"/>
                          </a:solidFill>
                          <a:latin typeface="Century Gothic" panose="020B0502020202020204" pitchFamily="34" charset="0"/>
                          <a:ea typeface="+mn-ea"/>
                          <a:cs typeface="+mn-cs"/>
                        </a:rPr>
                        <a:t>of MVs who neither demobilised nor integrated in 1994 to facilitate inclusion of their names in the database is in</a:t>
                      </a:r>
                      <a:r>
                        <a:rPr lang="en-ZA" sz="1000" kern="1200" baseline="0" dirty="0" smtClean="0">
                          <a:solidFill>
                            <a:schemeClr val="dk1"/>
                          </a:solidFill>
                          <a:latin typeface="Century Gothic" panose="020B0502020202020204" pitchFamily="34" charset="0"/>
                          <a:ea typeface="+mn-ea"/>
                          <a:cs typeface="+mn-cs"/>
                        </a:rPr>
                        <a:t> </a:t>
                      </a:r>
                      <a:r>
                        <a:rPr lang="en-ZA" sz="1000" kern="1200" dirty="0" smtClean="0">
                          <a:solidFill>
                            <a:schemeClr val="dk1"/>
                          </a:solidFill>
                          <a:latin typeface="Century Gothic" panose="020B0502020202020204" pitchFamily="34" charset="0"/>
                          <a:ea typeface="+mn-ea"/>
                          <a:cs typeface="+mn-cs"/>
                        </a:rPr>
                        <a:t>progress. The verification process is ongoing.</a:t>
                      </a:r>
                      <a:endParaRPr lang="en-ZA" sz="10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01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000" b="1" i="1" u="none" strike="noStrike" kern="1200" cap="none" spc="0" normalizeH="0" baseline="0" noProof="0" dirty="0" smtClean="0">
                          <a:ln>
                            <a:noFill/>
                          </a:ln>
                          <a:solidFill>
                            <a:prstClr val="black"/>
                          </a:solidFill>
                          <a:effectLst/>
                          <a:uLnTx/>
                          <a:uFillTx/>
                          <a:latin typeface="Century Gothic" panose="020B0502020202020204" pitchFamily="34" charset="0"/>
                          <a:ea typeface="Calibri"/>
                          <a:cs typeface="Times New Roman"/>
                        </a:rPr>
                        <a:t>Priority 8: </a:t>
                      </a: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a:cs typeface="Times New Roman"/>
                        </a:rPr>
                        <a:t>Implementation of a high impact communication and marketing strategy and plan</a:t>
                      </a:r>
                    </a:p>
                    <a:p>
                      <a:pPr marL="0" algn="just" defTabSz="457200" rtl="0" eaLnBrk="1" latinLnBrk="0" hangingPunct="1">
                        <a:lnSpc>
                          <a:spcPct val="100000"/>
                        </a:lnSpc>
                        <a:spcAft>
                          <a:spcPts val="0"/>
                        </a:spcAft>
                      </a:pPr>
                      <a:endParaRPr lang="en-ZA" sz="1000" b="0" kern="1200" dirty="0">
                        <a:solidFill>
                          <a:schemeClr val="tx1"/>
                        </a:solidFill>
                        <a:effectLst/>
                        <a:latin typeface="Century Gothic" panose="020B0502020202020204" pitchFamily="34" charset="0"/>
                        <a:ea typeface="Calibri"/>
                        <a:cs typeface="Times New Roman"/>
                      </a:endParaRPr>
                    </a:p>
                  </a:txBody>
                  <a:tcPr marL="24907" marR="249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marR="0" lvl="0" indent="0" algn="l" defTabSz="457200" rtl="0" eaLnBrk="1" fontAlgn="auto" latinLnBrk="0" hangingPunct="1">
                        <a:lnSpc>
                          <a:spcPct val="115000"/>
                        </a:lnSpc>
                        <a:spcBef>
                          <a:spcPts val="0"/>
                        </a:spcBef>
                        <a:spcAft>
                          <a:spcPts val="0"/>
                        </a:spcAft>
                        <a:buClrTx/>
                        <a:buSzTx/>
                        <a:buFont typeface="Century Gothic" panose="020B0502020202020204" pitchFamily="34" charset="0"/>
                        <a:buNone/>
                        <a:tabLst/>
                        <a:defRPr/>
                      </a:pPr>
                      <a:r>
                        <a:rPr kumimoji="0" lang="en-ZA" sz="10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a:cs typeface="Times New Roman"/>
                        </a:rPr>
                        <a:t>In embracing the social media strategy, an integrated communication strategy and plan was rolled out during the  2014/15FY. Through the newly established website, social platforms such as YouTube, Facebook, and Twitter, the Honour Magazine; Utilisation of mainstream media such as adverts and editorial platforms on the SABC TV and radio stations; community based media; use of national and regional print media; steady yet significant progress has been achieved.</a:t>
                      </a:r>
                    </a:p>
                    <a:p>
                      <a:pPr algn="just">
                        <a:lnSpc>
                          <a:spcPct val="100000"/>
                        </a:lnSpc>
                      </a:pPr>
                      <a:endParaRPr lang="en-ZA" sz="10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bl>
          </a:graphicData>
        </a:graphic>
      </p:graphicFrame>
      <p:sp>
        <p:nvSpPr>
          <p:cNvPr id="7" name="Rectangle 6"/>
          <p:cNvSpPr/>
          <p:nvPr/>
        </p:nvSpPr>
        <p:spPr>
          <a:xfrm>
            <a:off x="163284" y="45701"/>
            <a:ext cx="8980716" cy="5241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1739900" y="0"/>
            <a:ext cx="6661522" cy="923330"/>
          </a:xfrm>
          <a:prstGeom prst="rect">
            <a:avLst/>
          </a:prstGeom>
        </p:spPr>
        <p:txBody>
          <a:bodyPr wrap="square">
            <a:spAutoFit/>
          </a:bodyPr>
          <a:lstStyle/>
          <a:p>
            <a:pPr algn="ctr"/>
            <a:endParaRPr lang="en-ZA" altLang="en-US" b="1" dirty="0" smtClean="0">
              <a:latin typeface="Century Gothic" pitchFamily="34" charset="0"/>
            </a:endParaRPr>
          </a:p>
          <a:p>
            <a:pPr algn="ctr"/>
            <a:r>
              <a:rPr lang="en-ZA" altLang="en-US" b="1" dirty="0" smtClean="0">
                <a:latin typeface="Century Gothic" pitchFamily="34" charset="0"/>
              </a:rPr>
              <a:t>DMV </a:t>
            </a:r>
            <a:r>
              <a:rPr lang="en-ZA" altLang="en-US" b="1" dirty="0">
                <a:latin typeface="Century Gothic" pitchFamily="34" charset="0"/>
              </a:rPr>
              <a:t>CONTRIBUTION TO THE </a:t>
            </a:r>
            <a:r>
              <a:rPr lang="en-ZA" altLang="en-US" b="1" dirty="0" smtClean="0">
                <a:latin typeface="Century Gothic" pitchFamily="34" charset="0"/>
              </a:rPr>
              <a:t>EXECUTIVE </a:t>
            </a:r>
            <a:r>
              <a:rPr lang="en-ZA" altLang="en-US" b="1" dirty="0">
                <a:latin typeface="Century Gothic" pitchFamily="34" charset="0"/>
              </a:rPr>
              <a:t>AUTHORITY’S PRIORITIES </a:t>
            </a:r>
            <a:r>
              <a:rPr lang="en-ZA" altLang="en-US" b="1" dirty="0" smtClean="0">
                <a:latin typeface="Century Gothic" pitchFamily="34" charset="0"/>
              </a:rPr>
              <a:t>(3)</a:t>
            </a:r>
            <a:endParaRPr lang="en-ZA" dirty="0"/>
          </a:p>
        </p:txBody>
      </p:sp>
      <p:pic>
        <p:nvPicPr>
          <p:cNvPr id="2" name="Picture 1"/>
          <p:cNvPicPr>
            <a:picLocks noChangeAspect="1"/>
          </p:cNvPicPr>
          <p:nvPr/>
        </p:nvPicPr>
        <p:blipFill>
          <a:blip r:embed="rId3"/>
          <a:stretch>
            <a:fillRect/>
          </a:stretch>
        </p:blipFill>
        <p:spPr>
          <a:xfrm>
            <a:off x="100881" y="89787"/>
            <a:ext cx="2103302" cy="737680"/>
          </a:xfrm>
          <a:prstGeom prst="rect">
            <a:avLst/>
          </a:prstGeom>
        </p:spPr>
      </p:pic>
      <p:pic>
        <p:nvPicPr>
          <p:cNvPr id="10" name="Picture 9"/>
          <p:cNvPicPr>
            <a:picLocks noChangeAspect="1"/>
          </p:cNvPicPr>
          <p:nvPr/>
        </p:nvPicPr>
        <p:blipFill>
          <a:blip r:embed="rId4"/>
          <a:stretch>
            <a:fillRect/>
          </a:stretch>
        </p:blipFill>
        <p:spPr>
          <a:xfrm>
            <a:off x="8102692" y="150752"/>
            <a:ext cx="597460" cy="676715"/>
          </a:xfrm>
          <a:prstGeom prst="rect">
            <a:avLst/>
          </a:prstGeom>
        </p:spPr>
      </p:pic>
      <p:sp>
        <p:nvSpPr>
          <p:cNvPr id="5" name="Slide Number Placeholder 4"/>
          <p:cNvSpPr>
            <a:spLocks noGrp="1"/>
          </p:cNvSpPr>
          <p:nvPr>
            <p:ph type="sldNum" sz="quarter" idx="12"/>
          </p:nvPr>
        </p:nvSpPr>
        <p:spPr/>
        <p:txBody>
          <a:bodyPr/>
          <a:lstStyle/>
          <a:p>
            <a:fld id="{7CDEE3CD-9AE7-E148-8D38-A96A94875DA4}" type="slidenum">
              <a:rPr lang="en-US" smtClean="0"/>
              <a:pPr/>
              <a:t>19</a:t>
            </a:fld>
            <a:endParaRPr lang="en-US" dirty="0"/>
          </a:p>
        </p:txBody>
      </p:sp>
    </p:spTree>
    <p:extLst>
      <p:ext uri="{BB962C8B-B14F-4D97-AF65-F5344CB8AC3E}">
        <p14:creationId xmlns:p14="http://schemas.microsoft.com/office/powerpoint/2010/main" xmlns="" val="416942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15" y="855023"/>
            <a:ext cx="7831138" cy="554678"/>
          </a:xfrm>
        </p:spPr>
        <p:txBody>
          <a:bodyPr>
            <a:normAutofit fontScale="90000"/>
          </a:bodyPr>
          <a:lstStyle/>
          <a:p>
            <a:r>
              <a:rPr lang="en-US" sz="3600" b="1" dirty="0" smtClean="0">
                <a:latin typeface="Arial"/>
                <a:cs typeface="Arial"/>
              </a:rPr>
              <a:t>Presentation outline</a:t>
            </a:r>
            <a:endParaRPr lang="en-US" sz="3600" b="1" dirty="0">
              <a:latin typeface="Arial"/>
              <a:cs typeface="Arial"/>
            </a:endParaRPr>
          </a:p>
        </p:txBody>
      </p:sp>
      <p:sp>
        <p:nvSpPr>
          <p:cNvPr id="3" name="Content Placeholder 2"/>
          <p:cNvSpPr>
            <a:spLocks noGrp="1"/>
          </p:cNvSpPr>
          <p:nvPr>
            <p:ph idx="1"/>
          </p:nvPr>
        </p:nvSpPr>
        <p:spPr>
          <a:xfrm>
            <a:off x="504968" y="1270660"/>
            <a:ext cx="8181832" cy="5058888"/>
          </a:xfrm>
        </p:spPr>
        <p:txBody>
          <a:bodyPr>
            <a:normAutofit fontScale="25000" lnSpcReduction="20000"/>
          </a:bodyPr>
          <a:lstStyle/>
          <a:p>
            <a:pPr lvl="0">
              <a:lnSpc>
                <a:spcPct val="170000"/>
              </a:lnSpc>
              <a:buFont typeface="Arial" panose="020B0604020202020204" pitchFamily="34" charset="0"/>
              <a:buChar char="•"/>
              <a:tabLst>
                <a:tab pos="457200" algn="l"/>
              </a:tabLst>
            </a:pPr>
            <a:r>
              <a:rPr lang="en-US" sz="5600" dirty="0" smtClean="0">
                <a:cs typeface="Arial" panose="020B0604020202020204" pitchFamily="34" charset="0"/>
              </a:rPr>
              <a:t>Aim </a:t>
            </a:r>
            <a:r>
              <a:rPr lang="en-US" sz="5600" dirty="0">
                <a:cs typeface="Arial" panose="020B0604020202020204" pitchFamily="34" charset="0"/>
              </a:rPr>
              <a:t>of the presentation</a:t>
            </a:r>
            <a:endParaRPr lang="en-ZA" sz="5600" dirty="0">
              <a:ea typeface="Times New Roman" panose="02020603050405020304" pitchFamily="18" charset="0"/>
              <a:cs typeface="Arial" panose="020B0604020202020204" pitchFamily="34" charset="0"/>
            </a:endParaRPr>
          </a:p>
          <a:p>
            <a:pPr lvl="0">
              <a:lnSpc>
                <a:spcPct val="170000"/>
              </a:lnSpc>
              <a:buFont typeface="Arial" panose="020B0604020202020204" pitchFamily="34" charset="0"/>
              <a:buChar char="•"/>
              <a:tabLst>
                <a:tab pos="457200" algn="l"/>
              </a:tabLst>
            </a:pPr>
            <a:r>
              <a:rPr lang="en-US" sz="5600" dirty="0">
                <a:cs typeface="Arial" panose="020B0604020202020204" pitchFamily="34" charset="0"/>
              </a:rPr>
              <a:t>General </a:t>
            </a:r>
            <a:r>
              <a:rPr lang="en-US" sz="5600" dirty="0" smtClean="0">
                <a:cs typeface="Arial" panose="020B0604020202020204" pitchFamily="34" charset="0"/>
              </a:rPr>
              <a:t>Information</a:t>
            </a:r>
          </a:p>
          <a:p>
            <a:pPr lvl="0">
              <a:lnSpc>
                <a:spcPct val="170000"/>
              </a:lnSpc>
              <a:buFont typeface="Arial" panose="020B0604020202020204" pitchFamily="34" charset="0"/>
              <a:buChar char="•"/>
              <a:tabLst>
                <a:tab pos="457200" algn="l"/>
              </a:tabLst>
            </a:pPr>
            <a:r>
              <a:rPr lang="en-ZA" sz="5600" dirty="0">
                <a:cs typeface="Arial" panose="020B0604020202020204" pitchFamily="34" charset="0"/>
              </a:rPr>
              <a:t>The Mandate of the Department</a:t>
            </a:r>
            <a:endParaRPr lang="en-US" sz="5600" dirty="0" smtClean="0">
              <a:cs typeface="Arial" panose="020B0604020202020204" pitchFamily="34" charset="0"/>
            </a:endParaRPr>
          </a:p>
          <a:p>
            <a:pPr lvl="0">
              <a:lnSpc>
                <a:spcPct val="170000"/>
              </a:lnSpc>
              <a:buFont typeface="Arial" panose="020B0604020202020204" pitchFamily="34" charset="0"/>
              <a:buChar char="•"/>
              <a:tabLst>
                <a:tab pos="457200" algn="l"/>
              </a:tabLst>
            </a:pPr>
            <a:r>
              <a:rPr lang="en-ZA" sz="5600" dirty="0">
                <a:ea typeface="Times New Roman" panose="02020603050405020304" pitchFamily="18" charset="0"/>
                <a:cs typeface="Arial" panose="020B0604020202020204" pitchFamily="34" charset="0"/>
              </a:rPr>
              <a:t>DMV </a:t>
            </a:r>
            <a:r>
              <a:rPr lang="en-US" sz="5600" dirty="0">
                <a:cs typeface="Arial" panose="020B0604020202020204" pitchFamily="34" charset="0"/>
              </a:rPr>
              <a:t>Overall Performance Overview for </a:t>
            </a:r>
            <a:r>
              <a:rPr lang="en-US" sz="5600" dirty="0" smtClean="0">
                <a:cs typeface="Arial" panose="020B0604020202020204" pitchFamily="34" charset="0"/>
              </a:rPr>
              <a:t>2014/15FY</a:t>
            </a:r>
            <a:endParaRPr lang="en-ZA" sz="5600" dirty="0">
              <a:ea typeface="Times New Roman" panose="02020603050405020304" pitchFamily="18" charset="0"/>
              <a:cs typeface="Arial" panose="020B0604020202020204" pitchFamily="34" charset="0"/>
            </a:endParaRPr>
          </a:p>
          <a:p>
            <a:pPr>
              <a:lnSpc>
                <a:spcPct val="170000"/>
              </a:lnSpc>
              <a:buFont typeface="Arial" panose="020B0604020202020204" pitchFamily="34" charset="0"/>
              <a:buChar char="•"/>
              <a:tabLst>
                <a:tab pos="457200" algn="l"/>
              </a:tabLst>
            </a:pPr>
            <a:r>
              <a:rPr lang="en-US" sz="5600" dirty="0">
                <a:cs typeface="Arial" panose="020B0604020202020204" pitchFamily="34" charset="0"/>
              </a:rPr>
              <a:t>Performance per </a:t>
            </a:r>
            <a:r>
              <a:rPr lang="en-US" sz="5600" dirty="0" smtClean="0">
                <a:cs typeface="Arial" panose="020B0604020202020204" pitchFamily="34" charset="0"/>
              </a:rPr>
              <a:t>Programme</a:t>
            </a:r>
          </a:p>
          <a:p>
            <a:pPr>
              <a:lnSpc>
                <a:spcPct val="170000"/>
              </a:lnSpc>
              <a:buFont typeface="Arial" panose="020B0604020202020204" pitchFamily="34" charset="0"/>
              <a:buChar char="•"/>
              <a:tabLst>
                <a:tab pos="457200" algn="l"/>
              </a:tabLst>
            </a:pPr>
            <a:r>
              <a:rPr lang="en-US" sz="5600" dirty="0" smtClean="0">
                <a:cs typeface="Arial" panose="020B0604020202020204" pitchFamily="34" charset="0"/>
              </a:rPr>
              <a:t>DMV`s Overall Significant Achievements for 2014/15FY</a:t>
            </a:r>
            <a:endParaRPr lang="en-US" sz="5600" dirty="0">
              <a:cs typeface="Arial" panose="020B0604020202020204" pitchFamily="34" charset="0"/>
            </a:endParaRPr>
          </a:p>
          <a:p>
            <a:pPr>
              <a:lnSpc>
                <a:spcPct val="170000"/>
              </a:lnSpc>
              <a:buFont typeface="Arial" panose="020B0604020202020204" pitchFamily="34" charset="0"/>
              <a:buChar char="•"/>
              <a:tabLst>
                <a:tab pos="457200" algn="l"/>
              </a:tabLst>
            </a:pPr>
            <a:r>
              <a:rPr lang="en-US" sz="5600" dirty="0" smtClean="0">
                <a:cs typeface="Arial" panose="020B0604020202020204" pitchFamily="34" charset="0"/>
              </a:rPr>
              <a:t>Performance </a:t>
            </a:r>
            <a:r>
              <a:rPr lang="en-US" sz="5600" dirty="0">
                <a:cs typeface="Arial" panose="020B0604020202020204" pitchFamily="34" charset="0"/>
              </a:rPr>
              <a:t>against Selected </a:t>
            </a:r>
            <a:r>
              <a:rPr lang="en-US" sz="5600" dirty="0" smtClean="0">
                <a:cs typeface="Arial" panose="020B0604020202020204" pitchFamily="34" charset="0"/>
              </a:rPr>
              <a:t>Indicators</a:t>
            </a:r>
            <a:endParaRPr lang="en-ZA" sz="5600" dirty="0">
              <a:ea typeface="Times New Roman" panose="02020603050405020304" pitchFamily="18" charset="0"/>
              <a:cs typeface="Arial" panose="020B0604020202020204" pitchFamily="34" charset="0"/>
            </a:endParaRPr>
          </a:p>
          <a:p>
            <a:pPr lvl="0">
              <a:lnSpc>
                <a:spcPct val="170000"/>
              </a:lnSpc>
              <a:buFont typeface="Arial" panose="020B0604020202020204" pitchFamily="34" charset="0"/>
              <a:buChar char="•"/>
              <a:tabLst>
                <a:tab pos="457200" algn="l"/>
              </a:tabLst>
            </a:pPr>
            <a:r>
              <a:rPr lang="en-US" sz="5600" dirty="0" smtClean="0">
                <a:cs typeface="Arial" panose="020B0604020202020204" pitchFamily="34" charset="0"/>
              </a:rPr>
              <a:t>DMV`s </a:t>
            </a:r>
            <a:r>
              <a:rPr lang="en-US" sz="5600" dirty="0">
                <a:cs typeface="Arial" panose="020B0604020202020204" pitchFamily="34" charset="0"/>
              </a:rPr>
              <a:t>Contribution to the Executive </a:t>
            </a:r>
            <a:r>
              <a:rPr lang="en-US" sz="5600" dirty="0" smtClean="0">
                <a:cs typeface="Arial" panose="020B0604020202020204" pitchFamily="34" charset="0"/>
              </a:rPr>
              <a:t>Authority’s (EAs)Priorities</a:t>
            </a:r>
            <a:endParaRPr lang="en-ZA" sz="5600" dirty="0">
              <a:ea typeface="Times New Roman" panose="02020603050405020304" pitchFamily="18" charset="0"/>
              <a:cs typeface="Arial" panose="020B0604020202020204" pitchFamily="34" charset="0"/>
            </a:endParaRPr>
          </a:p>
          <a:p>
            <a:pPr lvl="0">
              <a:lnSpc>
                <a:spcPct val="170000"/>
              </a:lnSpc>
              <a:buFont typeface="Arial" panose="020B0604020202020204" pitchFamily="34" charset="0"/>
              <a:buChar char="•"/>
              <a:tabLst>
                <a:tab pos="457200" algn="l"/>
              </a:tabLst>
            </a:pPr>
            <a:r>
              <a:rPr lang="en-US" sz="5600" dirty="0" smtClean="0">
                <a:cs typeface="Arial" panose="020B0604020202020204" pitchFamily="34" charset="0"/>
              </a:rPr>
              <a:t>Human </a:t>
            </a:r>
            <a:r>
              <a:rPr lang="en-US" sz="5600" dirty="0">
                <a:cs typeface="Arial" panose="020B0604020202020204" pitchFamily="34" charset="0"/>
              </a:rPr>
              <a:t>Resource Management</a:t>
            </a:r>
            <a:endParaRPr lang="en-ZA" sz="5600" dirty="0">
              <a:ea typeface="Times New Roman" panose="02020603050405020304" pitchFamily="18" charset="0"/>
              <a:cs typeface="Arial" panose="020B0604020202020204" pitchFamily="34" charset="0"/>
            </a:endParaRPr>
          </a:p>
          <a:p>
            <a:pPr lvl="0">
              <a:lnSpc>
                <a:spcPct val="170000"/>
              </a:lnSpc>
              <a:buFont typeface="Arial" panose="020B0604020202020204" pitchFamily="34" charset="0"/>
              <a:buChar char="•"/>
              <a:tabLst>
                <a:tab pos="457200" algn="l"/>
              </a:tabLst>
            </a:pPr>
            <a:r>
              <a:rPr lang="en-US" sz="5600" dirty="0">
                <a:cs typeface="Arial" panose="020B0604020202020204" pitchFamily="34" charset="0"/>
              </a:rPr>
              <a:t>Financial Information : Appropriation </a:t>
            </a:r>
            <a:r>
              <a:rPr lang="en-US" sz="5600" dirty="0" smtClean="0">
                <a:cs typeface="Arial" panose="020B0604020202020204" pitchFamily="34" charset="0"/>
              </a:rPr>
              <a:t>Statement</a:t>
            </a:r>
          </a:p>
          <a:p>
            <a:pPr lvl="0">
              <a:lnSpc>
                <a:spcPct val="170000"/>
              </a:lnSpc>
              <a:buFont typeface="Arial" panose="020B0604020202020204" pitchFamily="34" charset="0"/>
              <a:buChar char="•"/>
              <a:tabLst>
                <a:tab pos="457200" algn="l"/>
              </a:tabLst>
            </a:pPr>
            <a:r>
              <a:rPr lang="en-US" sz="5600" dirty="0" smtClean="0">
                <a:ea typeface="Times New Roman" panose="02020603050405020304" pitchFamily="18" charset="0"/>
                <a:cs typeface="Arial" panose="020B0604020202020204" pitchFamily="34" charset="0"/>
              </a:rPr>
              <a:t>AGSA  Audit Findings</a:t>
            </a:r>
          </a:p>
          <a:p>
            <a:pPr>
              <a:lnSpc>
                <a:spcPct val="170000"/>
              </a:lnSpc>
              <a:buFont typeface="Arial" panose="020B0604020202020204" pitchFamily="34" charset="0"/>
              <a:buChar char="•"/>
              <a:tabLst>
                <a:tab pos="457200" algn="l"/>
              </a:tabLst>
            </a:pPr>
            <a:r>
              <a:rPr lang="en-US" sz="5600" dirty="0" smtClean="0">
                <a:ea typeface="Times New Roman" panose="02020603050405020304" pitchFamily="18" charset="0"/>
                <a:cs typeface="Arial" panose="020B0604020202020204" pitchFamily="34" charset="0"/>
              </a:rPr>
              <a:t>Mitigation Strategy </a:t>
            </a:r>
            <a:r>
              <a:rPr lang="en-US" sz="5600" dirty="0">
                <a:ea typeface="Times New Roman" panose="02020603050405020304" pitchFamily="18" charset="0"/>
                <a:cs typeface="Arial" panose="020B0604020202020204" pitchFamily="34" charset="0"/>
              </a:rPr>
              <a:t>of AGSA Audit Findings</a:t>
            </a:r>
          </a:p>
          <a:p>
            <a:pPr lvl="0">
              <a:lnSpc>
                <a:spcPct val="170000"/>
              </a:lnSpc>
              <a:buFont typeface="Arial" panose="020B0604020202020204" pitchFamily="34" charset="0"/>
              <a:buChar char="•"/>
              <a:tabLst>
                <a:tab pos="457200" algn="l"/>
              </a:tabLst>
            </a:pPr>
            <a:r>
              <a:rPr lang="en-US" sz="5600" dirty="0" smtClean="0">
                <a:cs typeface="Arial" panose="020B0604020202020204" pitchFamily="34" charset="0"/>
              </a:rPr>
              <a:t>Decision </a:t>
            </a:r>
            <a:r>
              <a:rPr lang="en-US" sz="5600" dirty="0">
                <a:cs typeface="Arial" panose="020B0604020202020204" pitchFamily="34" charset="0"/>
              </a:rPr>
              <a:t>required</a:t>
            </a:r>
            <a:endParaRPr lang="en-ZA" sz="5600" dirty="0">
              <a:ea typeface="Times New Roman" panose="02020603050405020304" pitchFamily="18" charset="0"/>
              <a:cs typeface="Arial" panose="020B0604020202020204" pitchFamily="34" charset="0"/>
            </a:endParaRPr>
          </a:p>
          <a:p>
            <a:pPr lvl="0">
              <a:lnSpc>
                <a:spcPct val="170000"/>
              </a:lnSpc>
              <a:buFont typeface="Arial" panose="020B0604020202020204" pitchFamily="34" charset="0"/>
              <a:buChar char="•"/>
              <a:tabLst>
                <a:tab pos="457200" algn="l"/>
              </a:tabLst>
            </a:pPr>
            <a:r>
              <a:rPr lang="en-US" sz="5600" dirty="0">
                <a:cs typeface="Arial" panose="020B0604020202020204" pitchFamily="34" charset="0"/>
              </a:rPr>
              <a:t>Conclusion</a:t>
            </a:r>
            <a:endParaRPr lang="en-ZA" sz="5600" dirty="0">
              <a:ea typeface="Times New Roman" panose="02020603050405020304" pitchFamily="18" charset="0"/>
              <a:cs typeface="Arial" panose="020B0604020202020204" pitchFamily="34" charset="0"/>
            </a:endParaRPr>
          </a:p>
          <a:p>
            <a:pPr>
              <a:lnSpc>
                <a:spcPct val="120000"/>
              </a:lnSpc>
            </a:pPr>
            <a:endParaRPr lang="en-US" altLang="en-US" dirty="0">
              <a:latin typeface="Century Gothic" pitchFamily="34" charset="0"/>
            </a:endParaRPr>
          </a:p>
        </p:txBody>
      </p:sp>
      <p:pic>
        <p:nvPicPr>
          <p:cNvPr id="6" name="Picture 5"/>
          <p:cNvPicPr>
            <a:picLocks noChangeAspect="1"/>
          </p:cNvPicPr>
          <p:nvPr/>
        </p:nvPicPr>
        <p:blipFill>
          <a:blip r:embed="rId3"/>
          <a:stretch>
            <a:fillRect/>
          </a:stretch>
        </p:blipFill>
        <p:spPr>
          <a:xfrm>
            <a:off x="-16291" y="106637"/>
            <a:ext cx="9144793" cy="835224"/>
          </a:xfrm>
          <a:prstGeom prst="rect">
            <a:avLst/>
          </a:prstGeom>
        </p:spPr>
      </p:pic>
      <p:pic>
        <p:nvPicPr>
          <p:cNvPr id="7" name="Picture 6"/>
          <p:cNvPicPr>
            <a:picLocks noChangeAspect="1"/>
          </p:cNvPicPr>
          <p:nvPr/>
        </p:nvPicPr>
        <p:blipFill>
          <a:blip r:embed="rId4"/>
          <a:stretch>
            <a:fillRect/>
          </a:stretch>
        </p:blipFill>
        <p:spPr>
          <a:xfrm>
            <a:off x="-16292" y="6658347"/>
            <a:ext cx="9144793" cy="199653"/>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2</a:t>
            </a:fld>
            <a:endParaRPr lang="en-US" dirty="0"/>
          </a:p>
        </p:txBody>
      </p:sp>
    </p:spTree>
    <p:extLst>
      <p:ext uri="{BB962C8B-B14F-4D97-AF65-F5344CB8AC3E}">
        <p14:creationId xmlns:p14="http://schemas.microsoft.com/office/powerpoint/2010/main" xmlns="" val="2666232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235" y="3228741"/>
            <a:ext cx="7253909" cy="584775"/>
          </a:xfrm>
          <a:prstGeom prst="rect">
            <a:avLst/>
          </a:prstGeom>
        </p:spPr>
        <p:txBody>
          <a:bodyPr wrap="none">
            <a:spAutoFit/>
          </a:bodyPr>
          <a:lstStyle/>
          <a:p>
            <a:r>
              <a:rPr lang="en-ZA" altLang="en-US" sz="3200" b="1" dirty="0">
                <a:solidFill>
                  <a:srgbClr val="008000"/>
                </a:solidFill>
                <a:latin typeface="Arial" panose="020B0604020202020204" pitchFamily="34" charset="0"/>
                <a:ea typeface="+mj-ea"/>
                <a:cs typeface="Arial" panose="020B0604020202020204" pitchFamily="34" charset="0"/>
              </a:rPr>
              <a:t>HUMAN RESOURCE MANAGEMENT</a:t>
            </a:r>
            <a:endParaRPr lang="en-ZA" sz="3200" b="1" dirty="0">
              <a:solidFill>
                <a:srgbClr val="008000"/>
              </a:solidFill>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6220" y="102938"/>
            <a:ext cx="2103302" cy="737680"/>
          </a:xfrm>
          <a:prstGeom prst="rect">
            <a:avLst/>
          </a:prstGeom>
        </p:spPr>
      </p:pic>
      <p:pic>
        <p:nvPicPr>
          <p:cNvPr id="4" name="Picture 3"/>
          <p:cNvPicPr>
            <a:picLocks noChangeAspect="1"/>
          </p:cNvPicPr>
          <p:nvPr/>
        </p:nvPicPr>
        <p:blipFill>
          <a:blip r:embed="rId3"/>
          <a:stretch>
            <a:fillRect/>
          </a:stretch>
        </p:blipFill>
        <p:spPr>
          <a:xfrm>
            <a:off x="8254720" y="163903"/>
            <a:ext cx="597460" cy="676715"/>
          </a:xfrm>
          <a:prstGeom prst="rect">
            <a:avLst/>
          </a:prstGeom>
        </p:spPr>
      </p:pic>
      <p:pic>
        <p:nvPicPr>
          <p:cNvPr id="5" name="Picture 4"/>
          <p:cNvPicPr>
            <a:picLocks noChangeAspect="1"/>
          </p:cNvPicPr>
          <p:nvPr/>
        </p:nvPicPr>
        <p:blipFill>
          <a:blip r:embed="rId4"/>
          <a:stretch>
            <a:fillRect/>
          </a:stretch>
        </p:blipFill>
        <p:spPr>
          <a:xfrm>
            <a:off x="-793" y="6550024"/>
            <a:ext cx="9144793" cy="257175"/>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20</a:t>
            </a:fld>
            <a:endParaRPr lang="en-US" dirty="0"/>
          </a:p>
        </p:txBody>
      </p:sp>
    </p:spTree>
    <p:extLst>
      <p:ext uri="{BB962C8B-B14F-4D97-AF65-F5344CB8AC3E}">
        <p14:creationId xmlns:p14="http://schemas.microsoft.com/office/powerpoint/2010/main" xmlns="" val="709557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96" y="121856"/>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159234" y="1044202"/>
            <a:ext cx="8822633" cy="369332"/>
          </a:xfrm>
          <a:prstGeom prst="rect">
            <a:avLst/>
          </a:prstGeom>
        </p:spPr>
        <p:txBody>
          <a:bodyPr wrap="square">
            <a:spAutoFit/>
          </a:bodyPr>
          <a:lstStyle/>
          <a:p>
            <a:pPr lvl="0" algn="ctr"/>
            <a:r>
              <a:rPr lang="en-ZA" altLang="en-US" b="1" dirty="0">
                <a:solidFill>
                  <a:prstClr val="black"/>
                </a:solidFill>
                <a:latin typeface="Century Gothic" pitchFamily="34" charset="0"/>
              </a:rPr>
              <a:t>Employment and Vacancies by </a:t>
            </a:r>
            <a:r>
              <a:rPr lang="en-ZA" altLang="en-US" b="1" dirty="0" smtClean="0">
                <a:solidFill>
                  <a:prstClr val="black"/>
                </a:solidFill>
                <a:latin typeface="Century Gothic" pitchFamily="34" charset="0"/>
              </a:rPr>
              <a:t>programme </a:t>
            </a:r>
            <a:r>
              <a:rPr lang="en-ZA" altLang="en-US" b="1" dirty="0">
                <a:solidFill>
                  <a:prstClr val="black"/>
                </a:solidFill>
                <a:latin typeface="Century Gothic" pitchFamily="34" charset="0"/>
              </a:rPr>
              <a:t>as at 31 March 2015</a:t>
            </a:r>
            <a:r>
              <a:rPr lang="en-ZA" altLang="en-US" sz="1400" b="1" dirty="0">
                <a:solidFill>
                  <a:prstClr val="black"/>
                </a:solidFill>
                <a:latin typeface="Century Gothic" pitchFamily="34" charset="0"/>
              </a:rPr>
              <a:t>.</a:t>
            </a:r>
            <a:endParaRPr lang="en-ZA" sz="1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642049543"/>
              </p:ext>
            </p:extLst>
          </p:nvPr>
        </p:nvGraphicFramePr>
        <p:xfrm>
          <a:off x="163284" y="1631038"/>
          <a:ext cx="8822633" cy="4255316"/>
        </p:xfrm>
        <a:graphic>
          <a:graphicData uri="http://schemas.openxmlformats.org/drawingml/2006/table">
            <a:tbl>
              <a:tblPr firstRow="1" bandRow="1">
                <a:tableStyleId>{F5AB1C69-6EDB-4FF4-983F-18BD219EF322}</a:tableStyleId>
              </a:tblPr>
              <a:tblGrid>
                <a:gridCol w="1764527"/>
                <a:gridCol w="1764527"/>
                <a:gridCol w="1764527"/>
                <a:gridCol w="1395820"/>
                <a:gridCol w="2133232"/>
              </a:tblGrid>
              <a:tr h="1003952">
                <a:tc>
                  <a:txBody>
                    <a:bodyPr/>
                    <a:lstStyle/>
                    <a:p>
                      <a:pPr algn="just"/>
                      <a:r>
                        <a:rPr lang="en-ZA" sz="1600" b="1" dirty="0" smtClean="0">
                          <a:solidFill>
                            <a:schemeClr val="tx1"/>
                          </a:solidFill>
                        </a:rPr>
                        <a:t>Programme</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pPr algn="just"/>
                      <a:r>
                        <a:rPr lang="en-ZA" sz="1600" b="1" dirty="0" smtClean="0">
                          <a:solidFill>
                            <a:schemeClr val="tx1"/>
                          </a:solidFill>
                        </a:rPr>
                        <a:t>Number of posts on approved</a:t>
                      </a:r>
                    </a:p>
                    <a:p>
                      <a:pPr algn="just"/>
                      <a:r>
                        <a:rPr lang="en-ZA" sz="1600" b="1" dirty="0" smtClean="0">
                          <a:solidFill>
                            <a:schemeClr val="tx1"/>
                          </a:solidFill>
                        </a:rPr>
                        <a:t>establishment</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pPr algn="just"/>
                      <a:r>
                        <a:rPr lang="en-ZA" sz="1600" b="1" dirty="0" smtClean="0">
                          <a:solidFill>
                            <a:schemeClr val="tx1"/>
                          </a:solidFill>
                        </a:rPr>
                        <a:t>Number of posts filled</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pPr algn="just"/>
                      <a:r>
                        <a:rPr lang="en-ZA" sz="1600" b="1" dirty="0" smtClean="0">
                          <a:solidFill>
                            <a:schemeClr val="tx1"/>
                          </a:solidFill>
                        </a:rPr>
                        <a:t>Vacancy Rate</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pPr algn="just"/>
                      <a:r>
                        <a:rPr lang="en-ZA" sz="1600" b="1" dirty="0" smtClean="0">
                          <a:solidFill>
                            <a:schemeClr val="tx1"/>
                          </a:solidFill>
                        </a:rPr>
                        <a:t>Number of employees</a:t>
                      </a:r>
                    </a:p>
                    <a:p>
                      <a:pPr algn="just"/>
                      <a:r>
                        <a:rPr lang="en-ZA" sz="1600" b="1" dirty="0" smtClean="0">
                          <a:solidFill>
                            <a:schemeClr val="tx1"/>
                          </a:solidFill>
                        </a:rPr>
                        <a:t>additional to the</a:t>
                      </a:r>
                    </a:p>
                    <a:p>
                      <a:pPr algn="just"/>
                      <a:r>
                        <a:rPr lang="en-ZA" sz="1600" b="1" dirty="0" smtClean="0">
                          <a:solidFill>
                            <a:schemeClr val="tx1"/>
                          </a:solidFill>
                        </a:rPr>
                        <a:t>establishment</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r>
              <a:tr h="562440">
                <a:tc>
                  <a:txBody>
                    <a:bodyPr/>
                    <a:lstStyle/>
                    <a:p>
                      <a:pPr algn="just"/>
                      <a:r>
                        <a:rPr lang="en-ZA" sz="1600" b="1" dirty="0" smtClean="0"/>
                        <a:t>1: Administration</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103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79</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23%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39</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878330">
                <a:tc>
                  <a:txBody>
                    <a:bodyPr/>
                    <a:lstStyle/>
                    <a:p>
                      <a:pPr algn="just"/>
                      <a:r>
                        <a:rPr lang="en-ZA" sz="1600" b="1" dirty="0" smtClean="0"/>
                        <a:t>2: Socio-Economic Support (SES)</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t>20</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t>20</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t>0%</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t>19</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8154">
                <a:tc>
                  <a:txBody>
                    <a:bodyPr/>
                    <a:lstStyle/>
                    <a:p>
                      <a:pPr algn="just"/>
                      <a:r>
                        <a:rPr lang="en-ZA" sz="1600" b="1" dirty="0" smtClean="0"/>
                        <a:t>3: Empowerment and Stakeholder Management (ESM)</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46</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32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30%</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r>
                        <a:rPr lang="en-ZA" sz="1600" dirty="0" smtClean="0"/>
                        <a:t>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562440">
                <a:tc>
                  <a:txBody>
                    <a:bodyPr/>
                    <a:lstStyle/>
                    <a:p>
                      <a:pPr algn="ctr"/>
                      <a:r>
                        <a:rPr lang="en-ZA" sz="1600" b="1" dirty="0" smtClean="0"/>
                        <a:t>Total</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smtClean="0"/>
                        <a:t>169</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smtClean="0"/>
                        <a:t>131</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smtClean="0"/>
                        <a:t>22%</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smtClean="0"/>
                        <a:t>61</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2"/>
          <a:stretch>
            <a:fillRect/>
          </a:stretch>
        </p:blipFill>
        <p:spPr>
          <a:xfrm>
            <a:off x="163284" y="121856"/>
            <a:ext cx="2103302" cy="737680"/>
          </a:xfrm>
          <a:prstGeom prst="rect">
            <a:avLst/>
          </a:prstGeom>
        </p:spPr>
      </p:pic>
      <p:pic>
        <p:nvPicPr>
          <p:cNvPr id="6" name="Picture 5"/>
          <p:cNvPicPr>
            <a:picLocks noChangeAspect="1"/>
          </p:cNvPicPr>
          <p:nvPr/>
        </p:nvPicPr>
        <p:blipFill>
          <a:blip r:embed="rId3"/>
          <a:stretch>
            <a:fillRect/>
          </a:stretch>
        </p:blipFill>
        <p:spPr>
          <a:xfrm>
            <a:off x="8388457" y="182821"/>
            <a:ext cx="597460" cy="676715"/>
          </a:xfrm>
          <a:prstGeom prst="rect">
            <a:avLst/>
          </a:prstGeom>
        </p:spPr>
      </p:pic>
      <p:pic>
        <p:nvPicPr>
          <p:cNvPr id="7" name="Picture 6"/>
          <p:cNvPicPr>
            <a:picLocks noChangeAspect="1"/>
          </p:cNvPicPr>
          <p:nvPr/>
        </p:nvPicPr>
        <p:blipFill>
          <a:blip r:embed="rId4"/>
          <a:stretch>
            <a:fillRect/>
          </a:stretch>
        </p:blipFill>
        <p:spPr>
          <a:xfrm>
            <a:off x="0" y="6572250"/>
            <a:ext cx="9144793" cy="285750"/>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21</a:t>
            </a:fld>
            <a:endParaRPr lang="en-US" dirty="0"/>
          </a:p>
        </p:txBody>
      </p:sp>
    </p:spTree>
    <p:extLst>
      <p:ext uri="{BB962C8B-B14F-4D97-AF65-F5344CB8AC3E}">
        <p14:creationId xmlns:p14="http://schemas.microsoft.com/office/powerpoint/2010/main" xmlns="" val="3914554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9545" y="723528"/>
            <a:ext cx="6121095" cy="461665"/>
          </a:xfrm>
          <a:prstGeom prst="rect">
            <a:avLst/>
          </a:prstGeom>
        </p:spPr>
        <p:txBody>
          <a:bodyPr wrap="square">
            <a:spAutoFit/>
          </a:bodyPr>
          <a:lstStyle/>
          <a:p>
            <a:pPr lvl="0"/>
            <a:r>
              <a:rPr lang="en-ZA" altLang="en-US" sz="2400" b="1" dirty="0" smtClean="0">
                <a:solidFill>
                  <a:prstClr val="black"/>
                </a:solidFill>
                <a:latin typeface="Century Gothic" pitchFamily="34" charset="0"/>
              </a:rPr>
              <a:t>Employment </a:t>
            </a:r>
            <a:r>
              <a:rPr lang="en-ZA" altLang="en-US" sz="2400" b="1" dirty="0">
                <a:solidFill>
                  <a:prstClr val="black"/>
                </a:solidFill>
                <a:latin typeface="Century Gothic" pitchFamily="34" charset="0"/>
              </a:rPr>
              <a:t>Equity as at 31 March 2015</a:t>
            </a:r>
            <a:endParaRPr lang="en-ZA" sz="2400" dirty="0">
              <a:solidFill>
                <a:prstClr val="black"/>
              </a:solidFill>
            </a:endParaRPr>
          </a:p>
        </p:txBody>
      </p:sp>
      <p:sp>
        <p:nvSpPr>
          <p:cNvPr id="4" name="Rectangle 3"/>
          <p:cNvSpPr/>
          <p:nvPr/>
        </p:nvSpPr>
        <p:spPr>
          <a:xfrm>
            <a:off x="878267" y="831251"/>
            <a:ext cx="6357452" cy="246221"/>
          </a:xfrm>
          <a:prstGeom prst="rect">
            <a:avLst/>
          </a:prstGeom>
        </p:spPr>
        <p:txBody>
          <a:bodyPr wrap="square">
            <a:spAutoFit/>
          </a:bodyPr>
          <a:lstStyle/>
          <a:p>
            <a:r>
              <a:rPr lang="en-ZA" sz="1000" b="1" i="1" dirty="0" smtClean="0">
                <a:solidFill>
                  <a:srgbClr val="6E6F71"/>
                </a:solidFill>
                <a:latin typeface="Univers-BoldOblique"/>
              </a:rPr>
              <a:t>.</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188095812"/>
              </p:ext>
            </p:extLst>
          </p:nvPr>
        </p:nvGraphicFramePr>
        <p:xfrm>
          <a:off x="163283" y="1199337"/>
          <a:ext cx="8822633" cy="5351588"/>
        </p:xfrm>
        <a:graphic>
          <a:graphicData uri="http://schemas.openxmlformats.org/drawingml/2006/table">
            <a:tbl>
              <a:tblPr firstRow="1" bandRow="1">
                <a:tableStyleId>{F5AB1C69-6EDB-4FF4-983F-18BD219EF322}</a:tableStyleId>
              </a:tblPr>
              <a:tblGrid>
                <a:gridCol w="1917748"/>
                <a:gridCol w="875267"/>
                <a:gridCol w="944733"/>
                <a:gridCol w="708549"/>
                <a:gridCol w="750228"/>
                <a:gridCol w="847480"/>
                <a:gridCol w="680764"/>
                <a:gridCol w="819693"/>
                <a:gridCol w="652977"/>
                <a:gridCol w="625194"/>
              </a:tblGrid>
              <a:tr h="440760">
                <a:tc rowSpan="2">
                  <a:txBody>
                    <a:bodyPr/>
                    <a:lstStyle/>
                    <a:p>
                      <a:pPr marL="0" algn="l" defTabSz="457200" rtl="0" eaLnBrk="1" latinLnBrk="0" hangingPunct="1"/>
                      <a:r>
                        <a:rPr lang="en-ZA" sz="1400" kern="1200" dirty="0" smtClean="0">
                          <a:solidFill>
                            <a:sysClr val="windowText" lastClr="000000"/>
                          </a:solidFill>
                        </a:rPr>
                        <a:t>Occupational category</a:t>
                      </a:r>
                      <a:endParaRPr lang="en-ZA" sz="1400" b="1" kern="120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gridSpan="4">
                  <a:txBody>
                    <a:bodyPr/>
                    <a:lstStyle/>
                    <a:p>
                      <a:r>
                        <a:rPr lang="en-ZA" sz="1400" dirty="0" smtClean="0">
                          <a:solidFill>
                            <a:sysClr val="windowText" lastClr="000000"/>
                          </a:solidFill>
                        </a:rPr>
                        <a:t>Male</a:t>
                      </a:r>
                      <a:endParaRPr lang="en-ZA"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hMerge="1">
                  <a:txBody>
                    <a:bodyPr/>
                    <a:lstStyle/>
                    <a:p>
                      <a:endParaRPr lang="en-ZA"/>
                    </a:p>
                  </a:txBody>
                  <a:tcPr/>
                </a:tc>
                <a:tc hMerge="1">
                  <a:txBody>
                    <a:bodyPr/>
                    <a:lstStyle/>
                    <a:p>
                      <a:endParaRPr lang="en-ZA"/>
                    </a:p>
                  </a:txBody>
                  <a:tcPr/>
                </a:tc>
                <a:tc hMerge="1">
                  <a:txBody>
                    <a:bodyPr/>
                    <a:lstStyle/>
                    <a:p>
                      <a:endParaRPr lang="en-ZA" dirty="0"/>
                    </a:p>
                  </a:txBody>
                  <a:tcPr/>
                </a:tc>
                <a:tc gridSpan="4">
                  <a:txBody>
                    <a:bodyPr/>
                    <a:lstStyle/>
                    <a:p>
                      <a:r>
                        <a:rPr lang="en-ZA" sz="1400" dirty="0" smtClean="0">
                          <a:solidFill>
                            <a:sysClr val="windowText" lastClr="000000"/>
                          </a:solidFill>
                        </a:rPr>
                        <a:t>Female</a:t>
                      </a:r>
                      <a:endParaRPr lang="en-ZA"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hMerge="1">
                  <a:txBody>
                    <a:bodyPr/>
                    <a:lstStyle/>
                    <a:p>
                      <a:endParaRPr lang="en-ZA"/>
                    </a:p>
                  </a:txBody>
                  <a:tcPr/>
                </a:tc>
                <a:tc hMerge="1">
                  <a:txBody>
                    <a:bodyPr/>
                    <a:lstStyle/>
                    <a:p>
                      <a:endParaRPr lang="en-ZA"/>
                    </a:p>
                  </a:txBody>
                  <a:tcPr/>
                </a:tc>
                <a:tc hMerge="1">
                  <a:txBody>
                    <a:bodyPr/>
                    <a:lstStyle/>
                    <a:p>
                      <a:endParaRPr lang="en-ZA" dirty="0"/>
                    </a:p>
                  </a:txBody>
                  <a:tcPr/>
                </a:tc>
                <a:tc rowSpan="2">
                  <a:txBody>
                    <a:bodyPr/>
                    <a:lstStyle/>
                    <a:p>
                      <a:r>
                        <a:rPr lang="en-ZA" sz="1400" b="1" dirty="0" smtClean="0">
                          <a:solidFill>
                            <a:sysClr val="windowText" lastClr="000000"/>
                          </a:solidFill>
                        </a:rPr>
                        <a:t>Total</a:t>
                      </a:r>
                      <a:endParaRPr lang="en-ZA"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r>
              <a:tr h="294065">
                <a:tc vMerge="1">
                  <a:txBody>
                    <a:bodyPr/>
                    <a:lstStyle/>
                    <a:p>
                      <a:endParaRPr lang="en-ZA" dirty="0"/>
                    </a:p>
                  </a:txBody>
                  <a:tcPr/>
                </a:tc>
                <a:tc>
                  <a:txBody>
                    <a:bodyPr/>
                    <a:lstStyle/>
                    <a:p>
                      <a:pPr marL="0" algn="l" defTabSz="457200" rtl="0" eaLnBrk="1" latinLnBrk="0" hangingPunct="1"/>
                      <a:r>
                        <a:rPr lang="en-ZA" sz="1000" b="1" kern="1200" dirty="0" smtClean="0"/>
                        <a:t>African</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Coloured</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Indian</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White</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African</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Coloured</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Indian</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a:txBody>
                    <a:bodyPr/>
                    <a:lstStyle/>
                    <a:p>
                      <a:pPr marL="0" algn="l" defTabSz="457200" rtl="0" eaLnBrk="1" latinLnBrk="0" hangingPunct="1"/>
                      <a:r>
                        <a:rPr lang="en-ZA" sz="1000" b="1" kern="1200" dirty="0" smtClean="0"/>
                        <a:t>White</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79"/>
                    </a:solidFill>
                  </a:tcPr>
                </a:tc>
                <a:tc vMerge="1">
                  <a:txBody>
                    <a:bodyPr/>
                    <a:lstStyle/>
                    <a:p>
                      <a:pPr marL="0" algn="l" defTabSz="457200" rtl="0" eaLnBrk="1" latinLnBrk="0" hangingPunct="1"/>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950">
                <a:tc>
                  <a:txBody>
                    <a:bodyPr/>
                    <a:lstStyle/>
                    <a:p>
                      <a:pPr marL="0" algn="l" defTabSz="457200" rtl="0" eaLnBrk="1" latinLnBrk="0" hangingPunct="1"/>
                      <a:r>
                        <a:rPr lang="en-ZA" sz="1000" b="1" kern="1200" dirty="0" smtClean="0"/>
                        <a:t>Legislators, senior officials</a:t>
                      </a:r>
                    </a:p>
                    <a:p>
                      <a:pPr marL="0" algn="l" defTabSz="457200" rtl="0" eaLnBrk="1" latinLnBrk="0" hangingPunct="1"/>
                      <a:r>
                        <a:rPr lang="en-ZA" sz="1000" b="1" kern="1200" dirty="0" smtClean="0"/>
                        <a:t>and managers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38</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3</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22</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2</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67</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4">
                <a:tc>
                  <a:txBody>
                    <a:bodyPr/>
                    <a:lstStyle/>
                    <a:p>
                      <a:pPr marL="0" algn="l" defTabSz="457200" rtl="0" eaLnBrk="1" latinLnBrk="0" hangingPunct="1"/>
                      <a:r>
                        <a:rPr lang="en-ZA" sz="1000" b="1" kern="1200" dirty="0" smtClean="0"/>
                        <a:t>Professionals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15</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16</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33</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470950">
                <a:tc>
                  <a:txBody>
                    <a:bodyPr/>
                    <a:lstStyle/>
                    <a:p>
                      <a:pPr marL="0" algn="l" defTabSz="457200" rtl="0" eaLnBrk="1" latinLnBrk="0" hangingPunct="1"/>
                      <a:r>
                        <a:rPr lang="en-ZA" sz="1000" b="1" kern="1200" dirty="0" smtClean="0"/>
                        <a:t>Technicians and associate</a:t>
                      </a:r>
                    </a:p>
                    <a:p>
                      <a:pPr marL="0" algn="l" defTabSz="457200" rtl="0" eaLnBrk="1" latinLnBrk="0" hangingPunct="1"/>
                      <a:r>
                        <a:rPr lang="en-ZA" sz="1000" b="1" kern="1200" dirty="0" smtClean="0"/>
                        <a:t>professionals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4">
                <a:tc>
                  <a:txBody>
                    <a:bodyPr/>
                    <a:lstStyle/>
                    <a:p>
                      <a:pPr marL="0" algn="l" defTabSz="457200" rtl="0" eaLnBrk="1" latinLnBrk="0" hangingPunct="1"/>
                      <a:r>
                        <a:rPr lang="en-ZA" sz="1000" b="1" kern="1200" dirty="0" smtClean="0"/>
                        <a:t>Clerks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16</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13</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31</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360105">
                <a:tc>
                  <a:txBody>
                    <a:bodyPr/>
                    <a:lstStyle/>
                    <a:p>
                      <a:pPr marL="0" algn="l" defTabSz="457200" rtl="0" eaLnBrk="1" latinLnBrk="0" hangingPunct="1"/>
                      <a:r>
                        <a:rPr lang="en-ZA" sz="1000" b="1" kern="1200" dirty="0" smtClean="0"/>
                        <a:t>Service and sales workers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950">
                <a:tc>
                  <a:txBody>
                    <a:bodyPr/>
                    <a:lstStyle/>
                    <a:p>
                      <a:pPr marL="0" algn="l" defTabSz="457200" rtl="0" eaLnBrk="1" latinLnBrk="0" hangingPunct="1"/>
                      <a:r>
                        <a:rPr lang="en-ZA" sz="1000" b="1" kern="1200" dirty="0" smtClean="0"/>
                        <a:t>Skilled agriculture and</a:t>
                      </a:r>
                    </a:p>
                    <a:p>
                      <a:pPr marL="0" algn="l" defTabSz="457200" rtl="0" eaLnBrk="1" latinLnBrk="0" hangingPunct="1"/>
                      <a:r>
                        <a:rPr lang="en-ZA" sz="1000" b="1" kern="1200" dirty="0" smtClean="0"/>
                        <a:t>fishery workers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470950">
                <a:tc>
                  <a:txBody>
                    <a:bodyPr/>
                    <a:lstStyle/>
                    <a:p>
                      <a:pPr marL="0" algn="l" defTabSz="457200" rtl="0" eaLnBrk="1" latinLnBrk="0" hangingPunct="1"/>
                      <a:r>
                        <a:rPr lang="en-ZA" sz="1000" b="1" kern="1200" dirty="0" smtClean="0"/>
                        <a:t>Craft and related trades</a:t>
                      </a:r>
                    </a:p>
                    <a:p>
                      <a:pPr marL="0" algn="l" defTabSz="457200" rtl="0" eaLnBrk="1" latinLnBrk="0" hangingPunct="1"/>
                      <a:r>
                        <a:rPr lang="en-ZA" sz="1000" b="1" kern="1200" dirty="0" smtClean="0"/>
                        <a:t>workers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950">
                <a:tc>
                  <a:txBody>
                    <a:bodyPr/>
                    <a:lstStyle/>
                    <a:p>
                      <a:pPr marL="0" algn="l" defTabSz="457200" rtl="0" eaLnBrk="1" latinLnBrk="0" hangingPunct="1"/>
                      <a:r>
                        <a:rPr lang="en-ZA" sz="1000" b="1" kern="1200" dirty="0" smtClean="0"/>
                        <a:t>Plant and machine</a:t>
                      </a:r>
                    </a:p>
                    <a:p>
                      <a:pPr marL="0" algn="l" defTabSz="457200" rtl="0" eaLnBrk="1" latinLnBrk="0" hangingPunct="1"/>
                      <a:r>
                        <a:rPr lang="en-ZA" sz="1000" b="1" kern="1200" dirty="0" smtClean="0"/>
                        <a:t>operators and assemblers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440760">
                <a:tc>
                  <a:txBody>
                    <a:bodyPr/>
                    <a:lstStyle/>
                    <a:p>
                      <a:pPr marL="0" algn="l" defTabSz="457200" rtl="0" eaLnBrk="1" latinLnBrk="0" hangingPunct="1"/>
                      <a:r>
                        <a:rPr lang="en-ZA" sz="1000" b="1" kern="1200" dirty="0" smtClean="0"/>
                        <a:t>Elementary occupations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60">
                <a:tc>
                  <a:txBody>
                    <a:bodyPr/>
                    <a:lstStyle/>
                    <a:p>
                      <a:pPr marL="0" algn="l" defTabSz="457200" rtl="0" eaLnBrk="1" latinLnBrk="0" hangingPunct="1"/>
                      <a:r>
                        <a:rPr lang="en-ZA" sz="1000" b="1" kern="1200" dirty="0" smtClean="0"/>
                        <a:t>Total</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69</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4</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0</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3</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51</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1</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1</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2</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ctr" defTabSz="457200" rtl="0" eaLnBrk="1" latinLnBrk="0" hangingPunct="1"/>
                      <a:r>
                        <a:rPr lang="en-ZA" sz="1000" b="1" kern="1200" dirty="0" smtClean="0"/>
                        <a:t>131</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440760">
                <a:tc>
                  <a:txBody>
                    <a:bodyPr/>
                    <a:lstStyle/>
                    <a:p>
                      <a:pPr marL="0" algn="l" defTabSz="457200" rtl="0" eaLnBrk="1" latinLnBrk="0" hangingPunct="1"/>
                      <a:r>
                        <a:rPr lang="en-ZA" sz="1000" b="1" kern="1200" dirty="0" smtClean="0"/>
                        <a:t>Employees with</a:t>
                      </a:r>
                    </a:p>
                    <a:p>
                      <a:pPr marL="0" algn="l" defTabSz="457200" rtl="0" eaLnBrk="1" latinLnBrk="0" hangingPunct="1"/>
                      <a:r>
                        <a:rPr lang="en-ZA" sz="1000" b="1" kern="1200" dirty="0" smtClean="0"/>
                        <a:t>disabilities</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1</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kern="1200" dirty="0" smtClean="0"/>
                        <a:t>0</a:t>
                      </a:r>
                      <a:endParaRPr lang="en-ZA"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ZA" sz="1000" b="1" kern="1200" dirty="0" smtClean="0"/>
                        <a:t>3</a:t>
                      </a:r>
                      <a:endParaRPr lang="en-ZA" sz="10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2"/>
          <a:stretch>
            <a:fillRect/>
          </a:stretch>
        </p:blipFill>
        <p:spPr>
          <a:xfrm>
            <a:off x="163283" y="93570"/>
            <a:ext cx="2103302" cy="737680"/>
          </a:xfrm>
          <a:prstGeom prst="rect">
            <a:avLst/>
          </a:prstGeom>
        </p:spPr>
      </p:pic>
      <p:pic>
        <p:nvPicPr>
          <p:cNvPr id="5" name="Picture 4"/>
          <p:cNvPicPr>
            <a:picLocks noChangeAspect="1"/>
          </p:cNvPicPr>
          <p:nvPr/>
        </p:nvPicPr>
        <p:blipFill>
          <a:blip r:embed="rId3"/>
          <a:stretch>
            <a:fillRect/>
          </a:stretch>
        </p:blipFill>
        <p:spPr>
          <a:xfrm>
            <a:off x="8368630" y="131027"/>
            <a:ext cx="597460" cy="676715"/>
          </a:xfrm>
          <a:prstGeom prst="rect">
            <a:avLst/>
          </a:prstGeom>
        </p:spPr>
      </p:pic>
      <p:sp>
        <p:nvSpPr>
          <p:cNvPr id="7" name="Slide Number Placeholder 6"/>
          <p:cNvSpPr>
            <a:spLocks noGrp="1"/>
          </p:cNvSpPr>
          <p:nvPr>
            <p:ph type="sldNum" sz="quarter" idx="12"/>
          </p:nvPr>
        </p:nvSpPr>
        <p:spPr/>
        <p:txBody>
          <a:bodyPr/>
          <a:lstStyle/>
          <a:p>
            <a:fld id="{7CDEE3CD-9AE7-E148-8D38-A96A94875DA4}" type="slidenum">
              <a:rPr lang="en-US" smtClean="0"/>
              <a:pPr/>
              <a:t>22</a:t>
            </a:fld>
            <a:endParaRPr lang="en-US" dirty="0"/>
          </a:p>
        </p:txBody>
      </p:sp>
    </p:spTree>
    <p:extLst>
      <p:ext uri="{BB962C8B-B14F-4D97-AF65-F5344CB8AC3E}">
        <p14:creationId xmlns:p14="http://schemas.microsoft.com/office/powerpoint/2010/main" xmlns="" val="3905408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20" y="2773757"/>
            <a:ext cx="8170678" cy="954107"/>
          </a:xfrm>
          <a:prstGeom prst="rect">
            <a:avLst/>
          </a:prstGeom>
        </p:spPr>
        <p:txBody>
          <a:bodyPr wrap="square">
            <a:spAutoFit/>
          </a:bodyPr>
          <a:lstStyle/>
          <a:p>
            <a:pPr algn="ctr"/>
            <a:r>
              <a:rPr lang="en-ZA" altLang="en-US" sz="2800" b="1" dirty="0">
                <a:solidFill>
                  <a:srgbClr val="008000"/>
                </a:solidFill>
                <a:latin typeface="Arial" panose="020B0604020202020204" pitchFamily="34" charset="0"/>
                <a:ea typeface="+mj-ea"/>
                <a:cs typeface="Arial" panose="020B0604020202020204" pitchFamily="34" charset="0"/>
              </a:rPr>
              <a:t>FINANCIAL </a:t>
            </a:r>
            <a:r>
              <a:rPr lang="en-ZA" altLang="en-US" sz="2800" b="1" dirty="0" smtClean="0">
                <a:solidFill>
                  <a:srgbClr val="008000"/>
                </a:solidFill>
                <a:latin typeface="Arial" panose="020B0604020202020204" pitchFamily="34" charset="0"/>
                <a:ea typeface="+mj-ea"/>
                <a:cs typeface="Arial" panose="020B0604020202020204" pitchFamily="34" charset="0"/>
              </a:rPr>
              <a:t>INFORMATION: </a:t>
            </a:r>
            <a:r>
              <a:rPr lang="en-ZA" altLang="en-US" sz="2800" b="1" dirty="0">
                <a:solidFill>
                  <a:srgbClr val="008000"/>
                </a:solidFill>
                <a:latin typeface="Arial" panose="020B0604020202020204" pitchFamily="34" charset="0"/>
                <a:ea typeface="+mj-ea"/>
                <a:cs typeface="Arial" panose="020B0604020202020204" pitchFamily="34" charset="0"/>
              </a:rPr>
              <a:t>APPROPRIATION </a:t>
            </a:r>
            <a:endParaRPr lang="en-ZA" altLang="en-US" sz="2800" b="1" dirty="0" smtClean="0">
              <a:solidFill>
                <a:srgbClr val="008000"/>
              </a:solidFill>
              <a:latin typeface="Arial" panose="020B0604020202020204" pitchFamily="34" charset="0"/>
              <a:ea typeface="+mj-ea"/>
              <a:cs typeface="Arial" panose="020B0604020202020204" pitchFamily="34" charset="0"/>
            </a:endParaRPr>
          </a:p>
          <a:p>
            <a:pPr algn="ctr"/>
            <a:r>
              <a:rPr lang="en-ZA" altLang="en-US" sz="2800" b="1" dirty="0" smtClean="0">
                <a:solidFill>
                  <a:srgbClr val="008000"/>
                </a:solidFill>
                <a:latin typeface="Arial" panose="020B0604020202020204" pitchFamily="34" charset="0"/>
                <a:ea typeface="+mj-ea"/>
                <a:cs typeface="Arial" panose="020B0604020202020204" pitchFamily="34" charset="0"/>
              </a:rPr>
              <a:t>STATEMENT</a:t>
            </a:r>
            <a:endParaRPr lang="en-ZA" altLang="en-US" sz="2800" b="1" dirty="0">
              <a:solidFill>
                <a:srgbClr val="008000"/>
              </a:solidFill>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6220" y="102938"/>
            <a:ext cx="2103302" cy="737680"/>
          </a:xfrm>
          <a:prstGeom prst="rect">
            <a:avLst/>
          </a:prstGeom>
        </p:spPr>
      </p:pic>
      <p:pic>
        <p:nvPicPr>
          <p:cNvPr id="4" name="Picture 3"/>
          <p:cNvPicPr>
            <a:picLocks noChangeAspect="1"/>
          </p:cNvPicPr>
          <p:nvPr/>
        </p:nvPicPr>
        <p:blipFill>
          <a:blip r:embed="rId3"/>
          <a:stretch>
            <a:fillRect/>
          </a:stretch>
        </p:blipFill>
        <p:spPr>
          <a:xfrm>
            <a:off x="8254720" y="163903"/>
            <a:ext cx="597460" cy="676715"/>
          </a:xfrm>
          <a:prstGeom prst="rect">
            <a:avLst/>
          </a:prstGeom>
        </p:spPr>
      </p:pic>
      <p:pic>
        <p:nvPicPr>
          <p:cNvPr id="5" name="Picture 4"/>
          <p:cNvPicPr>
            <a:picLocks noChangeAspect="1"/>
          </p:cNvPicPr>
          <p:nvPr/>
        </p:nvPicPr>
        <p:blipFill>
          <a:blip r:embed="rId4"/>
          <a:stretch>
            <a:fillRect/>
          </a:stretch>
        </p:blipFill>
        <p:spPr>
          <a:xfrm>
            <a:off x="-127013" y="6615112"/>
            <a:ext cx="9271013" cy="177139"/>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23</a:t>
            </a:fld>
            <a:endParaRPr lang="en-US" dirty="0"/>
          </a:p>
        </p:txBody>
      </p:sp>
    </p:spTree>
    <p:extLst>
      <p:ext uri="{BB962C8B-B14F-4D97-AF65-F5344CB8AC3E}">
        <p14:creationId xmlns:p14="http://schemas.microsoft.com/office/powerpoint/2010/main" xmlns="" val="131857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5196" y="243324"/>
            <a:ext cx="4925094" cy="523220"/>
          </a:xfrm>
          <a:prstGeom prst="rect">
            <a:avLst/>
          </a:prstGeom>
        </p:spPr>
        <p:txBody>
          <a:bodyPr wrap="square">
            <a:spAutoFit/>
          </a:bodyPr>
          <a:lstStyle/>
          <a:p>
            <a:pPr algn="ctr"/>
            <a:r>
              <a:rPr lang="en-ZA" sz="2800" b="1" dirty="0" smtClean="0">
                <a:latin typeface="Century Gothic" pitchFamily="34" charset="0"/>
              </a:rPr>
              <a:t>Appropriation statement</a:t>
            </a:r>
            <a:endParaRPr lang="en-ZA" sz="2800" b="1" dirty="0">
              <a:latin typeface="Century Gothic" pitchFamily="34" charset="0"/>
            </a:endParaRPr>
          </a:p>
        </p:txBody>
      </p:sp>
      <p:pic>
        <p:nvPicPr>
          <p:cNvPr id="2" name="Picture 1"/>
          <p:cNvPicPr>
            <a:picLocks noChangeAspect="1"/>
          </p:cNvPicPr>
          <p:nvPr/>
        </p:nvPicPr>
        <p:blipFill>
          <a:blip r:embed="rId2"/>
          <a:stretch>
            <a:fillRect/>
          </a:stretch>
        </p:blipFill>
        <p:spPr>
          <a:xfrm>
            <a:off x="128587" y="0"/>
            <a:ext cx="2103302" cy="737680"/>
          </a:xfrm>
          <a:prstGeom prst="rect">
            <a:avLst/>
          </a:prstGeom>
        </p:spPr>
      </p:pic>
      <p:pic>
        <p:nvPicPr>
          <p:cNvPr id="4" name="Picture 3"/>
          <p:cNvPicPr>
            <a:picLocks noChangeAspect="1"/>
          </p:cNvPicPr>
          <p:nvPr/>
        </p:nvPicPr>
        <p:blipFill>
          <a:blip r:embed="rId3"/>
          <a:stretch>
            <a:fillRect/>
          </a:stretch>
        </p:blipFill>
        <p:spPr>
          <a:xfrm>
            <a:off x="8458200" y="133420"/>
            <a:ext cx="597460" cy="676715"/>
          </a:xfrm>
          <a:prstGeom prst="rect">
            <a:avLst/>
          </a:prstGeom>
        </p:spPr>
      </p:pic>
      <p:pic>
        <p:nvPicPr>
          <p:cNvPr id="5" name="Picture 4"/>
          <p:cNvPicPr>
            <a:picLocks noChangeAspect="1"/>
          </p:cNvPicPr>
          <p:nvPr/>
        </p:nvPicPr>
        <p:blipFill>
          <a:blip r:embed="rId4"/>
          <a:stretch>
            <a:fillRect/>
          </a:stretch>
        </p:blipFill>
        <p:spPr>
          <a:xfrm>
            <a:off x="0" y="6721474"/>
            <a:ext cx="9144793" cy="26511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526383226"/>
              </p:ext>
            </p:extLst>
          </p:nvPr>
        </p:nvGraphicFramePr>
        <p:xfrm>
          <a:off x="-42862" y="766544"/>
          <a:ext cx="9186862" cy="5954927"/>
        </p:xfrm>
        <a:graphic>
          <a:graphicData uri="http://schemas.openxmlformats.org/drawingml/2006/table">
            <a:tbl>
              <a:tblPr firstRow="1" bandRow="1" bandCol="1"/>
              <a:tblGrid>
                <a:gridCol w="1442623"/>
                <a:gridCol w="912729"/>
                <a:gridCol w="1061531"/>
                <a:gridCol w="1037041"/>
                <a:gridCol w="1157878"/>
                <a:gridCol w="1289060"/>
                <a:gridCol w="1114425"/>
                <a:gridCol w="1171575"/>
              </a:tblGrid>
              <a:tr h="304935">
                <a:tc rowSpan="2">
                  <a:txBody>
                    <a:bodyPr/>
                    <a:lstStyle/>
                    <a:p>
                      <a:pPr marL="228600" marR="0" algn="just">
                        <a:lnSpc>
                          <a:spcPct val="150000"/>
                        </a:lnSpc>
                        <a:spcBef>
                          <a:spcPts val="0"/>
                        </a:spcBef>
                        <a:spcAft>
                          <a:spcPts val="0"/>
                        </a:spcAft>
                      </a:pPr>
                      <a:r>
                        <a:rPr lang="en-GB" sz="1200" b="1" spc="-25" dirty="0" smtClean="0">
                          <a:solidFill>
                            <a:schemeClr val="bg1"/>
                          </a:solidFill>
                          <a:effectLst/>
                          <a:latin typeface="Arial"/>
                          <a:ea typeface="Times New Roman"/>
                          <a:cs typeface="Arial"/>
                        </a:rPr>
                        <a:t>Programme </a:t>
                      </a:r>
                      <a:r>
                        <a:rPr lang="en-GB" sz="1200" b="1" spc="-25" dirty="0">
                          <a:solidFill>
                            <a:schemeClr val="bg1"/>
                          </a:solidFill>
                          <a:effectLst/>
                          <a:latin typeface="Arial"/>
                          <a:ea typeface="Times New Roman"/>
                          <a:cs typeface="Arial"/>
                        </a:rPr>
                        <a:t>Name</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4">
                  <a:txBody>
                    <a:bodyPr/>
                    <a:lstStyle/>
                    <a:p>
                      <a:pPr marL="228600" marR="0" algn="ctr">
                        <a:lnSpc>
                          <a:spcPct val="150000"/>
                        </a:lnSpc>
                        <a:spcBef>
                          <a:spcPts val="0"/>
                        </a:spcBef>
                        <a:spcAft>
                          <a:spcPts val="0"/>
                        </a:spcAft>
                      </a:pPr>
                      <a:r>
                        <a:rPr lang="en-GB" sz="1200" b="1" spc="-25" dirty="0">
                          <a:solidFill>
                            <a:schemeClr val="bg1"/>
                          </a:solidFill>
                          <a:effectLst/>
                          <a:latin typeface="Arial"/>
                          <a:ea typeface="Times New Roman"/>
                          <a:cs typeface="Arial"/>
                        </a:rPr>
                        <a:t>2014/2015  </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pPr marL="228600" marR="0" algn="ctr">
                        <a:lnSpc>
                          <a:spcPct val="150000"/>
                        </a:lnSpc>
                        <a:spcBef>
                          <a:spcPts val="0"/>
                        </a:spcBef>
                        <a:spcAft>
                          <a:spcPts val="0"/>
                        </a:spcAft>
                      </a:pP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3">
                  <a:txBody>
                    <a:bodyPr/>
                    <a:lstStyle/>
                    <a:p>
                      <a:pPr marL="228600" marR="0" algn="ctr">
                        <a:lnSpc>
                          <a:spcPct val="150000"/>
                        </a:lnSpc>
                        <a:spcBef>
                          <a:spcPts val="0"/>
                        </a:spcBef>
                        <a:spcAft>
                          <a:spcPts val="0"/>
                        </a:spcAft>
                      </a:pPr>
                      <a:r>
                        <a:rPr lang="en-GB" sz="1200" b="1" spc="-25" dirty="0">
                          <a:solidFill>
                            <a:schemeClr val="bg1"/>
                          </a:solidFill>
                          <a:effectLst/>
                          <a:latin typeface="Arial"/>
                          <a:ea typeface="Times New Roman"/>
                          <a:cs typeface="Arial"/>
                        </a:rPr>
                        <a:t>2013/2014</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r>
              <a:tr h="841624">
                <a:tc vMerge="1">
                  <a:txBody>
                    <a:bodyPr/>
                    <a:lstStyle/>
                    <a:p>
                      <a:endParaRPr lang="en-US"/>
                    </a:p>
                  </a:txBody>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Final</a:t>
                      </a:r>
                      <a:br>
                        <a:rPr lang="en-GB" sz="1200" b="1" spc="-25" dirty="0">
                          <a:effectLst/>
                          <a:latin typeface="Arial"/>
                          <a:ea typeface="Times New Roman"/>
                          <a:cs typeface="Arial"/>
                        </a:rPr>
                      </a:br>
                      <a:r>
                        <a:rPr lang="en-GB" sz="1200" b="1" spc="-25" dirty="0">
                          <a:effectLst/>
                          <a:latin typeface="Arial"/>
                          <a:ea typeface="Times New Roman"/>
                          <a:cs typeface="Arial"/>
                        </a:rPr>
                        <a:t>Appropriation</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Actual </a:t>
                      </a:r>
                      <a:endParaRPr lang="en-US" sz="1200" b="1" spc="-25" dirty="0">
                        <a:effectLst/>
                        <a:latin typeface="Arial"/>
                        <a:ea typeface="Times New Roman"/>
                        <a:cs typeface="Times New Roman"/>
                      </a:endParaRPr>
                    </a:p>
                    <a:p>
                      <a:pPr marL="20955" marR="0" algn="just">
                        <a:lnSpc>
                          <a:spcPct val="150000"/>
                        </a:lnSpc>
                        <a:spcBef>
                          <a:spcPts val="0"/>
                        </a:spcBef>
                        <a:spcAft>
                          <a:spcPts val="0"/>
                        </a:spcAft>
                      </a:pPr>
                      <a:r>
                        <a:rPr lang="en-GB" sz="1200" b="1" spc="-25" dirty="0">
                          <a:effectLst/>
                          <a:latin typeface="Arial"/>
                          <a:ea typeface="Times New Roman"/>
                          <a:cs typeface="Arial"/>
                        </a:rPr>
                        <a:t>Expenditure</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(Over)/ Under Expenditure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0955" marR="0" algn="just" defTabSz="457200" rtl="0" eaLnBrk="1" latinLnBrk="0" hangingPunct="1">
                        <a:lnSpc>
                          <a:spcPct val="150000"/>
                        </a:lnSpc>
                        <a:spcBef>
                          <a:spcPts val="0"/>
                        </a:spcBef>
                        <a:spcAft>
                          <a:spcPts val="0"/>
                        </a:spcAft>
                      </a:pPr>
                      <a:r>
                        <a:rPr lang="en-US" sz="1200" b="1" kern="1200" spc="-25" dirty="0" smtClean="0">
                          <a:solidFill>
                            <a:schemeClr val="tx1"/>
                          </a:solidFill>
                          <a:effectLst/>
                          <a:latin typeface="Arial"/>
                          <a:ea typeface="Times New Roman"/>
                          <a:cs typeface="Arial"/>
                        </a:rPr>
                        <a:t>Expenditure As % Of Final Appropriation</a:t>
                      </a:r>
                      <a:endParaRPr lang="en-US" sz="1200" b="1" kern="1200" spc="-25" dirty="0">
                        <a:solidFill>
                          <a:schemeClr val="tx1"/>
                        </a:solidFill>
                        <a:effectLst/>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Final</a:t>
                      </a:r>
                      <a:br>
                        <a:rPr lang="en-GB" sz="1200" b="1" spc="-25" dirty="0">
                          <a:effectLst/>
                          <a:latin typeface="Arial"/>
                          <a:ea typeface="Times New Roman"/>
                          <a:cs typeface="Arial"/>
                        </a:rPr>
                      </a:br>
                      <a:r>
                        <a:rPr lang="en-GB" sz="1200" b="1" spc="-25" dirty="0">
                          <a:effectLst/>
                          <a:latin typeface="Arial"/>
                          <a:ea typeface="Times New Roman"/>
                          <a:cs typeface="Arial"/>
                        </a:rPr>
                        <a:t>Appropriation</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Actual </a:t>
                      </a:r>
                      <a:endParaRPr lang="en-US" sz="1200" b="1" spc="-25" dirty="0">
                        <a:effectLst/>
                        <a:latin typeface="Arial"/>
                        <a:ea typeface="Times New Roman"/>
                        <a:cs typeface="Times New Roman"/>
                      </a:endParaRPr>
                    </a:p>
                    <a:p>
                      <a:pPr marL="20955" marR="0" algn="just">
                        <a:lnSpc>
                          <a:spcPct val="150000"/>
                        </a:lnSpc>
                        <a:spcBef>
                          <a:spcPts val="0"/>
                        </a:spcBef>
                        <a:spcAft>
                          <a:spcPts val="0"/>
                        </a:spcAft>
                      </a:pPr>
                      <a:r>
                        <a:rPr lang="en-GB" sz="1200" b="1" spc="-25" dirty="0">
                          <a:effectLst/>
                          <a:latin typeface="Arial"/>
                          <a:ea typeface="Times New Roman"/>
                          <a:cs typeface="Arial"/>
                        </a:rPr>
                        <a:t>Expenditure</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(Over)/Under Expenditure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935">
                <a:tc>
                  <a:txBody>
                    <a:bodyPr/>
                    <a:lstStyle/>
                    <a:p>
                      <a:pPr marL="228600" marR="0" algn="just">
                        <a:lnSpc>
                          <a:spcPct val="150000"/>
                        </a:lnSpc>
                        <a:spcBef>
                          <a:spcPts val="0"/>
                        </a:spcBef>
                        <a:spcAft>
                          <a:spcPts val="0"/>
                        </a:spcAft>
                      </a:pPr>
                      <a:r>
                        <a:rPr lang="en-GB" sz="1200" b="1" spc="-25">
                          <a:effectLst/>
                          <a:latin typeface="Arial"/>
                          <a:ea typeface="Times New Roman"/>
                          <a:cs typeface="Arial"/>
                        </a:rPr>
                        <a:t> </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a:effectLst/>
                          <a:latin typeface="Arial"/>
                          <a:ea typeface="Times New Roman"/>
                          <a:cs typeface="Arial"/>
                        </a:rPr>
                        <a:t>R’000</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a:effectLst/>
                          <a:latin typeface="Arial"/>
                          <a:ea typeface="Times New Roman"/>
                          <a:cs typeface="Arial"/>
                        </a:rPr>
                        <a:t>R’000</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20955" algn="just">
                        <a:lnSpc>
                          <a:spcPct val="150000"/>
                        </a:lnSpc>
                        <a:spcBef>
                          <a:spcPts val="0"/>
                        </a:spcBef>
                        <a:spcAft>
                          <a:spcPts val="0"/>
                        </a:spcAft>
                      </a:pPr>
                      <a:r>
                        <a:rPr lang="en-US" sz="1200" b="1" kern="1200" spc="-25" noProof="0" dirty="0" smtClean="0">
                          <a:solidFill>
                            <a:schemeClr val="tx1"/>
                          </a:solidFill>
                          <a:effectLst/>
                          <a:latin typeface="Arial"/>
                          <a:ea typeface="Times New Roman"/>
                          <a:cs typeface="Arial"/>
                        </a:rPr>
                        <a:t>%        </a:t>
                      </a:r>
                      <a:r>
                        <a:rPr kumimoji="0" lang="en-US" sz="1200" b="1" i="0" u="none" strike="noStrike" kern="1200" cap="none" spc="-25" normalizeH="0" baseline="0" noProof="0" dirty="0" smtClean="0">
                          <a:ln>
                            <a:noFill/>
                          </a:ln>
                          <a:solidFill>
                            <a:prstClr val="black"/>
                          </a:solidFill>
                          <a:effectLst/>
                          <a:uLnTx/>
                          <a:uFillTx/>
                          <a:latin typeface="Arial"/>
                          <a:ea typeface="Times New Roman"/>
                          <a:cs typeface="Times New Roman"/>
                        </a:rPr>
                        <a:t>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41624">
                <a:tc>
                  <a:txBody>
                    <a:bodyPr/>
                    <a:lstStyle/>
                    <a:p>
                      <a:pPr marL="0" marR="0" indent="-57150" algn="just">
                        <a:lnSpc>
                          <a:spcPct val="150000"/>
                        </a:lnSpc>
                        <a:spcBef>
                          <a:spcPts val="0"/>
                        </a:spcBef>
                        <a:spcAft>
                          <a:spcPts val="0"/>
                        </a:spcAft>
                      </a:pPr>
                      <a:r>
                        <a:rPr lang="en-GB" sz="1200" b="1" spc="-25" dirty="0" smtClean="0">
                          <a:effectLst/>
                          <a:latin typeface="Arial"/>
                          <a:ea typeface="Times New Roman"/>
                          <a:cs typeface="Arial"/>
                        </a:rPr>
                        <a:t>Programme </a:t>
                      </a:r>
                      <a:r>
                        <a:rPr lang="en-GB" sz="1200" b="1" spc="-25" dirty="0">
                          <a:effectLst/>
                          <a:latin typeface="Arial"/>
                          <a:ea typeface="Times New Roman"/>
                          <a:cs typeface="Arial"/>
                        </a:rPr>
                        <a:t>1: Administration</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158 637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143 </a:t>
                      </a:r>
                      <a:r>
                        <a:rPr lang="en-GB" sz="1200" b="0" spc="-25" dirty="0" smtClean="0">
                          <a:effectLst/>
                          <a:latin typeface="Arial"/>
                          <a:ea typeface="Times New Roman"/>
                          <a:cs typeface="Arial"/>
                        </a:rPr>
                        <a:t>094</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15 </a:t>
                      </a:r>
                      <a:r>
                        <a:rPr lang="en-GB" sz="1200" b="0" spc="-25" dirty="0" smtClean="0">
                          <a:effectLst/>
                          <a:latin typeface="Arial"/>
                          <a:ea typeface="Times New Roman"/>
                          <a:cs typeface="Arial"/>
                        </a:rPr>
                        <a:t>543</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0" spc="-25" dirty="0" smtClean="0">
                          <a:effectLst/>
                          <a:latin typeface="Arial"/>
                          <a:ea typeface="Times New Roman"/>
                          <a:cs typeface="Times New Roman"/>
                        </a:rPr>
                        <a:t> 90.2</a:t>
                      </a:r>
                      <a:r>
                        <a:rPr kumimoji="0" lang="en-US" sz="1200" b="0" i="0" u="none" strike="noStrike" kern="1200" cap="none" spc="-25" normalizeH="0" baseline="0" noProof="0" dirty="0" smtClean="0">
                          <a:ln>
                            <a:noFill/>
                          </a:ln>
                          <a:solidFill>
                            <a:prstClr val="black"/>
                          </a:solidFill>
                          <a:effectLst/>
                          <a:uLnTx/>
                          <a:uFillTx/>
                          <a:latin typeface="Arial"/>
                          <a:ea typeface="Times New Roman"/>
                          <a:cs typeface="Times New Roman"/>
                        </a:rPr>
                        <a:t>%</a:t>
                      </a: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152 772</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77 768</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75 004</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22228">
                <a:tc>
                  <a:txBody>
                    <a:bodyPr/>
                    <a:lstStyle/>
                    <a:p>
                      <a:pPr marL="0" marR="0" indent="-57150" algn="just" defTabSz="457200" rtl="0" eaLnBrk="1" latinLnBrk="0" hangingPunct="1">
                        <a:lnSpc>
                          <a:spcPct val="150000"/>
                        </a:lnSpc>
                        <a:spcBef>
                          <a:spcPts val="0"/>
                        </a:spcBef>
                        <a:spcAft>
                          <a:spcPts val="0"/>
                        </a:spcAft>
                      </a:pPr>
                      <a:r>
                        <a:rPr lang="en-GB" sz="1200" b="1" kern="1200" spc="-25" dirty="0" smtClean="0">
                          <a:solidFill>
                            <a:schemeClr val="tx1"/>
                          </a:solidFill>
                          <a:effectLst/>
                          <a:latin typeface="Arial"/>
                          <a:ea typeface="Times New Roman"/>
                          <a:cs typeface="Arial"/>
                        </a:rPr>
                        <a:t>Programme </a:t>
                      </a:r>
                      <a:r>
                        <a:rPr lang="en-GB" sz="1200" b="1" kern="1200" spc="-25" dirty="0">
                          <a:solidFill>
                            <a:schemeClr val="tx1"/>
                          </a:solidFill>
                          <a:effectLst/>
                          <a:latin typeface="Arial"/>
                          <a:ea typeface="Times New Roman"/>
                          <a:cs typeface="Arial"/>
                        </a:rPr>
                        <a:t>2: Socio-Economic Support (SES)</a:t>
                      </a:r>
                      <a:endParaRPr lang="en-US" sz="1200" b="1" kern="1200" spc="-25" dirty="0">
                        <a:solidFill>
                          <a:schemeClr val="tx1"/>
                        </a:solidFill>
                        <a:effectLst/>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a:effectLst/>
                          <a:latin typeface="Arial"/>
                          <a:ea typeface="Times New Roman"/>
                          <a:cs typeface="Arial"/>
                        </a:rPr>
                        <a:t>265 550</a:t>
                      </a:r>
                      <a:endParaRPr lang="en-US" sz="1200" b="1" spc="-25">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255 170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10 380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lvl="0" indent="0" algn="just"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dirty="0" smtClean="0">
                          <a:ln>
                            <a:noFill/>
                          </a:ln>
                          <a:solidFill>
                            <a:prstClr val="black"/>
                          </a:solidFill>
                          <a:effectLst/>
                          <a:uLnTx/>
                          <a:uFillTx/>
                          <a:latin typeface="Arial"/>
                          <a:ea typeface="Times New Roman"/>
                          <a:cs typeface="Times New Roman"/>
                        </a:rPr>
                        <a:t>96.1%</a:t>
                      </a:r>
                    </a:p>
                    <a:p>
                      <a:pPr marL="228600" marR="0" algn="just">
                        <a:lnSpc>
                          <a:spcPct val="150000"/>
                        </a:lnSpc>
                        <a:spcBef>
                          <a:spcPts val="0"/>
                        </a:spcBef>
                        <a:spcAft>
                          <a:spcPts val="0"/>
                        </a:spcAft>
                      </a:pP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122 201</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58 384</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63 817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97957">
                <a:tc>
                  <a:txBody>
                    <a:bodyPr/>
                    <a:lstStyle/>
                    <a:p>
                      <a:pPr marL="0" marR="0" indent="-57150" algn="just" defTabSz="457200" rtl="0" eaLnBrk="1" latinLnBrk="0" hangingPunct="1">
                        <a:lnSpc>
                          <a:spcPct val="150000"/>
                        </a:lnSpc>
                        <a:spcBef>
                          <a:spcPts val="0"/>
                        </a:spcBef>
                        <a:spcAft>
                          <a:spcPts val="0"/>
                        </a:spcAft>
                      </a:pPr>
                      <a:r>
                        <a:rPr lang="en-GB" sz="1200" b="1" kern="1200" spc="-25" dirty="0">
                          <a:solidFill>
                            <a:schemeClr val="tx1"/>
                          </a:solidFill>
                          <a:effectLst/>
                          <a:latin typeface="Arial"/>
                          <a:ea typeface="Times New Roman"/>
                          <a:cs typeface="Arial"/>
                        </a:rPr>
                        <a:t>Programme 3: Empowerment and Stakeholder Management (ESM)</a:t>
                      </a:r>
                      <a:endParaRPr lang="en-US" sz="1200" b="1" kern="1200" spc="-25" dirty="0">
                        <a:solidFill>
                          <a:schemeClr val="tx1"/>
                        </a:solidFill>
                        <a:effectLst/>
                        <a:latin typeface="Arial"/>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79 973</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63 </a:t>
                      </a:r>
                      <a:r>
                        <a:rPr lang="en-GB" sz="1200" b="0" spc="-25" dirty="0" smtClean="0">
                          <a:effectLst/>
                          <a:latin typeface="Arial"/>
                          <a:ea typeface="Times New Roman"/>
                          <a:cs typeface="Arial"/>
                        </a:rPr>
                        <a:t>956</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16 </a:t>
                      </a:r>
                      <a:r>
                        <a:rPr lang="en-GB" sz="1200" b="0" spc="-25" dirty="0" smtClean="0">
                          <a:effectLst/>
                          <a:latin typeface="Arial"/>
                          <a:ea typeface="Times New Roman"/>
                          <a:cs typeface="Arial"/>
                        </a:rPr>
                        <a:t>017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lvl="0" indent="0" algn="just"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25" normalizeH="0" baseline="0" noProof="0" dirty="0" smtClean="0">
                          <a:ln>
                            <a:noFill/>
                          </a:ln>
                          <a:solidFill>
                            <a:prstClr val="black"/>
                          </a:solidFill>
                          <a:effectLst/>
                          <a:uLnTx/>
                          <a:uFillTx/>
                          <a:latin typeface="Arial"/>
                          <a:ea typeface="Times New Roman"/>
                          <a:cs typeface="Times New Roman"/>
                        </a:rPr>
                        <a:t>80.0%</a:t>
                      </a:r>
                    </a:p>
                    <a:p>
                      <a:pPr marL="228600" marR="0" algn="just">
                        <a:lnSpc>
                          <a:spcPct val="150000"/>
                        </a:lnSpc>
                        <a:spcBef>
                          <a:spcPts val="0"/>
                        </a:spcBef>
                        <a:spcAft>
                          <a:spcPts val="0"/>
                        </a:spcAft>
                      </a:pP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76 458</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29 781</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a:effectLst/>
                          <a:latin typeface="Arial"/>
                          <a:ea typeface="Times New Roman"/>
                          <a:cs typeface="Arial"/>
                        </a:rPr>
                        <a:t>46 677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41624">
                <a:tc>
                  <a:txBody>
                    <a:bodyPr/>
                    <a:lstStyle/>
                    <a:p>
                      <a:pPr marL="0" marR="0" algn="just">
                        <a:lnSpc>
                          <a:spcPct val="150000"/>
                        </a:lnSpc>
                        <a:spcBef>
                          <a:spcPts val="0"/>
                        </a:spcBef>
                        <a:spcAft>
                          <a:spcPts val="0"/>
                        </a:spcAft>
                      </a:pPr>
                      <a:r>
                        <a:rPr lang="en-GB" sz="1200" b="1" spc="-25" dirty="0">
                          <a:effectLst/>
                          <a:latin typeface="Arial"/>
                          <a:ea typeface="Times New Roman"/>
                          <a:cs typeface="Arial"/>
                        </a:rPr>
                        <a:t>Total</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dirty="0">
                          <a:effectLst/>
                          <a:latin typeface="Arial"/>
                          <a:ea typeface="Times New Roman"/>
                          <a:cs typeface="Arial"/>
                        </a:rPr>
                        <a:t>504 160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dirty="0">
                          <a:effectLst/>
                          <a:latin typeface="Arial"/>
                          <a:ea typeface="Times New Roman"/>
                          <a:cs typeface="Arial"/>
                        </a:rPr>
                        <a:t>462 </a:t>
                      </a:r>
                      <a:r>
                        <a:rPr lang="en-GB" sz="1200" b="1" spc="-25" dirty="0" smtClean="0">
                          <a:effectLst/>
                          <a:latin typeface="Arial"/>
                          <a:ea typeface="Times New Roman"/>
                          <a:cs typeface="Arial"/>
                        </a:rPr>
                        <a:t>220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dirty="0">
                          <a:effectLst/>
                          <a:latin typeface="Arial"/>
                          <a:ea typeface="Times New Roman"/>
                          <a:cs typeface="Arial"/>
                        </a:rPr>
                        <a:t>41 </a:t>
                      </a:r>
                      <a:r>
                        <a:rPr lang="en-GB" sz="1200" b="1" spc="-25" dirty="0" smtClean="0">
                          <a:effectLst/>
                          <a:latin typeface="Arial"/>
                          <a:ea typeface="Times New Roman"/>
                          <a:cs typeface="Arial"/>
                        </a:rPr>
                        <a:t>940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lvl="0" indent="0" algn="just" defTabSz="457200" rtl="0" eaLnBrk="1" fontAlgn="auto" latinLnBrk="0" hangingPunct="1">
                        <a:lnSpc>
                          <a:spcPct val="150000"/>
                        </a:lnSpc>
                        <a:spcBef>
                          <a:spcPts val="0"/>
                        </a:spcBef>
                        <a:spcAft>
                          <a:spcPts val="0"/>
                        </a:spcAft>
                        <a:buClrTx/>
                        <a:buSzTx/>
                        <a:buFontTx/>
                        <a:buNone/>
                        <a:tabLst/>
                        <a:defRPr/>
                      </a:pPr>
                      <a:endParaRPr lang="en-US" sz="1200" b="1" kern="1200" spc="-25" noProof="0" dirty="0" smtClean="0">
                        <a:solidFill>
                          <a:schemeClr val="tx1"/>
                        </a:solidFill>
                        <a:effectLst/>
                        <a:latin typeface="Arial"/>
                        <a:ea typeface="Times New Roman"/>
                        <a:cs typeface="Arial"/>
                      </a:endParaRPr>
                    </a:p>
                    <a:p>
                      <a:pPr marL="228600" marR="0" lvl="0" indent="0" algn="just" defTabSz="457200" rtl="0" eaLnBrk="1" fontAlgn="auto" latinLnBrk="0" hangingPunct="1">
                        <a:lnSpc>
                          <a:spcPct val="150000"/>
                        </a:lnSpc>
                        <a:spcBef>
                          <a:spcPts val="0"/>
                        </a:spcBef>
                        <a:spcAft>
                          <a:spcPts val="0"/>
                        </a:spcAft>
                        <a:buClrTx/>
                        <a:buSzTx/>
                        <a:buFontTx/>
                        <a:buNone/>
                        <a:tabLst/>
                        <a:defRPr/>
                      </a:pPr>
                      <a:r>
                        <a:rPr lang="en-US" sz="1200" b="1" kern="1200" spc="-25" noProof="0" dirty="0" smtClean="0">
                          <a:solidFill>
                            <a:schemeClr val="tx1"/>
                          </a:solidFill>
                          <a:effectLst/>
                          <a:latin typeface="Arial"/>
                          <a:ea typeface="Times New Roman"/>
                          <a:cs typeface="Arial"/>
                        </a:rPr>
                        <a:t>91.7%</a:t>
                      </a:r>
                    </a:p>
                    <a:p>
                      <a:pPr marL="228600" marR="0" algn="just">
                        <a:lnSpc>
                          <a:spcPct val="150000"/>
                        </a:lnSpc>
                        <a:spcBef>
                          <a:spcPts val="0"/>
                        </a:spcBef>
                        <a:spcAft>
                          <a:spcPts val="0"/>
                        </a:spcAft>
                      </a:pP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a:effectLst/>
                          <a:latin typeface="Arial"/>
                          <a:ea typeface="Times New Roman"/>
                          <a:cs typeface="Arial"/>
                        </a:rPr>
                        <a:t>351 431</a:t>
                      </a:r>
                      <a:endParaRPr lang="en-US" sz="1200" b="1" spc="-25">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a:effectLst/>
                          <a:latin typeface="Arial"/>
                          <a:ea typeface="Times New Roman"/>
                          <a:cs typeface="Arial"/>
                        </a:rPr>
                        <a:t>165 933</a:t>
                      </a:r>
                      <a:endParaRPr lang="en-US" sz="1200" b="1" spc="-25">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endParaRPr lang="en-GB" sz="1200" b="1" spc="-25" dirty="0" smtClean="0">
                        <a:effectLst/>
                        <a:latin typeface="Arial"/>
                        <a:ea typeface="Times New Roman"/>
                        <a:cs typeface="Arial"/>
                      </a:endParaRPr>
                    </a:p>
                    <a:p>
                      <a:pPr marL="228600" marR="0" algn="just">
                        <a:lnSpc>
                          <a:spcPct val="150000"/>
                        </a:lnSpc>
                        <a:spcBef>
                          <a:spcPts val="0"/>
                        </a:spcBef>
                        <a:spcAft>
                          <a:spcPts val="0"/>
                        </a:spcAft>
                      </a:pPr>
                      <a:r>
                        <a:rPr lang="en-GB" sz="1200" b="1" spc="-25" dirty="0" smtClean="0">
                          <a:effectLst/>
                          <a:latin typeface="Arial"/>
                          <a:ea typeface="Times New Roman"/>
                          <a:cs typeface="Arial"/>
                        </a:rPr>
                        <a:t>185 498</a:t>
                      </a:r>
                    </a:p>
                    <a:p>
                      <a:pPr marL="228600" marR="0" algn="just">
                        <a:lnSpc>
                          <a:spcPct val="150000"/>
                        </a:lnSpc>
                        <a:spcBef>
                          <a:spcPts val="0"/>
                        </a:spcBef>
                        <a:spcAft>
                          <a:spcPts val="0"/>
                        </a:spcAft>
                      </a:pP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Slide Number Placeholder 5"/>
          <p:cNvSpPr>
            <a:spLocks noGrp="1"/>
          </p:cNvSpPr>
          <p:nvPr>
            <p:ph type="sldNum" sz="quarter" idx="12"/>
          </p:nvPr>
        </p:nvSpPr>
        <p:spPr/>
        <p:txBody>
          <a:bodyPr/>
          <a:lstStyle/>
          <a:p>
            <a:fld id="{7CDEE3CD-9AE7-E148-8D38-A96A94875DA4}" type="slidenum">
              <a:rPr lang="en-US" smtClean="0"/>
              <a:pPr/>
              <a:t>24</a:t>
            </a:fld>
            <a:endParaRPr lang="en-US" dirty="0"/>
          </a:p>
        </p:txBody>
      </p:sp>
    </p:spTree>
    <p:extLst>
      <p:ext uri="{BB962C8B-B14F-4D97-AF65-F5344CB8AC3E}">
        <p14:creationId xmlns:p14="http://schemas.microsoft.com/office/powerpoint/2010/main" xmlns="" val="346490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5196" y="243324"/>
            <a:ext cx="4925094" cy="523220"/>
          </a:xfrm>
          <a:prstGeom prst="rect">
            <a:avLst/>
          </a:prstGeom>
        </p:spPr>
        <p:txBody>
          <a:bodyPr wrap="square">
            <a:spAutoFit/>
          </a:bodyPr>
          <a:lstStyle/>
          <a:p>
            <a:pPr algn="ctr"/>
            <a:r>
              <a:rPr lang="en-ZA" sz="2800" b="1" dirty="0" smtClean="0">
                <a:latin typeface="Century Gothic" pitchFamily="34" charset="0"/>
              </a:rPr>
              <a:t>Appropriation statement</a:t>
            </a:r>
            <a:endParaRPr lang="en-ZA" sz="2800" b="1" dirty="0">
              <a:latin typeface="Century Gothic" pitchFamily="34" charset="0"/>
            </a:endParaRPr>
          </a:p>
        </p:txBody>
      </p:sp>
      <p:pic>
        <p:nvPicPr>
          <p:cNvPr id="2" name="Picture 1"/>
          <p:cNvPicPr>
            <a:picLocks noChangeAspect="1"/>
          </p:cNvPicPr>
          <p:nvPr/>
        </p:nvPicPr>
        <p:blipFill>
          <a:blip r:embed="rId2"/>
          <a:stretch>
            <a:fillRect/>
          </a:stretch>
        </p:blipFill>
        <p:spPr>
          <a:xfrm>
            <a:off x="128587" y="0"/>
            <a:ext cx="2103302" cy="737680"/>
          </a:xfrm>
          <a:prstGeom prst="rect">
            <a:avLst/>
          </a:prstGeom>
        </p:spPr>
      </p:pic>
      <p:pic>
        <p:nvPicPr>
          <p:cNvPr id="4" name="Picture 3"/>
          <p:cNvPicPr>
            <a:picLocks noChangeAspect="1"/>
          </p:cNvPicPr>
          <p:nvPr/>
        </p:nvPicPr>
        <p:blipFill>
          <a:blip r:embed="rId3"/>
          <a:stretch>
            <a:fillRect/>
          </a:stretch>
        </p:blipFill>
        <p:spPr>
          <a:xfrm>
            <a:off x="8458200" y="133420"/>
            <a:ext cx="597460" cy="676715"/>
          </a:xfrm>
          <a:prstGeom prst="rect">
            <a:avLst/>
          </a:prstGeom>
        </p:spPr>
      </p:pic>
      <p:pic>
        <p:nvPicPr>
          <p:cNvPr id="5" name="Picture 4"/>
          <p:cNvPicPr>
            <a:picLocks noChangeAspect="1"/>
          </p:cNvPicPr>
          <p:nvPr/>
        </p:nvPicPr>
        <p:blipFill>
          <a:blip r:embed="rId4"/>
          <a:stretch>
            <a:fillRect/>
          </a:stretch>
        </p:blipFill>
        <p:spPr>
          <a:xfrm>
            <a:off x="0" y="6721474"/>
            <a:ext cx="9144793" cy="26511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55649059"/>
              </p:ext>
            </p:extLst>
          </p:nvPr>
        </p:nvGraphicFramePr>
        <p:xfrm>
          <a:off x="0" y="766544"/>
          <a:ext cx="9055663" cy="5801464"/>
        </p:xfrm>
        <a:graphic>
          <a:graphicData uri="http://schemas.openxmlformats.org/drawingml/2006/table">
            <a:tbl>
              <a:tblPr firstRow="1" bandRow="1" bandCol="1"/>
              <a:tblGrid>
                <a:gridCol w="1400175"/>
                <a:gridCol w="1128713"/>
                <a:gridCol w="957264"/>
                <a:gridCol w="1085851"/>
                <a:gridCol w="1157288"/>
                <a:gridCol w="1128713"/>
                <a:gridCol w="1067052"/>
                <a:gridCol w="1130607"/>
              </a:tblGrid>
              <a:tr h="304935">
                <a:tc rowSpan="2">
                  <a:txBody>
                    <a:bodyPr/>
                    <a:lstStyle/>
                    <a:p>
                      <a:pPr marL="228600" marR="0" algn="just">
                        <a:lnSpc>
                          <a:spcPct val="150000"/>
                        </a:lnSpc>
                        <a:spcBef>
                          <a:spcPts val="0"/>
                        </a:spcBef>
                        <a:spcAft>
                          <a:spcPts val="0"/>
                        </a:spcAft>
                      </a:pPr>
                      <a:r>
                        <a:rPr lang="en-ZA" sz="1200" b="1" spc="-25" dirty="0" smtClean="0">
                          <a:solidFill>
                            <a:schemeClr val="bg1"/>
                          </a:solidFill>
                          <a:effectLst/>
                          <a:latin typeface="Arial"/>
                          <a:ea typeface="Times New Roman"/>
                          <a:cs typeface="Arial"/>
                        </a:rPr>
                        <a:t>Economic</a:t>
                      </a:r>
                      <a:r>
                        <a:rPr lang="en-ZA" sz="1200" b="1" spc="-25" baseline="0" dirty="0" smtClean="0">
                          <a:solidFill>
                            <a:schemeClr val="bg1"/>
                          </a:solidFill>
                          <a:effectLst/>
                          <a:latin typeface="Arial"/>
                          <a:ea typeface="Times New Roman"/>
                          <a:cs typeface="Arial"/>
                        </a:rPr>
                        <a:t> classification</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4">
                  <a:txBody>
                    <a:bodyPr/>
                    <a:lstStyle/>
                    <a:p>
                      <a:pPr marL="228600" marR="0" algn="ctr">
                        <a:lnSpc>
                          <a:spcPct val="150000"/>
                        </a:lnSpc>
                        <a:spcBef>
                          <a:spcPts val="0"/>
                        </a:spcBef>
                        <a:spcAft>
                          <a:spcPts val="0"/>
                        </a:spcAft>
                      </a:pPr>
                      <a:r>
                        <a:rPr lang="en-GB" sz="1200" b="1" spc="-25" dirty="0">
                          <a:solidFill>
                            <a:schemeClr val="bg1"/>
                          </a:solidFill>
                          <a:effectLst/>
                          <a:latin typeface="Arial"/>
                          <a:ea typeface="Times New Roman"/>
                          <a:cs typeface="Arial"/>
                        </a:rPr>
                        <a:t>2014/2015  </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pPr marL="228600" marR="0" algn="ctr">
                        <a:lnSpc>
                          <a:spcPct val="150000"/>
                        </a:lnSpc>
                        <a:spcBef>
                          <a:spcPts val="0"/>
                        </a:spcBef>
                        <a:spcAft>
                          <a:spcPts val="0"/>
                        </a:spcAft>
                      </a:pP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3">
                  <a:txBody>
                    <a:bodyPr/>
                    <a:lstStyle/>
                    <a:p>
                      <a:pPr marL="228600" marR="0" algn="ctr">
                        <a:lnSpc>
                          <a:spcPct val="150000"/>
                        </a:lnSpc>
                        <a:spcBef>
                          <a:spcPts val="0"/>
                        </a:spcBef>
                        <a:spcAft>
                          <a:spcPts val="0"/>
                        </a:spcAft>
                      </a:pPr>
                      <a:r>
                        <a:rPr lang="en-GB" sz="1200" b="1" spc="-25" dirty="0">
                          <a:solidFill>
                            <a:schemeClr val="bg1"/>
                          </a:solidFill>
                          <a:effectLst/>
                          <a:latin typeface="Arial"/>
                          <a:ea typeface="Times New Roman"/>
                          <a:cs typeface="Arial"/>
                        </a:rPr>
                        <a:t>2013/2014</a:t>
                      </a:r>
                      <a:endParaRPr lang="en-US" sz="1200" b="1" spc="-25"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r>
              <a:tr h="841624">
                <a:tc vMerge="1">
                  <a:txBody>
                    <a:bodyPr/>
                    <a:lstStyle/>
                    <a:p>
                      <a:endParaRPr lang="en-US"/>
                    </a:p>
                  </a:txBody>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Final</a:t>
                      </a:r>
                      <a:br>
                        <a:rPr lang="en-GB" sz="1200" b="1" spc="-25" dirty="0">
                          <a:effectLst/>
                          <a:latin typeface="Arial"/>
                          <a:ea typeface="Times New Roman"/>
                          <a:cs typeface="Arial"/>
                        </a:rPr>
                      </a:br>
                      <a:r>
                        <a:rPr lang="en-GB" sz="1200" b="1" spc="-25" dirty="0">
                          <a:effectLst/>
                          <a:latin typeface="Arial"/>
                          <a:ea typeface="Times New Roman"/>
                          <a:cs typeface="Arial"/>
                        </a:rPr>
                        <a:t>Appropriation</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Actual </a:t>
                      </a:r>
                      <a:endParaRPr lang="en-US" sz="1200" b="1" spc="-25" dirty="0">
                        <a:effectLst/>
                        <a:latin typeface="Arial"/>
                        <a:ea typeface="Times New Roman"/>
                        <a:cs typeface="Times New Roman"/>
                      </a:endParaRPr>
                    </a:p>
                    <a:p>
                      <a:pPr marL="20955" marR="0" algn="just">
                        <a:lnSpc>
                          <a:spcPct val="150000"/>
                        </a:lnSpc>
                        <a:spcBef>
                          <a:spcPts val="0"/>
                        </a:spcBef>
                        <a:spcAft>
                          <a:spcPts val="0"/>
                        </a:spcAft>
                      </a:pPr>
                      <a:r>
                        <a:rPr lang="en-GB" sz="1200" b="1" spc="-25" dirty="0">
                          <a:effectLst/>
                          <a:latin typeface="Arial"/>
                          <a:ea typeface="Times New Roman"/>
                          <a:cs typeface="Arial"/>
                        </a:rPr>
                        <a:t>Expenditure</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(Over)/ Under Expenditure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0955" marR="0" algn="just" defTabSz="457200" rtl="0" eaLnBrk="1" latinLnBrk="0" hangingPunct="1">
                        <a:lnSpc>
                          <a:spcPct val="150000"/>
                        </a:lnSpc>
                        <a:spcBef>
                          <a:spcPts val="0"/>
                        </a:spcBef>
                        <a:spcAft>
                          <a:spcPts val="0"/>
                        </a:spcAft>
                      </a:pPr>
                      <a:r>
                        <a:rPr lang="en-US" sz="1200" b="1" kern="1200" spc="-25" dirty="0" smtClean="0">
                          <a:solidFill>
                            <a:schemeClr val="tx1"/>
                          </a:solidFill>
                          <a:effectLst/>
                          <a:latin typeface="Arial"/>
                          <a:ea typeface="Times New Roman"/>
                          <a:cs typeface="Arial"/>
                        </a:rPr>
                        <a:t>Expenditure As % Of Final Appropriation</a:t>
                      </a:r>
                      <a:endParaRPr lang="en-US" sz="1200" b="1" kern="1200" spc="-25" dirty="0">
                        <a:solidFill>
                          <a:schemeClr val="tx1"/>
                        </a:solidFill>
                        <a:effectLst/>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Final</a:t>
                      </a:r>
                      <a:br>
                        <a:rPr lang="en-GB" sz="1200" b="1" spc="-25" dirty="0">
                          <a:effectLst/>
                          <a:latin typeface="Arial"/>
                          <a:ea typeface="Times New Roman"/>
                          <a:cs typeface="Arial"/>
                        </a:rPr>
                      </a:br>
                      <a:r>
                        <a:rPr lang="en-GB" sz="1200" b="1" spc="-25" dirty="0">
                          <a:effectLst/>
                          <a:latin typeface="Arial"/>
                          <a:ea typeface="Times New Roman"/>
                          <a:cs typeface="Arial"/>
                        </a:rPr>
                        <a:t>Appropriation</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a:effectLst/>
                          <a:latin typeface="Arial"/>
                          <a:ea typeface="Times New Roman"/>
                          <a:cs typeface="Arial"/>
                        </a:rPr>
                        <a:t>Actual </a:t>
                      </a:r>
                      <a:endParaRPr lang="en-US" sz="1200" b="1" spc="-25">
                        <a:effectLst/>
                        <a:latin typeface="Arial"/>
                        <a:ea typeface="Times New Roman"/>
                        <a:cs typeface="Times New Roman"/>
                      </a:endParaRPr>
                    </a:p>
                    <a:p>
                      <a:pPr marL="20955" marR="0" algn="just">
                        <a:lnSpc>
                          <a:spcPct val="150000"/>
                        </a:lnSpc>
                        <a:spcBef>
                          <a:spcPts val="0"/>
                        </a:spcBef>
                        <a:spcAft>
                          <a:spcPts val="0"/>
                        </a:spcAft>
                      </a:pPr>
                      <a:r>
                        <a:rPr lang="en-GB" sz="1200" b="1" spc="-25">
                          <a:effectLst/>
                          <a:latin typeface="Arial"/>
                          <a:ea typeface="Times New Roman"/>
                          <a:cs typeface="Arial"/>
                        </a:rPr>
                        <a:t>Expenditure</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20955" marR="0" algn="just">
                        <a:lnSpc>
                          <a:spcPct val="150000"/>
                        </a:lnSpc>
                        <a:spcBef>
                          <a:spcPts val="0"/>
                        </a:spcBef>
                        <a:spcAft>
                          <a:spcPts val="0"/>
                        </a:spcAft>
                      </a:pPr>
                      <a:r>
                        <a:rPr lang="en-GB" sz="1200" b="1" spc="-25" dirty="0">
                          <a:effectLst/>
                          <a:latin typeface="Arial"/>
                          <a:ea typeface="Times New Roman"/>
                          <a:cs typeface="Arial"/>
                        </a:rPr>
                        <a:t>(Over)/Under Expenditure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935">
                <a:tc>
                  <a:txBody>
                    <a:bodyPr/>
                    <a:lstStyle/>
                    <a:p>
                      <a:pPr marL="228600" marR="0" algn="just">
                        <a:lnSpc>
                          <a:spcPct val="150000"/>
                        </a:lnSpc>
                        <a:spcBef>
                          <a:spcPts val="0"/>
                        </a:spcBef>
                        <a:spcAft>
                          <a:spcPts val="0"/>
                        </a:spcAft>
                      </a:pPr>
                      <a:r>
                        <a:rPr lang="en-GB" sz="1200" b="1" spc="-25">
                          <a:effectLst/>
                          <a:latin typeface="Arial"/>
                          <a:ea typeface="Times New Roman"/>
                          <a:cs typeface="Arial"/>
                        </a:rPr>
                        <a:t> </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a:effectLst/>
                          <a:latin typeface="Arial"/>
                          <a:ea typeface="Times New Roman"/>
                          <a:cs typeface="Arial"/>
                        </a:rPr>
                        <a:t>R’000</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a:effectLst/>
                          <a:latin typeface="Arial"/>
                          <a:ea typeface="Times New Roman"/>
                          <a:cs typeface="Arial"/>
                        </a:rPr>
                        <a:t>R’000</a:t>
                      </a:r>
                      <a:endParaRPr lang="en-US" sz="1200" b="1" spc="-25">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20955" algn="just">
                        <a:lnSpc>
                          <a:spcPct val="150000"/>
                        </a:lnSpc>
                        <a:spcBef>
                          <a:spcPts val="0"/>
                        </a:spcBef>
                        <a:spcAft>
                          <a:spcPts val="0"/>
                        </a:spcAft>
                      </a:pPr>
                      <a:r>
                        <a:rPr lang="en-US" sz="1200" b="1" kern="1200" spc="-25" noProof="0" dirty="0" smtClean="0">
                          <a:solidFill>
                            <a:schemeClr val="tx1"/>
                          </a:solidFill>
                          <a:effectLst/>
                          <a:latin typeface="Arial"/>
                          <a:ea typeface="Times New Roman"/>
                          <a:cs typeface="Arial"/>
                        </a:rPr>
                        <a:t>%        </a:t>
                      </a:r>
                      <a:r>
                        <a:rPr kumimoji="0" lang="en-US" sz="1200" b="1" i="0" u="none" strike="noStrike" kern="1200" cap="none" spc="-25" normalizeH="0" baseline="0" noProof="0" dirty="0" smtClean="0">
                          <a:ln>
                            <a:noFill/>
                          </a:ln>
                          <a:solidFill>
                            <a:prstClr val="black"/>
                          </a:solidFill>
                          <a:effectLst/>
                          <a:uLnTx/>
                          <a:uFillTx/>
                          <a:latin typeface="Arial"/>
                          <a:ea typeface="Times New Roman"/>
                          <a:cs typeface="Times New Roman"/>
                        </a:rPr>
                        <a:t>                  </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indent="20955" algn="just">
                        <a:lnSpc>
                          <a:spcPct val="150000"/>
                        </a:lnSpc>
                        <a:spcBef>
                          <a:spcPts val="0"/>
                        </a:spcBef>
                        <a:spcAft>
                          <a:spcPts val="0"/>
                        </a:spcAft>
                      </a:pPr>
                      <a:r>
                        <a:rPr lang="en-GB" sz="1200" b="1" spc="-25" dirty="0">
                          <a:effectLst/>
                          <a:latin typeface="Arial"/>
                          <a:ea typeface="Times New Roman"/>
                          <a:cs typeface="Arial"/>
                        </a:rPr>
                        <a:t>R’000</a:t>
                      </a:r>
                      <a:endParaRPr lang="en-US" sz="1200" b="1" spc="-25"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41624">
                <a:tc>
                  <a:txBody>
                    <a:bodyPr/>
                    <a:lstStyle/>
                    <a:p>
                      <a:r>
                        <a:rPr lang="en-ZA" sz="1200" dirty="0" smtClean="0">
                          <a:latin typeface="Arial" panose="020B0604020202020204" pitchFamily="34" charset="0"/>
                          <a:cs typeface="Arial" panose="020B0604020202020204" pitchFamily="34" charset="0"/>
                        </a:rPr>
                        <a:t>Compensation of Employees</a:t>
                      </a:r>
                      <a:endParaRPr lang="en-GB" sz="1200"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GB" sz="1200" b="0" spc="-25" dirty="0" smtClean="0">
                          <a:effectLst/>
                          <a:latin typeface="Arial"/>
                          <a:ea typeface="Times New Roman"/>
                          <a:cs typeface="Arial"/>
                        </a:rPr>
                        <a:t>90 575</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83</a:t>
                      </a:r>
                      <a:r>
                        <a:rPr lang="en-US" sz="1200" b="1" spc="-25" baseline="0" dirty="0" smtClean="0">
                          <a:effectLst/>
                          <a:latin typeface="Arial"/>
                          <a:ea typeface="Times New Roman"/>
                          <a:cs typeface="Times New Roman"/>
                        </a:rPr>
                        <a:t> 588</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6 987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0" spc="-25" dirty="0" smtClean="0">
                          <a:effectLst/>
                          <a:latin typeface="Arial"/>
                          <a:ea typeface="Times New Roman"/>
                          <a:cs typeface="Times New Roman"/>
                        </a:rPr>
                        <a:t>92.3%</a:t>
                      </a: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80 603</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45 000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35 603</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22228">
                <a:tc>
                  <a:txBody>
                    <a:bodyPr/>
                    <a:lstStyle/>
                    <a:p>
                      <a:r>
                        <a:rPr lang="en-ZA" sz="1200" dirty="0" smtClean="0">
                          <a:latin typeface="Arial" panose="020B0604020202020204" pitchFamily="34" charset="0"/>
                          <a:cs typeface="Arial" panose="020B0604020202020204" pitchFamily="34" charset="0"/>
                        </a:rPr>
                        <a:t>Goods and Services</a:t>
                      </a:r>
                      <a:endParaRPr lang="en-GB" sz="1200"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299</a:t>
                      </a:r>
                      <a:r>
                        <a:rPr lang="en-US" sz="1200" b="1" spc="-25" baseline="0" dirty="0" smtClean="0">
                          <a:effectLst/>
                          <a:latin typeface="Arial"/>
                          <a:ea typeface="Times New Roman"/>
                          <a:cs typeface="Times New Roman"/>
                        </a:rPr>
                        <a:t> 071</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154 980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144 091</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0" spc="-25" dirty="0" smtClean="0">
                          <a:effectLst/>
                          <a:latin typeface="Arial"/>
                          <a:ea typeface="Times New Roman"/>
                          <a:cs typeface="Times New Roman"/>
                        </a:rPr>
                        <a:t>51.8%</a:t>
                      </a: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260 828</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118 016</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142 812</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72247">
                <a:tc>
                  <a:txBody>
                    <a:bodyPr/>
                    <a:lstStyle/>
                    <a:p>
                      <a:r>
                        <a:rPr lang="en-ZA" sz="1200" dirty="0" smtClean="0">
                          <a:latin typeface="Arial" panose="020B0604020202020204" pitchFamily="34" charset="0"/>
                          <a:cs typeface="Arial" panose="020B0604020202020204" pitchFamily="34" charset="0"/>
                        </a:rPr>
                        <a:t>Transfers and Subsidies</a:t>
                      </a:r>
                      <a:endParaRPr lang="en-GB" sz="1200"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103</a:t>
                      </a:r>
                      <a:r>
                        <a:rPr lang="en-US" sz="1200" b="1" spc="-25" baseline="0" dirty="0" smtClean="0">
                          <a:effectLst/>
                          <a:latin typeface="Arial"/>
                          <a:ea typeface="Times New Roman"/>
                          <a:cs typeface="Times New Roman"/>
                        </a:rPr>
                        <a:t> 164</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218 754</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(115 590)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0" spc="-25" dirty="0" smtClean="0">
                          <a:effectLst/>
                          <a:latin typeface="Arial"/>
                          <a:ea typeface="Times New Roman"/>
                          <a:cs typeface="Times New Roman"/>
                        </a:rPr>
                        <a:t>212%</a:t>
                      </a: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72247">
                <a:tc>
                  <a:txBody>
                    <a:bodyPr/>
                    <a:lstStyle/>
                    <a:p>
                      <a:r>
                        <a:rPr lang="en-ZA" sz="1200" dirty="0" smtClean="0">
                          <a:latin typeface="Arial" panose="020B0604020202020204" pitchFamily="34" charset="0"/>
                          <a:cs typeface="Arial" panose="020B0604020202020204" pitchFamily="34" charset="0"/>
                        </a:rPr>
                        <a:t>Payment of Capital ASSETS</a:t>
                      </a:r>
                      <a:endParaRPr lang="en-GB" sz="1200"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11 350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4 898</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6 452</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0" spc="-25" dirty="0" smtClean="0">
                          <a:effectLst/>
                          <a:latin typeface="Arial"/>
                          <a:ea typeface="Times New Roman"/>
                          <a:cs typeface="Times New Roman"/>
                        </a:rPr>
                        <a:t>43.2%</a:t>
                      </a:r>
                      <a:endParaRPr lang="en-US" sz="1200" b="0"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10 000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2 917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7 083</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41624">
                <a:tc>
                  <a:txBody>
                    <a:bodyPr/>
                    <a:lstStyle/>
                    <a:p>
                      <a:pPr marL="0" marR="0" algn="just">
                        <a:lnSpc>
                          <a:spcPct val="150000"/>
                        </a:lnSpc>
                        <a:spcBef>
                          <a:spcPts val="0"/>
                        </a:spcBef>
                        <a:spcAft>
                          <a:spcPts val="0"/>
                        </a:spcAft>
                      </a:pPr>
                      <a:r>
                        <a:rPr lang="en-GB" sz="1200" b="1" spc="-25" dirty="0">
                          <a:effectLst/>
                          <a:latin typeface="Arial"/>
                          <a:ea typeface="Times New Roman"/>
                          <a:cs typeface="Arial"/>
                        </a:rPr>
                        <a:t>Total</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dirty="0">
                          <a:effectLst/>
                          <a:latin typeface="Arial"/>
                          <a:ea typeface="Times New Roman"/>
                          <a:cs typeface="Arial"/>
                        </a:rPr>
                        <a:t>504 160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462 220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41 940</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gn="just">
                        <a:lnSpc>
                          <a:spcPct val="150000"/>
                        </a:lnSpc>
                        <a:spcBef>
                          <a:spcPts val="0"/>
                        </a:spcBef>
                        <a:spcAft>
                          <a:spcPts val="0"/>
                        </a:spcAft>
                      </a:pPr>
                      <a:r>
                        <a:rPr lang="en-US" sz="1200" b="1" spc="-25" dirty="0" smtClean="0">
                          <a:effectLst/>
                          <a:latin typeface="Arial"/>
                          <a:ea typeface="Times New Roman"/>
                          <a:cs typeface="Times New Roman"/>
                        </a:rPr>
                        <a:t>91.7%</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dirty="0">
                          <a:effectLst/>
                          <a:latin typeface="Arial"/>
                          <a:ea typeface="Times New Roman"/>
                          <a:cs typeface="Arial"/>
                        </a:rPr>
                        <a:t>351 431</a:t>
                      </a: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r>
                        <a:rPr lang="en-GB" sz="1200" b="1" spc="-25">
                          <a:effectLst/>
                          <a:latin typeface="Arial"/>
                          <a:ea typeface="Times New Roman"/>
                          <a:cs typeface="Arial"/>
                        </a:rPr>
                        <a:t>165 933</a:t>
                      </a:r>
                      <a:endParaRPr lang="en-US" sz="1200" b="1" spc="-25">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28600" marR="0" algn="just">
                        <a:lnSpc>
                          <a:spcPct val="150000"/>
                        </a:lnSpc>
                        <a:spcBef>
                          <a:spcPts val="0"/>
                        </a:spcBef>
                        <a:spcAft>
                          <a:spcPts val="0"/>
                        </a:spcAft>
                      </a:pPr>
                      <a:endParaRPr lang="en-GB" sz="1200" b="1" spc="-25" dirty="0" smtClean="0">
                        <a:effectLst/>
                        <a:latin typeface="Arial"/>
                        <a:ea typeface="Times New Roman"/>
                        <a:cs typeface="Arial"/>
                      </a:endParaRPr>
                    </a:p>
                    <a:p>
                      <a:pPr marL="228600" marR="0" algn="just">
                        <a:lnSpc>
                          <a:spcPct val="150000"/>
                        </a:lnSpc>
                        <a:spcBef>
                          <a:spcPts val="0"/>
                        </a:spcBef>
                        <a:spcAft>
                          <a:spcPts val="0"/>
                        </a:spcAft>
                      </a:pPr>
                      <a:r>
                        <a:rPr lang="en-GB" sz="1200" b="1" spc="-25" dirty="0" smtClean="0">
                          <a:effectLst/>
                          <a:latin typeface="Arial"/>
                          <a:ea typeface="Times New Roman"/>
                          <a:cs typeface="Arial"/>
                        </a:rPr>
                        <a:t>185 498</a:t>
                      </a:r>
                    </a:p>
                    <a:p>
                      <a:pPr marL="228600" marR="0" algn="just">
                        <a:lnSpc>
                          <a:spcPct val="150000"/>
                        </a:lnSpc>
                        <a:spcBef>
                          <a:spcPts val="0"/>
                        </a:spcBef>
                        <a:spcAft>
                          <a:spcPts val="0"/>
                        </a:spcAft>
                      </a:pPr>
                      <a:endParaRPr lang="en-US" sz="1200" b="1" spc="-25"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Slide Number Placeholder 5"/>
          <p:cNvSpPr>
            <a:spLocks noGrp="1"/>
          </p:cNvSpPr>
          <p:nvPr>
            <p:ph type="sldNum" sz="quarter" idx="12"/>
          </p:nvPr>
        </p:nvSpPr>
        <p:spPr/>
        <p:txBody>
          <a:bodyPr/>
          <a:lstStyle/>
          <a:p>
            <a:fld id="{7CDEE3CD-9AE7-E148-8D38-A96A94875DA4}" type="slidenum">
              <a:rPr lang="en-US" smtClean="0"/>
              <a:pPr/>
              <a:t>25</a:t>
            </a:fld>
            <a:endParaRPr lang="en-US" dirty="0"/>
          </a:p>
        </p:txBody>
      </p:sp>
    </p:spTree>
    <p:extLst>
      <p:ext uri="{BB962C8B-B14F-4D97-AF65-F5344CB8AC3E}">
        <p14:creationId xmlns:p14="http://schemas.microsoft.com/office/powerpoint/2010/main" xmlns="" val="1616332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029" y="3044075"/>
            <a:ext cx="7758334" cy="954107"/>
          </a:xfrm>
          <a:prstGeom prst="rect">
            <a:avLst/>
          </a:prstGeom>
        </p:spPr>
        <p:txBody>
          <a:bodyPr wrap="square">
            <a:spAutoFit/>
          </a:bodyPr>
          <a:lstStyle/>
          <a:p>
            <a:pPr algn="ctr"/>
            <a:r>
              <a:rPr lang="en-ZA" altLang="en-US" sz="2800" b="1" dirty="0">
                <a:solidFill>
                  <a:srgbClr val="008000"/>
                </a:solidFill>
                <a:latin typeface="Arial" panose="020B0604020202020204" pitchFamily="34" charset="0"/>
                <a:ea typeface="+mj-ea"/>
                <a:cs typeface="Arial" panose="020B0604020202020204" pitchFamily="34" charset="0"/>
              </a:rPr>
              <a:t>AGSA AUDIT FINDINGS FOR PERIOD </a:t>
            </a:r>
            <a:endParaRPr lang="en-ZA" altLang="en-US" sz="2800" b="1" dirty="0" smtClean="0">
              <a:solidFill>
                <a:srgbClr val="008000"/>
              </a:solidFill>
              <a:latin typeface="Arial" panose="020B0604020202020204" pitchFamily="34" charset="0"/>
              <a:ea typeface="+mj-ea"/>
              <a:cs typeface="Arial" panose="020B0604020202020204" pitchFamily="34" charset="0"/>
            </a:endParaRPr>
          </a:p>
          <a:p>
            <a:pPr algn="ctr"/>
            <a:r>
              <a:rPr lang="en-ZA" altLang="en-US" sz="2800" b="1" dirty="0" smtClean="0">
                <a:solidFill>
                  <a:srgbClr val="008000"/>
                </a:solidFill>
                <a:latin typeface="Arial" panose="020B0604020202020204" pitchFamily="34" charset="0"/>
                <a:ea typeface="+mj-ea"/>
                <a:cs typeface="Arial" panose="020B0604020202020204" pitchFamily="34" charset="0"/>
              </a:rPr>
              <a:t>ENDING </a:t>
            </a:r>
            <a:r>
              <a:rPr lang="en-ZA" altLang="en-US" sz="2800" b="1" dirty="0">
                <a:solidFill>
                  <a:srgbClr val="008000"/>
                </a:solidFill>
                <a:latin typeface="Arial" panose="020B0604020202020204" pitchFamily="34" charset="0"/>
                <a:ea typeface="+mj-ea"/>
                <a:cs typeface="Arial" panose="020B0604020202020204" pitchFamily="34" charset="0"/>
              </a:rPr>
              <a:t>31 MARCH 2015 </a:t>
            </a:r>
          </a:p>
        </p:txBody>
      </p:sp>
      <p:pic>
        <p:nvPicPr>
          <p:cNvPr id="3" name="Picture 2"/>
          <p:cNvPicPr>
            <a:picLocks noChangeAspect="1"/>
          </p:cNvPicPr>
          <p:nvPr/>
        </p:nvPicPr>
        <p:blipFill>
          <a:blip r:embed="rId2"/>
          <a:stretch>
            <a:fillRect/>
          </a:stretch>
        </p:blipFill>
        <p:spPr>
          <a:xfrm>
            <a:off x="126220" y="102938"/>
            <a:ext cx="2103302" cy="737680"/>
          </a:xfrm>
          <a:prstGeom prst="rect">
            <a:avLst/>
          </a:prstGeom>
        </p:spPr>
      </p:pic>
      <p:pic>
        <p:nvPicPr>
          <p:cNvPr id="4" name="Picture 3"/>
          <p:cNvPicPr>
            <a:picLocks noChangeAspect="1"/>
          </p:cNvPicPr>
          <p:nvPr/>
        </p:nvPicPr>
        <p:blipFill>
          <a:blip r:embed="rId3"/>
          <a:stretch>
            <a:fillRect/>
          </a:stretch>
        </p:blipFill>
        <p:spPr>
          <a:xfrm>
            <a:off x="8254720" y="163903"/>
            <a:ext cx="597460" cy="676715"/>
          </a:xfrm>
          <a:prstGeom prst="rect">
            <a:avLst/>
          </a:prstGeom>
        </p:spPr>
      </p:pic>
      <p:pic>
        <p:nvPicPr>
          <p:cNvPr id="5" name="Picture 4"/>
          <p:cNvPicPr>
            <a:picLocks noChangeAspect="1"/>
          </p:cNvPicPr>
          <p:nvPr/>
        </p:nvPicPr>
        <p:blipFill>
          <a:blip r:embed="rId4"/>
          <a:stretch>
            <a:fillRect/>
          </a:stretch>
        </p:blipFill>
        <p:spPr>
          <a:xfrm>
            <a:off x="126220" y="5986196"/>
            <a:ext cx="9144793" cy="871804"/>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26</a:t>
            </a:fld>
            <a:endParaRPr lang="en-US" dirty="0"/>
          </a:p>
        </p:txBody>
      </p:sp>
    </p:spTree>
    <p:extLst>
      <p:ext uri="{BB962C8B-B14F-4D97-AF65-F5344CB8AC3E}">
        <p14:creationId xmlns:p14="http://schemas.microsoft.com/office/powerpoint/2010/main" xmlns="" val="3390944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7349" y="373238"/>
            <a:ext cx="4925094" cy="523220"/>
          </a:xfrm>
          <a:prstGeom prst="rect">
            <a:avLst/>
          </a:prstGeom>
        </p:spPr>
        <p:txBody>
          <a:bodyPr wrap="square">
            <a:spAutoFit/>
          </a:bodyPr>
          <a:lstStyle/>
          <a:p>
            <a:pPr algn="ctr"/>
            <a:r>
              <a:rPr lang="en-ZA" sz="2800" b="1" dirty="0" smtClean="0">
                <a:latin typeface="Century Gothic" pitchFamily="34" charset="0"/>
              </a:rPr>
              <a:t>AGSA Audit Findings  </a:t>
            </a:r>
            <a:endParaRPr lang="en-ZA" sz="2800" b="1" dirty="0">
              <a:latin typeface="Century Gothic" pitchFamily="34" charset="0"/>
            </a:endParaRPr>
          </a:p>
        </p:txBody>
      </p:sp>
      <p:sp>
        <p:nvSpPr>
          <p:cNvPr id="4" name="Rectangle 3"/>
          <p:cNvSpPr/>
          <p:nvPr/>
        </p:nvSpPr>
        <p:spPr>
          <a:xfrm>
            <a:off x="113176" y="1257226"/>
            <a:ext cx="8822633" cy="4708981"/>
          </a:xfrm>
          <a:prstGeom prst="rect">
            <a:avLst/>
          </a:prstGeom>
        </p:spPr>
        <p:txBody>
          <a:bodyPr wrap="square">
            <a:spAutoFit/>
          </a:bodyPr>
          <a:lstStyle/>
          <a:p>
            <a:pPr algn="just">
              <a:lnSpc>
                <a:spcPct val="150000"/>
              </a:lnSpc>
              <a:defRPr/>
            </a:pPr>
            <a:r>
              <a:rPr lang="en-ZA" altLang="en-US" sz="2800" dirty="0" smtClean="0">
                <a:latin typeface="Century Gothic" pitchFamily="34" charset="0"/>
              </a:rPr>
              <a:t>During the 2014/15FY the department received a qualified audit opinion as expressed by the Auditor – General of South Africa (AGSA)which shows an improvement as compared to the previous financial year. This is a clear shift from a Disclaimer during </a:t>
            </a:r>
            <a:r>
              <a:rPr lang="en-ZA" altLang="en-US" sz="2800" dirty="0">
                <a:latin typeface="Century Gothic" pitchFamily="34" charset="0"/>
              </a:rPr>
              <a:t>the </a:t>
            </a:r>
            <a:r>
              <a:rPr lang="en-ZA" altLang="en-US" sz="2800" dirty="0" smtClean="0">
                <a:latin typeface="Century Gothic" pitchFamily="34" charset="0"/>
              </a:rPr>
              <a:t>2013/14FY </a:t>
            </a:r>
            <a:r>
              <a:rPr lang="en-ZA" altLang="en-US" sz="2800" dirty="0">
                <a:latin typeface="Century Gothic" pitchFamily="34" charset="0"/>
              </a:rPr>
              <a:t>to </a:t>
            </a:r>
            <a:r>
              <a:rPr lang="en-ZA" altLang="en-US" sz="2800" dirty="0" smtClean="0">
                <a:latin typeface="Century Gothic" pitchFamily="34" charset="0"/>
              </a:rPr>
              <a:t>a  Qualification audit opinio</a:t>
            </a:r>
            <a:r>
              <a:rPr lang="en-ZA" altLang="en-US" sz="3200" dirty="0" smtClean="0">
                <a:latin typeface="Century Gothic" pitchFamily="34" charset="0"/>
              </a:rPr>
              <a:t>n</a:t>
            </a:r>
          </a:p>
        </p:txBody>
      </p:sp>
      <p:pic>
        <p:nvPicPr>
          <p:cNvPr id="2" name="Picture 1"/>
          <p:cNvPicPr>
            <a:picLocks noChangeAspect="1"/>
          </p:cNvPicPr>
          <p:nvPr/>
        </p:nvPicPr>
        <p:blipFill>
          <a:blip r:embed="rId2"/>
          <a:stretch>
            <a:fillRect/>
          </a:stretch>
        </p:blipFill>
        <p:spPr>
          <a:xfrm>
            <a:off x="163284" y="102938"/>
            <a:ext cx="2103302" cy="737680"/>
          </a:xfrm>
          <a:prstGeom prst="rect">
            <a:avLst/>
          </a:prstGeom>
        </p:spPr>
      </p:pic>
      <p:pic>
        <p:nvPicPr>
          <p:cNvPr id="5" name="Picture 4"/>
          <p:cNvPicPr>
            <a:picLocks noChangeAspect="1"/>
          </p:cNvPicPr>
          <p:nvPr/>
        </p:nvPicPr>
        <p:blipFill>
          <a:blip r:embed="rId3"/>
          <a:stretch>
            <a:fillRect/>
          </a:stretch>
        </p:blipFill>
        <p:spPr>
          <a:xfrm>
            <a:off x="8313206" y="133420"/>
            <a:ext cx="597460" cy="676715"/>
          </a:xfrm>
          <a:prstGeom prst="rect">
            <a:avLst/>
          </a:prstGeom>
        </p:spPr>
      </p:pic>
      <p:pic>
        <p:nvPicPr>
          <p:cNvPr id="6" name="Picture 5"/>
          <p:cNvPicPr>
            <a:picLocks noChangeAspect="1"/>
          </p:cNvPicPr>
          <p:nvPr/>
        </p:nvPicPr>
        <p:blipFill>
          <a:blip r:embed="rId4"/>
          <a:stretch>
            <a:fillRect/>
          </a:stretch>
        </p:blipFill>
        <p:spPr>
          <a:xfrm>
            <a:off x="2203" y="6651880"/>
            <a:ext cx="9144793" cy="435902"/>
          </a:xfrm>
          <a:prstGeom prst="rect">
            <a:avLst/>
          </a:prstGeom>
        </p:spPr>
      </p:pic>
      <p:sp>
        <p:nvSpPr>
          <p:cNvPr id="7" name="Slide Number Placeholder 6"/>
          <p:cNvSpPr>
            <a:spLocks noGrp="1"/>
          </p:cNvSpPr>
          <p:nvPr>
            <p:ph type="sldNum" sz="quarter" idx="12"/>
          </p:nvPr>
        </p:nvSpPr>
        <p:spPr/>
        <p:txBody>
          <a:bodyPr/>
          <a:lstStyle/>
          <a:p>
            <a:fld id="{7CDEE3CD-9AE7-E148-8D38-A96A94875DA4}" type="slidenum">
              <a:rPr lang="en-US" smtClean="0"/>
              <a:pPr/>
              <a:t>27</a:t>
            </a:fld>
            <a:endParaRPr lang="en-US" dirty="0"/>
          </a:p>
        </p:txBody>
      </p:sp>
    </p:spTree>
    <p:extLst>
      <p:ext uri="{BB962C8B-B14F-4D97-AF65-F5344CB8AC3E}">
        <p14:creationId xmlns:p14="http://schemas.microsoft.com/office/powerpoint/2010/main" xmlns="" val="174318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7349" y="373238"/>
            <a:ext cx="4925094" cy="523220"/>
          </a:xfrm>
          <a:prstGeom prst="rect">
            <a:avLst/>
          </a:prstGeom>
        </p:spPr>
        <p:txBody>
          <a:bodyPr wrap="square">
            <a:spAutoFit/>
          </a:bodyPr>
          <a:lstStyle/>
          <a:p>
            <a:pPr algn="ctr"/>
            <a:r>
              <a:rPr lang="en-ZA" sz="2800" b="1" dirty="0" smtClean="0">
                <a:latin typeface="Century Gothic" pitchFamily="34" charset="0"/>
              </a:rPr>
              <a:t>AGSA Audit Findings  </a:t>
            </a:r>
            <a:endParaRPr lang="en-ZA" sz="2800" b="1" dirty="0">
              <a:latin typeface="Century Gothic" pitchFamily="34" charset="0"/>
            </a:endParaRPr>
          </a:p>
        </p:txBody>
      </p:sp>
      <p:sp>
        <p:nvSpPr>
          <p:cNvPr id="4" name="Rectangle 3"/>
          <p:cNvSpPr/>
          <p:nvPr/>
        </p:nvSpPr>
        <p:spPr>
          <a:xfrm>
            <a:off x="163284" y="896458"/>
            <a:ext cx="8822633" cy="5509200"/>
          </a:xfrm>
          <a:prstGeom prst="rect">
            <a:avLst/>
          </a:prstGeom>
        </p:spPr>
        <p:txBody>
          <a:bodyPr wrap="square">
            <a:spAutoFit/>
          </a:bodyPr>
          <a:lstStyle/>
          <a:p>
            <a:pPr>
              <a:defRPr/>
            </a:pPr>
            <a:r>
              <a:rPr lang="en-ZA" altLang="en-US" sz="1600" dirty="0" smtClean="0">
                <a:latin typeface="Century Gothic" pitchFamily="34" charset="0"/>
              </a:rPr>
              <a:t>During the 2014/15FY the AGSA highlighted the following key aspects for considerations:</a:t>
            </a:r>
          </a:p>
          <a:p>
            <a:pPr>
              <a:defRPr/>
            </a:pPr>
            <a:r>
              <a:rPr lang="en-ZA" altLang="en-US" sz="1600" u="sng" dirty="0" smtClean="0">
                <a:effectLst>
                  <a:outerShdw blurRad="38100" dist="38100" dir="2700000" algn="tl">
                    <a:srgbClr val="000000">
                      <a:alpha val="43137"/>
                    </a:srgbClr>
                  </a:outerShdw>
                </a:effectLst>
                <a:latin typeface="Century Gothic" pitchFamily="34" charset="0"/>
              </a:rPr>
              <a:t>AFS</a:t>
            </a:r>
          </a:p>
          <a:p>
            <a:pPr marL="342900" indent="-342900">
              <a:buFont typeface="Arial" panose="020B0604020202020204" pitchFamily="34" charset="0"/>
              <a:buChar char="•"/>
              <a:defRPr/>
            </a:pPr>
            <a:r>
              <a:rPr lang="en-ZA" altLang="en-US" sz="1600" dirty="0">
                <a:latin typeface="Century Gothic" pitchFamily="34" charset="0"/>
              </a:rPr>
              <a:t>Movable tangible capital </a:t>
            </a:r>
            <a:r>
              <a:rPr lang="en-ZA" altLang="en-US" sz="1600" dirty="0" smtClean="0">
                <a:latin typeface="Century Gothic" pitchFamily="34" charset="0"/>
              </a:rPr>
              <a:t>assets</a:t>
            </a:r>
          </a:p>
          <a:p>
            <a:pPr marL="342900" indent="-342900">
              <a:buFont typeface="Arial" panose="020B0604020202020204" pitchFamily="34" charset="0"/>
              <a:buChar char="•"/>
              <a:defRPr/>
            </a:pPr>
            <a:r>
              <a:rPr lang="en-ZA" altLang="en-US" sz="1600" dirty="0">
                <a:latin typeface="Century Gothic" pitchFamily="34" charset="0"/>
              </a:rPr>
              <a:t>Transfer payments</a:t>
            </a:r>
            <a:endParaRPr lang="en-ZA" altLang="en-US" sz="1600" dirty="0" smtClean="0">
              <a:latin typeface="Century Gothic" pitchFamily="34" charset="0"/>
            </a:endParaRPr>
          </a:p>
          <a:p>
            <a:pPr>
              <a:defRPr/>
            </a:pPr>
            <a:r>
              <a:rPr lang="en-ZA" altLang="en-US" sz="1600" u="sng" dirty="0" smtClean="0">
                <a:effectLst>
                  <a:outerShdw blurRad="38100" dist="38100" dir="2700000" algn="tl">
                    <a:srgbClr val="000000">
                      <a:alpha val="43137"/>
                    </a:srgbClr>
                  </a:outerShdw>
                </a:effectLst>
                <a:latin typeface="Century Gothic" pitchFamily="34" charset="0"/>
              </a:rPr>
              <a:t>Predetermined objectives</a:t>
            </a:r>
          </a:p>
          <a:p>
            <a:pPr marL="342900" indent="-342900">
              <a:buFont typeface="Arial" panose="020B0604020202020204" pitchFamily="34" charset="0"/>
              <a:buChar char="•"/>
              <a:defRPr/>
            </a:pPr>
            <a:r>
              <a:rPr lang="en-ZA" altLang="en-US" sz="1600" dirty="0" smtClean="0">
                <a:latin typeface="Century Gothic" pitchFamily="34" charset="0"/>
              </a:rPr>
              <a:t>Measurability of indicators </a:t>
            </a:r>
          </a:p>
          <a:p>
            <a:pPr marL="342900" indent="-342900">
              <a:buFont typeface="Arial" panose="020B0604020202020204" pitchFamily="34" charset="0"/>
              <a:buChar char="•"/>
              <a:defRPr/>
            </a:pPr>
            <a:r>
              <a:rPr lang="en-ZA" altLang="en-US" sz="1600" dirty="0" smtClean="0">
                <a:latin typeface="Century Gothic" pitchFamily="34" charset="0"/>
              </a:rPr>
              <a:t>Reliability of reported performance information</a:t>
            </a:r>
          </a:p>
          <a:p>
            <a:pPr>
              <a:defRPr/>
            </a:pPr>
            <a:r>
              <a:rPr lang="en-ZA" altLang="en-US" sz="1600" u="sng" dirty="0" smtClean="0">
                <a:effectLst>
                  <a:outerShdw blurRad="38100" dist="38100" dir="2700000" algn="tl">
                    <a:srgbClr val="000000">
                      <a:alpha val="43137"/>
                    </a:srgbClr>
                  </a:outerShdw>
                </a:effectLst>
                <a:latin typeface="Century Gothic" pitchFamily="34" charset="0"/>
              </a:rPr>
              <a:t>Compliance</a:t>
            </a:r>
          </a:p>
          <a:p>
            <a:pPr marL="342900" indent="-342900">
              <a:buFont typeface="Arial" panose="020B0604020202020204" pitchFamily="34" charset="0"/>
              <a:buChar char="•"/>
              <a:defRPr/>
            </a:pPr>
            <a:r>
              <a:rPr lang="en-ZA" altLang="en-US" sz="1600" dirty="0" smtClean="0">
                <a:latin typeface="Century Gothic" pitchFamily="34" charset="0"/>
              </a:rPr>
              <a:t>Annual Financial Statements, performance </a:t>
            </a:r>
            <a:r>
              <a:rPr lang="en-ZA" altLang="en-US" sz="1600" dirty="0">
                <a:latin typeface="Century Gothic" pitchFamily="34" charset="0"/>
              </a:rPr>
              <a:t>and annual </a:t>
            </a:r>
            <a:r>
              <a:rPr lang="en-ZA" altLang="en-US" sz="1600" dirty="0" smtClean="0">
                <a:latin typeface="Century Gothic" pitchFamily="34" charset="0"/>
              </a:rPr>
              <a:t>reports</a:t>
            </a:r>
          </a:p>
          <a:p>
            <a:pPr marL="342900" indent="-342900">
              <a:buFont typeface="Arial" panose="020B0604020202020204" pitchFamily="34" charset="0"/>
              <a:buChar char="•"/>
              <a:defRPr/>
            </a:pPr>
            <a:r>
              <a:rPr lang="en-ZA" altLang="en-US" sz="1600" dirty="0" smtClean="0">
                <a:latin typeface="Century Gothic" pitchFamily="34" charset="0"/>
              </a:rPr>
              <a:t>Budgets</a:t>
            </a:r>
            <a:endParaRPr lang="en-ZA" altLang="en-US" sz="1600" dirty="0">
              <a:latin typeface="Century Gothic" pitchFamily="34" charset="0"/>
            </a:endParaRPr>
          </a:p>
          <a:p>
            <a:pPr marL="342900" indent="-342900">
              <a:buFont typeface="Arial" panose="020B0604020202020204" pitchFamily="34" charset="0"/>
              <a:buChar char="•"/>
              <a:defRPr/>
            </a:pPr>
            <a:r>
              <a:rPr lang="en-ZA" altLang="en-US" sz="1600" dirty="0">
                <a:latin typeface="Century Gothic" pitchFamily="34" charset="0"/>
              </a:rPr>
              <a:t>Expenditure management </a:t>
            </a:r>
          </a:p>
          <a:p>
            <a:pPr marL="342900" indent="-342900">
              <a:buFont typeface="Arial" panose="020B0604020202020204" pitchFamily="34" charset="0"/>
              <a:buChar char="•"/>
              <a:defRPr/>
            </a:pPr>
            <a:r>
              <a:rPr lang="en-ZA" altLang="en-US" sz="1600" dirty="0" smtClean="0">
                <a:latin typeface="Century Gothic" pitchFamily="34" charset="0"/>
              </a:rPr>
              <a:t>Asset </a:t>
            </a:r>
            <a:r>
              <a:rPr lang="en-ZA" altLang="en-US" sz="1600" dirty="0">
                <a:latin typeface="Century Gothic" pitchFamily="34" charset="0"/>
              </a:rPr>
              <a:t>management </a:t>
            </a:r>
          </a:p>
          <a:p>
            <a:pPr marL="342900" indent="-342900">
              <a:buFont typeface="Arial" panose="020B0604020202020204" pitchFamily="34" charset="0"/>
              <a:buChar char="•"/>
              <a:defRPr/>
            </a:pPr>
            <a:r>
              <a:rPr lang="en-ZA" altLang="en-US" sz="1600" dirty="0">
                <a:latin typeface="Century Gothic" pitchFamily="34" charset="0"/>
              </a:rPr>
              <a:t>Procurement and contract management </a:t>
            </a:r>
          </a:p>
          <a:p>
            <a:pPr marL="342900" indent="-342900">
              <a:buFont typeface="Arial" panose="020B0604020202020204" pitchFamily="34" charset="0"/>
              <a:buChar char="•"/>
              <a:defRPr/>
            </a:pPr>
            <a:r>
              <a:rPr lang="en-ZA" altLang="en-US" sz="1600" dirty="0" smtClean="0">
                <a:latin typeface="Century Gothic" pitchFamily="34" charset="0"/>
              </a:rPr>
              <a:t>HR Management</a:t>
            </a:r>
          </a:p>
          <a:p>
            <a:pPr marL="342900" indent="-342900">
              <a:buFont typeface="Arial" panose="020B0604020202020204" pitchFamily="34" charset="0"/>
              <a:buChar char="•"/>
              <a:defRPr/>
            </a:pPr>
            <a:r>
              <a:rPr lang="en-ZA" altLang="en-US" sz="1600" dirty="0">
                <a:latin typeface="Century Gothic" pitchFamily="34" charset="0"/>
              </a:rPr>
              <a:t>Asset </a:t>
            </a:r>
            <a:r>
              <a:rPr lang="en-ZA" altLang="en-US" sz="1600" dirty="0" smtClean="0">
                <a:latin typeface="Century Gothic" pitchFamily="34" charset="0"/>
              </a:rPr>
              <a:t>management</a:t>
            </a:r>
          </a:p>
          <a:p>
            <a:pPr marL="342900" indent="-342900">
              <a:buFont typeface="Arial" panose="020B0604020202020204" pitchFamily="34" charset="0"/>
              <a:buChar char="•"/>
              <a:defRPr/>
            </a:pPr>
            <a:r>
              <a:rPr lang="en-ZA" altLang="en-US" sz="1600" dirty="0">
                <a:latin typeface="Century Gothic" pitchFamily="34" charset="0"/>
              </a:rPr>
              <a:t>Transfer </a:t>
            </a:r>
            <a:r>
              <a:rPr lang="en-ZA" altLang="en-US" sz="1600" dirty="0" smtClean="0">
                <a:latin typeface="Century Gothic" pitchFamily="34" charset="0"/>
              </a:rPr>
              <a:t>payments</a:t>
            </a:r>
          </a:p>
          <a:p>
            <a:pPr marL="342900" indent="-342900">
              <a:buFont typeface="Arial" panose="020B0604020202020204" pitchFamily="34" charset="0"/>
              <a:buChar char="•"/>
              <a:defRPr/>
            </a:pPr>
            <a:r>
              <a:rPr lang="en-ZA" altLang="en-US" sz="1600" dirty="0">
                <a:latin typeface="Century Gothic" pitchFamily="34" charset="0"/>
              </a:rPr>
              <a:t>Internal </a:t>
            </a:r>
            <a:r>
              <a:rPr lang="en-ZA" altLang="en-US" sz="1600" dirty="0" smtClean="0">
                <a:latin typeface="Century Gothic" pitchFamily="34" charset="0"/>
              </a:rPr>
              <a:t>audit</a:t>
            </a:r>
          </a:p>
          <a:p>
            <a:pPr marL="342900" indent="-342900">
              <a:buFont typeface="Arial" panose="020B0604020202020204" pitchFamily="34" charset="0"/>
              <a:buChar char="•"/>
              <a:defRPr/>
            </a:pPr>
            <a:r>
              <a:rPr lang="en-ZA" altLang="en-US" sz="1600" dirty="0">
                <a:latin typeface="Century Gothic" pitchFamily="34" charset="0"/>
              </a:rPr>
              <a:t>Consequence </a:t>
            </a:r>
            <a:r>
              <a:rPr lang="en-ZA" altLang="en-US" sz="1600" dirty="0" smtClean="0">
                <a:latin typeface="Century Gothic" pitchFamily="34" charset="0"/>
              </a:rPr>
              <a:t>management</a:t>
            </a:r>
          </a:p>
          <a:p>
            <a:pPr marL="342900" indent="-342900">
              <a:buFont typeface="Arial" panose="020B0604020202020204" pitchFamily="34" charset="0"/>
              <a:buChar char="•"/>
              <a:defRPr/>
            </a:pPr>
            <a:r>
              <a:rPr lang="en-ZA" altLang="en-US" sz="1600" dirty="0">
                <a:latin typeface="Century Gothic" pitchFamily="34" charset="0"/>
              </a:rPr>
              <a:t>Internal </a:t>
            </a:r>
            <a:r>
              <a:rPr lang="en-ZA" altLang="en-US" sz="1600" dirty="0" smtClean="0">
                <a:latin typeface="Century Gothic" pitchFamily="34" charset="0"/>
              </a:rPr>
              <a:t>control</a:t>
            </a:r>
          </a:p>
          <a:p>
            <a:pPr marL="342900" indent="-342900">
              <a:buFont typeface="Arial" panose="020B0604020202020204" pitchFamily="34" charset="0"/>
              <a:buChar char="•"/>
              <a:defRPr/>
            </a:pPr>
            <a:r>
              <a:rPr lang="en-ZA" altLang="en-US" sz="1600" dirty="0" smtClean="0">
                <a:latin typeface="Century Gothic" pitchFamily="34" charset="0"/>
              </a:rPr>
              <a:t>Leadership</a:t>
            </a:r>
          </a:p>
          <a:p>
            <a:pPr marL="342900" indent="-342900">
              <a:buFont typeface="Arial" panose="020B0604020202020204" pitchFamily="34" charset="0"/>
              <a:buChar char="•"/>
              <a:defRPr/>
            </a:pPr>
            <a:r>
              <a:rPr lang="en-ZA" altLang="en-US" sz="1600" dirty="0">
                <a:latin typeface="Century Gothic" pitchFamily="34" charset="0"/>
              </a:rPr>
              <a:t>Financial and performance </a:t>
            </a:r>
            <a:r>
              <a:rPr lang="en-ZA" altLang="en-US" sz="1600" dirty="0" smtClean="0">
                <a:latin typeface="Century Gothic" pitchFamily="34" charset="0"/>
              </a:rPr>
              <a:t>management</a:t>
            </a:r>
          </a:p>
          <a:p>
            <a:pPr marL="342900" indent="-342900">
              <a:buFont typeface="Arial" panose="020B0604020202020204" pitchFamily="34" charset="0"/>
              <a:buChar char="•"/>
              <a:defRPr/>
            </a:pPr>
            <a:r>
              <a:rPr lang="en-ZA" altLang="en-US" sz="1600" dirty="0" smtClean="0">
                <a:latin typeface="Century Gothic" pitchFamily="34" charset="0"/>
              </a:rPr>
              <a:t>Governance</a:t>
            </a:r>
            <a:endParaRPr lang="en-ZA" altLang="en-US" sz="2000" u="sng" dirty="0" smtClean="0">
              <a:effectLst>
                <a:outerShdw blurRad="38100" dist="38100" dir="2700000" algn="tl">
                  <a:srgbClr val="000000">
                    <a:alpha val="43137"/>
                  </a:srgbClr>
                </a:outerShdw>
              </a:effectLst>
              <a:latin typeface="Century Gothic" pitchFamily="34" charset="0"/>
            </a:endParaRPr>
          </a:p>
        </p:txBody>
      </p:sp>
      <p:pic>
        <p:nvPicPr>
          <p:cNvPr id="2" name="Picture 1"/>
          <p:cNvPicPr>
            <a:picLocks noChangeAspect="1"/>
          </p:cNvPicPr>
          <p:nvPr/>
        </p:nvPicPr>
        <p:blipFill>
          <a:blip r:embed="rId2"/>
          <a:stretch>
            <a:fillRect/>
          </a:stretch>
        </p:blipFill>
        <p:spPr>
          <a:xfrm>
            <a:off x="163284" y="102938"/>
            <a:ext cx="2103302" cy="737680"/>
          </a:xfrm>
          <a:prstGeom prst="rect">
            <a:avLst/>
          </a:prstGeom>
        </p:spPr>
      </p:pic>
      <p:pic>
        <p:nvPicPr>
          <p:cNvPr id="5" name="Picture 4"/>
          <p:cNvPicPr>
            <a:picLocks noChangeAspect="1"/>
          </p:cNvPicPr>
          <p:nvPr/>
        </p:nvPicPr>
        <p:blipFill>
          <a:blip r:embed="rId3"/>
          <a:stretch>
            <a:fillRect/>
          </a:stretch>
        </p:blipFill>
        <p:spPr>
          <a:xfrm>
            <a:off x="8313206" y="133420"/>
            <a:ext cx="597460" cy="676715"/>
          </a:xfrm>
          <a:prstGeom prst="rect">
            <a:avLst/>
          </a:prstGeom>
        </p:spPr>
      </p:pic>
      <p:pic>
        <p:nvPicPr>
          <p:cNvPr id="6" name="Picture 5"/>
          <p:cNvPicPr>
            <a:picLocks noChangeAspect="1"/>
          </p:cNvPicPr>
          <p:nvPr/>
        </p:nvPicPr>
        <p:blipFill>
          <a:blip r:embed="rId4"/>
          <a:stretch>
            <a:fillRect/>
          </a:stretch>
        </p:blipFill>
        <p:spPr>
          <a:xfrm>
            <a:off x="2203" y="6651880"/>
            <a:ext cx="9144793" cy="435902"/>
          </a:xfrm>
          <a:prstGeom prst="rect">
            <a:avLst/>
          </a:prstGeom>
        </p:spPr>
      </p:pic>
      <p:sp>
        <p:nvSpPr>
          <p:cNvPr id="7" name="Slide Number Placeholder 6"/>
          <p:cNvSpPr>
            <a:spLocks noGrp="1"/>
          </p:cNvSpPr>
          <p:nvPr>
            <p:ph type="sldNum" sz="quarter" idx="12"/>
          </p:nvPr>
        </p:nvSpPr>
        <p:spPr/>
        <p:txBody>
          <a:bodyPr/>
          <a:lstStyle/>
          <a:p>
            <a:fld id="{7CDEE3CD-9AE7-E148-8D38-A96A94875DA4}" type="slidenum">
              <a:rPr lang="en-US" smtClean="0"/>
              <a:pPr/>
              <a:t>28</a:t>
            </a:fld>
            <a:endParaRPr lang="en-US" dirty="0"/>
          </a:p>
        </p:txBody>
      </p:sp>
    </p:spTree>
    <p:extLst>
      <p:ext uri="{BB962C8B-B14F-4D97-AF65-F5344CB8AC3E}">
        <p14:creationId xmlns:p14="http://schemas.microsoft.com/office/powerpoint/2010/main" xmlns="" val="870280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91" y="840618"/>
            <a:ext cx="8822633" cy="5109788"/>
          </a:xfrm>
        </p:spPr>
        <p:txBody>
          <a:bodyPr>
            <a:normAutofit/>
          </a:bodyPr>
          <a:lstStyle/>
          <a:p>
            <a:pPr marL="0" indent="0">
              <a:buNone/>
            </a:pPr>
            <a:r>
              <a:rPr lang="en-ZA" sz="1200" b="1" i="1" dirty="0" smtClean="0">
                <a:latin typeface="Century Gothic"/>
                <a:ea typeface="Calibri"/>
                <a:cs typeface="Arial"/>
              </a:rPr>
              <a:t>Repeat findings</a:t>
            </a:r>
            <a:endParaRPr lang="en-US" sz="1200" b="1" i="1" dirty="0" smtClean="0"/>
          </a:p>
          <a:p>
            <a:pPr marL="0" indent="0">
              <a:buNone/>
            </a:pPr>
            <a:endParaRPr lang="en-ZA" sz="2400" dirty="0">
              <a:latin typeface="Arial" charset="0"/>
            </a:endParaRPr>
          </a:p>
        </p:txBody>
      </p:sp>
      <p:grpSp>
        <p:nvGrpSpPr>
          <p:cNvPr id="9" name="Group 8"/>
          <p:cNvGrpSpPr/>
          <p:nvPr/>
        </p:nvGrpSpPr>
        <p:grpSpPr>
          <a:xfrm>
            <a:off x="0" y="0"/>
            <a:ext cx="9146895" cy="831850"/>
            <a:chOff x="-2896" y="6026150"/>
            <a:chExt cx="9146895" cy="831850"/>
          </a:xfrm>
        </p:grpSpPr>
        <p:sp>
          <p:nvSpPr>
            <p:cNvPr id="10" name="Rectangle 9"/>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head.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63284" y="6027583"/>
              <a:ext cx="2104573" cy="739702"/>
            </a:xfrm>
            <a:prstGeom prst="rect">
              <a:avLst/>
            </a:prstGeom>
          </p:spPr>
        </p:pic>
      </p:grpSp>
      <p:pic>
        <p:nvPicPr>
          <p:cNvPr id="14" name="Picture 13" descr="20YRS LOGO_color BIG.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7680" y="163869"/>
            <a:ext cx="598237" cy="676749"/>
          </a:xfrm>
          <a:prstGeom prst="rect">
            <a:avLst/>
          </a:prstGeom>
        </p:spPr>
      </p:pic>
      <p:sp>
        <p:nvSpPr>
          <p:cNvPr id="4" name="Rectangle 3"/>
          <p:cNvSpPr/>
          <p:nvPr/>
        </p:nvSpPr>
        <p:spPr>
          <a:xfrm>
            <a:off x="1721922" y="476601"/>
            <a:ext cx="6792686" cy="461665"/>
          </a:xfrm>
          <a:prstGeom prst="rect">
            <a:avLst/>
          </a:prstGeom>
        </p:spPr>
        <p:txBody>
          <a:bodyPr wrap="square">
            <a:spAutoFit/>
          </a:bodyPr>
          <a:lstStyle/>
          <a:p>
            <a:pPr algn="ctr">
              <a:spcBef>
                <a:spcPct val="20000"/>
              </a:spcBef>
              <a:defRPr/>
            </a:pPr>
            <a:r>
              <a:rPr lang="en-ZA" sz="2400" b="1" dirty="0">
                <a:latin typeface="Century Gothic" panose="020B0502020202020204" pitchFamily="34" charset="0"/>
                <a:cs typeface="Arial"/>
              </a:rPr>
              <a:t>Repeat Audit Findings</a:t>
            </a:r>
          </a:p>
        </p:txBody>
      </p:sp>
      <p:graphicFrame>
        <p:nvGraphicFramePr>
          <p:cNvPr id="5" name="Table 4"/>
          <p:cNvGraphicFramePr>
            <a:graphicFrameLocks noGrp="1"/>
          </p:cNvGraphicFramePr>
          <p:nvPr>
            <p:extLst>
              <p:ext uri="{D42A27DB-BD31-4B8C-83A1-F6EECF244321}">
                <p14:modId xmlns:p14="http://schemas.microsoft.com/office/powerpoint/2010/main" xmlns="" val="1078583643"/>
              </p:ext>
            </p:extLst>
          </p:nvPr>
        </p:nvGraphicFramePr>
        <p:xfrm>
          <a:off x="162130" y="1083293"/>
          <a:ext cx="8819739" cy="5417519"/>
        </p:xfrm>
        <a:graphic>
          <a:graphicData uri="http://schemas.openxmlformats.org/drawingml/2006/table">
            <a:tbl>
              <a:tblPr firstRow="1" firstCol="1" bandRow="1">
                <a:tableStyleId>{0505E3EF-67EA-436B-97B2-0124C06EBD24}</a:tableStyleId>
              </a:tblPr>
              <a:tblGrid>
                <a:gridCol w="3034220"/>
                <a:gridCol w="2743200"/>
                <a:gridCol w="3042319"/>
              </a:tblGrid>
              <a:tr h="434841">
                <a:tc>
                  <a:txBody>
                    <a:bodyPr/>
                    <a:lstStyle/>
                    <a:p>
                      <a:pPr algn="ctr">
                        <a:lnSpc>
                          <a:spcPct val="115000"/>
                        </a:lnSpc>
                        <a:spcAft>
                          <a:spcPts val="0"/>
                        </a:spcAft>
                      </a:pPr>
                      <a:r>
                        <a:rPr lang="en-ZA" sz="1600" dirty="0" smtClean="0">
                          <a:solidFill>
                            <a:schemeClr val="bg1"/>
                          </a:solidFill>
                          <a:effectLst/>
                          <a:latin typeface="Century Gothic" panose="020B0502020202020204" pitchFamily="34" charset="0"/>
                          <a:ea typeface="Times New Roman"/>
                        </a:rPr>
                        <a:t>Auditable area</a:t>
                      </a:r>
                      <a:endParaRPr lang="en-ZA" sz="1600" dirty="0">
                        <a:solidFill>
                          <a:schemeClr val="bg1"/>
                        </a:solidFill>
                        <a:effectLst/>
                        <a:latin typeface="Century Gothic" panose="020B0502020202020204" pitchFamily="34" charset="0"/>
                        <a:ea typeface="Times New Roman"/>
                      </a:endParaRPr>
                    </a:p>
                  </a:txBody>
                  <a:tcPr marL="68580" marR="68580" marT="9525" marB="0" anchor="ctr">
                    <a:solidFill>
                      <a:srgbClr val="E2AC00"/>
                    </a:solidFill>
                  </a:tcPr>
                </a:tc>
                <a:tc>
                  <a:txBody>
                    <a:bodyPr/>
                    <a:lstStyle/>
                    <a:p>
                      <a:pPr algn="ctr">
                        <a:lnSpc>
                          <a:spcPct val="115000"/>
                        </a:lnSpc>
                        <a:spcAft>
                          <a:spcPts val="0"/>
                        </a:spcAft>
                      </a:pPr>
                      <a:r>
                        <a:rPr lang="en-ZA" sz="1600" dirty="0" smtClean="0">
                          <a:solidFill>
                            <a:schemeClr val="bg1"/>
                          </a:solidFill>
                          <a:effectLst/>
                          <a:latin typeface="Century Gothic" panose="020B0502020202020204" pitchFamily="34" charset="0"/>
                          <a:ea typeface="Times New Roman"/>
                        </a:rPr>
                        <a:t>2013/14</a:t>
                      </a:r>
                      <a:endParaRPr lang="en-ZA" sz="1600" dirty="0">
                        <a:solidFill>
                          <a:schemeClr val="bg1"/>
                        </a:solidFill>
                        <a:effectLst/>
                        <a:latin typeface="Century Gothic" panose="020B0502020202020204" pitchFamily="34" charset="0"/>
                        <a:ea typeface="Times New Roman"/>
                      </a:endParaRPr>
                    </a:p>
                  </a:txBody>
                  <a:tcPr marL="68580" marR="68580" marT="9525" marB="0" anchor="ctr">
                    <a:solidFill>
                      <a:srgbClr val="E2AC00"/>
                    </a:solidFill>
                  </a:tcPr>
                </a:tc>
                <a:tc>
                  <a:txBody>
                    <a:bodyPr/>
                    <a:lstStyle/>
                    <a:p>
                      <a:pPr algn="ctr">
                        <a:lnSpc>
                          <a:spcPct val="115000"/>
                        </a:lnSpc>
                        <a:spcAft>
                          <a:spcPts val="0"/>
                        </a:spcAft>
                      </a:pPr>
                      <a:r>
                        <a:rPr lang="en-ZA" sz="1600" dirty="0" smtClean="0">
                          <a:solidFill>
                            <a:schemeClr val="bg1"/>
                          </a:solidFill>
                          <a:effectLst/>
                          <a:latin typeface="Century Gothic" panose="020B0502020202020204" pitchFamily="34" charset="0"/>
                          <a:ea typeface="Times New Roman"/>
                        </a:rPr>
                        <a:t>2014/15</a:t>
                      </a:r>
                      <a:endParaRPr lang="en-ZA" sz="1600" dirty="0">
                        <a:solidFill>
                          <a:schemeClr val="bg1"/>
                        </a:solidFill>
                        <a:effectLst/>
                        <a:latin typeface="Century Gothic" panose="020B0502020202020204" pitchFamily="34" charset="0"/>
                        <a:ea typeface="Times New Roman"/>
                      </a:endParaRPr>
                    </a:p>
                  </a:txBody>
                  <a:tcPr marL="68580" marR="68580" marT="9525" marB="0" anchor="ctr">
                    <a:solidFill>
                      <a:srgbClr val="E2AC00"/>
                    </a:solidFill>
                  </a:tcPr>
                </a:tc>
              </a:tr>
              <a:tr h="317925">
                <a:tc>
                  <a:txBody>
                    <a:bodyPr/>
                    <a:lstStyle/>
                    <a:p>
                      <a:r>
                        <a:rPr lang="en-ZA" sz="1400" b="0" dirty="0" smtClean="0"/>
                        <a:t>AOPI</a:t>
                      </a:r>
                      <a:endParaRPr lang="en-ZA" sz="1400" b="0" dirty="0"/>
                    </a:p>
                  </a:txBody>
                  <a:tcP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r>
                        <a:rPr lang="en-ZA" sz="1400" b="0" dirty="0" smtClean="0"/>
                        <a:t>Goods</a:t>
                      </a:r>
                      <a:r>
                        <a:rPr lang="en-ZA" sz="1400" b="0" baseline="0" dirty="0" smtClean="0"/>
                        <a:t> &amp;services</a:t>
                      </a:r>
                      <a:endParaRPr lang="en-ZA" sz="1400" b="0" dirty="0"/>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r>
                        <a:rPr lang="en-ZA" sz="1400" b="0" dirty="0" smtClean="0"/>
                        <a:t>HR</a:t>
                      </a:r>
                      <a:endParaRPr lang="en-ZA" sz="1400" b="0" dirty="0"/>
                    </a:p>
                  </a:txBody>
                  <a:tcP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r>
                        <a:rPr lang="en-ZA" sz="1400" b="0" dirty="0" smtClean="0"/>
                        <a:t>Cash &amp; Cash equivalents</a:t>
                      </a:r>
                      <a:endParaRPr lang="en-ZA" sz="1400" b="0" dirty="0"/>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r>
                        <a:rPr lang="en-ZA" sz="1400" b="0" dirty="0" smtClean="0"/>
                        <a:t>Procurement &amp;</a:t>
                      </a:r>
                      <a:r>
                        <a:rPr lang="en-ZA" sz="1400" b="0" baseline="0" dirty="0" smtClean="0"/>
                        <a:t> contracts</a:t>
                      </a:r>
                      <a:endParaRPr lang="en-ZA" sz="1400" b="0" dirty="0"/>
                    </a:p>
                  </a:txBody>
                  <a:tcP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r>
                        <a:rPr lang="en-ZA" sz="1400" b="0" dirty="0" smtClean="0"/>
                        <a:t>Accruals</a:t>
                      </a:r>
                      <a:endParaRPr lang="en-ZA" sz="1400" b="0" dirty="0"/>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r>
                        <a:rPr lang="en-ZA" sz="1400" b="0" dirty="0" smtClean="0"/>
                        <a:t>Irregular Expenditure, FWE</a:t>
                      </a:r>
                      <a:endParaRPr lang="en-ZA" sz="1400" b="0" dirty="0"/>
                    </a:p>
                  </a:txBody>
                  <a:tcPr>
                    <a:solidFill>
                      <a:srgbClr val="FFF0C1"/>
                    </a:solidFill>
                  </a:tcPr>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r>
                        <a:rPr lang="en-ZA" sz="1400" b="0" dirty="0" smtClean="0"/>
                        <a:t>Capital</a:t>
                      </a:r>
                      <a:r>
                        <a:rPr lang="en-ZA" sz="1400" b="0" baseline="0" dirty="0" smtClean="0"/>
                        <a:t> and Minor </a:t>
                      </a:r>
                      <a:r>
                        <a:rPr lang="en-ZA" sz="1400" b="0" dirty="0" smtClean="0"/>
                        <a:t>Assets</a:t>
                      </a:r>
                      <a:endParaRPr lang="en-ZA" sz="1400" b="0" dirty="0"/>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r>
                        <a:rPr lang="en-ZA" sz="1400" b="0" dirty="0" smtClean="0"/>
                        <a:t>Scope limitation</a:t>
                      </a:r>
                      <a:endParaRPr lang="en-ZA" sz="1400" b="0" dirty="0"/>
                    </a:p>
                  </a:txBody>
                  <a:tcP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2658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0" kern="1200" dirty="0" smtClean="0">
                          <a:solidFill>
                            <a:schemeClr val="dk1"/>
                          </a:solidFill>
                          <a:latin typeface="+mn-lt"/>
                          <a:ea typeface="+mn-ea"/>
                          <a:cs typeface="+mn-cs"/>
                        </a:rPr>
                        <a:t>Opening balances</a:t>
                      </a:r>
                      <a:endParaRPr lang="en-ZA" sz="1400" b="0" kern="1200" dirty="0">
                        <a:solidFill>
                          <a:schemeClr val="dk1"/>
                        </a:solidFill>
                        <a:latin typeface="+mn-lt"/>
                        <a:ea typeface="+mn-ea"/>
                        <a:cs typeface="+mn-cs"/>
                      </a:endParaRPr>
                    </a:p>
                  </a:txBody>
                  <a:tcPr marL="68580" marR="68580" marT="9525" marB="0"/>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2658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0" kern="1200" dirty="0" smtClean="0">
                          <a:solidFill>
                            <a:schemeClr val="dk1"/>
                          </a:solidFill>
                          <a:latin typeface="+mn-lt"/>
                          <a:ea typeface="+mn-ea"/>
                          <a:cs typeface="+mn-cs"/>
                        </a:rPr>
                        <a:t>Misclassifications</a:t>
                      </a:r>
                      <a:endParaRPr lang="en-ZA" sz="1400" b="0" kern="1200" dirty="0">
                        <a:solidFill>
                          <a:schemeClr val="dk1"/>
                        </a:solidFill>
                        <a:latin typeface="+mn-lt"/>
                        <a:ea typeface="+mn-ea"/>
                        <a:cs typeface="+mn-cs"/>
                      </a:endParaRPr>
                    </a:p>
                  </a:txBody>
                  <a:tcPr marL="68580" marR="68580" marT="9525" marB="0">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pPr marL="0" algn="l" defTabSz="457200" rtl="0" eaLnBrk="1" latinLnBrk="0" hangingPunct="1"/>
                      <a:r>
                        <a:rPr lang="en-ZA" sz="1400" b="0" kern="1200" dirty="0" smtClean="0">
                          <a:solidFill>
                            <a:schemeClr val="dk1"/>
                          </a:solidFill>
                          <a:latin typeface="+mn-lt"/>
                          <a:ea typeface="+mn-ea"/>
                          <a:cs typeface="+mn-cs"/>
                        </a:rPr>
                        <a:t>Policy register</a:t>
                      </a:r>
                      <a:endParaRPr lang="en-ZA" sz="1400" b="0" kern="1200" dirty="0">
                        <a:solidFill>
                          <a:schemeClr val="dk1"/>
                        </a:solidFill>
                        <a:latin typeface="+mn-lt"/>
                        <a:ea typeface="+mn-ea"/>
                        <a:cs typeface="+mn-cs"/>
                      </a:endParaRPr>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pPr marL="0" algn="l" defTabSz="457200" rtl="0" eaLnBrk="1" latinLnBrk="0" hangingPunct="1"/>
                      <a:r>
                        <a:rPr lang="en-ZA" sz="1400" b="0" kern="1200" dirty="0" smtClean="0">
                          <a:solidFill>
                            <a:schemeClr val="dk1"/>
                          </a:solidFill>
                          <a:latin typeface="+mn-lt"/>
                          <a:ea typeface="+mn-ea"/>
                          <a:cs typeface="+mn-cs"/>
                        </a:rPr>
                        <a:t>Basis for AFS</a:t>
                      </a:r>
                      <a:endParaRPr lang="en-ZA" sz="1400" b="0" kern="1200" dirty="0">
                        <a:solidFill>
                          <a:schemeClr val="dk1"/>
                        </a:solidFill>
                        <a:latin typeface="+mn-lt"/>
                        <a:ea typeface="+mn-ea"/>
                        <a:cs typeface="+mn-cs"/>
                      </a:endParaRPr>
                    </a:p>
                  </a:txBody>
                  <a:tcPr>
                    <a:solidFill>
                      <a:srgbClr val="FFF0C1"/>
                    </a:solidFill>
                  </a:tcPr>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pPr marL="0" algn="l" defTabSz="457200" rtl="0" eaLnBrk="1" latinLnBrk="0" hangingPunct="1"/>
                      <a:r>
                        <a:rPr lang="en-ZA" sz="1400" b="0" kern="1200" dirty="0" smtClean="0">
                          <a:solidFill>
                            <a:schemeClr val="dk1"/>
                          </a:solidFill>
                          <a:latin typeface="+mn-lt"/>
                          <a:ea typeface="+mn-ea"/>
                          <a:cs typeface="+mn-cs"/>
                        </a:rPr>
                        <a:t>Internal Control Deficiency</a:t>
                      </a:r>
                      <a:endParaRPr lang="en-ZA" sz="1400" b="0" kern="1200" dirty="0">
                        <a:solidFill>
                          <a:schemeClr val="dk1"/>
                        </a:solidFill>
                        <a:latin typeface="+mn-lt"/>
                        <a:ea typeface="+mn-ea"/>
                        <a:cs typeface="+mn-cs"/>
                      </a:endParaRPr>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r h="317925">
                <a:tc>
                  <a:txBody>
                    <a:bodyPr/>
                    <a:lstStyle/>
                    <a:p>
                      <a:pPr marL="0" algn="l" defTabSz="457200" rtl="0" eaLnBrk="1" latinLnBrk="0" hangingPunct="1"/>
                      <a:r>
                        <a:rPr lang="en-ZA" sz="1400" b="0" kern="1200" dirty="0" smtClean="0">
                          <a:solidFill>
                            <a:schemeClr val="dk1"/>
                          </a:solidFill>
                          <a:latin typeface="+mn-lt"/>
                          <a:ea typeface="+mn-ea"/>
                          <a:cs typeface="+mn-cs"/>
                        </a:rPr>
                        <a:t>Related Party transactions</a:t>
                      </a:r>
                      <a:endParaRPr lang="en-ZA" sz="1400" b="0" kern="1200" dirty="0">
                        <a:solidFill>
                          <a:schemeClr val="dk1"/>
                        </a:solidFill>
                        <a:latin typeface="+mn-lt"/>
                        <a:ea typeface="+mn-ea"/>
                        <a:cs typeface="+mn-cs"/>
                      </a:endParaRPr>
                    </a:p>
                  </a:txBody>
                  <a:tcPr>
                    <a:solidFill>
                      <a:srgbClr val="FFF0C1"/>
                    </a:solidFill>
                  </a:tcPr>
                </a:tc>
                <a:tc>
                  <a:txBody>
                    <a:bodyPr/>
                    <a:lstStyle/>
                    <a:p>
                      <a:pPr algn="ctr">
                        <a:lnSpc>
                          <a:spcPct val="115000"/>
                        </a:lnSpc>
                        <a:spcAft>
                          <a:spcPts val="0"/>
                        </a:spcAft>
                      </a:pPr>
                      <a:r>
                        <a:rPr lang="en-ZA" sz="1400" b="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solidFill>
                      <a:srgbClr val="FFF0C1"/>
                    </a:solidFill>
                  </a:tcPr>
                </a:tc>
              </a:tr>
              <a:tr h="317925">
                <a:tc>
                  <a:txBody>
                    <a:bodyPr/>
                    <a:lstStyle/>
                    <a:p>
                      <a:pPr marL="0" algn="l" defTabSz="457200" rtl="0" eaLnBrk="1" latinLnBrk="0" hangingPunct="1"/>
                      <a:r>
                        <a:rPr lang="en-ZA" sz="1400" b="0" kern="1200" dirty="0" smtClean="0">
                          <a:solidFill>
                            <a:schemeClr val="dk1"/>
                          </a:solidFill>
                          <a:latin typeface="+mn-lt"/>
                          <a:ea typeface="+mn-ea"/>
                          <a:cs typeface="+mn-cs"/>
                        </a:rPr>
                        <a:t>IA</a:t>
                      </a:r>
                      <a:endParaRPr lang="en-ZA" sz="1400" b="0" kern="1200" dirty="0">
                        <a:solidFill>
                          <a:schemeClr val="dk1"/>
                        </a:solidFill>
                        <a:latin typeface="+mn-lt"/>
                        <a:ea typeface="+mn-ea"/>
                        <a:cs typeface="+mn-cs"/>
                      </a:endParaRPr>
                    </a:p>
                  </a:txBody>
                  <a:tcP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c>
                  <a:txBody>
                    <a:bodyPr/>
                    <a:lstStyle/>
                    <a:p>
                      <a:pPr algn="ctr">
                        <a:lnSpc>
                          <a:spcPct val="115000"/>
                        </a:lnSpc>
                        <a:spcAft>
                          <a:spcPts val="0"/>
                        </a:spcAft>
                      </a:pPr>
                      <a:r>
                        <a:rPr lang="en-ZA" sz="1400" b="0" dirty="0" smtClean="0">
                          <a:effectLst/>
                          <a:latin typeface="Century Gothic" panose="020B0502020202020204" pitchFamily="34" charset="0"/>
                          <a:ea typeface="Times New Roman"/>
                          <a:sym typeface="Wingdings 2" panose="05020102010507070707" pitchFamily="18" charset="2"/>
                        </a:rPr>
                        <a:t></a:t>
                      </a:r>
                      <a:endParaRPr lang="en-ZA" sz="1400" b="0" dirty="0">
                        <a:effectLst/>
                        <a:latin typeface="Century Gothic" panose="020B0502020202020204" pitchFamily="34" charset="0"/>
                        <a:ea typeface="Times New Roman"/>
                      </a:endParaRPr>
                    </a:p>
                  </a:txBody>
                  <a:tcPr marL="68580" marR="68580" marT="9525" marB="0" anchor="ctr"/>
                </a:tc>
              </a:tr>
            </a:tbl>
          </a:graphicData>
        </a:graphic>
      </p:graphicFrame>
      <p:sp>
        <p:nvSpPr>
          <p:cNvPr id="13" name="Slide Number Placeholder 1"/>
          <p:cNvSpPr>
            <a:spLocks noGrp="1"/>
          </p:cNvSpPr>
          <p:nvPr>
            <p:ph type="sldNum" sz="quarter" idx="12"/>
          </p:nvPr>
        </p:nvSpPr>
        <p:spPr>
          <a:xfrm>
            <a:off x="6553200" y="6356349"/>
            <a:ext cx="2133600" cy="365125"/>
          </a:xfrm>
        </p:spPr>
        <p:txBody>
          <a:bodyPr/>
          <a:lstStyle/>
          <a:p>
            <a:fld id="{7CDEE3CD-9AE7-E148-8D38-A96A94875DA4}" type="slidenum">
              <a:rPr lang="en-US" sz="1400" b="1" smtClean="0">
                <a:solidFill>
                  <a:schemeClr val="tx1"/>
                </a:solidFill>
              </a:rPr>
              <a:pPr/>
              <a:t>29</a:t>
            </a:fld>
            <a:endParaRPr lang="en-US" sz="1400" b="1" dirty="0">
              <a:solidFill>
                <a:schemeClr val="tx1"/>
              </a:solidFill>
            </a:endParaRPr>
          </a:p>
        </p:txBody>
      </p:sp>
      <p:sp>
        <p:nvSpPr>
          <p:cNvPr id="15" name="Footer Placeholder 2"/>
          <p:cNvSpPr>
            <a:spLocks noGrp="1"/>
          </p:cNvSpPr>
          <p:nvPr>
            <p:ph type="ftr" sz="quarter" idx="11"/>
          </p:nvPr>
        </p:nvSpPr>
        <p:spPr>
          <a:xfrm>
            <a:off x="3124200" y="6356350"/>
            <a:ext cx="2895600" cy="365125"/>
          </a:xfrm>
        </p:spPr>
        <p:txBody>
          <a:bodyPr/>
          <a:lstStyle/>
          <a:p>
            <a:r>
              <a:rPr lang="en-US" dirty="0" smtClean="0"/>
              <a:t>Together We Move South Africa Forward</a:t>
            </a:r>
            <a:endParaRPr lang="en-US" dirty="0"/>
          </a:p>
        </p:txBody>
      </p:sp>
    </p:spTree>
    <p:extLst>
      <p:ext uri="{BB962C8B-B14F-4D97-AF65-F5344CB8AC3E}">
        <p14:creationId xmlns:p14="http://schemas.microsoft.com/office/powerpoint/2010/main" xmlns="" val="3605676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62" y="884775"/>
            <a:ext cx="7831138" cy="808558"/>
          </a:xfrm>
        </p:spPr>
        <p:txBody>
          <a:bodyPr>
            <a:normAutofit fontScale="90000"/>
          </a:bodyPr>
          <a:lstStyle/>
          <a:p>
            <a:pPr marL="342900" lvl="0" indent="-342900">
              <a:spcBef>
                <a:spcPct val="20000"/>
              </a:spcBef>
              <a:defRPr/>
            </a:pPr>
            <a:r>
              <a:rPr lang="en-ZA" sz="3200" dirty="0" smtClean="0">
                <a:solidFill>
                  <a:prstClr val="black"/>
                </a:solidFill>
                <a:latin typeface="Century Gothic" panose="020B0502020202020204" pitchFamily="34" charset="0"/>
                <a:ea typeface="+mn-ea"/>
                <a:cs typeface="+mn-cs"/>
              </a:rPr>
              <a:t/>
            </a:r>
            <a:br>
              <a:rPr lang="en-ZA" sz="3200" dirty="0" smtClean="0">
                <a:solidFill>
                  <a:prstClr val="black"/>
                </a:solidFill>
                <a:latin typeface="Century Gothic" panose="020B0502020202020204" pitchFamily="34" charset="0"/>
                <a:ea typeface="+mn-ea"/>
                <a:cs typeface="+mn-cs"/>
              </a:rPr>
            </a:br>
            <a:r>
              <a:rPr lang="en-ZA" sz="4900" b="1" dirty="0">
                <a:latin typeface="Arial"/>
                <a:cs typeface="Arial"/>
              </a:rPr>
              <a:t>Aim of the presentation </a:t>
            </a:r>
            <a:r>
              <a:rPr lang="en-US" b="1" dirty="0" smtClean="0">
                <a:latin typeface="Arial"/>
                <a:cs typeface="Arial"/>
              </a:rPr>
              <a:t> </a:t>
            </a:r>
            <a:endParaRPr lang="en-US" b="1" dirty="0">
              <a:latin typeface="Arial"/>
              <a:cs typeface="Arial"/>
            </a:endParaRPr>
          </a:p>
        </p:txBody>
      </p:sp>
      <p:sp>
        <p:nvSpPr>
          <p:cNvPr id="3" name="Content Placeholder 2"/>
          <p:cNvSpPr>
            <a:spLocks noGrp="1"/>
          </p:cNvSpPr>
          <p:nvPr>
            <p:ph idx="1"/>
          </p:nvPr>
        </p:nvSpPr>
        <p:spPr>
          <a:xfrm>
            <a:off x="368490" y="1981200"/>
            <a:ext cx="8488907" cy="3791802"/>
          </a:xfrm>
        </p:spPr>
        <p:txBody>
          <a:bodyPr>
            <a:normAutofit/>
          </a:bodyPr>
          <a:lstStyle/>
          <a:p>
            <a:pPr marL="0" indent="0" algn="just">
              <a:lnSpc>
                <a:spcPct val="150000"/>
              </a:lnSpc>
              <a:buNone/>
            </a:pPr>
            <a:r>
              <a:rPr lang="en-ZA" altLang="en-US" sz="2800" dirty="0">
                <a:latin typeface="Arial" panose="020B0604020202020204" pitchFamily="34" charset="0"/>
                <a:cs typeface="Arial" panose="020B0604020202020204" pitchFamily="34" charset="0"/>
              </a:rPr>
              <a:t>To  </a:t>
            </a:r>
            <a:r>
              <a:rPr lang="en-ZA" altLang="en-US" sz="2800" dirty="0" smtClean="0">
                <a:latin typeface="Arial" panose="020B0604020202020204" pitchFamily="34" charset="0"/>
                <a:cs typeface="Arial" panose="020B0604020202020204" pitchFamily="34" charset="0"/>
              </a:rPr>
              <a:t>table the </a:t>
            </a:r>
            <a:r>
              <a:rPr lang="en-ZA" altLang="en-US" sz="2800" dirty="0">
                <a:latin typeface="Arial" panose="020B0604020202020204" pitchFamily="34" charset="0"/>
                <a:cs typeface="Arial" panose="020B0604020202020204" pitchFamily="34" charset="0"/>
              </a:rPr>
              <a:t>Department of Military </a:t>
            </a:r>
            <a:r>
              <a:rPr lang="en-ZA" altLang="en-US" sz="2800" dirty="0" smtClean="0">
                <a:latin typeface="Arial" panose="020B0604020202020204" pitchFamily="34" charset="0"/>
                <a:cs typeface="Arial" panose="020B0604020202020204" pitchFamily="34" charset="0"/>
              </a:rPr>
              <a:t>Veterans Annual performance Report </a:t>
            </a:r>
            <a:r>
              <a:rPr lang="en-ZA" altLang="en-US" sz="2800" dirty="0">
                <a:latin typeface="Arial" panose="020B0604020202020204" pitchFamily="34" charset="0"/>
                <a:cs typeface="Arial" panose="020B0604020202020204" pitchFamily="34" charset="0"/>
              </a:rPr>
              <a:t>for the period ending 31 </a:t>
            </a:r>
            <a:r>
              <a:rPr lang="en-ZA" altLang="en-US" sz="2800" dirty="0" smtClean="0">
                <a:latin typeface="Arial" panose="020B0604020202020204" pitchFamily="34" charset="0"/>
                <a:cs typeface="Arial" panose="020B0604020202020204" pitchFamily="34" charset="0"/>
              </a:rPr>
              <a:t>March 2015.</a:t>
            </a:r>
            <a:endParaRPr lang="en-GB" altLang="en-US" sz="2800" dirty="0">
              <a:latin typeface="Arial" panose="020B0604020202020204" pitchFamily="34" charset="0"/>
              <a:cs typeface="Arial" panose="020B0604020202020204" pitchFamily="34" charset="0"/>
            </a:endParaRPr>
          </a:p>
          <a:p>
            <a:pPr marL="0" indent="0">
              <a:buNone/>
              <a:defRPr/>
            </a:pPr>
            <a:endParaRPr lang="en-ZA" sz="1600" dirty="0">
              <a:solidFill>
                <a:prstClr val="black"/>
              </a:solidFill>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40546" y="176247"/>
            <a:ext cx="8916863" cy="841321"/>
          </a:xfrm>
          <a:prstGeom prst="rect">
            <a:avLst/>
          </a:prstGeom>
        </p:spPr>
      </p:pic>
      <p:pic>
        <p:nvPicPr>
          <p:cNvPr id="6" name="Picture 5"/>
          <p:cNvPicPr>
            <a:picLocks noChangeAspect="1"/>
          </p:cNvPicPr>
          <p:nvPr/>
        </p:nvPicPr>
        <p:blipFill>
          <a:blip r:embed="rId4"/>
          <a:stretch>
            <a:fillRect/>
          </a:stretch>
        </p:blipFill>
        <p:spPr>
          <a:xfrm>
            <a:off x="40546" y="6372225"/>
            <a:ext cx="9144793" cy="485775"/>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3</a:t>
            </a:fld>
            <a:endParaRPr lang="en-US" dirty="0"/>
          </a:p>
        </p:txBody>
      </p:sp>
    </p:spTree>
    <p:extLst>
      <p:ext uri="{BB962C8B-B14F-4D97-AF65-F5344CB8AC3E}">
        <p14:creationId xmlns:p14="http://schemas.microsoft.com/office/powerpoint/2010/main" xmlns="" val="999080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5900" y="826035"/>
            <a:ext cx="7315200" cy="461665"/>
          </a:xfrm>
          <a:prstGeom prst="rect">
            <a:avLst/>
          </a:prstGeom>
        </p:spPr>
        <p:txBody>
          <a:bodyPr wrap="square">
            <a:spAutoFit/>
          </a:bodyPr>
          <a:lstStyle/>
          <a:p>
            <a:r>
              <a:rPr lang="en-US" sz="2400" b="1" dirty="0" smtClean="0">
                <a:latin typeface="Century Gothic" panose="020B0502020202020204" pitchFamily="34" charset="0"/>
                <a:cs typeface="Arial"/>
              </a:rPr>
              <a:t>Mitigation strategies to resolve audit outcome</a:t>
            </a:r>
            <a:endParaRPr lang="en-US" sz="2400" dirty="0"/>
          </a:p>
        </p:txBody>
      </p:sp>
      <p:grpSp>
        <p:nvGrpSpPr>
          <p:cNvPr id="6" name="Group 5"/>
          <p:cNvGrpSpPr/>
          <p:nvPr/>
        </p:nvGrpSpPr>
        <p:grpSpPr>
          <a:xfrm>
            <a:off x="7677" y="84900"/>
            <a:ext cx="9146895" cy="741135"/>
            <a:chOff x="-2896" y="6026150"/>
            <a:chExt cx="9146895" cy="831850"/>
          </a:xfrm>
        </p:grpSpPr>
        <p:sp>
          <p:nvSpPr>
            <p:cNvPr id="7" name="Rectangle 6"/>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ea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3284" y="6027583"/>
              <a:ext cx="2104573" cy="739702"/>
            </a:xfrm>
            <a:prstGeom prst="rect">
              <a:avLst/>
            </a:prstGeom>
          </p:spPr>
        </p:pic>
      </p:grpSp>
      <p:graphicFrame>
        <p:nvGraphicFramePr>
          <p:cNvPr id="12" name="Table 11"/>
          <p:cNvGraphicFramePr>
            <a:graphicFrameLocks noGrp="1"/>
          </p:cNvGraphicFramePr>
          <p:nvPr>
            <p:extLst>
              <p:ext uri="{D42A27DB-BD31-4B8C-83A1-F6EECF244321}">
                <p14:modId xmlns:p14="http://schemas.microsoft.com/office/powerpoint/2010/main" xmlns="" val="2003566001"/>
              </p:ext>
            </p:extLst>
          </p:nvPr>
        </p:nvGraphicFramePr>
        <p:xfrm>
          <a:off x="90766" y="1287792"/>
          <a:ext cx="8980715" cy="5070592"/>
        </p:xfrm>
        <a:graphic>
          <a:graphicData uri="http://schemas.openxmlformats.org/drawingml/2006/table">
            <a:tbl>
              <a:tblPr firstRow="1" bandRow="1">
                <a:tableStyleId>{F5AB1C69-6EDB-4FF4-983F-18BD219EF322}</a:tableStyleId>
              </a:tblPr>
              <a:tblGrid>
                <a:gridCol w="1797818"/>
                <a:gridCol w="3190043"/>
                <a:gridCol w="3992854"/>
              </a:tblGrid>
              <a:tr h="478965">
                <a:tc>
                  <a:txBody>
                    <a:bodyPr/>
                    <a:lstStyle/>
                    <a:p>
                      <a:r>
                        <a:rPr lang="en-US" dirty="0" smtClean="0"/>
                        <a:t>Internal Control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Audit Outcome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Status</a:t>
                      </a:r>
                      <a:r>
                        <a:rPr lang="en-US" baseline="0" dirty="0" smtClean="0"/>
                        <a:t> - </a:t>
                      </a:r>
                      <a:r>
                        <a:rPr lang="en-US" dirty="0" smtClean="0"/>
                        <a:t>Mitigation Strategies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r>
              <a:tr h="9029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Century Gothic" panose="020B0502020202020204" pitchFamily="34" charset="0"/>
                        </a:rPr>
                        <a:t>Capital and minor</a:t>
                      </a:r>
                      <a:r>
                        <a:rPr lang="en-US" sz="1400" baseline="0" dirty="0" smtClean="0">
                          <a:latin typeface="Century Gothic" panose="020B0502020202020204" pitchFamily="34" charset="0"/>
                        </a:rPr>
                        <a:t> </a:t>
                      </a:r>
                      <a:r>
                        <a:rPr lang="en-US" sz="1400" dirty="0" smtClean="0">
                          <a:latin typeface="Century Gothic" panose="020B0502020202020204" pitchFamily="34" charset="0"/>
                        </a:rPr>
                        <a:t>assets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just"/>
                      <a:r>
                        <a:rPr lang="en-US" sz="1400" kern="1200" dirty="0" smtClean="0">
                          <a:solidFill>
                            <a:schemeClr val="dk1"/>
                          </a:solidFill>
                          <a:latin typeface="Century Gothic" panose="020B0502020202020204" pitchFamily="34" charset="0"/>
                          <a:ea typeface="+mn-ea"/>
                          <a:cs typeface="+mn-cs"/>
                        </a:rPr>
                        <a:t>Assets procured not traced to the asset register – limitation of assets</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dirty="0" smtClean="0">
                          <a:latin typeface="Century Gothic" panose="020B0502020202020204" pitchFamily="34" charset="0"/>
                        </a:rPr>
                        <a:t>Asset management team appointed to develop a comprehensive asset register.</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latin typeface="Century Gothic" panose="020B0502020202020204" pitchFamily="34" charset="0"/>
                          <a:ea typeface="+mn-ea"/>
                          <a:cs typeface="+mn-cs"/>
                        </a:rPr>
                        <a:t>(Operation excellence – OCA)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20203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entury Gothic" panose="020B0502020202020204" pitchFamily="34" charset="0"/>
                          <a:ea typeface="+mn-ea"/>
                          <a:cs typeface="+mn-cs"/>
                        </a:rPr>
                        <a:t>SCM – Procurement process</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latin typeface="Century Gothic" panose="020B0502020202020204" pitchFamily="34" charset="0"/>
                          <a:ea typeface="+mn-ea"/>
                          <a:cs typeface="+mn-cs"/>
                        </a:rPr>
                        <a:t>Inadequate procurement process (non-compliance,</a:t>
                      </a:r>
                      <a:r>
                        <a:rPr lang="en-US" sz="1400" kern="1200" baseline="0" dirty="0" smtClean="0">
                          <a:solidFill>
                            <a:schemeClr val="dk1"/>
                          </a:solidFill>
                          <a:latin typeface="Century Gothic" panose="020B0502020202020204" pitchFamily="34" charset="0"/>
                          <a:ea typeface="+mn-ea"/>
                          <a:cs typeface="+mn-cs"/>
                        </a:rPr>
                        <a:t> </a:t>
                      </a:r>
                      <a:r>
                        <a:rPr lang="en-US" sz="1400" kern="1200" dirty="0" smtClean="0">
                          <a:solidFill>
                            <a:schemeClr val="dk1"/>
                          </a:solidFill>
                          <a:latin typeface="Century Gothic" panose="020B0502020202020204" pitchFamily="34" charset="0"/>
                          <a:ea typeface="+mn-ea"/>
                          <a:cs typeface="+mn-cs"/>
                        </a:rPr>
                        <a:t>irregular expenditure)</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latin typeface="Century Gothic" panose="020B0502020202020204" pitchFamily="34" charset="0"/>
                          <a:ea typeface="+mn-ea"/>
                          <a:cs typeface="+mn-cs"/>
                        </a:rPr>
                        <a:t>LOGIS</a:t>
                      </a:r>
                      <a:r>
                        <a:rPr lang="en-US" sz="1400" kern="1200" baseline="0" dirty="0" smtClean="0">
                          <a:solidFill>
                            <a:schemeClr val="dk1"/>
                          </a:solidFill>
                          <a:latin typeface="Century Gothic" panose="020B0502020202020204" pitchFamily="34" charset="0"/>
                          <a:ea typeface="+mn-ea"/>
                          <a:cs typeface="+mn-cs"/>
                        </a:rPr>
                        <a:t> system not in use.</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baseline="0" dirty="0" smtClean="0">
                          <a:solidFill>
                            <a:schemeClr val="dk1"/>
                          </a:solidFill>
                          <a:latin typeface="Century Gothic" panose="020B0502020202020204" pitchFamily="34" charset="0"/>
                          <a:ea typeface="+mn-ea"/>
                          <a:cs typeface="+mn-cs"/>
                        </a:rPr>
                        <a:t>GS: Limitation of scope-filing system</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baseline="0" dirty="0" smtClean="0">
                          <a:solidFill>
                            <a:schemeClr val="dk1"/>
                          </a:solidFill>
                          <a:latin typeface="Century Gothic" panose="020B0502020202020204" pitchFamily="34" charset="0"/>
                          <a:ea typeface="+mn-ea"/>
                          <a:cs typeface="+mn-cs"/>
                        </a:rPr>
                        <a:t>Commitments &amp; Accruals.</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baseline="0" dirty="0" smtClean="0">
                          <a:solidFill>
                            <a:schemeClr val="dk1"/>
                          </a:solidFill>
                          <a:latin typeface="Century Gothic" panose="020B0502020202020204" pitchFamily="34" charset="0"/>
                          <a:ea typeface="+mn-ea"/>
                          <a:cs typeface="+mn-cs"/>
                        </a:rPr>
                        <a:t>SCM policy (draft)</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baseline="0" dirty="0" smtClean="0">
                          <a:solidFill>
                            <a:schemeClr val="dk1"/>
                          </a:solidFill>
                          <a:latin typeface="Century Gothic" panose="020B0502020202020204" pitchFamily="34" charset="0"/>
                          <a:ea typeface="+mn-ea"/>
                          <a:cs typeface="+mn-cs"/>
                        </a:rPr>
                        <a:t>Procurement plan – not submitted </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1)Procurement of an electronic procurement management system,            E-procurement system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2) Training of SCM officials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3) Procurement plan submission 2015/16FY</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mn-ea"/>
                          <a:cs typeface="+mn-cs"/>
                        </a:rPr>
                        <a:t>4) </a:t>
                      </a:r>
                      <a:r>
                        <a:rPr lang="en-ZA" sz="1400" kern="1200" dirty="0" smtClean="0">
                          <a:solidFill>
                            <a:schemeClr val="dk1"/>
                          </a:solidFill>
                          <a:latin typeface="Century Gothic" panose="020B0502020202020204" pitchFamily="34" charset="0"/>
                          <a:ea typeface="+mn-ea"/>
                          <a:cs typeface="+mn-cs"/>
                        </a:rPr>
                        <a:t>Operation excellence – OCA</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5) Accrual listing developed.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mn-ea"/>
                          <a:cs typeface="+mn-cs"/>
                        </a:rPr>
                        <a:t>6) </a:t>
                      </a:r>
                      <a:r>
                        <a:rPr lang="en-ZA" sz="1400" kern="1200" baseline="0" dirty="0" smtClean="0">
                          <a:solidFill>
                            <a:schemeClr val="dk1"/>
                          </a:solidFill>
                          <a:effectLst/>
                          <a:latin typeface="Century Gothic" panose="020B0502020202020204" pitchFamily="34" charset="0"/>
                          <a:ea typeface="Times New Roman"/>
                          <a:cs typeface="+mn-cs"/>
                        </a:rPr>
                        <a:t>Review SCM and Finance delegations.</a:t>
                      </a:r>
                      <a:endParaRPr lang="en-ZA" sz="1400" kern="1200" dirty="0" smtClean="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entury Gothic" panose="020B0502020202020204" pitchFamily="34" charset="0"/>
                          <a:ea typeface="+mn-ea"/>
                          <a:cs typeface="+mn-cs"/>
                        </a:rPr>
                        <a:t>Transfer Payment</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just"/>
                      <a:r>
                        <a:rPr lang="en-US" sz="1400" kern="1200" dirty="0" smtClean="0">
                          <a:solidFill>
                            <a:schemeClr val="dk1"/>
                          </a:solidFill>
                          <a:latin typeface="Century Gothic" panose="020B0502020202020204" pitchFamily="34" charset="0"/>
                          <a:ea typeface="+mn-ea"/>
                          <a:cs typeface="+mn-cs"/>
                        </a:rPr>
                        <a:t>Non-compliance,</a:t>
                      </a:r>
                      <a:r>
                        <a:rPr lang="en-US" sz="1400" kern="1200" baseline="0" dirty="0" smtClean="0">
                          <a:solidFill>
                            <a:schemeClr val="dk1"/>
                          </a:solidFill>
                          <a:latin typeface="Century Gothic" panose="020B0502020202020204" pitchFamily="34" charset="0"/>
                          <a:ea typeface="+mn-ea"/>
                          <a:cs typeface="+mn-cs"/>
                        </a:rPr>
                        <a:t> overstatement, incorrect classification </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algn="just" defTabSz="457200" rtl="0" eaLnBrk="1" latinLnBrk="0" hangingPunct="1"/>
                      <a:r>
                        <a:rPr lang="en-US" sz="1400" kern="1200" dirty="0" smtClean="0">
                          <a:solidFill>
                            <a:schemeClr val="dk1"/>
                          </a:solidFill>
                          <a:latin typeface="Century Gothic" panose="020B0502020202020204" pitchFamily="34" charset="0"/>
                          <a:ea typeface="+mn-ea"/>
                          <a:cs typeface="+mn-cs"/>
                        </a:rPr>
                        <a:t>Regular monitoring– assurance certificates, quarterly reports requested monthly.</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8815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entury Gothic" panose="020B0502020202020204" pitchFamily="34" charset="0"/>
                          <a:ea typeface="+mn-ea"/>
                          <a:cs typeface="+mn-cs"/>
                        </a:rPr>
                        <a:t>Payments not settled within 30days</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kern="1200" dirty="0" smtClean="0">
                          <a:solidFill>
                            <a:schemeClr val="dk1"/>
                          </a:solidFill>
                          <a:latin typeface="Century Gothic" panose="020B0502020202020204" pitchFamily="34" charset="0"/>
                          <a:ea typeface="+mn-ea"/>
                          <a:cs typeface="+mn-cs"/>
                        </a:rPr>
                        <a:t>Payments not settled within 30 days</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457200" rtl="0" eaLnBrk="1" latinLnBrk="0" hangingPunct="1"/>
                      <a:r>
                        <a:rPr lang="en-ZA" sz="1400" kern="1200" dirty="0" smtClean="0">
                          <a:solidFill>
                            <a:schemeClr val="dk1"/>
                          </a:solidFill>
                          <a:latin typeface="Century Gothic" panose="020B0502020202020204" pitchFamily="34" charset="0"/>
                          <a:ea typeface="+mn-ea"/>
                          <a:cs typeface="+mn-cs"/>
                        </a:rPr>
                        <a:t>Appointment of a service providers to set up and improve internal control systems (Operation excellence - OCA)</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8" descr="20YRS LOGO_color BIG.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387680" y="163869"/>
            <a:ext cx="598237" cy="676749"/>
          </a:xfrm>
          <a:prstGeom prst="rect">
            <a:avLst/>
          </a:prstGeom>
        </p:spPr>
      </p:pic>
      <p:sp>
        <p:nvSpPr>
          <p:cNvPr id="10" name="Slide Number Placeholder 1"/>
          <p:cNvSpPr>
            <a:spLocks noGrp="1"/>
          </p:cNvSpPr>
          <p:nvPr>
            <p:ph type="sldNum" sz="quarter" idx="12"/>
          </p:nvPr>
        </p:nvSpPr>
        <p:spPr>
          <a:xfrm>
            <a:off x="6553200" y="6356350"/>
            <a:ext cx="2133600" cy="365125"/>
          </a:xfrm>
        </p:spPr>
        <p:txBody>
          <a:bodyPr/>
          <a:lstStyle/>
          <a:p>
            <a:fld id="{7CDEE3CD-9AE7-E148-8D38-A96A94875DA4}" type="slidenum">
              <a:rPr lang="en-US" sz="1400" b="1" smtClean="0">
                <a:solidFill>
                  <a:schemeClr val="tx1"/>
                </a:solidFill>
              </a:rPr>
              <a:pPr/>
              <a:t>30</a:t>
            </a:fld>
            <a:endParaRPr lang="en-US" sz="1400" b="1" dirty="0">
              <a:solidFill>
                <a:schemeClr val="tx1"/>
              </a:solidFill>
            </a:endParaRPr>
          </a:p>
        </p:txBody>
      </p:sp>
      <p:sp>
        <p:nvSpPr>
          <p:cNvPr id="11" name="Footer Placeholder 2"/>
          <p:cNvSpPr>
            <a:spLocks noGrp="1"/>
          </p:cNvSpPr>
          <p:nvPr>
            <p:ph type="ftr" sz="quarter" idx="11"/>
          </p:nvPr>
        </p:nvSpPr>
        <p:spPr>
          <a:xfrm>
            <a:off x="3124200" y="6356350"/>
            <a:ext cx="2895600" cy="365125"/>
          </a:xfrm>
        </p:spPr>
        <p:txBody>
          <a:bodyPr/>
          <a:lstStyle/>
          <a:p>
            <a:r>
              <a:rPr lang="en-US" dirty="0" smtClean="0"/>
              <a:t>Together We Move South Africa Forward</a:t>
            </a:r>
            <a:endParaRPr lang="en-US" dirty="0"/>
          </a:p>
        </p:txBody>
      </p:sp>
    </p:spTree>
    <p:extLst>
      <p:ext uri="{BB962C8B-B14F-4D97-AF65-F5344CB8AC3E}">
        <p14:creationId xmlns:p14="http://schemas.microsoft.com/office/powerpoint/2010/main" xmlns="" val="3542487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5900" y="758385"/>
            <a:ext cx="7315200" cy="461665"/>
          </a:xfrm>
          <a:prstGeom prst="rect">
            <a:avLst/>
          </a:prstGeom>
        </p:spPr>
        <p:txBody>
          <a:bodyPr wrap="square">
            <a:spAutoFit/>
          </a:bodyPr>
          <a:lstStyle/>
          <a:p>
            <a:r>
              <a:rPr lang="en-US" sz="2400" b="1" dirty="0" smtClean="0">
                <a:latin typeface="Century Gothic" panose="020B0502020202020204" pitchFamily="34" charset="0"/>
                <a:cs typeface="Arial"/>
              </a:rPr>
              <a:t>Mitigation strategies to resolve audit outco</a:t>
            </a:r>
            <a:r>
              <a:rPr lang="en-US" sz="2400" b="1" dirty="0" smtClean="0">
                <a:solidFill>
                  <a:srgbClr val="008000"/>
                </a:solidFill>
                <a:latin typeface="Century Gothic" panose="020B0502020202020204" pitchFamily="34" charset="0"/>
                <a:cs typeface="Arial"/>
              </a:rPr>
              <a:t>me</a:t>
            </a:r>
            <a:endParaRPr lang="en-US" sz="2400" dirty="0"/>
          </a:p>
        </p:txBody>
      </p:sp>
      <p:grpSp>
        <p:nvGrpSpPr>
          <p:cNvPr id="6" name="Group 5"/>
          <p:cNvGrpSpPr/>
          <p:nvPr/>
        </p:nvGrpSpPr>
        <p:grpSpPr>
          <a:xfrm>
            <a:off x="7677" y="84900"/>
            <a:ext cx="9146895" cy="741135"/>
            <a:chOff x="-2896" y="6026150"/>
            <a:chExt cx="9146895" cy="831850"/>
          </a:xfrm>
        </p:grpSpPr>
        <p:sp>
          <p:nvSpPr>
            <p:cNvPr id="7" name="Rectangle 6"/>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ea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3284" y="6027583"/>
              <a:ext cx="2104573" cy="739702"/>
            </a:xfrm>
            <a:prstGeom prst="rect">
              <a:avLst/>
            </a:prstGeom>
          </p:spPr>
        </p:pic>
      </p:grpSp>
      <p:graphicFrame>
        <p:nvGraphicFramePr>
          <p:cNvPr id="12" name="Table 11"/>
          <p:cNvGraphicFramePr>
            <a:graphicFrameLocks noGrp="1"/>
          </p:cNvGraphicFramePr>
          <p:nvPr>
            <p:extLst>
              <p:ext uri="{D42A27DB-BD31-4B8C-83A1-F6EECF244321}">
                <p14:modId xmlns:p14="http://schemas.microsoft.com/office/powerpoint/2010/main" xmlns="" val="1492509290"/>
              </p:ext>
            </p:extLst>
          </p:nvPr>
        </p:nvGraphicFramePr>
        <p:xfrm>
          <a:off x="81642" y="1220050"/>
          <a:ext cx="8980715" cy="4857291"/>
        </p:xfrm>
        <a:graphic>
          <a:graphicData uri="http://schemas.openxmlformats.org/drawingml/2006/table">
            <a:tbl>
              <a:tblPr firstRow="1" bandRow="1">
                <a:tableStyleId>{F5AB1C69-6EDB-4FF4-983F-18BD219EF322}</a:tableStyleId>
              </a:tblPr>
              <a:tblGrid>
                <a:gridCol w="995084"/>
                <a:gridCol w="4067631"/>
                <a:gridCol w="3918000"/>
              </a:tblGrid>
              <a:tr h="621765">
                <a:tc>
                  <a:txBody>
                    <a:bodyPr/>
                    <a:lstStyle/>
                    <a:p>
                      <a:r>
                        <a:rPr lang="en-US" dirty="0" smtClean="0"/>
                        <a:t>Internal Control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Audit Outcome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Status</a:t>
                      </a:r>
                      <a:r>
                        <a:rPr lang="en-US" baseline="0" dirty="0" smtClean="0"/>
                        <a:t> - </a:t>
                      </a:r>
                      <a:r>
                        <a:rPr lang="en-US" dirty="0" smtClean="0"/>
                        <a:t>Mitigation Strategies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r>
              <a:tr h="142676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Century Gothic" panose="020B0502020202020204" pitchFamily="34" charset="0"/>
                          <a:ea typeface="+mn-ea"/>
                          <a:cs typeface="+mn-cs"/>
                        </a:rPr>
                        <a:t>Finance</a:t>
                      </a:r>
                      <a:r>
                        <a:rPr lang="en-US" sz="1400" kern="1200" baseline="0" dirty="0" smtClean="0">
                          <a:solidFill>
                            <a:schemeClr val="dk1"/>
                          </a:solidFill>
                          <a:latin typeface="Century Gothic" panose="020B0502020202020204" pitchFamily="34" charset="0"/>
                          <a:ea typeface="+mn-ea"/>
                          <a:cs typeface="+mn-cs"/>
                        </a:rPr>
                        <a:t> </a:t>
                      </a: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latin typeface="Century Gothic" panose="020B0502020202020204" pitchFamily="34" charset="0"/>
                          <a:ea typeface="+mn-ea"/>
                          <a:cs typeface="+mn-cs"/>
                        </a:rPr>
                        <a:t>Misclassifications</a:t>
                      </a:r>
                    </a:p>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latin typeface="Century Gothic" panose="020B0502020202020204" pitchFamily="34" charset="0"/>
                          <a:ea typeface="+mn-ea"/>
                          <a:cs typeface="+mn-cs"/>
                        </a:rPr>
                        <a:t>Underspending of funds</a:t>
                      </a:r>
                    </a:p>
                    <a:p>
                      <a:pPr marL="285750" marR="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latin typeface="Century Gothic" panose="020B0502020202020204" pitchFamily="34" charset="0"/>
                          <a:ea typeface="+mn-ea"/>
                          <a:cs typeface="+mn-cs"/>
                        </a:rPr>
                        <a:t>Absence of approved policies</a:t>
                      </a:r>
                      <a:r>
                        <a:rPr lang="en-US" sz="1400" kern="1200" baseline="0" dirty="0" smtClean="0">
                          <a:solidFill>
                            <a:schemeClr val="dk1"/>
                          </a:solidFill>
                          <a:latin typeface="Century Gothic" panose="020B0502020202020204" pitchFamily="34" charset="0"/>
                          <a:ea typeface="+mn-ea"/>
                          <a:cs typeface="+mn-cs"/>
                        </a:rPr>
                        <a:t> and procedure manuals</a:t>
                      </a:r>
                      <a:endParaRPr lang="en-US" sz="1400" kern="1200" dirty="0" smtClean="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ZA" sz="1400" kern="1200" dirty="0" smtClean="0">
                          <a:solidFill>
                            <a:schemeClr val="dk1"/>
                          </a:solidFill>
                          <a:latin typeface="Century Gothic" panose="020B0502020202020204" pitchFamily="34" charset="0"/>
                          <a:ea typeface="+mn-ea"/>
                          <a:cs typeface="+mn-cs"/>
                        </a:rPr>
                        <a:t>Implementation</a:t>
                      </a:r>
                      <a:r>
                        <a:rPr lang="en-ZA" sz="1400" kern="1200" baseline="0" dirty="0" smtClean="0">
                          <a:solidFill>
                            <a:schemeClr val="dk1"/>
                          </a:solidFill>
                          <a:latin typeface="Century Gothic" panose="020B0502020202020204" pitchFamily="34" charset="0"/>
                          <a:ea typeface="+mn-ea"/>
                          <a:cs typeface="+mn-cs"/>
                        </a:rPr>
                        <a:t> of polices and SOP</a:t>
                      </a:r>
                    </a:p>
                    <a:p>
                      <a:pPr marL="342900" marR="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ZA" sz="1400" kern="1200" baseline="0" dirty="0" smtClean="0">
                          <a:solidFill>
                            <a:schemeClr val="dk1"/>
                          </a:solidFill>
                          <a:effectLst/>
                          <a:latin typeface="Century Gothic" panose="020B0502020202020204" pitchFamily="34" charset="0"/>
                          <a:ea typeface="Times New Roman"/>
                          <a:cs typeface="+mn-cs"/>
                        </a:rPr>
                        <a:t>Misclassifications are reassessed and journalized for corrections. Continuous spot checks are done.</a:t>
                      </a:r>
                    </a:p>
                    <a:p>
                      <a:pPr marL="342900" marR="0" indent="-342900" algn="just" defTabSz="457200" rtl="0" eaLnBrk="1" fontAlgn="auto" latinLnBrk="0" hangingPunct="1">
                        <a:lnSpc>
                          <a:spcPct val="100000"/>
                        </a:lnSpc>
                        <a:spcBef>
                          <a:spcPts val="0"/>
                        </a:spcBef>
                        <a:spcAft>
                          <a:spcPts val="0"/>
                        </a:spcAft>
                        <a:buClrTx/>
                        <a:buSzTx/>
                        <a:buFont typeface="+mj-lt"/>
                        <a:buAutoNum type="arabicParenR"/>
                        <a:tabLst/>
                        <a:defRPr/>
                      </a:pPr>
                      <a:r>
                        <a:rPr lang="en-ZA" sz="1400" kern="1200" baseline="0" dirty="0" smtClean="0">
                          <a:solidFill>
                            <a:schemeClr val="dk1"/>
                          </a:solidFill>
                          <a:effectLst/>
                          <a:latin typeface="Century Gothic" panose="020B0502020202020204" pitchFamily="34" charset="0"/>
                          <a:ea typeface="Times New Roman"/>
                          <a:cs typeface="+mn-cs"/>
                        </a:rPr>
                        <a:t>SOP for journals developed. Prior year errors corrected in AFS.</a:t>
                      </a:r>
                      <a:endParaRPr lang="en-ZA" sz="1400" kern="1200" dirty="0" smtClean="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r h="26893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AOPI</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lnSpc>
                          <a:spcPct val="115000"/>
                        </a:lnSpc>
                        <a:spcAft>
                          <a:spcPts val="0"/>
                        </a:spcAft>
                        <a:buFont typeface="Wingdings" panose="05000000000000000000" pitchFamily="2" charset="2"/>
                        <a:buChar char="§"/>
                      </a:pPr>
                      <a:r>
                        <a:rPr lang="en-ZA" sz="1400" baseline="0" dirty="0" smtClean="0">
                          <a:effectLst/>
                          <a:latin typeface="Century Gothic" panose="020B0502020202020204" pitchFamily="34" charset="0"/>
                          <a:ea typeface="Times New Roman"/>
                        </a:rPr>
                        <a:t>Relevance and reliability. </a:t>
                      </a:r>
                    </a:p>
                    <a:p>
                      <a:pPr marL="285750" indent="-285750" algn="just">
                        <a:lnSpc>
                          <a:spcPct val="115000"/>
                        </a:lnSpc>
                        <a:spcAft>
                          <a:spcPts val="0"/>
                        </a:spcAft>
                        <a:buFont typeface="Wingdings" panose="05000000000000000000" pitchFamily="2" charset="2"/>
                        <a:buChar char="§"/>
                      </a:pPr>
                      <a:r>
                        <a:rPr lang="en-ZA" sz="1400" baseline="0" dirty="0" smtClean="0">
                          <a:effectLst/>
                          <a:latin typeface="Century Gothic" panose="020B0502020202020204" pitchFamily="34" charset="0"/>
                          <a:ea typeface="Times New Roman"/>
                        </a:rPr>
                        <a:t>No authorisation letters. </a:t>
                      </a:r>
                    </a:p>
                    <a:p>
                      <a:pPr marL="285750" indent="-285750" algn="just">
                        <a:lnSpc>
                          <a:spcPct val="115000"/>
                        </a:lnSpc>
                        <a:spcAft>
                          <a:spcPts val="0"/>
                        </a:spcAft>
                        <a:buFont typeface="Wingdings" panose="05000000000000000000" pitchFamily="2" charset="2"/>
                        <a:buChar char="§"/>
                      </a:pPr>
                      <a:r>
                        <a:rPr lang="en-ZA" sz="1400" baseline="0" dirty="0" smtClean="0">
                          <a:effectLst/>
                          <a:latin typeface="Century Gothic" panose="020B0502020202020204" pitchFamily="34" charset="0"/>
                          <a:ea typeface="Times New Roman"/>
                        </a:rPr>
                        <a:t>No reconciliations performed (service registers/healthcare registers).</a:t>
                      </a:r>
                    </a:p>
                    <a:p>
                      <a:pPr marL="285750" indent="-285750" algn="just" defTabSz="457200" rtl="0" eaLnBrk="1" latinLnBrk="0" hangingPunct="1">
                        <a:lnSpc>
                          <a:spcPct val="115000"/>
                        </a:lnSpc>
                        <a:spcAft>
                          <a:spcPts val="0"/>
                        </a:spcAft>
                        <a:buFont typeface="Wingdings" panose="05000000000000000000" pitchFamily="2" charset="2"/>
                        <a:buChar char="§"/>
                      </a:pPr>
                      <a:r>
                        <a:rPr lang="en-ZA" sz="1400" kern="1200" dirty="0" smtClean="0">
                          <a:solidFill>
                            <a:schemeClr val="dk1"/>
                          </a:solidFill>
                          <a:effectLst/>
                          <a:latin typeface="Century Gothic" panose="020B0502020202020204" pitchFamily="34" charset="0"/>
                          <a:ea typeface="Times New Roman"/>
                          <a:cs typeface="+mn-cs"/>
                        </a:rPr>
                        <a:t>Inadequate evidence for reported performance information.</a:t>
                      </a:r>
                    </a:p>
                    <a:p>
                      <a:pPr marL="285750" indent="-285750" algn="just" defTabSz="457200" rtl="0" eaLnBrk="1" latinLnBrk="0" hangingPunct="1">
                        <a:lnSpc>
                          <a:spcPct val="115000"/>
                        </a:lnSpc>
                        <a:spcAft>
                          <a:spcPts val="0"/>
                        </a:spcAft>
                        <a:buFont typeface="Wingdings" panose="05000000000000000000" pitchFamily="2" charset="2"/>
                        <a:buChar char="§"/>
                      </a:pPr>
                      <a:r>
                        <a:rPr lang="en-ZA" sz="1400" kern="1200" dirty="0" smtClean="0">
                          <a:solidFill>
                            <a:schemeClr val="dk1"/>
                          </a:solidFill>
                          <a:effectLst/>
                          <a:latin typeface="Century Gothic" panose="020B0502020202020204" pitchFamily="34" charset="0"/>
                          <a:ea typeface="Times New Roman"/>
                          <a:cs typeface="+mn-cs"/>
                        </a:rPr>
                        <a:t>Limitation of scope for PPI.</a:t>
                      </a:r>
                    </a:p>
                    <a:p>
                      <a:pPr marL="285750" indent="-285750" algn="just" defTabSz="457200" rtl="0" eaLnBrk="1" latinLnBrk="0" hangingPunct="1">
                        <a:lnSpc>
                          <a:spcPct val="115000"/>
                        </a:lnSpc>
                        <a:spcAft>
                          <a:spcPts val="0"/>
                        </a:spcAft>
                        <a:buFont typeface="Wingdings" panose="05000000000000000000" pitchFamily="2" charset="2"/>
                        <a:buChar char="§"/>
                      </a:pPr>
                      <a:r>
                        <a:rPr lang="en-ZA" sz="1400" kern="1200" dirty="0" smtClean="0">
                          <a:solidFill>
                            <a:schemeClr val="dk1"/>
                          </a:solidFill>
                          <a:effectLst/>
                          <a:latin typeface="Century Gothic" panose="020B0502020202020204" pitchFamily="34" charset="0"/>
                          <a:ea typeface="Times New Roman"/>
                          <a:cs typeface="+mn-cs"/>
                        </a:rPr>
                        <a:t>Inaccuracies in the reported information.</a:t>
                      </a:r>
                    </a:p>
                    <a:p>
                      <a:pPr marL="285750" indent="-285750" algn="just" defTabSz="457200" rtl="0" eaLnBrk="1" latinLnBrk="0" hangingPunct="1">
                        <a:lnSpc>
                          <a:spcPct val="115000"/>
                        </a:lnSpc>
                        <a:spcAft>
                          <a:spcPts val="0"/>
                        </a:spcAft>
                        <a:buFont typeface="Wingdings" panose="05000000000000000000" pitchFamily="2" charset="2"/>
                        <a:buChar char="§"/>
                      </a:pPr>
                      <a:r>
                        <a:rPr lang="en-ZA" sz="1400" kern="1200" dirty="0" smtClean="0">
                          <a:solidFill>
                            <a:schemeClr val="dk1"/>
                          </a:solidFill>
                          <a:effectLst/>
                          <a:latin typeface="Century Gothic" panose="020B0502020202020204" pitchFamily="34" charset="0"/>
                          <a:ea typeface="Times New Roman"/>
                          <a:cs typeface="+mn-cs"/>
                        </a:rPr>
                        <a:t>Invalid</a:t>
                      </a:r>
                      <a:r>
                        <a:rPr lang="en-ZA" sz="1400" kern="1200" baseline="0" dirty="0" smtClean="0">
                          <a:solidFill>
                            <a:schemeClr val="dk1"/>
                          </a:solidFill>
                          <a:effectLst/>
                          <a:latin typeface="Century Gothic" panose="020B0502020202020204" pitchFamily="34" charset="0"/>
                          <a:ea typeface="Times New Roman"/>
                          <a:cs typeface="+mn-cs"/>
                        </a:rPr>
                        <a:t> reported targets.</a:t>
                      </a:r>
                    </a:p>
                    <a:p>
                      <a:pPr marL="285750" indent="-285750" algn="just" defTabSz="457200" rtl="0" eaLnBrk="1" latinLnBrk="0" hangingPunct="1">
                        <a:lnSpc>
                          <a:spcPct val="115000"/>
                        </a:lnSpc>
                        <a:spcAft>
                          <a:spcPts val="0"/>
                        </a:spcAft>
                        <a:buFont typeface="Wingdings" panose="05000000000000000000" pitchFamily="2" charset="2"/>
                        <a:buChar char="§"/>
                      </a:pPr>
                      <a:r>
                        <a:rPr lang="en-ZA" sz="1400" kern="1200" baseline="0" dirty="0" smtClean="0">
                          <a:solidFill>
                            <a:schemeClr val="dk1"/>
                          </a:solidFill>
                          <a:effectLst/>
                          <a:latin typeface="Century Gothic" panose="020B0502020202020204" pitchFamily="34" charset="0"/>
                          <a:ea typeface="Times New Roman"/>
                          <a:cs typeface="+mn-cs"/>
                        </a:rPr>
                        <a:t>Absence of SOP</a:t>
                      </a:r>
                      <a:endParaRPr lang="en-US" sz="1400" kern="1200" dirty="0" smtClean="0">
                        <a:solidFill>
                          <a:schemeClr val="dk1"/>
                        </a:solidFill>
                        <a:latin typeface="Century Gothic" panose="020B0502020202020204" pitchFamily="34" charset="0"/>
                        <a:ea typeface="+mn-ea"/>
                        <a:cs typeface="+mn-cs"/>
                      </a:endParaRPr>
                    </a:p>
                    <a:p>
                      <a:pPr marL="285750" indent="-285750" algn="just">
                        <a:lnSpc>
                          <a:spcPct val="115000"/>
                        </a:lnSpc>
                        <a:spcAft>
                          <a:spcPts val="0"/>
                        </a:spcAft>
                        <a:buFont typeface="Wingdings" panose="05000000000000000000" pitchFamily="2" charset="2"/>
                        <a:buChar char="§"/>
                      </a:pPr>
                      <a:endParaRPr lang="en-US" sz="14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15000"/>
                        </a:lnSpc>
                        <a:spcAft>
                          <a:spcPts val="0"/>
                        </a:spcAft>
                        <a:buFontTx/>
                        <a:buNone/>
                      </a:pPr>
                      <a:r>
                        <a:rPr lang="en-ZA" sz="1400" kern="1200" baseline="0" dirty="0" smtClean="0">
                          <a:solidFill>
                            <a:schemeClr val="dk1"/>
                          </a:solidFill>
                          <a:effectLst/>
                          <a:latin typeface="Century Gothic" panose="020B0502020202020204" pitchFamily="34" charset="0"/>
                          <a:ea typeface="Times New Roman"/>
                          <a:cs typeface="+mn-cs"/>
                        </a:rPr>
                        <a:t>1) Transfers to DHS and NSFAS -engagements are underway with NT, and NSFAS to obtain the required written assurance/compliance certificates. Ongoing meetings with NSFAS.</a:t>
                      </a:r>
                    </a:p>
                    <a:p>
                      <a:pPr marL="0" indent="0" algn="just">
                        <a:lnSpc>
                          <a:spcPct val="115000"/>
                        </a:lnSpc>
                        <a:spcAft>
                          <a:spcPts val="0"/>
                        </a:spcAft>
                        <a:buFontTx/>
                        <a:buNone/>
                      </a:pPr>
                      <a:r>
                        <a:rPr lang="en-ZA" sz="1400" kern="1200" baseline="0" dirty="0" smtClean="0">
                          <a:solidFill>
                            <a:schemeClr val="dk1"/>
                          </a:solidFill>
                          <a:effectLst/>
                          <a:latin typeface="Century Gothic" panose="020B0502020202020204" pitchFamily="34" charset="0"/>
                          <a:ea typeface="Times New Roman"/>
                          <a:cs typeface="+mn-cs"/>
                        </a:rPr>
                        <a:t>2) Filing cabinets were installed.</a:t>
                      </a:r>
                    </a:p>
                    <a:p>
                      <a:pPr marL="0" indent="0" algn="just">
                        <a:lnSpc>
                          <a:spcPct val="115000"/>
                        </a:lnSpc>
                        <a:spcAft>
                          <a:spcPts val="0"/>
                        </a:spcAft>
                        <a:buFontTx/>
                        <a:buNone/>
                      </a:pPr>
                      <a:r>
                        <a:rPr lang="en-ZA" sz="1400" kern="1200" baseline="0" dirty="0" smtClean="0">
                          <a:solidFill>
                            <a:schemeClr val="dk1"/>
                          </a:solidFill>
                          <a:effectLst/>
                          <a:latin typeface="Century Gothic" panose="020B0502020202020204" pitchFamily="34" charset="0"/>
                          <a:ea typeface="Times New Roman"/>
                          <a:cs typeface="+mn-cs"/>
                        </a:rPr>
                        <a:t>3) List of MVs who accessed healthcare is available.</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4)Reconciliations is performed regularly.</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baseline="0" dirty="0" smtClean="0">
                          <a:solidFill>
                            <a:schemeClr val="dk1"/>
                          </a:solidFill>
                          <a:effectLst/>
                          <a:latin typeface="Century Gothic" panose="020B0502020202020204" pitchFamily="34" charset="0"/>
                          <a:ea typeface="Times New Roman"/>
                          <a:cs typeface="+mn-cs"/>
                        </a:rPr>
                        <a:t>5)An automated system to be introduced.</a:t>
                      </a:r>
                      <a:endParaRPr lang="en-ZA" sz="1400" kern="1200" dirty="0" smtClean="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8" descr="20YRS LOGO_color BIG.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387680" y="163869"/>
            <a:ext cx="598237" cy="676749"/>
          </a:xfrm>
          <a:prstGeom prst="rect">
            <a:avLst/>
          </a:prstGeom>
        </p:spPr>
      </p:pic>
      <p:sp>
        <p:nvSpPr>
          <p:cNvPr id="10" name="Slide Number Placeholder 1"/>
          <p:cNvSpPr>
            <a:spLocks noGrp="1"/>
          </p:cNvSpPr>
          <p:nvPr>
            <p:ph type="sldNum" sz="quarter" idx="12"/>
          </p:nvPr>
        </p:nvSpPr>
        <p:spPr>
          <a:xfrm>
            <a:off x="6553200" y="6356350"/>
            <a:ext cx="2133600" cy="365125"/>
          </a:xfrm>
        </p:spPr>
        <p:txBody>
          <a:bodyPr/>
          <a:lstStyle/>
          <a:p>
            <a:fld id="{7CDEE3CD-9AE7-E148-8D38-A96A94875DA4}" type="slidenum">
              <a:rPr lang="en-US" sz="1400" b="1" smtClean="0">
                <a:solidFill>
                  <a:schemeClr val="tx1"/>
                </a:solidFill>
              </a:rPr>
              <a:pPr/>
              <a:t>31</a:t>
            </a:fld>
            <a:endParaRPr lang="en-US" sz="1400" b="1" dirty="0">
              <a:solidFill>
                <a:schemeClr val="tx1"/>
              </a:solidFill>
            </a:endParaRPr>
          </a:p>
        </p:txBody>
      </p:sp>
      <p:sp>
        <p:nvSpPr>
          <p:cNvPr id="11" name="Footer Placeholder 2"/>
          <p:cNvSpPr>
            <a:spLocks noGrp="1"/>
          </p:cNvSpPr>
          <p:nvPr>
            <p:ph type="ftr" sz="quarter" idx="11"/>
          </p:nvPr>
        </p:nvSpPr>
        <p:spPr>
          <a:xfrm>
            <a:off x="3124200" y="6356350"/>
            <a:ext cx="2895600" cy="365125"/>
          </a:xfrm>
        </p:spPr>
        <p:txBody>
          <a:bodyPr/>
          <a:lstStyle/>
          <a:p>
            <a:r>
              <a:rPr lang="en-US" dirty="0" smtClean="0"/>
              <a:t>Together We Move South Africa Forward</a:t>
            </a:r>
            <a:endParaRPr lang="en-US" dirty="0"/>
          </a:p>
        </p:txBody>
      </p:sp>
    </p:spTree>
    <p:extLst>
      <p:ext uri="{BB962C8B-B14F-4D97-AF65-F5344CB8AC3E}">
        <p14:creationId xmlns:p14="http://schemas.microsoft.com/office/powerpoint/2010/main" xmlns="" val="2017148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5900" y="758385"/>
            <a:ext cx="7315200" cy="461665"/>
          </a:xfrm>
          <a:prstGeom prst="rect">
            <a:avLst/>
          </a:prstGeom>
        </p:spPr>
        <p:txBody>
          <a:bodyPr wrap="square">
            <a:spAutoFit/>
          </a:bodyPr>
          <a:lstStyle/>
          <a:p>
            <a:r>
              <a:rPr lang="en-US" sz="2400" b="1" dirty="0" smtClean="0">
                <a:latin typeface="Century Gothic" panose="020B0502020202020204" pitchFamily="34" charset="0"/>
                <a:cs typeface="Arial"/>
              </a:rPr>
              <a:t>Mitigation strategies to resolve audit outcome</a:t>
            </a:r>
            <a:endParaRPr lang="en-US" sz="2400" dirty="0"/>
          </a:p>
        </p:txBody>
      </p:sp>
      <p:grpSp>
        <p:nvGrpSpPr>
          <p:cNvPr id="6" name="Group 5"/>
          <p:cNvGrpSpPr/>
          <p:nvPr/>
        </p:nvGrpSpPr>
        <p:grpSpPr>
          <a:xfrm>
            <a:off x="7677" y="84900"/>
            <a:ext cx="9146895" cy="741135"/>
            <a:chOff x="-2896" y="6026150"/>
            <a:chExt cx="9146895" cy="831850"/>
          </a:xfrm>
        </p:grpSpPr>
        <p:sp>
          <p:nvSpPr>
            <p:cNvPr id="7" name="Rectangle 6"/>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ead.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63284" y="6027583"/>
              <a:ext cx="2104573" cy="739702"/>
            </a:xfrm>
            <a:prstGeom prst="rect">
              <a:avLst/>
            </a:prstGeom>
          </p:spPr>
        </p:pic>
      </p:grpSp>
      <p:graphicFrame>
        <p:nvGraphicFramePr>
          <p:cNvPr id="12" name="Table 11"/>
          <p:cNvGraphicFramePr>
            <a:graphicFrameLocks noGrp="1"/>
          </p:cNvGraphicFramePr>
          <p:nvPr>
            <p:extLst>
              <p:ext uri="{D42A27DB-BD31-4B8C-83A1-F6EECF244321}">
                <p14:modId xmlns:p14="http://schemas.microsoft.com/office/powerpoint/2010/main" xmlns="" val="1637368142"/>
              </p:ext>
            </p:extLst>
          </p:nvPr>
        </p:nvGraphicFramePr>
        <p:xfrm>
          <a:off x="81642" y="1220049"/>
          <a:ext cx="8980715" cy="5181176"/>
        </p:xfrm>
        <a:graphic>
          <a:graphicData uri="http://schemas.openxmlformats.org/drawingml/2006/table">
            <a:tbl>
              <a:tblPr firstRow="1" bandRow="1">
                <a:tableStyleId>{F5AB1C69-6EDB-4FF4-983F-18BD219EF322}</a:tableStyleId>
              </a:tblPr>
              <a:tblGrid>
                <a:gridCol w="995084"/>
                <a:gridCol w="4067631"/>
                <a:gridCol w="3918000"/>
              </a:tblGrid>
              <a:tr h="700616">
                <a:tc>
                  <a:txBody>
                    <a:bodyPr/>
                    <a:lstStyle/>
                    <a:p>
                      <a:r>
                        <a:rPr lang="en-US" dirty="0" smtClean="0"/>
                        <a:t>Internal Control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Audit Outcome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c>
                  <a:txBody>
                    <a:bodyPr/>
                    <a:lstStyle/>
                    <a:p>
                      <a:r>
                        <a:rPr lang="en-US" dirty="0" smtClean="0"/>
                        <a:t>Status</a:t>
                      </a:r>
                      <a:r>
                        <a:rPr lang="en-US" baseline="0" dirty="0" smtClean="0"/>
                        <a:t> - </a:t>
                      </a:r>
                      <a:r>
                        <a:rPr lang="en-US" dirty="0" smtClean="0"/>
                        <a:t>Mitigation Strategies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AC00"/>
                    </a:solidFill>
                  </a:tcPr>
                </a:tc>
              </a:tr>
              <a:tr h="4308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AOPI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285750" indent="-285750" algn="just">
                        <a:lnSpc>
                          <a:spcPct val="150000"/>
                        </a:lnSpc>
                        <a:spcAft>
                          <a:spcPts val="0"/>
                        </a:spcAft>
                        <a:buFont typeface="Wingdings" panose="05000000000000000000" pitchFamily="2" charset="2"/>
                        <a:buChar char="§"/>
                      </a:pPr>
                      <a:r>
                        <a:rPr lang="en-ZA" sz="1800" baseline="0" dirty="0" smtClean="0">
                          <a:effectLst/>
                          <a:latin typeface="Century Gothic" panose="020B0502020202020204" pitchFamily="34" charset="0"/>
                          <a:ea typeface="Times New Roman"/>
                        </a:rPr>
                        <a:t>PPI-306, 302, 303: Database provided not agreeing with reported targets.</a:t>
                      </a:r>
                    </a:p>
                    <a:p>
                      <a:pPr marL="285750" indent="-285750" algn="just">
                        <a:lnSpc>
                          <a:spcPct val="150000"/>
                        </a:lnSpc>
                        <a:spcAft>
                          <a:spcPts val="0"/>
                        </a:spcAft>
                        <a:buFont typeface="Wingdings" panose="05000000000000000000" pitchFamily="2" charset="2"/>
                        <a:buChar char="§"/>
                      </a:pPr>
                      <a:r>
                        <a:rPr lang="en-ZA" sz="1800" baseline="0" dirty="0" smtClean="0">
                          <a:effectLst/>
                          <a:latin typeface="Century Gothic" panose="020B0502020202020204" pitchFamily="34" charset="0"/>
                          <a:ea typeface="Times New Roman"/>
                        </a:rPr>
                        <a:t>Differences in reported information-level of credibility of database.</a:t>
                      </a:r>
                      <a:endParaRPr lang="en-US" sz="1800" kern="1200" dirty="0" smtClean="0">
                        <a:solidFill>
                          <a:schemeClr val="dk1"/>
                        </a:solidFill>
                        <a:latin typeface="Century Gothic" panose="020B0502020202020204" pitchFamily="34" charset="0"/>
                        <a:ea typeface="+mn-ea"/>
                        <a:cs typeface="+mn-cs"/>
                      </a:endParaRPr>
                    </a:p>
                    <a:p>
                      <a:pPr marL="285750" marR="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ZA" sz="1800" baseline="0" dirty="0" smtClean="0">
                          <a:effectLst/>
                          <a:latin typeface="Century Gothic" panose="020B0502020202020204" pitchFamily="34" charset="0"/>
                          <a:ea typeface="Times New Roman"/>
                        </a:rPr>
                        <a:t>Delay in submission of Quarterly Performance reports to NT,DPME.</a:t>
                      </a:r>
                      <a:endParaRPr lang="en-US" sz="1800" kern="1200" dirty="0" smtClean="0">
                        <a:solidFill>
                          <a:schemeClr val="dk1"/>
                        </a:solidFill>
                        <a:latin typeface="Century Gothic" panose="020B0502020202020204" pitchFamily="34" charset="0"/>
                        <a:ea typeface="+mn-ea"/>
                        <a:cs typeface="+mn-cs"/>
                      </a:endParaRPr>
                    </a:p>
                    <a:p>
                      <a:pPr marL="285750" indent="-285750" algn="just" defTabSz="457200" rtl="0" eaLnBrk="1" latinLnBrk="0" hangingPunct="1">
                        <a:lnSpc>
                          <a:spcPct val="150000"/>
                        </a:lnSpc>
                        <a:spcAft>
                          <a:spcPts val="0"/>
                        </a:spcAft>
                        <a:buFont typeface="Wingdings" panose="05000000000000000000" pitchFamily="2" charset="2"/>
                        <a:buChar char="§"/>
                      </a:pPr>
                      <a:r>
                        <a:rPr lang="en-US" sz="1800" kern="1200" dirty="0" smtClean="0">
                          <a:solidFill>
                            <a:schemeClr val="dk1"/>
                          </a:solidFill>
                          <a:latin typeface="Century Gothic" panose="020B0502020202020204" pitchFamily="34" charset="0"/>
                          <a:ea typeface="+mn-ea"/>
                          <a:cs typeface="+mn-cs"/>
                        </a:rPr>
                        <a:t>Coordinators not appointed.</a:t>
                      </a:r>
                      <a:endParaRPr lang="en-US" sz="18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marL="0" indent="0" algn="just">
                        <a:lnSpc>
                          <a:spcPct val="150000"/>
                        </a:lnSpc>
                        <a:spcAft>
                          <a:spcPts val="0"/>
                        </a:spcAft>
                        <a:buFontTx/>
                        <a:buNone/>
                      </a:pPr>
                      <a:r>
                        <a:rPr lang="en-ZA" sz="1800" kern="1200" baseline="0" dirty="0" smtClean="0">
                          <a:solidFill>
                            <a:schemeClr val="dk1"/>
                          </a:solidFill>
                          <a:effectLst/>
                          <a:latin typeface="Century Gothic" panose="020B0502020202020204" pitchFamily="34" charset="0"/>
                          <a:ea typeface="Times New Roman"/>
                          <a:cs typeface="+mn-cs"/>
                        </a:rPr>
                        <a:t>1) The indicator will be reviewed to ensure that it meets the SMART principle.</a:t>
                      </a:r>
                    </a:p>
                    <a:p>
                      <a:pPr marL="0" indent="0" algn="just">
                        <a:lnSpc>
                          <a:spcPct val="150000"/>
                        </a:lnSpc>
                        <a:spcAft>
                          <a:spcPts val="0"/>
                        </a:spcAft>
                        <a:buFontTx/>
                        <a:buNone/>
                      </a:pPr>
                      <a:r>
                        <a:rPr lang="en-ZA" sz="1800" kern="1200" baseline="0" dirty="0" smtClean="0">
                          <a:solidFill>
                            <a:schemeClr val="dk1"/>
                          </a:solidFill>
                          <a:effectLst/>
                          <a:latin typeface="Century Gothic" panose="020B0502020202020204" pitchFamily="34" charset="0"/>
                          <a:ea typeface="Times New Roman"/>
                          <a:cs typeface="+mn-cs"/>
                        </a:rPr>
                        <a:t>2) Indicator was removed as reflected in the  2015/16FY APP.</a:t>
                      </a:r>
                    </a:p>
                    <a:p>
                      <a:pPr marL="0" indent="0" algn="just">
                        <a:lnSpc>
                          <a:spcPct val="150000"/>
                        </a:lnSpc>
                        <a:spcAft>
                          <a:spcPts val="0"/>
                        </a:spcAft>
                        <a:buFontTx/>
                        <a:buNone/>
                      </a:pPr>
                      <a:r>
                        <a:rPr lang="en-ZA" sz="1800" kern="1200" baseline="0" dirty="0" smtClean="0">
                          <a:solidFill>
                            <a:schemeClr val="dk1"/>
                          </a:solidFill>
                          <a:effectLst/>
                          <a:latin typeface="Century Gothic" panose="020B0502020202020204" pitchFamily="34" charset="0"/>
                          <a:ea typeface="Times New Roman"/>
                          <a:cs typeface="+mn-cs"/>
                        </a:rPr>
                        <a:t>3) Draft policy document will be approved in Q2 2015/16FY.</a:t>
                      </a:r>
                    </a:p>
                    <a:p>
                      <a:pPr marL="0" indent="0" algn="just">
                        <a:lnSpc>
                          <a:spcPct val="150000"/>
                        </a:lnSpc>
                        <a:spcAft>
                          <a:spcPts val="0"/>
                        </a:spcAft>
                        <a:buFontTx/>
                        <a:buNone/>
                      </a:pPr>
                      <a:r>
                        <a:rPr lang="en-ZA" sz="1800" kern="1200" baseline="0" dirty="0" smtClean="0">
                          <a:solidFill>
                            <a:schemeClr val="dk1"/>
                          </a:solidFill>
                          <a:effectLst/>
                          <a:latin typeface="Century Gothic" panose="020B0502020202020204" pitchFamily="34" charset="0"/>
                          <a:ea typeface="Times New Roman"/>
                          <a:cs typeface="+mn-cs"/>
                        </a:rPr>
                        <a:t>4) Delay in submission of QR reports addressed.</a:t>
                      </a:r>
                    </a:p>
                    <a:p>
                      <a:pPr marL="0" marR="0" indent="0" algn="just" defTabSz="457200" rtl="0" eaLnBrk="1" fontAlgn="auto" latinLnBrk="0" hangingPunct="1">
                        <a:lnSpc>
                          <a:spcPct val="250000"/>
                        </a:lnSpc>
                        <a:spcBef>
                          <a:spcPts val="0"/>
                        </a:spcBef>
                        <a:spcAft>
                          <a:spcPts val="0"/>
                        </a:spcAft>
                        <a:buClrTx/>
                        <a:buSzTx/>
                        <a:buFontTx/>
                        <a:buNone/>
                        <a:tabLst/>
                        <a:defRPr/>
                      </a:pPr>
                      <a:endParaRPr lang="en-ZA" sz="1800" kern="1200" dirty="0" smtClean="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r>
            </a:tbl>
          </a:graphicData>
        </a:graphic>
      </p:graphicFrame>
      <p:pic>
        <p:nvPicPr>
          <p:cNvPr id="9" name="Picture 8" descr="20YRS LOGO_color BIG.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387680" y="163869"/>
            <a:ext cx="598237" cy="676749"/>
          </a:xfrm>
          <a:prstGeom prst="rect">
            <a:avLst/>
          </a:prstGeom>
        </p:spPr>
      </p:pic>
      <p:sp>
        <p:nvSpPr>
          <p:cNvPr id="10" name="Slide Number Placeholder 1"/>
          <p:cNvSpPr>
            <a:spLocks noGrp="1"/>
          </p:cNvSpPr>
          <p:nvPr>
            <p:ph type="sldNum" sz="quarter" idx="12"/>
          </p:nvPr>
        </p:nvSpPr>
        <p:spPr>
          <a:xfrm>
            <a:off x="6553200" y="6356350"/>
            <a:ext cx="2133600" cy="365125"/>
          </a:xfrm>
        </p:spPr>
        <p:txBody>
          <a:bodyPr/>
          <a:lstStyle/>
          <a:p>
            <a:fld id="{7CDEE3CD-9AE7-E148-8D38-A96A94875DA4}" type="slidenum">
              <a:rPr lang="en-US" sz="1400" b="1" smtClean="0">
                <a:solidFill>
                  <a:schemeClr val="tx1"/>
                </a:solidFill>
              </a:rPr>
              <a:pPr/>
              <a:t>32</a:t>
            </a:fld>
            <a:endParaRPr lang="en-US" sz="1400" b="1" dirty="0">
              <a:solidFill>
                <a:schemeClr val="tx1"/>
              </a:solidFill>
            </a:endParaRPr>
          </a:p>
        </p:txBody>
      </p:sp>
      <p:sp>
        <p:nvSpPr>
          <p:cNvPr id="11" name="Footer Placeholder 2"/>
          <p:cNvSpPr>
            <a:spLocks noGrp="1"/>
          </p:cNvSpPr>
          <p:nvPr>
            <p:ph type="ftr" sz="quarter" idx="11"/>
          </p:nvPr>
        </p:nvSpPr>
        <p:spPr>
          <a:xfrm>
            <a:off x="3124200" y="6356350"/>
            <a:ext cx="2895600" cy="365125"/>
          </a:xfrm>
        </p:spPr>
        <p:txBody>
          <a:bodyPr/>
          <a:lstStyle/>
          <a:p>
            <a:r>
              <a:rPr lang="en-US" dirty="0" smtClean="0"/>
              <a:t>Together We Move South Africa Forward</a:t>
            </a:r>
            <a:endParaRPr lang="en-US" dirty="0"/>
          </a:p>
        </p:txBody>
      </p:sp>
    </p:spTree>
    <p:extLst>
      <p:ext uri="{BB962C8B-B14F-4D97-AF65-F5344CB8AC3E}">
        <p14:creationId xmlns:p14="http://schemas.microsoft.com/office/powerpoint/2010/main" xmlns="" val="102748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287"/>
            <a:ext cx="4991100" cy="369332"/>
          </a:xfrm>
          <a:prstGeom prst="rect">
            <a:avLst/>
          </a:prstGeom>
        </p:spPr>
        <p:txBody>
          <a:bodyPr wrap="square">
            <a:spAutoFit/>
          </a:bodyPr>
          <a:lstStyle/>
          <a:p>
            <a:pPr algn="ctr"/>
            <a:endParaRPr lang="en-ZA" dirty="0"/>
          </a:p>
        </p:txBody>
      </p:sp>
      <p:sp>
        <p:nvSpPr>
          <p:cNvPr id="3" name="Rectangle 2"/>
          <p:cNvSpPr/>
          <p:nvPr/>
        </p:nvSpPr>
        <p:spPr>
          <a:xfrm>
            <a:off x="2827349" y="373238"/>
            <a:ext cx="3518860" cy="769441"/>
          </a:xfrm>
          <a:prstGeom prst="rect">
            <a:avLst/>
          </a:prstGeom>
        </p:spPr>
        <p:txBody>
          <a:bodyPr wrap="square">
            <a:spAutoFit/>
          </a:bodyPr>
          <a:lstStyle/>
          <a:p>
            <a:pPr algn="ctr"/>
            <a:r>
              <a:rPr lang="en-ZA" sz="4400" b="1" dirty="0" smtClean="0">
                <a:latin typeface="Century Gothic" pitchFamily="34" charset="0"/>
              </a:rPr>
              <a:t>Conclusion</a:t>
            </a:r>
            <a:endParaRPr lang="en-ZA" sz="4400" b="1" dirty="0">
              <a:latin typeface="Century Gothic" pitchFamily="34" charset="0"/>
            </a:endParaRPr>
          </a:p>
        </p:txBody>
      </p:sp>
      <p:sp>
        <p:nvSpPr>
          <p:cNvPr id="4" name="Rectangle 3"/>
          <p:cNvSpPr/>
          <p:nvPr/>
        </p:nvSpPr>
        <p:spPr>
          <a:xfrm>
            <a:off x="85725" y="1570715"/>
            <a:ext cx="8709254" cy="3416320"/>
          </a:xfrm>
          <a:prstGeom prst="rect">
            <a:avLst/>
          </a:prstGeom>
        </p:spPr>
        <p:txBody>
          <a:bodyPr wrap="square">
            <a:spAutoFit/>
          </a:bodyPr>
          <a:lstStyle/>
          <a:p>
            <a:pPr algn="just" defTabSz="914400" eaLnBrk="0" fontAlgn="base" hangingPunct="0">
              <a:lnSpc>
                <a:spcPct val="150000"/>
              </a:lnSpc>
              <a:spcBef>
                <a:spcPct val="20000"/>
              </a:spcBef>
              <a:spcAft>
                <a:spcPct val="0"/>
              </a:spcAft>
              <a:defRPr/>
            </a:pPr>
            <a:r>
              <a:rPr lang="en-ZA" sz="3600" kern="0" dirty="0">
                <a:solidFill>
                  <a:srgbClr val="000000"/>
                </a:solidFill>
                <a:latin typeface="Century Gothic" panose="020B0502020202020204" pitchFamily="34" charset="0"/>
              </a:rPr>
              <a:t>This performance report shows </a:t>
            </a:r>
            <a:r>
              <a:rPr lang="en-ZA" sz="3600" kern="0" dirty="0" smtClean="0">
                <a:solidFill>
                  <a:srgbClr val="000000"/>
                </a:solidFill>
                <a:latin typeface="Century Gothic" panose="020B0502020202020204" pitchFamily="34" charset="0"/>
              </a:rPr>
              <a:t>how the </a:t>
            </a:r>
            <a:r>
              <a:rPr lang="en-ZA" sz="3600" kern="0" dirty="0">
                <a:solidFill>
                  <a:srgbClr val="000000"/>
                </a:solidFill>
                <a:latin typeface="Century Gothic" panose="020B0502020202020204" pitchFamily="34" charset="0"/>
              </a:rPr>
              <a:t>department has delivered </a:t>
            </a:r>
            <a:r>
              <a:rPr lang="en-ZA" sz="3600" kern="0" dirty="0" smtClean="0">
                <a:solidFill>
                  <a:srgbClr val="000000"/>
                </a:solidFill>
                <a:latin typeface="Century Gothic" panose="020B0502020202020204" pitchFamily="34" charset="0"/>
              </a:rPr>
              <a:t>68</a:t>
            </a:r>
            <a:r>
              <a:rPr lang="en-ZA" sz="3600" kern="0" smtClean="0">
                <a:solidFill>
                  <a:srgbClr val="000000"/>
                </a:solidFill>
                <a:latin typeface="Century Gothic" panose="020B0502020202020204" pitchFamily="34" charset="0"/>
              </a:rPr>
              <a:t>% on </a:t>
            </a:r>
            <a:r>
              <a:rPr lang="en-ZA" sz="3600" kern="0" dirty="0">
                <a:solidFill>
                  <a:srgbClr val="000000"/>
                </a:solidFill>
                <a:latin typeface="Century Gothic" panose="020B0502020202020204" pitchFamily="34" charset="0"/>
              </a:rPr>
              <a:t>its planned targets </a:t>
            </a:r>
            <a:r>
              <a:rPr lang="en-ZA" sz="3600" kern="0" dirty="0" smtClean="0">
                <a:solidFill>
                  <a:srgbClr val="000000"/>
                </a:solidFill>
                <a:latin typeface="Century Gothic" panose="020B0502020202020204" pitchFamily="34" charset="0"/>
              </a:rPr>
              <a:t>during the 2014/15FY.</a:t>
            </a:r>
            <a:endParaRPr lang="en-ZA" sz="3600" kern="0" dirty="0">
              <a:solidFill>
                <a:srgbClr val="000000"/>
              </a:solidFill>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163284" y="163869"/>
            <a:ext cx="2103302" cy="737680"/>
          </a:xfrm>
          <a:prstGeom prst="rect">
            <a:avLst/>
          </a:prstGeom>
        </p:spPr>
      </p:pic>
      <p:pic>
        <p:nvPicPr>
          <p:cNvPr id="6" name="Picture 5"/>
          <p:cNvPicPr>
            <a:picLocks noChangeAspect="1"/>
          </p:cNvPicPr>
          <p:nvPr/>
        </p:nvPicPr>
        <p:blipFill>
          <a:blip r:embed="rId4"/>
          <a:stretch>
            <a:fillRect/>
          </a:stretch>
        </p:blipFill>
        <p:spPr>
          <a:xfrm>
            <a:off x="163284" y="6495047"/>
            <a:ext cx="9144793" cy="871804"/>
          </a:xfrm>
          <a:prstGeom prst="rect">
            <a:avLst/>
          </a:prstGeom>
        </p:spPr>
      </p:pic>
      <p:pic>
        <p:nvPicPr>
          <p:cNvPr id="7" name="Picture 6"/>
          <p:cNvPicPr>
            <a:picLocks noChangeAspect="1"/>
          </p:cNvPicPr>
          <p:nvPr/>
        </p:nvPicPr>
        <p:blipFill>
          <a:blip r:embed="rId5"/>
          <a:stretch>
            <a:fillRect/>
          </a:stretch>
        </p:blipFill>
        <p:spPr>
          <a:xfrm>
            <a:off x="8438310" y="117646"/>
            <a:ext cx="597460" cy="676715"/>
          </a:xfrm>
          <a:prstGeom prst="rect">
            <a:avLst/>
          </a:prstGeom>
        </p:spPr>
      </p:pic>
      <p:sp>
        <p:nvSpPr>
          <p:cNvPr id="8" name="Slide Number Placeholder 7"/>
          <p:cNvSpPr>
            <a:spLocks noGrp="1"/>
          </p:cNvSpPr>
          <p:nvPr>
            <p:ph type="sldNum" sz="quarter" idx="12"/>
          </p:nvPr>
        </p:nvSpPr>
        <p:spPr/>
        <p:txBody>
          <a:bodyPr/>
          <a:lstStyle/>
          <a:p>
            <a:fld id="{7CDEE3CD-9AE7-E148-8D38-A96A94875DA4}" type="slidenum">
              <a:rPr lang="en-US" smtClean="0"/>
              <a:pPr/>
              <a:t>33</a:t>
            </a:fld>
            <a:endParaRPr lang="en-US" dirty="0"/>
          </a:p>
        </p:txBody>
      </p:sp>
    </p:spTree>
    <p:extLst>
      <p:ext uri="{BB962C8B-B14F-4D97-AF65-F5344CB8AC3E}">
        <p14:creationId xmlns:p14="http://schemas.microsoft.com/office/powerpoint/2010/main" xmlns="" val="1563122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199" y="2006599"/>
            <a:ext cx="6513513" cy="1308101"/>
          </a:xfrm>
        </p:spPr>
        <p:txBody>
          <a:bodyPr/>
          <a:lstStyle/>
          <a:p>
            <a:pPr algn="ctr"/>
            <a:r>
              <a:rPr lang="en-US" dirty="0" smtClean="0">
                <a:solidFill>
                  <a:srgbClr val="008000"/>
                </a:solidFill>
                <a:latin typeface="Arial"/>
                <a:cs typeface="Arial"/>
              </a:rPr>
              <a:t>Thank you</a:t>
            </a:r>
            <a:endParaRPr lang="en-US" dirty="0">
              <a:solidFill>
                <a:srgbClr val="008000"/>
              </a:solidFill>
              <a:latin typeface="Arial"/>
              <a:cs typeface="Arial"/>
            </a:endParaRPr>
          </a:p>
        </p:txBody>
      </p:sp>
      <p:sp>
        <p:nvSpPr>
          <p:cNvPr id="22" name="Rectangle 21"/>
          <p:cNvSpPr/>
          <p:nvPr/>
        </p:nvSpPr>
        <p:spPr>
          <a:xfrm>
            <a:off x="-2896" y="6026150"/>
            <a:ext cx="9146895" cy="83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95575" y="6460566"/>
            <a:ext cx="4160888" cy="261610"/>
          </a:xfrm>
          <a:prstGeom prst="rect">
            <a:avLst/>
          </a:prstGeom>
          <a:noFill/>
        </p:spPr>
        <p:txBody>
          <a:bodyPr wrap="square" rtlCol="0">
            <a:spAutoFit/>
          </a:bodyPr>
          <a:lstStyle/>
          <a:p>
            <a:pPr algn="ctr"/>
            <a:r>
              <a:rPr lang="en-US" sz="1050" dirty="0">
                <a:solidFill>
                  <a:srgbClr val="144B26"/>
                </a:solidFill>
              </a:rPr>
              <a:t>Together </a:t>
            </a:r>
            <a:r>
              <a:rPr lang="en-US" sz="1050" dirty="0" smtClean="0">
                <a:solidFill>
                  <a:srgbClr val="144B26"/>
                </a:solidFill>
              </a:rPr>
              <a:t>We </a:t>
            </a:r>
            <a:r>
              <a:rPr lang="en-US" sz="1050" dirty="0">
                <a:solidFill>
                  <a:srgbClr val="144B26"/>
                </a:solidFill>
              </a:rPr>
              <a:t>Move South Africa Forward</a:t>
            </a:r>
          </a:p>
        </p:txBody>
      </p:sp>
      <p:pic>
        <p:nvPicPr>
          <p:cNvPr id="2" name="Picture 1"/>
          <p:cNvPicPr>
            <a:picLocks noChangeAspect="1"/>
          </p:cNvPicPr>
          <p:nvPr/>
        </p:nvPicPr>
        <p:blipFill>
          <a:blip r:embed="rId2"/>
          <a:stretch>
            <a:fillRect/>
          </a:stretch>
        </p:blipFill>
        <p:spPr>
          <a:xfrm>
            <a:off x="164555" y="233602"/>
            <a:ext cx="2103302" cy="737680"/>
          </a:xfrm>
          <a:prstGeom prst="rect">
            <a:avLst/>
          </a:prstGeom>
        </p:spPr>
      </p:pic>
      <p:pic>
        <p:nvPicPr>
          <p:cNvPr id="3" name="Picture 2"/>
          <p:cNvPicPr>
            <a:picLocks noChangeAspect="1"/>
          </p:cNvPicPr>
          <p:nvPr/>
        </p:nvPicPr>
        <p:blipFill>
          <a:blip r:embed="rId3"/>
          <a:stretch>
            <a:fillRect/>
          </a:stretch>
        </p:blipFill>
        <p:spPr>
          <a:xfrm>
            <a:off x="8195982" y="264084"/>
            <a:ext cx="597460" cy="676715"/>
          </a:xfrm>
          <a:prstGeom prst="rect">
            <a:avLst/>
          </a:prstGeom>
        </p:spPr>
      </p:pic>
      <p:pic>
        <p:nvPicPr>
          <p:cNvPr id="5" name="Picture 4"/>
          <p:cNvPicPr>
            <a:picLocks noChangeAspect="1"/>
          </p:cNvPicPr>
          <p:nvPr/>
        </p:nvPicPr>
        <p:blipFill>
          <a:blip r:embed="rId4"/>
          <a:stretch>
            <a:fillRect/>
          </a:stretch>
        </p:blipFill>
        <p:spPr>
          <a:xfrm>
            <a:off x="0" y="6558220"/>
            <a:ext cx="9144793" cy="327911"/>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34</a:t>
            </a:fld>
            <a:endParaRPr lang="en-US" dirty="0"/>
          </a:p>
        </p:txBody>
      </p:sp>
    </p:spTree>
    <p:extLst>
      <p:ext uri="{BB962C8B-B14F-4D97-AF65-F5344CB8AC3E}">
        <p14:creationId xmlns:p14="http://schemas.microsoft.com/office/powerpoint/2010/main" xmlns="" val="163701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368" y="593071"/>
            <a:ext cx="5634198" cy="491320"/>
          </a:xfrm>
        </p:spPr>
        <p:txBody>
          <a:bodyPr>
            <a:normAutofit fontScale="90000"/>
          </a:bodyPr>
          <a:lstStyle/>
          <a:p>
            <a:pPr marL="342900" indent="-342900">
              <a:spcBef>
                <a:spcPct val="20000"/>
              </a:spcBef>
              <a:defRPr/>
            </a:pPr>
            <a:r>
              <a:rPr lang="en-ZA" sz="3200" b="1" dirty="0">
                <a:latin typeface="Century Gothic" panose="020B0502020202020204" pitchFamily="34" charset="0"/>
              </a:rPr>
              <a:t/>
            </a:r>
            <a:br>
              <a:rPr lang="en-ZA" sz="3200" b="1" dirty="0">
                <a:latin typeface="Century Gothic" panose="020B0502020202020204" pitchFamily="34" charset="0"/>
              </a:rPr>
            </a:br>
            <a:r>
              <a:rPr lang="en-ZA" sz="3200" b="1" dirty="0" smtClean="0">
                <a:latin typeface="Century Gothic" panose="020B0502020202020204" pitchFamily="34" charset="0"/>
              </a:rPr>
              <a:t/>
            </a:r>
            <a:br>
              <a:rPr lang="en-ZA" sz="3200" b="1" dirty="0" smtClean="0">
                <a:latin typeface="Century Gothic" panose="020B0502020202020204" pitchFamily="34" charset="0"/>
              </a:rPr>
            </a:br>
            <a:r>
              <a:rPr lang="en-ZA" sz="3200" b="1" dirty="0" smtClean="0">
                <a:latin typeface="Century Gothic" panose="020B0502020202020204" pitchFamily="34" charset="0"/>
              </a:rPr>
              <a:t/>
            </a:r>
            <a:br>
              <a:rPr lang="en-ZA" sz="3200" b="1" dirty="0" smtClean="0">
                <a:latin typeface="Century Gothic" panose="020B0502020202020204" pitchFamily="34" charset="0"/>
              </a:rPr>
            </a:br>
            <a:r>
              <a:rPr lang="en-ZA" sz="3100" b="1" dirty="0" smtClean="0">
                <a:latin typeface="Century Gothic" panose="020B0502020202020204" pitchFamily="34" charset="0"/>
                <a:cs typeface="Arial"/>
              </a:rPr>
              <a:t>General Information</a:t>
            </a:r>
            <a:r>
              <a:rPr lang="en-ZA" sz="3200" b="1" dirty="0">
                <a:latin typeface="Century Gothic" panose="020B0502020202020204" pitchFamily="34" charset="0"/>
              </a:rPr>
              <a:t/>
            </a:r>
            <a:br>
              <a:rPr lang="en-ZA" sz="3200" b="1" dirty="0">
                <a:latin typeface="Century Gothic" panose="020B0502020202020204" pitchFamily="34" charset="0"/>
              </a:rPr>
            </a:br>
            <a:r>
              <a:rPr lang="en-ZA" sz="3200" dirty="0" smtClean="0">
                <a:solidFill>
                  <a:prstClr val="black"/>
                </a:solidFill>
                <a:latin typeface="Century Gothic" panose="020B0502020202020204" pitchFamily="34" charset="0"/>
                <a:ea typeface="+mn-ea"/>
                <a:cs typeface="+mn-cs"/>
              </a:rPr>
              <a:t/>
            </a:r>
            <a:br>
              <a:rPr lang="en-ZA" sz="3200" dirty="0" smtClean="0">
                <a:solidFill>
                  <a:prstClr val="black"/>
                </a:solidFill>
                <a:latin typeface="Century Gothic" panose="020B0502020202020204" pitchFamily="34" charset="0"/>
                <a:ea typeface="+mn-ea"/>
                <a:cs typeface="+mn-cs"/>
              </a:rPr>
            </a:br>
            <a:endParaRPr lang="en-US" b="1" dirty="0">
              <a:solidFill>
                <a:srgbClr val="008000"/>
              </a:solidFill>
              <a:latin typeface="Arial"/>
              <a:cs typeface="Arial"/>
            </a:endParaRPr>
          </a:p>
        </p:txBody>
      </p:sp>
      <p:sp>
        <p:nvSpPr>
          <p:cNvPr id="3" name="Content Placeholder 2"/>
          <p:cNvSpPr>
            <a:spLocks noGrp="1"/>
          </p:cNvSpPr>
          <p:nvPr>
            <p:ph idx="1"/>
          </p:nvPr>
        </p:nvSpPr>
        <p:spPr>
          <a:xfrm>
            <a:off x="163284" y="1084391"/>
            <a:ext cx="8822633" cy="4947919"/>
          </a:xfrm>
        </p:spPr>
        <p:txBody>
          <a:bodyPr>
            <a:normAutofit/>
          </a:bodyPr>
          <a:lstStyle/>
          <a:p>
            <a:pPr marL="0" indent="0" fontAlgn="t">
              <a:spcBef>
                <a:spcPts val="0"/>
              </a:spcBef>
              <a:spcAft>
                <a:spcPts val="0"/>
              </a:spcAft>
              <a:buNone/>
              <a:defRPr/>
            </a:pPr>
            <a:r>
              <a:rPr lang="en-ZA" sz="2000" b="1" dirty="0" smtClean="0">
                <a:latin typeface="Arial" panose="020B0604020202020204" pitchFamily="34" charset="0"/>
                <a:cs typeface="Arial" panose="020B0604020202020204" pitchFamily="34" charset="0"/>
              </a:rPr>
              <a:t>Vision</a:t>
            </a:r>
            <a:endParaRPr lang="en-ZA" sz="2000" b="1" dirty="0">
              <a:latin typeface="Arial" panose="020B0604020202020204" pitchFamily="34" charset="0"/>
              <a:cs typeface="Arial" panose="020B0604020202020204" pitchFamily="34" charset="0"/>
            </a:endParaRPr>
          </a:p>
          <a:p>
            <a:pPr marL="0" indent="0" algn="just">
              <a:lnSpc>
                <a:spcPct val="115000"/>
              </a:lnSpc>
              <a:spcAft>
                <a:spcPts val="0"/>
              </a:spcAft>
              <a:buFontTx/>
              <a:buNone/>
              <a:defRPr/>
            </a:pPr>
            <a:r>
              <a:rPr lang="en-ZA" sz="1800" dirty="0">
                <a:latin typeface="Arial" panose="020B0604020202020204" pitchFamily="34" charset="0"/>
                <a:ea typeface="Calibri"/>
                <a:cs typeface="Arial" panose="020B0604020202020204" pitchFamily="34" charset="0"/>
              </a:rPr>
              <a:t>"A dignified, unified, empowered and self-sufficient military veterans’ community”</a:t>
            </a:r>
          </a:p>
          <a:p>
            <a:pPr marL="0" indent="0" fontAlgn="t">
              <a:spcBef>
                <a:spcPts val="0"/>
              </a:spcBef>
              <a:spcAft>
                <a:spcPts val="0"/>
              </a:spcAft>
              <a:buNone/>
              <a:defRPr/>
            </a:pPr>
            <a:r>
              <a:rPr lang="en-ZA" sz="2000" b="1" dirty="0">
                <a:latin typeface="Arial" panose="020B0604020202020204" pitchFamily="34" charset="0"/>
                <a:cs typeface="Arial" panose="020B0604020202020204" pitchFamily="34" charset="0"/>
              </a:rPr>
              <a:t>Mission</a:t>
            </a:r>
          </a:p>
          <a:p>
            <a:pPr marL="0" indent="0" algn="just">
              <a:lnSpc>
                <a:spcPct val="115000"/>
              </a:lnSpc>
              <a:spcAft>
                <a:spcPts val="0"/>
              </a:spcAft>
              <a:buFontTx/>
              <a:buNone/>
              <a:defRPr/>
            </a:pPr>
            <a:r>
              <a:rPr lang="en-ZA" sz="1800" dirty="0">
                <a:latin typeface="Arial" panose="020B0604020202020204" pitchFamily="34" charset="0"/>
                <a:ea typeface="Calibri"/>
                <a:cs typeface="Arial" panose="020B0604020202020204" pitchFamily="34" charset="0"/>
              </a:rPr>
              <a:t>“To facilitate delivery and co-ordinate all activities that recognize and entrench the restoration of dignity and appreciation of the contribution of Military Veterans to our freedom and Nation Building”.</a:t>
            </a:r>
          </a:p>
          <a:p>
            <a:pPr marL="0" indent="0" fontAlgn="t">
              <a:spcBef>
                <a:spcPts val="0"/>
              </a:spcBef>
              <a:spcAft>
                <a:spcPts val="0"/>
              </a:spcAft>
              <a:buNone/>
              <a:defRPr/>
            </a:pPr>
            <a:r>
              <a:rPr lang="en-ZA" sz="2000" b="1" dirty="0">
                <a:latin typeface="Arial" panose="020B0604020202020204" pitchFamily="34" charset="0"/>
                <a:cs typeface="Arial" panose="020B0604020202020204" pitchFamily="34" charset="0"/>
              </a:rPr>
              <a:t>Values</a:t>
            </a:r>
          </a:p>
          <a:p>
            <a:pPr marL="0" indent="0" algn="just">
              <a:spcAft>
                <a:spcPts val="0"/>
              </a:spcAft>
              <a:buFontTx/>
              <a:buNone/>
              <a:defRPr/>
            </a:pPr>
            <a:r>
              <a:rPr lang="en-ZA" sz="1800" b="1" i="1" dirty="0">
                <a:solidFill>
                  <a:srgbClr val="000000"/>
                </a:solidFill>
                <a:latin typeface="Arial" panose="020B0604020202020204" pitchFamily="34" charset="0"/>
                <a:ea typeface="Calibri"/>
                <a:cs typeface="Arial" panose="020B0604020202020204" pitchFamily="34" charset="0"/>
              </a:rPr>
              <a:t>Service Charter that Underpins the Delivery of Services to Military Veterans </a:t>
            </a:r>
            <a:endParaRPr lang="en-ZA" sz="1800" dirty="0">
              <a:solidFill>
                <a:srgbClr val="000000"/>
              </a:solidFill>
              <a:latin typeface="Arial" panose="020B0604020202020204" pitchFamily="34" charset="0"/>
              <a:ea typeface="Calibri"/>
              <a:cs typeface="Arial" panose="020B0604020202020204" pitchFamily="34" charset="0"/>
            </a:endParaRPr>
          </a:p>
          <a:p>
            <a:pPr marL="0" indent="0" algn="just">
              <a:spcAft>
                <a:spcPts val="0"/>
              </a:spcAft>
              <a:buFontTx/>
              <a:buNone/>
              <a:defRPr/>
            </a:pPr>
            <a:r>
              <a:rPr lang="en-ZA" sz="1200" dirty="0">
                <a:solidFill>
                  <a:srgbClr val="000000"/>
                </a:solidFill>
                <a:latin typeface="Arial" panose="020B0604020202020204" pitchFamily="34" charset="0"/>
                <a:ea typeface="Calibri"/>
                <a:cs typeface="Arial" panose="020B0604020202020204" pitchFamily="34" charset="0"/>
              </a:rPr>
              <a:t>W</a:t>
            </a:r>
            <a:r>
              <a:rPr lang="en-ZA" sz="1800" dirty="0">
                <a:latin typeface="Arial" panose="020B0604020202020204" pitchFamily="34" charset="0"/>
                <a:ea typeface="Calibri"/>
                <a:cs typeface="Arial" panose="020B0604020202020204" pitchFamily="34" charset="0"/>
              </a:rPr>
              <a:t>e, as Department, pledge to: </a:t>
            </a:r>
          </a:p>
          <a:p>
            <a:pPr algn="just">
              <a:spcAft>
                <a:spcPts val="0"/>
              </a:spcAft>
              <a:buFont typeface="Century Gothic" panose="020B0502020202020204" pitchFamily="34" charset="0"/>
              <a:buChar char="–"/>
              <a:defRPr/>
            </a:pPr>
            <a:r>
              <a:rPr lang="en-ZA" sz="1800" dirty="0">
                <a:latin typeface="Arial" panose="020B0604020202020204" pitchFamily="34" charset="0"/>
                <a:ea typeface="Calibri"/>
                <a:cs typeface="Arial" panose="020B0604020202020204" pitchFamily="34" charset="0"/>
              </a:rPr>
              <a:t>Manage and administer the affairs of Military Veterans with dignity and compassion and to ensure that the unique needs of all Military Veterans are provided for. </a:t>
            </a:r>
          </a:p>
          <a:p>
            <a:pPr algn="just">
              <a:spcAft>
                <a:spcPts val="0"/>
              </a:spcAft>
              <a:buFont typeface="Century Gothic" panose="020B0502020202020204" pitchFamily="34" charset="0"/>
              <a:buChar char="–"/>
              <a:defRPr/>
            </a:pPr>
            <a:r>
              <a:rPr lang="en-ZA" sz="1800" dirty="0">
                <a:latin typeface="Arial" panose="020B0604020202020204" pitchFamily="34" charset="0"/>
                <a:ea typeface="Calibri"/>
                <a:cs typeface="Arial" panose="020B0604020202020204" pitchFamily="34" charset="0"/>
              </a:rPr>
              <a:t>This will be achieved through overall coordination and facilitation of the activities of Government and that of the private sector to ensure the provision of coherent assistance to all Military Veterans.</a:t>
            </a:r>
            <a:endParaRPr lang="en-ZA"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93" y="6657975"/>
            <a:ext cx="9144793" cy="372590"/>
          </a:xfrm>
          <a:prstGeom prst="rect">
            <a:avLst/>
          </a:prstGeom>
        </p:spPr>
      </p:pic>
      <p:pic>
        <p:nvPicPr>
          <p:cNvPr id="6" name="Picture 5"/>
          <p:cNvPicPr>
            <a:picLocks noChangeAspect="1"/>
          </p:cNvPicPr>
          <p:nvPr/>
        </p:nvPicPr>
        <p:blipFill>
          <a:blip r:embed="rId4"/>
          <a:stretch>
            <a:fillRect/>
          </a:stretch>
        </p:blipFill>
        <p:spPr>
          <a:xfrm>
            <a:off x="-158876" y="-75972"/>
            <a:ext cx="9144793" cy="841321"/>
          </a:xfrm>
          <a:prstGeom prst="rect">
            <a:avLst/>
          </a:prstGeom>
        </p:spPr>
      </p:pic>
      <p:sp>
        <p:nvSpPr>
          <p:cNvPr id="4" name="Slide Number Placeholder 3"/>
          <p:cNvSpPr>
            <a:spLocks noGrp="1"/>
          </p:cNvSpPr>
          <p:nvPr>
            <p:ph type="sldNum" sz="quarter" idx="12"/>
          </p:nvPr>
        </p:nvSpPr>
        <p:spPr/>
        <p:txBody>
          <a:bodyPr/>
          <a:lstStyle/>
          <a:p>
            <a:fld id="{7CDEE3CD-9AE7-E148-8D38-A96A94875DA4}" type="slidenum">
              <a:rPr lang="en-US" smtClean="0"/>
              <a:pPr/>
              <a:t>4</a:t>
            </a:fld>
            <a:endParaRPr lang="en-US" dirty="0"/>
          </a:p>
        </p:txBody>
      </p:sp>
    </p:spTree>
    <p:extLst>
      <p:ext uri="{BB962C8B-B14F-4D97-AF65-F5344CB8AC3E}">
        <p14:creationId xmlns:p14="http://schemas.microsoft.com/office/powerpoint/2010/main" xmlns="" val="59333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24" y="736379"/>
            <a:ext cx="7831138" cy="808558"/>
          </a:xfrm>
        </p:spPr>
        <p:txBody>
          <a:bodyPr>
            <a:normAutofit/>
          </a:bodyPr>
          <a:lstStyle/>
          <a:p>
            <a:r>
              <a:rPr lang="en-US" sz="3200" b="1" dirty="0" smtClean="0">
                <a:latin typeface="Century Gothic" panose="020B0502020202020204" pitchFamily="34" charset="0"/>
                <a:cs typeface="Arial"/>
              </a:rPr>
              <a:t>The Mandate of the Department</a:t>
            </a:r>
            <a:endParaRPr lang="en-US" sz="3200" b="1" dirty="0">
              <a:latin typeface="Century Gothic" panose="020B0502020202020204" pitchFamily="34" charset="0"/>
              <a:cs typeface="Arial"/>
            </a:endParaRPr>
          </a:p>
        </p:txBody>
      </p:sp>
      <p:sp>
        <p:nvSpPr>
          <p:cNvPr id="3" name="Content Placeholder 2"/>
          <p:cNvSpPr>
            <a:spLocks noGrp="1"/>
          </p:cNvSpPr>
          <p:nvPr>
            <p:ph idx="1"/>
          </p:nvPr>
        </p:nvSpPr>
        <p:spPr>
          <a:xfrm>
            <a:off x="286604" y="1738661"/>
            <a:ext cx="8400196" cy="4748620"/>
          </a:xfrm>
        </p:spPr>
        <p:txBody>
          <a:bodyPr>
            <a:normAutofit/>
          </a:bodyPr>
          <a:lstStyle/>
          <a:p>
            <a:pPr marL="0" indent="0" algn="just">
              <a:lnSpc>
                <a:spcPct val="150000"/>
              </a:lnSpc>
              <a:buNone/>
            </a:pPr>
            <a:r>
              <a:rPr lang="en-ZA" sz="2800" dirty="0" smtClean="0">
                <a:solidFill>
                  <a:srgbClr val="000000"/>
                </a:solidFill>
                <a:latin typeface="Arial" panose="020B0604020202020204" pitchFamily="34" charset="0"/>
                <a:cs typeface="Arial" panose="020B0604020202020204" pitchFamily="34" charset="0"/>
              </a:rPr>
              <a:t>Legislative mandate derived from the Military Veterans Act 18 of 2011:</a:t>
            </a:r>
          </a:p>
          <a:p>
            <a:pPr marL="0" indent="0" algn="just">
              <a:lnSpc>
                <a:spcPct val="150000"/>
              </a:lnSpc>
              <a:buNone/>
            </a:pPr>
            <a:r>
              <a:rPr lang="en-ZA" sz="2800" dirty="0" smtClean="0">
                <a:solidFill>
                  <a:srgbClr val="000000"/>
                </a:solidFill>
                <a:latin typeface="Arial" panose="020B0604020202020204" pitchFamily="34" charset="0"/>
                <a:cs typeface="Arial" panose="020B0604020202020204" pitchFamily="34" charset="0"/>
              </a:rPr>
              <a:t>To provide national policy and standards on socio-economic support to military veterans and their dependants, including benefits and entitlements to help realise a dignified, unified, empowered and self-sufficient community of military veterans</a:t>
            </a:r>
            <a:endParaRPr lang="en-ZA" sz="28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CDEE3CD-9AE7-E148-8D38-A96A94875DA4}" type="slidenum">
              <a:rPr lang="en-US" sz="1400" b="1" smtClean="0">
                <a:solidFill>
                  <a:prstClr val="black"/>
                </a:solidFill>
              </a:rPr>
              <a:pPr/>
              <a:t>5</a:t>
            </a:fld>
            <a:endParaRPr lang="en-US" sz="1400" b="1" dirty="0">
              <a:solidFill>
                <a:prstClr val="black"/>
              </a:solidFill>
            </a:endParaRPr>
          </a:p>
        </p:txBody>
      </p:sp>
      <p:pic>
        <p:nvPicPr>
          <p:cNvPr id="4" name="Picture 3"/>
          <p:cNvPicPr>
            <a:picLocks noChangeAspect="1"/>
          </p:cNvPicPr>
          <p:nvPr/>
        </p:nvPicPr>
        <p:blipFill>
          <a:blip r:embed="rId3"/>
          <a:stretch>
            <a:fillRect/>
          </a:stretch>
        </p:blipFill>
        <p:spPr>
          <a:xfrm>
            <a:off x="0" y="59196"/>
            <a:ext cx="9144793" cy="841321"/>
          </a:xfrm>
          <a:prstGeom prst="rect">
            <a:avLst/>
          </a:prstGeom>
        </p:spPr>
      </p:pic>
      <p:pic>
        <p:nvPicPr>
          <p:cNvPr id="7" name="Picture 6"/>
          <p:cNvPicPr>
            <a:picLocks noChangeAspect="1"/>
          </p:cNvPicPr>
          <p:nvPr/>
        </p:nvPicPr>
        <p:blipFill>
          <a:blip r:embed="rId4"/>
          <a:stretch>
            <a:fillRect/>
          </a:stretch>
        </p:blipFill>
        <p:spPr>
          <a:xfrm>
            <a:off x="0" y="6618212"/>
            <a:ext cx="9144793" cy="314022"/>
          </a:xfrm>
          <a:prstGeom prst="rect">
            <a:avLst/>
          </a:prstGeom>
        </p:spPr>
      </p:pic>
    </p:spTree>
    <p:extLst>
      <p:ext uri="{BB962C8B-B14F-4D97-AF65-F5344CB8AC3E}">
        <p14:creationId xmlns:p14="http://schemas.microsoft.com/office/powerpoint/2010/main" xmlns="" val="264418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07" y="2581240"/>
            <a:ext cx="8441093" cy="984885"/>
          </a:xfrm>
          <a:prstGeom prst="rect">
            <a:avLst/>
          </a:prstGeom>
        </p:spPr>
        <p:txBody>
          <a:bodyPr wrap="none">
            <a:spAutoFit/>
          </a:bodyPr>
          <a:lstStyle/>
          <a:p>
            <a:pPr algn="ctr"/>
            <a:r>
              <a:rPr lang="en-ZA" altLang="en-US" sz="2900" b="1" dirty="0" smtClean="0">
                <a:solidFill>
                  <a:srgbClr val="008000"/>
                </a:solidFill>
                <a:latin typeface="Arial"/>
                <a:ea typeface="+mj-ea"/>
                <a:cs typeface="Arial"/>
              </a:rPr>
              <a:t>DMV`s </a:t>
            </a:r>
            <a:r>
              <a:rPr lang="en-ZA" altLang="en-US" sz="2900" b="1" dirty="0">
                <a:solidFill>
                  <a:srgbClr val="008000"/>
                </a:solidFill>
                <a:latin typeface="Arial"/>
                <a:ea typeface="+mj-ea"/>
                <a:cs typeface="Arial"/>
              </a:rPr>
              <a:t>OVERALL PERFORMANCE OVERVIEW </a:t>
            </a:r>
          </a:p>
          <a:p>
            <a:pPr algn="ctr"/>
            <a:r>
              <a:rPr lang="en-ZA" altLang="en-US" sz="2900" b="1" dirty="0">
                <a:solidFill>
                  <a:srgbClr val="008000"/>
                </a:solidFill>
                <a:latin typeface="Arial"/>
                <a:ea typeface="+mj-ea"/>
                <a:cs typeface="Arial"/>
              </a:rPr>
              <a:t>FOR </a:t>
            </a:r>
            <a:r>
              <a:rPr lang="en-ZA" altLang="en-US" sz="2900" b="1" dirty="0" smtClean="0">
                <a:solidFill>
                  <a:srgbClr val="008000"/>
                </a:solidFill>
                <a:latin typeface="Arial"/>
                <a:ea typeface="+mj-ea"/>
                <a:cs typeface="Arial"/>
              </a:rPr>
              <a:t>2014/15FY </a:t>
            </a:r>
            <a:endParaRPr lang="en-ZA" sz="2900" b="1" dirty="0">
              <a:solidFill>
                <a:srgbClr val="008000"/>
              </a:solidFill>
              <a:latin typeface="Arial"/>
              <a:ea typeface="+mj-ea"/>
              <a:cs typeface="Arial"/>
            </a:endParaRPr>
          </a:p>
        </p:txBody>
      </p:sp>
      <p:pic>
        <p:nvPicPr>
          <p:cNvPr id="3" name="Picture 2"/>
          <p:cNvPicPr>
            <a:picLocks noChangeAspect="1"/>
          </p:cNvPicPr>
          <p:nvPr/>
        </p:nvPicPr>
        <p:blipFill>
          <a:blip r:embed="rId3"/>
          <a:stretch>
            <a:fillRect/>
          </a:stretch>
        </p:blipFill>
        <p:spPr>
          <a:xfrm>
            <a:off x="-397" y="6572250"/>
            <a:ext cx="9144793" cy="285750"/>
          </a:xfrm>
          <a:prstGeom prst="rect">
            <a:avLst/>
          </a:prstGeom>
        </p:spPr>
      </p:pic>
      <p:pic>
        <p:nvPicPr>
          <p:cNvPr id="4" name="Picture 3"/>
          <p:cNvPicPr>
            <a:picLocks noChangeAspect="1"/>
          </p:cNvPicPr>
          <p:nvPr/>
        </p:nvPicPr>
        <p:blipFill>
          <a:blip r:embed="rId4"/>
          <a:stretch>
            <a:fillRect/>
          </a:stretch>
        </p:blipFill>
        <p:spPr>
          <a:xfrm>
            <a:off x="154586" y="32869"/>
            <a:ext cx="9144793" cy="841321"/>
          </a:xfrm>
          <a:prstGeom prst="rect">
            <a:avLst/>
          </a:prstGeom>
        </p:spPr>
      </p:pic>
      <p:sp>
        <p:nvSpPr>
          <p:cNvPr id="5" name="Slide Number Placeholder 4"/>
          <p:cNvSpPr>
            <a:spLocks noGrp="1"/>
          </p:cNvSpPr>
          <p:nvPr>
            <p:ph type="sldNum" sz="quarter" idx="12"/>
          </p:nvPr>
        </p:nvSpPr>
        <p:spPr/>
        <p:txBody>
          <a:bodyPr/>
          <a:lstStyle/>
          <a:p>
            <a:fld id="{7CDEE3CD-9AE7-E148-8D38-A96A94875DA4}" type="slidenum">
              <a:rPr lang="en-US" smtClean="0"/>
              <a:pPr/>
              <a:t>6</a:t>
            </a:fld>
            <a:endParaRPr lang="en-US" dirty="0"/>
          </a:p>
        </p:txBody>
      </p:sp>
    </p:spTree>
    <p:extLst>
      <p:ext uri="{BB962C8B-B14F-4D97-AF65-F5344CB8AC3E}">
        <p14:creationId xmlns:p14="http://schemas.microsoft.com/office/powerpoint/2010/main" xmlns="" val="2366870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YRS LOGO_color BIG.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7680" y="163869"/>
            <a:ext cx="598237" cy="676749"/>
          </a:xfrm>
          <a:prstGeom prst="rect">
            <a:avLst/>
          </a:prstGeom>
        </p:spPr>
      </p:pic>
      <p:sp>
        <p:nvSpPr>
          <p:cNvPr id="4" name="Rectangle 3"/>
          <p:cNvSpPr/>
          <p:nvPr/>
        </p:nvSpPr>
        <p:spPr>
          <a:xfrm>
            <a:off x="163284" y="470767"/>
            <a:ext cx="8836000" cy="6192464"/>
          </a:xfrm>
          <a:prstGeom prst="rect">
            <a:avLst/>
          </a:prstGeom>
        </p:spPr>
        <p:txBody>
          <a:bodyPr wrap="square">
            <a:spAutoFit/>
          </a:bodyPr>
          <a:lstStyle/>
          <a:p>
            <a:pPr lvl="0" algn="just" defTabSz="914400" eaLnBrk="0" fontAlgn="base" hangingPunct="0">
              <a:spcBef>
                <a:spcPct val="20000"/>
              </a:spcBef>
              <a:spcAft>
                <a:spcPct val="0"/>
              </a:spcAft>
              <a:defRPr/>
            </a:pPr>
            <a:r>
              <a:rPr lang="en-ZA" altLang="en-US" sz="2000" b="1" kern="0" dirty="0" smtClean="0">
                <a:solidFill>
                  <a:srgbClr val="000000"/>
                </a:solidFill>
                <a:latin typeface="Century Gothic" panose="020B0502020202020204" pitchFamily="34" charset="0"/>
              </a:rPr>
              <a:t>                                </a:t>
            </a:r>
          </a:p>
          <a:p>
            <a:pPr lvl="0" algn="ctr" defTabSz="914400" eaLnBrk="0" fontAlgn="base" hangingPunct="0">
              <a:spcBef>
                <a:spcPct val="20000"/>
              </a:spcBef>
              <a:spcAft>
                <a:spcPct val="0"/>
              </a:spcAft>
              <a:defRPr/>
            </a:pPr>
            <a:r>
              <a:rPr lang="en-ZA" altLang="en-US" sz="2000" b="1" kern="0" dirty="0" smtClean="0">
                <a:solidFill>
                  <a:srgbClr val="000000"/>
                </a:solidFill>
                <a:latin typeface="Century Gothic" panose="020B0502020202020204" pitchFamily="34" charset="0"/>
              </a:rPr>
              <a:t>DMV`s </a:t>
            </a:r>
            <a:r>
              <a:rPr lang="en-ZA" altLang="en-US" sz="2000" b="1" kern="0" dirty="0">
                <a:solidFill>
                  <a:srgbClr val="000000"/>
                </a:solidFill>
                <a:latin typeface="Century Gothic" panose="020B0502020202020204" pitchFamily="34" charset="0"/>
              </a:rPr>
              <a:t>Overall Performance Overview</a:t>
            </a:r>
            <a:endParaRPr lang="en-ZA" altLang="en-US" sz="2000" b="1" kern="0" dirty="0" smtClean="0">
              <a:solidFill>
                <a:srgbClr val="000000"/>
              </a:solidFill>
              <a:latin typeface="Century Gothic" panose="020B0502020202020204" pitchFamily="34" charset="0"/>
            </a:endParaRPr>
          </a:p>
          <a:p>
            <a:pPr marL="342900" lvl="0" indent="-342900" algn="just" defTabSz="914400" eaLnBrk="0" fontAlgn="base" hangingPunct="0">
              <a:lnSpc>
                <a:spcPct val="150000"/>
              </a:lnSpc>
              <a:spcBef>
                <a:spcPct val="20000"/>
              </a:spcBef>
              <a:spcAft>
                <a:spcPct val="0"/>
              </a:spcAft>
              <a:buFont typeface="Century Gothic" panose="020B0502020202020204" pitchFamily="34" charset="0"/>
              <a:buChar char="–"/>
              <a:defRPr/>
            </a:pPr>
            <a:r>
              <a:rPr lang="en-ZA" altLang="en-US" sz="1500" kern="0" dirty="0" smtClean="0">
                <a:solidFill>
                  <a:srgbClr val="000000"/>
                </a:solidFill>
                <a:latin typeface="Arial" panose="020B0604020202020204" pitchFamily="34" charset="0"/>
                <a:cs typeface="Arial" panose="020B0604020202020204" pitchFamily="34" charset="0"/>
              </a:rPr>
              <a:t>The </a:t>
            </a:r>
            <a:r>
              <a:rPr lang="en-ZA" altLang="en-US" sz="1500" kern="0" dirty="0">
                <a:solidFill>
                  <a:srgbClr val="000000"/>
                </a:solidFill>
                <a:latin typeface="Arial" panose="020B0604020202020204" pitchFamily="34" charset="0"/>
                <a:cs typeface="Arial" panose="020B0604020202020204" pitchFamily="34" charset="0"/>
              </a:rPr>
              <a:t>Department committed </a:t>
            </a:r>
            <a:r>
              <a:rPr lang="en-ZA" altLang="en-US" sz="1500" kern="0" dirty="0" smtClean="0">
                <a:solidFill>
                  <a:srgbClr val="000000"/>
                </a:solidFill>
                <a:latin typeface="Arial" panose="020B0604020202020204" pitchFamily="34" charset="0"/>
                <a:cs typeface="Arial" panose="020B0604020202020204" pitchFamily="34" charset="0"/>
              </a:rPr>
              <a:t>itself to achieve </a:t>
            </a:r>
            <a:r>
              <a:rPr lang="en-ZA" altLang="en-US" sz="1500" kern="0" dirty="0">
                <a:solidFill>
                  <a:srgbClr val="000000"/>
                </a:solidFill>
                <a:latin typeface="Arial" panose="020B0604020202020204" pitchFamily="34" charset="0"/>
                <a:cs typeface="Arial" panose="020B0604020202020204" pitchFamily="34" charset="0"/>
              </a:rPr>
              <a:t>25 </a:t>
            </a:r>
            <a:r>
              <a:rPr lang="en-ZA" altLang="en-US" sz="1500" kern="0" dirty="0" smtClean="0">
                <a:solidFill>
                  <a:srgbClr val="000000"/>
                </a:solidFill>
                <a:latin typeface="Arial" panose="020B0604020202020204" pitchFamily="34" charset="0"/>
                <a:cs typeface="Arial" panose="020B0604020202020204" pitchFamily="34" charset="0"/>
              </a:rPr>
              <a:t>targeted performance indicators during the 2014/15 </a:t>
            </a:r>
            <a:r>
              <a:rPr lang="en-ZA" altLang="en-US" sz="1500" kern="0" dirty="0">
                <a:solidFill>
                  <a:srgbClr val="000000"/>
                </a:solidFill>
                <a:latin typeface="Arial" panose="020B0604020202020204" pitchFamily="34" charset="0"/>
                <a:cs typeface="Arial" panose="020B0604020202020204" pitchFamily="34" charset="0"/>
              </a:rPr>
              <a:t>F</a:t>
            </a:r>
            <a:r>
              <a:rPr lang="en-ZA" altLang="en-US" sz="1500" kern="0" dirty="0" smtClean="0">
                <a:solidFill>
                  <a:srgbClr val="000000"/>
                </a:solidFill>
                <a:latin typeface="Arial" panose="020B0604020202020204" pitchFamily="34" charset="0"/>
                <a:cs typeface="Arial" panose="020B0604020202020204" pitchFamily="34" charset="0"/>
              </a:rPr>
              <a:t>inancial </a:t>
            </a:r>
            <a:r>
              <a:rPr lang="en-ZA" altLang="en-US" sz="1500" kern="0" dirty="0">
                <a:solidFill>
                  <a:srgbClr val="000000"/>
                </a:solidFill>
                <a:latin typeface="Arial" panose="020B0604020202020204" pitchFamily="34" charset="0"/>
                <a:cs typeface="Arial" panose="020B0604020202020204" pitchFamily="34" charset="0"/>
              </a:rPr>
              <a:t>Y</a:t>
            </a:r>
            <a:r>
              <a:rPr lang="en-ZA" altLang="en-US" sz="1500" kern="0" dirty="0" smtClean="0">
                <a:solidFill>
                  <a:srgbClr val="000000"/>
                </a:solidFill>
                <a:latin typeface="Arial" panose="020B0604020202020204" pitchFamily="34" charset="0"/>
                <a:cs typeface="Arial" panose="020B0604020202020204" pitchFamily="34" charset="0"/>
              </a:rPr>
              <a:t>ear (FY). </a:t>
            </a:r>
            <a:endParaRPr lang="en-ZA" altLang="en-US" sz="1500" kern="0" dirty="0">
              <a:solidFill>
                <a:srgbClr val="000000"/>
              </a:solidFill>
              <a:latin typeface="Arial" panose="020B0604020202020204" pitchFamily="34" charset="0"/>
              <a:cs typeface="Arial" panose="020B0604020202020204" pitchFamily="34" charset="0"/>
            </a:endParaRPr>
          </a:p>
          <a:p>
            <a:pPr marL="342900" indent="-342900" algn="just" defTabSz="914400" eaLnBrk="0" fontAlgn="base" hangingPunct="0">
              <a:lnSpc>
                <a:spcPct val="150000"/>
              </a:lnSpc>
              <a:spcBef>
                <a:spcPct val="20000"/>
              </a:spcBef>
              <a:spcAft>
                <a:spcPct val="0"/>
              </a:spcAft>
              <a:buFont typeface="Century Gothic" panose="020B0502020202020204" pitchFamily="34" charset="0"/>
              <a:buChar char="–"/>
              <a:defRPr/>
            </a:pPr>
            <a:r>
              <a:rPr lang="en-ZA" altLang="en-US" sz="1500" kern="0" dirty="0">
                <a:solidFill>
                  <a:srgbClr val="000000"/>
                </a:solidFill>
                <a:latin typeface="Arial" panose="020B0604020202020204" pitchFamily="34" charset="0"/>
                <a:cs typeface="Arial" panose="020B0604020202020204" pitchFamily="34" charset="0"/>
              </a:rPr>
              <a:t>Of the </a:t>
            </a:r>
            <a:r>
              <a:rPr lang="en-ZA" altLang="en-US" sz="1500" kern="0" dirty="0" smtClean="0">
                <a:solidFill>
                  <a:srgbClr val="000000"/>
                </a:solidFill>
                <a:latin typeface="Arial" panose="020B0604020202020204" pitchFamily="34" charset="0"/>
                <a:cs typeface="Arial" panose="020B0604020202020204" pitchFamily="34" charset="0"/>
              </a:rPr>
              <a:t>25 </a:t>
            </a:r>
            <a:r>
              <a:rPr lang="en-ZA" altLang="en-US" sz="1500" kern="0" dirty="0">
                <a:solidFill>
                  <a:srgbClr val="000000"/>
                </a:solidFill>
                <a:latin typeface="Arial" panose="020B0604020202020204" pitchFamily="34" charset="0"/>
                <a:cs typeface="Arial" panose="020B0604020202020204" pitchFamily="34" charset="0"/>
              </a:rPr>
              <a:t>targeted performance </a:t>
            </a:r>
            <a:r>
              <a:rPr lang="en-ZA" altLang="en-US" sz="1500" kern="0" dirty="0" smtClean="0">
                <a:solidFill>
                  <a:srgbClr val="000000"/>
                </a:solidFill>
                <a:latin typeface="Arial" panose="020B0604020202020204" pitchFamily="34" charset="0"/>
                <a:cs typeface="Arial" panose="020B0604020202020204" pitchFamily="34" charset="0"/>
              </a:rPr>
              <a:t>indicators, 17 </a:t>
            </a:r>
            <a:r>
              <a:rPr lang="en-ZA" altLang="en-US" sz="1500" kern="0" dirty="0">
                <a:solidFill>
                  <a:srgbClr val="000000"/>
                </a:solidFill>
                <a:latin typeface="Arial" panose="020B0604020202020204" pitchFamily="34" charset="0"/>
                <a:cs typeface="Arial" panose="020B0604020202020204" pitchFamily="34" charset="0"/>
              </a:rPr>
              <a:t>targets were achieved which constitutes </a:t>
            </a:r>
            <a:r>
              <a:rPr lang="en-ZA" altLang="en-US" sz="1500" kern="0" dirty="0" smtClean="0">
                <a:solidFill>
                  <a:srgbClr val="000000"/>
                </a:solidFill>
                <a:latin typeface="Arial" panose="020B0604020202020204" pitchFamily="34" charset="0"/>
                <a:cs typeface="Arial" panose="020B0604020202020204" pitchFamily="34" charset="0"/>
              </a:rPr>
              <a:t>68 </a:t>
            </a:r>
            <a:r>
              <a:rPr lang="en-ZA" altLang="en-US" sz="1500" kern="0" dirty="0">
                <a:solidFill>
                  <a:srgbClr val="000000"/>
                </a:solidFill>
                <a:latin typeface="Arial" panose="020B0604020202020204" pitchFamily="34" charset="0"/>
                <a:cs typeface="Arial" panose="020B0604020202020204" pitchFamily="34" charset="0"/>
              </a:rPr>
              <a:t>% of the </a:t>
            </a:r>
            <a:r>
              <a:rPr lang="en-ZA" altLang="en-US" sz="1500" kern="0" dirty="0" smtClean="0">
                <a:solidFill>
                  <a:srgbClr val="000000"/>
                </a:solidFill>
                <a:latin typeface="Arial" panose="020B0604020202020204" pitchFamily="34" charset="0"/>
                <a:cs typeface="Arial" panose="020B0604020202020204" pitchFamily="34" charset="0"/>
              </a:rPr>
              <a:t>overall achievement for </a:t>
            </a:r>
            <a:r>
              <a:rPr lang="en-ZA" altLang="en-US" sz="1500" kern="0" dirty="0">
                <a:solidFill>
                  <a:srgbClr val="000000"/>
                </a:solidFill>
                <a:latin typeface="Arial" panose="020B0604020202020204" pitchFamily="34" charset="0"/>
                <a:cs typeface="Arial" panose="020B0604020202020204" pitchFamily="34" charset="0"/>
              </a:rPr>
              <a:t>the </a:t>
            </a:r>
            <a:r>
              <a:rPr lang="en-ZA" altLang="en-US" sz="1500" kern="0" dirty="0" smtClean="0">
                <a:solidFill>
                  <a:srgbClr val="000000"/>
                </a:solidFill>
                <a:latin typeface="Arial" panose="020B0604020202020204" pitchFamily="34" charset="0"/>
                <a:cs typeface="Arial" panose="020B0604020202020204" pitchFamily="34" charset="0"/>
              </a:rPr>
              <a:t>2014/15FY. </a:t>
            </a:r>
          </a:p>
          <a:p>
            <a:pPr lvl="0" defTabSz="914400" fontAlgn="base">
              <a:spcBef>
                <a:spcPct val="0"/>
              </a:spcBef>
              <a:spcAft>
                <a:spcPct val="0"/>
              </a:spcAft>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smtClean="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smtClean="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ZA" altLang="en-US" sz="1600" b="1" kern="0" dirty="0" smtClean="0">
                <a:solidFill>
                  <a:srgbClr val="000000"/>
                </a:solidFill>
                <a:latin typeface="Arial" panose="020B0604020202020204" pitchFamily="34" charset="0"/>
                <a:cs typeface="Arial" panose="020B0604020202020204" pitchFamily="34" charset="0"/>
              </a:rPr>
              <a:t>  </a:t>
            </a:r>
          </a:p>
          <a:p>
            <a:pPr lvl="0" defTabSz="914400" fontAlgn="base">
              <a:spcBef>
                <a:spcPct val="0"/>
              </a:spcBef>
              <a:spcAft>
                <a:spcPct val="0"/>
              </a:spcAft>
            </a:pPr>
            <a:r>
              <a:rPr lang="en-ZA" altLang="en-US" sz="1600" kern="0" dirty="0" smtClean="0">
                <a:solidFill>
                  <a:srgbClr val="000000"/>
                </a:solidFill>
                <a:latin typeface="Arial" panose="020B0604020202020204" pitchFamily="34" charset="0"/>
                <a:cs typeface="Arial" panose="020B0604020202020204" pitchFamily="34" charset="0"/>
              </a:rPr>
              <a:t> </a:t>
            </a:r>
            <a:r>
              <a:rPr lang="en-ZA" altLang="en-US" kern="0" dirty="0" smtClean="0">
                <a:solidFill>
                  <a:srgbClr val="000000"/>
                </a:solidFill>
                <a:latin typeface="Arial" panose="020B0604020202020204" pitchFamily="34" charset="0"/>
                <a:cs typeface="Arial" panose="020B0604020202020204" pitchFamily="34" charset="0"/>
              </a:rPr>
              <a:t>Departmental Performance </a:t>
            </a:r>
            <a:r>
              <a:rPr lang="en-ZA" altLang="en-US" sz="1600" kern="0" dirty="0" smtClean="0">
                <a:solidFill>
                  <a:srgbClr val="000000"/>
                </a:solidFill>
                <a:latin typeface="Arial" panose="020B0604020202020204" pitchFamily="34" charset="0"/>
                <a:cs typeface="Arial" panose="020B0604020202020204" pitchFamily="34" charset="0"/>
              </a:rPr>
              <a:t>= </a:t>
            </a:r>
            <a:r>
              <a:rPr lang="en-ZA" u="sng" dirty="0" smtClean="0">
                <a:solidFill>
                  <a:srgbClr val="000000"/>
                </a:solidFill>
                <a:latin typeface="Arial" panose="020B0604020202020204" pitchFamily="34" charset="0"/>
                <a:ea typeface="ＭＳ Ｐゴシック"/>
                <a:cs typeface="Arial" panose="020B0604020202020204" pitchFamily="34" charset="0"/>
              </a:rPr>
              <a:t>No</a:t>
            </a:r>
            <a:r>
              <a:rPr lang="en-ZA" u="sng" dirty="0">
                <a:solidFill>
                  <a:srgbClr val="000000"/>
                </a:solidFill>
                <a:latin typeface="Arial" panose="020B0604020202020204" pitchFamily="34" charset="0"/>
                <a:ea typeface="ＭＳ Ｐゴシック"/>
                <a:cs typeface="Arial" panose="020B0604020202020204" pitchFamily="34" charset="0"/>
              </a:rPr>
              <a:t>. of  targets achieved </a:t>
            </a:r>
            <a:r>
              <a:rPr lang="en-ZA" dirty="0">
                <a:solidFill>
                  <a:srgbClr val="000000"/>
                </a:solidFill>
                <a:latin typeface="Arial" panose="020B0604020202020204" pitchFamily="34" charset="0"/>
                <a:ea typeface="ＭＳ Ｐゴシック"/>
                <a:cs typeface="Arial" panose="020B0604020202020204" pitchFamily="34" charset="0"/>
              </a:rPr>
              <a:t> x 100       </a:t>
            </a:r>
          </a:p>
          <a:p>
            <a:pPr lvl="0" defTabSz="914400" fontAlgn="base">
              <a:spcBef>
                <a:spcPct val="0"/>
              </a:spcBef>
              <a:spcAft>
                <a:spcPct val="0"/>
              </a:spcAft>
            </a:pPr>
            <a:r>
              <a:rPr lang="en-ZA" dirty="0">
                <a:solidFill>
                  <a:srgbClr val="000000"/>
                </a:solidFill>
                <a:latin typeface="Arial" panose="020B0604020202020204" pitchFamily="34" charset="0"/>
                <a:ea typeface="ＭＳ Ｐゴシック"/>
                <a:cs typeface="Arial" panose="020B0604020202020204" pitchFamily="34" charset="0"/>
              </a:rPr>
              <a:t>			     </a:t>
            </a:r>
            <a:r>
              <a:rPr lang="en-ZA" dirty="0" smtClean="0">
                <a:solidFill>
                  <a:srgbClr val="000000"/>
                </a:solidFill>
                <a:latin typeface="Arial" panose="020B0604020202020204" pitchFamily="34" charset="0"/>
                <a:ea typeface="ＭＳ Ｐゴシック"/>
                <a:cs typeface="Arial" panose="020B0604020202020204" pitchFamily="34" charset="0"/>
              </a:rPr>
              <a:t> </a:t>
            </a:r>
            <a:r>
              <a:rPr lang="en-ZA" dirty="0">
                <a:solidFill>
                  <a:srgbClr val="000000"/>
                </a:solidFill>
                <a:latin typeface="Arial" panose="020B0604020202020204" pitchFamily="34" charset="0"/>
                <a:ea typeface="ＭＳ Ｐゴシック"/>
                <a:cs typeface="Arial" panose="020B0604020202020204" pitchFamily="34" charset="0"/>
              </a:rPr>
              <a:t>Total no of targets set</a:t>
            </a:r>
          </a:p>
          <a:p>
            <a:pPr lvl="0" algn="just" defTabSz="914400" eaLnBrk="0" fontAlgn="base" hangingPunct="0">
              <a:spcBef>
                <a:spcPct val="20000"/>
              </a:spcBef>
              <a:spcAft>
                <a:spcPct val="0"/>
              </a:spcAft>
              <a:defRPr/>
            </a:pPr>
            <a:r>
              <a:rPr lang="en-ZA" altLang="en-US" sz="1600" kern="0" dirty="0" smtClean="0">
                <a:solidFill>
                  <a:srgbClr val="000000"/>
                </a:solidFill>
                <a:latin typeface="Arial" panose="020B0604020202020204" pitchFamily="34" charset="0"/>
                <a:cs typeface="Arial" panose="020B0604020202020204" pitchFamily="34" charset="0"/>
              </a:rPr>
              <a:t>                                                  </a:t>
            </a:r>
            <a:r>
              <a:rPr lang="en-ZA" dirty="0" smtClean="0">
                <a:solidFill>
                  <a:srgbClr val="000000"/>
                </a:solidFill>
                <a:latin typeface="Arial" panose="020B0604020202020204" pitchFamily="34" charset="0"/>
                <a:ea typeface="ＭＳ Ｐゴシック"/>
                <a:cs typeface="Arial" panose="020B0604020202020204" pitchFamily="34" charset="0"/>
              </a:rPr>
              <a:t>    = </a:t>
            </a:r>
            <a:r>
              <a:rPr lang="en-ZA" u="sng" dirty="0" smtClean="0">
                <a:solidFill>
                  <a:srgbClr val="000000"/>
                </a:solidFill>
                <a:latin typeface="Arial" panose="020B0604020202020204" pitchFamily="34" charset="0"/>
                <a:ea typeface="ＭＳ Ｐゴシック"/>
                <a:cs typeface="Arial" panose="020B0604020202020204" pitchFamily="34" charset="0"/>
              </a:rPr>
              <a:t>17 </a:t>
            </a:r>
            <a:r>
              <a:rPr lang="en-ZA" dirty="0" smtClean="0">
                <a:solidFill>
                  <a:srgbClr val="000000"/>
                </a:solidFill>
                <a:latin typeface="Arial" panose="020B0604020202020204" pitchFamily="34" charset="0"/>
                <a:ea typeface="ＭＳ Ｐゴシック"/>
                <a:cs typeface="Arial" panose="020B0604020202020204" pitchFamily="34" charset="0"/>
              </a:rPr>
              <a:t>x 100 </a:t>
            </a:r>
            <a:endParaRPr lang="en-ZA" u="sng" dirty="0" smtClean="0">
              <a:solidFill>
                <a:srgbClr val="000000"/>
              </a:solidFill>
              <a:latin typeface="Arial" panose="020B0604020202020204" pitchFamily="34" charset="0"/>
              <a:ea typeface="ＭＳ Ｐゴシック"/>
              <a:cs typeface="Arial" panose="020B0604020202020204" pitchFamily="34" charset="0"/>
            </a:endParaRPr>
          </a:p>
          <a:p>
            <a:pPr lvl="0" defTabSz="914400" fontAlgn="base">
              <a:spcBef>
                <a:spcPct val="0"/>
              </a:spcBef>
              <a:spcAft>
                <a:spcPct val="0"/>
              </a:spcAft>
            </a:pPr>
            <a:r>
              <a:rPr lang="en-ZA" dirty="0" smtClean="0">
                <a:solidFill>
                  <a:srgbClr val="000000"/>
                </a:solidFill>
                <a:latin typeface="Arial" panose="020B0604020202020204" pitchFamily="34" charset="0"/>
                <a:ea typeface="ＭＳ Ｐゴシック"/>
                <a:cs typeface="Arial" panose="020B0604020202020204" pitchFamily="34" charset="0"/>
              </a:rPr>
              <a:t>			         25</a:t>
            </a:r>
          </a:p>
          <a:p>
            <a:pPr lvl="0" algn="just" defTabSz="914400" eaLnBrk="0" fontAlgn="base" hangingPunct="0">
              <a:spcBef>
                <a:spcPct val="20000"/>
              </a:spcBef>
              <a:spcAft>
                <a:spcPct val="0"/>
              </a:spcAft>
              <a:defRPr/>
            </a:pPr>
            <a:r>
              <a:rPr lang="en-ZA" altLang="en-US" sz="1600" kern="0" dirty="0" smtClean="0">
                <a:solidFill>
                  <a:srgbClr val="000000"/>
                </a:solidFill>
                <a:latin typeface="Arial" panose="020B0604020202020204" pitchFamily="34" charset="0"/>
                <a:cs typeface="Arial" panose="020B0604020202020204" pitchFamily="34" charset="0"/>
              </a:rPr>
              <a:t>                                                      </a:t>
            </a:r>
            <a:r>
              <a:rPr lang="en-ZA" altLang="en-US" kern="0" dirty="0" smtClean="0">
                <a:solidFill>
                  <a:srgbClr val="000000"/>
                </a:solidFill>
                <a:latin typeface="Arial" panose="020B0604020202020204" pitchFamily="34" charset="0"/>
                <a:cs typeface="Arial" panose="020B0604020202020204" pitchFamily="34" charset="0"/>
              </a:rPr>
              <a:t>= 68%</a:t>
            </a:r>
            <a:endParaRPr lang="en-ZA" altLang="en-US" kern="0" dirty="0">
              <a:solidFill>
                <a:srgbClr val="000000"/>
              </a:solidFill>
              <a:latin typeface="Arial" panose="020B0604020202020204" pitchFamily="34" charset="0"/>
              <a:cs typeface="Arial" panose="020B0604020202020204" pitchFamily="34" charset="0"/>
            </a:endParaRPr>
          </a:p>
          <a:p>
            <a:pPr lvl="0" algn="just" defTabSz="914400" eaLnBrk="0" fontAlgn="base" hangingPunct="0">
              <a:spcBef>
                <a:spcPct val="20000"/>
              </a:spcBef>
              <a:spcAft>
                <a:spcPct val="0"/>
              </a:spcAft>
              <a:defRPr/>
            </a:pPr>
            <a:r>
              <a:rPr lang="en-ZA" altLang="en-US" sz="1600" kern="0" dirty="0" smtClean="0">
                <a:solidFill>
                  <a:srgbClr val="000000"/>
                </a:solidFill>
                <a:latin typeface="Arial" panose="020B0604020202020204" pitchFamily="34" charset="0"/>
                <a:cs typeface="Arial" panose="020B0604020202020204" pitchFamily="34" charset="0"/>
              </a:rPr>
              <a:t>The department achieved 68% on the overall performance for the </a:t>
            </a:r>
            <a:r>
              <a:rPr lang="en-ZA" altLang="en-US" sz="1500" kern="0" dirty="0" smtClean="0">
                <a:solidFill>
                  <a:srgbClr val="000000"/>
                </a:solidFill>
                <a:latin typeface="Arial" panose="020B0604020202020204" pitchFamily="34" charset="0"/>
                <a:cs typeface="Arial" panose="020B0604020202020204" pitchFamily="34" charset="0"/>
              </a:rPr>
              <a:t>2014/15FY. </a:t>
            </a:r>
            <a:endParaRPr lang="en-ZA" altLang="en-US" sz="1500" kern="0" dirty="0">
              <a:solidFill>
                <a:srgbClr val="000000"/>
              </a:solidFill>
              <a:latin typeface="Arial" panose="020B0604020202020204" pitchFamily="34" charset="0"/>
              <a:cs typeface="Arial" panose="020B0604020202020204" pitchFamily="34" charset="0"/>
            </a:endParaRPr>
          </a:p>
          <a:p>
            <a:pPr lvl="0" algn="just" defTabSz="914400" eaLnBrk="0" fontAlgn="base" hangingPunct="0">
              <a:spcBef>
                <a:spcPct val="20000"/>
              </a:spcBef>
              <a:spcAft>
                <a:spcPct val="0"/>
              </a:spcAf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Tx/>
              <a:buChar char="•"/>
              <a:defRPr/>
            </a:pPr>
            <a:endParaRPr lang="en-ZA" altLang="en-US" sz="2000" kern="0" dirty="0">
              <a:solidFill>
                <a:srgbClr val="0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273430754"/>
              </p:ext>
            </p:extLst>
          </p:nvPr>
        </p:nvGraphicFramePr>
        <p:xfrm>
          <a:off x="318976" y="2838203"/>
          <a:ext cx="8475516" cy="926275"/>
        </p:xfrm>
        <a:graphic>
          <a:graphicData uri="http://schemas.openxmlformats.org/drawingml/2006/table">
            <a:tbl>
              <a:tblPr firstRow="1" bandRow="1">
                <a:tableStyleId>{5C22544A-7EE6-4342-B048-85BDC9FD1C3A}</a:tableStyleId>
              </a:tblPr>
              <a:tblGrid>
                <a:gridCol w="2797730"/>
                <a:gridCol w="2626241"/>
                <a:gridCol w="3051545"/>
              </a:tblGrid>
              <a:tr h="473703">
                <a:tc>
                  <a:txBody>
                    <a:bodyPr/>
                    <a:lstStyle/>
                    <a:p>
                      <a:r>
                        <a:rPr lang="en-ZA" dirty="0" smtClean="0">
                          <a:solidFill>
                            <a:srgbClr val="144B26"/>
                          </a:solidFill>
                          <a:latin typeface="Century Gothic" panose="020B0502020202020204" pitchFamily="34" charset="0"/>
                        </a:rPr>
                        <a:t>Planned targets</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rPr>
                        <a:t>Targets not achieved</a:t>
                      </a:r>
                      <a:endParaRPr lang="en-ZA" dirty="0">
                        <a:solidFill>
                          <a:srgbClr val="144B2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2572">
                <a:tc>
                  <a:txBody>
                    <a:bodyPr/>
                    <a:lstStyle/>
                    <a:p>
                      <a:r>
                        <a:rPr lang="en-ZA" b="1" dirty="0" smtClean="0">
                          <a:latin typeface="Century Gothic" panose="020B0502020202020204" pitchFamily="34" charset="0"/>
                        </a:rPr>
                        <a:t>25 of 25 APP targets</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b="1" dirty="0" smtClean="0">
                          <a:latin typeface="Century Gothic" panose="020B0502020202020204" pitchFamily="34" charset="0"/>
                        </a:rPr>
                        <a:t>17</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F32C"/>
                    </a:solidFill>
                  </a:tcPr>
                </a:tc>
                <a:tc>
                  <a:txBody>
                    <a:bodyPr/>
                    <a:lstStyle/>
                    <a:p>
                      <a:pPr algn="ctr"/>
                      <a:r>
                        <a:rPr lang="en-ZA" b="1" dirty="0" smtClean="0">
                          <a:latin typeface="Century Gothic" panose="020B0502020202020204" pitchFamily="34" charset="0"/>
                        </a:rPr>
                        <a:t>08</a:t>
                      </a:r>
                      <a:endParaRPr lang="en-ZA"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pic>
        <p:nvPicPr>
          <p:cNvPr id="2" name="Picture 1"/>
          <p:cNvPicPr>
            <a:picLocks noChangeAspect="1"/>
          </p:cNvPicPr>
          <p:nvPr/>
        </p:nvPicPr>
        <p:blipFill>
          <a:blip r:embed="rId4"/>
          <a:stretch>
            <a:fillRect/>
          </a:stretch>
        </p:blipFill>
        <p:spPr>
          <a:xfrm>
            <a:off x="-793" y="26145"/>
            <a:ext cx="9144793" cy="814473"/>
          </a:xfrm>
          <a:prstGeom prst="rect">
            <a:avLst/>
          </a:prstGeom>
        </p:spPr>
      </p:pic>
      <p:pic>
        <p:nvPicPr>
          <p:cNvPr id="3" name="Picture 2"/>
          <p:cNvPicPr>
            <a:picLocks noChangeAspect="1"/>
          </p:cNvPicPr>
          <p:nvPr/>
        </p:nvPicPr>
        <p:blipFill>
          <a:blip r:embed="rId5"/>
          <a:stretch>
            <a:fillRect/>
          </a:stretch>
        </p:blipFill>
        <p:spPr>
          <a:xfrm>
            <a:off x="8887" y="6457950"/>
            <a:ext cx="9144793" cy="400050"/>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7</a:t>
            </a:fld>
            <a:endParaRPr lang="en-US" dirty="0"/>
          </a:p>
        </p:txBody>
      </p:sp>
    </p:spTree>
    <p:extLst>
      <p:ext uri="{BB962C8B-B14F-4D97-AF65-F5344CB8AC3E}">
        <p14:creationId xmlns:p14="http://schemas.microsoft.com/office/powerpoint/2010/main" xmlns="" val="2153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503" y="2162067"/>
            <a:ext cx="7444506" cy="2323713"/>
          </a:xfrm>
          <a:prstGeom prst="rect">
            <a:avLst/>
          </a:prstGeom>
        </p:spPr>
        <p:txBody>
          <a:bodyPr wrap="square">
            <a:spAutoFit/>
          </a:bodyPr>
          <a:lstStyle/>
          <a:p>
            <a:pPr algn="ctr"/>
            <a:r>
              <a:rPr lang="en-ZA" altLang="en-US" sz="2900" b="1" dirty="0" smtClean="0">
                <a:solidFill>
                  <a:srgbClr val="008000"/>
                </a:solidFill>
                <a:latin typeface="Arial"/>
                <a:ea typeface="+mj-ea"/>
                <a:cs typeface="Arial"/>
              </a:rPr>
              <a:t>PERFORMANCE PER PROGRAMME</a:t>
            </a:r>
          </a:p>
          <a:p>
            <a:pPr marL="1343025" defTabSz="804863"/>
            <a:endParaRPr lang="en-ZA" altLang="en-US" sz="2900" b="1" dirty="0">
              <a:solidFill>
                <a:srgbClr val="008000"/>
              </a:solidFill>
              <a:latin typeface="Arial"/>
              <a:ea typeface="+mj-ea"/>
              <a:cs typeface="Arial"/>
            </a:endParaRPr>
          </a:p>
          <a:p>
            <a:pPr marL="900113" defTabSz="804863"/>
            <a:r>
              <a:rPr lang="en-ZA" altLang="en-US" sz="2900" b="1" dirty="0" smtClean="0">
                <a:solidFill>
                  <a:srgbClr val="008000"/>
                </a:solidFill>
                <a:latin typeface="Arial"/>
                <a:ea typeface="+mj-ea"/>
                <a:cs typeface="Arial"/>
              </a:rPr>
              <a:t>Programme 1: Administration</a:t>
            </a:r>
          </a:p>
          <a:p>
            <a:pPr marL="900113" defTabSz="179388"/>
            <a:r>
              <a:rPr lang="en-ZA" altLang="en-US" sz="2900" b="1" dirty="0" smtClean="0">
                <a:solidFill>
                  <a:srgbClr val="008000"/>
                </a:solidFill>
                <a:latin typeface="Arial"/>
                <a:ea typeface="+mj-ea"/>
                <a:cs typeface="Arial"/>
              </a:rPr>
              <a:t>Programme 2: SES</a:t>
            </a:r>
          </a:p>
          <a:p>
            <a:pPr marL="900113" defTabSz="179388"/>
            <a:r>
              <a:rPr lang="en-ZA" altLang="en-US" sz="2900" b="1" dirty="0" smtClean="0">
                <a:solidFill>
                  <a:srgbClr val="008000"/>
                </a:solidFill>
                <a:latin typeface="Arial"/>
                <a:ea typeface="+mj-ea"/>
                <a:cs typeface="Arial"/>
              </a:rPr>
              <a:t>Programme 3: ESM </a:t>
            </a:r>
            <a:endParaRPr lang="en-ZA" altLang="en-US" sz="2900" b="1" dirty="0">
              <a:solidFill>
                <a:srgbClr val="008000"/>
              </a:solidFill>
              <a:latin typeface="Arial"/>
              <a:ea typeface="+mj-ea"/>
              <a:cs typeface="Arial"/>
            </a:endParaRPr>
          </a:p>
        </p:txBody>
      </p:sp>
      <p:pic>
        <p:nvPicPr>
          <p:cNvPr id="3" name="Picture 2"/>
          <p:cNvPicPr>
            <a:picLocks noChangeAspect="1"/>
          </p:cNvPicPr>
          <p:nvPr/>
        </p:nvPicPr>
        <p:blipFill>
          <a:blip r:embed="rId2"/>
          <a:stretch>
            <a:fillRect/>
          </a:stretch>
        </p:blipFill>
        <p:spPr>
          <a:xfrm>
            <a:off x="-11692" y="6557963"/>
            <a:ext cx="9144793" cy="248328"/>
          </a:xfrm>
          <a:prstGeom prst="rect">
            <a:avLst/>
          </a:prstGeom>
        </p:spPr>
      </p:pic>
      <p:pic>
        <p:nvPicPr>
          <p:cNvPr id="4" name="Picture 3"/>
          <p:cNvPicPr>
            <a:picLocks noChangeAspect="1"/>
          </p:cNvPicPr>
          <p:nvPr/>
        </p:nvPicPr>
        <p:blipFill>
          <a:blip r:embed="rId3"/>
          <a:stretch>
            <a:fillRect/>
          </a:stretch>
        </p:blipFill>
        <p:spPr>
          <a:xfrm>
            <a:off x="0" y="0"/>
            <a:ext cx="9144793" cy="816935"/>
          </a:xfrm>
          <a:prstGeom prst="rect">
            <a:avLst/>
          </a:prstGeom>
        </p:spPr>
      </p:pic>
      <p:sp>
        <p:nvSpPr>
          <p:cNvPr id="5" name="Slide Number Placeholder 4"/>
          <p:cNvSpPr>
            <a:spLocks noGrp="1"/>
          </p:cNvSpPr>
          <p:nvPr>
            <p:ph type="sldNum" sz="quarter" idx="12"/>
          </p:nvPr>
        </p:nvSpPr>
        <p:spPr/>
        <p:txBody>
          <a:bodyPr/>
          <a:lstStyle/>
          <a:p>
            <a:fld id="{7CDEE3CD-9AE7-E148-8D38-A96A94875DA4}" type="slidenum">
              <a:rPr lang="en-US" smtClean="0"/>
              <a:pPr/>
              <a:t>8</a:t>
            </a:fld>
            <a:endParaRPr lang="en-US" dirty="0"/>
          </a:p>
        </p:txBody>
      </p:sp>
    </p:spTree>
    <p:extLst>
      <p:ext uri="{BB962C8B-B14F-4D97-AF65-F5344CB8AC3E}">
        <p14:creationId xmlns:p14="http://schemas.microsoft.com/office/powerpoint/2010/main" xmlns="" val="23373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093" y="388880"/>
            <a:ext cx="8605611" cy="5373779"/>
          </a:xfrm>
          <a:prstGeom prst="rect">
            <a:avLst/>
          </a:prstGeom>
        </p:spPr>
        <p:txBody>
          <a:bodyPr wrap="square">
            <a:spAutoFit/>
          </a:bodyPr>
          <a:lstStyle/>
          <a:p>
            <a:pPr lvl="0" algn="just" defTabSz="914400" eaLnBrk="0" fontAlgn="base" hangingPunct="0">
              <a:spcBef>
                <a:spcPct val="20000"/>
              </a:spcBef>
              <a:spcAft>
                <a:spcPct val="0"/>
              </a:spcAft>
              <a:defRPr/>
            </a:pPr>
            <a:endParaRPr lang="en-ZA" altLang="en-US" sz="2000" b="1" kern="0" dirty="0" smtClean="0">
              <a:solidFill>
                <a:srgbClr val="000000"/>
              </a:solidFill>
              <a:latin typeface="Century Gothic" panose="020B0502020202020204" pitchFamily="34" charset="0"/>
            </a:endParaRPr>
          </a:p>
          <a:p>
            <a:pPr lvl="0" algn="just" defTabSz="914400" eaLnBrk="0" fontAlgn="base" hangingPunct="0">
              <a:spcBef>
                <a:spcPct val="20000"/>
              </a:spcBef>
              <a:spcAft>
                <a:spcPct val="0"/>
              </a:spcAft>
              <a:defRPr/>
            </a:pPr>
            <a:endParaRPr lang="en-ZA" altLang="en-US" sz="2000" b="1" kern="0" dirty="0" smtClean="0">
              <a:solidFill>
                <a:srgbClr val="000000"/>
              </a:solidFill>
              <a:latin typeface="Century Gothic" panose="020B0502020202020204" pitchFamily="34" charset="0"/>
            </a:endParaRPr>
          </a:p>
          <a:p>
            <a:pPr lvl="0" algn="ctr" defTabSz="914400" eaLnBrk="0" fontAlgn="base" hangingPunct="0">
              <a:spcBef>
                <a:spcPct val="20000"/>
              </a:spcBef>
              <a:spcAft>
                <a:spcPct val="0"/>
              </a:spcAft>
              <a:defRPr/>
            </a:pPr>
            <a:r>
              <a:rPr lang="en-ZA" altLang="en-US" sz="2000" b="1" kern="0" dirty="0" smtClean="0">
                <a:solidFill>
                  <a:srgbClr val="000000"/>
                </a:solidFill>
                <a:latin typeface="Arial" panose="020B0604020202020204" pitchFamily="34" charset="0"/>
                <a:cs typeface="Arial" panose="020B0604020202020204" pitchFamily="34" charset="0"/>
              </a:rPr>
              <a:t>Programme </a:t>
            </a:r>
            <a:r>
              <a:rPr lang="en-ZA" altLang="en-US" sz="2000" b="1" kern="0" dirty="0">
                <a:solidFill>
                  <a:srgbClr val="000000"/>
                </a:solidFill>
                <a:latin typeface="Arial" panose="020B0604020202020204" pitchFamily="34" charset="0"/>
                <a:cs typeface="Arial" panose="020B0604020202020204" pitchFamily="34" charset="0"/>
              </a:rPr>
              <a:t>1: </a:t>
            </a:r>
            <a:r>
              <a:rPr lang="en-ZA" altLang="en-US" sz="2000" b="1" kern="0" dirty="0" smtClean="0">
                <a:solidFill>
                  <a:srgbClr val="000000"/>
                </a:solidFill>
                <a:latin typeface="Arial" panose="020B0604020202020204" pitchFamily="34" charset="0"/>
                <a:cs typeface="Arial" panose="020B0604020202020204" pitchFamily="34" charset="0"/>
              </a:rPr>
              <a:t>Administration</a:t>
            </a:r>
          </a:p>
          <a:p>
            <a:pPr marL="342900" lvl="0" indent="-342900" algn="just" defTabSz="914400" eaLnBrk="0" fontAlgn="base" hangingPunct="0">
              <a:spcBef>
                <a:spcPct val="20000"/>
              </a:spcBef>
              <a:spcAft>
                <a:spcPct val="0"/>
              </a:spcAft>
              <a:buFont typeface="Century Gothic" panose="020B0502020202020204" pitchFamily="34" charset="0"/>
              <a:buChar char="–"/>
              <a:defRPr/>
            </a:pPr>
            <a:r>
              <a:rPr lang="en-ZA" altLang="en-US" sz="1600" kern="0" dirty="0" smtClean="0">
                <a:solidFill>
                  <a:srgbClr val="000000"/>
                </a:solidFill>
                <a:latin typeface="Arial" panose="020B0604020202020204" pitchFamily="34" charset="0"/>
                <a:cs typeface="Arial" panose="020B0604020202020204" pitchFamily="34" charset="0"/>
              </a:rPr>
              <a:t>The </a:t>
            </a:r>
            <a:r>
              <a:rPr lang="en-ZA" altLang="en-US" sz="1600" kern="0" dirty="0">
                <a:solidFill>
                  <a:srgbClr val="000000"/>
                </a:solidFill>
                <a:latin typeface="Arial" panose="020B0604020202020204" pitchFamily="34" charset="0"/>
                <a:cs typeface="Arial" panose="020B0604020202020204" pitchFamily="34" charset="0"/>
              </a:rPr>
              <a:t>programme had </a:t>
            </a:r>
            <a:r>
              <a:rPr lang="en-ZA" altLang="en-US" sz="1600" kern="0" dirty="0" smtClean="0">
                <a:solidFill>
                  <a:srgbClr val="000000"/>
                </a:solidFill>
                <a:latin typeface="Arial" panose="020B0604020202020204" pitchFamily="34" charset="0"/>
                <a:cs typeface="Arial" panose="020B0604020202020204" pitchFamily="34" charset="0"/>
              </a:rPr>
              <a:t>14 performance targets indicators planned </a:t>
            </a:r>
            <a:r>
              <a:rPr lang="en-ZA" altLang="en-US" sz="1600" kern="0" dirty="0">
                <a:solidFill>
                  <a:srgbClr val="000000"/>
                </a:solidFill>
                <a:latin typeface="Arial" panose="020B0604020202020204" pitchFamily="34" charset="0"/>
                <a:cs typeface="Arial" panose="020B0604020202020204" pitchFamily="34" charset="0"/>
              </a:rPr>
              <a:t>for implementation during the </a:t>
            </a:r>
            <a:r>
              <a:rPr lang="en-ZA" altLang="en-US" sz="1600" kern="0" dirty="0" smtClean="0">
                <a:solidFill>
                  <a:srgbClr val="000000"/>
                </a:solidFill>
                <a:latin typeface="Arial" panose="020B0604020202020204" pitchFamily="34" charset="0"/>
                <a:cs typeface="Arial" panose="020B0604020202020204" pitchFamily="34" charset="0"/>
              </a:rPr>
              <a:t>2014/15FY. </a:t>
            </a:r>
          </a:p>
          <a:p>
            <a:pPr marL="342900" lvl="0" indent="-342900" algn="just" defTabSz="914400" eaLnBrk="0" fontAlgn="base" hangingPunct="0">
              <a:spcBef>
                <a:spcPct val="20000"/>
              </a:spcBef>
              <a:spcAft>
                <a:spcPct val="0"/>
              </a:spcAft>
              <a:buFont typeface="Century Gothic" panose="020B0502020202020204" pitchFamily="34" charset="0"/>
              <a:buChar char="–"/>
              <a:defRPr/>
            </a:pPr>
            <a:r>
              <a:rPr lang="en-ZA" altLang="en-US" sz="1600" kern="0" dirty="0" smtClean="0">
                <a:solidFill>
                  <a:srgbClr val="000000"/>
                </a:solidFill>
                <a:latin typeface="Arial" panose="020B0604020202020204" pitchFamily="34" charset="0"/>
                <a:cs typeface="Arial" panose="020B0604020202020204" pitchFamily="34" charset="0"/>
              </a:rPr>
              <a:t>A </a:t>
            </a:r>
            <a:r>
              <a:rPr lang="en-ZA" altLang="en-US" sz="1600" kern="0" dirty="0">
                <a:solidFill>
                  <a:srgbClr val="000000"/>
                </a:solidFill>
                <a:latin typeface="Arial" panose="020B0604020202020204" pitchFamily="34" charset="0"/>
                <a:cs typeface="Arial" panose="020B0604020202020204" pitchFamily="34" charset="0"/>
              </a:rPr>
              <a:t>total of </a:t>
            </a:r>
            <a:r>
              <a:rPr lang="en-ZA" altLang="en-US" sz="1600" kern="0" dirty="0" smtClean="0">
                <a:solidFill>
                  <a:srgbClr val="000000"/>
                </a:solidFill>
                <a:latin typeface="Arial" panose="020B0604020202020204" pitchFamily="34" charset="0"/>
                <a:cs typeface="Arial" panose="020B0604020202020204" pitchFamily="34" charset="0"/>
              </a:rPr>
              <a:t>11 planned targets </a:t>
            </a:r>
            <a:r>
              <a:rPr lang="en-ZA" altLang="en-US" sz="1600" kern="0" dirty="0">
                <a:solidFill>
                  <a:srgbClr val="000000"/>
                </a:solidFill>
                <a:latin typeface="Arial" panose="020B0604020202020204" pitchFamily="34" charset="0"/>
                <a:cs typeface="Arial" panose="020B0604020202020204" pitchFamily="34" charset="0"/>
              </a:rPr>
              <a:t>were </a:t>
            </a:r>
            <a:r>
              <a:rPr lang="en-ZA" altLang="en-US" sz="1600" kern="0" dirty="0" smtClean="0">
                <a:solidFill>
                  <a:srgbClr val="000000"/>
                </a:solidFill>
                <a:latin typeface="Arial" panose="020B0604020202020204" pitchFamily="34" charset="0"/>
                <a:cs typeface="Arial" panose="020B0604020202020204" pitchFamily="34" charset="0"/>
              </a:rPr>
              <a:t>achieved, which constitutes 79</a:t>
            </a:r>
            <a:r>
              <a:rPr lang="en-ZA" altLang="en-US" sz="1600" kern="0" dirty="0">
                <a:solidFill>
                  <a:srgbClr val="000000"/>
                </a:solidFill>
                <a:latin typeface="Arial" panose="020B0604020202020204" pitchFamily="34" charset="0"/>
                <a:cs typeface="Arial" panose="020B0604020202020204" pitchFamily="34" charset="0"/>
              </a:rPr>
              <a:t>% </a:t>
            </a:r>
            <a:r>
              <a:rPr lang="en-ZA" altLang="en-US" sz="1600" kern="0" dirty="0" smtClean="0">
                <a:solidFill>
                  <a:srgbClr val="000000"/>
                </a:solidFill>
                <a:latin typeface="Arial" panose="020B0604020202020204" pitchFamily="34" charset="0"/>
                <a:cs typeface="Arial" panose="020B0604020202020204" pitchFamily="34" charset="0"/>
              </a:rPr>
              <a:t>achievement </a:t>
            </a:r>
            <a:r>
              <a:rPr lang="en-ZA" altLang="en-US" sz="1600" kern="0" dirty="0">
                <a:solidFill>
                  <a:srgbClr val="000000"/>
                </a:solidFill>
                <a:latin typeface="Arial" panose="020B0604020202020204" pitchFamily="34" charset="0"/>
                <a:cs typeface="Arial" panose="020B0604020202020204" pitchFamily="34" charset="0"/>
              </a:rPr>
              <a:t>of the targeted performance compared to the performance commitments set for the </a:t>
            </a:r>
            <a:r>
              <a:rPr lang="en-ZA" altLang="en-US" sz="1600" kern="0" dirty="0" smtClean="0">
                <a:solidFill>
                  <a:srgbClr val="000000"/>
                </a:solidFill>
                <a:latin typeface="Arial" panose="020B0604020202020204" pitchFamily="34" charset="0"/>
                <a:cs typeface="Arial" panose="020B0604020202020204" pitchFamily="34" charset="0"/>
              </a:rPr>
              <a:t>2014/15FY. </a:t>
            </a:r>
            <a:endParaRPr lang="en-ZA" altLang="en-US" sz="1600" kern="0" dirty="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42900" lvl="0" indent="-342900" algn="just" defTabSz="914400" eaLnBrk="0" fontAlgn="base" hangingPunct="0">
              <a:spcBef>
                <a:spcPct val="20000"/>
              </a:spcBef>
              <a:spcAft>
                <a:spcPct val="0"/>
              </a:spcAft>
              <a:buFont typeface="Century Gothic" panose="020B0502020202020204" pitchFamily="34" charset="0"/>
              <a:buChar char="–"/>
              <a:defRPr/>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smtClean="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endParaRPr lang="en-ZA" altLang="en-US" sz="1600" kern="0" dirty="0">
              <a:solidFill>
                <a:srgbClr val="000000"/>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ZA" altLang="en-US" kern="0" dirty="0" smtClean="0">
                <a:solidFill>
                  <a:srgbClr val="000000"/>
                </a:solidFill>
                <a:latin typeface="Arial" panose="020B0604020202020204" pitchFamily="34" charset="0"/>
                <a:cs typeface="Arial" panose="020B0604020202020204" pitchFamily="34" charset="0"/>
              </a:rPr>
              <a:t>Departmental Performance </a:t>
            </a:r>
            <a:r>
              <a:rPr lang="en-ZA" altLang="en-US" sz="1600" kern="0" dirty="0" smtClean="0">
                <a:solidFill>
                  <a:srgbClr val="000000"/>
                </a:solidFill>
                <a:latin typeface="Arial" panose="020B0604020202020204" pitchFamily="34" charset="0"/>
                <a:cs typeface="Arial" panose="020B0604020202020204" pitchFamily="34" charset="0"/>
              </a:rPr>
              <a:t>= </a:t>
            </a:r>
            <a:r>
              <a:rPr lang="en-ZA" u="sng" dirty="0" smtClean="0">
                <a:solidFill>
                  <a:srgbClr val="000000"/>
                </a:solidFill>
                <a:latin typeface="Arial" panose="020B0604020202020204" pitchFamily="34" charset="0"/>
                <a:ea typeface="ＭＳ Ｐゴシック"/>
                <a:cs typeface="Arial" panose="020B0604020202020204" pitchFamily="34" charset="0"/>
              </a:rPr>
              <a:t>No</a:t>
            </a:r>
            <a:r>
              <a:rPr lang="en-ZA" u="sng" dirty="0">
                <a:solidFill>
                  <a:srgbClr val="000000"/>
                </a:solidFill>
                <a:latin typeface="Arial" panose="020B0604020202020204" pitchFamily="34" charset="0"/>
                <a:ea typeface="ＭＳ Ｐゴシック"/>
                <a:cs typeface="Arial" panose="020B0604020202020204" pitchFamily="34" charset="0"/>
              </a:rPr>
              <a:t>. of  targets achieved </a:t>
            </a:r>
            <a:r>
              <a:rPr lang="en-ZA" dirty="0">
                <a:solidFill>
                  <a:srgbClr val="000000"/>
                </a:solidFill>
                <a:latin typeface="Arial" panose="020B0604020202020204" pitchFamily="34" charset="0"/>
                <a:ea typeface="ＭＳ Ｐゴシック"/>
                <a:cs typeface="Arial" panose="020B0604020202020204" pitchFamily="34" charset="0"/>
              </a:rPr>
              <a:t> x 100       </a:t>
            </a:r>
          </a:p>
          <a:p>
            <a:pPr lvl="0" defTabSz="914400" fontAlgn="base">
              <a:spcBef>
                <a:spcPct val="0"/>
              </a:spcBef>
              <a:spcAft>
                <a:spcPct val="0"/>
              </a:spcAft>
            </a:pPr>
            <a:r>
              <a:rPr lang="en-ZA" dirty="0">
                <a:solidFill>
                  <a:srgbClr val="000000"/>
                </a:solidFill>
                <a:latin typeface="Arial" panose="020B0604020202020204" pitchFamily="34" charset="0"/>
                <a:ea typeface="ＭＳ Ｐゴシック"/>
                <a:cs typeface="Arial" panose="020B0604020202020204" pitchFamily="34" charset="0"/>
              </a:rPr>
              <a:t>			      Total no of targets set</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a:t>
            </a:r>
          </a:p>
          <a:p>
            <a:pPr lvl="0" defTabSz="914400" fontAlgn="base">
              <a:spcBef>
                <a:spcPct val="0"/>
              </a:spcBef>
              <a:spcAft>
                <a:spcPct val="0"/>
              </a:spcAft>
            </a:pPr>
            <a:r>
              <a:rPr lang="en-ZA" dirty="0" smtClean="0">
                <a:solidFill>
                  <a:srgbClr val="000000"/>
                </a:solidFill>
                <a:latin typeface="Arial" panose="020B0604020202020204" pitchFamily="34" charset="0"/>
                <a:ea typeface="ＭＳ Ｐゴシック"/>
                <a:cs typeface="Arial" panose="020B0604020202020204" pitchFamily="34" charset="0"/>
              </a:rPr>
              <a:t>                                                = </a:t>
            </a:r>
            <a:r>
              <a:rPr lang="en-ZA" u="sng" dirty="0" smtClean="0">
                <a:solidFill>
                  <a:srgbClr val="000000"/>
                </a:solidFill>
                <a:latin typeface="Arial" panose="020B0604020202020204" pitchFamily="34" charset="0"/>
                <a:ea typeface="ＭＳ Ｐゴシック"/>
                <a:cs typeface="Arial" panose="020B0604020202020204" pitchFamily="34" charset="0"/>
              </a:rPr>
              <a:t>11 </a:t>
            </a:r>
            <a:r>
              <a:rPr lang="en-ZA" dirty="0">
                <a:solidFill>
                  <a:srgbClr val="000000"/>
                </a:solidFill>
                <a:latin typeface="Arial" panose="020B0604020202020204" pitchFamily="34" charset="0"/>
                <a:ea typeface="ＭＳ Ｐゴシック"/>
                <a:cs typeface="Arial" panose="020B0604020202020204" pitchFamily="34" charset="0"/>
              </a:rPr>
              <a:t>x 100 </a:t>
            </a:r>
            <a:endParaRPr lang="en-ZA" u="sng" dirty="0">
              <a:solidFill>
                <a:srgbClr val="000000"/>
              </a:solidFill>
              <a:latin typeface="Arial" panose="020B0604020202020204" pitchFamily="34" charset="0"/>
              <a:ea typeface="ＭＳ Ｐゴシック"/>
              <a:cs typeface="Arial" panose="020B0604020202020204" pitchFamily="34" charset="0"/>
            </a:endParaRPr>
          </a:p>
          <a:p>
            <a:pPr lvl="0" defTabSz="914400" fontAlgn="base">
              <a:spcBef>
                <a:spcPct val="0"/>
              </a:spcBef>
              <a:spcAft>
                <a:spcPct val="0"/>
              </a:spcAft>
            </a:pPr>
            <a:r>
              <a:rPr lang="en-ZA" dirty="0" smtClean="0">
                <a:solidFill>
                  <a:srgbClr val="000000"/>
                </a:solidFill>
                <a:latin typeface="Arial" panose="020B0604020202020204" pitchFamily="34" charset="0"/>
                <a:ea typeface="ＭＳ Ｐゴシック"/>
                <a:cs typeface="Arial" panose="020B0604020202020204" pitchFamily="34" charset="0"/>
              </a:rPr>
              <a:t>			        14</a:t>
            </a:r>
          </a:p>
          <a:p>
            <a:pPr lvl="0" algn="just" defTabSz="914400" eaLnBrk="0" fontAlgn="base" hangingPunct="0">
              <a:spcBef>
                <a:spcPct val="20000"/>
              </a:spcBef>
              <a:spcAft>
                <a:spcPct val="0"/>
              </a:spcAft>
              <a:defRPr/>
            </a:pPr>
            <a:r>
              <a:rPr lang="en-ZA" altLang="en-US" kern="0" dirty="0" smtClean="0">
                <a:solidFill>
                  <a:srgbClr val="000000"/>
                </a:solidFill>
                <a:latin typeface="Arial" panose="020B0604020202020204" pitchFamily="34" charset="0"/>
                <a:cs typeface="Arial" panose="020B0604020202020204" pitchFamily="34" charset="0"/>
              </a:rPr>
              <a:t>                                                = 79%</a:t>
            </a:r>
          </a:p>
          <a:p>
            <a:pPr lvl="0" algn="just" defTabSz="914400" eaLnBrk="0" fontAlgn="base" hangingPunct="0">
              <a:spcBef>
                <a:spcPct val="20000"/>
              </a:spcBef>
              <a:spcAft>
                <a:spcPct val="0"/>
              </a:spcAft>
              <a:defRPr/>
            </a:pPr>
            <a:r>
              <a:rPr lang="en-ZA" altLang="en-US" sz="1600" kern="0" dirty="0" smtClean="0">
                <a:solidFill>
                  <a:srgbClr val="000000"/>
                </a:solidFill>
                <a:latin typeface="Arial" panose="020B0604020202020204" pitchFamily="34" charset="0"/>
                <a:cs typeface="Arial" panose="020B0604020202020204" pitchFamily="34" charset="0"/>
              </a:rPr>
              <a:t>The </a:t>
            </a:r>
            <a:r>
              <a:rPr lang="en-ZA" altLang="en-US" sz="1600" kern="0" dirty="0">
                <a:solidFill>
                  <a:srgbClr val="000000"/>
                </a:solidFill>
                <a:latin typeface="Arial" panose="020B0604020202020204" pitchFamily="34" charset="0"/>
                <a:cs typeface="Arial" panose="020B0604020202020204" pitchFamily="34" charset="0"/>
              </a:rPr>
              <a:t>department achieved 79</a:t>
            </a:r>
            <a:r>
              <a:rPr lang="en-ZA" altLang="en-US" sz="1600" kern="0" dirty="0" smtClean="0">
                <a:solidFill>
                  <a:srgbClr val="000000"/>
                </a:solidFill>
                <a:latin typeface="Arial" panose="020B0604020202020204" pitchFamily="34" charset="0"/>
                <a:cs typeface="Arial" panose="020B0604020202020204" pitchFamily="34" charset="0"/>
              </a:rPr>
              <a:t>% performance on Administration programme for </a:t>
            </a:r>
            <a:r>
              <a:rPr lang="en-ZA" altLang="en-US" sz="1600" kern="0" dirty="0">
                <a:solidFill>
                  <a:srgbClr val="000000"/>
                </a:solidFill>
                <a:latin typeface="Arial" panose="020B0604020202020204" pitchFamily="34" charset="0"/>
                <a:cs typeface="Arial" panose="020B0604020202020204" pitchFamily="34" charset="0"/>
              </a:rPr>
              <a:t>the </a:t>
            </a:r>
            <a:r>
              <a:rPr lang="en-ZA" altLang="en-US" sz="1500" kern="0" dirty="0" smtClean="0">
                <a:solidFill>
                  <a:srgbClr val="000000"/>
                </a:solidFill>
                <a:latin typeface="Arial" panose="020B0604020202020204" pitchFamily="34" charset="0"/>
                <a:cs typeface="Arial" panose="020B0604020202020204" pitchFamily="34" charset="0"/>
              </a:rPr>
              <a:t>2014/15FY. </a:t>
            </a:r>
            <a:endParaRPr lang="en-ZA" altLang="en-US" sz="2000" kern="0" dirty="0">
              <a:solidFill>
                <a:srgbClr val="0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631668260"/>
              </p:ext>
            </p:extLst>
          </p:nvPr>
        </p:nvGraphicFramePr>
        <p:xfrm>
          <a:off x="207822" y="2770706"/>
          <a:ext cx="8491542" cy="890201"/>
        </p:xfrm>
        <a:graphic>
          <a:graphicData uri="http://schemas.openxmlformats.org/drawingml/2006/table">
            <a:tbl>
              <a:tblPr firstRow="1" bandRow="1">
                <a:tableStyleId>{5C22544A-7EE6-4342-B048-85BDC9FD1C3A}</a:tableStyleId>
              </a:tblPr>
              <a:tblGrid>
                <a:gridCol w="2786733"/>
                <a:gridCol w="2874295"/>
                <a:gridCol w="2830514"/>
              </a:tblGrid>
              <a:tr h="436690">
                <a:tc>
                  <a:txBody>
                    <a:bodyPr/>
                    <a:lstStyle/>
                    <a:p>
                      <a:r>
                        <a:rPr lang="en-ZA" dirty="0" smtClean="0">
                          <a:solidFill>
                            <a:srgbClr val="144B26"/>
                          </a:solidFill>
                          <a:latin typeface="Century Gothic" panose="020B0502020202020204" pitchFamily="34" charset="0"/>
                          <a:cs typeface="Arial" panose="020B0604020202020204" pitchFamily="34" charset="0"/>
                        </a:rPr>
                        <a:t>Planned targets</a:t>
                      </a:r>
                      <a:endParaRPr lang="en-ZA" dirty="0">
                        <a:solidFill>
                          <a:srgbClr val="144B26"/>
                        </a:solidFill>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cs typeface="Arial" panose="020B0604020202020204" pitchFamily="34" charset="0"/>
                        </a:rPr>
                        <a:t>Targets achieved</a:t>
                      </a:r>
                      <a:endParaRPr lang="en-ZA" dirty="0">
                        <a:solidFill>
                          <a:srgbClr val="144B26"/>
                        </a:solidFill>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dirty="0" smtClean="0">
                          <a:solidFill>
                            <a:srgbClr val="144B26"/>
                          </a:solidFill>
                          <a:latin typeface="Century Gothic" panose="020B0502020202020204" pitchFamily="34" charset="0"/>
                          <a:cs typeface="Arial" panose="020B0604020202020204" pitchFamily="34" charset="0"/>
                        </a:rPr>
                        <a:t>Targets not achieved</a:t>
                      </a:r>
                      <a:endParaRPr lang="en-ZA" dirty="0">
                        <a:solidFill>
                          <a:srgbClr val="144B26"/>
                        </a:solidFill>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3511">
                <a:tc>
                  <a:txBody>
                    <a:bodyPr/>
                    <a:lstStyle/>
                    <a:p>
                      <a:pPr algn="ctr"/>
                      <a:r>
                        <a:rPr lang="en-ZA" b="1" dirty="0" smtClean="0">
                          <a:latin typeface="Century Gothic" panose="020B0502020202020204" pitchFamily="34" charset="0"/>
                          <a:cs typeface="Arial" panose="020B0604020202020204" pitchFamily="34" charset="0"/>
                        </a:rPr>
                        <a:t>14 APP targets</a:t>
                      </a:r>
                      <a:endParaRPr lang="en-ZA" b="1"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b="1" dirty="0" smtClean="0">
                          <a:latin typeface="Century Gothic" panose="020B0502020202020204" pitchFamily="34" charset="0"/>
                          <a:cs typeface="Arial" panose="020B0604020202020204" pitchFamily="34" charset="0"/>
                        </a:rPr>
                        <a:t>11</a:t>
                      </a:r>
                      <a:endParaRPr lang="en-ZA" b="1"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F32C"/>
                    </a:solidFill>
                  </a:tcPr>
                </a:tc>
                <a:tc>
                  <a:txBody>
                    <a:bodyPr/>
                    <a:lstStyle/>
                    <a:p>
                      <a:pPr algn="ctr"/>
                      <a:r>
                        <a:rPr lang="en-ZA" b="1" dirty="0" smtClean="0">
                          <a:latin typeface="Century Gothic" panose="020B0502020202020204" pitchFamily="34" charset="0"/>
                          <a:cs typeface="Arial" panose="020B0604020202020204" pitchFamily="34" charset="0"/>
                        </a:rPr>
                        <a:t>03</a:t>
                      </a:r>
                      <a:endParaRPr lang="en-ZA" b="1" dirty="0">
                        <a:latin typeface="Century Gothic" panose="020B0502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pic>
        <p:nvPicPr>
          <p:cNvPr id="2" name="Picture 1"/>
          <p:cNvPicPr>
            <a:picLocks noChangeAspect="1"/>
          </p:cNvPicPr>
          <p:nvPr/>
        </p:nvPicPr>
        <p:blipFill>
          <a:blip r:embed="rId3"/>
          <a:stretch>
            <a:fillRect/>
          </a:stretch>
        </p:blipFill>
        <p:spPr>
          <a:xfrm>
            <a:off x="6096" y="158255"/>
            <a:ext cx="9144793" cy="816935"/>
          </a:xfrm>
          <a:prstGeom prst="rect">
            <a:avLst/>
          </a:prstGeom>
        </p:spPr>
      </p:pic>
      <p:pic>
        <p:nvPicPr>
          <p:cNvPr id="3" name="Picture 2"/>
          <p:cNvPicPr>
            <a:picLocks noChangeAspect="1"/>
          </p:cNvPicPr>
          <p:nvPr/>
        </p:nvPicPr>
        <p:blipFill>
          <a:blip r:embed="rId4"/>
          <a:stretch>
            <a:fillRect/>
          </a:stretch>
        </p:blipFill>
        <p:spPr>
          <a:xfrm>
            <a:off x="-6889" y="6719246"/>
            <a:ext cx="9150889" cy="277508"/>
          </a:xfrm>
          <a:prstGeom prst="rect">
            <a:avLst/>
          </a:prstGeom>
        </p:spPr>
      </p:pic>
      <p:sp>
        <p:nvSpPr>
          <p:cNvPr id="6" name="Slide Number Placeholder 5"/>
          <p:cNvSpPr>
            <a:spLocks noGrp="1"/>
          </p:cNvSpPr>
          <p:nvPr>
            <p:ph type="sldNum" sz="quarter" idx="12"/>
          </p:nvPr>
        </p:nvSpPr>
        <p:spPr/>
        <p:txBody>
          <a:bodyPr/>
          <a:lstStyle/>
          <a:p>
            <a:fld id="{7CDEE3CD-9AE7-E148-8D38-A96A94875DA4}" type="slidenum">
              <a:rPr lang="en-US" smtClean="0"/>
              <a:pPr/>
              <a:t>9</a:t>
            </a:fld>
            <a:endParaRPr lang="en-US" dirty="0"/>
          </a:p>
        </p:txBody>
      </p:sp>
    </p:spTree>
    <p:extLst>
      <p:ext uri="{BB962C8B-B14F-4D97-AF65-F5344CB8AC3E}">
        <p14:creationId xmlns:p14="http://schemas.microsoft.com/office/powerpoint/2010/main" xmlns="" val="2908551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3155</Words>
  <Application>Microsoft Office PowerPoint</Application>
  <PresentationFormat>On-screen Show (4:3)</PresentationFormat>
  <Paragraphs>741</Paragraphs>
  <Slides>34</Slides>
  <Notes>14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Default Theme</vt:lpstr>
      <vt:lpstr>1_Default Theme</vt:lpstr>
      <vt:lpstr> PRESENTATION TO PCD&amp;MV  DEPARTMENT OF MILITARY VETERANS  ANNUAL REPORT FOR 2014/15</vt:lpstr>
      <vt:lpstr>Presentation outline</vt:lpstr>
      <vt:lpstr> Aim of the presentation  </vt:lpstr>
      <vt:lpstr>   General Information  </vt:lpstr>
      <vt:lpstr>The Mandate of the Department</vt:lpstr>
      <vt:lpstr>Slide 6</vt:lpstr>
      <vt:lpstr>Slide 7</vt:lpstr>
      <vt:lpstr>Slide 8</vt:lpstr>
      <vt:lpstr>Slide 9</vt:lpstr>
      <vt:lpstr>Slide 10</vt:lpstr>
      <vt:lpstr>Slide 11</vt:lpstr>
      <vt:lpstr>Slide 12</vt:lpstr>
      <vt:lpstr>Slide 13</vt:lpstr>
      <vt:lpstr>Slide 14</vt:lpstr>
      <vt:lpstr>Slide 15</vt:lpstr>
      <vt:lpstr>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Mxolisi Mkhonza</dc:creator>
  <cp:lastModifiedBy>PUMZA</cp:lastModifiedBy>
  <cp:revision>280</cp:revision>
  <cp:lastPrinted>2015-10-08T09:45:14Z</cp:lastPrinted>
  <dcterms:created xsi:type="dcterms:W3CDTF">2014-04-24T11:19:10Z</dcterms:created>
  <dcterms:modified xsi:type="dcterms:W3CDTF">2015-10-19T09:30:56Z</dcterms:modified>
</cp:coreProperties>
</file>