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sldIdLst>
    <p:sldId id="256" r:id="rId2"/>
    <p:sldId id="257" r:id="rId3"/>
    <p:sldId id="258" r:id="rId4"/>
    <p:sldId id="259" r:id="rId5"/>
    <p:sldId id="299" r:id="rId6"/>
    <p:sldId id="260" r:id="rId7"/>
    <p:sldId id="264" r:id="rId8"/>
    <p:sldId id="261" r:id="rId9"/>
    <p:sldId id="312" r:id="rId10"/>
    <p:sldId id="314" r:id="rId11"/>
    <p:sldId id="300" r:id="rId12"/>
    <p:sldId id="323" r:id="rId13"/>
    <p:sldId id="327" r:id="rId14"/>
    <p:sldId id="321" r:id="rId15"/>
    <p:sldId id="319" r:id="rId16"/>
    <p:sldId id="322" r:id="rId17"/>
    <p:sldId id="266" r:id="rId18"/>
    <p:sldId id="318" r:id="rId19"/>
    <p:sldId id="320" r:id="rId20"/>
    <p:sldId id="262" r:id="rId21"/>
    <p:sldId id="267" r:id="rId22"/>
    <p:sldId id="268" r:id="rId23"/>
    <p:sldId id="269" r:id="rId24"/>
    <p:sldId id="324" r:id="rId25"/>
    <p:sldId id="325" r:id="rId26"/>
    <p:sldId id="326" r:id="rId27"/>
    <p:sldId id="316" r:id="rId28"/>
    <p:sldId id="270" r:id="rId29"/>
    <p:sldId id="271" r:id="rId30"/>
    <p:sldId id="272" r:id="rId31"/>
    <p:sldId id="280" r:id="rId32"/>
    <p:sldId id="281" r:id="rId33"/>
    <p:sldId id="307" r:id="rId34"/>
    <p:sldId id="303" r:id="rId35"/>
    <p:sldId id="304" r:id="rId36"/>
    <p:sldId id="3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CC99"/>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82" d="100"/>
          <a:sy n="82" d="100"/>
        </p:scale>
        <p:origin x="5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Sheet1!$C$5</c:f>
              <c:strCache>
                <c:ptCount val="1"/>
                <c:pt idx="0">
                  <c:v>#Students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f>Sheet1!$B$6:$B$10</c:f>
              <c:strCache>
                <c:ptCount val="5"/>
                <c:pt idx="0">
                  <c:v>Brack (African)</c:v>
                </c:pt>
                <c:pt idx="1">
                  <c:v>Coloured</c:v>
                </c:pt>
                <c:pt idx="2">
                  <c:v>Asian</c:v>
                </c:pt>
                <c:pt idx="3">
                  <c:v>White</c:v>
                </c:pt>
                <c:pt idx="4">
                  <c:v>Other</c:v>
                </c:pt>
              </c:strCache>
            </c:strRef>
          </c:cat>
          <c:val>
            <c:numRef>
              <c:f>Sheet1!$C$6:$C$10</c:f>
              <c:numCache>
                <c:formatCode>General</c:formatCode>
                <c:ptCount val="5"/>
                <c:pt idx="0">
                  <c:v>298</c:v>
                </c:pt>
                <c:pt idx="1">
                  <c:v>19</c:v>
                </c:pt>
                <c:pt idx="2">
                  <c:v>33</c:v>
                </c:pt>
                <c:pt idx="3">
                  <c:v>142</c:v>
                </c:pt>
                <c:pt idx="4">
                  <c:v>9</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33079E-5A23-448C-AF8B-AF07887A6E96}" type="datetimeFigureOut">
              <a:rPr lang="en-US" smtClean="0"/>
              <a:t>10/15/2015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BB206-17A1-444F-9BA9-16AE4B485DEE}" type="slidenum">
              <a:rPr lang="en-US" smtClean="0"/>
              <a:t>‹#›</a:t>
            </a:fld>
            <a:endParaRPr lang="en-US"/>
          </a:p>
        </p:txBody>
      </p:sp>
    </p:spTree>
    <p:extLst>
      <p:ext uri="{BB962C8B-B14F-4D97-AF65-F5344CB8AC3E}">
        <p14:creationId xmlns:p14="http://schemas.microsoft.com/office/powerpoint/2010/main" val="1198464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7BB206-17A1-444F-9BA9-16AE4B485DEE}" type="slidenum">
              <a:rPr lang="en-US" smtClean="0"/>
              <a:t>33</a:t>
            </a:fld>
            <a:endParaRPr lang="en-US"/>
          </a:p>
        </p:txBody>
      </p:sp>
    </p:spTree>
    <p:extLst>
      <p:ext uri="{BB962C8B-B14F-4D97-AF65-F5344CB8AC3E}">
        <p14:creationId xmlns:p14="http://schemas.microsoft.com/office/powerpoint/2010/main" val="2159256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0994E398-7478-4C8D-9B92-E84667F667B4}" type="datetime1">
              <a:rPr lang="en-ZA" smtClean="0"/>
              <a:t>2015-10-15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BFECE9F5-9A8D-4587-AA82-E4E49A92AD4A}" type="slidenum">
              <a:rPr lang="en-ZA" smtClean="0"/>
              <a:t>‹#›</a:t>
            </a:fld>
            <a:endParaRPr lang="en-ZA"/>
          </a:p>
        </p:txBody>
      </p:sp>
    </p:spTree>
    <p:extLst>
      <p:ext uri="{BB962C8B-B14F-4D97-AF65-F5344CB8AC3E}">
        <p14:creationId xmlns:p14="http://schemas.microsoft.com/office/powerpoint/2010/main" val="2407681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CB9D1E38-11D7-4C20-AE67-14AEBF23B013}" type="datetime1">
              <a:rPr lang="en-ZA" smtClean="0"/>
              <a:t>2015-10-15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BFECE9F5-9A8D-4587-AA82-E4E49A92AD4A}" type="slidenum">
              <a:rPr lang="en-ZA" smtClean="0"/>
              <a:t>‹#›</a:t>
            </a:fld>
            <a:endParaRPr lang="en-ZA"/>
          </a:p>
        </p:txBody>
      </p:sp>
    </p:spTree>
    <p:extLst>
      <p:ext uri="{BB962C8B-B14F-4D97-AF65-F5344CB8AC3E}">
        <p14:creationId xmlns:p14="http://schemas.microsoft.com/office/powerpoint/2010/main" val="3362245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8974BE21-6DB0-4415-A61A-F49B377EBD2C}" type="datetime1">
              <a:rPr lang="en-ZA" smtClean="0"/>
              <a:t>2015-10-15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BFECE9F5-9A8D-4587-AA82-E4E49A92AD4A}" type="slidenum">
              <a:rPr lang="en-ZA" smtClean="0"/>
              <a:t>‹#›</a:t>
            </a:fld>
            <a:endParaRPr lang="en-ZA"/>
          </a:p>
        </p:txBody>
      </p:sp>
    </p:spTree>
    <p:extLst>
      <p:ext uri="{BB962C8B-B14F-4D97-AF65-F5344CB8AC3E}">
        <p14:creationId xmlns:p14="http://schemas.microsoft.com/office/powerpoint/2010/main" val="1152243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2B53535B-3912-4F6B-9025-FD2B0B784667}" type="datetime1">
              <a:rPr lang="en-ZA" smtClean="0"/>
              <a:t>2015-10-15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BFECE9F5-9A8D-4587-AA82-E4E49A92AD4A}" type="slidenum">
              <a:rPr lang="en-ZA" smtClean="0"/>
              <a:t>‹#›</a:t>
            </a:fld>
            <a:endParaRPr lang="en-ZA"/>
          </a:p>
        </p:txBody>
      </p:sp>
    </p:spTree>
    <p:extLst>
      <p:ext uri="{BB962C8B-B14F-4D97-AF65-F5344CB8AC3E}">
        <p14:creationId xmlns:p14="http://schemas.microsoft.com/office/powerpoint/2010/main" val="13731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58B9AF-8977-4D54-A087-3AE1863C057E}" type="datetime1">
              <a:rPr lang="en-ZA" smtClean="0"/>
              <a:t>2015-10-15</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BFECE9F5-9A8D-4587-AA82-E4E49A92AD4A}" type="slidenum">
              <a:rPr lang="en-ZA" smtClean="0"/>
              <a:t>‹#›</a:t>
            </a:fld>
            <a:endParaRPr lang="en-ZA"/>
          </a:p>
        </p:txBody>
      </p:sp>
    </p:spTree>
    <p:extLst>
      <p:ext uri="{BB962C8B-B14F-4D97-AF65-F5344CB8AC3E}">
        <p14:creationId xmlns:p14="http://schemas.microsoft.com/office/powerpoint/2010/main" val="1650465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D271AFF1-4C70-45C8-895D-BDC8F8741D16}" type="datetime1">
              <a:rPr lang="en-ZA" smtClean="0"/>
              <a:t>2015-10-15</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BFECE9F5-9A8D-4587-AA82-E4E49A92AD4A}" type="slidenum">
              <a:rPr lang="en-ZA" smtClean="0"/>
              <a:t>‹#›</a:t>
            </a:fld>
            <a:endParaRPr lang="en-ZA"/>
          </a:p>
        </p:txBody>
      </p:sp>
    </p:spTree>
    <p:extLst>
      <p:ext uri="{BB962C8B-B14F-4D97-AF65-F5344CB8AC3E}">
        <p14:creationId xmlns:p14="http://schemas.microsoft.com/office/powerpoint/2010/main" val="225176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ED1DE1A5-1E88-42A1-95C6-DA4B89CFAE42}" type="datetime1">
              <a:rPr lang="en-ZA" smtClean="0"/>
              <a:t>2015-10-15</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BFECE9F5-9A8D-4587-AA82-E4E49A92AD4A}" type="slidenum">
              <a:rPr lang="en-ZA" smtClean="0"/>
              <a:t>‹#›</a:t>
            </a:fld>
            <a:endParaRPr lang="en-ZA"/>
          </a:p>
        </p:txBody>
      </p:sp>
    </p:spTree>
    <p:extLst>
      <p:ext uri="{BB962C8B-B14F-4D97-AF65-F5344CB8AC3E}">
        <p14:creationId xmlns:p14="http://schemas.microsoft.com/office/powerpoint/2010/main" val="3224739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0D15AC66-65A2-45D0-8B2E-559D3F66C19E}" type="datetime1">
              <a:rPr lang="en-ZA" smtClean="0"/>
              <a:t>2015-10-15</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BFECE9F5-9A8D-4587-AA82-E4E49A92AD4A}" type="slidenum">
              <a:rPr lang="en-ZA" smtClean="0"/>
              <a:t>‹#›</a:t>
            </a:fld>
            <a:endParaRPr lang="en-ZA"/>
          </a:p>
        </p:txBody>
      </p:sp>
    </p:spTree>
    <p:extLst>
      <p:ext uri="{BB962C8B-B14F-4D97-AF65-F5344CB8AC3E}">
        <p14:creationId xmlns:p14="http://schemas.microsoft.com/office/powerpoint/2010/main" val="2460608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376558-8D04-4D4A-8B26-11E3BCF233A6}" type="datetime1">
              <a:rPr lang="en-ZA" smtClean="0"/>
              <a:t>2015-10-15</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BFECE9F5-9A8D-4587-AA82-E4E49A92AD4A}" type="slidenum">
              <a:rPr lang="en-ZA" smtClean="0"/>
              <a:t>‹#›</a:t>
            </a:fld>
            <a:endParaRPr lang="en-ZA"/>
          </a:p>
        </p:txBody>
      </p:sp>
    </p:spTree>
    <p:extLst>
      <p:ext uri="{BB962C8B-B14F-4D97-AF65-F5344CB8AC3E}">
        <p14:creationId xmlns:p14="http://schemas.microsoft.com/office/powerpoint/2010/main" val="1859836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78D2EC-AE1D-4783-9496-E57777E85614}" type="datetime1">
              <a:rPr lang="en-ZA" smtClean="0"/>
              <a:t>2015-10-15</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BFECE9F5-9A8D-4587-AA82-E4E49A92AD4A}" type="slidenum">
              <a:rPr lang="en-ZA" smtClean="0"/>
              <a:t>‹#›</a:t>
            </a:fld>
            <a:endParaRPr lang="en-ZA"/>
          </a:p>
        </p:txBody>
      </p:sp>
    </p:spTree>
    <p:extLst>
      <p:ext uri="{BB962C8B-B14F-4D97-AF65-F5344CB8AC3E}">
        <p14:creationId xmlns:p14="http://schemas.microsoft.com/office/powerpoint/2010/main" val="1285339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489568-6A37-4DB1-AF46-8A1E1B2935C9}" type="datetime1">
              <a:rPr lang="en-ZA" smtClean="0"/>
              <a:t>2015-10-15</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BFECE9F5-9A8D-4587-AA82-E4E49A92AD4A}" type="slidenum">
              <a:rPr lang="en-ZA" smtClean="0"/>
              <a:t>‹#›</a:t>
            </a:fld>
            <a:endParaRPr lang="en-ZA"/>
          </a:p>
        </p:txBody>
      </p:sp>
    </p:spTree>
    <p:extLst>
      <p:ext uri="{BB962C8B-B14F-4D97-AF65-F5344CB8AC3E}">
        <p14:creationId xmlns:p14="http://schemas.microsoft.com/office/powerpoint/2010/main" val="2985228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368ADD-7A74-4CC1-870E-F09F063479D9}" type="datetime1">
              <a:rPr lang="en-ZA" smtClean="0"/>
              <a:t>2015-10-15</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ECE9F5-9A8D-4587-AA82-E4E49A92AD4A}" type="slidenum">
              <a:rPr lang="en-ZA" smtClean="0"/>
              <a:t>‹#›</a:t>
            </a:fld>
            <a:endParaRPr lang="en-ZA"/>
          </a:p>
        </p:txBody>
      </p:sp>
    </p:spTree>
    <p:extLst>
      <p:ext uri="{BB962C8B-B14F-4D97-AF65-F5344CB8AC3E}">
        <p14:creationId xmlns:p14="http://schemas.microsoft.com/office/powerpoint/2010/main" val="2830626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emf"/></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110"/>
          <a:stretch/>
        </p:blipFill>
        <p:spPr>
          <a:xfrm>
            <a:off x="0" y="0"/>
            <a:ext cx="6123214" cy="6868391"/>
          </a:xfrm>
          <a:prstGeom prst="rect">
            <a:avLst/>
          </a:prstGeom>
        </p:spPr>
      </p:pic>
      <p:sp>
        <p:nvSpPr>
          <p:cNvPr id="2" name="Title 1"/>
          <p:cNvSpPr>
            <a:spLocks noGrp="1"/>
          </p:cNvSpPr>
          <p:nvPr>
            <p:ph type="ctrTitle"/>
          </p:nvPr>
        </p:nvSpPr>
        <p:spPr>
          <a:xfrm>
            <a:off x="5300261" y="3102111"/>
            <a:ext cx="4332470" cy="2387600"/>
          </a:xfrm>
        </p:spPr>
        <p:txBody>
          <a:bodyPr>
            <a:prstTxWarp prst="textPlain">
              <a:avLst/>
            </a:prstTxWarp>
            <a:normAutofit/>
          </a:bodyPr>
          <a:lstStyle/>
          <a:p>
            <a:r>
              <a:rPr lang="en-ZA" sz="3600" b="1" dirty="0" smtClean="0">
                <a:solidFill>
                  <a:srgbClr val="3399FF"/>
                </a:solidFill>
                <a:latin typeface="Aharoni" panose="02010803020104030203" pitchFamily="2" charset="-79"/>
                <a:cs typeface="Aharoni" panose="02010803020104030203" pitchFamily="2" charset="-79"/>
              </a:rPr>
              <a:t>Water Research Commission </a:t>
            </a:r>
            <a:br>
              <a:rPr lang="en-ZA" sz="3600" b="1" dirty="0" smtClean="0">
                <a:solidFill>
                  <a:srgbClr val="3399FF"/>
                </a:solidFill>
                <a:latin typeface="Aharoni" panose="02010803020104030203" pitchFamily="2" charset="-79"/>
                <a:cs typeface="Aharoni" panose="02010803020104030203" pitchFamily="2" charset="-79"/>
              </a:rPr>
            </a:br>
            <a:r>
              <a:rPr lang="en-ZA" sz="3600" b="1" dirty="0" smtClean="0">
                <a:solidFill>
                  <a:srgbClr val="3399FF"/>
                </a:solidFill>
                <a:latin typeface="Aharoni" panose="02010803020104030203" pitchFamily="2" charset="-79"/>
                <a:cs typeface="Aharoni" panose="02010803020104030203" pitchFamily="2" charset="-79"/>
              </a:rPr>
              <a:t>Annual Report 2014/15</a:t>
            </a:r>
            <a:endParaRPr lang="en-ZA" sz="3600" b="1" dirty="0">
              <a:solidFill>
                <a:srgbClr val="3399FF"/>
              </a:solidFill>
              <a:latin typeface="Aharoni" panose="02010803020104030203" pitchFamily="2" charset="-79"/>
              <a:cs typeface="Aharoni" panose="02010803020104030203" pitchFamily="2" charset="-79"/>
            </a:endParaRPr>
          </a:p>
        </p:txBody>
      </p:sp>
      <p:sp>
        <p:nvSpPr>
          <p:cNvPr id="3" name="Subtitle 2"/>
          <p:cNvSpPr>
            <a:spLocks noGrp="1"/>
          </p:cNvSpPr>
          <p:nvPr>
            <p:ph type="subTitle" idx="1"/>
          </p:nvPr>
        </p:nvSpPr>
        <p:spPr>
          <a:xfrm>
            <a:off x="4679753" y="5628949"/>
            <a:ext cx="5573486" cy="537024"/>
          </a:xfrm>
        </p:spPr>
        <p:txBody>
          <a:bodyPr/>
          <a:lstStyle/>
          <a:p>
            <a:r>
              <a:rPr lang="en-ZA" dirty="0" smtClean="0">
                <a:solidFill>
                  <a:srgbClr val="00CC99"/>
                </a:solidFill>
                <a:latin typeface="Aharoni" panose="02010803020104030203" pitchFamily="2" charset="-79"/>
                <a:cs typeface="Aharoni" panose="02010803020104030203" pitchFamily="2" charset="-79"/>
              </a:rPr>
              <a:t>October 2015</a:t>
            </a:r>
            <a:endParaRPr lang="en-ZA" dirty="0">
              <a:solidFill>
                <a:srgbClr val="00CC99"/>
              </a:solidFill>
              <a:latin typeface="Aharoni" panose="02010803020104030203" pitchFamily="2" charset="-79"/>
              <a:cs typeface="Aharoni" panose="02010803020104030203" pitchFamily="2" charset="-79"/>
            </a:endParaRPr>
          </a:p>
        </p:txBody>
      </p:sp>
      <p:pic>
        <p:nvPicPr>
          <p:cNvPr id="5" name="Picture 4"/>
          <p:cNvPicPr>
            <a:picLocks noChangeAspect="1"/>
          </p:cNvPicPr>
          <p:nvPr/>
        </p:nvPicPr>
        <p:blipFill>
          <a:blip r:embed="rId3"/>
          <a:stretch>
            <a:fillRect/>
          </a:stretch>
        </p:blipFill>
        <p:spPr>
          <a:xfrm>
            <a:off x="9735206" y="0"/>
            <a:ext cx="2456793" cy="6858000"/>
          </a:xfrm>
          <a:prstGeom prst="rect">
            <a:avLst/>
          </a:prstGeom>
        </p:spPr>
      </p:pic>
    </p:spTree>
    <p:extLst>
      <p:ext uri="{BB962C8B-B14F-4D97-AF65-F5344CB8AC3E}">
        <p14:creationId xmlns:p14="http://schemas.microsoft.com/office/powerpoint/2010/main" val="17015615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12192001" cy="729343"/>
          </a:xfrm>
          <a:prstGeom prst="rect">
            <a:avLst/>
          </a:prstGeom>
        </p:spPr>
      </p:pic>
      <p:sp>
        <p:nvSpPr>
          <p:cNvPr id="2" name="Title 1"/>
          <p:cNvSpPr>
            <a:spLocks noGrp="1"/>
          </p:cNvSpPr>
          <p:nvPr>
            <p:ph type="title"/>
          </p:nvPr>
        </p:nvSpPr>
        <p:spPr>
          <a:xfrm>
            <a:off x="838200" y="914400"/>
            <a:ext cx="10515600" cy="776288"/>
          </a:xfrm>
        </p:spPr>
        <p:txBody>
          <a:bodyPr/>
          <a:lstStyle/>
          <a:p>
            <a:pPr algn="ctr"/>
            <a:r>
              <a:rPr lang="en-ZA" b="1" dirty="0" smtClean="0">
                <a:solidFill>
                  <a:srgbClr val="3399FF"/>
                </a:solidFill>
                <a:latin typeface="Aharoni" panose="02010803020104030203" pitchFamily="2" charset="-79"/>
                <a:cs typeface="Aharoni" panose="02010803020104030203" pitchFamily="2" charset="-79"/>
              </a:rPr>
              <a:t>Sustainable development solutions</a:t>
            </a:r>
            <a:endParaRPr lang="en-ZA" b="1" dirty="0">
              <a:solidFill>
                <a:srgbClr val="3399FF"/>
              </a:solidFill>
              <a:latin typeface="Aharoni" panose="02010803020104030203" pitchFamily="2" charset="-79"/>
              <a:cs typeface="Aharoni" panose="02010803020104030203" pitchFamily="2" charset="-79"/>
            </a:endParaRPr>
          </a:p>
        </p:txBody>
      </p:sp>
      <p:sp>
        <p:nvSpPr>
          <p:cNvPr id="6" name="Content Placeholder 5"/>
          <p:cNvSpPr>
            <a:spLocks noGrp="1"/>
          </p:cNvSpPr>
          <p:nvPr>
            <p:ph idx="1"/>
          </p:nvPr>
        </p:nvSpPr>
        <p:spPr>
          <a:xfrm>
            <a:off x="838199" y="1825625"/>
            <a:ext cx="4036017" cy="1168587"/>
          </a:xfrm>
        </p:spPr>
        <p:txBody>
          <a:bodyPr>
            <a:normAutofit lnSpcReduction="10000"/>
          </a:bodyPr>
          <a:lstStyle/>
          <a:p>
            <a:pPr marL="0" indent="0">
              <a:buNone/>
            </a:pPr>
            <a:r>
              <a:rPr lang="en-US" dirty="0">
                <a:solidFill>
                  <a:srgbClr val="00B050"/>
                </a:solidFill>
              </a:rPr>
              <a:t>Determining the water use </a:t>
            </a:r>
            <a:r>
              <a:rPr lang="en-US" dirty="0" smtClean="0">
                <a:solidFill>
                  <a:srgbClr val="00B050"/>
                </a:solidFill>
              </a:rPr>
              <a:t>of selected </a:t>
            </a:r>
            <a:r>
              <a:rPr lang="en-US" dirty="0">
                <a:solidFill>
                  <a:srgbClr val="00B050"/>
                </a:solidFill>
              </a:rPr>
              <a:t>fruit-tree </a:t>
            </a:r>
            <a:r>
              <a:rPr lang="en-US" dirty="0" smtClean="0">
                <a:solidFill>
                  <a:srgbClr val="00B050"/>
                </a:solidFill>
              </a:rPr>
              <a:t>orchards</a:t>
            </a:r>
            <a:endParaRPr lang="en-ZA" dirty="0">
              <a:solidFill>
                <a:srgbClr val="00B050"/>
              </a:solidFill>
            </a:endParaRPr>
          </a:p>
        </p:txBody>
      </p:sp>
      <p:sp>
        <p:nvSpPr>
          <p:cNvPr id="5" name="Content Placeholder 5"/>
          <p:cNvSpPr txBox="1">
            <a:spLocks/>
          </p:cNvSpPr>
          <p:nvPr/>
        </p:nvSpPr>
        <p:spPr>
          <a:xfrm>
            <a:off x="6515915" y="2099705"/>
            <a:ext cx="3653117" cy="822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dirty="0" smtClean="0">
                <a:solidFill>
                  <a:srgbClr val="00B050"/>
                </a:solidFill>
              </a:rPr>
              <a:t>Conduit hydropower</a:t>
            </a:r>
            <a:endParaRPr lang="en-ZA" dirty="0">
              <a:solidFill>
                <a:srgbClr val="00B050"/>
              </a:solidFill>
            </a:endParaRPr>
          </a:p>
        </p:txBody>
      </p:sp>
      <p:pic>
        <p:nvPicPr>
          <p:cNvPr id="12" name="Picture 11"/>
          <p:cNvPicPr>
            <a:picLocks noChangeAspect="1"/>
          </p:cNvPicPr>
          <p:nvPr/>
        </p:nvPicPr>
        <p:blipFill>
          <a:blip r:embed="rId3"/>
          <a:stretch>
            <a:fillRect/>
          </a:stretch>
        </p:blipFill>
        <p:spPr>
          <a:xfrm>
            <a:off x="6515915" y="3241128"/>
            <a:ext cx="3944469" cy="2914651"/>
          </a:xfrm>
          <a:prstGeom prst="rect">
            <a:avLst/>
          </a:prstGeom>
        </p:spPr>
      </p:pic>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960895" y="3316184"/>
            <a:ext cx="4530913" cy="2534425"/>
          </a:xfrm>
          <a:prstGeom prst="rect">
            <a:avLst/>
          </a:prstGeom>
        </p:spPr>
      </p:pic>
      <p:sp>
        <p:nvSpPr>
          <p:cNvPr id="3" name="Slide Number Placeholder 2"/>
          <p:cNvSpPr>
            <a:spLocks noGrp="1"/>
          </p:cNvSpPr>
          <p:nvPr>
            <p:ph type="sldNum" sz="quarter" idx="12"/>
          </p:nvPr>
        </p:nvSpPr>
        <p:spPr/>
        <p:txBody>
          <a:bodyPr/>
          <a:lstStyle/>
          <a:p>
            <a:fld id="{BFECE9F5-9A8D-4587-AA82-E4E49A92AD4A}" type="slidenum">
              <a:rPr lang="en-ZA" smtClean="0"/>
              <a:t>10</a:t>
            </a:fld>
            <a:endParaRPr lang="en-ZA"/>
          </a:p>
        </p:txBody>
      </p:sp>
    </p:spTree>
    <p:extLst>
      <p:ext uri="{BB962C8B-B14F-4D97-AF65-F5344CB8AC3E}">
        <p14:creationId xmlns:p14="http://schemas.microsoft.com/office/powerpoint/2010/main" val="20204673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36520"/>
          <a:stretch/>
        </p:blipFill>
        <p:spPr>
          <a:xfrm>
            <a:off x="537214" y="1959740"/>
            <a:ext cx="10515600" cy="2548575"/>
          </a:xfrm>
          <a:prstGeom prst="rect">
            <a:avLst/>
          </a:prstGeom>
        </p:spPr>
      </p:pic>
      <p:pic>
        <p:nvPicPr>
          <p:cNvPr id="5" name="Picture 4"/>
          <p:cNvPicPr>
            <a:picLocks noChangeAspect="1"/>
          </p:cNvPicPr>
          <p:nvPr/>
        </p:nvPicPr>
        <p:blipFill>
          <a:blip r:embed="rId3"/>
          <a:stretch>
            <a:fillRect/>
          </a:stretch>
        </p:blipFill>
        <p:spPr>
          <a:xfrm>
            <a:off x="599089" y="1300722"/>
            <a:ext cx="10515735" cy="519720"/>
          </a:xfrm>
          <a:prstGeom prst="rect">
            <a:avLst/>
          </a:prstGeom>
        </p:spPr>
      </p:pic>
      <p:sp>
        <p:nvSpPr>
          <p:cNvPr id="6" name="Title 1"/>
          <p:cNvSpPr txBox="1">
            <a:spLocks/>
          </p:cNvSpPr>
          <p:nvPr/>
        </p:nvSpPr>
        <p:spPr>
          <a:xfrm>
            <a:off x="-720947" y="249665"/>
            <a:ext cx="11495313" cy="6115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3600" b="1" dirty="0" smtClean="0">
                <a:solidFill>
                  <a:srgbClr val="3399FF"/>
                </a:solidFill>
                <a:latin typeface="Aharoni" panose="02010803020104030203" pitchFamily="2" charset="-79"/>
                <a:cs typeface="Aharoni" panose="02010803020104030203" pitchFamily="2" charset="-79"/>
              </a:rPr>
              <a:t>Research portfolio targets for 2014/15</a:t>
            </a:r>
            <a:endParaRPr lang="en-ZA" sz="3600" b="1" dirty="0">
              <a:solidFill>
                <a:srgbClr val="3399FF"/>
              </a:solidFill>
              <a:latin typeface="Aharoni" panose="02010803020104030203" pitchFamily="2" charset="-79"/>
              <a:cs typeface="Aharoni" panose="02010803020104030203" pitchFamily="2" charset="-79"/>
            </a:endParaRPr>
          </a:p>
        </p:txBody>
      </p:sp>
      <p:sp>
        <p:nvSpPr>
          <p:cNvPr id="2" name="Slide Number Placeholder 1"/>
          <p:cNvSpPr>
            <a:spLocks noGrp="1"/>
          </p:cNvSpPr>
          <p:nvPr>
            <p:ph type="sldNum" sz="quarter" idx="12"/>
          </p:nvPr>
        </p:nvSpPr>
        <p:spPr/>
        <p:txBody>
          <a:bodyPr/>
          <a:lstStyle/>
          <a:p>
            <a:fld id="{BFECE9F5-9A8D-4587-AA82-E4E49A92AD4A}" type="slidenum">
              <a:rPr lang="en-ZA" smtClean="0"/>
              <a:t>11</a:t>
            </a:fld>
            <a:endParaRPr lang="en-ZA"/>
          </a:p>
        </p:txBody>
      </p:sp>
    </p:spTree>
    <p:extLst>
      <p:ext uri="{BB962C8B-B14F-4D97-AF65-F5344CB8AC3E}">
        <p14:creationId xmlns:p14="http://schemas.microsoft.com/office/powerpoint/2010/main" val="939456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12192001" cy="729343"/>
          </a:xfrm>
          <a:prstGeom prst="rect">
            <a:avLst/>
          </a:prstGeom>
        </p:spPr>
      </p:pic>
      <p:sp>
        <p:nvSpPr>
          <p:cNvPr id="2" name="Title 1"/>
          <p:cNvSpPr>
            <a:spLocks noGrp="1"/>
          </p:cNvSpPr>
          <p:nvPr>
            <p:ph type="title"/>
          </p:nvPr>
        </p:nvSpPr>
        <p:spPr>
          <a:xfrm>
            <a:off x="714214" y="876662"/>
            <a:ext cx="10515600" cy="776288"/>
          </a:xfrm>
        </p:spPr>
        <p:txBody>
          <a:bodyPr/>
          <a:lstStyle/>
          <a:p>
            <a:pPr algn="ctr"/>
            <a:r>
              <a:rPr lang="en-ZA" b="1" dirty="0" smtClean="0">
                <a:solidFill>
                  <a:srgbClr val="3399FF"/>
                </a:solidFill>
                <a:latin typeface="Aharoni" panose="02010803020104030203" pitchFamily="2" charset="-79"/>
                <a:cs typeface="Aharoni" panose="02010803020104030203" pitchFamily="2" charset="-79"/>
              </a:rPr>
              <a:t>Human capital development </a:t>
            </a:r>
            <a:endParaRPr lang="en-ZA" b="1" dirty="0">
              <a:solidFill>
                <a:srgbClr val="3399FF"/>
              </a:solidFill>
              <a:latin typeface="Aharoni" panose="02010803020104030203" pitchFamily="2" charset="-79"/>
              <a:cs typeface="Aharoni" panose="02010803020104030203" pitchFamily="2" charset="-79"/>
            </a:endParaRPr>
          </a:p>
        </p:txBody>
      </p:sp>
      <p:sp>
        <p:nvSpPr>
          <p:cNvPr id="6" name="Content Placeholder 5"/>
          <p:cNvSpPr>
            <a:spLocks noGrp="1"/>
          </p:cNvSpPr>
          <p:nvPr>
            <p:ph idx="1"/>
          </p:nvPr>
        </p:nvSpPr>
        <p:spPr>
          <a:xfrm>
            <a:off x="838200" y="1825625"/>
            <a:ext cx="3832412" cy="1168587"/>
          </a:xfrm>
        </p:spPr>
        <p:txBody>
          <a:bodyPr>
            <a:normAutofit/>
          </a:bodyPr>
          <a:lstStyle/>
          <a:p>
            <a:pPr marL="0" indent="0">
              <a:buNone/>
            </a:pPr>
            <a:r>
              <a:rPr lang="en-ZA" dirty="0" smtClean="0">
                <a:solidFill>
                  <a:srgbClr val="00B050"/>
                </a:solidFill>
              </a:rPr>
              <a:t>‘Thirsty three graphic novel’</a:t>
            </a:r>
            <a:endParaRPr lang="en-ZA" dirty="0">
              <a:solidFill>
                <a:srgbClr val="00B050"/>
              </a:solidFill>
            </a:endParaRPr>
          </a:p>
        </p:txBody>
      </p:sp>
      <p:sp>
        <p:nvSpPr>
          <p:cNvPr id="5" name="Content Placeholder 5"/>
          <p:cNvSpPr txBox="1">
            <a:spLocks/>
          </p:cNvSpPr>
          <p:nvPr/>
        </p:nvSpPr>
        <p:spPr>
          <a:xfrm>
            <a:off x="7287542" y="2384220"/>
            <a:ext cx="3653117" cy="822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dirty="0" smtClean="0">
                <a:solidFill>
                  <a:srgbClr val="00B050"/>
                </a:solidFill>
              </a:rPr>
              <a:t>Mini-SASS</a:t>
            </a:r>
            <a:endParaRPr lang="en-ZA" dirty="0">
              <a:solidFill>
                <a:srgbClr val="00B05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1306" y="2581834"/>
            <a:ext cx="1699982" cy="2268576"/>
          </a:xfrm>
          <a:prstGeom prst="rect">
            <a:avLst/>
          </a:prstGeom>
        </p:spPr>
      </p:pic>
      <p:pic>
        <p:nvPicPr>
          <p:cNvPr id="10" name="Picture 9"/>
          <p:cNvPicPr>
            <a:picLocks noChangeAspect="1"/>
          </p:cNvPicPr>
          <p:nvPr/>
        </p:nvPicPr>
        <p:blipFill>
          <a:blip r:embed="rId4"/>
          <a:stretch>
            <a:fillRect/>
          </a:stretch>
        </p:blipFill>
        <p:spPr>
          <a:xfrm>
            <a:off x="561721" y="2725270"/>
            <a:ext cx="2667815" cy="3766934"/>
          </a:xfrm>
          <a:prstGeom prst="rect">
            <a:avLst/>
          </a:prstGeom>
        </p:spPr>
      </p:pic>
      <p:pic>
        <p:nvPicPr>
          <p:cNvPr id="11" name="Picture 10"/>
          <p:cNvPicPr>
            <a:picLocks noChangeAspect="1"/>
          </p:cNvPicPr>
          <p:nvPr/>
        </p:nvPicPr>
        <p:blipFill>
          <a:blip r:embed="rId5"/>
          <a:stretch>
            <a:fillRect/>
          </a:stretch>
        </p:blipFill>
        <p:spPr>
          <a:xfrm>
            <a:off x="2831445" y="4865727"/>
            <a:ext cx="2559704" cy="1730129"/>
          </a:xfrm>
          <a:prstGeom prst="rect">
            <a:avLst/>
          </a:prstGeom>
        </p:spPr>
      </p:pic>
      <p:pic>
        <p:nvPicPr>
          <p:cNvPr id="12" name="Picture 11"/>
          <p:cNvPicPr>
            <a:picLocks noChangeAspect="1"/>
          </p:cNvPicPr>
          <p:nvPr/>
        </p:nvPicPr>
        <p:blipFill>
          <a:blip r:embed="rId6"/>
          <a:stretch>
            <a:fillRect/>
          </a:stretch>
        </p:blipFill>
        <p:spPr>
          <a:xfrm>
            <a:off x="9019294" y="1875746"/>
            <a:ext cx="2774043" cy="2021897"/>
          </a:xfrm>
          <a:prstGeom prst="rect">
            <a:avLst/>
          </a:prstGeom>
        </p:spPr>
      </p:pic>
      <p:pic>
        <p:nvPicPr>
          <p:cNvPr id="13" name="Picture 12"/>
          <p:cNvPicPr>
            <a:picLocks noChangeAspect="1"/>
          </p:cNvPicPr>
          <p:nvPr/>
        </p:nvPicPr>
        <p:blipFill>
          <a:blip r:embed="rId7"/>
          <a:stretch>
            <a:fillRect/>
          </a:stretch>
        </p:blipFill>
        <p:spPr>
          <a:xfrm>
            <a:off x="8955340" y="4014572"/>
            <a:ext cx="3074082" cy="2028764"/>
          </a:xfrm>
          <a:prstGeom prst="rect">
            <a:avLst/>
          </a:prstGeom>
        </p:spPr>
      </p:pic>
      <p:pic>
        <p:nvPicPr>
          <p:cNvPr id="16" name="Picture 15"/>
          <p:cNvPicPr>
            <a:picLocks noChangeAspect="1"/>
          </p:cNvPicPr>
          <p:nvPr/>
        </p:nvPicPr>
        <p:blipFill>
          <a:blip r:embed="rId8"/>
          <a:stretch>
            <a:fillRect/>
          </a:stretch>
        </p:blipFill>
        <p:spPr>
          <a:xfrm>
            <a:off x="5532921" y="3368737"/>
            <a:ext cx="2656075" cy="3290613"/>
          </a:xfrm>
          <a:prstGeom prst="rect">
            <a:avLst/>
          </a:prstGeom>
        </p:spPr>
      </p:pic>
      <p:sp>
        <p:nvSpPr>
          <p:cNvPr id="14" name="Content Placeholder 5"/>
          <p:cNvSpPr txBox="1">
            <a:spLocks/>
          </p:cNvSpPr>
          <p:nvPr/>
        </p:nvSpPr>
        <p:spPr>
          <a:xfrm>
            <a:off x="7761611" y="6184541"/>
            <a:ext cx="3653117" cy="82263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solidFill>
                  <a:srgbClr val="00B050"/>
                </a:solidFill>
              </a:rPr>
              <a:t>FETWater</a:t>
            </a:r>
            <a:r>
              <a:rPr lang="en-US" dirty="0">
                <a:solidFill>
                  <a:srgbClr val="00B050"/>
                </a:solidFill>
              </a:rPr>
              <a:t> – Building capacity through partnerships</a:t>
            </a:r>
            <a:endParaRPr lang="en-ZA" dirty="0">
              <a:solidFill>
                <a:srgbClr val="00B050"/>
              </a:solidFill>
            </a:endParaRPr>
          </a:p>
        </p:txBody>
      </p:sp>
      <p:sp>
        <p:nvSpPr>
          <p:cNvPr id="3" name="Slide Number Placeholder 2"/>
          <p:cNvSpPr>
            <a:spLocks noGrp="1"/>
          </p:cNvSpPr>
          <p:nvPr>
            <p:ph type="sldNum" sz="quarter" idx="12"/>
          </p:nvPr>
        </p:nvSpPr>
        <p:spPr/>
        <p:txBody>
          <a:bodyPr/>
          <a:lstStyle/>
          <a:p>
            <a:fld id="{BFECE9F5-9A8D-4587-AA82-E4E49A92AD4A}" type="slidenum">
              <a:rPr lang="en-ZA" smtClean="0"/>
              <a:t>12</a:t>
            </a:fld>
            <a:endParaRPr lang="en-ZA"/>
          </a:p>
        </p:txBody>
      </p:sp>
    </p:spTree>
    <p:extLst>
      <p:ext uri="{BB962C8B-B14F-4D97-AF65-F5344CB8AC3E}">
        <p14:creationId xmlns:p14="http://schemas.microsoft.com/office/powerpoint/2010/main" val="26595439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392052" cy="780094"/>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smtClean="0"/>
              <a:t>Students in WRC projects (by race)</a:t>
            </a:r>
            <a:endParaRPr lang="en-US" dirty="0"/>
          </a:p>
        </p:txBody>
      </p:sp>
      <p:graphicFrame>
        <p:nvGraphicFramePr>
          <p:cNvPr id="3" name="Chart 2"/>
          <p:cNvGraphicFramePr>
            <a:graphicFrameLocks/>
          </p:cNvGraphicFramePr>
          <p:nvPr>
            <p:extLst/>
          </p:nvPr>
        </p:nvGraphicFramePr>
        <p:xfrm>
          <a:off x="2956264" y="2057399"/>
          <a:ext cx="5425736" cy="37663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41172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5615817" y="3545031"/>
            <a:ext cx="3290710" cy="2993881"/>
          </a:xfrm>
          <a:prstGeom prst="rect">
            <a:avLst/>
          </a:prstGeom>
        </p:spPr>
      </p:pic>
      <p:pic>
        <p:nvPicPr>
          <p:cNvPr id="4" name="Picture 3"/>
          <p:cNvPicPr>
            <a:picLocks noChangeAspect="1"/>
          </p:cNvPicPr>
          <p:nvPr/>
        </p:nvPicPr>
        <p:blipFill>
          <a:blip r:embed="rId3"/>
          <a:stretch>
            <a:fillRect/>
          </a:stretch>
        </p:blipFill>
        <p:spPr>
          <a:xfrm>
            <a:off x="-1" y="-1"/>
            <a:ext cx="12192001" cy="729343"/>
          </a:xfrm>
          <a:prstGeom prst="rect">
            <a:avLst/>
          </a:prstGeom>
        </p:spPr>
      </p:pic>
      <p:sp>
        <p:nvSpPr>
          <p:cNvPr id="2" name="Title 1"/>
          <p:cNvSpPr>
            <a:spLocks noGrp="1"/>
          </p:cNvSpPr>
          <p:nvPr>
            <p:ph type="title"/>
          </p:nvPr>
        </p:nvSpPr>
        <p:spPr>
          <a:xfrm>
            <a:off x="714214" y="876662"/>
            <a:ext cx="10515600" cy="776288"/>
          </a:xfrm>
        </p:spPr>
        <p:txBody>
          <a:bodyPr/>
          <a:lstStyle/>
          <a:p>
            <a:pPr algn="ctr"/>
            <a:r>
              <a:rPr lang="en-ZA" b="1" dirty="0" smtClean="0">
                <a:solidFill>
                  <a:srgbClr val="3399FF"/>
                </a:solidFill>
                <a:latin typeface="Aharoni" panose="02010803020104030203" pitchFamily="2" charset="-79"/>
                <a:cs typeface="Aharoni" panose="02010803020104030203" pitchFamily="2" charset="-79"/>
              </a:rPr>
              <a:t>Human capital development </a:t>
            </a:r>
            <a:endParaRPr lang="en-ZA" b="1" dirty="0">
              <a:solidFill>
                <a:srgbClr val="3399FF"/>
              </a:solidFill>
              <a:latin typeface="Aharoni" panose="02010803020104030203" pitchFamily="2" charset="-79"/>
              <a:cs typeface="Aharoni" panose="02010803020104030203" pitchFamily="2" charset="-79"/>
            </a:endParaRPr>
          </a:p>
        </p:txBody>
      </p:sp>
      <p:sp>
        <p:nvSpPr>
          <p:cNvPr id="6" name="Content Placeholder 5"/>
          <p:cNvSpPr>
            <a:spLocks noGrp="1"/>
          </p:cNvSpPr>
          <p:nvPr>
            <p:ph idx="1"/>
          </p:nvPr>
        </p:nvSpPr>
        <p:spPr>
          <a:xfrm>
            <a:off x="251349" y="1633607"/>
            <a:ext cx="5972014" cy="917575"/>
          </a:xfrm>
        </p:spPr>
        <p:txBody>
          <a:bodyPr>
            <a:normAutofit/>
          </a:bodyPr>
          <a:lstStyle/>
          <a:p>
            <a:pPr marL="0" indent="0">
              <a:buNone/>
            </a:pPr>
            <a:r>
              <a:rPr lang="en-ZA" dirty="0" smtClean="0">
                <a:solidFill>
                  <a:srgbClr val="00B050"/>
                </a:solidFill>
              </a:rPr>
              <a:t>Building a new generation of water scientists</a:t>
            </a:r>
            <a:endParaRPr lang="en-ZA" dirty="0">
              <a:solidFill>
                <a:srgbClr val="00B050"/>
              </a:solidFill>
            </a:endParaRPr>
          </a:p>
        </p:txBody>
      </p:sp>
      <p:sp>
        <p:nvSpPr>
          <p:cNvPr id="5" name="Content Placeholder 5"/>
          <p:cNvSpPr txBox="1">
            <a:spLocks/>
          </p:cNvSpPr>
          <p:nvPr/>
        </p:nvSpPr>
        <p:spPr>
          <a:xfrm>
            <a:off x="7287542" y="2384220"/>
            <a:ext cx="3653117" cy="822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ZA" dirty="0">
              <a:solidFill>
                <a:srgbClr val="00B050"/>
              </a:solidFill>
            </a:endParaRPr>
          </a:p>
        </p:txBody>
      </p:sp>
      <p:sp>
        <p:nvSpPr>
          <p:cNvPr id="3" name="Slide Number Placeholder 2"/>
          <p:cNvSpPr>
            <a:spLocks noGrp="1"/>
          </p:cNvSpPr>
          <p:nvPr>
            <p:ph type="sldNum" sz="quarter" idx="12"/>
          </p:nvPr>
        </p:nvSpPr>
        <p:spPr/>
        <p:txBody>
          <a:bodyPr/>
          <a:lstStyle/>
          <a:p>
            <a:fld id="{BFECE9F5-9A8D-4587-AA82-E4E49A92AD4A}" type="slidenum">
              <a:rPr lang="en-ZA" smtClean="0"/>
              <a:t>14</a:t>
            </a:fld>
            <a:endParaRPr lang="en-ZA"/>
          </a:p>
        </p:txBody>
      </p:sp>
      <p:pic>
        <p:nvPicPr>
          <p:cNvPr id="15" name="Picture 14"/>
          <p:cNvPicPr>
            <a:picLocks noChangeAspect="1"/>
          </p:cNvPicPr>
          <p:nvPr/>
        </p:nvPicPr>
        <p:blipFill>
          <a:blip r:embed="rId4"/>
          <a:stretch>
            <a:fillRect/>
          </a:stretch>
        </p:blipFill>
        <p:spPr>
          <a:xfrm>
            <a:off x="1503923" y="2952990"/>
            <a:ext cx="2832035" cy="2315240"/>
          </a:xfrm>
          <a:prstGeom prst="rect">
            <a:avLst/>
          </a:prstGeom>
        </p:spPr>
      </p:pic>
      <p:pic>
        <p:nvPicPr>
          <p:cNvPr id="7" name="Picture 6"/>
          <p:cNvPicPr>
            <a:picLocks noChangeAspect="1"/>
          </p:cNvPicPr>
          <p:nvPr/>
        </p:nvPicPr>
        <p:blipFill>
          <a:blip r:embed="rId5"/>
          <a:stretch>
            <a:fillRect/>
          </a:stretch>
        </p:blipFill>
        <p:spPr>
          <a:xfrm>
            <a:off x="6503885" y="1690573"/>
            <a:ext cx="3257913" cy="2295093"/>
          </a:xfrm>
          <a:prstGeom prst="rect">
            <a:avLst/>
          </a:prstGeom>
        </p:spPr>
      </p:pic>
      <p:sp>
        <p:nvSpPr>
          <p:cNvPr id="19" name="TextBox 18"/>
          <p:cNvSpPr txBox="1"/>
          <p:nvPr/>
        </p:nvSpPr>
        <p:spPr>
          <a:xfrm>
            <a:off x="251349" y="5615582"/>
            <a:ext cx="5364468" cy="923330"/>
          </a:xfrm>
          <a:prstGeom prst="rect">
            <a:avLst/>
          </a:prstGeom>
          <a:noFill/>
        </p:spPr>
        <p:txBody>
          <a:bodyPr wrap="square" rtlCol="0">
            <a:spAutoFit/>
          </a:bodyPr>
          <a:lstStyle/>
          <a:p>
            <a:pPr marL="285750" indent="-285750">
              <a:buFont typeface="Arial" panose="020B0604020202020204" pitchFamily="34" charset="0"/>
              <a:buChar char="•"/>
            </a:pPr>
            <a:r>
              <a:rPr lang="en-ZA" dirty="0" smtClean="0"/>
              <a:t>60+% project leaders from designated groups</a:t>
            </a:r>
          </a:p>
          <a:p>
            <a:pPr marL="285750" indent="-285750">
              <a:buFont typeface="Arial" panose="020B0604020202020204" pitchFamily="34" charset="0"/>
              <a:buChar char="•"/>
            </a:pPr>
            <a:r>
              <a:rPr lang="en-ZA" dirty="0" smtClean="0"/>
              <a:t>32 WRC projects led by SMMEs</a:t>
            </a:r>
          </a:p>
          <a:p>
            <a:pPr marL="285750" indent="-285750">
              <a:buFont typeface="Arial" panose="020B0604020202020204" pitchFamily="34" charset="0"/>
              <a:buChar char="•"/>
            </a:pPr>
            <a:r>
              <a:rPr lang="en-ZA" dirty="0" smtClean="0"/>
              <a:t>83% of students are PDIs</a:t>
            </a:r>
            <a:endParaRPr lang="en-ZA" dirty="0"/>
          </a:p>
        </p:txBody>
      </p:sp>
      <p:pic>
        <p:nvPicPr>
          <p:cNvPr id="21" name="Picture 20"/>
          <p:cNvPicPr>
            <a:picLocks noChangeAspect="1"/>
          </p:cNvPicPr>
          <p:nvPr/>
        </p:nvPicPr>
        <p:blipFill>
          <a:blip r:embed="rId6"/>
          <a:stretch>
            <a:fillRect/>
          </a:stretch>
        </p:blipFill>
        <p:spPr>
          <a:xfrm>
            <a:off x="9114100" y="3545031"/>
            <a:ext cx="2975762" cy="2391461"/>
          </a:xfrm>
          <a:prstGeom prst="rect">
            <a:avLst/>
          </a:prstGeom>
        </p:spPr>
      </p:pic>
      <p:sp>
        <p:nvSpPr>
          <p:cNvPr id="22" name="Rectangle 21"/>
          <p:cNvSpPr/>
          <p:nvPr/>
        </p:nvSpPr>
        <p:spPr>
          <a:xfrm>
            <a:off x="1354191" y="2678774"/>
            <a:ext cx="3131498" cy="369332"/>
          </a:xfrm>
          <a:prstGeom prst="rect">
            <a:avLst/>
          </a:prstGeom>
        </p:spPr>
        <p:txBody>
          <a:bodyPr wrap="none">
            <a:spAutoFit/>
          </a:bodyPr>
          <a:lstStyle/>
          <a:p>
            <a:r>
              <a:rPr lang="en-US" b="1" dirty="0"/>
              <a:t>Number of students supported</a:t>
            </a:r>
          </a:p>
        </p:txBody>
      </p:sp>
    </p:spTree>
    <p:extLst>
      <p:ext uri="{BB962C8B-B14F-4D97-AF65-F5344CB8AC3E}">
        <p14:creationId xmlns:p14="http://schemas.microsoft.com/office/powerpoint/2010/main" val="20689742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2471" y="3106888"/>
            <a:ext cx="8370599" cy="3207652"/>
          </a:xfrm>
          <a:prstGeom prst="rect">
            <a:avLst/>
          </a:prstGeom>
        </p:spPr>
      </p:pic>
      <p:sp>
        <p:nvSpPr>
          <p:cNvPr id="6" name="Title 1"/>
          <p:cNvSpPr txBox="1">
            <a:spLocks/>
          </p:cNvSpPr>
          <p:nvPr/>
        </p:nvSpPr>
        <p:spPr>
          <a:xfrm>
            <a:off x="838200" y="179614"/>
            <a:ext cx="10515600" cy="776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ZA" sz="3600" b="1" smtClean="0">
                <a:solidFill>
                  <a:srgbClr val="3399FF"/>
                </a:solidFill>
                <a:latin typeface="Aharoni" panose="02010803020104030203" pitchFamily="2" charset="-79"/>
                <a:cs typeface="Aharoni" panose="02010803020104030203" pitchFamily="2" charset="-79"/>
              </a:rPr>
              <a:t>Research portfolio targets for 2014/15 </a:t>
            </a:r>
            <a:endParaRPr lang="en-ZA" sz="3600" b="1" dirty="0">
              <a:solidFill>
                <a:srgbClr val="3399FF"/>
              </a:solidFill>
              <a:latin typeface="Aharoni" panose="02010803020104030203" pitchFamily="2" charset="-79"/>
              <a:cs typeface="Aharoni" panose="02010803020104030203" pitchFamily="2" charset="-79"/>
            </a:endParaRPr>
          </a:p>
        </p:txBody>
      </p:sp>
      <p:pic>
        <p:nvPicPr>
          <p:cNvPr id="7" name="Picture 6"/>
          <p:cNvPicPr>
            <a:picLocks noChangeAspect="1"/>
          </p:cNvPicPr>
          <p:nvPr/>
        </p:nvPicPr>
        <p:blipFill>
          <a:blip r:embed="rId3"/>
          <a:stretch>
            <a:fillRect/>
          </a:stretch>
        </p:blipFill>
        <p:spPr>
          <a:xfrm>
            <a:off x="8493070" y="1227203"/>
            <a:ext cx="3613275" cy="4341600"/>
          </a:xfrm>
          <a:prstGeom prst="rect">
            <a:avLst/>
          </a:prstGeom>
        </p:spPr>
      </p:pic>
      <p:pic>
        <p:nvPicPr>
          <p:cNvPr id="8" name="Picture 7"/>
          <p:cNvPicPr>
            <a:picLocks noChangeAspect="1"/>
          </p:cNvPicPr>
          <p:nvPr/>
        </p:nvPicPr>
        <p:blipFill>
          <a:blip r:embed="rId4"/>
          <a:stretch>
            <a:fillRect/>
          </a:stretch>
        </p:blipFill>
        <p:spPr>
          <a:xfrm>
            <a:off x="122472" y="2650210"/>
            <a:ext cx="8370598" cy="456678"/>
          </a:xfrm>
          <a:prstGeom prst="rect">
            <a:avLst/>
          </a:prstGeom>
        </p:spPr>
      </p:pic>
      <p:sp>
        <p:nvSpPr>
          <p:cNvPr id="9" name="TextBox 8"/>
          <p:cNvSpPr txBox="1"/>
          <p:nvPr/>
        </p:nvSpPr>
        <p:spPr>
          <a:xfrm>
            <a:off x="8321089" y="5611699"/>
            <a:ext cx="3957235" cy="369332"/>
          </a:xfrm>
          <a:prstGeom prst="rect">
            <a:avLst/>
          </a:prstGeom>
          <a:noFill/>
        </p:spPr>
        <p:txBody>
          <a:bodyPr wrap="square" rtlCol="0">
            <a:spAutoFit/>
          </a:bodyPr>
          <a:lstStyle/>
          <a:p>
            <a:r>
              <a:rPr lang="en-US" b="1" dirty="0" smtClean="0"/>
              <a:t>Number of community-based projects</a:t>
            </a:r>
            <a:endParaRPr lang="en-US" b="1" dirty="0"/>
          </a:p>
        </p:txBody>
      </p:sp>
      <p:sp>
        <p:nvSpPr>
          <p:cNvPr id="2" name="Slide Number Placeholder 1"/>
          <p:cNvSpPr>
            <a:spLocks noGrp="1"/>
          </p:cNvSpPr>
          <p:nvPr>
            <p:ph type="sldNum" sz="quarter" idx="12"/>
          </p:nvPr>
        </p:nvSpPr>
        <p:spPr/>
        <p:txBody>
          <a:bodyPr/>
          <a:lstStyle/>
          <a:p>
            <a:fld id="{BFECE9F5-9A8D-4587-AA82-E4E49A92AD4A}" type="slidenum">
              <a:rPr lang="en-ZA" smtClean="0"/>
              <a:t>15</a:t>
            </a:fld>
            <a:endParaRPr lang="en-ZA"/>
          </a:p>
        </p:txBody>
      </p:sp>
    </p:spTree>
    <p:extLst>
      <p:ext uri="{BB962C8B-B14F-4D97-AF65-F5344CB8AC3E}">
        <p14:creationId xmlns:p14="http://schemas.microsoft.com/office/powerpoint/2010/main" val="11242899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12192001" cy="729343"/>
          </a:xfrm>
          <a:prstGeom prst="rect">
            <a:avLst/>
          </a:prstGeom>
        </p:spPr>
      </p:pic>
      <p:sp>
        <p:nvSpPr>
          <p:cNvPr id="2" name="Title 1"/>
          <p:cNvSpPr>
            <a:spLocks noGrp="1"/>
          </p:cNvSpPr>
          <p:nvPr>
            <p:ph type="title"/>
          </p:nvPr>
        </p:nvSpPr>
        <p:spPr>
          <a:xfrm>
            <a:off x="838200" y="914400"/>
            <a:ext cx="10515600" cy="776288"/>
          </a:xfrm>
        </p:spPr>
        <p:txBody>
          <a:bodyPr/>
          <a:lstStyle/>
          <a:p>
            <a:pPr algn="ctr"/>
            <a:r>
              <a:rPr lang="en-ZA" b="1" dirty="0" smtClean="0">
                <a:solidFill>
                  <a:srgbClr val="3399FF"/>
                </a:solidFill>
                <a:latin typeface="Aharoni" panose="02010803020104030203" pitchFamily="2" charset="-79"/>
                <a:cs typeface="Aharoni" panose="02010803020104030203" pitchFamily="2" charset="-79"/>
              </a:rPr>
              <a:t>Empowering communities</a:t>
            </a:r>
            <a:endParaRPr lang="en-ZA" b="1" dirty="0">
              <a:solidFill>
                <a:srgbClr val="3399FF"/>
              </a:solidFill>
              <a:latin typeface="Aharoni" panose="02010803020104030203" pitchFamily="2" charset="-79"/>
              <a:cs typeface="Aharoni" panose="02010803020104030203" pitchFamily="2" charset="-79"/>
            </a:endParaRPr>
          </a:p>
        </p:txBody>
      </p:sp>
      <p:sp>
        <p:nvSpPr>
          <p:cNvPr id="6" name="Content Placeholder 5"/>
          <p:cNvSpPr>
            <a:spLocks noGrp="1"/>
          </p:cNvSpPr>
          <p:nvPr>
            <p:ph idx="1"/>
          </p:nvPr>
        </p:nvSpPr>
        <p:spPr>
          <a:xfrm>
            <a:off x="838200" y="1825625"/>
            <a:ext cx="3832412" cy="1168587"/>
          </a:xfrm>
        </p:spPr>
        <p:txBody>
          <a:bodyPr>
            <a:normAutofit lnSpcReduction="10000"/>
          </a:bodyPr>
          <a:lstStyle/>
          <a:p>
            <a:pPr marL="0" indent="0">
              <a:buNone/>
            </a:pPr>
            <a:r>
              <a:rPr lang="en-ZA" dirty="0" smtClean="0">
                <a:solidFill>
                  <a:srgbClr val="00B050"/>
                </a:solidFill>
              </a:rPr>
              <a:t>Sustaining linkages between wetlands and people</a:t>
            </a:r>
            <a:endParaRPr lang="en-ZA" dirty="0">
              <a:solidFill>
                <a:srgbClr val="00B050"/>
              </a:solidFill>
            </a:endParaRPr>
          </a:p>
        </p:txBody>
      </p:sp>
      <p:sp>
        <p:nvSpPr>
          <p:cNvPr id="5" name="Content Placeholder 5"/>
          <p:cNvSpPr txBox="1">
            <a:spLocks/>
          </p:cNvSpPr>
          <p:nvPr/>
        </p:nvSpPr>
        <p:spPr>
          <a:xfrm>
            <a:off x="7274859" y="1825625"/>
            <a:ext cx="3276600" cy="8226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dirty="0">
                <a:solidFill>
                  <a:srgbClr val="00B050"/>
                </a:solidFill>
              </a:rPr>
              <a:t>Optimising fog water harvesting</a:t>
            </a:r>
          </a:p>
        </p:txBody>
      </p:sp>
      <p:pic>
        <p:nvPicPr>
          <p:cNvPr id="10" name="Picture 9"/>
          <p:cNvPicPr>
            <a:picLocks noChangeAspect="1"/>
          </p:cNvPicPr>
          <p:nvPr/>
        </p:nvPicPr>
        <p:blipFill>
          <a:blip r:embed="rId3"/>
          <a:stretch>
            <a:fillRect/>
          </a:stretch>
        </p:blipFill>
        <p:spPr>
          <a:xfrm>
            <a:off x="515471" y="3129149"/>
            <a:ext cx="3993776" cy="3039123"/>
          </a:xfrm>
          <a:prstGeom prst="rect">
            <a:avLst/>
          </a:prstGeom>
        </p:spPr>
      </p:pic>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7274859" y="2923127"/>
            <a:ext cx="4014750" cy="3121212"/>
          </a:xfrm>
          <a:prstGeom prst="rect">
            <a:avLst/>
          </a:prstGeom>
        </p:spPr>
      </p:pic>
      <p:sp>
        <p:nvSpPr>
          <p:cNvPr id="3" name="Slide Number Placeholder 2"/>
          <p:cNvSpPr>
            <a:spLocks noGrp="1"/>
          </p:cNvSpPr>
          <p:nvPr>
            <p:ph type="sldNum" sz="quarter" idx="12"/>
          </p:nvPr>
        </p:nvSpPr>
        <p:spPr/>
        <p:txBody>
          <a:bodyPr/>
          <a:lstStyle/>
          <a:p>
            <a:fld id="{BFECE9F5-9A8D-4587-AA82-E4E49A92AD4A}" type="slidenum">
              <a:rPr lang="en-ZA" smtClean="0"/>
              <a:t>16</a:t>
            </a:fld>
            <a:endParaRPr lang="en-ZA"/>
          </a:p>
        </p:txBody>
      </p:sp>
    </p:spTree>
    <p:extLst>
      <p:ext uri="{BB962C8B-B14F-4D97-AF65-F5344CB8AC3E}">
        <p14:creationId xmlns:p14="http://schemas.microsoft.com/office/powerpoint/2010/main" val="3460682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614"/>
            <a:ext cx="10515600" cy="776288"/>
          </a:xfrm>
        </p:spPr>
        <p:txBody>
          <a:bodyPr>
            <a:normAutofit/>
          </a:bodyPr>
          <a:lstStyle/>
          <a:p>
            <a:pPr algn="ctr"/>
            <a:r>
              <a:rPr lang="en-ZA" sz="3600" b="1" dirty="0" smtClean="0">
                <a:solidFill>
                  <a:srgbClr val="3399FF"/>
                </a:solidFill>
                <a:latin typeface="Aharoni" panose="02010803020104030203" pitchFamily="2" charset="-79"/>
                <a:cs typeface="Aharoni" panose="02010803020104030203" pitchFamily="2" charset="-79"/>
              </a:rPr>
              <a:t>Research portfolio targets for 2014/15 </a:t>
            </a:r>
            <a:endParaRPr lang="en-ZA" sz="3600" b="1" dirty="0">
              <a:solidFill>
                <a:srgbClr val="3399FF"/>
              </a:solidFill>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a:blip r:embed="rId2"/>
          <a:stretch>
            <a:fillRect/>
          </a:stretch>
        </p:blipFill>
        <p:spPr>
          <a:xfrm>
            <a:off x="1309606" y="2583751"/>
            <a:ext cx="9229696" cy="2594122"/>
          </a:xfrm>
          <a:prstGeom prst="rect">
            <a:avLst/>
          </a:prstGeom>
        </p:spPr>
      </p:pic>
      <p:pic>
        <p:nvPicPr>
          <p:cNvPr id="5" name="Picture 4"/>
          <p:cNvPicPr>
            <a:picLocks noChangeAspect="1"/>
          </p:cNvPicPr>
          <p:nvPr/>
        </p:nvPicPr>
        <p:blipFill>
          <a:blip r:embed="rId3"/>
          <a:stretch>
            <a:fillRect/>
          </a:stretch>
        </p:blipFill>
        <p:spPr>
          <a:xfrm>
            <a:off x="1565328" y="1981386"/>
            <a:ext cx="8841783" cy="519720"/>
          </a:xfrm>
          <a:prstGeom prst="rect">
            <a:avLst/>
          </a:prstGeom>
        </p:spPr>
      </p:pic>
      <p:sp>
        <p:nvSpPr>
          <p:cNvPr id="4" name="Slide Number Placeholder 3"/>
          <p:cNvSpPr>
            <a:spLocks noGrp="1"/>
          </p:cNvSpPr>
          <p:nvPr>
            <p:ph type="sldNum" sz="quarter" idx="12"/>
          </p:nvPr>
        </p:nvSpPr>
        <p:spPr/>
        <p:txBody>
          <a:bodyPr/>
          <a:lstStyle/>
          <a:p>
            <a:fld id="{BFECE9F5-9A8D-4587-AA82-E4E49A92AD4A}" type="slidenum">
              <a:rPr lang="en-ZA" smtClean="0"/>
              <a:t>17</a:t>
            </a:fld>
            <a:endParaRPr lang="en-ZA"/>
          </a:p>
        </p:txBody>
      </p:sp>
      <p:sp>
        <p:nvSpPr>
          <p:cNvPr id="6" name="TextBox 5"/>
          <p:cNvSpPr txBox="1"/>
          <p:nvPr/>
        </p:nvSpPr>
        <p:spPr>
          <a:xfrm>
            <a:off x="7533407" y="2987828"/>
            <a:ext cx="467593" cy="369332"/>
          </a:xfrm>
          <a:prstGeom prst="rect">
            <a:avLst/>
          </a:prstGeom>
          <a:noFill/>
        </p:spPr>
        <p:txBody>
          <a:bodyPr wrap="square" rtlCol="0">
            <a:spAutoFit/>
          </a:bodyPr>
          <a:lstStyle/>
          <a:p>
            <a:r>
              <a:rPr lang="en-ZA" dirty="0" smtClean="0"/>
              <a:t>(  )</a:t>
            </a:r>
            <a:endParaRPr lang="en-ZA" dirty="0"/>
          </a:p>
        </p:txBody>
      </p:sp>
    </p:spTree>
    <p:extLst>
      <p:ext uri="{BB962C8B-B14F-4D97-AF65-F5344CB8AC3E}">
        <p14:creationId xmlns:p14="http://schemas.microsoft.com/office/powerpoint/2010/main" val="25749189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12192001" cy="729343"/>
          </a:xfrm>
          <a:prstGeom prst="rect">
            <a:avLst/>
          </a:prstGeom>
        </p:spPr>
      </p:pic>
      <p:sp>
        <p:nvSpPr>
          <p:cNvPr id="2" name="Title 1"/>
          <p:cNvSpPr>
            <a:spLocks noGrp="1"/>
          </p:cNvSpPr>
          <p:nvPr>
            <p:ph type="title"/>
          </p:nvPr>
        </p:nvSpPr>
        <p:spPr>
          <a:xfrm>
            <a:off x="838200" y="914400"/>
            <a:ext cx="10515600" cy="776288"/>
          </a:xfrm>
        </p:spPr>
        <p:txBody>
          <a:bodyPr/>
          <a:lstStyle/>
          <a:p>
            <a:pPr algn="ctr"/>
            <a:r>
              <a:rPr lang="en-ZA" b="1" dirty="0" smtClean="0">
                <a:solidFill>
                  <a:srgbClr val="3399FF"/>
                </a:solidFill>
                <a:latin typeface="Aharoni" panose="02010803020104030203" pitchFamily="2" charset="-79"/>
                <a:cs typeface="Aharoni" panose="02010803020104030203" pitchFamily="2" charset="-79"/>
              </a:rPr>
              <a:t>Informing policy and decision making</a:t>
            </a:r>
            <a:endParaRPr lang="en-ZA" b="1" dirty="0">
              <a:solidFill>
                <a:srgbClr val="3399FF"/>
              </a:solidFill>
              <a:latin typeface="Aharoni" panose="02010803020104030203" pitchFamily="2" charset="-79"/>
              <a:cs typeface="Aharoni" panose="02010803020104030203" pitchFamily="2" charset="-79"/>
            </a:endParaRPr>
          </a:p>
        </p:txBody>
      </p:sp>
      <p:sp>
        <p:nvSpPr>
          <p:cNvPr id="6" name="Content Placeholder 5"/>
          <p:cNvSpPr>
            <a:spLocks noGrp="1"/>
          </p:cNvSpPr>
          <p:nvPr>
            <p:ph idx="1"/>
          </p:nvPr>
        </p:nvSpPr>
        <p:spPr>
          <a:xfrm>
            <a:off x="511739" y="1875746"/>
            <a:ext cx="4726687" cy="1712112"/>
          </a:xfrm>
        </p:spPr>
        <p:txBody>
          <a:bodyPr>
            <a:normAutofit/>
          </a:bodyPr>
          <a:lstStyle/>
          <a:p>
            <a:pPr marL="0" indent="0">
              <a:buNone/>
            </a:pPr>
            <a:r>
              <a:rPr lang="en-US" dirty="0">
                <a:solidFill>
                  <a:srgbClr val="00B050"/>
                </a:solidFill>
              </a:rPr>
              <a:t>Ensuring water safety </a:t>
            </a:r>
            <a:r>
              <a:rPr lang="en-US" dirty="0" smtClean="0">
                <a:solidFill>
                  <a:srgbClr val="00B050"/>
                </a:solidFill>
              </a:rPr>
              <a:t>during emergency </a:t>
            </a:r>
            <a:r>
              <a:rPr lang="en-US" dirty="0">
                <a:solidFill>
                  <a:srgbClr val="00B050"/>
                </a:solidFill>
              </a:rPr>
              <a:t>response situations</a:t>
            </a:r>
            <a:endParaRPr lang="en-ZA" dirty="0">
              <a:solidFill>
                <a:srgbClr val="00B050"/>
              </a:solidFill>
            </a:endParaRPr>
          </a:p>
        </p:txBody>
      </p:sp>
      <p:sp>
        <p:nvSpPr>
          <p:cNvPr id="5" name="Content Placeholder 5"/>
          <p:cNvSpPr txBox="1">
            <a:spLocks/>
          </p:cNvSpPr>
          <p:nvPr/>
        </p:nvSpPr>
        <p:spPr>
          <a:xfrm>
            <a:off x="6829797" y="1963635"/>
            <a:ext cx="4385764" cy="8226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dirty="0" smtClean="0">
                <a:solidFill>
                  <a:srgbClr val="00B050"/>
                </a:solidFill>
              </a:rPr>
              <a:t>Growing SA’s knowledge on unconventional gas mining</a:t>
            </a:r>
            <a:endParaRPr lang="en-ZA" dirty="0">
              <a:solidFill>
                <a:srgbClr val="00B050"/>
              </a:solidFill>
            </a:endParaRPr>
          </a:p>
        </p:txBody>
      </p:sp>
      <p:pic>
        <p:nvPicPr>
          <p:cNvPr id="9" name="Picture 8"/>
          <p:cNvPicPr>
            <a:picLocks noChangeAspect="1"/>
          </p:cNvPicPr>
          <p:nvPr/>
        </p:nvPicPr>
        <p:blipFill>
          <a:blip r:embed="rId3"/>
          <a:stretch>
            <a:fillRect/>
          </a:stretch>
        </p:blipFill>
        <p:spPr>
          <a:xfrm>
            <a:off x="5874731" y="2874872"/>
            <a:ext cx="4046164" cy="2382432"/>
          </a:xfrm>
          <a:prstGeom prst="rect">
            <a:avLst/>
          </a:prstGeom>
        </p:spPr>
      </p:pic>
      <p:pic>
        <p:nvPicPr>
          <p:cNvPr id="8" name="Picture 7"/>
          <p:cNvPicPr>
            <a:picLocks noChangeAspect="1"/>
          </p:cNvPicPr>
          <p:nvPr/>
        </p:nvPicPr>
        <p:blipFill>
          <a:blip r:embed="rId4"/>
          <a:stretch>
            <a:fillRect/>
          </a:stretch>
        </p:blipFill>
        <p:spPr>
          <a:xfrm>
            <a:off x="9022679" y="3915160"/>
            <a:ext cx="2892938" cy="2380410"/>
          </a:xfrm>
          <a:prstGeom prst="rect">
            <a:avLst/>
          </a:prstGeom>
        </p:spPr>
      </p:pic>
      <p:pic>
        <p:nvPicPr>
          <p:cNvPr id="7" name="Picture 6"/>
          <p:cNvPicPr>
            <a:picLocks noChangeAspect="1"/>
          </p:cNvPicPr>
          <p:nvPr/>
        </p:nvPicPr>
        <p:blipFill>
          <a:blip r:embed="rId5"/>
          <a:stretch>
            <a:fillRect/>
          </a:stretch>
        </p:blipFill>
        <p:spPr>
          <a:xfrm>
            <a:off x="643475" y="2968482"/>
            <a:ext cx="3791700" cy="3014171"/>
          </a:xfrm>
          <a:prstGeom prst="rect">
            <a:avLst/>
          </a:prstGeom>
        </p:spPr>
      </p:pic>
      <p:sp>
        <p:nvSpPr>
          <p:cNvPr id="10" name="Slide Number Placeholder 9"/>
          <p:cNvSpPr>
            <a:spLocks noGrp="1"/>
          </p:cNvSpPr>
          <p:nvPr>
            <p:ph type="sldNum" sz="quarter" idx="12"/>
          </p:nvPr>
        </p:nvSpPr>
        <p:spPr/>
        <p:txBody>
          <a:bodyPr/>
          <a:lstStyle/>
          <a:p>
            <a:fld id="{BFECE9F5-9A8D-4587-AA82-E4E49A92AD4A}" type="slidenum">
              <a:rPr lang="en-ZA" smtClean="0"/>
              <a:t>18</a:t>
            </a:fld>
            <a:endParaRPr lang="en-ZA"/>
          </a:p>
        </p:txBody>
      </p:sp>
    </p:spTree>
    <p:extLst>
      <p:ext uri="{BB962C8B-B14F-4D97-AF65-F5344CB8AC3E}">
        <p14:creationId xmlns:p14="http://schemas.microsoft.com/office/powerpoint/2010/main" val="23511892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12192001" cy="729343"/>
          </a:xfrm>
          <a:prstGeom prst="rect">
            <a:avLst/>
          </a:prstGeom>
        </p:spPr>
      </p:pic>
      <p:sp>
        <p:nvSpPr>
          <p:cNvPr id="2" name="Title 1"/>
          <p:cNvSpPr>
            <a:spLocks noGrp="1"/>
          </p:cNvSpPr>
          <p:nvPr>
            <p:ph type="title"/>
          </p:nvPr>
        </p:nvSpPr>
        <p:spPr>
          <a:xfrm>
            <a:off x="838200" y="914400"/>
            <a:ext cx="10515600" cy="776288"/>
          </a:xfrm>
        </p:spPr>
        <p:txBody>
          <a:bodyPr>
            <a:normAutofit fontScale="90000"/>
          </a:bodyPr>
          <a:lstStyle/>
          <a:p>
            <a:r>
              <a:rPr lang="en-ZA" b="1" dirty="0" smtClean="0">
                <a:solidFill>
                  <a:srgbClr val="3399FF"/>
                </a:solidFill>
                <a:latin typeface="Aharoni" panose="02010803020104030203" pitchFamily="2" charset="-79"/>
                <a:cs typeface="Aharoni" panose="02010803020104030203" pitchFamily="2" charset="-79"/>
              </a:rPr>
              <a:t>New products and services for economic development</a:t>
            </a:r>
            <a:endParaRPr lang="en-ZA" b="1" dirty="0">
              <a:solidFill>
                <a:srgbClr val="3399FF"/>
              </a:solidFill>
              <a:latin typeface="Aharoni" panose="02010803020104030203" pitchFamily="2" charset="-79"/>
              <a:cs typeface="Aharoni" panose="02010803020104030203" pitchFamily="2" charset="-79"/>
            </a:endParaRPr>
          </a:p>
        </p:txBody>
      </p:sp>
      <p:sp>
        <p:nvSpPr>
          <p:cNvPr id="6" name="Content Placeholder 5"/>
          <p:cNvSpPr>
            <a:spLocks noGrp="1"/>
          </p:cNvSpPr>
          <p:nvPr>
            <p:ph idx="1"/>
          </p:nvPr>
        </p:nvSpPr>
        <p:spPr>
          <a:xfrm>
            <a:off x="838200" y="2073598"/>
            <a:ext cx="6181165" cy="1168587"/>
          </a:xfrm>
        </p:spPr>
        <p:txBody>
          <a:bodyPr>
            <a:normAutofit/>
          </a:bodyPr>
          <a:lstStyle/>
          <a:p>
            <a:pPr marL="0" indent="0">
              <a:buNone/>
            </a:pPr>
            <a:r>
              <a:rPr lang="en-US" dirty="0" err="1">
                <a:solidFill>
                  <a:srgbClr val="00B050"/>
                </a:solidFill>
              </a:rPr>
              <a:t>Optimising</a:t>
            </a:r>
            <a:r>
              <a:rPr lang="en-US" dirty="0">
                <a:solidFill>
                  <a:srgbClr val="00B050"/>
                </a:solidFill>
              </a:rPr>
              <a:t> water use at a major power station</a:t>
            </a:r>
            <a:endParaRPr lang="en-ZA" dirty="0">
              <a:solidFill>
                <a:srgbClr val="00B050"/>
              </a:solidFill>
            </a:endParaRPr>
          </a:p>
        </p:txBody>
      </p:sp>
      <p:sp>
        <p:nvSpPr>
          <p:cNvPr id="8" name="Content Placeholder 5"/>
          <p:cNvSpPr txBox="1">
            <a:spLocks/>
          </p:cNvSpPr>
          <p:nvPr/>
        </p:nvSpPr>
        <p:spPr>
          <a:xfrm>
            <a:off x="7172269" y="2074767"/>
            <a:ext cx="6181165" cy="11685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dirty="0" smtClean="0">
                <a:solidFill>
                  <a:srgbClr val="00B050"/>
                </a:solidFill>
              </a:rPr>
              <a:t>Making hotels water smart</a:t>
            </a:r>
            <a:endParaRPr lang="en-ZA" dirty="0">
              <a:solidFill>
                <a:srgbClr val="00B050"/>
              </a:solidFill>
            </a:endParaRPr>
          </a:p>
        </p:txBody>
      </p:sp>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1501747" y="2837583"/>
            <a:ext cx="4413531" cy="3547436"/>
          </a:xfrm>
          <a:prstGeom prst="rect">
            <a:avLst/>
          </a:prstGeom>
        </p:spPr>
      </p:pic>
      <p:sp>
        <p:nvSpPr>
          <p:cNvPr id="3" name="Slide Number Placeholder 2"/>
          <p:cNvSpPr>
            <a:spLocks noGrp="1"/>
          </p:cNvSpPr>
          <p:nvPr>
            <p:ph type="sldNum" sz="quarter" idx="12"/>
          </p:nvPr>
        </p:nvSpPr>
        <p:spPr/>
        <p:txBody>
          <a:bodyPr/>
          <a:lstStyle/>
          <a:p>
            <a:fld id="{BFECE9F5-9A8D-4587-AA82-E4E49A92AD4A}" type="slidenum">
              <a:rPr lang="en-ZA" smtClean="0"/>
              <a:t>19</a:t>
            </a:fld>
            <a:endParaRPr lang="en-ZA"/>
          </a:p>
        </p:txBody>
      </p:sp>
      <p:pic>
        <p:nvPicPr>
          <p:cNvPr id="5" name="Picture 4"/>
          <p:cNvPicPr>
            <a:picLocks noChangeAspect="1"/>
          </p:cNvPicPr>
          <p:nvPr/>
        </p:nvPicPr>
        <p:blipFill>
          <a:blip r:embed="rId4"/>
          <a:stretch>
            <a:fillRect/>
          </a:stretch>
        </p:blipFill>
        <p:spPr>
          <a:xfrm>
            <a:off x="8150502" y="2837583"/>
            <a:ext cx="2434049" cy="3481911"/>
          </a:xfrm>
          <a:prstGeom prst="rect">
            <a:avLst/>
          </a:prstGeom>
        </p:spPr>
      </p:pic>
    </p:spTree>
    <p:extLst>
      <p:ext uri="{BB962C8B-B14F-4D97-AF65-F5344CB8AC3E}">
        <p14:creationId xmlns:p14="http://schemas.microsoft.com/office/powerpoint/2010/main" val="28500377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12192001" cy="729343"/>
          </a:xfrm>
          <a:prstGeom prst="rect">
            <a:avLst/>
          </a:prstGeom>
        </p:spPr>
      </p:pic>
      <p:pic>
        <p:nvPicPr>
          <p:cNvPr id="3" name="Picture 2"/>
          <p:cNvPicPr>
            <a:picLocks noChangeAspect="1"/>
          </p:cNvPicPr>
          <p:nvPr/>
        </p:nvPicPr>
        <p:blipFill>
          <a:blip r:embed="rId3"/>
          <a:stretch>
            <a:fillRect/>
          </a:stretch>
        </p:blipFill>
        <p:spPr>
          <a:xfrm>
            <a:off x="1112812" y="729342"/>
            <a:ext cx="9063830" cy="6400800"/>
          </a:xfrm>
          <a:prstGeom prst="rect">
            <a:avLst/>
          </a:prstGeom>
        </p:spPr>
      </p:pic>
      <p:sp>
        <p:nvSpPr>
          <p:cNvPr id="2" name="Slide Number Placeholder 1"/>
          <p:cNvSpPr>
            <a:spLocks noGrp="1"/>
          </p:cNvSpPr>
          <p:nvPr>
            <p:ph type="sldNum" sz="quarter" idx="12"/>
          </p:nvPr>
        </p:nvSpPr>
        <p:spPr/>
        <p:txBody>
          <a:bodyPr/>
          <a:lstStyle/>
          <a:p>
            <a:fld id="{BFECE9F5-9A8D-4587-AA82-E4E49A92AD4A}" type="slidenum">
              <a:rPr lang="en-ZA" smtClean="0"/>
              <a:t>2</a:t>
            </a:fld>
            <a:endParaRPr lang="en-ZA"/>
          </a:p>
        </p:txBody>
      </p:sp>
    </p:spTree>
    <p:extLst>
      <p:ext uri="{BB962C8B-B14F-4D97-AF65-F5344CB8AC3E}">
        <p14:creationId xmlns:p14="http://schemas.microsoft.com/office/powerpoint/2010/main" val="761049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614"/>
            <a:ext cx="10515600" cy="776288"/>
          </a:xfrm>
        </p:spPr>
        <p:txBody>
          <a:bodyPr>
            <a:normAutofit/>
          </a:bodyPr>
          <a:lstStyle/>
          <a:p>
            <a:pPr algn="ctr"/>
            <a:r>
              <a:rPr lang="en-ZA" sz="3600" b="1" dirty="0" smtClean="0">
                <a:solidFill>
                  <a:srgbClr val="3399FF"/>
                </a:solidFill>
                <a:latin typeface="Aharoni" panose="02010803020104030203" pitchFamily="2" charset="-79"/>
                <a:cs typeface="Aharoni" panose="02010803020104030203" pitchFamily="2" charset="-79"/>
              </a:rPr>
              <a:t>Research portfolio targets for 2014/15 </a:t>
            </a:r>
            <a:endParaRPr lang="en-ZA" sz="3600" b="1" dirty="0">
              <a:solidFill>
                <a:srgbClr val="3399FF"/>
              </a:solidFill>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rotWithShape="1">
          <a:blip r:embed="rId2"/>
          <a:srcRect t="5419"/>
          <a:stretch/>
        </p:blipFill>
        <p:spPr>
          <a:xfrm>
            <a:off x="2504909" y="1518834"/>
            <a:ext cx="7004517" cy="4684851"/>
          </a:xfrm>
          <a:prstGeom prst="rect">
            <a:avLst/>
          </a:prstGeom>
        </p:spPr>
      </p:pic>
      <p:sp>
        <p:nvSpPr>
          <p:cNvPr id="5" name="TextBox 4"/>
          <p:cNvSpPr txBox="1"/>
          <p:nvPr/>
        </p:nvSpPr>
        <p:spPr>
          <a:xfrm>
            <a:off x="4215539" y="6203685"/>
            <a:ext cx="2626963" cy="369332"/>
          </a:xfrm>
          <a:prstGeom prst="rect">
            <a:avLst/>
          </a:prstGeom>
          <a:noFill/>
        </p:spPr>
        <p:txBody>
          <a:bodyPr wrap="square" rtlCol="0">
            <a:spAutoFit/>
          </a:bodyPr>
          <a:lstStyle/>
          <a:p>
            <a:r>
              <a:rPr lang="en-US" b="1" dirty="0" smtClean="0"/>
              <a:t>Research funding per KSA</a:t>
            </a:r>
            <a:endParaRPr lang="en-US" b="1" dirty="0"/>
          </a:p>
        </p:txBody>
      </p:sp>
      <p:sp>
        <p:nvSpPr>
          <p:cNvPr id="4" name="Slide Number Placeholder 3"/>
          <p:cNvSpPr>
            <a:spLocks noGrp="1"/>
          </p:cNvSpPr>
          <p:nvPr>
            <p:ph type="sldNum" sz="quarter" idx="12"/>
          </p:nvPr>
        </p:nvSpPr>
        <p:spPr/>
        <p:txBody>
          <a:bodyPr/>
          <a:lstStyle/>
          <a:p>
            <a:fld id="{BFECE9F5-9A8D-4587-AA82-E4E49A92AD4A}" type="slidenum">
              <a:rPr lang="en-ZA" smtClean="0"/>
              <a:t>20</a:t>
            </a:fld>
            <a:endParaRPr lang="en-ZA"/>
          </a:p>
        </p:txBody>
      </p:sp>
    </p:spTree>
    <p:extLst>
      <p:ext uri="{BB962C8B-B14F-4D97-AF65-F5344CB8AC3E}">
        <p14:creationId xmlns:p14="http://schemas.microsoft.com/office/powerpoint/2010/main" val="30575038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782"/>
            <a:ext cx="10515600" cy="776288"/>
          </a:xfrm>
        </p:spPr>
        <p:txBody>
          <a:bodyPr>
            <a:normAutofit/>
          </a:bodyPr>
          <a:lstStyle/>
          <a:p>
            <a:pPr algn="ctr"/>
            <a:r>
              <a:rPr lang="en-ZA" sz="3600" b="1" dirty="0" smtClean="0">
                <a:solidFill>
                  <a:srgbClr val="3399FF"/>
                </a:solidFill>
                <a:latin typeface="Aharoni" panose="02010803020104030203" pitchFamily="2" charset="-79"/>
                <a:cs typeface="Aharoni" panose="02010803020104030203" pitchFamily="2" charset="-79"/>
              </a:rPr>
              <a:t>Research portfolio targets for 2014/15 </a:t>
            </a:r>
            <a:endParaRPr lang="en-ZA" sz="3600" b="1" dirty="0">
              <a:solidFill>
                <a:srgbClr val="3399FF"/>
              </a:solidFill>
              <a:latin typeface="Aharoni" panose="02010803020104030203" pitchFamily="2" charset="-79"/>
              <a:cs typeface="Aharoni" panose="02010803020104030203" pitchFamily="2" charset="-79"/>
            </a:endParaRPr>
          </a:p>
        </p:txBody>
      </p:sp>
      <p:pic>
        <p:nvPicPr>
          <p:cNvPr id="4" name="Picture 3"/>
          <p:cNvPicPr>
            <a:picLocks noChangeAspect="1"/>
          </p:cNvPicPr>
          <p:nvPr/>
        </p:nvPicPr>
        <p:blipFill rotWithShape="1">
          <a:blip r:embed="rId2"/>
          <a:srcRect r="1299"/>
          <a:stretch/>
        </p:blipFill>
        <p:spPr>
          <a:xfrm>
            <a:off x="199465" y="774326"/>
            <a:ext cx="7492252" cy="5841665"/>
          </a:xfrm>
          <a:prstGeom prst="rect">
            <a:avLst/>
          </a:prstGeom>
        </p:spPr>
      </p:pic>
      <p:pic>
        <p:nvPicPr>
          <p:cNvPr id="6" name="Picture 5"/>
          <p:cNvPicPr>
            <a:picLocks noChangeAspect="1"/>
          </p:cNvPicPr>
          <p:nvPr/>
        </p:nvPicPr>
        <p:blipFill>
          <a:blip r:embed="rId3"/>
          <a:stretch>
            <a:fillRect/>
          </a:stretch>
        </p:blipFill>
        <p:spPr>
          <a:xfrm>
            <a:off x="7990362" y="3635663"/>
            <a:ext cx="2298057" cy="1518267"/>
          </a:xfrm>
          <a:prstGeom prst="rect">
            <a:avLst/>
          </a:prstGeom>
        </p:spPr>
      </p:pic>
      <p:pic>
        <p:nvPicPr>
          <p:cNvPr id="7" name="Picture 6"/>
          <p:cNvPicPr>
            <a:picLocks noChangeAspect="1"/>
          </p:cNvPicPr>
          <p:nvPr/>
        </p:nvPicPr>
        <p:blipFill>
          <a:blip r:embed="rId4"/>
          <a:stretch>
            <a:fillRect/>
          </a:stretch>
        </p:blipFill>
        <p:spPr>
          <a:xfrm>
            <a:off x="9278377" y="1030717"/>
            <a:ext cx="1685281" cy="2417299"/>
          </a:xfrm>
          <a:prstGeom prst="rect">
            <a:avLst/>
          </a:prstGeom>
        </p:spPr>
      </p:pic>
      <p:pic>
        <p:nvPicPr>
          <p:cNvPr id="8" name="Picture 7"/>
          <p:cNvPicPr>
            <a:picLocks noChangeAspect="1"/>
          </p:cNvPicPr>
          <p:nvPr/>
        </p:nvPicPr>
        <p:blipFill>
          <a:blip r:embed="rId5"/>
          <a:stretch>
            <a:fillRect/>
          </a:stretch>
        </p:blipFill>
        <p:spPr>
          <a:xfrm>
            <a:off x="7897906" y="830037"/>
            <a:ext cx="1638080" cy="2357300"/>
          </a:xfrm>
          <a:prstGeom prst="rect">
            <a:avLst/>
          </a:prstGeom>
        </p:spPr>
      </p:pic>
      <p:pic>
        <p:nvPicPr>
          <p:cNvPr id="9" name="Picture 8"/>
          <p:cNvPicPr>
            <a:picLocks noChangeAspect="1"/>
          </p:cNvPicPr>
          <p:nvPr/>
        </p:nvPicPr>
        <p:blipFill>
          <a:blip r:embed="rId6"/>
          <a:stretch>
            <a:fillRect/>
          </a:stretch>
        </p:blipFill>
        <p:spPr>
          <a:xfrm>
            <a:off x="10353981" y="2922495"/>
            <a:ext cx="1726059" cy="2155136"/>
          </a:xfrm>
          <a:prstGeom prst="rect">
            <a:avLst/>
          </a:prstGeom>
        </p:spPr>
      </p:pic>
      <p:pic>
        <p:nvPicPr>
          <p:cNvPr id="10" name="Picture 9"/>
          <p:cNvPicPr>
            <a:picLocks noChangeAspect="1"/>
          </p:cNvPicPr>
          <p:nvPr/>
        </p:nvPicPr>
        <p:blipFill>
          <a:blip r:embed="rId7"/>
          <a:stretch>
            <a:fillRect/>
          </a:stretch>
        </p:blipFill>
        <p:spPr>
          <a:xfrm>
            <a:off x="9456099" y="4436725"/>
            <a:ext cx="1507559" cy="2178463"/>
          </a:xfrm>
          <a:prstGeom prst="rect">
            <a:avLst/>
          </a:prstGeom>
        </p:spPr>
      </p:pic>
      <p:sp>
        <p:nvSpPr>
          <p:cNvPr id="3" name="Slide Number Placeholder 2"/>
          <p:cNvSpPr>
            <a:spLocks noGrp="1"/>
          </p:cNvSpPr>
          <p:nvPr>
            <p:ph type="sldNum" sz="quarter" idx="12"/>
          </p:nvPr>
        </p:nvSpPr>
        <p:spPr/>
        <p:txBody>
          <a:bodyPr/>
          <a:lstStyle/>
          <a:p>
            <a:fld id="{BFECE9F5-9A8D-4587-AA82-E4E49A92AD4A}" type="slidenum">
              <a:rPr lang="en-ZA" smtClean="0"/>
              <a:t>21</a:t>
            </a:fld>
            <a:endParaRPr lang="en-ZA"/>
          </a:p>
        </p:txBody>
      </p:sp>
    </p:spTree>
    <p:extLst>
      <p:ext uri="{BB962C8B-B14F-4D97-AF65-F5344CB8AC3E}">
        <p14:creationId xmlns:p14="http://schemas.microsoft.com/office/powerpoint/2010/main" val="28877131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614"/>
            <a:ext cx="10515600" cy="776288"/>
          </a:xfrm>
        </p:spPr>
        <p:txBody>
          <a:bodyPr>
            <a:normAutofit/>
          </a:bodyPr>
          <a:lstStyle/>
          <a:p>
            <a:pPr algn="ctr"/>
            <a:r>
              <a:rPr lang="en-ZA" sz="3600" b="1" dirty="0" smtClean="0">
                <a:solidFill>
                  <a:srgbClr val="3399FF"/>
                </a:solidFill>
                <a:latin typeface="Aharoni" panose="02010803020104030203" pitchFamily="2" charset="-79"/>
                <a:cs typeface="Aharoni" panose="02010803020104030203" pitchFamily="2" charset="-79"/>
              </a:rPr>
              <a:t>Human resources performance targets 2014/15</a:t>
            </a:r>
            <a:endParaRPr lang="en-ZA" sz="3600" b="1" dirty="0">
              <a:solidFill>
                <a:srgbClr val="3399FF"/>
              </a:solidFill>
              <a:latin typeface="Aharoni" panose="02010803020104030203" pitchFamily="2" charset="-79"/>
              <a:cs typeface="Aharoni" panose="02010803020104030203" pitchFamily="2" charset="-79"/>
            </a:endParaRPr>
          </a:p>
        </p:txBody>
      </p:sp>
      <p:pic>
        <p:nvPicPr>
          <p:cNvPr id="4" name="Picture 3"/>
          <p:cNvPicPr>
            <a:picLocks noChangeAspect="1"/>
          </p:cNvPicPr>
          <p:nvPr/>
        </p:nvPicPr>
        <p:blipFill>
          <a:blip r:embed="rId2"/>
          <a:stretch>
            <a:fillRect/>
          </a:stretch>
        </p:blipFill>
        <p:spPr>
          <a:xfrm>
            <a:off x="984156" y="1216958"/>
            <a:ext cx="10568865" cy="3588124"/>
          </a:xfrm>
          <a:prstGeom prst="rect">
            <a:avLst/>
          </a:prstGeom>
        </p:spPr>
      </p:pic>
      <p:sp>
        <p:nvSpPr>
          <p:cNvPr id="3" name="Slide Number Placeholder 2"/>
          <p:cNvSpPr>
            <a:spLocks noGrp="1"/>
          </p:cNvSpPr>
          <p:nvPr>
            <p:ph type="sldNum" sz="quarter" idx="12"/>
          </p:nvPr>
        </p:nvSpPr>
        <p:spPr/>
        <p:txBody>
          <a:bodyPr/>
          <a:lstStyle/>
          <a:p>
            <a:fld id="{BFECE9F5-9A8D-4587-AA82-E4E49A92AD4A}" type="slidenum">
              <a:rPr lang="en-ZA" smtClean="0"/>
              <a:t>22</a:t>
            </a:fld>
            <a:endParaRPr lang="en-ZA"/>
          </a:p>
        </p:txBody>
      </p:sp>
    </p:spTree>
    <p:extLst>
      <p:ext uri="{BB962C8B-B14F-4D97-AF65-F5344CB8AC3E}">
        <p14:creationId xmlns:p14="http://schemas.microsoft.com/office/powerpoint/2010/main" val="2373967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614"/>
            <a:ext cx="10515600" cy="776288"/>
          </a:xfrm>
        </p:spPr>
        <p:txBody>
          <a:bodyPr>
            <a:normAutofit/>
          </a:bodyPr>
          <a:lstStyle/>
          <a:p>
            <a:pPr algn="ctr"/>
            <a:r>
              <a:rPr lang="en-ZA" sz="3600" b="1" dirty="0" smtClean="0">
                <a:solidFill>
                  <a:srgbClr val="3399FF"/>
                </a:solidFill>
                <a:latin typeface="Aharoni" panose="02010803020104030203" pitchFamily="2" charset="-79"/>
                <a:cs typeface="Aharoni" panose="02010803020104030203" pitchFamily="2" charset="-79"/>
              </a:rPr>
              <a:t>Financial performance targets 2014/15</a:t>
            </a:r>
            <a:endParaRPr lang="en-ZA" sz="3600" b="1" dirty="0">
              <a:solidFill>
                <a:srgbClr val="3399FF"/>
              </a:solidFill>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a:blip r:embed="rId2"/>
          <a:stretch>
            <a:fillRect/>
          </a:stretch>
        </p:blipFill>
        <p:spPr>
          <a:xfrm>
            <a:off x="1944360" y="872658"/>
            <a:ext cx="8303279" cy="5683093"/>
          </a:xfrm>
          <a:prstGeom prst="rect">
            <a:avLst/>
          </a:prstGeom>
        </p:spPr>
      </p:pic>
      <p:sp>
        <p:nvSpPr>
          <p:cNvPr id="4" name="Slide Number Placeholder 3"/>
          <p:cNvSpPr>
            <a:spLocks noGrp="1"/>
          </p:cNvSpPr>
          <p:nvPr>
            <p:ph type="sldNum" sz="quarter" idx="12"/>
          </p:nvPr>
        </p:nvSpPr>
        <p:spPr/>
        <p:txBody>
          <a:bodyPr/>
          <a:lstStyle/>
          <a:p>
            <a:fld id="{BFECE9F5-9A8D-4587-AA82-E4E49A92AD4A}" type="slidenum">
              <a:rPr lang="en-ZA" smtClean="0"/>
              <a:t>23</a:t>
            </a:fld>
            <a:endParaRPr lang="en-ZA"/>
          </a:p>
        </p:txBody>
      </p:sp>
    </p:spTree>
    <p:extLst>
      <p:ext uri="{BB962C8B-B14F-4D97-AF65-F5344CB8AC3E}">
        <p14:creationId xmlns:p14="http://schemas.microsoft.com/office/powerpoint/2010/main" val="30569094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Plan to the Audit</a:t>
            </a:r>
            <a:endParaRPr lang="en-ZA" dirty="0"/>
          </a:p>
        </p:txBody>
      </p:sp>
      <p:sp>
        <p:nvSpPr>
          <p:cNvPr id="3" name="Content Placeholder 2"/>
          <p:cNvSpPr>
            <a:spLocks noGrp="1"/>
          </p:cNvSpPr>
          <p:nvPr>
            <p:ph idx="1"/>
          </p:nvPr>
        </p:nvSpPr>
        <p:spPr/>
        <p:txBody>
          <a:bodyPr/>
          <a:lstStyle/>
          <a:p>
            <a:endParaRPr lang="en-ZA" dirty="0"/>
          </a:p>
        </p:txBody>
      </p:sp>
      <p:sp>
        <p:nvSpPr>
          <p:cNvPr id="4" name="Slide Number Placeholder 3"/>
          <p:cNvSpPr>
            <a:spLocks noGrp="1"/>
          </p:cNvSpPr>
          <p:nvPr>
            <p:ph type="sldNum" sz="quarter" idx="12"/>
          </p:nvPr>
        </p:nvSpPr>
        <p:spPr/>
        <p:txBody>
          <a:bodyPr/>
          <a:lstStyle/>
          <a:p>
            <a:fld id="{BFECE9F5-9A8D-4587-AA82-E4E49A92AD4A}" type="slidenum">
              <a:rPr lang="en-ZA" smtClean="0"/>
              <a:t>24</a:t>
            </a:fld>
            <a:endParaRPr lang="en-ZA"/>
          </a:p>
        </p:txBody>
      </p:sp>
      <p:sp>
        <p:nvSpPr>
          <p:cNvPr id="5" name="Rounded Rectangle 4"/>
          <p:cNvSpPr/>
          <p:nvPr/>
        </p:nvSpPr>
        <p:spPr>
          <a:xfrm>
            <a:off x="2890434" y="2216258"/>
            <a:ext cx="2378990" cy="1185620"/>
          </a:xfrm>
          <a:prstGeom prst="roundRect">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Restatement of</a:t>
            </a:r>
          </a:p>
          <a:p>
            <a:pPr algn="ctr"/>
            <a:r>
              <a:rPr lang="en-US" dirty="0" smtClean="0"/>
              <a:t>AFS</a:t>
            </a:r>
            <a:endParaRPr lang="en-ZA" dirty="0"/>
          </a:p>
        </p:txBody>
      </p:sp>
      <p:sp>
        <p:nvSpPr>
          <p:cNvPr id="6" name="Oval 5"/>
          <p:cNvSpPr/>
          <p:nvPr/>
        </p:nvSpPr>
        <p:spPr>
          <a:xfrm>
            <a:off x="2882685" y="3634353"/>
            <a:ext cx="2588217" cy="1309606"/>
          </a:xfrm>
          <a:prstGeom prst="ellips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Expenditure –</a:t>
            </a:r>
          </a:p>
          <a:p>
            <a:pPr algn="ctr"/>
            <a:r>
              <a:rPr lang="en-US" dirty="0" smtClean="0"/>
              <a:t>Irregular and fruitless and wasteful</a:t>
            </a:r>
            <a:endParaRPr lang="en-ZA" dirty="0"/>
          </a:p>
        </p:txBody>
      </p:sp>
      <p:sp>
        <p:nvSpPr>
          <p:cNvPr id="7" name="Isosceles Triangle 6"/>
          <p:cNvSpPr/>
          <p:nvPr/>
        </p:nvSpPr>
        <p:spPr>
          <a:xfrm>
            <a:off x="5827363" y="1937288"/>
            <a:ext cx="2898183" cy="2743200"/>
          </a:xfrm>
          <a:prstGeom prst="triangle">
            <a:avLst/>
          </a:prstGeom>
          <a:solidFill>
            <a:srgbClr val="0070C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Consequence</a:t>
            </a:r>
          </a:p>
          <a:p>
            <a:pPr algn="ctr"/>
            <a:r>
              <a:rPr lang="en-US" dirty="0" smtClean="0"/>
              <a:t>Management</a:t>
            </a:r>
            <a:endParaRPr lang="en-ZA" dirty="0"/>
          </a:p>
        </p:txBody>
      </p:sp>
    </p:spTree>
    <p:extLst>
      <p:ext uri="{BB962C8B-B14F-4D97-AF65-F5344CB8AC3E}">
        <p14:creationId xmlns:p14="http://schemas.microsoft.com/office/powerpoint/2010/main" val="4162323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Plan to the Audit</a:t>
            </a:r>
            <a:endParaRPr lang="en-ZA" dirty="0"/>
          </a:p>
        </p:txBody>
      </p:sp>
      <p:sp>
        <p:nvSpPr>
          <p:cNvPr id="3" name="Content Placeholder 2"/>
          <p:cNvSpPr>
            <a:spLocks noGrp="1"/>
          </p:cNvSpPr>
          <p:nvPr>
            <p:ph idx="1"/>
          </p:nvPr>
        </p:nvSpPr>
        <p:spPr/>
        <p:txBody>
          <a:bodyPr/>
          <a:lstStyle/>
          <a:p>
            <a:endParaRPr lang="en-ZA" dirty="0"/>
          </a:p>
        </p:txBody>
      </p:sp>
      <p:sp>
        <p:nvSpPr>
          <p:cNvPr id="4" name="Slide Number Placeholder 3"/>
          <p:cNvSpPr>
            <a:spLocks noGrp="1"/>
          </p:cNvSpPr>
          <p:nvPr>
            <p:ph type="sldNum" sz="quarter" idx="12"/>
          </p:nvPr>
        </p:nvSpPr>
        <p:spPr/>
        <p:txBody>
          <a:bodyPr/>
          <a:lstStyle/>
          <a:p>
            <a:fld id="{BFECE9F5-9A8D-4587-AA82-E4E49A92AD4A}" type="slidenum">
              <a:rPr lang="en-ZA" smtClean="0"/>
              <a:t>25</a:t>
            </a:fld>
            <a:endParaRPr lang="en-ZA"/>
          </a:p>
        </p:txBody>
      </p:sp>
      <p:sp>
        <p:nvSpPr>
          <p:cNvPr id="8" name="Oval 7"/>
          <p:cNvSpPr/>
          <p:nvPr/>
        </p:nvSpPr>
        <p:spPr>
          <a:xfrm>
            <a:off x="3897824" y="2107770"/>
            <a:ext cx="4184542" cy="2859437"/>
          </a:xfrm>
          <a:prstGeom prst="ellipse">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Non-research procurement and financial representation</a:t>
            </a:r>
            <a:endParaRPr lang="en-ZA" dirty="0"/>
          </a:p>
        </p:txBody>
      </p:sp>
    </p:spTree>
    <p:extLst>
      <p:ext uri="{BB962C8B-B14F-4D97-AF65-F5344CB8AC3E}">
        <p14:creationId xmlns:p14="http://schemas.microsoft.com/office/powerpoint/2010/main" val="39273236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Plan to the Audit</a:t>
            </a:r>
            <a:endParaRPr lang="en-ZA" dirty="0"/>
          </a:p>
        </p:txBody>
      </p:sp>
      <p:sp>
        <p:nvSpPr>
          <p:cNvPr id="3" name="Content Placeholder 2"/>
          <p:cNvSpPr>
            <a:spLocks noGrp="1"/>
          </p:cNvSpPr>
          <p:nvPr>
            <p:ph idx="1"/>
          </p:nvPr>
        </p:nvSpPr>
        <p:spPr/>
        <p:txBody>
          <a:bodyPr/>
          <a:lstStyle/>
          <a:p>
            <a:endParaRPr lang="en-ZA" dirty="0"/>
          </a:p>
        </p:txBody>
      </p:sp>
      <p:sp>
        <p:nvSpPr>
          <p:cNvPr id="4" name="Slide Number Placeholder 3"/>
          <p:cNvSpPr>
            <a:spLocks noGrp="1"/>
          </p:cNvSpPr>
          <p:nvPr>
            <p:ph type="sldNum" sz="quarter" idx="12"/>
          </p:nvPr>
        </p:nvSpPr>
        <p:spPr/>
        <p:txBody>
          <a:bodyPr/>
          <a:lstStyle/>
          <a:p>
            <a:fld id="{BFECE9F5-9A8D-4587-AA82-E4E49A92AD4A}" type="slidenum">
              <a:rPr lang="en-ZA" smtClean="0"/>
              <a:t>26</a:t>
            </a:fld>
            <a:endParaRPr lang="en-ZA"/>
          </a:p>
        </p:txBody>
      </p:sp>
      <p:sp>
        <p:nvSpPr>
          <p:cNvPr id="8" name="Oval 7"/>
          <p:cNvSpPr/>
          <p:nvPr/>
        </p:nvSpPr>
        <p:spPr>
          <a:xfrm>
            <a:off x="4254285" y="3076292"/>
            <a:ext cx="3161654" cy="2340245"/>
          </a:xfrm>
          <a:prstGeom prst="ellipse">
            <a:avLst/>
          </a:pr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Non-research procurement and financial representation</a:t>
            </a:r>
            <a:endParaRPr lang="en-ZA" dirty="0"/>
          </a:p>
        </p:txBody>
      </p:sp>
      <p:sp>
        <p:nvSpPr>
          <p:cNvPr id="5" name="Rounded Rectangle 4"/>
          <p:cNvSpPr/>
          <p:nvPr/>
        </p:nvSpPr>
        <p:spPr>
          <a:xfrm>
            <a:off x="4254285" y="1825625"/>
            <a:ext cx="3130657" cy="95632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Personnel</a:t>
            </a:r>
          </a:p>
          <a:p>
            <a:pPr algn="ctr"/>
            <a:r>
              <a:rPr lang="en-US" dirty="0" smtClean="0"/>
              <a:t>Changes – developing a new FIN team</a:t>
            </a:r>
            <a:endParaRPr lang="en-ZA" dirty="0"/>
          </a:p>
        </p:txBody>
      </p:sp>
      <p:sp>
        <p:nvSpPr>
          <p:cNvPr id="7" name="Rounded Rectangle 6"/>
          <p:cNvSpPr/>
          <p:nvPr/>
        </p:nvSpPr>
        <p:spPr>
          <a:xfrm>
            <a:off x="7312617" y="5400029"/>
            <a:ext cx="3130657" cy="95632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Institutional and governance changes</a:t>
            </a:r>
            <a:endParaRPr lang="en-ZA" dirty="0"/>
          </a:p>
        </p:txBody>
      </p:sp>
      <p:sp>
        <p:nvSpPr>
          <p:cNvPr id="10" name="Rounded Rectangle 9"/>
          <p:cNvSpPr/>
          <p:nvPr/>
        </p:nvSpPr>
        <p:spPr>
          <a:xfrm>
            <a:off x="1407763" y="5540645"/>
            <a:ext cx="3130657" cy="956321"/>
          </a:xfrm>
          <a:prstGeom prst="round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Capacity Building and Training</a:t>
            </a:r>
            <a:endParaRPr lang="en-ZA" dirty="0"/>
          </a:p>
        </p:txBody>
      </p:sp>
      <p:cxnSp>
        <p:nvCxnSpPr>
          <p:cNvPr id="11" name="Straight Connector 10"/>
          <p:cNvCxnSpPr>
            <a:stCxn id="5" idx="2"/>
          </p:cNvCxnSpPr>
          <p:nvPr/>
        </p:nvCxnSpPr>
        <p:spPr>
          <a:xfrm flipH="1">
            <a:off x="5819613" y="2781946"/>
            <a:ext cx="1" cy="27953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7" idx="0"/>
          </p:cNvCxnSpPr>
          <p:nvPr/>
        </p:nvCxnSpPr>
        <p:spPr>
          <a:xfrm>
            <a:off x="6950990" y="5034904"/>
            <a:ext cx="1926956" cy="3651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10" idx="0"/>
          </p:cNvCxnSpPr>
          <p:nvPr/>
        </p:nvCxnSpPr>
        <p:spPr>
          <a:xfrm flipH="1">
            <a:off x="2973092" y="5034904"/>
            <a:ext cx="1746142" cy="50574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4741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12192001" cy="729343"/>
          </a:xfrm>
          <a:prstGeom prst="rect">
            <a:avLst/>
          </a:prstGeom>
        </p:spPr>
      </p:pic>
      <p:sp>
        <p:nvSpPr>
          <p:cNvPr id="2" name="Title 1"/>
          <p:cNvSpPr>
            <a:spLocks noGrp="1"/>
          </p:cNvSpPr>
          <p:nvPr>
            <p:ph type="title"/>
          </p:nvPr>
        </p:nvSpPr>
        <p:spPr>
          <a:xfrm>
            <a:off x="714214" y="876662"/>
            <a:ext cx="10515600" cy="776288"/>
          </a:xfrm>
        </p:spPr>
        <p:txBody>
          <a:bodyPr/>
          <a:lstStyle/>
          <a:p>
            <a:pPr algn="ctr"/>
            <a:r>
              <a:rPr lang="en-ZA" b="1" dirty="0" smtClean="0">
                <a:solidFill>
                  <a:srgbClr val="3399FF"/>
                </a:solidFill>
                <a:latin typeface="Aharoni" panose="02010803020104030203" pitchFamily="2" charset="-79"/>
                <a:cs typeface="Aharoni" panose="02010803020104030203" pitchFamily="2" charset="-79"/>
              </a:rPr>
              <a:t>Audit response</a:t>
            </a:r>
            <a:endParaRPr lang="en-ZA" b="1" dirty="0">
              <a:solidFill>
                <a:srgbClr val="3399FF"/>
              </a:solidFill>
              <a:latin typeface="Aharoni" panose="02010803020104030203" pitchFamily="2" charset="-79"/>
              <a:cs typeface="Aharoni" panose="02010803020104030203" pitchFamily="2" charset="-79"/>
            </a:endParaRPr>
          </a:p>
        </p:txBody>
      </p:sp>
      <p:sp>
        <p:nvSpPr>
          <p:cNvPr id="6" name="Content Placeholder 5"/>
          <p:cNvSpPr>
            <a:spLocks noGrp="1"/>
          </p:cNvSpPr>
          <p:nvPr>
            <p:ph idx="1"/>
          </p:nvPr>
        </p:nvSpPr>
        <p:spPr>
          <a:xfrm>
            <a:off x="714214" y="1652950"/>
            <a:ext cx="10515600" cy="4872541"/>
          </a:xfrm>
        </p:spPr>
        <p:txBody>
          <a:bodyPr>
            <a:noAutofit/>
          </a:bodyPr>
          <a:lstStyle/>
          <a:p>
            <a:pPr marL="0" indent="0">
              <a:buNone/>
              <a:defRPr/>
            </a:pPr>
            <a:r>
              <a:rPr lang="en-US" sz="1600" b="1" dirty="0">
                <a:latin typeface="Times New Roman" panose="02020603050405020304" pitchFamily="18" charset="0"/>
                <a:cs typeface="Times New Roman" panose="02020603050405020304" pitchFamily="18" charset="0"/>
              </a:rPr>
              <a:t>In FY 2013/14 the WRC  received a qualification of audit opinion, in respect of its accounts receivable balance reflected at R45.6 million in the AFS. The AGSA found uncorrected errors in the AFS amounting to R 8 390 741. In order to address this matter the following process was embarked </a:t>
            </a:r>
            <a:r>
              <a:rPr lang="en-US" sz="1600" b="1" dirty="0" smtClean="0">
                <a:latin typeface="Times New Roman" panose="02020603050405020304" pitchFamily="18" charset="0"/>
                <a:cs typeface="Times New Roman" panose="02020603050405020304" pitchFamily="18" charset="0"/>
              </a:rPr>
              <a:t>upon:</a:t>
            </a:r>
            <a:endParaRPr lang="en-US" sz="1600" b="1" dirty="0">
              <a:latin typeface="Times New Roman" panose="02020603050405020304" pitchFamily="18" charset="0"/>
              <a:cs typeface="Times New Roman" panose="02020603050405020304" pitchFamily="18" charset="0"/>
            </a:endParaRPr>
          </a:p>
          <a:p>
            <a:pPr marL="400050" indent="-285750">
              <a:defRPr/>
            </a:pPr>
            <a:r>
              <a:rPr lang="en-US" sz="1600" dirty="0" smtClean="0">
                <a:latin typeface="Times New Roman" panose="02020603050405020304" pitchFamily="18" charset="0"/>
                <a:cs typeface="Times New Roman" panose="02020603050405020304" pitchFamily="18" charset="0"/>
              </a:rPr>
              <a:t>A </a:t>
            </a:r>
            <a:r>
              <a:rPr lang="en-US" sz="1600" dirty="0">
                <a:latin typeface="Times New Roman" panose="02020603050405020304" pitchFamily="18" charset="0"/>
                <a:cs typeface="Times New Roman" panose="02020603050405020304" pitchFamily="18" charset="0"/>
              </a:rPr>
              <a:t>full reconciliation going back in some instances to 2001 was conducted of the accrual debtors, revenue and other related accounts in the general ledger </a:t>
            </a:r>
          </a:p>
          <a:p>
            <a:pPr marL="400050" indent="-285750">
              <a:defRPr/>
            </a:pPr>
            <a:r>
              <a:rPr lang="en-US" sz="1600" dirty="0">
                <a:latin typeface="Times New Roman" panose="02020603050405020304" pitchFamily="18" charset="0"/>
                <a:cs typeface="Times New Roman" panose="02020603050405020304" pitchFamily="18" charset="0"/>
              </a:rPr>
              <a:t>This process also included the sourcing of relevant supporting documentation. </a:t>
            </a:r>
          </a:p>
          <a:p>
            <a:pPr marL="400050" indent="-285750">
              <a:defRPr/>
            </a:pPr>
            <a:r>
              <a:rPr lang="en-US" sz="1600" dirty="0">
                <a:latin typeface="Times New Roman" panose="02020603050405020304" pitchFamily="18" charset="0"/>
                <a:cs typeface="Times New Roman" panose="02020603050405020304" pitchFamily="18" charset="0"/>
              </a:rPr>
              <a:t>Ensuring proper compliance with GRAP</a:t>
            </a:r>
          </a:p>
          <a:p>
            <a:pPr marL="0" indent="0">
              <a:buNone/>
              <a:defRPr/>
            </a:pPr>
            <a:r>
              <a:rPr lang="en-US" sz="1600" dirty="0" smtClean="0">
                <a:latin typeface="Times New Roman" panose="02020603050405020304" pitchFamily="18" charset="0"/>
                <a:cs typeface="Times New Roman" panose="02020603050405020304" pitchFamily="18" charset="0"/>
              </a:rPr>
              <a:t>In </a:t>
            </a:r>
            <a:r>
              <a:rPr lang="en-US" sz="1600" dirty="0">
                <a:latin typeface="Times New Roman" panose="02020603050405020304" pitchFamily="18" charset="0"/>
                <a:cs typeface="Times New Roman" panose="02020603050405020304" pitchFamily="18" charset="0"/>
              </a:rPr>
              <a:t>addition to dealing with the 2013/14 audit qualification we agreed that it would be advisable to perform a detailed reconciliation of current and historical transactions of all other key general ledger accounts such as leverage income, accruals, property plant and equipment. This resulted in many prior year adjustments to ensure fair presentation.</a:t>
            </a:r>
          </a:p>
          <a:p>
            <a:pPr marL="114300">
              <a:defRPr/>
            </a:pPr>
            <a:endParaRPr lang="en-US" sz="1600" dirty="0">
              <a:latin typeface="Times New Roman" panose="02020603050405020304" pitchFamily="18" charset="0"/>
              <a:cs typeface="Times New Roman" panose="02020603050405020304" pitchFamily="18" charset="0"/>
            </a:endParaRPr>
          </a:p>
          <a:p>
            <a:pPr marL="114300" lvl="1" indent="0">
              <a:buNone/>
              <a:defRPr/>
            </a:pPr>
            <a:r>
              <a:rPr lang="en-US" sz="1600" dirty="0">
                <a:latin typeface="Times New Roman" panose="02020603050405020304" pitchFamily="18" charset="0"/>
                <a:cs typeface="Times New Roman" panose="02020603050405020304" pitchFamily="18" charset="0"/>
              </a:rPr>
              <a:t>The above intervention required that the human capacity in the Finance department be increased and strengthened by appointing: a technically astute CA(SA) as Finance Manager Reporting; a Supply Chain </a:t>
            </a:r>
          </a:p>
          <a:p>
            <a:pPr marL="114300" lvl="1" indent="0">
              <a:buNone/>
              <a:defRPr/>
            </a:pPr>
            <a:r>
              <a:rPr lang="en-US" sz="1600" dirty="0">
                <a:latin typeface="Times New Roman" panose="02020603050405020304" pitchFamily="18" charset="0"/>
                <a:cs typeface="Times New Roman" panose="02020603050405020304" pitchFamily="18" charset="0"/>
              </a:rPr>
              <a:t>Manager and two SCM practitioners; a Team of three people to perform a physical asset </a:t>
            </a:r>
          </a:p>
          <a:p>
            <a:pPr marL="114300" lvl="1" indent="0">
              <a:buNone/>
              <a:defRPr/>
            </a:pPr>
            <a:r>
              <a:rPr lang="en-US" sz="1600" dirty="0">
                <a:latin typeface="Times New Roman" panose="02020603050405020304" pitchFamily="18" charset="0"/>
                <a:cs typeface="Times New Roman" panose="02020603050405020304" pitchFamily="18" charset="0"/>
              </a:rPr>
              <a:t>verification, bar-coding, completeness check.</a:t>
            </a:r>
          </a:p>
          <a:p>
            <a:pPr marL="114300" lvl="1" indent="0">
              <a:buNone/>
              <a:defRPr/>
            </a:pPr>
            <a:endParaRPr lang="en-US" sz="1600" dirty="0">
              <a:latin typeface="Times New Roman" panose="02020603050405020304" pitchFamily="18" charset="0"/>
              <a:cs typeface="Times New Roman" panose="02020603050405020304" pitchFamily="18" charset="0"/>
            </a:endParaRPr>
          </a:p>
          <a:p>
            <a:pPr marL="114300" lvl="1" indent="0">
              <a:buNone/>
              <a:defRPr/>
            </a:pPr>
            <a:r>
              <a:rPr lang="en-US" sz="1600" b="1" dirty="0">
                <a:solidFill>
                  <a:srgbClr val="FF0000"/>
                </a:solidFill>
                <a:latin typeface="Times New Roman" panose="02020603050405020304" pitchFamily="18" charset="0"/>
                <a:cs typeface="Times New Roman" panose="02020603050405020304" pitchFamily="18" charset="0"/>
              </a:rPr>
              <a:t>In addition to addressing the finance staff and skill shortcoming in 2015/16 we are also in the process of implementing internal controls, business processes and assessing the functional adequacy of our IT systems  </a:t>
            </a:r>
            <a:endParaRPr lang="en-US" sz="1600" b="1"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BFECE9F5-9A8D-4587-AA82-E4E49A92AD4A}" type="slidenum">
              <a:rPr lang="en-ZA" smtClean="0"/>
              <a:t>27</a:t>
            </a:fld>
            <a:endParaRPr lang="en-ZA"/>
          </a:p>
        </p:txBody>
      </p:sp>
    </p:spTree>
    <p:extLst>
      <p:ext uri="{BB962C8B-B14F-4D97-AF65-F5344CB8AC3E}">
        <p14:creationId xmlns:p14="http://schemas.microsoft.com/office/powerpoint/2010/main" val="36913283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614"/>
            <a:ext cx="10515600" cy="776288"/>
          </a:xfrm>
        </p:spPr>
        <p:txBody>
          <a:bodyPr>
            <a:normAutofit/>
          </a:bodyPr>
          <a:lstStyle/>
          <a:p>
            <a:pPr algn="ctr"/>
            <a:r>
              <a:rPr lang="en-ZA" sz="3600" b="1" dirty="0" smtClean="0">
                <a:solidFill>
                  <a:srgbClr val="3399FF"/>
                </a:solidFill>
                <a:latin typeface="Aharoni" panose="02010803020104030203" pitchFamily="2" charset="-79"/>
                <a:cs typeface="Aharoni" panose="02010803020104030203" pitchFamily="2" charset="-79"/>
              </a:rPr>
              <a:t>Summary of financial information </a:t>
            </a:r>
            <a:endParaRPr lang="en-ZA" sz="3600" b="1" dirty="0">
              <a:solidFill>
                <a:srgbClr val="3399FF"/>
              </a:solidFill>
              <a:latin typeface="Aharoni" panose="02010803020104030203" pitchFamily="2" charset="-79"/>
              <a:cs typeface="Aharoni" panose="02010803020104030203" pitchFamily="2" charset="-79"/>
            </a:endParaRPr>
          </a:p>
        </p:txBody>
      </p:sp>
      <p:pic>
        <p:nvPicPr>
          <p:cNvPr id="6" name="Picture 5"/>
          <p:cNvPicPr>
            <a:picLocks noChangeAspect="1"/>
          </p:cNvPicPr>
          <p:nvPr/>
        </p:nvPicPr>
        <p:blipFill rotWithShape="1">
          <a:blip r:embed="rId2"/>
          <a:srcRect t="8049"/>
          <a:stretch/>
        </p:blipFill>
        <p:spPr>
          <a:xfrm>
            <a:off x="765641" y="1518834"/>
            <a:ext cx="10799378" cy="3573118"/>
          </a:xfrm>
          <a:prstGeom prst="rect">
            <a:avLst/>
          </a:prstGeom>
        </p:spPr>
      </p:pic>
      <p:sp>
        <p:nvSpPr>
          <p:cNvPr id="4" name="TextBox 3"/>
          <p:cNvSpPr txBox="1"/>
          <p:nvPr/>
        </p:nvSpPr>
        <p:spPr>
          <a:xfrm>
            <a:off x="838200" y="1149502"/>
            <a:ext cx="2626963" cy="369332"/>
          </a:xfrm>
          <a:prstGeom prst="rect">
            <a:avLst/>
          </a:prstGeom>
          <a:noFill/>
        </p:spPr>
        <p:txBody>
          <a:bodyPr wrap="square" rtlCol="0">
            <a:spAutoFit/>
          </a:bodyPr>
          <a:lstStyle/>
          <a:p>
            <a:r>
              <a:rPr lang="en-US" b="1" dirty="0" smtClean="0"/>
              <a:t>Revenue Collection</a:t>
            </a:r>
            <a:endParaRPr lang="en-US" b="1" dirty="0"/>
          </a:p>
        </p:txBody>
      </p:sp>
      <p:sp>
        <p:nvSpPr>
          <p:cNvPr id="3" name="Slide Number Placeholder 2"/>
          <p:cNvSpPr>
            <a:spLocks noGrp="1"/>
          </p:cNvSpPr>
          <p:nvPr>
            <p:ph type="sldNum" sz="quarter" idx="12"/>
          </p:nvPr>
        </p:nvSpPr>
        <p:spPr/>
        <p:txBody>
          <a:bodyPr/>
          <a:lstStyle/>
          <a:p>
            <a:fld id="{BFECE9F5-9A8D-4587-AA82-E4E49A92AD4A}" type="slidenum">
              <a:rPr lang="en-ZA" smtClean="0"/>
              <a:t>28</a:t>
            </a:fld>
            <a:endParaRPr lang="en-ZA"/>
          </a:p>
        </p:txBody>
      </p:sp>
    </p:spTree>
    <p:extLst>
      <p:ext uri="{BB962C8B-B14F-4D97-AF65-F5344CB8AC3E}">
        <p14:creationId xmlns:p14="http://schemas.microsoft.com/office/powerpoint/2010/main" val="26381663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614"/>
            <a:ext cx="10515600" cy="776288"/>
          </a:xfrm>
        </p:spPr>
        <p:txBody>
          <a:bodyPr>
            <a:normAutofit/>
          </a:bodyPr>
          <a:lstStyle/>
          <a:p>
            <a:pPr algn="ctr"/>
            <a:r>
              <a:rPr lang="en-ZA" sz="3600" b="1" dirty="0" smtClean="0">
                <a:solidFill>
                  <a:srgbClr val="3399FF"/>
                </a:solidFill>
                <a:latin typeface="Aharoni" panose="02010803020104030203" pitchFamily="2" charset="-79"/>
                <a:cs typeface="Aharoni" panose="02010803020104030203" pitchFamily="2" charset="-79"/>
              </a:rPr>
              <a:t>Summary of financial information</a:t>
            </a:r>
            <a:endParaRPr lang="en-ZA" sz="3600" b="1" dirty="0">
              <a:solidFill>
                <a:srgbClr val="3399FF"/>
              </a:solidFill>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rotWithShape="1">
          <a:blip r:embed="rId2"/>
          <a:srcRect t="4270"/>
          <a:stretch/>
        </p:blipFill>
        <p:spPr>
          <a:xfrm>
            <a:off x="1407459" y="1433593"/>
            <a:ext cx="9079566" cy="5298094"/>
          </a:xfrm>
          <a:prstGeom prst="rect">
            <a:avLst/>
          </a:prstGeom>
        </p:spPr>
      </p:pic>
      <p:sp>
        <p:nvSpPr>
          <p:cNvPr id="4" name="TextBox 3"/>
          <p:cNvSpPr txBox="1"/>
          <p:nvPr/>
        </p:nvSpPr>
        <p:spPr>
          <a:xfrm>
            <a:off x="1407459" y="1064261"/>
            <a:ext cx="6333479" cy="369332"/>
          </a:xfrm>
          <a:prstGeom prst="rect">
            <a:avLst/>
          </a:prstGeom>
          <a:noFill/>
        </p:spPr>
        <p:txBody>
          <a:bodyPr wrap="square" rtlCol="0">
            <a:spAutoFit/>
          </a:bodyPr>
          <a:lstStyle/>
          <a:p>
            <a:r>
              <a:rPr lang="en-US" b="1" dirty="0" smtClean="0"/>
              <a:t>Expenditure: Comparison of Budget versus Actual – 2014/15</a:t>
            </a:r>
            <a:endParaRPr lang="en-US" b="1" dirty="0"/>
          </a:p>
        </p:txBody>
      </p:sp>
      <p:sp>
        <p:nvSpPr>
          <p:cNvPr id="5" name="Slide Number Placeholder 4"/>
          <p:cNvSpPr>
            <a:spLocks noGrp="1"/>
          </p:cNvSpPr>
          <p:nvPr>
            <p:ph type="sldNum" sz="quarter" idx="12"/>
          </p:nvPr>
        </p:nvSpPr>
        <p:spPr/>
        <p:txBody>
          <a:bodyPr/>
          <a:lstStyle/>
          <a:p>
            <a:fld id="{BFECE9F5-9A8D-4587-AA82-E4E49A92AD4A}" type="slidenum">
              <a:rPr lang="en-ZA" smtClean="0"/>
              <a:t>29</a:t>
            </a:fld>
            <a:endParaRPr lang="en-ZA"/>
          </a:p>
        </p:txBody>
      </p:sp>
    </p:spTree>
    <p:extLst>
      <p:ext uri="{BB962C8B-B14F-4D97-AF65-F5344CB8AC3E}">
        <p14:creationId xmlns:p14="http://schemas.microsoft.com/office/powerpoint/2010/main" val="40370686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12192001" cy="729343"/>
          </a:xfrm>
          <a:prstGeom prst="rect">
            <a:avLst/>
          </a:prstGeom>
        </p:spPr>
      </p:pic>
      <p:sp>
        <p:nvSpPr>
          <p:cNvPr id="2" name="Title 1"/>
          <p:cNvSpPr>
            <a:spLocks noGrp="1"/>
          </p:cNvSpPr>
          <p:nvPr>
            <p:ph type="title"/>
          </p:nvPr>
        </p:nvSpPr>
        <p:spPr>
          <a:xfrm>
            <a:off x="838200" y="914400"/>
            <a:ext cx="10515600" cy="776288"/>
          </a:xfrm>
        </p:spPr>
        <p:txBody>
          <a:bodyPr/>
          <a:lstStyle/>
          <a:p>
            <a:r>
              <a:rPr lang="en-ZA" b="1" dirty="0" smtClean="0">
                <a:solidFill>
                  <a:srgbClr val="3399FF"/>
                </a:solidFill>
                <a:latin typeface="Aharoni" panose="02010803020104030203" pitchFamily="2" charset="-79"/>
                <a:cs typeface="Aharoni" panose="02010803020104030203" pitchFamily="2" charset="-79"/>
              </a:rPr>
              <a:t>WRC </a:t>
            </a:r>
            <a:r>
              <a:rPr lang="en-ZA" b="1" dirty="0">
                <a:solidFill>
                  <a:srgbClr val="3399FF"/>
                </a:solidFill>
                <a:latin typeface="Aharoni" panose="02010803020104030203" pitchFamily="2" charset="-79"/>
                <a:cs typeface="Aharoni" panose="02010803020104030203" pitchFamily="2" charset="-79"/>
              </a:rPr>
              <a:t>S</a:t>
            </a:r>
            <a:r>
              <a:rPr lang="en-ZA" b="1" dirty="0" smtClean="0">
                <a:solidFill>
                  <a:srgbClr val="3399FF"/>
                </a:solidFill>
                <a:latin typeface="Aharoni" panose="02010803020104030203" pitchFamily="2" charset="-79"/>
                <a:cs typeface="Aharoni" panose="02010803020104030203" pitchFamily="2" charset="-79"/>
              </a:rPr>
              <a:t>trategic </a:t>
            </a:r>
            <a:r>
              <a:rPr lang="en-ZA" b="1" dirty="0">
                <a:solidFill>
                  <a:srgbClr val="3399FF"/>
                </a:solidFill>
                <a:latin typeface="Aharoni" panose="02010803020104030203" pitchFamily="2" charset="-79"/>
                <a:cs typeface="Aharoni" panose="02010803020104030203" pitchFamily="2" charset="-79"/>
              </a:rPr>
              <a:t>I</a:t>
            </a:r>
            <a:r>
              <a:rPr lang="en-ZA" b="1" dirty="0" smtClean="0">
                <a:solidFill>
                  <a:srgbClr val="3399FF"/>
                </a:solidFill>
                <a:latin typeface="Aharoni" panose="02010803020104030203" pitchFamily="2" charset="-79"/>
                <a:cs typeface="Aharoni" panose="02010803020104030203" pitchFamily="2" charset="-79"/>
              </a:rPr>
              <a:t>ntent</a:t>
            </a:r>
            <a:endParaRPr lang="en-ZA" b="1" dirty="0">
              <a:solidFill>
                <a:srgbClr val="3399FF"/>
              </a:solidFill>
              <a:latin typeface="Aharoni" panose="02010803020104030203" pitchFamily="2" charset="-79"/>
              <a:cs typeface="Aharoni" panose="02010803020104030203" pitchFamily="2" charset="-79"/>
            </a:endParaRPr>
          </a:p>
        </p:txBody>
      </p:sp>
      <p:sp>
        <p:nvSpPr>
          <p:cNvPr id="6" name="Content Placeholder 5"/>
          <p:cNvSpPr>
            <a:spLocks noGrp="1"/>
          </p:cNvSpPr>
          <p:nvPr>
            <p:ph idx="1"/>
          </p:nvPr>
        </p:nvSpPr>
        <p:spPr/>
        <p:txBody>
          <a:bodyPr>
            <a:normAutofit/>
          </a:bodyPr>
          <a:lstStyle/>
          <a:p>
            <a:pPr marL="0" indent="0">
              <a:buNone/>
            </a:pPr>
            <a:r>
              <a:rPr lang="en-ZA" dirty="0" smtClean="0"/>
              <a:t>The WRC’s strategy for knowledge creation and impact in its research, development and innovation portfolio covers the following:</a:t>
            </a:r>
          </a:p>
          <a:p>
            <a:r>
              <a:rPr lang="en-ZA" dirty="0" smtClean="0"/>
              <a:t>Water resource management</a:t>
            </a:r>
          </a:p>
          <a:p>
            <a:r>
              <a:rPr lang="en-ZA" dirty="0" smtClean="0"/>
              <a:t>Water linked ecosystems</a:t>
            </a:r>
          </a:p>
          <a:p>
            <a:r>
              <a:rPr lang="en-ZA" dirty="0" smtClean="0"/>
              <a:t>Water use and waste management</a:t>
            </a:r>
          </a:p>
          <a:p>
            <a:r>
              <a:rPr lang="en-ZA" dirty="0" smtClean="0"/>
              <a:t>Water utilisation in  agriculture</a:t>
            </a:r>
          </a:p>
          <a:p>
            <a:r>
              <a:rPr lang="en-ZA" dirty="0" smtClean="0"/>
              <a:t>Water knowledge management, dissemination &amp; impact</a:t>
            </a:r>
            <a:endParaRPr lang="en-ZA" dirty="0"/>
          </a:p>
        </p:txBody>
      </p:sp>
      <p:sp>
        <p:nvSpPr>
          <p:cNvPr id="3" name="Slide Number Placeholder 2"/>
          <p:cNvSpPr>
            <a:spLocks noGrp="1"/>
          </p:cNvSpPr>
          <p:nvPr>
            <p:ph type="sldNum" sz="quarter" idx="12"/>
          </p:nvPr>
        </p:nvSpPr>
        <p:spPr/>
        <p:txBody>
          <a:bodyPr/>
          <a:lstStyle/>
          <a:p>
            <a:fld id="{BFECE9F5-9A8D-4587-AA82-E4E49A92AD4A}" type="slidenum">
              <a:rPr lang="en-ZA" smtClean="0"/>
              <a:t>3</a:t>
            </a:fld>
            <a:endParaRPr lang="en-ZA"/>
          </a:p>
        </p:txBody>
      </p:sp>
    </p:spTree>
    <p:extLst>
      <p:ext uri="{BB962C8B-B14F-4D97-AF65-F5344CB8AC3E}">
        <p14:creationId xmlns:p14="http://schemas.microsoft.com/office/powerpoint/2010/main" val="41941125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614"/>
            <a:ext cx="10515600" cy="776288"/>
          </a:xfrm>
        </p:spPr>
        <p:txBody>
          <a:bodyPr>
            <a:normAutofit/>
          </a:bodyPr>
          <a:lstStyle/>
          <a:p>
            <a:pPr algn="ctr"/>
            <a:r>
              <a:rPr lang="en-ZA" sz="3600" b="1" dirty="0" smtClean="0">
                <a:solidFill>
                  <a:srgbClr val="3399FF"/>
                </a:solidFill>
                <a:latin typeface="Aharoni" panose="02010803020104030203" pitchFamily="2" charset="-79"/>
                <a:cs typeface="Aharoni" panose="02010803020104030203" pitchFamily="2" charset="-79"/>
              </a:rPr>
              <a:t>Summary of financial information</a:t>
            </a:r>
            <a:endParaRPr lang="en-ZA" sz="3600" b="1" dirty="0">
              <a:solidFill>
                <a:srgbClr val="3399FF"/>
              </a:solidFill>
              <a:latin typeface="Aharoni" panose="02010803020104030203" pitchFamily="2" charset="-79"/>
              <a:cs typeface="Aharoni" panose="02010803020104030203" pitchFamily="2" charset="-79"/>
            </a:endParaRPr>
          </a:p>
        </p:txBody>
      </p:sp>
      <p:pic>
        <p:nvPicPr>
          <p:cNvPr id="4" name="Picture 3"/>
          <p:cNvPicPr>
            <a:picLocks noChangeAspect="1"/>
          </p:cNvPicPr>
          <p:nvPr/>
        </p:nvPicPr>
        <p:blipFill rotWithShape="1">
          <a:blip r:embed="rId2"/>
          <a:srcRect t="8051"/>
          <a:stretch/>
        </p:blipFill>
        <p:spPr>
          <a:xfrm>
            <a:off x="838200" y="1495586"/>
            <a:ext cx="10102811" cy="4923143"/>
          </a:xfrm>
          <a:prstGeom prst="rect">
            <a:avLst/>
          </a:prstGeom>
        </p:spPr>
      </p:pic>
      <p:sp>
        <p:nvSpPr>
          <p:cNvPr id="5" name="TextBox 4"/>
          <p:cNvSpPr txBox="1"/>
          <p:nvPr/>
        </p:nvSpPr>
        <p:spPr>
          <a:xfrm>
            <a:off x="958008" y="1126254"/>
            <a:ext cx="8000012" cy="369332"/>
          </a:xfrm>
          <a:prstGeom prst="rect">
            <a:avLst/>
          </a:prstGeom>
          <a:noFill/>
        </p:spPr>
        <p:txBody>
          <a:bodyPr wrap="square" rtlCol="0">
            <a:spAutoFit/>
          </a:bodyPr>
          <a:lstStyle/>
          <a:p>
            <a:r>
              <a:rPr lang="en-US" b="1" dirty="0" smtClean="0"/>
              <a:t>Research funding: Business efficiency indicators (budgeted and actual)</a:t>
            </a:r>
            <a:endParaRPr lang="en-US" b="1" dirty="0"/>
          </a:p>
        </p:txBody>
      </p:sp>
      <p:sp>
        <p:nvSpPr>
          <p:cNvPr id="6" name="TextBox 5"/>
          <p:cNvSpPr txBox="1"/>
          <p:nvPr/>
        </p:nvSpPr>
        <p:spPr>
          <a:xfrm>
            <a:off x="958008" y="3479415"/>
            <a:ext cx="8000012" cy="369332"/>
          </a:xfrm>
          <a:prstGeom prst="rect">
            <a:avLst/>
          </a:prstGeom>
          <a:solidFill>
            <a:schemeClr val="bg1"/>
          </a:solidFill>
        </p:spPr>
        <p:txBody>
          <a:bodyPr wrap="square" rtlCol="0">
            <a:spAutoFit/>
          </a:bodyPr>
          <a:lstStyle/>
          <a:p>
            <a:r>
              <a:rPr lang="en-US" b="1" dirty="0" smtClean="0"/>
              <a:t>Summary of capital asset expenditure (R’000)</a:t>
            </a:r>
            <a:endParaRPr lang="en-US" b="1" dirty="0"/>
          </a:p>
        </p:txBody>
      </p:sp>
      <p:sp>
        <p:nvSpPr>
          <p:cNvPr id="3" name="Slide Number Placeholder 2"/>
          <p:cNvSpPr>
            <a:spLocks noGrp="1"/>
          </p:cNvSpPr>
          <p:nvPr>
            <p:ph type="sldNum" sz="quarter" idx="12"/>
          </p:nvPr>
        </p:nvSpPr>
        <p:spPr/>
        <p:txBody>
          <a:bodyPr/>
          <a:lstStyle/>
          <a:p>
            <a:fld id="{BFECE9F5-9A8D-4587-AA82-E4E49A92AD4A}" type="slidenum">
              <a:rPr lang="en-ZA" smtClean="0"/>
              <a:t>30</a:t>
            </a:fld>
            <a:endParaRPr lang="en-ZA"/>
          </a:p>
        </p:txBody>
      </p:sp>
    </p:spTree>
    <p:extLst>
      <p:ext uri="{BB962C8B-B14F-4D97-AF65-F5344CB8AC3E}">
        <p14:creationId xmlns:p14="http://schemas.microsoft.com/office/powerpoint/2010/main" val="37439948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12192001" cy="729343"/>
          </a:xfrm>
          <a:prstGeom prst="rect">
            <a:avLst/>
          </a:prstGeom>
        </p:spPr>
      </p:pic>
      <p:sp>
        <p:nvSpPr>
          <p:cNvPr id="2" name="Title 1"/>
          <p:cNvSpPr>
            <a:spLocks noGrp="1"/>
          </p:cNvSpPr>
          <p:nvPr>
            <p:ph type="title"/>
          </p:nvPr>
        </p:nvSpPr>
        <p:spPr>
          <a:xfrm>
            <a:off x="838200" y="914400"/>
            <a:ext cx="10515600" cy="776288"/>
          </a:xfrm>
        </p:spPr>
        <p:txBody>
          <a:bodyPr/>
          <a:lstStyle/>
          <a:p>
            <a:pPr algn="ctr"/>
            <a:r>
              <a:rPr lang="en-ZA" b="1" dirty="0" smtClean="0">
                <a:solidFill>
                  <a:srgbClr val="3399FF"/>
                </a:solidFill>
                <a:latin typeface="Aharoni" panose="02010803020104030203" pitchFamily="2" charset="-79"/>
                <a:cs typeface="Aharoni" panose="02010803020104030203" pitchFamily="2" charset="-79"/>
              </a:rPr>
              <a:t>Strategic initiatives</a:t>
            </a:r>
            <a:endParaRPr lang="en-ZA" b="1" dirty="0">
              <a:solidFill>
                <a:srgbClr val="3399FF"/>
              </a:solidFill>
              <a:latin typeface="Aharoni" panose="02010803020104030203" pitchFamily="2" charset="-79"/>
              <a:cs typeface="Aharoni" panose="02010803020104030203" pitchFamily="2" charset="-79"/>
            </a:endParaRPr>
          </a:p>
        </p:txBody>
      </p:sp>
      <p:sp>
        <p:nvSpPr>
          <p:cNvPr id="6" name="Content Placeholder 5"/>
          <p:cNvSpPr>
            <a:spLocks noGrp="1"/>
          </p:cNvSpPr>
          <p:nvPr>
            <p:ph idx="1"/>
          </p:nvPr>
        </p:nvSpPr>
        <p:spPr>
          <a:xfrm>
            <a:off x="459430" y="1652040"/>
            <a:ext cx="3832412" cy="1168587"/>
          </a:xfrm>
        </p:spPr>
        <p:txBody>
          <a:bodyPr>
            <a:normAutofit/>
          </a:bodyPr>
          <a:lstStyle/>
          <a:p>
            <a:pPr marL="0" indent="0">
              <a:buNone/>
            </a:pPr>
            <a:r>
              <a:rPr lang="en-ZA" dirty="0" smtClean="0">
                <a:solidFill>
                  <a:srgbClr val="00B050"/>
                </a:solidFill>
              </a:rPr>
              <a:t>National Water and Sanitation Summit</a:t>
            </a:r>
            <a:endParaRPr lang="en-ZA" dirty="0">
              <a:solidFill>
                <a:srgbClr val="00B050"/>
              </a:solidFill>
            </a:endParaRPr>
          </a:p>
        </p:txBody>
      </p:sp>
      <p:sp>
        <p:nvSpPr>
          <p:cNvPr id="5" name="Content Placeholder 5"/>
          <p:cNvSpPr txBox="1">
            <a:spLocks/>
          </p:cNvSpPr>
          <p:nvPr/>
        </p:nvSpPr>
        <p:spPr>
          <a:xfrm>
            <a:off x="7274858" y="1759204"/>
            <a:ext cx="3653117" cy="822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ZA" dirty="0">
              <a:solidFill>
                <a:srgbClr val="00B050"/>
              </a:solidFill>
            </a:endParaRPr>
          </a:p>
        </p:txBody>
      </p:sp>
      <p:sp>
        <p:nvSpPr>
          <p:cNvPr id="3" name="Slide Number Placeholder 2"/>
          <p:cNvSpPr>
            <a:spLocks noGrp="1"/>
          </p:cNvSpPr>
          <p:nvPr>
            <p:ph type="sldNum" sz="quarter" idx="12"/>
          </p:nvPr>
        </p:nvSpPr>
        <p:spPr/>
        <p:txBody>
          <a:bodyPr/>
          <a:lstStyle/>
          <a:p>
            <a:fld id="{BFECE9F5-9A8D-4587-AA82-E4E49A92AD4A}" type="slidenum">
              <a:rPr lang="en-ZA" smtClean="0"/>
              <a:t>31</a:t>
            </a:fld>
            <a:endParaRPr lang="en-ZA"/>
          </a:p>
        </p:txBody>
      </p:sp>
      <p:pic>
        <p:nvPicPr>
          <p:cNvPr id="7" name="Picture 6"/>
          <p:cNvPicPr>
            <a:picLocks noChangeAspect="1"/>
          </p:cNvPicPr>
          <p:nvPr/>
        </p:nvPicPr>
        <p:blipFill>
          <a:blip r:embed="rId3"/>
          <a:stretch>
            <a:fillRect/>
          </a:stretch>
        </p:blipFill>
        <p:spPr>
          <a:xfrm>
            <a:off x="235436" y="2730716"/>
            <a:ext cx="5037939" cy="2235345"/>
          </a:xfrm>
          <a:prstGeom prst="rect">
            <a:avLst/>
          </a:prstGeom>
        </p:spPr>
      </p:pic>
      <p:pic>
        <p:nvPicPr>
          <p:cNvPr id="10" name="Picture 9"/>
          <p:cNvPicPr>
            <a:picLocks noChangeAspect="1"/>
          </p:cNvPicPr>
          <p:nvPr/>
        </p:nvPicPr>
        <p:blipFill>
          <a:blip r:embed="rId4"/>
          <a:stretch>
            <a:fillRect/>
          </a:stretch>
        </p:blipFill>
        <p:spPr>
          <a:xfrm>
            <a:off x="2711814" y="4304741"/>
            <a:ext cx="4620183" cy="2553259"/>
          </a:xfrm>
          <a:prstGeom prst="rect">
            <a:avLst/>
          </a:prstGeom>
        </p:spPr>
      </p:pic>
      <p:pic>
        <p:nvPicPr>
          <p:cNvPr id="9" name="Picture 8"/>
          <p:cNvPicPr>
            <a:picLocks noChangeAspect="1"/>
          </p:cNvPicPr>
          <p:nvPr/>
        </p:nvPicPr>
        <p:blipFill>
          <a:blip r:embed="rId5"/>
          <a:stretch>
            <a:fillRect/>
          </a:stretch>
        </p:blipFill>
        <p:spPr>
          <a:xfrm>
            <a:off x="7083136" y="1652040"/>
            <a:ext cx="4479861" cy="4315402"/>
          </a:xfrm>
          <a:prstGeom prst="rect">
            <a:avLst/>
          </a:prstGeom>
        </p:spPr>
      </p:pic>
    </p:spTree>
    <p:extLst>
      <p:ext uri="{BB962C8B-B14F-4D97-AF65-F5344CB8AC3E}">
        <p14:creationId xmlns:p14="http://schemas.microsoft.com/office/powerpoint/2010/main" val="13235279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12192001" cy="729343"/>
          </a:xfrm>
          <a:prstGeom prst="rect">
            <a:avLst/>
          </a:prstGeom>
        </p:spPr>
      </p:pic>
      <p:sp>
        <p:nvSpPr>
          <p:cNvPr id="2" name="Title 1"/>
          <p:cNvSpPr>
            <a:spLocks noGrp="1"/>
          </p:cNvSpPr>
          <p:nvPr>
            <p:ph type="title"/>
          </p:nvPr>
        </p:nvSpPr>
        <p:spPr>
          <a:xfrm>
            <a:off x="838200" y="914400"/>
            <a:ext cx="10515600" cy="776288"/>
          </a:xfrm>
        </p:spPr>
        <p:txBody>
          <a:bodyPr/>
          <a:lstStyle/>
          <a:p>
            <a:pPr algn="ctr"/>
            <a:r>
              <a:rPr lang="en-ZA" b="1" dirty="0" smtClean="0">
                <a:solidFill>
                  <a:srgbClr val="3399FF"/>
                </a:solidFill>
                <a:latin typeface="Aharoni" panose="02010803020104030203" pitchFamily="2" charset="-79"/>
                <a:cs typeface="Aharoni" panose="02010803020104030203" pitchFamily="2" charset="-79"/>
              </a:rPr>
              <a:t>Strategic initiatives </a:t>
            </a:r>
            <a:endParaRPr lang="en-ZA" b="1" dirty="0">
              <a:solidFill>
                <a:srgbClr val="3399FF"/>
              </a:solidFill>
              <a:latin typeface="Aharoni" panose="02010803020104030203" pitchFamily="2" charset="-79"/>
              <a:cs typeface="Aharoni" panose="02010803020104030203" pitchFamily="2" charset="-79"/>
            </a:endParaRPr>
          </a:p>
        </p:txBody>
      </p:sp>
      <p:sp>
        <p:nvSpPr>
          <p:cNvPr id="6" name="Content Placeholder 5"/>
          <p:cNvSpPr>
            <a:spLocks noGrp="1"/>
          </p:cNvSpPr>
          <p:nvPr>
            <p:ph idx="1"/>
          </p:nvPr>
        </p:nvSpPr>
        <p:spPr>
          <a:xfrm>
            <a:off x="838200" y="1825625"/>
            <a:ext cx="3832412" cy="1168587"/>
          </a:xfrm>
        </p:spPr>
        <p:txBody>
          <a:bodyPr>
            <a:normAutofit/>
          </a:bodyPr>
          <a:lstStyle/>
          <a:p>
            <a:pPr marL="0" indent="0">
              <a:buNone/>
            </a:pPr>
            <a:r>
              <a:rPr lang="en-ZA" dirty="0">
                <a:solidFill>
                  <a:srgbClr val="00B050"/>
                </a:solidFill>
              </a:rPr>
              <a:t>Partnering for innovation (WADER)</a:t>
            </a:r>
          </a:p>
          <a:p>
            <a:pPr marL="0" indent="0">
              <a:buNone/>
            </a:pPr>
            <a:endParaRPr lang="en-ZA" dirty="0">
              <a:solidFill>
                <a:srgbClr val="00B050"/>
              </a:solidFill>
            </a:endParaRPr>
          </a:p>
        </p:txBody>
      </p:sp>
      <p:sp>
        <p:nvSpPr>
          <p:cNvPr id="5" name="Content Placeholder 5"/>
          <p:cNvSpPr txBox="1">
            <a:spLocks/>
          </p:cNvSpPr>
          <p:nvPr/>
        </p:nvSpPr>
        <p:spPr>
          <a:xfrm>
            <a:off x="7274858" y="1759204"/>
            <a:ext cx="3653117" cy="822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ZA" dirty="0">
              <a:solidFill>
                <a:srgbClr val="00B050"/>
              </a:solidFill>
            </a:endParaRPr>
          </a:p>
        </p:txBody>
      </p:sp>
      <p:sp>
        <p:nvSpPr>
          <p:cNvPr id="9" name="Rectangle 8"/>
          <p:cNvSpPr/>
          <p:nvPr/>
        </p:nvSpPr>
        <p:spPr>
          <a:xfrm>
            <a:off x="7700683" y="1690688"/>
            <a:ext cx="3532094" cy="1200329"/>
          </a:xfrm>
          <a:prstGeom prst="rect">
            <a:avLst/>
          </a:prstGeom>
        </p:spPr>
        <p:txBody>
          <a:bodyPr wrap="square">
            <a:spAutoFit/>
          </a:bodyPr>
          <a:lstStyle/>
          <a:p>
            <a:r>
              <a:rPr lang="en-ZA" sz="2400" dirty="0" smtClean="0">
                <a:solidFill>
                  <a:srgbClr val="00B050"/>
                </a:solidFill>
              </a:rPr>
              <a:t>SASTEP (Sanitation Technology Demonstration Programme)</a:t>
            </a:r>
            <a:endParaRPr lang="en-ZA" sz="2400" dirty="0">
              <a:solidFill>
                <a:srgbClr val="00B050"/>
              </a:solidFill>
            </a:endParaRPr>
          </a:p>
        </p:txBody>
      </p:sp>
      <p:pic>
        <p:nvPicPr>
          <p:cNvPr id="10" name="Picture 9"/>
          <p:cNvPicPr>
            <a:picLocks noChangeAspect="1"/>
          </p:cNvPicPr>
          <p:nvPr/>
        </p:nvPicPr>
        <p:blipFill>
          <a:blip r:embed="rId3"/>
          <a:stretch>
            <a:fillRect/>
          </a:stretch>
        </p:blipFill>
        <p:spPr>
          <a:xfrm>
            <a:off x="7066569" y="2994211"/>
            <a:ext cx="1929651" cy="2752067"/>
          </a:xfrm>
          <a:prstGeom prst="rect">
            <a:avLst/>
          </a:prstGeom>
        </p:spPr>
      </p:pic>
      <p:pic>
        <p:nvPicPr>
          <p:cNvPr id="11" name="Picture 10"/>
          <p:cNvPicPr>
            <a:picLocks noChangeAspect="1"/>
          </p:cNvPicPr>
          <p:nvPr/>
        </p:nvPicPr>
        <p:blipFill>
          <a:blip r:embed="rId4"/>
          <a:stretch>
            <a:fillRect/>
          </a:stretch>
        </p:blipFill>
        <p:spPr>
          <a:xfrm>
            <a:off x="9101416" y="3556226"/>
            <a:ext cx="3028545" cy="1628035"/>
          </a:xfrm>
          <a:prstGeom prst="rect">
            <a:avLst/>
          </a:prstGeom>
        </p:spPr>
      </p:pic>
      <p:pic>
        <p:nvPicPr>
          <p:cNvPr id="12" name="Picture 11"/>
          <p:cNvPicPr>
            <a:picLocks noChangeAspect="1"/>
          </p:cNvPicPr>
          <p:nvPr/>
        </p:nvPicPr>
        <p:blipFill>
          <a:blip r:embed="rId5"/>
          <a:stretch>
            <a:fillRect/>
          </a:stretch>
        </p:blipFill>
        <p:spPr>
          <a:xfrm>
            <a:off x="92196" y="2994211"/>
            <a:ext cx="6719309" cy="2252509"/>
          </a:xfrm>
          <a:prstGeom prst="rect">
            <a:avLst/>
          </a:prstGeom>
        </p:spPr>
      </p:pic>
      <p:sp>
        <p:nvSpPr>
          <p:cNvPr id="8" name="Slide Number Placeholder 7"/>
          <p:cNvSpPr>
            <a:spLocks noGrp="1"/>
          </p:cNvSpPr>
          <p:nvPr>
            <p:ph type="sldNum" sz="quarter" idx="12"/>
          </p:nvPr>
        </p:nvSpPr>
        <p:spPr/>
        <p:txBody>
          <a:bodyPr/>
          <a:lstStyle/>
          <a:p>
            <a:fld id="{BFECE9F5-9A8D-4587-AA82-E4E49A92AD4A}" type="slidenum">
              <a:rPr lang="en-ZA" smtClean="0"/>
              <a:t>32</a:t>
            </a:fld>
            <a:endParaRPr lang="en-ZA"/>
          </a:p>
        </p:txBody>
      </p:sp>
    </p:spTree>
    <p:extLst>
      <p:ext uri="{BB962C8B-B14F-4D97-AF65-F5344CB8AC3E}">
        <p14:creationId xmlns:p14="http://schemas.microsoft.com/office/powerpoint/2010/main" val="11171763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
            <a:ext cx="12192001" cy="729343"/>
          </a:xfrm>
          <a:prstGeom prst="rect">
            <a:avLst/>
          </a:prstGeom>
        </p:spPr>
      </p:pic>
      <p:sp>
        <p:nvSpPr>
          <p:cNvPr id="2" name="Title 1"/>
          <p:cNvSpPr>
            <a:spLocks noGrp="1"/>
          </p:cNvSpPr>
          <p:nvPr>
            <p:ph type="title"/>
          </p:nvPr>
        </p:nvSpPr>
        <p:spPr>
          <a:xfrm>
            <a:off x="838200" y="914400"/>
            <a:ext cx="10515600" cy="776288"/>
          </a:xfrm>
        </p:spPr>
        <p:txBody>
          <a:bodyPr/>
          <a:lstStyle/>
          <a:p>
            <a:pPr algn="ctr"/>
            <a:r>
              <a:rPr lang="en-ZA" b="1" dirty="0" smtClean="0">
                <a:solidFill>
                  <a:srgbClr val="3399FF"/>
                </a:solidFill>
                <a:latin typeface="Aharoni" panose="02010803020104030203" pitchFamily="2" charset="-79"/>
                <a:cs typeface="Aharoni" panose="02010803020104030203" pitchFamily="2" charset="-79"/>
              </a:rPr>
              <a:t>Strategic initiatives </a:t>
            </a:r>
            <a:endParaRPr lang="en-ZA" b="1" dirty="0">
              <a:solidFill>
                <a:srgbClr val="3399FF"/>
              </a:solidFill>
              <a:latin typeface="Aharoni" panose="02010803020104030203" pitchFamily="2" charset="-79"/>
              <a:cs typeface="Aharoni" panose="02010803020104030203" pitchFamily="2" charset="-79"/>
            </a:endParaRPr>
          </a:p>
        </p:txBody>
      </p:sp>
      <p:sp>
        <p:nvSpPr>
          <p:cNvPr id="6" name="Content Placeholder 5"/>
          <p:cNvSpPr>
            <a:spLocks noGrp="1"/>
          </p:cNvSpPr>
          <p:nvPr>
            <p:ph idx="1"/>
          </p:nvPr>
        </p:nvSpPr>
        <p:spPr>
          <a:xfrm>
            <a:off x="838200" y="1825625"/>
            <a:ext cx="3832412" cy="1168587"/>
          </a:xfrm>
        </p:spPr>
        <p:txBody>
          <a:bodyPr>
            <a:normAutofit lnSpcReduction="10000"/>
          </a:bodyPr>
          <a:lstStyle/>
          <a:p>
            <a:pPr marL="0" indent="0">
              <a:buNone/>
            </a:pPr>
            <a:r>
              <a:rPr lang="en-ZA" dirty="0" smtClean="0">
                <a:solidFill>
                  <a:srgbClr val="00B050"/>
                </a:solidFill>
              </a:rPr>
              <a:t>Gender Water and Development Conference</a:t>
            </a:r>
            <a:endParaRPr lang="en-ZA" dirty="0">
              <a:solidFill>
                <a:srgbClr val="00B050"/>
              </a:solidFill>
            </a:endParaRPr>
          </a:p>
        </p:txBody>
      </p:sp>
      <p:sp>
        <p:nvSpPr>
          <p:cNvPr id="5" name="Content Placeholder 5"/>
          <p:cNvSpPr txBox="1">
            <a:spLocks/>
          </p:cNvSpPr>
          <p:nvPr/>
        </p:nvSpPr>
        <p:spPr>
          <a:xfrm>
            <a:off x="7274858" y="1759204"/>
            <a:ext cx="3653117" cy="822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ZA" dirty="0">
              <a:solidFill>
                <a:srgbClr val="00B050"/>
              </a:solidFill>
            </a:endParaRPr>
          </a:p>
        </p:txBody>
      </p:sp>
      <p:sp>
        <p:nvSpPr>
          <p:cNvPr id="9" name="Rectangle 8"/>
          <p:cNvSpPr/>
          <p:nvPr/>
        </p:nvSpPr>
        <p:spPr>
          <a:xfrm>
            <a:off x="7821706" y="1708854"/>
            <a:ext cx="3532094" cy="461665"/>
          </a:xfrm>
          <a:prstGeom prst="rect">
            <a:avLst/>
          </a:prstGeom>
        </p:spPr>
        <p:txBody>
          <a:bodyPr wrap="square">
            <a:spAutoFit/>
          </a:bodyPr>
          <a:lstStyle/>
          <a:p>
            <a:endParaRPr lang="en-ZA" sz="2400" dirty="0">
              <a:solidFill>
                <a:srgbClr val="00B050"/>
              </a:solidFill>
            </a:endParaRPr>
          </a:p>
        </p:txBody>
      </p:sp>
      <p:pic>
        <p:nvPicPr>
          <p:cNvPr id="3" name="Picture 2"/>
          <p:cNvPicPr>
            <a:picLocks noChangeAspect="1"/>
          </p:cNvPicPr>
          <p:nvPr/>
        </p:nvPicPr>
        <p:blipFill>
          <a:blip r:embed="rId4"/>
          <a:stretch>
            <a:fillRect/>
          </a:stretch>
        </p:blipFill>
        <p:spPr>
          <a:xfrm>
            <a:off x="838200" y="3336927"/>
            <a:ext cx="4281242" cy="2428442"/>
          </a:xfrm>
          <a:prstGeom prst="rect">
            <a:avLst/>
          </a:prstGeom>
        </p:spPr>
      </p:pic>
      <p:sp>
        <p:nvSpPr>
          <p:cNvPr id="13" name="Content Placeholder 5"/>
          <p:cNvSpPr txBox="1">
            <a:spLocks/>
          </p:cNvSpPr>
          <p:nvPr/>
        </p:nvSpPr>
        <p:spPr>
          <a:xfrm>
            <a:off x="7308476" y="1791883"/>
            <a:ext cx="3832412" cy="11685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rgbClr val="00B050"/>
                </a:solidFill>
              </a:rPr>
              <a:t>Providing </a:t>
            </a:r>
            <a:r>
              <a:rPr lang="en-US" dirty="0">
                <a:solidFill>
                  <a:srgbClr val="00B050"/>
                </a:solidFill>
              </a:rPr>
              <a:t>support to improving municipal operational performance</a:t>
            </a:r>
            <a:endParaRPr lang="en-ZA" dirty="0">
              <a:solidFill>
                <a:srgbClr val="00B050"/>
              </a:solidFill>
            </a:endParaRPr>
          </a:p>
        </p:txBody>
      </p:sp>
      <p:pic>
        <p:nvPicPr>
          <p:cNvPr id="14" name="Picture 13"/>
          <p:cNvPicPr/>
          <p:nvPr/>
        </p:nvPicPr>
        <p:blipFill>
          <a:blip r:embed="rId5" cstate="print">
            <a:extLst>
              <a:ext uri="{28A0092B-C50C-407E-A947-70E740481C1C}">
                <a14:useLocalDpi xmlns:a14="http://schemas.microsoft.com/office/drawing/2010/main" val="0"/>
              </a:ext>
            </a:extLst>
          </a:blip>
          <a:stretch>
            <a:fillRect/>
          </a:stretch>
        </p:blipFill>
        <p:spPr>
          <a:xfrm>
            <a:off x="6686860" y="3148698"/>
            <a:ext cx="2269691" cy="2804899"/>
          </a:xfrm>
          <a:prstGeom prst="rect">
            <a:avLst/>
          </a:prstGeom>
        </p:spPr>
      </p:pic>
      <p:pic>
        <p:nvPicPr>
          <p:cNvPr id="15" name="Picture 14"/>
          <p:cNvPicPr/>
          <p:nvPr/>
        </p:nvPicPr>
        <p:blipFill rotWithShape="1">
          <a:blip r:embed="rId6" cstate="print">
            <a:extLst>
              <a:ext uri="{28A0092B-C50C-407E-A947-70E740481C1C}">
                <a14:useLocalDpi xmlns:a14="http://schemas.microsoft.com/office/drawing/2010/main" val="0"/>
              </a:ext>
            </a:extLst>
          </a:blip>
          <a:srcRect l="12868"/>
          <a:stretch/>
        </p:blipFill>
        <p:spPr>
          <a:xfrm>
            <a:off x="9365296" y="3424992"/>
            <a:ext cx="2162795" cy="2980362"/>
          </a:xfrm>
          <a:prstGeom prst="rect">
            <a:avLst/>
          </a:prstGeom>
        </p:spPr>
      </p:pic>
      <p:sp>
        <p:nvSpPr>
          <p:cNvPr id="7" name="Slide Number Placeholder 6"/>
          <p:cNvSpPr>
            <a:spLocks noGrp="1"/>
          </p:cNvSpPr>
          <p:nvPr>
            <p:ph type="sldNum" sz="quarter" idx="12"/>
          </p:nvPr>
        </p:nvSpPr>
        <p:spPr/>
        <p:txBody>
          <a:bodyPr/>
          <a:lstStyle/>
          <a:p>
            <a:fld id="{BFECE9F5-9A8D-4587-AA82-E4E49A92AD4A}" type="slidenum">
              <a:rPr lang="en-ZA" smtClean="0"/>
              <a:t>33</a:t>
            </a:fld>
            <a:endParaRPr lang="en-ZA"/>
          </a:p>
        </p:txBody>
      </p:sp>
    </p:spTree>
    <p:extLst>
      <p:ext uri="{BB962C8B-B14F-4D97-AF65-F5344CB8AC3E}">
        <p14:creationId xmlns:p14="http://schemas.microsoft.com/office/powerpoint/2010/main" val="2004708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contrast="20000"/>
          </a:blip>
          <a:stretch>
            <a:fillRect/>
          </a:stretch>
        </p:blipFill>
        <p:spPr>
          <a:xfrm>
            <a:off x="0" y="729342"/>
            <a:ext cx="12189643" cy="6128658"/>
          </a:xfrm>
          <a:prstGeom prst="rect">
            <a:avLst/>
          </a:prstGeom>
        </p:spPr>
      </p:pic>
      <p:sp>
        <p:nvSpPr>
          <p:cNvPr id="2" name="Title 1"/>
          <p:cNvSpPr>
            <a:spLocks noGrp="1"/>
          </p:cNvSpPr>
          <p:nvPr>
            <p:ph type="title"/>
          </p:nvPr>
        </p:nvSpPr>
        <p:spPr>
          <a:xfrm>
            <a:off x="838199" y="500062"/>
            <a:ext cx="10515600" cy="1325563"/>
          </a:xfrm>
        </p:spPr>
        <p:txBody>
          <a:bodyPr/>
          <a:lstStyle/>
          <a:p>
            <a:pPr algn="ctr"/>
            <a:r>
              <a:rPr lang="en-US" dirty="0" smtClean="0">
                <a:solidFill>
                  <a:srgbClr val="3399FF"/>
                </a:solidFill>
                <a:latin typeface="Aharoni" panose="02010803020104030203" pitchFamily="2" charset="-79"/>
                <a:cs typeface="Aharoni" panose="02010803020104030203" pitchFamily="2" charset="-79"/>
              </a:rPr>
              <a:t>Statutory Compliance</a:t>
            </a:r>
            <a:endParaRPr lang="en-US" dirty="0">
              <a:solidFill>
                <a:srgbClr val="3399FF"/>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p:txBody>
          <a:bodyPr/>
          <a:lstStyle/>
          <a:p>
            <a:pPr marL="0" indent="0">
              <a:buNone/>
              <a:defRPr/>
            </a:pPr>
            <a:r>
              <a:rPr lang="en-ZA" dirty="0"/>
              <a:t>The WRC complied with all statutory reporting requirements for the reporting period including:</a:t>
            </a:r>
          </a:p>
          <a:p>
            <a:pPr>
              <a:defRPr/>
            </a:pPr>
            <a:endParaRPr lang="en-ZA" dirty="0"/>
          </a:p>
          <a:p>
            <a:pPr>
              <a:buFont typeface="Arial" charset="0"/>
              <a:buChar char="•"/>
              <a:defRPr/>
            </a:pPr>
            <a:r>
              <a:rPr lang="en-ZA" dirty="0"/>
              <a:t> strategic plans</a:t>
            </a:r>
          </a:p>
          <a:p>
            <a:pPr>
              <a:buFont typeface="Arial" charset="0"/>
              <a:buChar char="•"/>
              <a:defRPr/>
            </a:pPr>
            <a:r>
              <a:rPr lang="en-ZA" dirty="0"/>
              <a:t> business plans</a:t>
            </a:r>
          </a:p>
          <a:p>
            <a:pPr>
              <a:buFont typeface="Arial" charset="0"/>
              <a:buChar char="•"/>
              <a:defRPr/>
            </a:pPr>
            <a:r>
              <a:rPr lang="en-ZA" dirty="0"/>
              <a:t> budget</a:t>
            </a:r>
          </a:p>
          <a:p>
            <a:pPr>
              <a:buFont typeface="Arial" charset="0"/>
              <a:buChar char="•"/>
              <a:defRPr/>
            </a:pPr>
            <a:r>
              <a:rPr lang="en-ZA" dirty="0"/>
              <a:t> quarterly reports</a:t>
            </a:r>
          </a:p>
          <a:p>
            <a:pPr>
              <a:buFont typeface="Arial" charset="0"/>
              <a:buChar char="•"/>
              <a:defRPr/>
            </a:pPr>
            <a:r>
              <a:rPr lang="en-ZA" dirty="0"/>
              <a:t> other relevant statutory submissions</a:t>
            </a:r>
          </a:p>
          <a:p>
            <a:endParaRPr lang="en-US" dirty="0"/>
          </a:p>
        </p:txBody>
      </p:sp>
      <p:pic>
        <p:nvPicPr>
          <p:cNvPr id="4" name="Picture 3"/>
          <p:cNvPicPr>
            <a:picLocks noChangeAspect="1"/>
          </p:cNvPicPr>
          <p:nvPr/>
        </p:nvPicPr>
        <p:blipFill>
          <a:blip r:embed="rId3"/>
          <a:stretch>
            <a:fillRect/>
          </a:stretch>
        </p:blipFill>
        <p:spPr>
          <a:xfrm>
            <a:off x="-1" y="-1"/>
            <a:ext cx="12192001" cy="729343"/>
          </a:xfrm>
          <a:prstGeom prst="rect">
            <a:avLst/>
          </a:prstGeom>
        </p:spPr>
      </p:pic>
      <p:sp>
        <p:nvSpPr>
          <p:cNvPr id="6" name="Slide Number Placeholder 5"/>
          <p:cNvSpPr>
            <a:spLocks noGrp="1"/>
          </p:cNvSpPr>
          <p:nvPr>
            <p:ph type="sldNum" sz="quarter" idx="12"/>
          </p:nvPr>
        </p:nvSpPr>
        <p:spPr/>
        <p:txBody>
          <a:bodyPr/>
          <a:lstStyle/>
          <a:p>
            <a:fld id="{BFECE9F5-9A8D-4587-AA82-E4E49A92AD4A}" type="slidenum">
              <a:rPr lang="en-ZA" smtClean="0"/>
              <a:t>34</a:t>
            </a:fld>
            <a:endParaRPr lang="en-ZA"/>
          </a:p>
        </p:txBody>
      </p:sp>
    </p:spTree>
    <p:extLst>
      <p:ext uri="{BB962C8B-B14F-4D97-AF65-F5344CB8AC3E}">
        <p14:creationId xmlns:p14="http://schemas.microsoft.com/office/powerpoint/2010/main" val="30688687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contrast="20000"/>
          </a:blip>
          <a:stretch>
            <a:fillRect/>
          </a:stretch>
        </p:blipFill>
        <p:spPr>
          <a:xfrm>
            <a:off x="0" y="729342"/>
            <a:ext cx="12189643" cy="6128658"/>
          </a:xfrm>
          <a:prstGeom prst="rect">
            <a:avLst/>
          </a:prstGeom>
        </p:spPr>
      </p:pic>
      <p:sp>
        <p:nvSpPr>
          <p:cNvPr id="2" name="Title 1"/>
          <p:cNvSpPr>
            <a:spLocks noGrp="1"/>
          </p:cNvSpPr>
          <p:nvPr>
            <p:ph type="title"/>
          </p:nvPr>
        </p:nvSpPr>
        <p:spPr>
          <a:xfrm>
            <a:off x="838199" y="614702"/>
            <a:ext cx="10515600" cy="1325563"/>
          </a:xfrm>
        </p:spPr>
        <p:txBody>
          <a:bodyPr/>
          <a:lstStyle/>
          <a:p>
            <a:pPr algn="ctr"/>
            <a:r>
              <a:rPr lang="en-US" dirty="0" smtClean="0">
                <a:solidFill>
                  <a:srgbClr val="3399FF"/>
                </a:solidFill>
                <a:latin typeface="Aharoni" panose="02010803020104030203" pitchFamily="2" charset="-79"/>
                <a:cs typeface="Aharoni" panose="02010803020104030203" pitchFamily="2" charset="-79"/>
              </a:rPr>
              <a:t>Summary and conclusion</a:t>
            </a:r>
            <a:endParaRPr lang="en-US" dirty="0">
              <a:solidFill>
                <a:srgbClr val="3399FF"/>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1326397" y="2623788"/>
            <a:ext cx="10515600" cy="4351338"/>
          </a:xfrm>
        </p:spPr>
        <p:txBody>
          <a:bodyPr/>
          <a:lstStyle/>
          <a:p>
            <a:pPr marL="0" indent="0">
              <a:buNone/>
            </a:pPr>
            <a:r>
              <a:rPr lang="en-ZA" sz="4400" dirty="0"/>
              <a:t>The </a:t>
            </a:r>
            <a:r>
              <a:rPr lang="en-ZA" sz="4400" dirty="0" smtClean="0"/>
              <a:t>WRC is the </a:t>
            </a:r>
            <a:r>
              <a:rPr lang="en-ZA" sz="4400" dirty="0" smtClean="0">
                <a:solidFill>
                  <a:srgbClr val="FF0000"/>
                </a:solidFill>
              </a:rPr>
              <a:t>Strategic Knowledge Partner </a:t>
            </a:r>
            <a:r>
              <a:rPr lang="en-ZA" sz="4400" dirty="0" smtClean="0"/>
              <a:t>to the Water and Sanitation Sector and operates </a:t>
            </a:r>
            <a:r>
              <a:rPr lang="en-ZA" sz="4400" dirty="0"/>
              <a:t>by establishing needs and priorities, stimulating and funding research, promoting the transfer of information and technology and enhancing knowledge and capacity building in the water sector</a:t>
            </a:r>
            <a:r>
              <a:rPr lang="en-ZA" dirty="0"/>
              <a:t>. </a:t>
            </a:r>
            <a:endParaRPr lang="en-US" dirty="0"/>
          </a:p>
        </p:txBody>
      </p:sp>
      <p:pic>
        <p:nvPicPr>
          <p:cNvPr id="4" name="Picture 3"/>
          <p:cNvPicPr>
            <a:picLocks noChangeAspect="1"/>
          </p:cNvPicPr>
          <p:nvPr/>
        </p:nvPicPr>
        <p:blipFill>
          <a:blip r:embed="rId3"/>
          <a:stretch>
            <a:fillRect/>
          </a:stretch>
        </p:blipFill>
        <p:spPr>
          <a:xfrm>
            <a:off x="-1" y="-1"/>
            <a:ext cx="12192001" cy="729343"/>
          </a:xfrm>
          <a:prstGeom prst="rect">
            <a:avLst/>
          </a:prstGeom>
        </p:spPr>
      </p:pic>
      <p:sp>
        <p:nvSpPr>
          <p:cNvPr id="6" name="Slide Number Placeholder 5"/>
          <p:cNvSpPr>
            <a:spLocks noGrp="1"/>
          </p:cNvSpPr>
          <p:nvPr>
            <p:ph type="sldNum" sz="quarter" idx="12"/>
          </p:nvPr>
        </p:nvSpPr>
        <p:spPr/>
        <p:txBody>
          <a:bodyPr/>
          <a:lstStyle/>
          <a:p>
            <a:fld id="{BFECE9F5-9A8D-4587-AA82-E4E49A92AD4A}" type="slidenum">
              <a:rPr lang="en-ZA" smtClean="0"/>
              <a:t>35</a:t>
            </a:fld>
            <a:endParaRPr lang="en-ZA"/>
          </a:p>
        </p:txBody>
      </p:sp>
    </p:spTree>
    <p:extLst>
      <p:ext uri="{BB962C8B-B14F-4D97-AF65-F5344CB8AC3E}">
        <p14:creationId xmlns:p14="http://schemas.microsoft.com/office/powerpoint/2010/main" val="15761930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56879"/>
            <a:ext cx="5253638" cy="6145597"/>
          </a:xfrm>
          <a:prstGeom prst="rect">
            <a:avLst/>
          </a:prstGeom>
        </p:spPr>
      </p:pic>
      <p:sp>
        <p:nvSpPr>
          <p:cNvPr id="2" name="Title 1"/>
          <p:cNvSpPr>
            <a:spLocks noGrp="1"/>
          </p:cNvSpPr>
          <p:nvPr>
            <p:ph type="ctrTitle"/>
          </p:nvPr>
        </p:nvSpPr>
        <p:spPr>
          <a:xfrm>
            <a:off x="4897305" y="4858718"/>
            <a:ext cx="4332470" cy="824720"/>
          </a:xfrm>
        </p:spPr>
        <p:txBody>
          <a:bodyPr>
            <a:prstTxWarp prst="textPlain">
              <a:avLst/>
            </a:prstTxWarp>
            <a:normAutofit/>
          </a:bodyPr>
          <a:lstStyle/>
          <a:p>
            <a:r>
              <a:rPr lang="en-ZA" sz="3600" b="1" dirty="0" smtClean="0">
                <a:solidFill>
                  <a:srgbClr val="3399FF"/>
                </a:solidFill>
                <a:latin typeface="Aharoni" panose="02010803020104030203" pitchFamily="2" charset="-79"/>
                <a:cs typeface="Aharoni" panose="02010803020104030203" pitchFamily="2" charset="-79"/>
              </a:rPr>
              <a:t>Thank You</a:t>
            </a:r>
            <a:endParaRPr lang="en-ZA" sz="3600" b="1" dirty="0">
              <a:solidFill>
                <a:srgbClr val="3399FF"/>
              </a:solidFill>
              <a:latin typeface="Aharoni" panose="02010803020104030203" pitchFamily="2" charset="-79"/>
              <a:cs typeface="Aharoni" panose="02010803020104030203" pitchFamily="2" charset="-79"/>
            </a:endParaRPr>
          </a:p>
        </p:txBody>
      </p:sp>
      <p:pic>
        <p:nvPicPr>
          <p:cNvPr id="5" name="Picture 4"/>
          <p:cNvPicPr>
            <a:picLocks noChangeAspect="1"/>
          </p:cNvPicPr>
          <p:nvPr/>
        </p:nvPicPr>
        <p:blipFill>
          <a:blip r:embed="rId3"/>
          <a:stretch>
            <a:fillRect/>
          </a:stretch>
        </p:blipFill>
        <p:spPr>
          <a:xfrm>
            <a:off x="9735206" y="0"/>
            <a:ext cx="2456793" cy="6858000"/>
          </a:xfrm>
          <a:prstGeom prst="rect">
            <a:avLst/>
          </a:prstGeom>
        </p:spPr>
      </p:pic>
    </p:spTree>
    <p:extLst>
      <p:ext uri="{BB962C8B-B14F-4D97-AF65-F5344CB8AC3E}">
        <p14:creationId xmlns:p14="http://schemas.microsoft.com/office/powerpoint/2010/main" val="28285729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12192001" cy="729343"/>
          </a:xfrm>
          <a:prstGeom prst="rect">
            <a:avLst/>
          </a:prstGeom>
        </p:spPr>
      </p:pic>
      <p:sp>
        <p:nvSpPr>
          <p:cNvPr id="2" name="Title 1"/>
          <p:cNvSpPr>
            <a:spLocks noGrp="1"/>
          </p:cNvSpPr>
          <p:nvPr>
            <p:ph type="title"/>
          </p:nvPr>
        </p:nvSpPr>
        <p:spPr>
          <a:xfrm>
            <a:off x="838200" y="914400"/>
            <a:ext cx="10515600" cy="776288"/>
          </a:xfrm>
        </p:spPr>
        <p:txBody>
          <a:bodyPr/>
          <a:lstStyle/>
          <a:p>
            <a:r>
              <a:rPr lang="en-ZA" b="1" dirty="0" smtClean="0">
                <a:solidFill>
                  <a:srgbClr val="3399FF"/>
                </a:solidFill>
                <a:latin typeface="Aharoni" panose="02010803020104030203" pitchFamily="2" charset="-79"/>
                <a:cs typeface="Aharoni" panose="02010803020104030203" pitchFamily="2" charset="-79"/>
              </a:rPr>
              <a:t>WRC Board</a:t>
            </a:r>
            <a:endParaRPr lang="en-ZA" b="1" dirty="0">
              <a:solidFill>
                <a:srgbClr val="3399FF"/>
              </a:solidFill>
              <a:latin typeface="Aharoni" panose="02010803020104030203" pitchFamily="2" charset="-79"/>
              <a:cs typeface="Aharoni" panose="02010803020104030203" pitchFamily="2" charset="-79"/>
            </a:endParaRPr>
          </a:p>
        </p:txBody>
      </p:sp>
      <p:sp>
        <p:nvSpPr>
          <p:cNvPr id="6" name="Content Placeholder 5"/>
          <p:cNvSpPr>
            <a:spLocks noGrp="1"/>
          </p:cNvSpPr>
          <p:nvPr>
            <p:ph idx="1"/>
          </p:nvPr>
        </p:nvSpPr>
        <p:spPr>
          <a:xfrm>
            <a:off x="219075" y="5259168"/>
            <a:ext cx="10583396" cy="1654013"/>
          </a:xfrm>
        </p:spPr>
        <p:txBody>
          <a:bodyPr>
            <a:normAutofit/>
          </a:bodyPr>
          <a:lstStyle/>
          <a:p>
            <a:pPr marL="0" indent="0">
              <a:buNone/>
            </a:pPr>
            <a:r>
              <a:rPr lang="en-ZA" sz="2000" dirty="0" smtClean="0"/>
              <a:t>Mrs Barbara Schreiner (Chairperson); Mr </a:t>
            </a:r>
            <a:r>
              <a:rPr lang="en-ZA" sz="2000" dirty="0" err="1" smtClean="0"/>
              <a:t>Nala</a:t>
            </a:r>
            <a:r>
              <a:rPr lang="en-ZA" sz="2000" dirty="0" smtClean="0"/>
              <a:t> </a:t>
            </a:r>
            <a:r>
              <a:rPr lang="en-ZA" sz="2000" dirty="0" err="1" smtClean="0"/>
              <a:t>Mhlongo</a:t>
            </a:r>
            <a:r>
              <a:rPr lang="en-ZA" sz="2000" dirty="0" smtClean="0"/>
              <a:t>; Mr Godfrey </a:t>
            </a:r>
            <a:r>
              <a:rPr lang="en-ZA" sz="2000" dirty="0" err="1" smtClean="0"/>
              <a:t>Mwiinga</a:t>
            </a:r>
            <a:r>
              <a:rPr lang="en-ZA" sz="2000" dirty="0" smtClean="0"/>
              <a:t>; Ms Dora </a:t>
            </a:r>
            <a:r>
              <a:rPr lang="en-ZA" sz="2000" dirty="0" err="1" smtClean="0"/>
              <a:t>Ndaba</a:t>
            </a:r>
            <a:r>
              <a:rPr lang="en-ZA" sz="2000" dirty="0" smtClean="0"/>
              <a:t> (Vice-chairperson); Mr </a:t>
            </a:r>
            <a:r>
              <a:rPr lang="en-ZA" sz="2000" dirty="0" err="1" smtClean="0"/>
              <a:t>Imraan</a:t>
            </a:r>
            <a:r>
              <a:rPr lang="en-ZA" sz="2000" dirty="0" smtClean="0"/>
              <a:t> Patel, Prof Eugene </a:t>
            </a:r>
            <a:r>
              <a:rPr lang="en-ZA" sz="2000" dirty="0" err="1" smtClean="0"/>
              <a:t>Cloete</a:t>
            </a:r>
            <a:r>
              <a:rPr lang="en-ZA" sz="2000" dirty="0" smtClean="0"/>
              <a:t>, Dr Barbara van </a:t>
            </a:r>
            <a:r>
              <a:rPr lang="en-ZA" sz="2000" dirty="0" err="1" smtClean="0"/>
              <a:t>Koppen</a:t>
            </a:r>
            <a:r>
              <a:rPr lang="en-ZA" sz="2000" dirty="0" smtClean="0"/>
              <a:t>; Mr Dhesigen Naidoo (WRC CEO and Ex-officio member); Ms Margaret-Ann </a:t>
            </a:r>
            <a:r>
              <a:rPr lang="en-ZA" sz="2000" dirty="0" err="1" smtClean="0"/>
              <a:t>Diedricks</a:t>
            </a:r>
            <a:r>
              <a:rPr lang="en-ZA" sz="2000" dirty="0" smtClean="0"/>
              <a:t> (DWS DG and Ex-officio member)</a:t>
            </a:r>
            <a:endParaRPr lang="en-ZA" sz="2000" dirty="0"/>
          </a:p>
        </p:txBody>
      </p:sp>
      <p:sp>
        <p:nvSpPr>
          <p:cNvPr id="5" name="Slide Number Placeholder 4"/>
          <p:cNvSpPr>
            <a:spLocks noGrp="1"/>
          </p:cNvSpPr>
          <p:nvPr>
            <p:ph type="sldNum" sz="quarter" idx="12"/>
          </p:nvPr>
        </p:nvSpPr>
        <p:spPr/>
        <p:txBody>
          <a:bodyPr/>
          <a:lstStyle/>
          <a:p>
            <a:fld id="{BFECE9F5-9A8D-4587-AA82-E4E49A92AD4A}" type="slidenum">
              <a:rPr lang="en-ZA" smtClean="0"/>
              <a:t>4</a:t>
            </a:fld>
            <a:endParaRPr lang="en-ZA"/>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740" y="1690688"/>
            <a:ext cx="8139954" cy="3317206"/>
          </a:xfrm>
          <a:prstGeom prst="rect">
            <a:avLst/>
          </a:prstGeom>
        </p:spPr>
      </p:pic>
    </p:spTree>
    <p:extLst>
      <p:ext uri="{BB962C8B-B14F-4D97-AF65-F5344CB8AC3E}">
        <p14:creationId xmlns:p14="http://schemas.microsoft.com/office/powerpoint/2010/main" val="24141117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12192001" cy="729343"/>
          </a:xfrm>
          <a:prstGeom prst="rect">
            <a:avLst/>
          </a:prstGeom>
        </p:spPr>
      </p:pic>
      <p:sp>
        <p:nvSpPr>
          <p:cNvPr id="2" name="Title 1"/>
          <p:cNvSpPr>
            <a:spLocks noGrp="1"/>
          </p:cNvSpPr>
          <p:nvPr>
            <p:ph type="title"/>
          </p:nvPr>
        </p:nvSpPr>
        <p:spPr>
          <a:xfrm>
            <a:off x="838200" y="914400"/>
            <a:ext cx="10515600" cy="776288"/>
          </a:xfrm>
        </p:spPr>
        <p:txBody>
          <a:bodyPr/>
          <a:lstStyle/>
          <a:p>
            <a:r>
              <a:rPr lang="en-ZA" b="1" dirty="0" smtClean="0">
                <a:solidFill>
                  <a:srgbClr val="3399FF"/>
                </a:solidFill>
                <a:latin typeface="Aharoni" panose="02010803020104030203" pitchFamily="2" charset="-79"/>
                <a:cs typeface="Aharoni" panose="02010803020104030203" pitchFamily="2" charset="-79"/>
              </a:rPr>
              <a:t>Organisational Structure</a:t>
            </a:r>
            <a:endParaRPr lang="en-ZA" b="1" dirty="0">
              <a:solidFill>
                <a:srgbClr val="3399FF"/>
              </a:solidFill>
              <a:latin typeface="Aharoni" panose="02010803020104030203" pitchFamily="2" charset="-79"/>
              <a:cs typeface="Aharoni" panose="02010803020104030203" pitchFamily="2" charset="-79"/>
            </a:endParaRPr>
          </a:p>
        </p:txBody>
      </p:sp>
      <p:sp>
        <p:nvSpPr>
          <p:cNvPr id="3" name="Slide Number Placeholder 2"/>
          <p:cNvSpPr>
            <a:spLocks noGrp="1"/>
          </p:cNvSpPr>
          <p:nvPr>
            <p:ph type="sldNum" sz="quarter" idx="12"/>
          </p:nvPr>
        </p:nvSpPr>
        <p:spPr/>
        <p:txBody>
          <a:bodyPr/>
          <a:lstStyle/>
          <a:p>
            <a:fld id="{BFECE9F5-9A8D-4587-AA82-E4E49A92AD4A}" type="slidenum">
              <a:rPr lang="en-ZA" smtClean="0"/>
              <a:t>5</a:t>
            </a:fld>
            <a:endParaRPr lang="en-ZA"/>
          </a:p>
        </p:txBody>
      </p:sp>
      <p:pic>
        <p:nvPicPr>
          <p:cNvPr id="7" name="Picture 6"/>
          <p:cNvPicPr>
            <a:picLocks noChangeAspect="1"/>
          </p:cNvPicPr>
          <p:nvPr/>
        </p:nvPicPr>
        <p:blipFill>
          <a:blip r:embed="rId3"/>
          <a:stretch>
            <a:fillRect/>
          </a:stretch>
        </p:blipFill>
        <p:spPr>
          <a:xfrm>
            <a:off x="1878156" y="1690688"/>
            <a:ext cx="7896225" cy="4968333"/>
          </a:xfrm>
          <a:prstGeom prst="rect">
            <a:avLst/>
          </a:prstGeom>
        </p:spPr>
      </p:pic>
    </p:spTree>
    <p:extLst>
      <p:ext uri="{BB962C8B-B14F-4D97-AF65-F5344CB8AC3E}">
        <p14:creationId xmlns:p14="http://schemas.microsoft.com/office/powerpoint/2010/main" val="17751276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2277735"/>
            <a:ext cx="5774871" cy="776288"/>
          </a:xfrm>
        </p:spPr>
        <p:txBody>
          <a:bodyPr>
            <a:noAutofit/>
          </a:bodyPr>
          <a:lstStyle/>
          <a:p>
            <a:r>
              <a:rPr lang="en-ZA" sz="5400" b="1" dirty="0" smtClean="0">
                <a:solidFill>
                  <a:srgbClr val="3399FF"/>
                </a:solidFill>
                <a:latin typeface="Aharoni" panose="02010803020104030203" pitchFamily="2" charset="-79"/>
                <a:cs typeface="Aharoni" panose="02010803020104030203" pitchFamily="2" charset="-79"/>
              </a:rPr>
              <a:t>WRC Performance</a:t>
            </a:r>
            <a:endParaRPr lang="en-ZA" sz="5400" b="1" dirty="0">
              <a:solidFill>
                <a:srgbClr val="3399FF"/>
              </a:solidFill>
              <a:latin typeface="Aharoni" panose="02010803020104030203" pitchFamily="2" charset="-79"/>
              <a:cs typeface="Aharoni" panose="02010803020104030203" pitchFamily="2" charset="-79"/>
            </a:endParaRPr>
          </a:p>
        </p:txBody>
      </p:sp>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l="-631" t="8162" r="631" b="1645"/>
          <a:stretch/>
        </p:blipFill>
        <p:spPr>
          <a:xfrm>
            <a:off x="6253843" y="206187"/>
            <a:ext cx="5680493" cy="6390555"/>
          </a:xfrm>
        </p:spPr>
      </p:pic>
      <p:sp>
        <p:nvSpPr>
          <p:cNvPr id="5" name="Rectangle 4"/>
          <p:cNvSpPr/>
          <p:nvPr/>
        </p:nvSpPr>
        <p:spPr>
          <a:xfrm>
            <a:off x="1924373" y="3761362"/>
            <a:ext cx="6096000" cy="1200329"/>
          </a:xfrm>
          <a:prstGeom prst="rect">
            <a:avLst/>
          </a:prstGeom>
        </p:spPr>
        <p:txBody>
          <a:bodyPr>
            <a:spAutoFit/>
          </a:bodyPr>
          <a:lstStyle/>
          <a:p>
            <a:r>
              <a:rPr lang="en-US" sz="2400" dirty="0">
                <a:solidFill>
                  <a:srgbClr val="479DD7"/>
                </a:solidFill>
                <a:latin typeface="Univers-Light"/>
              </a:rPr>
              <a:t>• </a:t>
            </a:r>
            <a:r>
              <a:rPr lang="en-US" dirty="0" smtClean="0">
                <a:solidFill>
                  <a:srgbClr val="000000"/>
                </a:solidFill>
                <a:latin typeface="Univers-Light"/>
              </a:rPr>
              <a:t>Research, Development and Innovation</a:t>
            </a:r>
          </a:p>
          <a:p>
            <a:r>
              <a:rPr lang="en-US" sz="2400" dirty="0">
                <a:solidFill>
                  <a:srgbClr val="479DD7"/>
                </a:solidFill>
                <a:latin typeface="Univers-Light"/>
              </a:rPr>
              <a:t>• </a:t>
            </a:r>
            <a:r>
              <a:rPr lang="en-US" dirty="0">
                <a:solidFill>
                  <a:srgbClr val="000000"/>
                </a:solidFill>
                <a:latin typeface="Univers-Light"/>
              </a:rPr>
              <a:t>Human </a:t>
            </a:r>
            <a:r>
              <a:rPr lang="en-US" dirty="0" smtClean="0">
                <a:solidFill>
                  <a:srgbClr val="000000"/>
                </a:solidFill>
                <a:latin typeface="Univers-Light"/>
              </a:rPr>
              <a:t>resources</a:t>
            </a:r>
            <a:endParaRPr lang="en-US" dirty="0">
              <a:solidFill>
                <a:srgbClr val="000000"/>
              </a:solidFill>
              <a:latin typeface="Univers-Light"/>
            </a:endParaRPr>
          </a:p>
          <a:p>
            <a:r>
              <a:rPr lang="en-US" sz="2400" dirty="0">
                <a:solidFill>
                  <a:srgbClr val="479DD7"/>
                </a:solidFill>
                <a:latin typeface="Univers-Light"/>
              </a:rPr>
              <a:t>• </a:t>
            </a:r>
            <a:r>
              <a:rPr lang="en-US" dirty="0">
                <a:solidFill>
                  <a:srgbClr val="000000"/>
                </a:solidFill>
                <a:latin typeface="Univers-Light"/>
              </a:rPr>
              <a:t>Financial </a:t>
            </a:r>
            <a:r>
              <a:rPr lang="en-US" dirty="0" smtClean="0">
                <a:solidFill>
                  <a:srgbClr val="000000"/>
                </a:solidFill>
                <a:latin typeface="Univers-Light"/>
              </a:rPr>
              <a:t>performance</a:t>
            </a:r>
            <a:endParaRPr lang="en-US" dirty="0">
              <a:solidFill>
                <a:srgbClr val="000000"/>
              </a:solidFill>
              <a:latin typeface="Univers-Light"/>
            </a:endParaRPr>
          </a:p>
        </p:txBody>
      </p:sp>
      <p:sp>
        <p:nvSpPr>
          <p:cNvPr id="6" name="Slide Number Placeholder 5"/>
          <p:cNvSpPr>
            <a:spLocks noGrp="1"/>
          </p:cNvSpPr>
          <p:nvPr>
            <p:ph type="sldNum" sz="quarter" idx="12"/>
          </p:nvPr>
        </p:nvSpPr>
        <p:spPr/>
        <p:txBody>
          <a:bodyPr/>
          <a:lstStyle/>
          <a:p>
            <a:fld id="{BFECE9F5-9A8D-4587-AA82-E4E49A92AD4A}" type="slidenum">
              <a:rPr lang="en-ZA" smtClean="0"/>
              <a:t>6</a:t>
            </a:fld>
            <a:endParaRPr lang="en-ZA"/>
          </a:p>
        </p:txBody>
      </p:sp>
    </p:spTree>
    <p:extLst>
      <p:ext uri="{BB962C8B-B14F-4D97-AF65-F5344CB8AC3E}">
        <p14:creationId xmlns:p14="http://schemas.microsoft.com/office/powerpoint/2010/main" val="414408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958" y="237495"/>
            <a:ext cx="11495313" cy="611592"/>
          </a:xfrm>
        </p:spPr>
        <p:txBody>
          <a:bodyPr>
            <a:noAutofit/>
          </a:bodyPr>
          <a:lstStyle/>
          <a:p>
            <a:pPr algn="ctr"/>
            <a:r>
              <a:rPr lang="en-ZA" sz="3600" b="1" dirty="0" smtClean="0">
                <a:solidFill>
                  <a:srgbClr val="3399FF"/>
                </a:solidFill>
                <a:latin typeface="Aharoni" panose="02010803020104030203" pitchFamily="2" charset="-79"/>
                <a:cs typeface="Aharoni" panose="02010803020104030203" pitchFamily="2" charset="-79"/>
              </a:rPr>
              <a:t>Research portfolio targets for 2014/15</a:t>
            </a:r>
            <a:endParaRPr lang="en-ZA" sz="3600" b="1" dirty="0">
              <a:solidFill>
                <a:srgbClr val="3399FF"/>
              </a:solidFill>
              <a:latin typeface="Aharoni" panose="02010803020104030203" pitchFamily="2" charset="-79"/>
              <a:cs typeface="Aharoni" panose="02010803020104030203" pitchFamily="2" charset="-79"/>
            </a:endParaRPr>
          </a:p>
        </p:txBody>
      </p:sp>
      <p:pic>
        <p:nvPicPr>
          <p:cNvPr id="4" name="Picture 3"/>
          <p:cNvPicPr>
            <a:picLocks noChangeAspect="1"/>
          </p:cNvPicPr>
          <p:nvPr/>
        </p:nvPicPr>
        <p:blipFill rotWithShape="1">
          <a:blip r:embed="rId2"/>
          <a:srcRect t="6204"/>
          <a:stretch/>
        </p:blipFill>
        <p:spPr>
          <a:xfrm>
            <a:off x="690283" y="884729"/>
            <a:ext cx="9968752" cy="5497145"/>
          </a:xfrm>
          <a:prstGeom prst="rect">
            <a:avLst/>
          </a:prstGeom>
        </p:spPr>
      </p:pic>
      <p:sp>
        <p:nvSpPr>
          <p:cNvPr id="3" name="Slide Number Placeholder 2"/>
          <p:cNvSpPr>
            <a:spLocks noGrp="1"/>
          </p:cNvSpPr>
          <p:nvPr>
            <p:ph type="sldNum" sz="quarter" idx="12"/>
          </p:nvPr>
        </p:nvSpPr>
        <p:spPr/>
        <p:txBody>
          <a:bodyPr/>
          <a:lstStyle/>
          <a:p>
            <a:fld id="{BFECE9F5-9A8D-4587-AA82-E4E49A92AD4A}" type="slidenum">
              <a:rPr lang="en-ZA" smtClean="0"/>
              <a:t>7</a:t>
            </a:fld>
            <a:endParaRPr lang="en-ZA"/>
          </a:p>
        </p:txBody>
      </p:sp>
    </p:spTree>
    <p:extLst>
      <p:ext uri="{BB962C8B-B14F-4D97-AF65-F5344CB8AC3E}">
        <p14:creationId xmlns:p14="http://schemas.microsoft.com/office/powerpoint/2010/main" val="11187438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9614"/>
            <a:ext cx="10515600" cy="776288"/>
          </a:xfrm>
        </p:spPr>
        <p:txBody>
          <a:bodyPr>
            <a:normAutofit/>
          </a:bodyPr>
          <a:lstStyle/>
          <a:p>
            <a:pPr algn="ctr"/>
            <a:r>
              <a:rPr lang="en-ZA" sz="3600" b="1" dirty="0" smtClean="0">
                <a:solidFill>
                  <a:srgbClr val="3399FF"/>
                </a:solidFill>
                <a:latin typeface="Aharoni" panose="02010803020104030203" pitchFamily="2" charset="-79"/>
                <a:cs typeface="Aharoni" panose="02010803020104030203" pitchFamily="2" charset="-79"/>
              </a:rPr>
              <a:t>Research portfolio targets for 2014/15 </a:t>
            </a:r>
            <a:endParaRPr lang="en-ZA" sz="3600" b="1" dirty="0">
              <a:solidFill>
                <a:srgbClr val="3399FF"/>
              </a:solidFill>
              <a:latin typeface="Aharoni" panose="02010803020104030203" pitchFamily="2" charset="-79"/>
              <a:cs typeface="Aharoni" panose="02010803020104030203" pitchFamily="2" charset="-79"/>
            </a:endParaRPr>
          </a:p>
        </p:txBody>
      </p:sp>
      <p:pic>
        <p:nvPicPr>
          <p:cNvPr id="5" name="Picture 4"/>
          <p:cNvPicPr>
            <a:picLocks noChangeAspect="1"/>
          </p:cNvPicPr>
          <p:nvPr/>
        </p:nvPicPr>
        <p:blipFill rotWithShape="1">
          <a:blip r:embed="rId2"/>
          <a:srcRect t="6855"/>
          <a:stretch/>
        </p:blipFill>
        <p:spPr>
          <a:xfrm>
            <a:off x="264740" y="1053885"/>
            <a:ext cx="4979614" cy="2294950"/>
          </a:xfrm>
          <a:prstGeom prst="rect">
            <a:avLst/>
          </a:prstGeom>
        </p:spPr>
      </p:pic>
      <p:pic>
        <p:nvPicPr>
          <p:cNvPr id="6" name="Picture 5"/>
          <p:cNvPicPr>
            <a:picLocks noChangeAspect="1"/>
          </p:cNvPicPr>
          <p:nvPr/>
        </p:nvPicPr>
        <p:blipFill rotWithShape="1">
          <a:blip r:embed="rId3"/>
          <a:srcRect t="7251"/>
          <a:stretch/>
        </p:blipFill>
        <p:spPr>
          <a:xfrm>
            <a:off x="264740" y="4037308"/>
            <a:ext cx="5132013" cy="2416300"/>
          </a:xfrm>
          <a:prstGeom prst="rect">
            <a:avLst/>
          </a:prstGeom>
        </p:spPr>
      </p:pic>
      <p:sp>
        <p:nvSpPr>
          <p:cNvPr id="7" name="TextBox 6"/>
          <p:cNvSpPr txBox="1"/>
          <p:nvPr/>
        </p:nvSpPr>
        <p:spPr>
          <a:xfrm>
            <a:off x="1950203" y="3413941"/>
            <a:ext cx="8291594" cy="369332"/>
          </a:xfrm>
          <a:prstGeom prst="rect">
            <a:avLst/>
          </a:prstGeom>
          <a:noFill/>
        </p:spPr>
        <p:txBody>
          <a:bodyPr wrap="square" rtlCol="0">
            <a:spAutoFit/>
          </a:bodyPr>
          <a:lstStyle/>
          <a:p>
            <a:r>
              <a:rPr lang="en-US" b="1" dirty="0" smtClean="0"/>
              <a:t>Annual and cumulative number of projects </a:t>
            </a:r>
            <a:r>
              <a:rPr lang="en-US" b="1" dirty="0" err="1" smtClean="0"/>
              <a:t>finalised</a:t>
            </a:r>
            <a:r>
              <a:rPr lang="en-US" b="1" dirty="0" smtClean="0"/>
              <a:t> over the past five years</a:t>
            </a:r>
            <a:endParaRPr lang="en-US" b="1" dirty="0"/>
          </a:p>
        </p:txBody>
      </p:sp>
      <p:sp>
        <p:nvSpPr>
          <p:cNvPr id="9" name="TextBox 8"/>
          <p:cNvSpPr txBox="1"/>
          <p:nvPr/>
        </p:nvSpPr>
        <p:spPr>
          <a:xfrm>
            <a:off x="2032861" y="6394782"/>
            <a:ext cx="8291594" cy="369332"/>
          </a:xfrm>
          <a:prstGeom prst="rect">
            <a:avLst/>
          </a:prstGeom>
          <a:noFill/>
        </p:spPr>
        <p:txBody>
          <a:bodyPr wrap="square" rtlCol="0">
            <a:spAutoFit/>
          </a:bodyPr>
          <a:lstStyle/>
          <a:p>
            <a:r>
              <a:rPr lang="en-US" b="1" dirty="0" smtClean="0"/>
              <a:t>Annual and cumulative number of projects initiated over the past five years</a:t>
            </a:r>
            <a:endParaRPr lang="en-US" b="1" dirty="0"/>
          </a:p>
        </p:txBody>
      </p:sp>
      <p:sp>
        <p:nvSpPr>
          <p:cNvPr id="3" name="Slide Number Placeholder 2"/>
          <p:cNvSpPr>
            <a:spLocks noGrp="1"/>
          </p:cNvSpPr>
          <p:nvPr>
            <p:ph type="sldNum" sz="quarter" idx="12"/>
          </p:nvPr>
        </p:nvSpPr>
        <p:spPr/>
        <p:txBody>
          <a:bodyPr/>
          <a:lstStyle/>
          <a:p>
            <a:fld id="{BFECE9F5-9A8D-4587-AA82-E4E49A92AD4A}" type="slidenum">
              <a:rPr lang="en-ZA" smtClean="0"/>
              <a:t>8</a:t>
            </a:fld>
            <a:endParaRPr lang="en-ZA"/>
          </a:p>
        </p:txBody>
      </p:sp>
    </p:spTree>
    <p:extLst>
      <p:ext uri="{BB962C8B-B14F-4D97-AF65-F5344CB8AC3E}">
        <p14:creationId xmlns:p14="http://schemas.microsoft.com/office/powerpoint/2010/main" val="20766595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645849" y="3752934"/>
            <a:ext cx="3557727" cy="2495901"/>
          </a:xfrm>
          <a:prstGeom prst="rect">
            <a:avLst/>
          </a:prstGeom>
        </p:spPr>
      </p:pic>
      <p:pic>
        <p:nvPicPr>
          <p:cNvPr id="4" name="Picture 3"/>
          <p:cNvPicPr>
            <a:picLocks noChangeAspect="1"/>
          </p:cNvPicPr>
          <p:nvPr/>
        </p:nvPicPr>
        <p:blipFill>
          <a:blip r:embed="rId3"/>
          <a:stretch>
            <a:fillRect/>
          </a:stretch>
        </p:blipFill>
        <p:spPr>
          <a:xfrm>
            <a:off x="-1" y="-1"/>
            <a:ext cx="12192001" cy="729343"/>
          </a:xfrm>
          <a:prstGeom prst="rect">
            <a:avLst/>
          </a:prstGeom>
        </p:spPr>
      </p:pic>
      <p:sp>
        <p:nvSpPr>
          <p:cNvPr id="2" name="Title 1"/>
          <p:cNvSpPr>
            <a:spLocks noGrp="1"/>
          </p:cNvSpPr>
          <p:nvPr>
            <p:ph type="title"/>
          </p:nvPr>
        </p:nvSpPr>
        <p:spPr>
          <a:xfrm>
            <a:off x="838200" y="914400"/>
            <a:ext cx="10515600" cy="776288"/>
          </a:xfrm>
        </p:spPr>
        <p:txBody>
          <a:bodyPr/>
          <a:lstStyle/>
          <a:p>
            <a:pPr algn="ctr"/>
            <a:r>
              <a:rPr lang="en-ZA" b="1" dirty="0" smtClean="0">
                <a:solidFill>
                  <a:srgbClr val="3399FF"/>
                </a:solidFill>
                <a:latin typeface="Aharoni" panose="02010803020104030203" pitchFamily="2" charset="-79"/>
                <a:cs typeface="Aharoni" panose="02010803020104030203" pitchFamily="2" charset="-79"/>
              </a:rPr>
              <a:t>Transforming SA society</a:t>
            </a:r>
            <a:endParaRPr lang="en-ZA" b="1" dirty="0">
              <a:solidFill>
                <a:srgbClr val="3399FF"/>
              </a:solidFill>
              <a:latin typeface="Aharoni" panose="02010803020104030203" pitchFamily="2" charset="-79"/>
              <a:cs typeface="Aharoni" panose="02010803020104030203" pitchFamily="2" charset="-79"/>
            </a:endParaRPr>
          </a:p>
        </p:txBody>
      </p:sp>
      <p:sp>
        <p:nvSpPr>
          <p:cNvPr id="6" name="Content Placeholder 5"/>
          <p:cNvSpPr>
            <a:spLocks noGrp="1"/>
          </p:cNvSpPr>
          <p:nvPr>
            <p:ph idx="1"/>
          </p:nvPr>
        </p:nvSpPr>
        <p:spPr>
          <a:xfrm>
            <a:off x="838200" y="1825625"/>
            <a:ext cx="3832412" cy="1168587"/>
          </a:xfrm>
        </p:spPr>
        <p:txBody>
          <a:bodyPr>
            <a:normAutofit/>
          </a:bodyPr>
          <a:lstStyle/>
          <a:p>
            <a:pPr marL="0" indent="0">
              <a:buNone/>
            </a:pPr>
            <a:r>
              <a:rPr lang="en-ZA" dirty="0" smtClean="0">
                <a:solidFill>
                  <a:srgbClr val="00B050"/>
                </a:solidFill>
              </a:rPr>
              <a:t>Testing pour flush sanitation</a:t>
            </a:r>
            <a:endParaRPr lang="en-ZA" dirty="0">
              <a:solidFill>
                <a:srgbClr val="00B050"/>
              </a:solidFill>
            </a:endParaRPr>
          </a:p>
        </p:txBody>
      </p:sp>
      <p:sp>
        <p:nvSpPr>
          <p:cNvPr id="5" name="Content Placeholder 5"/>
          <p:cNvSpPr txBox="1">
            <a:spLocks/>
          </p:cNvSpPr>
          <p:nvPr/>
        </p:nvSpPr>
        <p:spPr>
          <a:xfrm>
            <a:off x="6546457" y="1759204"/>
            <a:ext cx="4911865" cy="82263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rgbClr val="00B050"/>
                </a:solidFill>
              </a:rPr>
              <a:t>Improving </a:t>
            </a:r>
            <a:r>
              <a:rPr lang="en-US" dirty="0">
                <a:solidFill>
                  <a:srgbClr val="00B050"/>
                </a:solidFill>
              </a:rPr>
              <a:t>food production, nutrition and health in South Africa</a:t>
            </a:r>
            <a:endParaRPr lang="en-ZA" dirty="0">
              <a:solidFill>
                <a:srgbClr val="00B050"/>
              </a:solidFill>
            </a:endParaRPr>
          </a:p>
        </p:txBody>
      </p:sp>
      <p:pic>
        <p:nvPicPr>
          <p:cNvPr id="8" name="Picture 7"/>
          <p:cNvPicPr>
            <a:picLocks noChangeAspect="1"/>
          </p:cNvPicPr>
          <p:nvPr/>
        </p:nvPicPr>
        <p:blipFill>
          <a:blip r:embed="rId4"/>
          <a:stretch>
            <a:fillRect/>
          </a:stretch>
        </p:blipFill>
        <p:spPr>
          <a:xfrm>
            <a:off x="6614087" y="2409918"/>
            <a:ext cx="3097306" cy="3101808"/>
          </a:xfrm>
          <a:prstGeom prst="rect">
            <a:avLst/>
          </a:prstGeom>
        </p:spPr>
      </p:pic>
      <p:pic>
        <p:nvPicPr>
          <p:cNvPr id="9" name="Picture 8"/>
          <p:cNvPicPr>
            <a:picLocks noChangeAspect="1"/>
          </p:cNvPicPr>
          <p:nvPr/>
        </p:nvPicPr>
        <p:blipFill>
          <a:blip r:embed="rId5"/>
          <a:stretch>
            <a:fillRect/>
          </a:stretch>
        </p:blipFill>
        <p:spPr>
          <a:xfrm>
            <a:off x="349904" y="2791588"/>
            <a:ext cx="2482944" cy="2969171"/>
          </a:xfrm>
          <a:prstGeom prst="rect">
            <a:avLst/>
          </a:prstGeom>
        </p:spPr>
      </p:pic>
      <p:sp>
        <p:nvSpPr>
          <p:cNvPr id="3" name="Slide Number Placeholder 2"/>
          <p:cNvSpPr>
            <a:spLocks noGrp="1"/>
          </p:cNvSpPr>
          <p:nvPr>
            <p:ph type="sldNum" sz="quarter" idx="12"/>
          </p:nvPr>
        </p:nvSpPr>
        <p:spPr/>
        <p:txBody>
          <a:bodyPr/>
          <a:lstStyle/>
          <a:p>
            <a:fld id="{BFECE9F5-9A8D-4587-AA82-E4E49A92AD4A}" type="slidenum">
              <a:rPr lang="en-ZA" smtClean="0"/>
              <a:t>9</a:t>
            </a:fld>
            <a:endParaRPr lang="en-ZA"/>
          </a:p>
        </p:txBody>
      </p:sp>
      <p:pic>
        <p:nvPicPr>
          <p:cNvPr id="11" name="Picture 10"/>
          <p:cNvPicPr>
            <a:picLocks noChangeAspect="1"/>
          </p:cNvPicPr>
          <p:nvPr/>
        </p:nvPicPr>
        <p:blipFill>
          <a:blip r:embed="rId6"/>
          <a:stretch>
            <a:fillRect/>
          </a:stretch>
        </p:blipFill>
        <p:spPr>
          <a:xfrm>
            <a:off x="9216938" y="3752934"/>
            <a:ext cx="2735840" cy="2653061"/>
          </a:xfrm>
          <a:prstGeom prst="rect">
            <a:avLst/>
          </a:prstGeom>
        </p:spPr>
      </p:pic>
    </p:spTree>
    <p:extLst>
      <p:ext uri="{BB962C8B-B14F-4D97-AF65-F5344CB8AC3E}">
        <p14:creationId xmlns:p14="http://schemas.microsoft.com/office/powerpoint/2010/main" val="1809706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TotalTime>
  <Words>829</Words>
  <Application>Microsoft Office PowerPoint</Application>
  <PresentationFormat>Widescreen</PresentationFormat>
  <Paragraphs>144</Paragraphs>
  <Slides>36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Aharoni</vt:lpstr>
      <vt:lpstr>Arial</vt:lpstr>
      <vt:lpstr>Calibri</vt:lpstr>
      <vt:lpstr>Calibri Light</vt:lpstr>
      <vt:lpstr>Times New Roman</vt:lpstr>
      <vt:lpstr>Univers-Light</vt:lpstr>
      <vt:lpstr>Office Theme</vt:lpstr>
      <vt:lpstr>Water Research Commission  Annual Report 2014/15</vt:lpstr>
      <vt:lpstr>PowerPoint Presentation</vt:lpstr>
      <vt:lpstr>WRC Strategic Intent</vt:lpstr>
      <vt:lpstr>WRC Board</vt:lpstr>
      <vt:lpstr>Organisational Structure</vt:lpstr>
      <vt:lpstr>WRC Performance</vt:lpstr>
      <vt:lpstr>Research portfolio targets for 2014/15</vt:lpstr>
      <vt:lpstr>Research portfolio targets for 2014/15 </vt:lpstr>
      <vt:lpstr>Transforming SA society</vt:lpstr>
      <vt:lpstr>Sustainable development solutions</vt:lpstr>
      <vt:lpstr>PowerPoint Presentation</vt:lpstr>
      <vt:lpstr>Human capital development </vt:lpstr>
      <vt:lpstr>Students in WRC projects (by race)</vt:lpstr>
      <vt:lpstr>Human capital development </vt:lpstr>
      <vt:lpstr>PowerPoint Presentation</vt:lpstr>
      <vt:lpstr>Empowering communities</vt:lpstr>
      <vt:lpstr>Research portfolio targets for 2014/15 </vt:lpstr>
      <vt:lpstr>Informing policy and decision making</vt:lpstr>
      <vt:lpstr>New products and services for economic development</vt:lpstr>
      <vt:lpstr>Research portfolio targets for 2014/15 </vt:lpstr>
      <vt:lpstr>Research portfolio targets for 2014/15 </vt:lpstr>
      <vt:lpstr>Human resources performance targets 2014/15</vt:lpstr>
      <vt:lpstr>Financial performance targets 2014/15</vt:lpstr>
      <vt:lpstr>Response Plan to the Audit</vt:lpstr>
      <vt:lpstr>Response Plan to the Audit</vt:lpstr>
      <vt:lpstr>Response Plan to the Audit</vt:lpstr>
      <vt:lpstr>Audit response</vt:lpstr>
      <vt:lpstr>Summary of financial information </vt:lpstr>
      <vt:lpstr>Summary of financial information</vt:lpstr>
      <vt:lpstr>Summary of financial information</vt:lpstr>
      <vt:lpstr>Strategic initiatives</vt:lpstr>
      <vt:lpstr>Strategic initiatives </vt:lpstr>
      <vt:lpstr>Strategic initiatives </vt:lpstr>
      <vt:lpstr>Statutory Compliance</vt:lpstr>
      <vt:lpstr>Summary and conclusion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Research Commission Annual Report 2014/15</dc:title>
  <dc:creator>Lani van Vuuren</dc:creator>
  <cp:lastModifiedBy>Dhesigen Naidoo</cp:lastModifiedBy>
  <cp:revision>58</cp:revision>
  <dcterms:created xsi:type="dcterms:W3CDTF">2015-10-08T02:24:19Z</dcterms:created>
  <dcterms:modified xsi:type="dcterms:W3CDTF">2015-10-15T07:38:30Z</dcterms:modified>
</cp:coreProperties>
</file>