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7" r:id="rId2"/>
    <p:sldId id="260" r:id="rId3"/>
    <p:sldId id="268" r:id="rId4"/>
    <p:sldId id="269" r:id="rId5"/>
    <p:sldId id="388" r:id="rId6"/>
    <p:sldId id="389" r:id="rId7"/>
    <p:sldId id="392" r:id="rId8"/>
    <p:sldId id="270" r:id="rId9"/>
    <p:sldId id="393" r:id="rId10"/>
    <p:sldId id="271" r:id="rId11"/>
    <p:sldId id="272" r:id="rId12"/>
    <p:sldId id="273" r:id="rId13"/>
    <p:sldId id="391" r:id="rId14"/>
    <p:sldId id="394" r:id="rId15"/>
    <p:sldId id="395" r:id="rId16"/>
    <p:sldId id="396" r:id="rId17"/>
    <p:sldId id="390" r:id="rId18"/>
    <p:sldId id="274" r:id="rId19"/>
    <p:sldId id="277" r:id="rId20"/>
    <p:sldId id="387" r:id="rId21"/>
    <p:sldId id="343" r:id="rId22"/>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35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B16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howOutlineIcons="0">
    <p:restoredLeft sz="15621" autoAdjust="0"/>
    <p:restoredTop sz="94638" autoAdjust="0"/>
  </p:normalViewPr>
  <p:slideViewPr>
    <p:cSldViewPr snapToGrid="0" snapToObjects="1">
      <p:cViewPr varScale="1">
        <p:scale>
          <a:sx n="85" d="100"/>
          <a:sy n="85" d="100"/>
        </p:scale>
        <p:origin x="1476" y="102"/>
      </p:cViewPr>
      <p:guideLst>
        <p:guide orient="horz" pos="2358"/>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ea typeface="+mn-ea"/>
                <a:cs typeface="+mn-cs"/>
              </a:defRPr>
            </a:lvl1pPr>
          </a:lstStyle>
          <a:p>
            <a:pPr>
              <a:defRPr/>
            </a:pPr>
            <a:endParaRPr lang="en-US" dirty="0"/>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DB4DB979-686C-4C43-8117-9986F1C1A8CA}" type="datetimeFigureOut">
              <a:rPr lang="en-US"/>
              <a:pPr>
                <a:defRPr/>
              </a:pPr>
              <a:t>10/9/2015</a:t>
            </a:fld>
            <a:endParaRPr lang="en-US" dirty="0"/>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ea typeface="+mn-ea"/>
                <a:cs typeface="+mn-cs"/>
              </a:defRPr>
            </a:lvl1pPr>
          </a:lstStyle>
          <a:p>
            <a:pPr>
              <a:defRPr/>
            </a:pPr>
            <a:endParaRPr lang="en-US" dirty="0"/>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C25B5E8B-532C-4D40-BBFA-3E6405E48E31}" type="slidenum">
              <a:rPr lang="en-US"/>
              <a:pPr>
                <a:defRPr/>
              </a:pPr>
              <a:t>‹#›</a:t>
            </a:fld>
            <a:endParaRPr lang="en-US" dirty="0"/>
          </a:p>
        </p:txBody>
      </p:sp>
    </p:spTree>
    <p:extLst>
      <p:ext uri="{BB962C8B-B14F-4D97-AF65-F5344CB8AC3E}">
        <p14:creationId xmlns:p14="http://schemas.microsoft.com/office/powerpoint/2010/main" xmlns="" val="12347441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42999" y="685799"/>
            <a:ext cx="5326811" cy="5111151"/>
          </a:xfrm>
          <a:ln/>
        </p:spPr>
      </p:sp>
    </p:spTree>
    <p:extLst>
      <p:ext uri="{BB962C8B-B14F-4D97-AF65-F5344CB8AC3E}">
        <p14:creationId xmlns:p14="http://schemas.microsoft.com/office/powerpoint/2010/main" xmlns="" val="2416220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C25B5E8B-532C-4D40-BBFA-3E6405E48E31}"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On this slide it needs to be emphasised that the debt for LHWP I is held by South Africa and is repaid through inclusion of a capital unit charge on the Vaal River System.  This Capital Unit Charge will also pay for LHWP II, where South Africa will raise the funds and give it to the Lesotho Highlands Development Authority to build the infrastructure on our behalf, and Acid Mine Drainage in the Witwatersrand gold basins</a:t>
            </a:r>
            <a:endParaRPr lang="en-ZA" dirty="0"/>
          </a:p>
        </p:txBody>
      </p:sp>
      <p:sp>
        <p:nvSpPr>
          <p:cNvPr id="4" name="Slide Number Placeholder 3"/>
          <p:cNvSpPr>
            <a:spLocks noGrp="1"/>
          </p:cNvSpPr>
          <p:nvPr>
            <p:ph type="sldNum" sz="quarter" idx="10"/>
          </p:nvPr>
        </p:nvSpPr>
        <p:spPr/>
        <p:txBody>
          <a:bodyPr/>
          <a:lstStyle/>
          <a:p>
            <a:pPr>
              <a:defRPr/>
            </a:pPr>
            <a:fld id="{C25B5E8B-532C-4D40-BBFA-3E6405E48E31}" type="slidenum">
              <a:rPr lang="en-US" smtClean="0"/>
              <a:pPr>
                <a:defRPr/>
              </a:pPr>
              <a:t>10</a:t>
            </a:fld>
            <a:endParaRPr lang="en-US" dirty="0"/>
          </a:p>
        </p:txBody>
      </p:sp>
    </p:spTree>
    <p:extLst>
      <p:ext uri="{BB962C8B-B14F-4D97-AF65-F5344CB8AC3E}">
        <p14:creationId xmlns:p14="http://schemas.microsoft.com/office/powerpoint/2010/main" xmlns="" val="3271410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C25B5E8B-532C-4D40-BBFA-3E6405E48E31}" type="slidenum">
              <a:rPr lang="en-US" smtClean="0"/>
              <a:pPr>
                <a:defRPr/>
              </a:pPr>
              <a:t>11</a:t>
            </a:fld>
            <a:endParaRPr lang="en-US" dirty="0"/>
          </a:p>
        </p:txBody>
      </p:sp>
    </p:spTree>
    <p:extLst>
      <p:ext uri="{BB962C8B-B14F-4D97-AF65-F5344CB8AC3E}">
        <p14:creationId xmlns:p14="http://schemas.microsoft.com/office/powerpoint/2010/main" xmlns="" val="3528385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On Mooi-Mgeni Phase 2 emphasis should be place on the construction of houses for the 37 farmworker families who were displaced by the flooding of the dam basin.  A new village was built near Mooi River for 33 of the families, the remaining 4 families choosing to relocate to other locations.</a:t>
            </a:r>
          </a:p>
          <a:p>
            <a:r>
              <a:rPr lang="en-ZA" dirty="0" smtClean="0"/>
              <a:t>The houses are designed for low maintenance, energy efficient and are exempt from rates so as not to burden the families with additional costs associated with </a:t>
            </a:r>
            <a:r>
              <a:rPr lang="en-ZA" smtClean="0"/>
              <a:t>home ownership.</a:t>
            </a:r>
            <a:endParaRPr lang="en-ZA"/>
          </a:p>
        </p:txBody>
      </p:sp>
      <p:sp>
        <p:nvSpPr>
          <p:cNvPr id="4" name="Slide Number Placeholder 3"/>
          <p:cNvSpPr>
            <a:spLocks noGrp="1"/>
          </p:cNvSpPr>
          <p:nvPr>
            <p:ph type="sldNum" sz="quarter" idx="10"/>
          </p:nvPr>
        </p:nvSpPr>
        <p:spPr/>
        <p:txBody>
          <a:bodyPr/>
          <a:lstStyle/>
          <a:p>
            <a:pPr>
              <a:defRPr/>
            </a:pPr>
            <a:fld id="{C25B5E8B-532C-4D40-BBFA-3E6405E48E31}" type="slidenum">
              <a:rPr lang="en-US" smtClean="0"/>
              <a:pPr>
                <a:defRPr/>
              </a:pPr>
              <a:t>12</a:t>
            </a:fld>
            <a:endParaRPr lang="en-US" dirty="0"/>
          </a:p>
        </p:txBody>
      </p:sp>
    </p:spTree>
    <p:extLst>
      <p:ext uri="{BB962C8B-B14F-4D97-AF65-F5344CB8AC3E}">
        <p14:creationId xmlns:p14="http://schemas.microsoft.com/office/powerpoint/2010/main" xmlns="" val="1668632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sldNum" sz="quarter" idx="5"/>
          </p:nvPr>
        </p:nvSpPr>
        <p:spPr>
          <a:noFill/>
        </p:spPr>
        <p:txBody>
          <a:bodyPr/>
          <a:lstStyle/>
          <a:p>
            <a:pPr defTabSz="882650"/>
            <a:fld id="{DB8FC95C-3B0F-4437-9C81-0247AF731B8B}" type="slidenum">
              <a:rPr lang="en-US" smtClean="0">
                <a:cs typeface="Arial" pitchFamily="34" charset="0"/>
              </a:rPr>
              <a:pPr defTabSz="882650"/>
              <a:t>18</a:t>
            </a:fld>
            <a:endParaRPr lang="en-GB" dirty="0" smtClean="0">
              <a:cs typeface="Arial" pitchFamily="34" charset="0"/>
            </a:endParaRPr>
          </a:p>
        </p:txBody>
      </p:sp>
      <p:sp>
        <p:nvSpPr>
          <p:cNvPr id="71683"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xmlns="" val="3693005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C25B5E8B-532C-4D40-BBFA-3E6405E48E31}" type="slidenum">
              <a:rPr lang="en-US" smtClean="0"/>
              <a:pPr>
                <a:defRPr/>
              </a:pPr>
              <a:t>19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a:p>
        </p:txBody>
      </p:sp>
      <p:sp>
        <p:nvSpPr>
          <p:cNvPr id="4" name="Slide Number Placeholder 3"/>
          <p:cNvSpPr>
            <a:spLocks noGrp="1"/>
          </p:cNvSpPr>
          <p:nvPr>
            <p:ph type="sldNum" sz="quarter" idx="10"/>
          </p:nvPr>
        </p:nvSpPr>
        <p:spPr/>
        <p:txBody>
          <a:bodyPr/>
          <a:lstStyle/>
          <a:p>
            <a:pPr>
              <a:defRPr/>
            </a:pPr>
            <a:fld id="{C25B5E8B-532C-4D40-BBFA-3E6405E48E31}" type="slidenum">
              <a:rPr lang="en-US" smtClean="0"/>
              <a:pPr>
                <a:defRPr/>
              </a:pPr>
              <a:t>20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C25B5E8B-532C-4D40-BBFA-3E6405E48E31}" type="slidenum">
              <a:rPr lang="en-US" smtClean="0"/>
              <a:pPr>
                <a:defRPr/>
              </a:pPr>
              <a:t>21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B6D16893-9D42-411C-A01C-6D3FE26A36F8}" type="datetimeFigureOut">
              <a:rPr lang="en-US"/>
              <a:pPr>
                <a:defRPr/>
              </a:pPr>
              <a:t>10/9/2015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063A0588-5EB8-4263-BDE1-D98D5417CD2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6C71EE6F-8486-4566-9392-6132FB202417}" type="datetimeFigureOut">
              <a:rPr lang="en-US"/>
              <a:pPr>
                <a:defRPr/>
              </a:pPr>
              <a:t>10/9/2015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5485385B-264F-4B6F-99A4-29CC57D23AF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114B44AF-12D8-40BD-891B-F0A175A0F2E2}" type="datetimeFigureOut">
              <a:rPr lang="en-US"/>
              <a:pPr>
                <a:defRPr/>
              </a:pPr>
              <a:t>10/9/2015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53505A35-D358-4DE0-A96E-416CD7158745}"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5888"/>
            <a:ext cx="8229600" cy="777875"/>
          </a:xfrm>
          <a:prstGeom prst="rect">
            <a:avLst/>
          </a:prstGeom>
        </p:spPr>
        <p:txBody>
          <a:bodyPr/>
          <a:lstStyle/>
          <a:p>
            <a:r>
              <a:rPr lang="en-US" smtClean="0"/>
              <a:t>Click to edit Master title style</a:t>
            </a:r>
            <a:endParaRPr lang="en-ZA"/>
          </a:p>
        </p:txBody>
      </p:sp>
      <p:sp>
        <p:nvSpPr>
          <p:cNvPr id="3" name="Text Placeholder 2"/>
          <p:cNvSpPr>
            <a:spLocks noGrp="1"/>
          </p:cNvSpPr>
          <p:nvPr>
            <p:ph type="body" sz="half" idx="1"/>
          </p:nvPr>
        </p:nvSpPr>
        <p:spPr>
          <a:xfrm>
            <a:off x="457200" y="1196975"/>
            <a:ext cx="4038600" cy="49291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196975"/>
            <a:ext cx="4038600" cy="49291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D25300B8-58E2-4564-98B9-E0ED8137CDED}" type="datetimeFigureOut">
              <a:rPr lang="en-US"/>
              <a:pPr>
                <a:defRPr/>
              </a:pPr>
              <a:t>10/9/2015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632C5F9B-A1D7-4B14-9216-F203DE50E1C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635085FF-3F1D-4F90-9F96-C299F95583B7}" type="datetimeFigureOut">
              <a:rPr lang="en-US"/>
              <a:pPr>
                <a:defRPr/>
              </a:pPr>
              <a:t>10/9/2015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612555E5-F3AC-4A06-ACF5-B9B915E4CDB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78FEBF4D-F434-4F56-B306-738E6613AF5E}" type="datetimeFigureOut">
              <a:rPr lang="en-US"/>
              <a:pPr>
                <a:defRPr/>
              </a:pPr>
              <a:t>10/9/2015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D193081E-8E46-4DD1-AE62-7AAC75DB4C1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95D2BAA0-3283-4CEC-91B5-57CA0B159FAE}" type="datetimeFigureOut">
              <a:rPr lang="en-US"/>
              <a:pPr>
                <a:defRPr/>
              </a:pPr>
              <a:t>10/9/2015</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582C771F-082C-4A35-8F35-2B44094561D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9374FDC5-242F-4C9B-B65B-8416D2905887}" type="datetimeFigureOut">
              <a:rPr lang="en-US"/>
              <a:pPr>
                <a:defRPr/>
              </a:pPr>
              <a:t>10/9/2015</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9372AFDB-CCF8-4902-99CA-25237CB8F19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1B19A252-8FEE-40D8-BDD4-59CB39797D1C}" type="datetimeFigureOut">
              <a:rPr lang="en-US"/>
              <a:pPr>
                <a:defRPr/>
              </a:pPr>
              <a:t>10/9/2015</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4E612B5A-0074-4FC2-A159-3AA7C007F74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3AEA7173-9EF9-4F31-A1FF-1676F6CE6211}" type="datetimeFigureOut">
              <a:rPr lang="en-US"/>
              <a:pPr>
                <a:defRPr/>
              </a:pPr>
              <a:t>10/9/2015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0752462E-0267-464F-9E91-1AD87AE792C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E927A2E5-AAD2-4F08-BA4D-4B1548BEA845}" type="datetimeFigureOut">
              <a:rPr lang="en-US"/>
              <a:pPr>
                <a:defRPr/>
              </a:pPr>
              <a:t>10/9/2015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sz="1800">
                <a:latin typeface="+mn-lt"/>
                <a:ea typeface="+mn-ea"/>
                <a:cs typeface="+mn-cs"/>
              </a:defRPr>
            </a:lvl1pPr>
          </a:lstStyle>
          <a:p>
            <a:pPr>
              <a:defRPr/>
            </a:pPr>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sz="1800">
                <a:latin typeface="Calibri" pitchFamily="34" charset="0"/>
              </a:defRPr>
            </a:lvl1pPr>
          </a:lstStyle>
          <a:p>
            <a:pPr>
              <a:defRPr/>
            </a:pPr>
            <a:fld id="{1E4546F1-0A75-4CAB-A607-A5D3DF43627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descr="DWS Slide Pages1.jpg"/>
          <p:cNvPicPr>
            <a:picLocks noChangeAspect="1"/>
          </p:cNvPicPr>
          <p:nvPr userDrawn="1"/>
        </p:nvPicPr>
        <p:blipFill>
          <a:blip r:embed="rId14"/>
          <a:srcRect/>
          <a:stretch>
            <a:fillRect/>
          </a:stretch>
        </p:blipFill>
        <p:spPr bwMode="auto">
          <a:xfrm>
            <a:off x="0" y="0"/>
            <a:ext cx="9144000" cy="68595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 id="2147484225" r:id="rId10"/>
    <p:sldLayoutId id="2147484226" r:id="rId11"/>
    <p:sldLayoutId id="2147484227" r:id="rId12"/>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6"/>
          <p:cNvSpPr txBox="1">
            <a:spLocks noChangeArrowheads="1"/>
          </p:cNvSpPr>
          <p:nvPr/>
        </p:nvSpPr>
        <p:spPr bwMode="auto">
          <a:xfrm>
            <a:off x="1449388" y="2251075"/>
            <a:ext cx="5089525" cy="2000250"/>
          </a:xfrm>
          <a:prstGeom prst="rect">
            <a:avLst/>
          </a:prstGeom>
          <a:noFill/>
          <a:ln w="9525">
            <a:noFill/>
            <a:miter lim="800000"/>
            <a:headEnd/>
            <a:tailEnd/>
          </a:ln>
        </p:spPr>
        <p:txBody>
          <a:bodyPr>
            <a:spAutoFit/>
          </a:bodyPr>
          <a:lstStyle/>
          <a:p>
            <a:r>
              <a:rPr lang="en-US" b="1" dirty="0">
                <a:solidFill>
                  <a:schemeClr val="bg1"/>
                </a:solidFill>
                <a:latin typeface="Gill Sans MT" pitchFamily="34" charset="0"/>
              </a:rPr>
              <a:t>PRESENTATION TITLE</a:t>
            </a:r>
          </a:p>
          <a:p>
            <a:endParaRPr lang="en-US" sz="1800" dirty="0">
              <a:solidFill>
                <a:schemeClr val="bg1"/>
              </a:solidFill>
              <a:latin typeface="Gill Sans" pitchFamily="-84" charset="0"/>
            </a:endParaRPr>
          </a:p>
          <a:p>
            <a:r>
              <a:rPr lang="en-US" sz="1800" dirty="0">
                <a:solidFill>
                  <a:schemeClr val="bg1"/>
                </a:solidFill>
                <a:latin typeface="Gill Sans Light" pitchFamily="-84" charset="0"/>
              </a:rPr>
              <a:t>Presented by:</a:t>
            </a:r>
          </a:p>
          <a:p>
            <a:r>
              <a:rPr lang="en-US" sz="1800" dirty="0">
                <a:solidFill>
                  <a:schemeClr val="bg1"/>
                </a:solidFill>
                <a:latin typeface="Gill Sans Light" pitchFamily="-84" charset="0"/>
              </a:rPr>
              <a:t>Name Surname</a:t>
            </a:r>
          </a:p>
          <a:p>
            <a:r>
              <a:rPr lang="en-US" sz="1800" dirty="0">
                <a:solidFill>
                  <a:schemeClr val="bg1"/>
                </a:solidFill>
                <a:latin typeface="Gill Sans Light" pitchFamily="-84" charset="0"/>
              </a:rPr>
              <a:t>Directorate</a:t>
            </a:r>
          </a:p>
          <a:p>
            <a:endParaRPr lang="en-US" sz="1400" dirty="0">
              <a:solidFill>
                <a:schemeClr val="bg1"/>
              </a:solidFill>
              <a:latin typeface="Gill Sans Light" pitchFamily="-84" charset="0"/>
            </a:endParaRPr>
          </a:p>
          <a:p>
            <a:r>
              <a:rPr lang="en-US" sz="1400" dirty="0">
                <a:solidFill>
                  <a:schemeClr val="bg1"/>
                </a:solidFill>
                <a:latin typeface="Gill Sans Light" pitchFamily="-84" charset="0"/>
              </a:rPr>
              <a:t>Date</a:t>
            </a:r>
          </a:p>
        </p:txBody>
      </p:sp>
      <p:pic>
        <p:nvPicPr>
          <p:cNvPr id="14339" name="Picture 1" descr="DWS Slide Cover3.pdf"/>
          <p:cNvPicPr>
            <a:picLocks noChangeAspect="1"/>
          </p:cNvPicPr>
          <p:nvPr/>
        </p:nvPicPr>
        <p:blipFill>
          <a:blip r:embed="rId3"/>
          <a:srcRect/>
          <a:stretch>
            <a:fillRect/>
          </a:stretch>
        </p:blipFill>
        <p:spPr bwMode="auto">
          <a:xfrm>
            <a:off x="0" y="0"/>
            <a:ext cx="9180513" cy="6884988"/>
          </a:xfrm>
          <a:prstGeom prst="rect">
            <a:avLst/>
          </a:prstGeom>
          <a:noFill/>
          <a:ln w="9525">
            <a:noFill/>
            <a:miter lim="800000"/>
            <a:headEnd/>
            <a:tailEnd/>
          </a:ln>
        </p:spPr>
      </p:pic>
      <p:pic>
        <p:nvPicPr>
          <p:cNvPr id="14340" name="Picture 1" descr="DWS Slide Cover pic4.jpg"/>
          <p:cNvPicPr>
            <a:picLocks noChangeAspect="1"/>
          </p:cNvPicPr>
          <p:nvPr/>
        </p:nvPicPr>
        <p:blipFill>
          <a:blip r:embed="rId4"/>
          <a:srcRect/>
          <a:stretch>
            <a:fillRect/>
          </a:stretch>
        </p:blipFill>
        <p:spPr bwMode="auto">
          <a:xfrm>
            <a:off x="0" y="1512888"/>
            <a:ext cx="9180513" cy="5032375"/>
          </a:xfrm>
          <a:prstGeom prst="rect">
            <a:avLst/>
          </a:prstGeom>
          <a:noFill/>
          <a:ln w="9525">
            <a:noFill/>
            <a:miter lim="800000"/>
            <a:headEnd/>
            <a:tailEnd/>
          </a:ln>
        </p:spPr>
      </p:pic>
      <p:sp>
        <p:nvSpPr>
          <p:cNvPr id="14341" name="TextBox 2"/>
          <p:cNvSpPr txBox="1">
            <a:spLocks noChangeArrowheads="1"/>
          </p:cNvSpPr>
          <p:nvPr/>
        </p:nvSpPr>
        <p:spPr bwMode="auto">
          <a:xfrm>
            <a:off x="341313" y="2163763"/>
            <a:ext cx="8229600" cy="4154984"/>
          </a:xfrm>
          <a:prstGeom prst="rect">
            <a:avLst/>
          </a:prstGeom>
          <a:noFill/>
          <a:ln w="9525">
            <a:noFill/>
            <a:miter lim="800000"/>
            <a:headEnd/>
            <a:tailEnd/>
          </a:ln>
        </p:spPr>
        <p:txBody>
          <a:bodyPr>
            <a:spAutoFit/>
          </a:bodyPr>
          <a:lstStyle/>
          <a:p>
            <a:pPr algn="ctr"/>
            <a:r>
              <a:rPr lang="en-US" b="1" dirty="0">
                <a:cs typeface="Arial" pitchFamily="34" charset="0"/>
              </a:rPr>
              <a:t>BRIEFING OF THE SELECTION PANEL </a:t>
            </a:r>
            <a:r>
              <a:rPr lang="en-US" b="1" dirty="0" smtClean="0">
                <a:cs typeface="Arial" pitchFamily="34" charset="0"/>
              </a:rPr>
              <a:t>FOR WATER SECTOR ENTITIES </a:t>
            </a:r>
            <a:endParaRPr lang="en-US" b="1" dirty="0">
              <a:cs typeface="Arial" pitchFamily="34" charset="0"/>
            </a:endParaRPr>
          </a:p>
          <a:p>
            <a:pPr algn="ctr"/>
            <a:endParaRPr lang="en-US" dirty="0" smtClean="0">
              <a:cs typeface="Arial" pitchFamily="34" charset="0"/>
            </a:endParaRPr>
          </a:p>
          <a:p>
            <a:pPr algn="ctr"/>
            <a:endParaRPr lang="en-US" dirty="0">
              <a:cs typeface="Arial" pitchFamily="34" charset="0"/>
            </a:endParaRPr>
          </a:p>
          <a:p>
            <a:pPr algn="ctr"/>
            <a:endParaRPr lang="en-US" dirty="0">
              <a:cs typeface="Arial" pitchFamily="34" charset="0"/>
            </a:endParaRPr>
          </a:p>
          <a:p>
            <a:pPr algn="ctr"/>
            <a:r>
              <a:rPr lang="en-US" dirty="0">
                <a:cs typeface="Arial" pitchFamily="34" charset="0"/>
              </a:rPr>
              <a:t>Name Surname: </a:t>
            </a:r>
            <a:r>
              <a:rPr lang="en-US" b="1" dirty="0">
                <a:cs typeface="Arial" pitchFamily="34" charset="0"/>
              </a:rPr>
              <a:t>MR ANIL SINGH</a:t>
            </a:r>
          </a:p>
          <a:p>
            <a:pPr algn="ctr"/>
            <a:endParaRPr lang="en-US" dirty="0">
              <a:cs typeface="Arial" pitchFamily="34" charset="0"/>
            </a:endParaRPr>
          </a:p>
          <a:p>
            <a:pPr algn="ctr"/>
            <a:r>
              <a:rPr lang="en-US" dirty="0">
                <a:cs typeface="Arial" pitchFamily="34" charset="0"/>
              </a:rPr>
              <a:t>Designation: </a:t>
            </a:r>
            <a:r>
              <a:rPr lang="en-ZA" b="1" dirty="0">
                <a:cs typeface="Arial" pitchFamily="34" charset="0"/>
              </a:rPr>
              <a:t>DEPUTY DIRECTOR-GENERAL WATER SECTOR REGULATION</a:t>
            </a:r>
            <a:endParaRPr lang="en-US" dirty="0">
              <a:cs typeface="Arial" pitchFamily="34" charset="0"/>
            </a:endParaRPr>
          </a:p>
          <a:p>
            <a:pPr algn="ctr"/>
            <a:endParaRPr lang="en-US" dirty="0">
              <a:cs typeface="Arial" pitchFamily="34" charset="0"/>
            </a:endParaRPr>
          </a:p>
          <a:p>
            <a:pPr algn="ctr"/>
            <a:r>
              <a:rPr lang="en-US" dirty="0">
                <a:cs typeface="Arial" pitchFamily="34" charset="0"/>
              </a:rPr>
              <a:t>Date: </a:t>
            </a:r>
            <a:r>
              <a:rPr lang="en-US" b="1" dirty="0">
                <a:cs typeface="Arial" pitchFamily="34" charset="0"/>
              </a:rPr>
              <a:t>30 JUNE 2015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bwMode="auto">
          <a:xfrm>
            <a:off x="457200" y="0"/>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ZA" b="1" dirty="0" smtClean="0">
                <a:ea typeface="ＭＳ Ｐゴシック" pitchFamily="34" charset="-128"/>
              </a:rPr>
              <a:t>Status and Future Progress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335048558"/>
              </p:ext>
            </p:extLst>
          </p:nvPr>
        </p:nvGraphicFramePr>
        <p:xfrm>
          <a:off x="1603433" y="749768"/>
          <a:ext cx="7540567" cy="4666841"/>
        </p:xfrm>
        <a:graphic>
          <a:graphicData uri="http://schemas.openxmlformats.org/drawingml/2006/table">
            <a:tbl>
              <a:tblPr firstRow="1" firstCol="1" bandRow="1">
                <a:tableStyleId>{5C22544A-7EE6-4342-B048-85BDC9FD1C3A}</a:tableStyleId>
              </a:tblPr>
              <a:tblGrid>
                <a:gridCol w="1714480"/>
                <a:gridCol w="1285884"/>
                <a:gridCol w="1333339"/>
                <a:gridCol w="1603432"/>
                <a:gridCol w="1603432"/>
              </a:tblGrid>
              <a:tr h="202242">
                <a:tc rowSpan="2">
                  <a:txBody>
                    <a:bodyPr/>
                    <a:lstStyle/>
                    <a:p>
                      <a:pPr marL="0" marR="0" fontAlgn="base" hangingPunct="0">
                        <a:spcBef>
                          <a:spcPts val="0"/>
                        </a:spcBef>
                        <a:spcAft>
                          <a:spcPts val="0"/>
                        </a:spcAft>
                      </a:pPr>
                      <a:r>
                        <a:rPr lang="en-ZA" sz="1400" kern="1200" dirty="0">
                          <a:effectLst/>
                          <a:latin typeface="Arial Narrow" pitchFamily="34" charset="0"/>
                        </a:rPr>
                        <a:t>Project</a:t>
                      </a:r>
                      <a:endParaRPr lang="en-US" sz="1400" dirty="0">
                        <a:effectLst/>
                        <a:latin typeface="Arial Narrow" pitchFamily="34" charset="0"/>
                        <a:ea typeface="Times New Roman" panose="02020603050405020304" pitchFamily="18" charset="0"/>
                      </a:endParaRPr>
                    </a:p>
                  </a:txBody>
                  <a:tcPr marL="33316" marR="33316" marT="6303" marB="0">
                    <a:solidFill>
                      <a:schemeClr val="bg2">
                        <a:lumMod val="50000"/>
                      </a:schemeClr>
                    </a:solidFill>
                  </a:tcPr>
                </a:tc>
                <a:tc rowSpan="2">
                  <a:txBody>
                    <a:bodyPr/>
                    <a:lstStyle/>
                    <a:p>
                      <a:pPr marL="0" marR="0" algn="ctr" fontAlgn="base" hangingPunct="0">
                        <a:spcBef>
                          <a:spcPts val="0"/>
                        </a:spcBef>
                        <a:spcAft>
                          <a:spcPts val="0"/>
                        </a:spcAft>
                      </a:pPr>
                      <a:r>
                        <a:rPr lang="en-ZA" sz="1400" kern="1200" dirty="0">
                          <a:effectLst/>
                          <a:latin typeface="Arial Narrow" pitchFamily="34" charset="0"/>
                        </a:rPr>
                        <a:t>Date Directive Received </a:t>
                      </a:r>
                      <a:endParaRPr lang="en-US" sz="1400" dirty="0">
                        <a:effectLst/>
                        <a:latin typeface="Arial Narrow" pitchFamily="34" charset="0"/>
                        <a:ea typeface="Times New Roman" panose="02020603050405020304" pitchFamily="18" charset="0"/>
                      </a:endParaRPr>
                    </a:p>
                  </a:txBody>
                  <a:tcPr marL="33316" marR="33316" marT="6303" marB="0">
                    <a:solidFill>
                      <a:schemeClr val="bg2">
                        <a:lumMod val="50000"/>
                      </a:schemeClr>
                    </a:solidFill>
                  </a:tcPr>
                </a:tc>
                <a:tc rowSpan="2">
                  <a:txBody>
                    <a:bodyPr/>
                    <a:lstStyle/>
                    <a:p>
                      <a:pPr marL="0" marR="0" algn="ctr" fontAlgn="base" hangingPunct="0">
                        <a:spcBef>
                          <a:spcPts val="0"/>
                        </a:spcBef>
                        <a:spcAft>
                          <a:spcPts val="0"/>
                        </a:spcAft>
                      </a:pPr>
                      <a:r>
                        <a:rPr lang="en-ZA" sz="1400" dirty="0">
                          <a:effectLst/>
                          <a:latin typeface="Arial Narrow" pitchFamily="34" charset="0"/>
                        </a:rPr>
                        <a:t>  </a:t>
                      </a:r>
                      <a:r>
                        <a:rPr lang="en-ZA" sz="1400" dirty="0" smtClean="0">
                          <a:effectLst/>
                          <a:latin typeface="Arial Narrow" pitchFamily="34" charset="0"/>
                        </a:rPr>
                        <a:t>Progress </a:t>
                      </a:r>
                      <a:r>
                        <a:rPr lang="en-ZA" sz="1400" dirty="0">
                          <a:effectLst/>
                          <a:latin typeface="Arial Narrow" pitchFamily="34" charset="0"/>
                        </a:rPr>
                        <a:t>as of </a:t>
                      </a:r>
                      <a:r>
                        <a:rPr lang="en-ZA" sz="1400" dirty="0" smtClean="0">
                          <a:effectLst/>
                          <a:latin typeface="Arial Narrow" pitchFamily="34" charset="0"/>
                        </a:rPr>
                        <a:t> 31 </a:t>
                      </a:r>
                      <a:r>
                        <a:rPr lang="en-ZA" sz="1400" dirty="0">
                          <a:effectLst/>
                          <a:latin typeface="Arial Narrow" pitchFamily="34" charset="0"/>
                        </a:rPr>
                        <a:t>March </a:t>
                      </a:r>
                      <a:r>
                        <a:rPr lang="en-ZA" sz="1400" dirty="0" smtClean="0">
                          <a:effectLst/>
                          <a:latin typeface="Arial Narrow" pitchFamily="34" charset="0"/>
                        </a:rPr>
                        <a:t>2015</a:t>
                      </a:r>
                      <a:endParaRPr lang="en-US" sz="1400" dirty="0">
                        <a:effectLst/>
                        <a:latin typeface="Arial Narrow" pitchFamily="34" charset="0"/>
                        <a:ea typeface="Times New Roman" panose="02020603050405020304" pitchFamily="18" charset="0"/>
                      </a:endParaRPr>
                    </a:p>
                    <a:p>
                      <a:pPr marL="0" marR="0" algn="ctr" fontAlgn="base" hangingPunct="0">
                        <a:spcBef>
                          <a:spcPts val="0"/>
                        </a:spcBef>
                        <a:spcAft>
                          <a:spcPts val="0"/>
                        </a:spcAft>
                      </a:pPr>
                      <a:r>
                        <a:rPr lang="en-ZA" sz="1400" kern="1200" dirty="0">
                          <a:effectLst/>
                          <a:latin typeface="Arial Narrow" pitchFamily="34" charset="0"/>
                        </a:rPr>
                        <a:t> </a:t>
                      </a:r>
                      <a:endParaRPr lang="en-US" sz="1400" dirty="0">
                        <a:effectLst/>
                        <a:latin typeface="Arial Narrow" pitchFamily="34" charset="0"/>
                        <a:ea typeface="Times New Roman" panose="02020603050405020304" pitchFamily="18" charset="0"/>
                      </a:endParaRPr>
                    </a:p>
                  </a:txBody>
                  <a:tcPr marL="6753" marR="6753" marT="6753" marB="0">
                    <a:solidFill>
                      <a:schemeClr val="bg2">
                        <a:lumMod val="50000"/>
                      </a:schemeClr>
                    </a:solidFill>
                  </a:tcPr>
                </a:tc>
                <a:tc gridSpan="2">
                  <a:txBody>
                    <a:bodyPr/>
                    <a:lstStyle/>
                    <a:p>
                      <a:pPr marL="0" marR="0" algn="ctr" fontAlgn="base" hangingPunct="0">
                        <a:spcBef>
                          <a:spcPts val="0"/>
                        </a:spcBef>
                        <a:spcAft>
                          <a:spcPts val="0"/>
                        </a:spcAft>
                      </a:pPr>
                      <a:r>
                        <a:rPr lang="en-ZA" sz="1400" dirty="0">
                          <a:effectLst/>
                          <a:latin typeface="Arial Narrow" pitchFamily="34" charset="0"/>
                        </a:rPr>
                        <a:t>Medium Term Targets</a:t>
                      </a:r>
                      <a:endParaRPr lang="en-US" sz="1400" dirty="0">
                        <a:effectLst/>
                        <a:latin typeface="Arial Narrow" pitchFamily="34" charset="0"/>
                        <a:ea typeface="Times New Roman" panose="02020603050405020304" pitchFamily="18" charset="0"/>
                      </a:endParaRPr>
                    </a:p>
                  </a:txBody>
                  <a:tcPr marL="0" marR="0" marT="0" marB="0">
                    <a:solidFill>
                      <a:schemeClr val="bg2">
                        <a:lumMod val="50000"/>
                      </a:schemeClr>
                    </a:solidFill>
                  </a:tcPr>
                </a:tc>
                <a:tc hMerge="1">
                  <a:txBody>
                    <a:bodyPr/>
                    <a:lstStyle/>
                    <a:p>
                      <a:endParaRPr lang="en-US"/>
                    </a:p>
                  </a:txBody>
                  <a:tcPr/>
                </a:tc>
              </a:tr>
              <a:tr h="488581">
                <a:tc vMerge="1">
                  <a:txBody>
                    <a:bodyPr/>
                    <a:lstStyle/>
                    <a:p>
                      <a:endParaRPr lang="en-US"/>
                    </a:p>
                  </a:txBody>
                  <a:tcPr/>
                </a:tc>
                <a:tc vMerge="1">
                  <a:txBody>
                    <a:bodyPr/>
                    <a:lstStyle/>
                    <a:p>
                      <a:endParaRPr lang="en-US"/>
                    </a:p>
                  </a:txBody>
                  <a:tcPr/>
                </a:tc>
                <a:tc vMerge="1">
                  <a:txBody>
                    <a:bodyPr/>
                    <a:lstStyle/>
                    <a:p>
                      <a:pPr marL="0" marR="0" algn="ctr" fontAlgn="base" hangingPunct="0">
                        <a:spcBef>
                          <a:spcPts val="0"/>
                        </a:spcBef>
                        <a:spcAft>
                          <a:spcPts val="0"/>
                        </a:spcAft>
                      </a:pPr>
                      <a:endParaRPr lang="en-US" sz="900" dirty="0">
                        <a:effectLst/>
                        <a:latin typeface="Times New Roman" panose="02020603050405020304" pitchFamily="18" charset="0"/>
                        <a:ea typeface="Times New Roman" panose="02020603050405020304" pitchFamily="18" charset="0"/>
                      </a:endParaRPr>
                    </a:p>
                  </a:txBody>
                  <a:tcPr marL="6753" marR="6753" marT="6753" marB="0"/>
                </a:tc>
                <a:tc>
                  <a:txBody>
                    <a:bodyPr/>
                    <a:lstStyle/>
                    <a:p>
                      <a:pPr marL="0" marR="0" algn="ctr" fontAlgn="base" hangingPunct="0">
                        <a:spcBef>
                          <a:spcPts val="0"/>
                        </a:spcBef>
                        <a:spcAft>
                          <a:spcPts val="0"/>
                        </a:spcAft>
                      </a:pPr>
                      <a:r>
                        <a:rPr lang="en-ZA" sz="1400" kern="1200" baseline="0" dirty="0" smtClean="0">
                          <a:effectLst/>
                          <a:latin typeface="Arial Narrow" pitchFamily="34" charset="0"/>
                        </a:rPr>
                        <a:t>31 March 2016</a:t>
                      </a:r>
                      <a:endParaRPr lang="en-US" sz="1400" dirty="0">
                        <a:effectLst/>
                        <a:latin typeface="Arial Narrow" pitchFamily="34" charset="0"/>
                        <a:ea typeface="Times New Roman" panose="02020603050405020304" pitchFamily="18" charset="0"/>
                      </a:endParaRPr>
                    </a:p>
                  </a:txBody>
                  <a:tcPr marL="0" marR="0" marT="0" marB="0">
                    <a:solidFill>
                      <a:schemeClr val="bg2">
                        <a:lumMod val="75000"/>
                      </a:schemeClr>
                    </a:solidFill>
                  </a:tcPr>
                </a:tc>
                <a:tc>
                  <a:txBody>
                    <a:bodyPr/>
                    <a:lstStyle/>
                    <a:p>
                      <a:pPr marL="0" marR="0" algn="ctr" fontAlgn="base" hangingPunct="0">
                        <a:spcBef>
                          <a:spcPts val="0"/>
                        </a:spcBef>
                        <a:spcAft>
                          <a:spcPts val="0"/>
                        </a:spcAft>
                      </a:pPr>
                      <a:r>
                        <a:rPr lang="en-ZA" sz="1400" kern="1200" baseline="0" dirty="0" smtClean="0">
                          <a:effectLst/>
                          <a:latin typeface="Arial Narrow" pitchFamily="34" charset="0"/>
                        </a:rPr>
                        <a:t>31 March 2017</a:t>
                      </a:r>
                      <a:endParaRPr lang="en-US" sz="1400" dirty="0">
                        <a:effectLst/>
                        <a:latin typeface="Arial Narrow" pitchFamily="34" charset="0"/>
                        <a:ea typeface="Times New Roman" panose="02020603050405020304" pitchFamily="18" charset="0"/>
                      </a:endParaRPr>
                    </a:p>
                  </a:txBody>
                  <a:tcPr marL="0" marR="0" marT="0" marB="0">
                    <a:solidFill>
                      <a:schemeClr val="bg2">
                        <a:lumMod val="75000"/>
                      </a:schemeClr>
                    </a:solidFill>
                  </a:tcPr>
                </a:tc>
              </a:tr>
              <a:tr h="1617940">
                <a:tc>
                  <a:txBody>
                    <a:bodyPr/>
                    <a:lstStyle/>
                    <a:p>
                      <a:pPr marL="0" marR="0" fontAlgn="base" hangingPunct="0">
                        <a:spcBef>
                          <a:spcPts val="0"/>
                        </a:spcBef>
                        <a:spcAft>
                          <a:spcPts val="0"/>
                        </a:spcAft>
                      </a:pPr>
                      <a:r>
                        <a:rPr lang="en-ZA" sz="1400" kern="1200" dirty="0">
                          <a:effectLst/>
                          <a:latin typeface="Arial Narrow" pitchFamily="34" charset="0"/>
                        </a:rPr>
                        <a:t>Lesotho Highlands Water Project:  To fulfil all the Republic’s financial obligations in terms of or resulting from the Treaty </a:t>
                      </a:r>
                      <a:endParaRPr lang="en-US" sz="1400" dirty="0">
                        <a:effectLst/>
                        <a:latin typeface="Arial Narrow" pitchFamily="34" charset="0"/>
                      </a:endParaRPr>
                    </a:p>
                    <a:p>
                      <a:pPr marL="0" marR="0" fontAlgn="base" hangingPunct="0">
                        <a:spcBef>
                          <a:spcPts val="0"/>
                        </a:spcBef>
                        <a:spcAft>
                          <a:spcPts val="0"/>
                        </a:spcAft>
                      </a:pPr>
                      <a:r>
                        <a:rPr lang="en-ZA" sz="1400" kern="1200" dirty="0">
                          <a:effectLst/>
                          <a:latin typeface="Arial Narrow" pitchFamily="34" charset="0"/>
                        </a:rPr>
                        <a:t> </a:t>
                      </a:r>
                      <a:endParaRPr lang="en-US" sz="1400" dirty="0">
                        <a:effectLst/>
                        <a:latin typeface="Arial Narrow" pitchFamily="34" charset="0"/>
                        <a:ea typeface="Times New Roman" panose="02020603050405020304" pitchFamily="18" charset="0"/>
                      </a:endParaRPr>
                    </a:p>
                  </a:txBody>
                  <a:tcPr marL="33316" marR="33316" marT="6303" marB="0">
                    <a:solidFill>
                      <a:schemeClr val="bg2">
                        <a:lumMod val="50000"/>
                      </a:schemeClr>
                    </a:solidFill>
                  </a:tcPr>
                </a:tc>
                <a:tc>
                  <a:txBody>
                    <a:bodyPr/>
                    <a:lstStyle/>
                    <a:p>
                      <a:pPr marL="0" marR="0" fontAlgn="base" hangingPunct="0">
                        <a:spcBef>
                          <a:spcPts val="0"/>
                        </a:spcBef>
                        <a:spcAft>
                          <a:spcPts val="0"/>
                        </a:spcAft>
                      </a:pPr>
                      <a:r>
                        <a:rPr lang="en-ZA" sz="1400" kern="1200" dirty="0">
                          <a:effectLst/>
                          <a:latin typeface="Arial Narrow" pitchFamily="34" charset="0"/>
                        </a:rPr>
                        <a:t>3 August 1994 (and incorporated into amended Notice of Establishment 24 March 2000)</a:t>
                      </a:r>
                      <a:endParaRPr lang="en-US" sz="1400" dirty="0">
                        <a:effectLst/>
                        <a:latin typeface="Arial Narrow" pitchFamily="34" charset="0"/>
                        <a:ea typeface="Times New Roman" panose="02020603050405020304" pitchFamily="18" charset="0"/>
                      </a:endParaRPr>
                    </a:p>
                  </a:txBody>
                  <a:tcPr marL="33316" marR="33316" marT="6303" marB="0">
                    <a:solidFill>
                      <a:schemeClr val="bg2">
                        <a:lumMod val="75000"/>
                      </a:schemeClr>
                    </a:solidFill>
                  </a:tcPr>
                </a:tc>
                <a:tc>
                  <a:txBody>
                    <a:bodyPr/>
                    <a:lstStyle/>
                    <a:p>
                      <a:pPr marL="0" marR="0" fontAlgn="base" hangingPunct="0">
                        <a:spcBef>
                          <a:spcPts val="0"/>
                        </a:spcBef>
                        <a:spcAft>
                          <a:spcPts val="0"/>
                        </a:spcAft>
                      </a:pPr>
                      <a:r>
                        <a:rPr lang="en-ZA" sz="1400" dirty="0" smtClean="0">
                          <a:effectLst/>
                          <a:latin typeface="Arial Narrow" pitchFamily="34" charset="0"/>
                        </a:rPr>
                        <a:t>Outstanding debt   R 19</a:t>
                      </a:r>
                      <a:r>
                        <a:rPr lang="en-ZA" sz="1400" baseline="0" dirty="0" smtClean="0">
                          <a:effectLst/>
                          <a:latin typeface="Arial Narrow" pitchFamily="34" charset="0"/>
                        </a:rPr>
                        <a:t> 247</a:t>
                      </a:r>
                      <a:r>
                        <a:rPr lang="en-ZA" sz="1400" dirty="0" smtClean="0">
                          <a:effectLst/>
                          <a:latin typeface="Arial Narrow" pitchFamily="34" charset="0"/>
                        </a:rPr>
                        <a:t> </a:t>
                      </a:r>
                      <a:r>
                        <a:rPr lang="en-ZA" sz="1400" dirty="0">
                          <a:effectLst/>
                          <a:latin typeface="Arial Narrow" pitchFamily="34" charset="0"/>
                        </a:rPr>
                        <a:t>mil</a:t>
                      </a:r>
                      <a:endParaRPr lang="en-US" sz="1400" dirty="0">
                        <a:effectLst/>
                        <a:latin typeface="Arial Narrow" pitchFamily="34" charset="0"/>
                        <a:ea typeface="Times New Roman" panose="02020603050405020304" pitchFamily="18" charset="0"/>
                      </a:endParaRPr>
                    </a:p>
                  </a:txBody>
                  <a:tcPr marL="6753" marR="6753" marT="6753" marB="0">
                    <a:solidFill>
                      <a:schemeClr val="bg2">
                        <a:lumMod val="75000"/>
                      </a:schemeClr>
                    </a:solidFill>
                  </a:tcPr>
                </a:tc>
                <a:tc gridSpan="2">
                  <a:txBody>
                    <a:bodyPr/>
                    <a:lstStyle/>
                    <a:p>
                      <a:pPr marL="0" marR="0" fontAlgn="base" hangingPunct="0">
                        <a:spcBef>
                          <a:spcPts val="0"/>
                        </a:spcBef>
                        <a:spcAft>
                          <a:spcPts val="0"/>
                        </a:spcAft>
                      </a:pPr>
                      <a:r>
                        <a:rPr lang="en-US" sz="1400" dirty="0" smtClean="0">
                          <a:effectLst/>
                          <a:latin typeface="Arial Narrow" pitchFamily="34" charset="0"/>
                          <a:ea typeface="Times New Roman" panose="02020603050405020304" pitchFamily="18" charset="0"/>
                        </a:rPr>
                        <a:t>Funding</a:t>
                      </a:r>
                      <a:r>
                        <a:rPr lang="en-US" sz="1400" baseline="0" dirty="0" smtClean="0">
                          <a:effectLst/>
                          <a:latin typeface="Arial Narrow" pitchFamily="34" charset="0"/>
                          <a:ea typeface="Times New Roman" panose="02020603050405020304" pitchFamily="18" charset="0"/>
                        </a:rPr>
                        <a:t> model was restructured during the year  to accommodate LHWPII and AMD debt repayment by 2036.</a:t>
                      </a:r>
                      <a:endParaRPr lang="en-US" sz="1400" dirty="0">
                        <a:effectLst/>
                        <a:latin typeface="Arial Narrow" pitchFamily="34" charset="0"/>
                        <a:ea typeface="Times New Roman" panose="02020603050405020304" pitchFamily="18" charset="0"/>
                      </a:endParaRPr>
                    </a:p>
                  </a:txBody>
                  <a:tcPr marL="0" marR="0" marT="0" marB="0">
                    <a:solidFill>
                      <a:schemeClr val="bg2">
                        <a:lumMod val="75000"/>
                      </a:schemeClr>
                    </a:solidFill>
                  </a:tcPr>
                </a:tc>
                <a:tc hMerge="1">
                  <a:txBody>
                    <a:bodyPr/>
                    <a:lstStyle/>
                    <a:p>
                      <a:pPr marL="0" marR="0" fontAlgn="base" hangingPunct="0">
                        <a:spcBef>
                          <a:spcPts val="0"/>
                        </a:spcBef>
                        <a:spcAft>
                          <a:spcPts val="0"/>
                        </a:spcAft>
                      </a:pPr>
                      <a:endParaRPr lang="en-US" sz="1400" dirty="0">
                        <a:effectLst/>
                        <a:latin typeface="Arial Narrow" pitchFamily="34" charset="0"/>
                        <a:ea typeface="Times New Roman" panose="02020603050405020304" pitchFamily="18" charset="0"/>
                      </a:endParaRPr>
                    </a:p>
                  </a:txBody>
                  <a:tcPr marL="0" marR="0" marT="0" marB="0">
                    <a:solidFill>
                      <a:schemeClr val="bg2">
                        <a:lumMod val="75000"/>
                      </a:schemeClr>
                    </a:solidFill>
                  </a:tcPr>
                </a:tc>
              </a:tr>
              <a:tr h="808970">
                <a:tc>
                  <a:txBody>
                    <a:bodyPr/>
                    <a:lstStyle/>
                    <a:p>
                      <a:pPr marL="0" marR="0" fontAlgn="base" hangingPunct="0">
                        <a:spcBef>
                          <a:spcPts val="0"/>
                        </a:spcBef>
                        <a:spcAft>
                          <a:spcPts val="0"/>
                        </a:spcAft>
                      </a:pPr>
                      <a:r>
                        <a:rPr lang="en-ZA" sz="1400" kern="1200" dirty="0">
                          <a:effectLst/>
                          <a:latin typeface="Arial Narrow" pitchFamily="34" charset="0"/>
                        </a:rPr>
                        <a:t>Berg Water Project</a:t>
                      </a:r>
                      <a:endParaRPr lang="en-US" sz="1400" dirty="0">
                        <a:effectLst/>
                        <a:latin typeface="Arial Narrow" pitchFamily="34" charset="0"/>
                        <a:ea typeface="Times New Roman" panose="02020603050405020304" pitchFamily="18" charset="0"/>
                      </a:endParaRPr>
                    </a:p>
                  </a:txBody>
                  <a:tcPr marL="33316" marR="33316" marT="6303" marB="0">
                    <a:solidFill>
                      <a:schemeClr val="bg2">
                        <a:lumMod val="50000"/>
                      </a:schemeClr>
                    </a:solidFill>
                  </a:tcPr>
                </a:tc>
                <a:tc>
                  <a:txBody>
                    <a:bodyPr/>
                    <a:lstStyle/>
                    <a:p>
                      <a:pPr marL="0" marR="0" fontAlgn="base" hangingPunct="0">
                        <a:spcBef>
                          <a:spcPts val="0"/>
                        </a:spcBef>
                        <a:spcAft>
                          <a:spcPts val="0"/>
                        </a:spcAft>
                      </a:pPr>
                      <a:r>
                        <a:rPr lang="en-ZA" sz="1400" kern="1200" dirty="0">
                          <a:effectLst/>
                          <a:latin typeface="Arial Narrow" pitchFamily="34" charset="0"/>
                        </a:rPr>
                        <a:t>6 May 2002</a:t>
                      </a:r>
                      <a:endParaRPr lang="en-US" sz="1400" dirty="0">
                        <a:effectLst/>
                        <a:latin typeface="Arial Narrow" pitchFamily="34" charset="0"/>
                        <a:ea typeface="Times New Roman" panose="02020603050405020304" pitchFamily="18" charset="0"/>
                      </a:endParaRPr>
                    </a:p>
                  </a:txBody>
                  <a:tcPr marL="33316" marR="33316" marT="6303" marB="0">
                    <a:solidFill>
                      <a:schemeClr val="bg2">
                        <a:lumMod val="90000"/>
                      </a:schemeClr>
                    </a:solidFill>
                  </a:tcPr>
                </a:tc>
                <a:tc>
                  <a:txBody>
                    <a:bodyPr/>
                    <a:lstStyle/>
                    <a:p>
                      <a:pPr marL="0" marR="0" fontAlgn="base" hangingPunct="0">
                        <a:spcBef>
                          <a:spcPts val="0"/>
                        </a:spcBef>
                        <a:spcAft>
                          <a:spcPts val="0"/>
                        </a:spcAft>
                      </a:pPr>
                      <a:r>
                        <a:rPr lang="en-ZA" sz="1400" dirty="0" smtClean="0">
                          <a:effectLst/>
                          <a:latin typeface="Arial Narrow" pitchFamily="34" charset="0"/>
                        </a:rPr>
                        <a:t>Outstanding debt   R 1</a:t>
                      </a:r>
                      <a:r>
                        <a:rPr lang="en-ZA" sz="1400" dirty="0">
                          <a:effectLst/>
                          <a:latin typeface="Arial Narrow" pitchFamily="34" charset="0"/>
                        </a:rPr>
                        <a:t> </a:t>
                      </a:r>
                      <a:r>
                        <a:rPr lang="en-ZA" sz="1400" dirty="0" smtClean="0">
                          <a:effectLst/>
                          <a:latin typeface="Arial Narrow" pitchFamily="34" charset="0"/>
                        </a:rPr>
                        <a:t>040 </a:t>
                      </a:r>
                      <a:r>
                        <a:rPr lang="en-ZA" sz="1400" dirty="0">
                          <a:effectLst/>
                          <a:latin typeface="Arial Narrow" pitchFamily="34" charset="0"/>
                        </a:rPr>
                        <a:t>mil</a:t>
                      </a:r>
                      <a:endParaRPr lang="en-US" sz="1400" dirty="0">
                        <a:effectLst/>
                        <a:latin typeface="Arial Narrow" pitchFamily="34" charset="0"/>
                        <a:ea typeface="Times New Roman" panose="02020603050405020304" pitchFamily="18" charset="0"/>
                      </a:endParaRPr>
                    </a:p>
                  </a:txBody>
                  <a:tcPr marL="6753" marR="6753" marT="6753" marB="0">
                    <a:solidFill>
                      <a:schemeClr val="bg2">
                        <a:lumMod val="90000"/>
                      </a:schemeClr>
                    </a:solidFill>
                  </a:tcPr>
                </a:tc>
                <a:tc>
                  <a:txBody>
                    <a:bodyPr/>
                    <a:lstStyle/>
                    <a:p>
                      <a:pPr marL="0" marR="0" fontAlgn="base" hangingPunct="0">
                        <a:spcBef>
                          <a:spcPts val="0"/>
                        </a:spcBef>
                        <a:spcAft>
                          <a:spcPts val="0"/>
                        </a:spcAft>
                      </a:pPr>
                      <a:r>
                        <a:rPr lang="en-ZA" sz="1400" kern="1200" dirty="0" smtClean="0">
                          <a:effectLst/>
                          <a:latin typeface="Arial Narrow" pitchFamily="34" charset="0"/>
                        </a:rPr>
                        <a:t>Projected</a:t>
                      </a:r>
                      <a:r>
                        <a:rPr lang="en-ZA" sz="1400" kern="1200" baseline="0" dirty="0" smtClean="0">
                          <a:effectLst/>
                          <a:latin typeface="Arial Narrow" pitchFamily="34" charset="0"/>
                        </a:rPr>
                        <a:t> outstanding debt </a:t>
                      </a:r>
                      <a:r>
                        <a:rPr lang="en-ZA" sz="1400" dirty="0" smtClean="0">
                          <a:effectLst/>
                          <a:latin typeface="Arial Narrow" pitchFamily="34" charset="0"/>
                        </a:rPr>
                        <a:t>R </a:t>
                      </a:r>
                      <a:r>
                        <a:rPr lang="en-ZA" sz="1400" dirty="0">
                          <a:effectLst/>
                          <a:latin typeface="Arial Narrow" pitchFamily="34" charset="0"/>
                        </a:rPr>
                        <a:t>795 mil</a:t>
                      </a:r>
                      <a:endParaRPr lang="en-US" sz="1400" dirty="0">
                        <a:effectLst/>
                        <a:latin typeface="Arial Narrow" pitchFamily="34" charset="0"/>
                        <a:ea typeface="Times New Roman" panose="02020603050405020304" pitchFamily="18" charset="0"/>
                      </a:endParaRPr>
                    </a:p>
                  </a:txBody>
                  <a:tcPr marL="0" marR="0" marT="0" marB="0">
                    <a:solidFill>
                      <a:schemeClr val="bg2">
                        <a:lumMod val="90000"/>
                      </a:schemeClr>
                    </a:solidFill>
                  </a:tcPr>
                </a:tc>
                <a:tc>
                  <a:txBody>
                    <a:bodyPr/>
                    <a:lstStyle/>
                    <a:p>
                      <a:pPr marL="0" marR="0" fontAlgn="base" hangingPunct="0">
                        <a:spcBef>
                          <a:spcPts val="0"/>
                        </a:spcBef>
                        <a:spcAft>
                          <a:spcPts val="0"/>
                        </a:spcAft>
                      </a:pPr>
                      <a:r>
                        <a:rPr lang="en-ZA" sz="1400" kern="1200" dirty="0" smtClean="0">
                          <a:effectLst/>
                          <a:latin typeface="Arial Narrow" pitchFamily="34" charset="0"/>
                        </a:rPr>
                        <a:t>Projected</a:t>
                      </a:r>
                      <a:r>
                        <a:rPr lang="en-ZA" sz="1400" kern="1200" baseline="0" dirty="0" smtClean="0">
                          <a:effectLst/>
                          <a:latin typeface="Arial Narrow" pitchFamily="34" charset="0"/>
                        </a:rPr>
                        <a:t> outstanding debt </a:t>
                      </a:r>
                      <a:r>
                        <a:rPr lang="en-ZA" sz="1400" dirty="0" smtClean="0">
                          <a:effectLst/>
                          <a:latin typeface="Arial Narrow" pitchFamily="34" charset="0"/>
                        </a:rPr>
                        <a:t>R </a:t>
                      </a:r>
                      <a:r>
                        <a:rPr lang="en-ZA" sz="1400" dirty="0">
                          <a:effectLst/>
                          <a:latin typeface="Arial Narrow" pitchFamily="34" charset="0"/>
                        </a:rPr>
                        <a:t>693 mil</a:t>
                      </a:r>
                      <a:endParaRPr lang="en-US" sz="1400" dirty="0">
                        <a:effectLst/>
                        <a:latin typeface="Arial Narrow" pitchFamily="34" charset="0"/>
                      </a:endParaRPr>
                    </a:p>
                    <a:p>
                      <a:pPr marL="0" marR="0" fontAlgn="base" hangingPunct="0">
                        <a:spcBef>
                          <a:spcPts val="0"/>
                        </a:spcBef>
                        <a:spcAft>
                          <a:spcPts val="0"/>
                        </a:spcAft>
                      </a:pPr>
                      <a:r>
                        <a:rPr lang="en-ZA" sz="1400" kern="1200" dirty="0">
                          <a:effectLst/>
                          <a:latin typeface="Arial Narrow" pitchFamily="34" charset="0"/>
                        </a:rPr>
                        <a:t> </a:t>
                      </a:r>
                      <a:endParaRPr lang="en-US" sz="1400" dirty="0">
                        <a:effectLst/>
                        <a:latin typeface="Arial Narrow" pitchFamily="34" charset="0"/>
                      </a:endParaRPr>
                    </a:p>
                    <a:p>
                      <a:pPr marL="0" marR="0" fontAlgn="base" hangingPunct="0">
                        <a:spcBef>
                          <a:spcPts val="0"/>
                        </a:spcBef>
                        <a:spcAft>
                          <a:spcPts val="0"/>
                        </a:spcAft>
                      </a:pPr>
                      <a:r>
                        <a:rPr lang="en-ZA" sz="1400" dirty="0">
                          <a:effectLst/>
                          <a:latin typeface="Arial Narrow" pitchFamily="34" charset="0"/>
                        </a:rPr>
                        <a:t>Debt repayment </a:t>
                      </a:r>
                      <a:endParaRPr lang="en-US" sz="1400" dirty="0">
                        <a:effectLst/>
                        <a:latin typeface="Arial Narrow" pitchFamily="34" charset="0"/>
                      </a:endParaRPr>
                    </a:p>
                    <a:p>
                      <a:pPr marL="0" marR="0" fontAlgn="base" hangingPunct="0">
                        <a:spcBef>
                          <a:spcPts val="0"/>
                        </a:spcBef>
                        <a:spcAft>
                          <a:spcPts val="0"/>
                        </a:spcAft>
                      </a:pPr>
                      <a:r>
                        <a:rPr lang="en-ZA" sz="1400" kern="1200" dirty="0">
                          <a:effectLst/>
                          <a:latin typeface="Arial Narrow" pitchFamily="34" charset="0"/>
                        </a:rPr>
                        <a:t>31 March 2029</a:t>
                      </a:r>
                      <a:endParaRPr lang="en-US" sz="1400" dirty="0">
                        <a:effectLst/>
                        <a:latin typeface="Arial Narrow" pitchFamily="34" charset="0"/>
                        <a:ea typeface="Times New Roman" panose="02020603050405020304" pitchFamily="18" charset="0"/>
                      </a:endParaRPr>
                    </a:p>
                  </a:txBody>
                  <a:tcPr marL="0" marR="0" marT="0" marB="0">
                    <a:solidFill>
                      <a:schemeClr val="bg2">
                        <a:lumMod val="90000"/>
                      </a:schemeClr>
                    </a:solidFill>
                  </a:tcPr>
                </a:tc>
              </a:tr>
              <a:tr h="1011212">
                <a:tc>
                  <a:txBody>
                    <a:bodyPr/>
                    <a:lstStyle/>
                    <a:p>
                      <a:pPr marL="0" marR="0" indent="0" algn="l" defTabSz="914400" rtl="0" eaLnBrk="1" fontAlgn="base" latinLnBrk="0" hangingPunct="0">
                        <a:lnSpc>
                          <a:spcPct val="100000"/>
                        </a:lnSpc>
                        <a:spcBef>
                          <a:spcPts val="0"/>
                        </a:spcBef>
                        <a:spcAft>
                          <a:spcPts val="0"/>
                        </a:spcAft>
                        <a:buClrTx/>
                        <a:buSzTx/>
                        <a:buFontTx/>
                        <a:buNone/>
                        <a:tabLst/>
                        <a:defRPr/>
                      </a:pPr>
                      <a:r>
                        <a:rPr lang="en-ZA" sz="1400" kern="1200" dirty="0">
                          <a:effectLst/>
                          <a:latin typeface="Arial Narrow" pitchFamily="34" charset="0"/>
                        </a:rPr>
                        <a:t> </a:t>
                      </a:r>
                      <a:r>
                        <a:rPr lang="en-ZA" sz="1400" kern="1200" dirty="0" smtClean="0">
                          <a:effectLst/>
                          <a:latin typeface="Arial Narrow" pitchFamily="34" charset="0"/>
                        </a:rPr>
                        <a:t>Vaal River Eastern Subsystem Project</a:t>
                      </a:r>
                      <a:endParaRPr lang="en-US" sz="1400" dirty="0" smtClean="0">
                        <a:effectLst/>
                        <a:latin typeface="Arial Narrow" pitchFamily="34" charset="0"/>
                        <a:ea typeface="Times New Roman" panose="02020603050405020304" pitchFamily="18" charset="0"/>
                      </a:endParaRPr>
                    </a:p>
                    <a:p>
                      <a:pPr marL="0" marR="0" fontAlgn="base" hangingPunct="0">
                        <a:spcBef>
                          <a:spcPts val="0"/>
                        </a:spcBef>
                        <a:spcAft>
                          <a:spcPts val="0"/>
                        </a:spcAft>
                      </a:pPr>
                      <a:endParaRPr lang="en-US" sz="1400" dirty="0">
                        <a:effectLst/>
                        <a:latin typeface="Arial Narrow" pitchFamily="34" charset="0"/>
                        <a:ea typeface="Times New Roman" panose="02020603050405020304" pitchFamily="18" charset="0"/>
                      </a:endParaRPr>
                    </a:p>
                  </a:txBody>
                  <a:tcPr marL="33316" marR="33316" marT="6303" marB="0">
                    <a:solidFill>
                      <a:schemeClr val="bg2">
                        <a:lumMod val="50000"/>
                      </a:schemeClr>
                    </a:solidFill>
                  </a:tcPr>
                </a:tc>
                <a:tc>
                  <a:txBody>
                    <a:bodyPr/>
                    <a:lstStyle/>
                    <a:p>
                      <a:pPr marL="0" marR="0" indent="0" algn="l" defTabSz="914400" rtl="0" eaLnBrk="1" fontAlgn="base" latinLnBrk="0" hangingPunct="0">
                        <a:lnSpc>
                          <a:spcPct val="100000"/>
                        </a:lnSpc>
                        <a:spcBef>
                          <a:spcPts val="0"/>
                        </a:spcBef>
                        <a:spcAft>
                          <a:spcPts val="0"/>
                        </a:spcAft>
                        <a:buClrTx/>
                        <a:buSzTx/>
                        <a:buFontTx/>
                        <a:buNone/>
                        <a:tabLst/>
                        <a:defRPr/>
                      </a:pPr>
                      <a:r>
                        <a:rPr lang="en-ZA" sz="1400" kern="1200" dirty="0">
                          <a:effectLst/>
                          <a:latin typeface="Arial Narrow" pitchFamily="34" charset="0"/>
                        </a:rPr>
                        <a:t> </a:t>
                      </a:r>
                      <a:r>
                        <a:rPr lang="en-ZA" sz="1400" kern="1200" dirty="0" smtClean="0">
                          <a:effectLst/>
                          <a:latin typeface="Arial Narrow" pitchFamily="34" charset="0"/>
                        </a:rPr>
                        <a:t>6 October 2004</a:t>
                      </a:r>
                      <a:endParaRPr lang="en-US" sz="1400" dirty="0" smtClean="0">
                        <a:effectLst/>
                        <a:latin typeface="Arial Narrow" pitchFamily="34" charset="0"/>
                        <a:ea typeface="Times New Roman" panose="02020603050405020304" pitchFamily="18" charset="0"/>
                      </a:endParaRPr>
                    </a:p>
                    <a:p>
                      <a:pPr marL="0" marR="0" fontAlgn="base" hangingPunct="0">
                        <a:spcBef>
                          <a:spcPts val="0"/>
                        </a:spcBef>
                        <a:spcAft>
                          <a:spcPts val="0"/>
                        </a:spcAft>
                      </a:pPr>
                      <a:endParaRPr lang="en-US" sz="1400" dirty="0">
                        <a:effectLst/>
                        <a:latin typeface="Arial Narrow" pitchFamily="34" charset="0"/>
                        <a:ea typeface="Times New Roman" panose="02020603050405020304" pitchFamily="18" charset="0"/>
                      </a:endParaRPr>
                    </a:p>
                  </a:txBody>
                  <a:tcPr marL="33316" marR="33316" marT="6303" marB="0">
                    <a:solidFill>
                      <a:schemeClr val="bg2">
                        <a:lumMod val="75000"/>
                      </a:schemeClr>
                    </a:solidFill>
                  </a:tcPr>
                </a:tc>
                <a:tc>
                  <a:txBody>
                    <a:bodyPr/>
                    <a:lstStyle/>
                    <a:p>
                      <a:pPr marL="0" marR="0" fontAlgn="base" hangingPunct="0">
                        <a:spcBef>
                          <a:spcPts val="0"/>
                        </a:spcBef>
                        <a:spcAft>
                          <a:spcPts val="0"/>
                        </a:spcAft>
                      </a:pPr>
                      <a:r>
                        <a:rPr lang="en-ZA" sz="1400" dirty="0" smtClean="0">
                          <a:effectLst/>
                          <a:latin typeface="Arial Narrow" pitchFamily="34" charset="0"/>
                        </a:rPr>
                        <a:t> Outstanding debt R3 807 mil</a:t>
                      </a:r>
                      <a:endParaRPr lang="en-US" sz="1400" dirty="0" smtClean="0">
                        <a:effectLst/>
                        <a:latin typeface="Arial Narrow" pitchFamily="34" charset="0"/>
                      </a:endParaRPr>
                    </a:p>
                  </a:txBody>
                  <a:tcPr marL="6753" marR="6753" marT="6753" marB="0">
                    <a:solidFill>
                      <a:schemeClr val="bg2">
                        <a:lumMod val="75000"/>
                      </a:schemeClr>
                    </a:solidFill>
                  </a:tcPr>
                </a:tc>
                <a:tc>
                  <a:txBody>
                    <a:bodyPr/>
                    <a:lstStyle/>
                    <a:p>
                      <a:pPr marL="0" marR="0" indent="0" algn="l" defTabSz="914400" rtl="0" eaLnBrk="1" fontAlgn="base" latinLnBrk="0" hangingPunct="0">
                        <a:lnSpc>
                          <a:spcPct val="100000"/>
                        </a:lnSpc>
                        <a:spcBef>
                          <a:spcPts val="0"/>
                        </a:spcBef>
                        <a:spcAft>
                          <a:spcPts val="0"/>
                        </a:spcAft>
                        <a:buClrTx/>
                        <a:buSzTx/>
                        <a:buFontTx/>
                        <a:buNone/>
                        <a:tabLst/>
                        <a:defRPr/>
                      </a:pPr>
                      <a:r>
                        <a:rPr lang="en-ZA" sz="1400" dirty="0">
                          <a:effectLst/>
                          <a:latin typeface="Arial Narrow" pitchFamily="34" charset="0"/>
                        </a:rPr>
                        <a:t> </a:t>
                      </a:r>
                      <a:r>
                        <a:rPr lang="en-ZA" sz="1400" kern="1200" dirty="0" smtClean="0">
                          <a:effectLst/>
                          <a:latin typeface="Arial Narrow" pitchFamily="34" charset="0"/>
                        </a:rPr>
                        <a:t>Projected</a:t>
                      </a:r>
                      <a:r>
                        <a:rPr lang="en-ZA" sz="1400" kern="1200" baseline="0" dirty="0" smtClean="0">
                          <a:effectLst/>
                          <a:latin typeface="Arial Narrow" pitchFamily="34" charset="0"/>
                        </a:rPr>
                        <a:t> outstanding debt </a:t>
                      </a:r>
                      <a:r>
                        <a:rPr lang="en-ZA" sz="1400" dirty="0" smtClean="0">
                          <a:effectLst/>
                          <a:latin typeface="Arial Narrow" pitchFamily="34" charset="0"/>
                        </a:rPr>
                        <a:t>R 3 753 mil</a:t>
                      </a:r>
                      <a:endParaRPr lang="en-US" sz="1400" dirty="0" smtClean="0">
                        <a:effectLst/>
                        <a:latin typeface="Arial Narrow" pitchFamily="34" charset="0"/>
                        <a:ea typeface="Times New Roman" panose="02020603050405020304" pitchFamily="18" charset="0"/>
                      </a:endParaRPr>
                    </a:p>
                    <a:p>
                      <a:pPr marL="0" marR="0" fontAlgn="base" hangingPunct="0">
                        <a:spcBef>
                          <a:spcPts val="0"/>
                        </a:spcBef>
                        <a:spcAft>
                          <a:spcPts val="0"/>
                        </a:spcAft>
                      </a:pPr>
                      <a:endParaRPr lang="en-US" sz="1400" dirty="0">
                        <a:effectLst/>
                        <a:latin typeface="Arial Narrow" pitchFamily="34" charset="0"/>
                        <a:ea typeface="Times New Roman" panose="02020603050405020304" pitchFamily="18" charset="0"/>
                      </a:endParaRPr>
                    </a:p>
                  </a:txBody>
                  <a:tcPr marL="0" marR="0" marT="0" marB="0">
                    <a:solidFill>
                      <a:schemeClr val="bg2">
                        <a:lumMod val="75000"/>
                      </a:schemeClr>
                    </a:solidFill>
                  </a:tcPr>
                </a:tc>
                <a:tc>
                  <a:txBody>
                    <a:bodyPr/>
                    <a:lstStyle/>
                    <a:p>
                      <a:pPr marL="0" marR="0" fontAlgn="base" hangingPunct="0">
                        <a:spcBef>
                          <a:spcPts val="0"/>
                        </a:spcBef>
                        <a:spcAft>
                          <a:spcPts val="0"/>
                        </a:spcAft>
                      </a:pPr>
                      <a:r>
                        <a:rPr lang="en-ZA" sz="1400" dirty="0">
                          <a:effectLst/>
                          <a:latin typeface="Arial Narrow" pitchFamily="34" charset="0"/>
                        </a:rPr>
                        <a:t> </a:t>
                      </a:r>
                      <a:r>
                        <a:rPr lang="en-ZA" sz="1400" kern="1200" dirty="0" smtClean="0">
                          <a:effectLst/>
                          <a:latin typeface="Arial Narrow" pitchFamily="34" charset="0"/>
                        </a:rPr>
                        <a:t>Projected</a:t>
                      </a:r>
                      <a:r>
                        <a:rPr lang="en-ZA" sz="1400" kern="1200" baseline="0" dirty="0" smtClean="0">
                          <a:effectLst/>
                          <a:latin typeface="Arial Narrow" pitchFamily="34" charset="0"/>
                        </a:rPr>
                        <a:t> outstanding debt </a:t>
                      </a:r>
                      <a:r>
                        <a:rPr lang="en-ZA" sz="1400" dirty="0" smtClean="0">
                          <a:effectLst/>
                          <a:latin typeface="Arial Narrow" pitchFamily="34" charset="0"/>
                        </a:rPr>
                        <a:t>R 3 726 mil</a:t>
                      </a:r>
                      <a:endParaRPr lang="en-US" sz="1400" dirty="0" smtClean="0">
                        <a:effectLst/>
                        <a:latin typeface="Arial Narrow" pitchFamily="34" charset="0"/>
                      </a:endParaRPr>
                    </a:p>
                    <a:p>
                      <a:pPr marL="0" marR="0" fontAlgn="base" hangingPunct="0">
                        <a:spcBef>
                          <a:spcPts val="0"/>
                        </a:spcBef>
                        <a:spcAft>
                          <a:spcPts val="0"/>
                        </a:spcAft>
                      </a:pPr>
                      <a:r>
                        <a:rPr lang="en-ZA" sz="1400" kern="1200" dirty="0" smtClean="0">
                          <a:effectLst/>
                          <a:latin typeface="Arial Narrow" pitchFamily="34" charset="0"/>
                        </a:rPr>
                        <a:t> </a:t>
                      </a:r>
                      <a:endParaRPr lang="en-US" sz="1400" dirty="0" smtClean="0">
                        <a:effectLst/>
                        <a:latin typeface="Arial Narrow" pitchFamily="34" charset="0"/>
                      </a:endParaRPr>
                    </a:p>
                    <a:p>
                      <a:pPr marL="0" marR="0" fontAlgn="base" hangingPunct="0">
                        <a:spcBef>
                          <a:spcPts val="0"/>
                        </a:spcBef>
                        <a:spcAft>
                          <a:spcPts val="0"/>
                        </a:spcAft>
                      </a:pPr>
                      <a:r>
                        <a:rPr lang="en-ZA" sz="1400" dirty="0" smtClean="0">
                          <a:effectLst/>
                          <a:latin typeface="Arial Narrow" pitchFamily="34" charset="0"/>
                        </a:rPr>
                        <a:t>Debt repayment</a:t>
                      </a:r>
                      <a:r>
                        <a:rPr lang="en-ZA" sz="1400" kern="1200" dirty="0" smtClean="0">
                          <a:effectLst/>
                          <a:latin typeface="Arial Narrow" pitchFamily="34" charset="0"/>
                        </a:rPr>
                        <a:t> </a:t>
                      </a:r>
                      <a:r>
                        <a:rPr lang="en-ZA" sz="1400" dirty="0" smtClean="0">
                          <a:effectLst/>
                          <a:latin typeface="Arial Narrow" pitchFamily="34" charset="0"/>
                        </a:rPr>
                        <a:t>31 March 2028</a:t>
                      </a:r>
                      <a:endParaRPr lang="en-US" sz="1400" dirty="0" smtClean="0">
                        <a:effectLst/>
                        <a:latin typeface="Arial Narrow" pitchFamily="34" charset="0"/>
                        <a:ea typeface="Times New Roman" panose="02020603050405020304" pitchFamily="18" charset="0"/>
                      </a:endParaRPr>
                    </a:p>
                    <a:p>
                      <a:pPr marL="0" marR="0" fontAlgn="base" hangingPunct="0">
                        <a:spcBef>
                          <a:spcPts val="0"/>
                        </a:spcBef>
                        <a:spcAft>
                          <a:spcPts val="0"/>
                        </a:spcAft>
                      </a:pPr>
                      <a:endParaRPr lang="en-US" sz="1400" dirty="0">
                        <a:effectLst/>
                        <a:latin typeface="Arial Narrow" pitchFamily="34" charset="0"/>
                        <a:ea typeface="Times New Roman" panose="02020603050405020304" pitchFamily="18" charset="0"/>
                      </a:endParaRPr>
                    </a:p>
                  </a:txBody>
                  <a:tcPr marL="0" marR="0" marT="0" marB="0">
                    <a:solidFill>
                      <a:schemeClr val="bg2">
                        <a:lumMod val="75000"/>
                      </a:schemeClr>
                    </a:solidFill>
                  </a:tcPr>
                </a:tc>
              </a:tr>
            </a:tbl>
          </a:graphicData>
        </a:graphic>
      </p:graphicFrame>
      <p:sp>
        <p:nvSpPr>
          <p:cNvPr id="43067" name="Slide Number Placeholder 5"/>
          <p:cNvSpPr>
            <a:spLocks noGrp="1"/>
          </p:cNvSpPr>
          <p:nvPr>
            <p:ph type="sldNum" sz="quarter" idx="12"/>
          </p:nvPr>
        </p:nvSpPr>
        <p:spPr bwMode="auto">
          <a:noFill/>
          <a:ln>
            <a:miter lim="800000"/>
            <a:headEnd/>
            <a:tailEnd/>
          </a:ln>
        </p:spPr>
        <p:txBody>
          <a:bodyPr/>
          <a:lstStyle/>
          <a:p>
            <a:fld id="{25F62EE5-F166-43AD-BA4A-20B4DED7CB4C}" type="slidenum">
              <a:rPr lang="en-ZA" smtClean="0"/>
              <a:pPr/>
              <a:t>10</a:t>
            </a:fld>
            <a:endParaRPr lang="en-ZA"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bwMode="auto">
          <a:xfrm>
            <a:off x="428625" y="285750"/>
            <a:ext cx="8229600" cy="1131888"/>
          </a:xfrm>
          <a:noFill/>
          <a:ln>
            <a:miter lim="800000"/>
            <a:headEnd/>
            <a:tailEnd/>
          </a:ln>
        </p:spPr>
        <p:txBody>
          <a:bodyPr vert="horz" wrap="square" lIns="91440" tIns="45720" rIns="91440" bIns="45720" numCol="1" anchor="t" anchorCtr="0" compatLnSpc="1">
            <a:prstTxWarp prst="textNoShape">
              <a:avLst/>
            </a:prstTxWarp>
          </a:bodyPr>
          <a:lstStyle/>
          <a:p>
            <a:r>
              <a:rPr lang="en-ZA" b="1" dirty="0" smtClean="0">
                <a:ea typeface="ＭＳ Ｐゴシック" pitchFamily="34" charset="-128"/>
              </a:rPr>
              <a:t>Status and Future Progress</a:t>
            </a:r>
            <a:endParaRPr lang="en-US" b="1" dirty="0" smtClean="0">
              <a:ea typeface="ＭＳ Ｐゴシック" pitchFamily="34" charset="-12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264271135"/>
              </p:ext>
            </p:extLst>
          </p:nvPr>
        </p:nvGraphicFramePr>
        <p:xfrm>
          <a:off x="1584972" y="1063978"/>
          <a:ext cx="7559028" cy="5170575"/>
        </p:xfrm>
        <a:graphic>
          <a:graphicData uri="http://schemas.openxmlformats.org/drawingml/2006/table">
            <a:tbl>
              <a:tblPr firstRow="1" firstCol="1" bandRow="1">
                <a:tableStyleId>{5C22544A-7EE6-4342-B048-85BDC9FD1C3A}</a:tableStyleId>
              </a:tblPr>
              <a:tblGrid>
                <a:gridCol w="1635731"/>
                <a:gridCol w="1242936"/>
                <a:gridCol w="1510415"/>
                <a:gridCol w="1584973"/>
                <a:gridCol w="1584973"/>
              </a:tblGrid>
              <a:tr h="265543">
                <a:tc rowSpan="2">
                  <a:txBody>
                    <a:bodyPr/>
                    <a:lstStyle/>
                    <a:p>
                      <a:pPr marL="0" marR="0" fontAlgn="base" hangingPunct="0">
                        <a:spcBef>
                          <a:spcPts val="0"/>
                        </a:spcBef>
                        <a:spcAft>
                          <a:spcPts val="0"/>
                        </a:spcAft>
                      </a:pPr>
                      <a:r>
                        <a:rPr lang="en-ZA" sz="1400" kern="1200" dirty="0">
                          <a:effectLst/>
                          <a:latin typeface="Arial Narrow" pitchFamily="34" charset="0"/>
                        </a:rPr>
                        <a:t>Project</a:t>
                      </a:r>
                      <a:endParaRPr lang="en-US" sz="1400" dirty="0">
                        <a:effectLst/>
                        <a:latin typeface="Arial Narrow" pitchFamily="34" charset="0"/>
                        <a:ea typeface="Times New Roman" panose="02020603050405020304" pitchFamily="18" charset="0"/>
                      </a:endParaRPr>
                    </a:p>
                  </a:txBody>
                  <a:tcPr marL="36585" marR="36585" marT="6922" marB="0">
                    <a:solidFill>
                      <a:schemeClr val="bg2">
                        <a:lumMod val="50000"/>
                      </a:schemeClr>
                    </a:solidFill>
                  </a:tcPr>
                </a:tc>
                <a:tc rowSpan="2">
                  <a:txBody>
                    <a:bodyPr/>
                    <a:lstStyle/>
                    <a:p>
                      <a:pPr marL="0" marR="0" fontAlgn="base" hangingPunct="0">
                        <a:spcBef>
                          <a:spcPts val="0"/>
                        </a:spcBef>
                        <a:spcAft>
                          <a:spcPts val="0"/>
                        </a:spcAft>
                      </a:pPr>
                      <a:r>
                        <a:rPr lang="en-ZA" sz="1400" kern="1200" dirty="0">
                          <a:effectLst/>
                          <a:latin typeface="Arial Narrow" pitchFamily="34" charset="0"/>
                        </a:rPr>
                        <a:t>Date Directive Received </a:t>
                      </a:r>
                      <a:endParaRPr lang="en-US" sz="1400" dirty="0">
                        <a:effectLst/>
                        <a:latin typeface="Arial Narrow" pitchFamily="34" charset="0"/>
                        <a:ea typeface="Times New Roman" panose="02020603050405020304" pitchFamily="18" charset="0"/>
                      </a:endParaRPr>
                    </a:p>
                  </a:txBody>
                  <a:tcPr marL="36585" marR="36585" marT="6922" marB="0">
                    <a:solidFill>
                      <a:schemeClr val="bg2">
                        <a:lumMod val="50000"/>
                      </a:schemeClr>
                    </a:solidFill>
                  </a:tcPr>
                </a:tc>
                <a:tc rowSpan="2">
                  <a:txBody>
                    <a:bodyPr/>
                    <a:lstStyle/>
                    <a:p>
                      <a:pPr marL="0" marR="0" algn="ctr" fontAlgn="base" hangingPunct="0">
                        <a:spcBef>
                          <a:spcPts val="0"/>
                        </a:spcBef>
                        <a:spcAft>
                          <a:spcPts val="0"/>
                        </a:spcAft>
                      </a:pPr>
                      <a:r>
                        <a:rPr lang="en-ZA" sz="1400" dirty="0" smtClean="0">
                          <a:effectLst/>
                          <a:latin typeface="Arial Narrow" pitchFamily="34" charset="0"/>
                        </a:rPr>
                        <a:t>Progress as of         31 March 2015</a:t>
                      </a:r>
                      <a:endParaRPr lang="en-US" sz="1400" dirty="0">
                        <a:effectLst/>
                        <a:latin typeface="Arial Narrow" pitchFamily="34" charset="0"/>
                        <a:ea typeface="Times New Roman" panose="02020603050405020304" pitchFamily="18" charset="0"/>
                      </a:endParaRPr>
                    </a:p>
                  </a:txBody>
                  <a:tcPr marL="7416" marR="7416" marT="7416" marB="0">
                    <a:solidFill>
                      <a:schemeClr val="bg2">
                        <a:lumMod val="50000"/>
                      </a:schemeClr>
                    </a:solidFill>
                  </a:tcPr>
                </a:tc>
                <a:tc gridSpan="2">
                  <a:txBody>
                    <a:bodyPr/>
                    <a:lstStyle/>
                    <a:p>
                      <a:pPr marL="0" marR="0" algn="ctr" fontAlgn="base" hangingPunct="0">
                        <a:spcBef>
                          <a:spcPts val="0"/>
                        </a:spcBef>
                        <a:spcAft>
                          <a:spcPts val="0"/>
                        </a:spcAft>
                      </a:pPr>
                      <a:r>
                        <a:rPr lang="en-ZA" sz="1400" dirty="0">
                          <a:effectLst/>
                          <a:latin typeface="Arial Narrow" pitchFamily="34" charset="0"/>
                        </a:rPr>
                        <a:t>Medium Term Targets</a:t>
                      </a:r>
                      <a:endParaRPr lang="en-US" sz="1400" dirty="0">
                        <a:effectLst/>
                        <a:latin typeface="Arial Narrow" pitchFamily="34" charset="0"/>
                        <a:ea typeface="Times New Roman" panose="02020603050405020304" pitchFamily="18" charset="0"/>
                      </a:endParaRPr>
                    </a:p>
                  </a:txBody>
                  <a:tcPr marL="0" marR="0" marT="0" marB="0">
                    <a:solidFill>
                      <a:schemeClr val="bg2">
                        <a:lumMod val="50000"/>
                      </a:schemeClr>
                    </a:solidFill>
                  </a:tcPr>
                </a:tc>
                <a:tc hMerge="1">
                  <a:txBody>
                    <a:bodyPr/>
                    <a:lstStyle/>
                    <a:p>
                      <a:endParaRPr lang="en-US"/>
                    </a:p>
                  </a:txBody>
                  <a:tcPr/>
                </a:tc>
              </a:tr>
              <a:tr h="733009">
                <a:tc vMerge="1">
                  <a:txBody>
                    <a:bodyPr/>
                    <a:lstStyle/>
                    <a:p>
                      <a:endParaRPr lang="en-US"/>
                    </a:p>
                  </a:txBody>
                  <a:tcPr/>
                </a:tc>
                <a:tc vMerge="1">
                  <a:txBody>
                    <a:bodyPr/>
                    <a:lstStyle/>
                    <a:p>
                      <a:endParaRPr lang="en-US"/>
                    </a:p>
                  </a:txBody>
                  <a:tcPr/>
                </a:tc>
                <a:tc vMerge="1">
                  <a:txBody>
                    <a:bodyPr/>
                    <a:lstStyle/>
                    <a:p>
                      <a:pPr marL="0" marR="0" algn="ctr" fontAlgn="base" hangingPunct="0">
                        <a:spcBef>
                          <a:spcPts val="0"/>
                        </a:spcBef>
                        <a:spcAft>
                          <a:spcPts val="0"/>
                        </a:spcAft>
                      </a:pPr>
                      <a:endParaRPr lang="en-US" sz="900" dirty="0">
                        <a:effectLst/>
                        <a:latin typeface="Times New Roman" panose="02020603050405020304" pitchFamily="18" charset="0"/>
                        <a:ea typeface="Times New Roman" panose="02020603050405020304" pitchFamily="18" charset="0"/>
                      </a:endParaRPr>
                    </a:p>
                  </a:txBody>
                  <a:tcPr marL="7416" marR="7416" marT="7416" marB="0"/>
                </a:tc>
                <a:tc>
                  <a:txBody>
                    <a:bodyPr/>
                    <a:lstStyle/>
                    <a:p>
                      <a:pPr marL="0" marR="0" algn="ctr" fontAlgn="base" hangingPunct="0">
                        <a:spcBef>
                          <a:spcPts val="0"/>
                        </a:spcBef>
                        <a:spcAft>
                          <a:spcPts val="0"/>
                        </a:spcAft>
                      </a:pPr>
                      <a:r>
                        <a:rPr lang="en-ZA" sz="1400" kern="1200" baseline="0" dirty="0" smtClean="0">
                          <a:effectLst/>
                          <a:latin typeface="Arial Narrow" pitchFamily="34" charset="0"/>
                        </a:rPr>
                        <a:t>31 March 2016</a:t>
                      </a:r>
                      <a:endParaRPr lang="en-US" sz="1400" dirty="0">
                        <a:effectLst/>
                        <a:latin typeface="Arial Narrow" pitchFamily="34" charset="0"/>
                        <a:ea typeface="Times New Roman" panose="02020603050405020304" pitchFamily="18" charset="0"/>
                      </a:endParaRPr>
                    </a:p>
                  </a:txBody>
                  <a:tcPr marL="0" marR="0" marT="0" marB="0">
                    <a:solidFill>
                      <a:schemeClr val="bg2">
                        <a:lumMod val="75000"/>
                      </a:schemeClr>
                    </a:solidFill>
                  </a:tcPr>
                </a:tc>
                <a:tc>
                  <a:txBody>
                    <a:bodyPr/>
                    <a:lstStyle/>
                    <a:p>
                      <a:pPr marL="0" marR="0" algn="ctr" fontAlgn="base" hangingPunct="0">
                        <a:spcBef>
                          <a:spcPts val="0"/>
                        </a:spcBef>
                        <a:spcAft>
                          <a:spcPts val="0"/>
                        </a:spcAft>
                      </a:pPr>
                      <a:r>
                        <a:rPr lang="en-ZA" sz="1400" kern="1200" baseline="0" dirty="0" smtClean="0">
                          <a:effectLst/>
                          <a:latin typeface="Arial Narrow" pitchFamily="34" charset="0"/>
                        </a:rPr>
                        <a:t>31 March 2017</a:t>
                      </a:r>
                      <a:endParaRPr lang="en-US" sz="1400" dirty="0">
                        <a:effectLst/>
                        <a:latin typeface="Arial Narrow" pitchFamily="34" charset="0"/>
                        <a:ea typeface="Times New Roman" panose="02020603050405020304" pitchFamily="18" charset="0"/>
                      </a:endParaRPr>
                    </a:p>
                  </a:txBody>
                  <a:tcPr marL="0" marR="0" marT="0" marB="0">
                    <a:solidFill>
                      <a:schemeClr val="bg2">
                        <a:lumMod val="75000"/>
                      </a:schemeClr>
                    </a:solidFill>
                  </a:tcPr>
                </a:tc>
              </a:tr>
              <a:tr h="1769222">
                <a:tc>
                  <a:txBody>
                    <a:bodyPr/>
                    <a:lstStyle/>
                    <a:p>
                      <a:pPr marL="0" marR="0" fontAlgn="base" hangingPunct="0">
                        <a:spcBef>
                          <a:spcPts val="0"/>
                        </a:spcBef>
                        <a:spcAft>
                          <a:spcPts val="0"/>
                        </a:spcAft>
                      </a:pPr>
                      <a:r>
                        <a:rPr lang="en-ZA" sz="1400" b="1" kern="1200" dirty="0">
                          <a:solidFill>
                            <a:srgbClr val="FFFFFF"/>
                          </a:solidFill>
                          <a:effectLst/>
                          <a:latin typeface="Arial Narrow" pitchFamily="34" charset="0"/>
                          <a:ea typeface="Times New Roman" panose="02020603050405020304" pitchFamily="18" charset="0"/>
                        </a:rPr>
                        <a:t>Olifants River Water Resources Development Project (Phase 2C)</a:t>
                      </a:r>
                      <a:endParaRPr lang="en-US" sz="1400" dirty="0">
                        <a:effectLst/>
                        <a:latin typeface="Arial Narrow" pitchFamily="34" charset="0"/>
                        <a:ea typeface="Times New Roman" panose="02020603050405020304" pitchFamily="18" charset="0"/>
                      </a:endParaRPr>
                    </a:p>
                  </a:txBody>
                  <a:tcPr marL="46990" marR="46990" marT="8890" marB="0">
                    <a:solidFill>
                      <a:schemeClr val="bg2">
                        <a:lumMod val="50000"/>
                      </a:schemeClr>
                    </a:solidFill>
                  </a:tcPr>
                </a:tc>
                <a:tc>
                  <a:txBody>
                    <a:bodyPr/>
                    <a:lstStyle/>
                    <a:p>
                      <a:pPr marL="0" marR="0" fontAlgn="base" hangingPunct="0">
                        <a:spcBef>
                          <a:spcPts val="0"/>
                        </a:spcBef>
                        <a:spcAft>
                          <a:spcPts val="0"/>
                        </a:spcAft>
                      </a:pPr>
                      <a:r>
                        <a:rPr lang="en-ZA" sz="1400" kern="1200" dirty="0">
                          <a:effectLst/>
                          <a:latin typeface="Arial Narrow" pitchFamily="34" charset="0"/>
                          <a:ea typeface="Times New Roman" panose="02020603050405020304" pitchFamily="18" charset="0"/>
                        </a:rPr>
                        <a:t>17 June 2008 (directive  revised 12 March 2012) </a:t>
                      </a:r>
                      <a:endParaRPr lang="en-US" sz="1400" dirty="0">
                        <a:effectLst/>
                        <a:latin typeface="Arial Narrow" pitchFamily="34" charset="0"/>
                        <a:ea typeface="Times New Roman" panose="02020603050405020304" pitchFamily="18" charset="0"/>
                      </a:endParaRPr>
                    </a:p>
                  </a:txBody>
                  <a:tcPr marL="46990" marR="46990" marT="8890" marB="0">
                    <a:solidFill>
                      <a:schemeClr val="bg2">
                        <a:lumMod val="90000"/>
                      </a:schemeClr>
                    </a:solidFill>
                  </a:tcPr>
                </a:tc>
                <a:tc>
                  <a:txBody>
                    <a:bodyPr/>
                    <a:lstStyle/>
                    <a:p>
                      <a:pPr marL="0" marR="0" fontAlgn="base" hangingPunct="0">
                        <a:spcBef>
                          <a:spcPts val="0"/>
                        </a:spcBef>
                        <a:spcAft>
                          <a:spcPts val="0"/>
                        </a:spcAft>
                      </a:pPr>
                      <a:r>
                        <a:rPr lang="en-ZA" sz="1400" kern="1200" dirty="0" smtClean="0">
                          <a:effectLst/>
                          <a:latin typeface="Arial Narrow" pitchFamily="34" charset="0"/>
                          <a:ea typeface="Times New Roman" panose="02020603050405020304" pitchFamily="18" charset="0"/>
                        </a:rPr>
                        <a:t>39 </a:t>
                      </a:r>
                      <a:r>
                        <a:rPr lang="en-ZA" sz="1400" kern="1200" dirty="0">
                          <a:effectLst/>
                          <a:latin typeface="Arial Narrow" pitchFamily="34" charset="0"/>
                          <a:ea typeface="Times New Roman" panose="02020603050405020304" pitchFamily="18" charset="0"/>
                        </a:rPr>
                        <a:t>km out of 40 km  pipeline laid</a:t>
                      </a:r>
                      <a:endParaRPr lang="en-US" sz="1400" dirty="0">
                        <a:effectLst/>
                        <a:latin typeface="Arial Narrow" pitchFamily="34" charset="0"/>
                        <a:ea typeface="Times New Roman" panose="02020603050405020304" pitchFamily="18" charset="0"/>
                      </a:endParaRPr>
                    </a:p>
                    <a:p>
                      <a:pPr marL="0" marR="0" fontAlgn="base" hangingPunct="0">
                        <a:spcBef>
                          <a:spcPts val="0"/>
                        </a:spcBef>
                        <a:spcAft>
                          <a:spcPts val="0"/>
                        </a:spcAft>
                      </a:pPr>
                      <a:r>
                        <a:rPr lang="en-ZA" sz="1400" kern="1200" dirty="0">
                          <a:effectLst/>
                          <a:latin typeface="Arial Narrow" pitchFamily="34" charset="0"/>
                          <a:ea typeface="Times New Roman" panose="02020603050405020304" pitchFamily="18" charset="0"/>
                        </a:rPr>
                        <a:t> </a:t>
                      </a:r>
                      <a:endParaRPr lang="en-US" sz="1400" dirty="0">
                        <a:effectLst/>
                        <a:latin typeface="Arial Narrow" pitchFamily="34" charset="0"/>
                        <a:ea typeface="Times New Roman" panose="02020603050405020304" pitchFamily="18" charset="0"/>
                      </a:endParaRPr>
                    </a:p>
                    <a:p>
                      <a:pPr marL="0" marR="0" fontAlgn="base" hangingPunct="0">
                        <a:spcBef>
                          <a:spcPts val="0"/>
                        </a:spcBef>
                        <a:spcAft>
                          <a:spcPts val="0"/>
                        </a:spcAft>
                      </a:pPr>
                      <a:r>
                        <a:rPr lang="en-ZA" sz="1400" kern="1200" dirty="0">
                          <a:effectLst/>
                          <a:latin typeface="Arial Narrow" pitchFamily="34" charset="0"/>
                          <a:ea typeface="Times New Roman" panose="02020603050405020304" pitchFamily="18" charset="0"/>
                        </a:rPr>
                        <a:t>Water Delivery to De Hoop </a:t>
                      </a:r>
                      <a:r>
                        <a:rPr lang="en-ZA" sz="1400" kern="1200" dirty="0" smtClean="0">
                          <a:effectLst/>
                          <a:latin typeface="Arial Narrow" pitchFamily="34" charset="0"/>
                          <a:ea typeface="Times New Roman" panose="02020603050405020304" pitchFamily="18" charset="0"/>
                        </a:rPr>
                        <a:t>Water Treatment works to be achieved in Jan 2014</a:t>
                      </a:r>
                      <a:endParaRPr lang="en-US" sz="1400" dirty="0">
                        <a:effectLst/>
                        <a:latin typeface="Arial Narrow" pitchFamily="34" charset="0"/>
                        <a:ea typeface="Times New Roman" panose="02020603050405020304" pitchFamily="18" charset="0"/>
                      </a:endParaRPr>
                    </a:p>
                  </a:txBody>
                  <a:tcPr marL="9525" marR="9525" marT="9525" marB="0">
                    <a:solidFill>
                      <a:schemeClr val="bg2">
                        <a:lumMod val="90000"/>
                      </a:schemeClr>
                    </a:solidFill>
                  </a:tcPr>
                </a:tc>
                <a:tc>
                  <a:txBody>
                    <a:bodyPr/>
                    <a:lstStyle/>
                    <a:p>
                      <a:pPr marL="0" marR="0" fontAlgn="base" hangingPunct="0">
                        <a:spcBef>
                          <a:spcPts val="0"/>
                        </a:spcBef>
                        <a:spcAft>
                          <a:spcPts val="0"/>
                        </a:spcAft>
                      </a:pPr>
                      <a:endParaRPr lang="en-US" sz="1400" dirty="0">
                        <a:effectLst/>
                        <a:latin typeface="Arial Narrow" pitchFamily="34" charset="0"/>
                        <a:ea typeface="Times New Roman" panose="02020603050405020304" pitchFamily="18" charset="0"/>
                      </a:endParaRPr>
                    </a:p>
                    <a:p>
                      <a:pPr marL="0" marR="0" fontAlgn="base" hangingPunct="0">
                        <a:spcBef>
                          <a:spcPts val="0"/>
                        </a:spcBef>
                        <a:spcAft>
                          <a:spcPts val="0"/>
                        </a:spcAft>
                      </a:pPr>
                      <a:endParaRPr lang="en-US" sz="1400" dirty="0">
                        <a:effectLst/>
                        <a:latin typeface="Arial Narrow" pitchFamily="34" charset="0"/>
                        <a:ea typeface="Times New Roman" panose="02020603050405020304" pitchFamily="18" charset="0"/>
                      </a:endParaRPr>
                    </a:p>
                    <a:p>
                      <a:pPr marL="0" marR="0" fontAlgn="base" hangingPunct="0">
                        <a:spcBef>
                          <a:spcPts val="0"/>
                        </a:spcBef>
                        <a:spcAft>
                          <a:spcPts val="0"/>
                        </a:spcAft>
                      </a:pPr>
                      <a:endParaRPr lang="en-US" sz="1400" dirty="0">
                        <a:effectLst/>
                        <a:latin typeface="Arial Narrow" pitchFamily="34" charset="0"/>
                        <a:ea typeface="Times New Roman" panose="02020603050405020304" pitchFamily="18" charset="0"/>
                      </a:endParaRPr>
                    </a:p>
                    <a:p>
                      <a:pPr marL="0" marR="0" fontAlgn="base" hangingPunct="0">
                        <a:spcBef>
                          <a:spcPts val="0"/>
                        </a:spcBef>
                        <a:spcAft>
                          <a:spcPts val="0"/>
                        </a:spcAft>
                      </a:pPr>
                      <a:r>
                        <a:rPr lang="en-US" sz="1400" dirty="0" smtClean="0">
                          <a:effectLst/>
                          <a:latin typeface="Arial Narrow" pitchFamily="34" charset="0"/>
                          <a:ea typeface="Times New Roman" panose="02020603050405020304" pitchFamily="18" charset="0"/>
                        </a:rPr>
                        <a:t>In commissioning</a:t>
                      </a:r>
                      <a:endParaRPr lang="en-US" sz="1400" dirty="0">
                        <a:effectLst/>
                        <a:latin typeface="Arial Narrow" pitchFamily="34" charset="0"/>
                        <a:ea typeface="Times New Roman" panose="02020603050405020304" pitchFamily="18" charset="0"/>
                      </a:endParaRPr>
                    </a:p>
                    <a:p>
                      <a:pPr marL="0" marR="0" fontAlgn="base" hangingPunct="0">
                        <a:spcBef>
                          <a:spcPts val="0"/>
                        </a:spcBef>
                        <a:spcAft>
                          <a:spcPts val="0"/>
                        </a:spcAft>
                      </a:pPr>
                      <a:endParaRPr lang="en-US" sz="1400" dirty="0">
                        <a:effectLst/>
                        <a:latin typeface="Arial Narrow" pitchFamily="34" charset="0"/>
                        <a:ea typeface="Times New Roman" panose="02020603050405020304" pitchFamily="18" charset="0"/>
                      </a:endParaRPr>
                    </a:p>
                  </a:txBody>
                  <a:tcPr marL="0" marR="0" marT="0" marB="0">
                    <a:solidFill>
                      <a:schemeClr val="bg2">
                        <a:lumMod val="90000"/>
                      </a:schemeClr>
                    </a:solidFill>
                  </a:tcPr>
                </a:tc>
                <a:tc>
                  <a:txBody>
                    <a:bodyPr/>
                    <a:lstStyle/>
                    <a:p>
                      <a:pPr marL="0" marR="0" fontAlgn="base" hangingPunct="0">
                        <a:spcBef>
                          <a:spcPts val="0"/>
                        </a:spcBef>
                        <a:spcAft>
                          <a:spcPts val="0"/>
                        </a:spcAft>
                      </a:pPr>
                      <a:r>
                        <a:rPr lang="en-ZA" sz="1400" kern="1200" dirty="0">
                          <a:effectLst/>
                          <a:latin typeface="Arial Narrow" pitchFamily="34" charset="0"/>
                          <a:ea typeface="Times New Roman" panose="02020603050405020304" pitchFamily="18" charset="0"/>
                        </a:rPr>
                        <a:t> </a:t>
                      </a:r>
                      <a:endParaRPr lang="en-ZA" sz="1400" kern="1200" dirty="0" smtClean="0">
                        <a:effectLst/>
                        <a:latin typeface="Arial Narrow" pitchFamily="34" charset="0"/>
                        <a:ea typeface="Times New Roman" panose="02020603050405020304" pitchFamily="18" charset="0"/>
                      </a:endParaRPr>
                    </a:p>
                    <a:p>
                      <a:pPr marL="0" marR="0" fontAlgn="base" hangingPunct="0">
                        <a:spcBef>
                          <a:spcPts val="0"/>
                        </a:spcBef>
                        <a:spcAft>
                          <a:spcPts val="0"/>
                        </a:spcAft>
                      </a:pPr>
                      <a:endParaRPr lang="en-ZA" sz="1400" kern="1200" dirty="0" smtClean="0">
                        <a:effectLst/>
                        <a:latin typeface="Arial Narrow" pitchFamily="34" charset="0"/>
                        <a:ea typeface="Times New Roman" panose="02020603050405020304" pitchFamily="18" charset="0"/>
                      </a:endParaRPr>
                    </a:p>
                    <a:p>
                      <a:pPr marL="0" marR="0" fontAlgn="base" hangingPunct="0">
                        <a:spcBef>
                          <a:spcPts val="0"/>
                        </a:spcBef>
                        <a:spcAft>
                          <a:spcPts val="0"/>
                        </a:spcAft>
                      </a:pPr>
                      <a:endParaRPr lang="en-ZA" sz="1400" kern="1200" dirty="0" smtClean="0">
                        <a:effectLst/>
                        <a:latin typeface="Arial Narrow" pitchFamily="34" charset="0"/>
                        <a:ea typeface="Times New Roman" panose="02020603050405020304" pitchFamily="18" charset="0"/>
                      </a:endParaRPr>
                    </a:p>
                    <a:p>
                      <a:pPr marL="0" marR="0" fontAlgn="base" hangingPunct="0">
                        <a:spcBef>
                          <a:spcPts val="0"/>
                        </a:spcBef>
                        <a:spcAft>
                          <a:spcPts val="0"/>
                        </a:spcAft>
                      </a:pPr>
                      <a:r>
                        <a:rPr lang="en-ZA" sz="1400" kern="1200" dirty="0" smtClean="0">
                          <a:effectLst/>
                          <a:latin typeface="Arial Narrow" pitchFamily="34" charset="0"/>
                          <a:ea typeface="Times New Roman" panose="02020603050405020304" pitchFamily="18" charset="0"/>
                        </a:rPr>
                        <a:t>Water delivery Jul 2016</a:t>
                      </a:r>
                      <a:endParaRPr lang="en-US" sz="1400" dirty="0">
                        <a:effectLst/>
                        <a:latin typeface="Arial Narrow" pitchFamily="34" charset="0"/>
                        <a:ea typeface="Times New Roman" panose="02020603050405020304" pitchFamily="18" charset="0"/>
                      </a:endParaRPr>
                    </a:p>
                  </a:txBody>
                  <a:tcPr marL="0" marR="0" marT="0" marB="0">
                    <a:solidFill>
                      <a:schemeClr val="bg2">
                        <a:lumMod val="90000"/>
                      </a:schemeClr>
                    </a:solidFill>
                  </a:tcPr>
                </a:tc>
              </a:tr>
              <a:tr h="909281">
                <a:tc>
                  <a:txBody>
                    <a:bodyPr/>
                    <a:lstStyle/>
                    <a:p>
                      <a:pPr marL="0" marR="0" indent="0" algn="l" defTabSz="914400" rtl="0" eaLnBrk="1" fontAlgn="base" latinLnBrk="0" hangingPunct="0">
                        <a:lnSpc>
                          <a:spcPct val="100000"/>
                        </a:lnSpc>
                        <a:spcBef>
                          <a:spcPts val="0"/>
                        </a:spcBef>
                        <a:spcAft>
                          <a:spcPts val="0"/>
                        </a:spcAft>
                        <a:buClrTx/>
                        <a:buSzTx/>
                        <a:buFontTx/>
                        <a:buNone/>
                        <a:tabLst/>
                        <a:defRPr/>
                      </a:pPr>
                      <a:r>
                        <a:rPr lang="en-ZA" sz="1400" kern="1200" dirty="0" smtClean="0">
                          <a:effectLst/>
                          <a:latin typeface="Arial Narrow" pitchFamily="34" charset="0"/>
                        </a:rPr>
                        <a:t>Komati Water Scheme Augmentation Project</a:t>
                      </a:r>
                      <a:endParaRPr lang="en-US" sz="1400" dirty="0" smtClean="0">
                        <a:effectLst/>
                        <a:latin typeface="Arial Narrow" pitchFamily="34" charset="0"/>
                        <a:ea typeface="Times New Roman" panose="02020603050405020304" pitchFamily="18" charset="0"/>
                      </a:endParaRPr>
                    </a:p>
                  </a:txBody>
                  <a:tcPr marL="46990" marR="46990" marT="8890" marB="0">
                    <a:solidFill>
                      <a:schemeClr val="bg2">
                        <a:lumMod val="50000"/>
                      </a:schemeClr>
                    </a:solidFill>
                  </a:tcPr>
                </a:tc>
                <a:tc>
                  <a:txBody>
                    <a:bodyPr/>
                    <a:lstStyle/>
                    <a:p>
                      <a:pPr marL="0" marR="0" fontAlgn="base" hangingPunct="0">
                        <a:spcBef>
                          <a:spcPts val="0"/>
                        </a:spcBef>
                        <a:spcAft>
                          <a:spcPts val="0"/>
                        </a:spcAft>
                      </a:pPr>
                      <a:r>
                        <a:rPr lang="en-ZA" sz="1400" kern="1200" dirty="0">
                          <a:effectLst/>
                          <a:latin typeface="Arial Narrow" pitchFamily="34" charset="0"/>
                        </a:rPr>
                        <a:t>29 September 2008</a:t>
                      </a:r>
                      <a:endParaRPr lang="en-US" sz="1400" dirty="0">
                        <a:effectLst/>
                        <a:latin typeface="Arial Narrow" pitchFamily="34" charset="0"/>
                        <a:ea typeface="Times New Roman" panose="02020603050405020304" pitchFamily="18" charset="0"/>
                      </a:endParaRPr>
                    </a:p>
                  </a:txBody>
                  <a:tcPr marL="4602" marR="4602" marT="871" marB="0">
                    <a:solidFill>
                      <a:schemeClr val="bg2">
                        <a:lumMod val="75000"/>
                      </a:schemeClr>
                    </a:solidFill>
                  </a:tcPr>
                </a:tc>
                <a:tc>
                  <a:txBody>
                    <a:bodyPr/>
                    <a:lstStyle/>
                    <a:p>
                      <a:pPr marL="0" marR="0" fontAlgn="base" hangingPunct="0">
                        <a:spcBef>
                          <a:spcPts val="0"/>
                        </a:spcBef>
                        <a:spcAft>
                          <a:spcPts val="0"/>
                        </a:spcAft>
                      </a:pPr>
                      <a:r>
                        <a:rPr lang="en-ZA" sz="1400" kern="1200" baseline="0" dirty="0" smtClean="0">
                          <a:effectLst/>
                          <a:latin typeface="Arial Narrow" pitchFamily="34" charset="0"/>
                        </a:rPr>
                        <a:t>Outstanding debt        </a:t>
                      </a:r>
                      <a:r>
                        <a:rPr lang="en-ZA" sz="1400" dirty="0" smtClean="0">
                          <a:effectLst/>
                          <a:latin typeface="Arial Narrow" pitchFamily="34" charset="0"/>
                        </a:rPr>
                        <a:t>R </a:t>
                      </a:r>
                      <a:r>
                        <a:rPr lang="en-ZA" sz="1400" dirty="0">
                          <a:effectLst/>
                          <a:latin typeface="Arial Narrow" pitchFamily="34" charset="0"/>
                        </a:rPr>
                        <a:t>1 229 mil</a:t>
                      </a:r>
                      <a:endParaRPr lang="en-US" sz="1400" dirty="0">
                        <a:effectLst/>
                        <a:latin typeface="Arial Narrow" pitchFamily="34" charset="0"/>
                        <a:ea typeface="Times New Roman" panose="02020603050405020304" pitchFamily="18" charset="0"/>
                      </a:endParaRPr>
                    </a:p>
                  </a:txBody>
                  <a:tcPr marL="933" marR="933" marT="933" marB="0">
                    <a:solidFill>
                      <a:schemeClr val="bg2">
                        <a:lumMod val="75000"/>
                      </a:schemeClr>
                    </a:solidFill>
                  </a:tcPr>
                </a:tc>
                <a:tc>
                  <a:txBody>
                    <a:bodyPr/>
                    <a:lstStyle/>
                    <a:p>
                      <a:pPr marL="0" marR="0" fontAlgn="base" hangingPunct="0">
                        <a:spcBef>
                          <a:spcPts val="0"/>
                        </a:spcBef>
                        <a:spcAft>
                          <a:spcPts val="0"/>
                        </a:spcAft>
                      </a:pPr>
                      <a:r>
                        <a:rPr lang="en-ZA" sz="1400" kern="1200" dirty="0" smtClean="0">
                          <a:effectLst/>
                          <a:latin typeface="Arial Narrow" pitchFamily="34" charset="0"/>
                        </a:rPr>
                        <a:t>Projected</a:t>
                      </a:r>
                      <a:r>
                        <a:rPr lang="en-ZA" sz="1400" kern="1200" baseline="0" dirty="0" smtClean="0">
                          <a:effectLst/>
                          <a:latin typeface="Arial Narrow" pitchFamily="34" charset="0"/>
                        </a:rPr>
                        <a:t> outstanding debt </a:t>
                      </a:r>
                      <a:r>
                        <a:rPr lang="en-ZA" sz="1400" dirty="0" smtClean="0">
                          <a:effectLst/>
                          <a:latin typeface="Arial Narrow" pitchFamily="34" charset="0"/>
                        </a:rPr>
                        <a:t>R </a:t>
                      </a:r>
                      <a:r>
                        <a:rPr lang="en-ZA" sz="1400" dirty="0">
                          <a:effectLst/>
                          <a:latin typeface="Arial Narrow" pitchFamily="34" charset="0"/>
                        </a:rPr>
                        <a:t>1 152 mil</a:t>
                      </a:r>
                      <a:endParaRPr lang="en-US" sz="1400" dirty="0">
                        <a:effectLst/>
                        <a:latin typeface="Arial Narrow" pitchFamily="34" charset="0"/>
                        <a:ea typeface="Times New Roman" panose="02020603050405020304" pitchFamily="18" charset="0"/>
                      </a:endParaRPr>
                    </a:p>
                  </a:txBody>
                  <a:tcPr marL="0" marR="0" marT="0" marB="0">
                    <a:solidFill>
                      <a:schemeClr val="bg2">
                        <a:lumMod val="75000"/>
                      </a:schemeClr>
                    </a:solidFill>
                  </a:tcPr>
                </a:tc>
                <a:tc>
                  <a:txBody>
                    <a:bodyPr/>
                    <a:lstStyle/>
                    <a:p>
                      <a:pPr marL="0" marR="0" fontAlgn="base" hangingPunct="0">
                        <a:spcBef>
                          <a:spcPts val="0"/>
                        </a:spcBef>
                        <a:spcAft>
                          <a:spcPts val="0"/>
                        </a:spcAft>
                      </a:pPr>
                      <a:r>
                        <a:rPr lang="en-ZA" sz="1400" kern="1200" dirty="0" smtClean="0">
                          <a:effectLst/>
                          <a:latin typeface="Arial Narrow" pitchFamily="34" charset="0"/>
                        </a:rPr>
                        <a:t>Projected</a:t>
                      </a:r>
                      <a:r>
                        <a:rPr lang="en-ZA" sz="1400" kern="1200" baseline="0" dirty="0" smtClean="0">
                          <a:effectLst/>
                          <a:latin typeface="Arial Narrow" pitchFamily="34" charset="0"/>
                        </a:rPr>
                        <a:t> outstanding debt </a:t>
                      </a:r>
                      <a:r>
                        <a:rPr lang="en-ZA" sz="1400" dirty="0" smtClean="0">
                          <a:effectLst/>
                          <a:latin typeface="Arial Narrow" pitchFamily="34" charset="0"/>
                        </a:rPr>
                        <a:t>R </a:t>
                      </a:r>
                      <a:r>
                        <a:rPr lang="en-ZA" sz="1400" dirty="0">
                          <a:effectLst/>
                          <a:latin typeface="Arial Narrow" pitchFamily="34" charset="0"/>
                        </a:rPr>
                        <a:t>1 089 mil</a:t>
                      </a:r>
                      <a:endParaRPr lang="en-US" sz="1400" dirty="0">
                        <a:effectLst/>
                        <a:latin typeface="Arial Narrow" pitchFamily="34" charset="0"/>
                      </a:endParaRPr>
                    </a:p>
                    <a:p>
                      <a:pPr marL="0" marR="0" fontAlgn="base" hangingPunct="0">
                        <a:spcBef>
                          <a:spcPts val="0"/>
                        </a:spcBef>
                        <a:spcAft>
                          <a:spcPts val="0"/>
                        </a:spcAft>
                      </a:pPr>
                      <a:r>
                        <a:rPr lang="en-ZA" sz="1400" kern="1200" dirty="0">
                          <a:effectLst/>
                          <a:latin typeface="Arial Narrow" pitchFamily="34" charset="0"/>
                        </a:rPr>
                        <a:t> </a:t>
                      </a:r>
                      <a:endParaRPr lang="en-US" sz="1400" dirty="0">
                        <a:effectLst/>
                        <a:latin typeface="Arial Narrow" pitchFamily="34" charset="0"/>
                      </a:endParaRPr>
                    </a:p>
                    <a:p>
                      <a:pPr marL="0" marR="0" fontAlgn="base" hangingPunct="0">
                        <a:spcBef>
                          <a:spcPts val="0"/>
                        </a:spcBef>
                        <a:spcAft>
                          <a:spcPts val="0"/>
                        </a:spcAft>
                      </a:pPr>
                      <a:r>
                        <a:rPr lang="en-ZA" sz="1400" dirty="0">
                          <a:effectLst/>
                          <a:latin typeface="Arial Narrow" pitchFamily="34" charset="0"/>
                        </a:rPr>
                        <a:t>Debt repayment 2033</a:t>
                      </a:r>
                      <a:endParaRPr lang="en-US" sz="1400" dirty="0">
                        <a:effectLst/>
                        <a:latin typeface="Arial Narrow" pitchFamily="34" charset="0"/>
                        <a:ea typeface="Times New Roman" panose="02020603050405020304" pitchFamily="18" charset="0"/>
                      </a:endParaRPr>
                    </a:p>
                  </a:txBody>
                  <a:tcPr marL="0" marR="0" marT="0" marB="0">
                    <a:solidFill>
                      <a:schemeClr val="bg2">
                        <a:lumMod val="75000"/>
                      </a:schemeClr>
                    </a:solidFill>
                  </a:tcPr>
                </a:tc>
              </a:tr>
              <a:tr h="1109292">
                <a:tc>
                  <a:txBody>
                    <a:bodyPr/>
                    <a:lstStyle/>
                    <a:p>
                      <a:pPr marL="0" marR="0" indent="0" algn="l" defTabSz="914400" rtl="0" eaLnBrk="1" fontAlgn="base" latinLnBrk="0" hangingPunct="0">
                        <a:lnSpc>
                          <a:spcPct val="100000"/>
                        </a:lnSpc>
                        <a:spcBef>
                          <a:spcPts val="0"/>
                        </a:spcBef>
                        <a:spcAft>
                          <a:spcPts val="0"/>
                        </a:spcAft>
                        <a:buClrTx/>
                        <a:buSzTx/>
                        <a:buFontTx/>
                        <a:buNone/>
                        <a:tabLst/>
                        <a:defRPr/>
                      </a:pPr>
                      <a:r>
                        <a:rPr lang="en-ZA" sz="1400" kern="1200" dirty="0" smtClean="0">
                          <a:effectLst/>
                          <a:latin typeface="Arial Narrow" pitchFamily="34" charset="0"/>
                        </a:rPr>
                        <a:t>Mokolo and Crocodile River (West) Water Augmentation Project</a:t>
                      </a:r>
                      <a:endParaRPr lang="en-US" sz="1400" dirty="0" smtClean="0">
                        <a:effectLst/>
                        <a:latin typeface="Arial Narrow" pitchFamily="34" charset="0"/>
                        <a:ea typeface="Times New Roman" panose="02020603050405020304" pitchFamily="18" charset="0"/>
                      </a:endParaRPr>
                    </a:p>
                  </a:txBody>
                  <a:tcPr marL="46990" marR="46990" marT="8890" marB="0">
                    <a:solidFill>
                      <a:schemeClr val="bg2">
                        <a:lumMod val="50000"/>
                      </a:schemeClr>
                    </a:solidFill>
                  </a:tcPr>
                </a:tc>
                <a:tc>
                  <a:txBody>
                    <a:bodyPr/>
                    <a:lstStyle/>
                    <a:p>
                      <a:pPr marL="0" marR="0" fontAlgn="base" hangingPunct="0">
                        <a:spcBef>
                          <a:spcPts val="0"/>
                        </a:spcBef>
                        <a:spcAft>
                          <a:spcPts val="0"/>
                        </a:spcAft>
                      </a:pPr>
                      <a:r>
                        <a:rPr lang="en-ZA" sz="1400" kern="1200" dirty="0">
                          <a:effectLst/>
                          <a:latin typeface="Arial Narrow" pitchFamily="34" charset="0"/>
                        </a:rPr>
                        <a:t>19 May 2010</a:t>
                      </a:r>
                      <a:endParaRPr lang="en-US" sz="1400" dirty="0">
                        <a:effectLst/>
                        <a:latin typeface="Arial Narrow" pitchFamily="34" charset="0"/>
                        <a:ea typeface="Times New Roman" panose="02020603050405020304" pitchFamily="18" charset="0"/>
                      </a:endParaRPr>
                    </a:p>
                  </a:txBody>
                  <a:tcPr marL="4602" marR="4602" marT="871" marB="0">
                    <a:solidFill>
                      <a:schemeClr val="bg2">
                        <a:lumMod val="90000"/>
                      </a:schemeClr>
                    </a:solidFill>
                  </a:tcPr>
                </a:tc>
                <a:tc>
                  <a:txBody>
                    <a:bodyPr/>
                    <a:lstStyle/>
                    <a:p>
                      <a:pPr marL="0" marR="0" fontAlgn="base" hangingPunct="0">
                        <a:spcBef>
                          <a:spcPts val="0"/>
                        </a:spcBef>
                        <a:spcAft>
                          <a:spcPts val="0"/>
                        </a:spcAft>
                      </a:pPr>
                      <a:r>
                        <a:rPr lang="en-ZA" sz="1400" kern="1200" baseline="0" dirty="0" smtClean="0">
                          <a:effectLst/>
                          <a:latin typeface="Arial Narrow" pitchFamily="34" charset="0"/>
                        </a:rPr>
                        <a:t>Outstanding debt        </a:t>
                      </a:r>
                      <a:r>
                        <a:rPr lang="en-ZA" sz="1400" dirty="0" smtClean="0">
                          <a:effectLst/>
                          <a:latin typeface="Arial Narrow" pitchFamily="34" charset="0"/>
                        </a:rPr>
                        <a:t>R </a:t>
                      </a:r>
                      <a:r>
                        <a:rPr lang="en-ZA" sz="1400" dirty="0">
                          <a:effectLst/>
                          <a:latin typeface="Arial Narrow" pitchFamily="34" charset="0"/>
                        </a:rPr>
                        <a:t>711 </a:t>
                      </a:r>
                      <a:r>
                        <a:rPr lang="en-ZA" sz="1400" dirty="0" smtClean="0">
                          <a:effectLst/>
                          <a:latin typeface="Arial Narrow" pitchFamily="34" charset="0"/>
                        </a:rPr>
                        <a:t>mil</a:t>
                      </a:r>
                    </a:p>
                    <a:p>
                      <a:pPr marL="0" marR="0" fontAlgn="base" hangingPunct="0">
                        <a:spcBef>
                          <a:spcPts val="0"/>
                        </a:spcBef>
                        <a:spcAft>
                          <a:spcPts val="0"/>
                        </a:spcAft>
                      </a:pPr>
                      <a:endParaRPr lang="en-ZA" sz="1400" dirty="0" smtClean="0">
                        <a:effectLst/>
                        <a:latin typeface="Arial Narrow" pitchFamily="34" charset="0"/>
                        <a:ea typeface="Times New Roman" panose="02020603050405020304" pitchFamily="18" charset="0"/>
                      </a:endParaRPr>
                    </a:p>
                    <a:p>
                      <a:pPr marL="0" marR="0" fontAlgn="base" hangingPunct="0">
                        <a:spcBef>
                          <a:spcPts val="0"/>
                        </a:spcBef>
                        <a:spcAft>
                          <a:spcPts val="0"/>
                        </a:spcAft>
                      </a:pPr>
                      <a:endParaRPr lang="en-ZA" sz="1400" dirty="0" smtClean="0">
                        <a:effectLst/>
                        <a:latin typeface="Arial Narrow" pitchFamily="34" charset="0"/>
                        <a:ea typeface="Times New Roman" panose="02020603050405020304" pitchFamily="18" charset="0"/>
                      </a:endParaRPr>
                    </a:p>
                    <a:p>
                      <a:pPr marL="0" marR="0" fontAlgn="base" hangingPunct="0">
                        <a:spcBef>
                          <a:spcPts val="0"/>
                        </a:spcBef>
                        <a:spcAft>
                          <a:spcPts val="0"/>
                        </a:spcAft>
                      </a:pPr>
                      <a:endParaRPr lang="en-ZA" sz="1400" dirty="0" smtClean="0">
                        <a:effectLst/>
                        <a:latin typeface="Arial Narrow" pitchFamily="34" charset="0"/>
                        <a:ea typeface="Times New Roman" panose="02020603050405020304" pitchFamily="18" charset="0"/>
                      </a:endParaRPr>
                    </a:p>
                    <a:p>
                      <a:pPr marL="0" marR="0" fontAlgn="base" hangingPunct="0">
                        <a:spcBef>
                          <a:spcPts val="0"/>
                        </a:spcBef>
                        <a:spcAft>
                          <a:spcPts val="0"/>
                        </a:spcAft>
                      </a:pPr>
                      <a:r>
                        <a:rPr lang="en-ZA" sz="1400" dirty="0" smtClean="0">
                          <a:effectLst/>
                          <a:latin typeface="Arial Narrow" pitchFamily="34" charset="0"/>
                          <a:ea typeface="Times New Roman" panose="02020603050405020304" pitchFamily="18" charset="0"/>
                        </a:rPr>
                        <a:t>In commissioning</a:t>
                      </a:r>
                      <a:endParaRPr lang="en-US" sz="1400" dirty="0">
                        <a:effectLst/>
                        <a:latin typeface="Arial Narrow" pitchFamily="34" charset="0"/>
                        <a:ea typeface="Times New Roman" panose="02020603050405020304" pitchFamily="18" charset="0"/>
                      </a:endParaRPr>
                    </a:p>
                  </a:txBody>
                  <a:tcPr marL="933" marR="933" marT="933" marB="0">
                    <a:solidFill>
                      <a:schemeClr val="bg2">
                        <a:lumMod val="90000"/>
                      </a:schemeClr>
                    </a:solidFill>
                  </a:tcPr>
                </a:tc>
                <a:tc>
                  <a:txBody>
                    <a:bodyPr/>
                    <a:lstStyle/>
                    <a:p>
                      <a:pPr marL="0" marR="0" fontAlgn="base" hangingPunct="0">
                        <a:spcBef>
                          <a:spcPts val="0"/>
                        </a:spcBef>
                        <a:spcAft>
                          <a:spcPts val="0"/>
                        </a:spcAft>
                      </a:pPr>
                      <a:r>
                        <a:rPr lang="en-ZA" sz="1400" kern="1200" dirty="0" smtClean="0">
                          <a:effectLst/>
                          <a:latin typeface="Arial Narrow" pitchFamily="34" charset="0"/>
                        </a:rPr>
                        <a:t>Projected</a:t>
                      </a:r>
                      <a:r>
                        <a:rPr lang="en-ZA" sz="1400" kern="1200" baseline="0" dirty="0" smtClean="0">
                          <a:effectLst/>
                          <a:latin typeface="Arial Narrow" pitchFamily="34" charset="0"/>
                        </a:rPr>
                        <a:t> outstanding debt </a:t>
                      </a:r>
                      <a:r>
                        <a:rPr lang="en-ZA" sz="1400" dirty="0" smtClean="0">
                          <a:effectLst/>
                          <a:latin typeface="Arial Narrow" pitchFamily="34" charset="0"/>
                        </a:rPr>
                        <a:t>R </a:t>
                      </a:r>
                      <a:r>
                        <a:rPr lang="en-ZA" sz="1400" dirty="0">
                          <a:effectLst/>
                          <a:latin typeface="Arial Narrow" pitchFamily="34" charset="0"/>
                        </a:rPr>
                        <a:t>1 703 </a:t>
                      </a:r>
                      <a:r>
                        <a:rPr lang="en-ZA" sz="1400" dirty="0" smtClean="0">
                          <a:effectLst/>
                          <a:latin typeface="Arial Narrow" pitchFamily="34" charset="0"/>
                        </a:rPr>
                        <a:t>mil</a:t>
                      </a:r>
                    </a:p>
                    <a:p>
                      <a:pPr marL="0" marR="0" fontAlgn="base" hangingPunct="0">
                        <a:spcBef>
                          <a:spcPts val="0"/>
                        </a:spcBef>
                        <a:spcAft>
                          <a:spcPts val="0"/>
                        </a:spcAft>
                      </a:pPr>
                      <a:endParaRPr lang="en-ZA" sz="1400" dirty="0" smtClean="0">
                        <a:effectLst/>
                        <a:latin typeface="Arial Narrow" pitchFamily="34" charset="0"/>
                        <a:ea typeface="Times New Roman" panose="02020603050405020304" pitchFamily="18" charset="0"/>
                      </a:endParaRPr>
                    </a:p>
                    <a:p>
                      <a:pPr marL="0" marR="0" fontAlgn="base" hangingPunct="0">
                        <a:spcBef>
                          <a:spcPts val="0"/>
                        </a:spcBef>
                        <a:spcAft>
                          <a:spcPts val="0"/>
                        </a:spcAft>
                      </a:pPr>
                      <a:endParaRPr lang="en-ZA" sz="1400" dirty="0" smtClean="0">
                        <a:effectLst/>
                        <a:latin typeface="Arial Narrow" pitchFamily="34" charset="0"/>
                        <a:ea typeface="Times New Roman" panose="02020603050405020304" pitchFamily="18" charset="0"/>
                      </a:endParaRPr>
                    </a:p>
                    <a:p>
                      <a:pPr marL="0" marR="0" fontAlgn="base" hangingPunct="0">
                        <a:spcBef>
                          <a:spcPts val="0"/>
                        </a:spcBef>
                        <a:spcAft>
                          <a:spcPts val="0"/>
                        </a:spcAft>
                      </a:pPr>
                      <a:endParaRPr lang="en-ZA" sz="1400" dirty="0" smtClean="0">
                        <a:effectLst/>
                        <a:latin typeface="Arial Narrow" pitchFamily="34" charset="0"/>
                        <a:ea typeface="Times New Roman" panose="02020603050405020304" pitchFamily="18" charset="0"/>
                      </a:endParaRPr>
                    </a:p>
                    <a:p>
                      <a:pPr marL="0" marR="0" fontAlgn="base" hangingPunct="0">
                        <a:spcBef>
                          <a:spcPts val="0"/>
                        </a:spcBef>
                        <a:spcAft>
                          <a:spcPts val="0"/>
                        </a:spcAft>
                      </a:pPr>
                      <a:r>
                        <a:rPr lang="en-ZA" sz="1400" dirty="0" smtClean="0">
                          <a:effectLst/>
                          <a:latin typeface="Arial Narrow" pitchFamily="34" charset="0"/>
                          <a:ea typeface="Times New Roman" panose="02020603050405020304" pitchFamily="18" charset="0"/>
                        </a:rPr>
                        <a:t>Ready for operation    12 June 2015</a:t>
                      </a:r>
                      <a:endParaRPr lang="en-US" sz="1400" dirty="0">
                        <a:effectLst/>
                        <a:latin typeface="Arial Narrow" pitchFamily="34" charset="0"/>
                        <a:ea typeface="Times New Roman" panose="02020603050405020304" pitchFamily="18" charset="0"/>
                      </a:endParaRPr>
                    </a:p>
                  </a:txBody>
                  <a:tcPr marL="0" marR="0" marT="0" marB="0">
                    <a:solidFill>
                      <a:schemeClr val="bg2">
                        <a:lumMod val="90000"/>
                      </a:schemeClr>
                    </a:solidFill>
                  </a:tcPr>
                </a:tc>
                <a:tc>
                  <a:txBody>
                    <a:bodyPr/>
                    <a:lstStyle/>
                    <a:p>
                      <a:pPr marL="0" marR="0" fontAlgn="base" hangingPunct="0">
                        <a:spcBef>
                          <a:spcPts val="0"/>
                        </a:spcBef>
                        <a:spcAft>
                          <a:spcPts val="0"/>
                        </a:spcAft>
                      </a:pPr>
                      <a:r>
                        <a:rPr lang="en-ZA" sz="1400" kern="1200" dirty="0" smtClean="0">
                          <a:effectLst/>
                          <a:latin typeface="Arial Narrow" pitchFamily="34" charset="0"/>
                        </a:rPr>
                        <a:t>Projected</a:t>
                      </a:r>
                      <a:r>
                        <a:rPr lang="en-ZA" sz="1400" kern="1200" baseline="0" dirty="0" smtClean="0">
                          <a:effectLst/>
                          <a:latin typeface="Arial Narrow" pitchFamily="34" charset="0"/>
                        </a:rPr>
                        <a:t> outstanding debt </a:t>
                      </a:r>
                      <a:r>
                        <a:rPr lang="en-ZA" sz="1400" dirty="0" smtClean="0">
                          <a:effectLst/>
                          <a:latin typeface="Arial Narrow" pitchFamily="34" charset="0"/>
                        </a:rPr>
                        <a:t>R </a:t>
                      </a:r>
                      <a:r>
                        <a:rPr lang="en-ZA" sz="1400" dirty="0">
                          <a:effectLst/>
                          <a:latin typeface="Arial Narrow" pitchFamily="34" charset="0"/>
                        </a:rPr>
                        <a:t>1 686 mil</a:t>
                      </a:r>
                      <a:endParaRPr lang="en-US" sz="1400" dirty="0">
                        <a:effectLst/>
                        <a:latin typeface="Arial Narrow" pitchFamily="34" charset="0"/>
                      </a:endParaRPr>
                    </a:p>
                    <a:p>
                      <a:pPr marL="0" marR="0" fontAlgn="base" hangingPunct="0">
                        <a:spcBef>
                          <a:spcPts val="0"/>
                        </a:spcBef>
                        <a:spcAft>
                          <a:spcPts val="0"/>
                        </a:spcAft>
                      </a:pPr>
                      <a:r>
                        <a:rPr lang="en-ZA" sz="1400" kern="1200" dirty="0">
                          <a:effectLst/>
                          <a:latin typeface="Arial Narrow" pitchFamily="34" charset="0"/>
                        </a:rPr>
                        <a:t> </a:t>
                      </a:r>
                      <a:endParaRPr lang="en-US" sz="1400" dirty="0">
                        <a:effectLst/>
                        <a:latin typeface="Arial Narrow" pitchFamily="34" charset="0"/>
                      </a:endParaRPr>
                    </a:p>
                    <a:p>
                      <a:pPr marL="0" marR="0" fontAlgn="base" hangingPunct="0">
                        <a:spcBef>
                          <a:spcPts val="0"/>
                        </a:spcBef>
                        <a:spcAft>
                          <a:spcPts val="0"/>
                        </a:spcAft>
                      </a:pPr>
                      <a:r>
                        <a:rPr lang="en-ZA" sz="1400" dirty="0">
                          <a:effectLst/>
                          <a:latin typeface="Arial Narrow" pitchFamily="34" charset="0"/>
                        </a:rPr>
                        <a:t>Debt repayment 2033</a:t>
                      </a:r>
                      <a:endParaRPr lang="en-US" sz="1400" dirty="0">
                        <a:effectLst/>
                        <a:latin typeface="Arial Narrow" pitchFamily="34" charset="0"/>
                      </a:endParaRPr>
                    </a:p>
                    <a:p>
                      <a:pPr marL="0" marR="0" fontAlgn="base" hangingPunct="0">
                        <a:spcBef>
                          <a:spcPts val="0"/>
                        </a:spcBef>
                        <a:spcAft>
                          <a:spcPts val="0"/>
                        </a:spcAft>
                      </a:pPr>
                      <a:r>
                        <a:rPr lang="en-ZA" sz="1400" kern="1200" dirty="0">
                          <a:effectLst/>
                          <a:latin typeface="Arial Narrow" pitchFamily="34" charset="0"/>
                        </a:rPr>
                        <a:t> </a:t>
                      </a:r>
                      <a:endParaRPr lang="en-US" sz="1400" dirty="0">
                        <a:effectLst/>
                        <a:latin typeface="Arial Narrow" pitchFamily="34" charset="0"/>
                        <a:ea typeface="Times New Roman" panose="02020603050405020304" pitchFamily="18" charset="0"/>
                      </a:endParaRPr>
                    </a:p>
                  </a:txBody>
                  <a:tcPr marL="0" marR="0" marT="0" marB="0">
                    <a:solidFill>
                      <a:schemeClr val="bg2">
                        <a:lumMod val="90000"/>
                      </a:schemeClr>
                    </a:solidFill>
                  </a:tcPr>
                </a:tc>
              </a:tr>
            </a:tbl>
          </a:graphicData>
        </a:graphic>
      </p:graphicFrame>
      <p:sp>
        <p:nvSpPr>
          <p:cNvPr id="44077" name="Slide Number Placeholder 5"/>
          <p:cNvSpPr>
            <a:spLocks noGrp="1"/>
          </p:cNvSpPr>
          <p:nvPr>
            <p:ph type="sldNum" sz="quarter" idx="12"/>
          </p:nvPr>
        </p:nvSpPr>
        <p:spPr bwMode="auto">
          <a:noFill/>
          <a:ln>
            <a:miter lim="800000"/>
            <a:headEnd/>
            <a:tailEnd/>
          </a:ln>
        </p:spPr>
        <p:txBody>
          <a:bodyPr/>
          <a:lstStyle/>
          <a:p>
            <a:fld id="{24BD08C8-9703-4142-8CF5-FC7FE88EC3DE}" type="slidenum">
              <a:rPr lang="en-ZA" smtClean="0"/>
              <a:pPr/>
              <a:t>11</a:t>
            </a:fld>
            <a:endParaRPr lang="en-ZA"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bwMode="auto">
          <a:xfrm>
            <a:off x="428625" y="285750"/>
            <a:ext cx="8229600" cy="1047750"/>
          </a:xfrm>
          <a:noFill/>
          <a:ln>
            <a:miter lim="800000"/>
            <a:headEnd/>
            <a:tailEnd/>
          </a:ln>
        </p:spPr>
        <p:txBody>
          <a:bodyPr vert="horz" wrap="square" lIns="91440" tIns="45720" rIns="91440" bIns="45720" numCol="1" anchor="t" anchorCtr="0" compatLnSpc="1">
            <a:prstTxWarp prst="textNoShape">
              <a:avLst/>
            </a:prstTxWarp>
          </a:bodyPr>
          <a:lstStyle/>
          <a:p>
            <a:r>
              <a:rPr lang="en-ZA" sz="2800" b="1" dirty="0" smtClean="0">
                <a:ea typeface="ＭＳ Ｐゴシック" pitchFamily="34" charset="-128"/>
              </a:rPr>
              <a:t>Status and Future Progress</a:t>
            </a:r>
            <a:endParaRPr lang="en-US" sz="2800" b="1" dirty="0" smtClean="0">
              <a:ea typeface="ＭＳ Ｐゴシック" pitchFamily="34" charset="-12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34885883"/>
              </p:ext>
            </p:extLst>
          </p:nvPr>
        </p:nvGraphicFramePr>
        <p:xfrm>
          <a:off x="1510611" y="1048105"/>
          <a:ext cx="7430188" cy="5013541"/>
        </p:xfrm>
        <a:graphic>
          <a:graphicData uri="http://schemas.openxmlformats.org/drawingml/2006/table">
            <a:tbl>
              <a:tblPr firstRow="1" firstCol="1" bandRow="1">
                <a:tableStyleId>{5C22544A-7EE6-4342-B048-85BDC9FD1C3A}</a:tableStyleId>
              </a:tblPr>
              <a:tblGrid>
                <a:gridCol w="1592163"/>
                <a:gridCol w="1137284"/>
                <a:gridCol w="2047112"/>
                <a:gridCol w="1364741"/>
                <a:gridCol w="1288888"/>
              </a:tblGrid>
              <a:tr h="333882">
                <a:tc rowSpan="2">
                  <a:txBody>
                    <a:bodyPr/>
                    <a:lstStyle/>
                    <a:p>
                      <a:pPr marL="0" marR="0" fontAlgn="base" hangingPunct="0">
                        <a:spcBef>
                          <a:spcPts val="0"/>
                        </a:spcBef>
                        <a:spcAft>
                          <a:spcPts val="0"/>
                        </a:spcAft>
                      </a:pPr>
                      <a:r>
                        <a:rPr lang="en-ZA" sz="1400" kern="1200" dirty="0">
                          <a:effectLst/>
                          <a:latin typeface="Arial Narrow" pitchFamily="34" charset="0"/>
                        </a:rPr>
                        <a:t>Project</a:t>
                      </a:r>
                      <a:endParaRPr lang="en-US" sz="1400" dirty="0">
                        <a:effectLst/>
                        <a:latin typeface="Arial Narrow" pitchFamily="34" charset="0"/>
                        <a:ea typeface="Times New Roman" panose="02020603050405020304" pitchFamily="18" charset="0"/>
                      </a:endParaRPr>
                    </a:p>
                  </a:txBody>
                  <a:tcPr marL="4263" marR="4263" marT="807" marB="0">
                    <a:solidFill>
                      <a:schemeClr val="bg2">
                        <a:lumMod val="50000"/>
                      </a:schemeClr>
                    </a:solidFill>
                  </a:tcPr>
                </a:tc>
                <a:tc rowSpan="2">
                  <a:txBody>
                    <a:bodyPr/>
                    <a:lstStyle/>
                    <a:p>
                      <a:pPr marL="0" marR="0" fontAlgn="base" hangingPunct="0">
                        <a:spcBef>
                          <a:spcPts val="0"/>
                        </a:spcBef>
                        <a:spcAft>
                          <a:spcPts val="0"/>
                        </a:spcAft>
                      </a:pPr>
                      <a:r>
                        <a:rPr lang="en-ZA" sz="1400" kern="1200" dirty="0">
                          <a:effectLst/>
                          <a:latin typeface="Arial Narrow" pitchFamily="34" charset="0"/>
                        </a:rPr>
                        <a:t>Date Directive Received </a:t>
                      </a:r>
                      <a:endParaRPr lang="en-US" sz="1400" dirty="0">
                        <a:effectLst/>
                        <a:latin typeface="Arial Narrow" pitchFamily="34" charset="0"/>
                        <a:ea typeface="Times New Roman" panose="02020603050405020304" pitchFamily="18" charset="0"/>
                      </a:endParaRPr>
                    </a:p>
                  </a:txBody>
                  <a:tcPr marL="4263" marR="4263" marT="807" marB="0">
                    <a:solidFill>
                      <a:schemeClr val="bg2">
                        <a:lumMod val="50000"/>
                      </a:schemeClr>
                    </a:solidFill>
                  </a:tcPr>
                </a:tc>
                <a:tc rowSpan="2">
                  <a:txBody>
                    <a:bodyPr/>
                    <a:lstStyle/>
                    <a:p>
                      <a:pPr marL="0" marR="0" algn="ctr" fontAlgn="base" hangingPunct="0">
                        <a:spcBef>
                          <a:spcPts val="0"/>
                        </a:spcBef>
                        <a:spcAft>
                          <a:spcPts val="0"/>
                        </a:spcAft>
                      </a:pPr>
                      <a:r>
                        <a:rPr lang="en-ZA" sz="1400" dirty="0">
                          <a:effectLst/>
                          <a:latin typeface="Arial Narrow" pitchFamily="34" charset="0"/>
                        </a:rPr>
                        <a:t>  Progress as of 31 March </a:t>
                      </a:r>
                      <a:r>
                        <a:rPr lang="en-ZA" sz="1400" dirty="0" smtClean="0">
                          <a:effectLst/>
                          <a:latin typeface="Arial Narrow" pitchFamily="34" charset="0"/>
                        </a:rPr>
                        <a:t>2015</a:t>
                      </a:r>
                      <a:endParaRPr lang="en-US" sz="1400" dirty="0">
                        <a:effectLst/>
                        <a:latin typeface="Arial Narrow" pitchFamily="34" charset="0"/>
                        <a:ea typeface="Times New Roman" panose="02020603050405020304" pitchFamily="18" charset="0"/>
                      </a:endParaRPr>
                    </a:p>
                    <a:p>
                      <a:pPr marL="0" marR="0" algn="ctr" fontAlgn="base" hangingPunct="0">
                        <a:spcBef>
                          <a:spcPts val="0"/>
                        </a:spcBef>
                        <a:spcAft>
                          <a:spcPts val="0"/>
                        </a:spcAft>
                      </a:pPr>
                      <a:r>
                        <a:rPr lang="en-ZA" sz="1400" kern="1200" dirty="0">
                          <a:effectLst/>
                          <a:latin typeface="Arial Narrow" pitchFamily="34" charset="0"/>
                        </a:rPr>
                        <a:t> </a:t>
                      </a:r>
                      <a:endParaRPr lang="en-US" sz="1400" dirty="0">
                        <a:effectLst/>
                        <a:latin typeface="Arial Narrow" pitchFamily="34" charset="0"/>
                        <a:ea typeface="Times New Roman" panose="02020603050405020304" pitchFamily="18" charset="0"/>
                      </a:endParaRPr>
                    </a:p>
                  </a:txBody>
                  <a:tcPr marL="864" marR="864" marT="864" marB="0">
                    <a:solidFill>
                      <a:schemeClr val="bg2">
                        <a:lumMod val="50000"/>
                      </a:schemeClr>
                    </a:solidFill>
                  </a:tcPr>
                </a:tc>
                <a:tc gridSpan="2">
                  <a:txBody>
                    <a:bodyPr/>
                    <a:lstStyle/>
                    <a:p>
                      <a:pPr marL="0" marR="0" algn="ctr" fontAlgn="base" hangingPunct="0">
                        <a:spcBef>
                          <a:spcPts val="0"/>
                        </a:spcBef>
                        <a:spcAft>
                          <a:spcPts val="0"/>
                        </a:spcAft>
                      </a:pPr>
                      <a:r>
                        <a:rPr lang="en-ZA" sz="1400" dirty="0">
                          <a:effectLst/>
                          <a:latin typeface="Arial Narrow" pitchFamily="34" charset="0"/>
                        </a:rPr>
                        <a:t>Medium Term </a:t>
                      </a:r>
                      <a:r>
                        <a:rPr lang="en-ZA" sz="1400" dirty="0" smtClean="0">
                          <a:effectLst/>
                          <a:latin typeface="Arial Narrow" pitchFamily="34" charset="0"/>
                        </a:rPr>
                        <a:t>Targets (planned milestones </a:t>
                      </a:r>
                      <a:endParaRPr lang="en-US" sz="1400" dirty="0">
                        <a:effectLst/>
                        <a:latin typeface="Arial Narrow" pitchFamily="34" charset="0"/>
                        <a:ea typeface="Times New Roman" panose="02020603050405020304" pitchFamily="18" charset="0"/>
                      </a:endParaRPr>
                    </a:p>
                  </a:txBody>
                  <a:tcPr marL="0" marR="0" marT="0" marB="0">
                    <a:solidFill>
                      <a:schemeClr val="bg2">
                        <a:lumMod val="50000"/>
                      </a:schemeClr>
                    </a:solidFill>
                  </a:tcPr>
                </a:tc>
                <a:tc hMerge="1">
                  <a:txBody>
                    <a:bodyPr/>
                    <a:lstStyle/>
                    <a:p>
                      <a:endParaRPr lang="en-US"/>
                    </a:p>
                  </a:txBody>
                  <a:tcPr/>
                </a:tc>
              </a:tr>
              <a:tr h="237621">
                <a:tc vMerge="1">
                  <a:txBody>
                    <a:bodyPr/>
                    <a:lstStyle/>
                    <a:p>
                      <a:endParaRPr lang="en-US"/>
                    </a:p>
                  </a:txBody>
                  <a:tcPr/>
                </a:tc>
                <a:tc vMerge="1">
                  <a:txBody>
                    <a:bodyPr/>
                    <a:lstStyle/>
                    <a:p>
                      <a:endParaRPr lang="en-US"/>
                    </a:p>
                  </a:txBody>
                  <a:tcPr/>
                </a:tc>
                <a:tc vMerge="1">
                  <a:txBody>
                    <a:bodyPr/>
                    <a:lstStyle/>
                    <a:p>
                      <a:pPr marL="0" marR="0" algn="ctr" fontAlgn="base" hangingPunct="0">
                        <a:spcBef>
                          <a:spcPts val="0"/>
                        </a:spcBef>
                        <a:spcAft>
                          <a:spcPts val="0"/>
                        </a:spcAft>
                      </a:pPr>
                      <a:endParaRPr lang="en-US" sz="800" dirty="0">
                        <a:effectLst/>
                        <a:latin typeface="Times New Roman" panose="02020603050405020304" pitchFamily="18" charset="0"/>
                        <a:ea typeface="Times New Roman" panose="02020603050405020304" pitchFamily="18" charset="0"/>
                      </a:endParaRPr>
                    </a:p>
                  </a:txBody>
                  <a:tcPr marL="864" marR="864" marT="864" marB="0"/>
                </a:tc>
                <a:tc>
                  <a:txBody>
                    <a:bodyPr/>
                    <a:lstStyle/>
                    <a:p>
                      <a:pPr marL="0" marR="0" algn="ctr" fontAlgn="base" hangingPunct="0">
                        <a:spcBef>
                          <a:spcPts val="0"/>
                        </a:spcBef>
                        <a:spcAft>
                          <a:spcPts val="0"/>
                        </a:spcAft>
                      </a:pPr>
                      <a:r>
                        <a:rPr lang="en-ZA" sz="1400" kern="1200" dirty="0" smtClean="0">
                          <a:effectLst/>
                          <a:latin typeface="Arial Narrow" pitchFamily="34" charset="0"/>
                        </a:rPr>
                        <a:t> </a:t>
                      </a:r>
                      <a:r>
                        <a:rPr lang="en-ZA" sz="1400" kern="1200" dirty="0">
                          <a:effectLst/>
                          <a:latin typeface="Arial Narrow" pitchFamily="34" charset="0"/>
                        </a:rPr>
                        <a:t>2015/16</a:t>
                      </a:r>
                      <a:endParaRPr lang="en-US" sz="1400" dirty="0">
                        <a:effectLst/>
                        <a:latin typeface="Arial Narrow" pitchFamily="34" charset="0"/>
                        <a:ea typeface="Times New Roman" panose="02020603050405020304" pitchFamily="18" charset="0"/>
                      </a:endParaRPr>
                    </a:p>
                  </a:txBody>
                  <a:tcPr marL="0" marR="0" marT="0" marB="0">
                    <a:solidFill>
                      <a:schemeClr val="bg2">
                        <a:lumMod val="75000"/>
                      </a:schemeClr>
                    </a:solidFill>
                  </a:tcPr>
                </a:tc>
                <a:tc>
                  <a:txBody>
                    <a:bodyPr/>
                    <a:lstStyle/>
                    <a:p>
                      <a:pPr marL="0" marR="0" algn="ctr" fontAlgn="base" hangingPunct="0">
                        <a:spcBef>
                          <a:spcPts val="0"/>
                        </a:spcBef>
                        <a:spcAft>
                          <a:spcPts val="0"/>
                        </a:spcAft>
                      </a:pPr>
                      <a:r>
                        <a:rPr lang="en-ZA" sz="1400" kern="1200" dirty="0" smtClean="0">
                          <a:effectLst/>
                          <a:latin typeface="Arial Narrow" pitchFamily="34" charset="0"/>
                        </a:rPr>
                        <a:t>2016/17 </a:t>
                      </a:r>
                      <a:r>
                        <a:rPr lang="en-ZA" sz="1400" kern="1200" dirty="0">
                          <a:effectLst/>
                          <a:latin typeface="Arial Narrow" pitchFamily="34" charset="0"/>
                        </a:rPr>
                        <a:t>and Beyond</a:t>
                      </a:r>
                      <a:endParaRPr lang="en-US" sz="1400" dirty="0">
                        <a:effectLst/>
                        <a:latin typeface="Arial Narrow" pitchFamily="34" charset="0"/>
                        <a:ea typeface="Times New Roman" panose="02020603050405020304" pitchFamily="18" charset="0"/>
                      </a:endParaRPr>
                    </a:p>
                  </a:txBody>
                  <a:tcPr marL="0" marR="0" marT="0" marB="0">
                    <a:solidFill>
                      <a:schemeClr val="bg2">
                        <a:lumMod val="75000"/>
                      </a:schemeClr>
                    </a:solidFill>
                  </a:tcPr>
                </a:tc>
              </a:tr>
              <a:tr h="797750">
                <a:tc>
                  <a:txBody>
                    <a:bodyPr/>
                    <a:lstStyle/>
                    <a:p>
                      <a:pPr marL="0" marR="0" fontAlgn="base" hangingPunct="0">
                        <a:spcBef>
                          <a:spcPts val="0"/>
                        </a:spcBef>
                        <a:spcAft>
                          <a:spcPts val="0"/>
                        </a:spcAft>
                      </a:pPr>
                      <a:r>
                        <a:rPr lang="en-ZA" sz="1400" kern="1200" dirty="0">
                          <a:effectLst/>
                          <a:latin typeface="Arial Narrow" pitchFamily="34" charset="0"/>
                        </a:rPr>
                        <a:t>Mooi Mgeni Transfer Scheme – Phase 2 </a:t>
                      </a:r>
                      <a:endParaRPr lang="en-US" sz="1400" dirty="0">
                        <a:effectLst/>
                        <a:latin typeface="Arial Narrow" pitchFamily="34" charset="0"/>
                        <a:ea typeface="Times New Roman" panose="02020603050405020304" pitchFamily="18" charset="0"/>
                      </a:endParaRPr>
                    </a:p>
                  </a:txBody>
                  <a:tcPr marL="36585" marR="36585" marT="6922" marB="0">
                    <a:solidFill>
                      <a:schemeClr val="bg2">
                        <a:lumMod val="50000"/>
                      </a:schemeClr>
                    </a:solidFill>
                  </a:tcPr>
                </a:tc>
                <a:tc>
                  <a:txBody>
                    <a:bodyPr/>
                    <a:lstStyle/>
                    <a:p>
                      <a:pPr marL="0" marR="0" fontAlgn="base" hangingPunct="0">
                        <a:spcBef>
                          <a:spcPts val="0"/>
                        </a:spcBef>
                        <a:spcAft>
                          <a:spcPts val="0"/>
                        </a:spcAft>
                      </a:pPr>
                      <a:r>
                        <a:rPr lang="en-ZA" sz="1400" kern="1200" dirty="0">
                          <a:effectLst/>
                          <a:latin typeface="Arial Narrow" pitchFamily="34" charset="0"/>
                        </a:rPr>
                        <a:t>29 November 2007 </a:t>
                      </a:r>
                      <a:endParaRPr lang="en-US" sz="1400" dirty="0">
                        <a:effectLst/>
                        <a:latin typeface="Arial Narrow" pitchFamily="34" charset="0"/>
                      </a:endParaRPr>
                    </a:p>
                    <a:p>
                      <a:pPr marL="0" marR="0" fontAlgn="base" hangingPunct="0">
                        <a:spcBef>
                          <a:spcPts val="0"/>
                        </a:spcBef>
                        <a:spcAft>
                          <a:spcPts val="0"/>
                        </a:spcAft>
                      </a:pPr>
                      <a:r>
                        <a:rPr lang="en-ZA" sz="1400" kern="1200" dirty="0">
                          <a:effectLst/>
                          <a:latin typeface="Arial Narrow" pitchFamily="34" charset="0"/>
                        </a:rPr>
                        <a:t> </a:t>
                      </a:r>
                      <a:endParaRPr lang="en-US" sz="1400" dirty="0">
                        <a:effectLst/>
                        <a:latin typeface="Arial Narrow" pitchFamily="34" charset="0"/>
                        <a:ea typeface="Times New Roman" panose="02020603050405020304" pitchFamily="18" charset="0"/>
                      </a:endParaRPr>
                    </a:p>
                  </a:txBody>
                  <a:tcPr marL="36585" marR="36585" marT="6922" marB="0">
                    <a:solidFill>
                      <a:schemeClr val="bg2">
                        <a:lumMod val="90000"/>
                      </a:schemeClr>
                    </a:solidFill>
                  </a:tcPr>
                </a:tc>
                <a:tc>
                  <a:txBody>
                    <a:bodyPr/>
                    <a:lstStyle/>
                    <a:p>
                      <a:pPr marL="0" marR="0" fontAlgn="base" hangingPunct="0">
                        <a:spcBef>
                          <a:spcPts val="0"/>
                        </a:spcBef>
                        <a:spcAft>
                          <a:spcPts val="0"/>
                        </a:spcAft>
                      </a:pPr>
                      <a:r>
                        <a:rPr lang="en-ZA" sz="1400" dirty="0" smtClean="0">
                          <a:effectLst/>
                          <a:latin typeface="Arial Narrow" pitchFamily="34" charset="0"/>
                        </a:rPr>
                        <a:t>Outstanding debt   R </a:t>
                      </a:r>
                      <a:r>
                        <a:rPr lang="en-ZA" sz="1400" dirty="0">
                          <a:effectLst/>
                          <a:latin typeface="Arial Narrow" pitchFamily="34" charset="0"/>
                        </a:rPr>
                        <a:t>1 </a:t>
                      </a:r>
                      <a:r>
                        <a:rPr lang="en-ZA" sz="1400" dirty="0" smtClean="0">
                          <a:effectLst/>
                          <a:latin typeface="Arial Narrow" pitchFamily="34" charset="0"/>
                        </a:rPr>
                        <a:t>401 mil</a:t>
                      </a:r>
                    </a:p>
                    <a:p>
                      <a:pPr marL="0" marR="0" fontAlgn="base" hangingPunct="0">
                        <a:spcBef>
                          <a:spcPts val="0"/>
                        </a:spcBef>
                        <a:spcAft>
                          <a:spcPts val="0"/>
                        </a:spcAft>
                      </a:pPr>
                      <a:endParaRPr lang="en-ZA" sz="1400" dirty="0" smtClean="0">
                        <a:effectLst/>
                        <a:latin typeface="Arial Narrow" pitchFamily="34" charset="0"/>
                      </a:endParaRPr>
                    </a:p>
                    <a:p>
                      <a:pPr marL="0" marR="0" fontAlgn="base" hangingPunct="0">
                        <a:spcBef>
                          <a:spcPts val="0"/>
                        </a:spcBef>
                        <a:spcAft>
                          <a:spcPts val="0"/>
                        </a:spcAft>
                      </a:pPr>
                      <a:endParaRPr lang="en-ZA" sz="1400" dirty="0" smtClean="0">
                        <a:effectLst/>
                        <a:latin typeface="Arial Narrow" pitchFamily="34" charset="0"/>
                      </a:endParaRPr>
                    </a:p>
                    <a:p>
                      <a:pPr marL="0" marR="0" fontAlgn="base" hangingPunct="0">
                        <a:spcBef>
                          <a:spcPts val="0"/>
                        </a:spcBef>
                        <a:spcAft>
                          <a:spcPts val="0"/>
                        </a:spcAft>
                      </a:pPr>
                      <a:endParaRPr lang="en-ZA" sz="1400" dirty="0" smtClean="0">
                        <a:effectLst/>
                        <a:latin typeface="Arial Narrow" pitchFamily="34" charset="0"/>
                      </a:endParaRPr>
                    </a:p>
                    <a:p>
                      <a:pPr marL="0" marR="0" fontAlgn="base" hangingPunct="0">
                        <a:spcBef>
                          <a:spcPts val="0"/>
                        </a:spcBef>
                        <a:spcAft>
                          <a:spcPts val="0"/>
                        </a:spcAft>
                      </a:pPr>
                      <a:endParaRPr lang="en-ZA" sz="1400" dirty="0" smtClean="0">
                        <a:effectLst/>
                        <a:latin typeface="Arial Narrow" pitchFamily="34" charset="0"/>
                      </a:endParaRPr>
                    </a:p>
                    <a:p>
                      <a:pPr marL="0" marR="0" fontAlgn="base" hangingPunct="0">
                        <a:spcBef>
                          <a:spcPts val="0"/>
                        </a:spcBef>
                        <a:spcAft>
                          <a:spcPts val="0"/>
                        </a:spcAft>
                      </a:pPr>
                      <a:endParaRPr lang="en-ZA" sz="1400" dirty="0" smtClean="0">
                        <a:effectLst/>
                        <a:latin typeface="Arial Narrow" pitchFamily="34" charset="0"/>
                      </a:endParaRPr>
                    </a:p>
                    <a:p>
                      <a:pPr marL="0" marR="0" fontAlgn="base" hangingPunct="0">
                        <a:spcBef>
                          <a:spcPts val="0"/>
                        </a:spcBef>
                        <a:spcAft>
                          <a:spcPts val="0"/>
                        </a:spcAft>
                      </a:pPr>
                      <a:endParaRPr lang="en-ZA" sz="1400" dirty="0" smtClean="0">
                        <a:effectLst/>
                        <a:latin typeface="Arial Narrow" pitchFamily="34" charset="0"/>
                      </a:endParaRPr>
                    </a:p>
                    <a:p>
                      <a:pPr marL="0" marR="0" fontAlgn="base" hangingPunct="0">
                        <a:spcBef>
                          <a:spcPts val="0"/>
                        </a:spcBef>
                        <a:spcAft>
                          <a:spcPts val="0"/>
                        </a:spcAft>
                      </a:pPr>
                      <a:r>
                        <a:rPr lang="en-ZA" sz="1400" dirty="0" smtClean="0">
                          <a:effectLst/>
                          <a:latin typeface="Arial Narrow" pitchFamily="34" charset="0"/>
                        </a:rPr>
                        <a:t>13.3 km of 14.5 km of the transfer pipeline laid</a:t>
                      </a:r>
                      <a:endParaRPr lang="en-US" sz="1400" dirty="0">
                        <a:effectLst/>
                        <a:latin typeface="Arial Narrow" pitchFamily="34" charset="0"/>
                      </a:endParaRPr>
                    </a:p>
                  </a:txBody>
                  <a:tcPr marL="7416" marR="7416" marT="7416" marB="0">
                    <a:solidFill>
                      <a:schemeClr val="bg2">
                        <a:lumMod val="90000"/>
                      </a:schemeClr>
                    </a:solidFill>
                  </a:tcPr>
                </a:tc>
                <a:tc>
                  <a:txBody>
                    <a:bodyPr/>
                    <a:lstStyle/>
                    <a:p>
                      <a:pPr marL="0" marR="0" fontAlgn="base" hangingPunct="0">
                        <a:spcBef>
                          <a:spcPts val="0"/>
                        </a:spcBef>
                        <a:spcAft>
                          <a:spcPts val="0"/>
                        </a:spcAft>
                      </a:pPr>
                      <a:r>
                        <a:rPr lang="en-ZA" sz="1400" kern="1200" dirty="0" smtClean="0">
                          <a:effectLst/>
                          <a:latin typeface="Arial Narrow" pitchFamily="34" charset="0"/>
                        </a:rPr>
                        <a:t>Projected</a:t>
                      </a:r>
                      <a:r>
                        <a:rPr lang="en-ZA" sz="1400" kern="1200" baseline="0" dirty="0" smtClean="0">
                          <a:effectLst/>
                          <a:latin typeface="Arial Narrow" pitchFamily="34" charset="0"/>
                        </a:rPr>
                        <a:t> outstanding debt     </a:t>
                      </a:r>
                      <a:r>
                        <a:rPr lang="en-ZA" sz="1400" dirty="0" smtClean="0">
                          <a:effectLst/>
                          <a:latin typeface="Arial Narrow" pitchFamily="34" charset="0"/>
                        </a:rPr>
                        <a:t>R </a:t>
                      </a:r>
                      <a:r>
                        <a:rPr lang="en-ZA" sz="1400" dirty="0">
                          <a:effectLst/>
                          <a:latin typeface="Arial Narrow" pitchFamily="34" charset="0"/>
                        </a:rPr>
                        <a:t>1 455 </a:t>
                      </a:r>
                      <a:r>
                        <a:rPr lang="en-ZA" sz="1400" dirty="0" smtClean="0">
                          <a:effectLst/>
                          <a:latin typeface="Arial Narrow" pitchFamily="34" charset="0"/>
                        </a:rPr>
                        <a:t>mil</a:t>
                      </a:r>
                    </a:p>
                    <a:p>
                      <a:pPr marL="0" marR="0" fontAlgn="base" hangingPunct="0">
                        <a:spcBef>
                          <a:spcPts val="0"/>
                        </a:spcBef>
                        <a:spcAft>
                          <a:spcPts val="0"/>
                        </a:spcAft>
                      </a:pPr>
                      <a:endParaRPr lang="en-ZA" sz="1400" dirty="0" smtClean="0">
                        <a:effectLst/>
                        <a:latin typeface="Arial Narrow" pitchFamily="34" charset="0"/>
                        <a:ea typeface="Times New Roman" panose="02020603050405020304" pitchFamily="18" charset="0"/>
                      </a:endParaRPr>
                    </a:p>
                    <a:p>
                      <a:pPr marL="0" marR="0" fontAlgn="base" hangingPunct="0">
                        <a:spcBef>
                          <a:spcPts val="0"/>
                        </a:spcBef>
                        <a:spcAft>
                          <a:spcPts val="0"/>
                        </a:spcAft>
                      </a:pPr>
                      <a:endParaRPr lang="en-US" sz="1400" dirty="0" smtClean="0">
                        <a:effectLst/>
                        <a:latin typeface="Arial Narrow" pitchFamily="34" charset="0"/>
                        <a:ea typeface="Times New Roman" panose="02020603050405020304" pitchFamily="18" charset="0"/>
                      </a:endParaRPr>
                    </a:p>
                    <a:p>
                      <a:pPr marL="0" marR="0" fontAlgn="base" hangingPunct="0">
                        <a:spcBef>
                          <a:spcPts val="0"/>
                        </a:spcBef>
                        <a:spcAft>
                          <a:spcPts val="0"/>
                        </a:spcAft>
                      </a:pPr>
                      <a:endParaRPr lang="en-US" sz="1400" dirty="0" smtClean="0">
                        <a:effectLst/>
                        <a:latin typeface="Arial Narrow" pitchFamily="34" charset="0"/>
                        <a:ea typeface="Times New Roman" panose="02020603050405020304" pitchFamily="18" charset="0"/>
                      </a:endParaRPr>
                    </a:p>
                    <a:p>
                      <a:pPr marL="0" marR="0" fontAlgn="base" hangingPunct="0">
                        <a:spcBef>
                          <a:spcPts val="0"/>
                        </a:spcBef>
                        <a:spcAft>
                          <a:spcPts val="0"/>
                        </a:spcAft>
                      </a:pPr>
                      <a:endParaRPr lang="en-US" sz="1400" dirty="0" smtClean="0">
                        <a:effectLst/>
                        <a:latin typeface="Arial Narrow" pitchFamily="34" charset="0"/>
                        <a:ea typeface="Times New Roman" panose="02020603050405020304" pitchFamily="18" charset="0"/>
                      </a:endParaRPr>
                    </a:p>
                    <a:p>
                      <a:pPr marL="0" marR="0" fontAlgn="base" hangingPunct="0">
                        <a:spcBef>
                          <a:spcPts val="0"/>
                        </a:spcBef>
                        <a:spcAft>
                          <a:spcPts val="0"/>
                        </a:spcAft>
                      </a:pPr>
                      <a:r>
                        <a:rPr lang="en-US" sz="1400" dirty="0" smtClean="0">
                          <a:effectLst/>
                          <a:latin typeface="Arial Narrow" pitchFamily="34" charset="0"/>
                          <a:ea typeface="Times New Roman" panose="02020603050405020304" pitchFamily="18" charset="0"/>
                        </a:rPr>
                        <a:t>Water delivery       31 October 2015</a:t>
                      </a:r>
                      <a:endParaRPr lang="en-US" sz="1400" dirty="0">
                        <a:effectLst/>
                        <a:latin typeface="Arial Narrow" pitchFamily="34" charset="0"/>
                        <a:ea typeface="Times New Roman" panose="02020603050405020304" pitchFamily="18" charset="0"/>
                      </a:endParaRPr>
                    </a:p>
                  </a:txBody>
                  <a:tcPr marL="0" marR="0" marT="0" marB="0">
                    <a:solidFill>
                      <a:schemeClr val="bg2">
                        <a:lumMod val="90000"/>
                      </a:schemeClr>
                    </a:solidFill>
                  </a:tcPr>
                </a:tc>
                <a:tc>
                  <a:txBody>
                    <a:bodyPr/>
                    <a:lstStyle/>
                    <a:p>
                      <a:pPr marL="0" marR="0" fontAlgn="base" hangingPunct="0">
                        <a:spcBef>
                          <a:spcPts val="0"/>
                        </a:spcBef>
                        <a:spcAft>
                          <a:spcPts val="0"/>
                        </a:spcAft>
                      </a:pPr>
                      <a:r>
                        <a:rPr lang="en-ZA" sz="1400" kern="1200" dirty="0" smtClean="0">
                          <a:effectLst/>
                          <a:latin typeface="Arial Narrow" pitchFamily="34" charset="0"/>
                        </a:rPr>
                        <a:t>Projected</a:t>
                      </a:r>
                      <a:r>
                        <a:rPr lang="en-ZA" sz="1400" kern="1200" baseline="0" dirty="0" smtClean="0">
                          <a:effectLst/>
                          <a:latin typeface="Arial Narrow" pitchFamily="34" charset="0"/>
                        </a:rPr>
                        <a:t> outstanding debt </a:t>
                      </a:r>
                      <a:r>
                        <a:rPr lang="en-ZA" sz="1400" dirty="0" smtClean="0">
                          <a:effectLst/>
                          <a:latin typeface="Arial Narrow" pitchFamily="34" charset="0"/>
                        </a:rPr>
                        <a:t>R </a:t>
                      </a:r>
                      <a:r>
                        <a:rPr lang="en-ZA" sz="1400" dirty="0">
                          <a:effectLst/>
                          <a:latin typeface="Arial Narrow" pitchFamily="34" charset="0"/>
                        </a:rPr>
                        <a:t>1 461 </a:t>
                      </a:r>
                      <a:r>
                        <a:rPr lang="en-ZA" sz="1400" dirty="0" smtClean="0">
                          <a:effectLst/>
                          <a:latin typeface="Arial Narrow" pitchFamily="34" charset="0"/>
                        </a:rPr>
                        <a:t>mil</a:t>
                      </a:r>
                    </a:p>
                    <a:p>
                      <a:pPr marL="0" marR="0" fontAlgn="base" hangingPunct="0">
                        <a:spcBef>
                          <a:spcPts val="0"/>
                        </a:spcBef>
                        <a:spcAft>
                          <a:spcPts val="0"/>
                        </a:spcAft>
                      </a:pPr>
                      <a:r>
                        <a:rPr lang="en-ZA" sz="1400" kern="1200" dirty="0">
                          <a:effectLst/>
                          <a:latin typeface="Arial Narrow" pitchFamily="34" charset="0"/>
                        </a:rPr>
                        <a:t> </a:t>
                      </a:r>
                      <a:endParaRPr lang="en-US" sz="1400" dirty="0">
                        <a:effectLst/>
                        <a:latin typeface="Arial Narrow" pitchFamily="34" charset="0"/>
                      </a:endParaRPr>
                    </a:p>
                    <a:p>
                      <a:pPr marL="0" marR="0" fontAlgn="base" hangingPunct="0">
                        <a:spcBef>
                          <a:spcPts val="0"/>
                        </a:spcBef>
                        <a:spcAft>
                          <a:spcPts val="0"/>
                        </a:spcAft>
                      </a:pPr>
                      <a:r>
                        <a:rPr lang="en-ZA" sz="1400" dirty="0">
                          <a:effectLst/>
                          <a:latin typeface="Arial Narrow" pitchFamily="34" charset="0"/>
                        </a:rPr>
                        <a:t>Debt repayment </a:t>
                      </a:r>
                      <a:r>
                        <a:rPr lang="en-ZA" sz="1400" dirty="0" smtClean="0">
                          <a:effectLst/>
                          <a:latin typeface="Arial Narrow" pitchFamily="34" charset="0"/>
                        </a:rPr>
                        <a:t>2034</a:t>
                      </a:r>
                    </a:p>
                    <a:p>
                      <a:pPr marL="0" marR="0" fontAlgn="base" hangingPunct="0">
                        <a:spcBef>
                          <a:spcPts val="0"/>
                        </a:spcBef>
                        <a:spcAft>
                          <a:spcPts val="0"/>
                        </a:spcAft>
                      </a:pPr>
                      <a:endParaRPr lang="en-ZA" sz="1400" dirty="0" smtClean="0">
                        <a:effectLst/>
                        <a:latin typeface="Arial Narrow" pitchFamily="34" charset="0"/>
                      </a:endParaRPr>
                    </a:p>
                    <a:p>
                      <a:pPr marL="0" marR="0" fontAlgn="base" hangingPunct="0">
                        <a:spcBef>
                          <a:spcPts val="0"/>
                        </a:spcBef>
                        <a:spcAft>
                          <a:spcPts val="0"/>
                        </a:spcAft>
                      </a:pPr>
                      <a:r>
                        <a:rPr lang="en-ZA" sz="1400" dirty="0" smtClean="0">
                          <a:effectLst/>
                          <a:latin typeface="Arial Narrow" pitchFamily="34" charset="0"/>
                        </a:rPr>
                        <a:t>Project closeout Dec 2016</a:t>
                      </a:r>
                      <a:endParaRPr lang="en-US" sz="1400" dirty="0">
                        <a:effectLst/>
                        <a:latin typeface="Arial Narrow" pitchFamily="34" charset="0"/>
                      </a:endParaRPr>
                    </a:p>
                  </a:txBody>
                  <a:tcPr marL="0" marR="0" marT="0" marB="0">
                    <a:solidFill>
                      <a:schemeClr val="bg2">
                        <a:lumMod val="90000"/>
                      </a:schemeClr>
                    </a:solidFill>
                  </a:tcPr>
                </a:tc>
              </a:tr>
              <a:tr h="797750">
                <a:tc>
                  <a:txBody>
                    <a:bodyPr/>
                    <a:lstStyle/>
                    <a:p>
                      <a:pPr marL="0" marR="0" lvl="0" indent="0" fontAlgn="base" hangingPunct="0">
                        <a:lnSpc>
                          <a:spcPct val="115000"/>
                        </a:lnSpc>
                        <a:spcBef>
                          <a:spcPts val="0"/>
                        </a:spcBef>
                        <a:spcAft>
                          <a:spcPts val="1000"/>
                        </a:spcAft>
                        <a:buFont typeface="Symbol" panose="05050102010706020507" pitchFamily="18" charset="2"/>
                        <a:buNone/>
                      </a:pPr>
                      <a:r>
                        <a:rPr lang="en-ZA" sz="1400" kern="1200" dirty="0" smtClean="0">
                          <a:effectLst/>
                          <a:latin typeface="Arial Narrow" pitchFamily="34" charset="0"/>
                        </a:rPr>
                        <a:t>AMD: Western and Central</a:t>
                      </a:r>
                      <a:r>
                        <a:rPr lang="en-ZA" sz="1400" kern="1200" baseline="0" dirty="0" smtClean="0">
                          <a:effectLst/>
                          <a:latin typeface="Arial Narrow" pitchFamily="34" charset="0"/>
                        </a:rPr>
                        <a:t> </a:t>
                      </a:r>
                      <a:r>
                        <a:rPr lang="en-ZA" sz="1400" kern="1200" dirty="0" smtClean="0">
                          <a:effectLst/>
                          <a:latin typeface="Arial Narrow" pitchFamily="34" charset="0"/>
                        </a:rPr>
                        <a:t>Basin</a:t>
                      </a:r>
                      <a:endParaRPr lang="en-US" sz="1400" dirty="0">
                        <a:effectLst/>
                        <a:latin typeface="Arial Narrow" pitchFamily="34" charset="0"/>
                        <a:ea typeface="Times New Roman" panose="02020603050405020304" pitchFamily="18" charset="0"/>
                        <a:cs typeface="Times New Roman" panose="02020603050405020304" pitchFamily="18" charset="0"/>
                      </a:endParaRPr>
                    </a:p>
                  </a:txBody>
                  <a:tcPr marL="4263" marR="4263" marT="807" marB="0">
                    <a:solidFill>
                      <a:schemeClr val="bg2">
                        <a:lumMod val="50000"/>
                      </a:schemeClr>
                    </a:solidFill>
                  </a:tcPr>
                </a:tc>
                <a:tc>
                  <a:txBody>
                    <a:bodyPr/>
                    <a:lstStyle/>
                    <a:p>
                      <a:pPr marL="0" marR="0" fontAlgn="base" hangingPunct="0">
                        <a:spcBef>
                          <a:spcPts val="0"/>
                        </a:spcBef>
                        <a:spcAft>
                          <a:spcPts val="0"/>
                        </a:spcAft>
                      </a:pPr>
                      <a:r>
                        <a:rPr lang="en-ZA" sz="1400" kern="1200" dirty="0">
                          <a:effectLst/>
                          <a:latin typeface="Arial Narrow" pitchFamily="34" charset="0"/>
                        </a:rPr>
                        <a:t> </a:t>
                      </a:r>
                      <a:r>
                        <a:rPr lang="en-ZA" sz="1400" kern="1200" dirty="0" smtClean="0">
                          <a:effectLst/>
                          <a:latin typeface="Arial Narrow" pitchFamily="34" charset="0"/>
                        </a:rPr>
                        <a:t>6 April</a:t>
                      </a:r>
                      <a:r>
                        <a:rPr lang="en-ZA" sz="1400" kern="1200" baseline="0" dirty="0" smtClean="0">
                          <a:effectLst/>
                          <a:latin typeface="Arial Narrow" pitchFamily="34" charset="0"/>
                        </a:rPr>
                        <a:t> 2011</a:t>
                      </a:r>
                      <a:endParaRPr lang="en-US" sz="1400" dirty="0">
                        <a:effectLst/>
                        <a:latin typeface="Arial Narrow" pitchFamily="34" charset="0"/>
                        <a:ea typeface="Times New Roman" panose="02020603050405020304" pitchFamily="18" charset="0"/>
                      </a:endParaRPr>
                    </a:p>
                  </a:txBody>
                  <a:tcPr marL="4263" marR="4263" marT="807" marB="0">
                    <a:solidFill>
                      <a:schemeClr val="bg2">
                        <a:lumMod val="90000"/>
                      </a:schemeClr>
                    </a:solidFill>
                  </a:tcPr>
                </a:tc>
                <a:tc>
                  <a:txBody>
                    <a:bodyPr/>
                    <a:lstStyle/>
                    <a:p>
                      <a:pPr marL="0" marR="0" fontAlgn="base" hangingPunct="0">
                        <a:spcBef>
                          <a:spcPts val="0"/>
                        </a:spcBef>
                        <a:spcAft>
                          <a:spcPts val="0"/>
                        </a:spcAft>
                      </a:pPr>
                      <a:r>
                        <a:rPr lang="en-ZA" sz="1400" kern="1200" dirty="0" smtClean="0">
                          <a:effectLst/>
                          <a:latin typeface="Arial Narrow" pitchFamily="34" charset="0"/>
                          <a:ea typeface="+mn-ea"/>
                        </a:rPr>
                        <a:t>Completed</a:t>
                      </a:r>
                      <a:endParaRPr lang="en-US" sz="1400" dirty="0">
                        <a:effectLst/>
                        <a:latin typeface="Arial Narrow" pitchFamily="34" charset="0"/>
                        <a:ea typeface="Times New Roman" panose="02020603050405020304" pitchFamily="18" charset="0"/>
                      </a:endParaRPr>
                    </a:p>
                  </a:txBody>
                  <a:tcPr marL="864" marR="864" marT="864" marB="0">
                    <a:solidFill>
                      <a:schemeClr val="bg2">
                        <a:lumMod val="90000"/>
                      </a:schemeClr>
                    </a:solidFill>
                  </a:tcPr>
                </a:tc>
                <a:tc>
                  <a:txBody>
                    <a:bodyPr/>
                    <a:lstStyle/>
                    <a:p>
                      <a:pPr marL="0" marR="0" indent="0" algn="l" defTabSz="914400" rtl="0" eaLnBrk="1" fontAlgn="base" latinLnBrk="0" hangingPunct="0">
                        <a:lnSpc>
                          <a:spcPct val="100000"/>
                        </a:lnSpc>
                        <a:spcBef>
                          <a:spcPts val="0"/>
                        </a:spcBef>
                        <a:spcAft>
                          <a:spcPts val="0"/>
                        </a:spcAft>
                        <a:buClrTx/>
                        <a:buSzTx/>
                        <a:buFontTx/>
                        <a:buNone/>
                        <a:tabLst/>
                        <a:defRPr/>
                      </a:pPr>
                      <a:r>
                        <a:rPr lang="en-ZA" sz="1400" kern="1200" dirty="0" smtClean="0">
                          <a:effectLst/>
                          <a:latin typeface="Arial Narrow" pitchFamily="34" charset="0"/>
                        </a:rPr>
                        <a:t>Central basin completion of defects liability period May  2015</a:t>
                      </a:r>
                      <a:r>
                        <a:rPr lang="en-ZA" sz="1400" kern="1200" dirty="0">
                          <a:effectLst/>
                          <a:latin typeface="Arial Narrow" pitchFamily="34" charset="0"/>
                        </a:rPr>
                        <a:t> </a:t>
                      </a:r>
                      <a:endParaRPr lang="en-US" sz="1400" dirty="0">
                        <a:effectLst/>
                        <a:latin typeface="Arial Narrow" pitchFamily="34" charset="0"/>
                        <a:ea typeface="Times New Roman" panose="02020603050405020304" pitchFamily="18" charset="0"/>
                      </a:endParaRPr>
                    </a:p>
                  </a:txBody>
                  <a:tcPr marL="0" marR="0" marT="0" marB="0">
                    <a:solidFill>
                      <a:schemeClr val="bg2">
                        <a:lumMod val="90000"/>
                      </a:schemeClr>
                    </a:solidFill>
                  </a:tcPr>
                </a:tc>
                <a:tc>
                  <a:txBody>
                    <a:bodyPr/>
                    <a:lstStyle/>
                    <a:p>
                      <a:pPr marL="0" marR="0" algn="r" fontAlgn="base" hangingPunct="0">
                        <a:spcBef>
                          <a:spcPts val="0"/>
                        </a:spcBef>
                        <a:spcAft>
                          <a:spcPts val="0"/>
                        </a:spcAft>
                      </a:pPr>
                      <a:r>
                        <a:rPr lang="en-ZA" sz="1400" kern="1200" dirty="0">
                          <a:effectLst/>
                          <a:latin typeface="Arial Narrow" pitchFamily="34" charset="0"/>
                        </a:rPr>
                        <a:t> </a:t>
                      </a:r>
                      <a:endParaRPr lang="en-US" sz="1400" dirty="0">
                        <a:effectLst/>
                        <a:latin typeface="Arial Narrow" pitchFamily="34" charset="0"/>
                        <a:ea typeface="Times New Roman" panose="02020603050405020304" pitchFamily="18" charset="0"/>
                      </a:endParaRPr>
                    </a:p>
                  </a:txBody>
                  <a:tcPr marL="0" marR="0" marT="0" marB="0">
                    <a:solidFill>
                      <a:schemeClr val="bg2">
                        <a:lumMod val="90000"/>
                      </a:schemeClr>
                    </a:solidFill>
                  </a:tcPr>
                </a:tc>
              </a:tr>
              <a:tr h="738118">
                <a:tc>
                  <a:txBody>
                    <a:bodyPr/>
                    <a:lstStyle/>
                    <a:p>
                      <a:pPr marL="0" marR="0" lvl="0" indent="0" fontAlgn="base" hangingPunct="0">
                        <a:lnSpc>
                          <a:spcPct val="115000"/>
                        </a:lnSpc>
                        <a:spcBef>
                          <a:spcPts val="0"/>
                        </a:spcBef>
                        <a:spcAft>
                          <a:spcPts val="0"/>
                        </a:spcAft>
                        <a:buFont typeface="Symbol" panose="05050102010706020507" pitchFamily="18" charset="2"/>
                        <a:buNone/>
                      </a:pPr>
                      <a:r>
                        <a:rPr lang="en-ZA" sz="1400" kern="1200" dirty="0" smtClean="0">
                          <a:effectLst/>
                          <a:latin typeface="Arial Narrow" pitchFamily="34" charset="0"/>
                        </a:rPr>
                        <a:t>AMD: Eastern </a:t>
                      </a:r>
                      <a:r>
                        <a:rPr lang="en-ZA" sz="1400" kern="1200" dirty="0">
                          <a:effectLst/>
                          <a:latin typeface="Arial Narrow" pitchFamily="34" charset="0"/>
                        </a:rPr>
                        <a:t>Basin</a:t>
                      </a:r>
                      <a:endParaRPr lang="en-US" sz="1400" dirty="0">
                        <a:effectLst/>
                        <a:latin typeface="Arial Narrow" pitchFamily="34" charset="0"/>
                        <a:ea typeface="Times New Roman" panose="02020603050405020304" pitchFamily="18" charset="0"/>
                        <a:cs typeface="Times New Roman" panose="02020603050405020304" pitchFamily="18" charset="0"/>
                      </a:endParaRPr>
                    </a:p>
                  </a:txBody>
                  <a:tcPr marL="4263" marR="4263" marT="807" marB="0">
                    <a:solidFill>
                      <a:schemeClr val="bg2">
                        <a:lumMod val="50000"/>
                      </a:schemeClr>
                    </a:solidFill>
                  </a:tcPr>
                </a:tc>
                <a:tc>
                  <a:txBody>
                    <a:bodyPr/>
                    <a:lstStyle/>
                    <a:p>
                      <a:pPr marL="0" marR="0" fontAlgn="base" hangingPunct="0">
                        <a:spcBef>
                          <a:spcPts val="0"/>
                        </a:spcBef>
                        <a:spcAft>
                          <a:spcPts val="0"/>
                        </a:spcAft>
                      </a:pPr>
                      <a:r>
                        <a:rPr lang="en-ZA" sz="1400" kern="1200" dirty="0">
                          <a:effectLst/>
                          <a:latin typeface="Arial Narrow" pitchFamily="34" charset="0"/>
                        </a:rPr>
                        <a:t> </a:t>
                      </a:r>
                      <a:r>
                        <a:rPr lang="en-ZA" sz="1400" kern="1200" dirty="0" smtClean="0">
                          <a:effectLst/>
                          <a:latin typeface="Arial Narrow" pitchFamily="34" charset="0"/>
                        </a:rPr>
                        <a:t>6 April 2011</a:t>
                      </a:r>
                      <a:endParaRPr lang="en-US" sz="1400" dirty="0">
                        <a:effectLst/>
                        <a:latin typeface="Arial Narrow" pitchFamily="34" charset="0"/>
                        <a:ea typeface="Times New Roman" panose="02020603050405020304" pitchFamily="18" charset="0"/>
                      </a:endParaRPr>
                    </a:p>
                  </a:txBody>
                  <a:tcPr marL="4263" marR="4263" marT="807" marB="0">
                    <a:solidFill>
                      <a:schemeClr val="bg2">
                        <a:lumMod val="75000"/>
                      </a:schemeClr>
                    </a:solidFill>
                  </a:tcPr>
                </a:tc>
                <a:tc>
                  <a:txBody>
                    <a:bodyPr/>
                    <a:lstStyle/>
                    <a:p>
                      <a:pPr marL="0" marR="0" fontAlgn="base" hangingPunct="0">
                        <a:spcBef>
                          <a:spcPts val="0"/>
                        </a:spcBef>
                        <a:spcAft>
                          <a:spcPts val="0"/>
                        </a:spcAft>
                      </a:pPr>
                      <a:r>
                        <a:rPr lang="en-ZA" sz="1400" kern="1200" dirty="0">
                          <a:effectLst/>
                          <a:latin typeface="Arial Narrow" pitchFamily="34" charset="0"/>
                        </a:rPr>
                        <a:t> </a:t>
                      </a:r>
                      <a:r>
                        <a:rPr lang="en-ZA" sz="1400" kern="1200" dirty="0" smtClean="0">
                          <a:effectLst/>
                          <a:latin typeface="Arial Narrow" pitchFamily="34" charset="0"/>
                        </a:rPr>
                        <a:t>Tender awarded</a:t>
                      </a:r>
                      <a:r>
                        <a:rPr lang="en-ZA" sz="1400" kern="1200" baseline="0" dirty="0" smtClean="0">
                          <a:effectLst/>
                          <a:latin typeface="Arial Narrow" pitchFamily="34" charset="0"/>
                        </a:rPr>
                        <a:t> April 2014</a:t>
                      </a:r>
                    </a:p>
                    <a:p>
                      <a:pPr marL="0" marR="0" fontAlgn="base" hangingPunct="0">
                        <a:spcBef>
                          <a:spcPts val="0"/>
                        </a:spcBef>
                        <a:spcAft>
                          <a:spcPts val="0"/>
                        </a:spcAft>
                      </a:pPr>
                      <a:endParaRPr lang="en-ZA" sz="1400" kern="1200" baseline="0" dirty="0" smtClean="0">
                        <a:effectLst/>
                        <a:latin typeface="Arial Narrow" pitchFamily="34" charset="0"/>
                        <a:ea typeface="Times New Roman" panose="02020603050405020304" pitchFamily="18" charset="0"/>
                      </a:endParaRPr>
                    </a:p>
                    <a:p>
                      <a:pPr marL="0" marR="0" fontAlgn="base" hangingPunct="0">
                        <a:spcBef>
                          <a:spcPts val="0"/>
                        </a:spcBef>
                        <a:spcAft>
                          <a:spcPts val="0"/>
                        </a:spcAft>
                      </a:pPr>
                      <a:r>
                        <a:rPr lang="en-ZA" sz="1400" kern="1200" baseline="0" dirty="0" smtClean="0">
                          <a:effectLst/>
                          <a:latin typeface="Arial Narrow" pitchFamily="34" charset="0"/>
                          <a:ea typeface="Times New Roman" panose="02020603050405020304" pitchFamily="18" charset="0"/>
                        </a:rPr>
                        <a:t>36% Completed</a:t>
                      </a:r>
                      <a:endParaRPr lang="en-US" sz="1400" dirty="0">
                        <a:effectLst/>
                        <a:latin typeface="Arial Narrow" pitchFamily="34" charset="0"/>
                        <a:ea typeface="Times New Roman" panose="02020603050405020304" pitchFamily="18" charset="0"/>
                      </a:endParaRPr>
                    </a:p>
                  </a:txBody>
                  <a:tcPr marL="864" marR="864" marT="864" marB="0">
                    <a:solidFill>
                      <a:schemeClr val="bg2">
                        <a:lumMod val="75000"/>
                      </a:schemeClr>
                    </a:solidFill>
                  </a:tcPr>
                </a:tc>
                <a:tc>
                  <a:txBody>
                    <a:bodyPr/>
                    <a:lstStyle/>
                    <a:p>
                      <a:pPr marL="0" marR="0" fontAlgn="base" hangingPunct="0">
                        <a:spcBef>
                          <a:spcPts val="0"/>
                        </a:spcBef>
                        <a:spcAft>
                          <a:spcPts val="0"/>
                        </a:spcAft>
                      </a:pPr>
                      <a:r>
                        <a:rPr lang="en-ZA" sz="1400" kern="1200" dirty="0">
                          <a:effectLst/>
                          <a:latin typeface="Arial Narrow" pitchFamily="34" charset="0"/>
                        </a:rPr>
                        <a:t>Takeover in Jan 2016</a:t>
                      </a:r>
                      <a:endParaRPr lang="en-US" sz="1400" dirty="0">
                        <a:effectLst/>
                        <a:latin typeface="Arial Narrow" pitchFamily="34" charset="0"/>
                        <a:ea typeface="Times New Roman" panose="02020603050405020304" pitchFamily="18" charset="0"/>
                      </a:endParaRPr>
                    </a:p>
                  </a:txBody>
                  <a:tcPr marL="0" marR="0" marT="0" marB="0">
                    <a:solidFill>
                      <a:schemeClr val="bg2">
                        <a:lumMod val="75000"/>
                      </a:schemeClr>
                    </a:solidFill>
                  </a:tcPr>
                </a:tc>
                <a:tc>
                  <a:txBody>
                    <a:bodyPr/>
                    <a:lstStyle/>
                    <a:p>
                      <a:pPr marL="0" marR="0" fontAlgn="base" hangingPunct="0">
                        <a:spcBef>
                          <a:spcPts val="0"/>
                        </a:spcBef>
                        <a:spcAft>
                          <a:spcPts val="0"/>
                        </a:spcAft>
                      </a:pPr>
                      <a:r>
                        <a:rPr lang="en-ZA" sz="1400" kern="1200" dirty="0">
                          <a:effectLst/>
                          <a:latin typeface="Arial Narrow" pitchFamily="34" charset="0"/>
                        </a:rPr>
                        <a:t>Completion of defects liability period Jan </a:t>
                      </a:r>
                      <a:r>
                        <a:rPr lang="en-ZA" sz="1400" kern="1200" dirty="0" smtClean="0">
                          <a:effectLst/>
                          <a:latin typeface="Arial Narrow" pitchFamily="34" charset="0"/>
                        </a:rPr>
                        <a:t>2017.</a:t>
                      </a:r>
                      <a:endParaRPr lang="en-US" sz="1400" dirty="0">
                        <a:effectLst/>
                        <a:latin typeface="Arial Narrow" pitchFamily="34" charset="0"/>
                        <a:ea typeface="Times New Roman" panose="02020603050405020304" pitchFamily="18" charset="0"/>
                      </a:endParaRPr>
                    </a:p>
                  </a:txBody>
                  <a:tcPr marL="0" marR="0" marT="0" marB="0">
                    <a:solidFill>
                      <a:schemeClr val="bg2">
                        <a:lumMod val="75000"/>
                      </a:schemeClr>
                    </a:solidFill>
                  </a:tcPr>
                </a:tc>
              </a:tr>
              <a:tr h="599067">
                <a:tc>
                  <a:txBody>
                    <a:bodyPr/>
                    <a:lstStyle/>
                    <a:p>
                      <a:pPr marL="0" marR="0" lvl="0" indent="0" fontAlgn="base" hangingPunct="0">
                        <a:lnSpc>
                          <a:spcPct val="115000"/>
                        </a:lnSpc>
                        <a:spcBef>
                          <a:spcPts val="0"/>
                        </a:spcBef>
                        <a:spcAft>
                          <a:spcPts val="1000"/>
                        </a:spcAft>
                        <a:buFont typeface="Symbol" panose="05050102010706020507" pitchFamily="18" charset="2"/>
                        <a:buNone/>
                      </a:pPr>
                      <a:r>
                        <a:rPr lang="en-ZA" sz="1400" dirty="0" smtClean="0">
                          <a:effectLst/>
                          <a:latin typeface="Arial Narrow" pitchFamily="34" charset="0"/>
                        </a:rPr>
                        <a:t>MMTS Phase 1</a:t>
                      </a:r>
                      <a:endParaRPr lang="en-US" sz="1400" dirty="0">
                        <a:effectLst/>
                        <a:latin typeface="Arial Narrow" pitchFamily="34" charset="0"/>
                        <a:ea typeface="Times New Roman" panose="02020603050405020304" pitchFamily="18" charset="0"/>
                        <a:cs typeface="Times New Roman" panose="02020603050405020304" pitchFamily="18" charset="0"/>
                      </a:endParaRPr>
                    </a:p>
                  </a:txBody>
                  <a:tcPr marL="4263" marR="4263" marT="807" marB="0">
                    <a:solidFill>
                      <a:schemeClr val="bg2">
                        <a:lumMod val="50000"/>
                      </a:schemeClr>
                    </a:solidFill>
                  </a:tcPr>
                </a:tc>
                <a:tc>
                  <a:txBody>
                    <a:bodyPr/>
                    <a:lstStyle/>
                    <a:p>
                      <a:pPr marL="0" marR="0" indent="0" algn="l" defTabSz="914400" rtl="0" eaLnBrk="1" fontAlgn="base" latinLnBrk="0" hangingPunct="0">
                        <a:lnSpc>
                          <a:spcPct val="100000"/>
                        </a:lnSpc>
                        <a:spcBef>
                          <a:spcPts val="0"/>
                        </a:spcBef>
                        <a:spcAft>
                          <a:spcPts val="0"/>
                        </a:spcAft>
                        <a:buClrTx/>
                        <a:buSzTx/>
                        <a:buFontTx/>
                        <a:buNone/>
                        <a:tabLst/>
                        <a:defRPr/>
                      </a:pPr>
                      <a:r>
                        <a:rPr lang="en-ZA" sz="1400" dirty="0">
                          <a:effectLst/>
                          <a:latin typeface="Arial Narrow" pitchFamily="34" charset="0"/>
                        </a:rPr>
                        <a:t> </a:t>
                      </a:r>
                      <a:r>
                        <a:rPr lang="en-ZA" sz="1400" dirty="0" smtClean="0">
                          <a:effectLst/>
                          <a:latin typeface="Arial Narrow" pitchFamily="34" charset="0"/>
                        </a:rPr>
                        <a:t>29 November 2011</a:t>
                      </a:r>
                      <a:endParaRPr lang="en-US" sz="1400" dirty="0" smtClean="0">
                        <a:effectLst/>
                        <a:latin typeface="Arial Narrow" pitchFamily="34" charset="0"/>
                        <a:ea typeface="Times New Roman" panose="02020603050405020304" pitchFamily="18" charset="0"/>
                      </a:endParaRPr>
                    </a:p>
                    <a:p>
                      <a:pPr marL="0" marR="0" fontAlgn="base" hangingPunct="0">
                        <a:spcBef>
                          <a:spcPts val="0"/>
                        </a:spcBef>
                        <a:spcAft>
                          <a:spcPts val="0"/>
                        </a:spcAft>
                      </a:pPr>
                      <a:endParaRPr lang="en-US" sz="1400" dirty="0">
                        <a:effectLst/>
                        <a:latin typeface="Arial Narrow" pitchFamily="34" charset="0"/>
                        <a:ea typeface="Times New Roman" panose="02020603050405020304" pitchFamily="18" charset="0"/>
                      </a:endParaRPr>
                    </a:p>
                  </a:txBody>
                  <a:tcPr marL="4263" marR="4263" marT="807" marB="0">
                    <a:solidFill>
                      <a:schemeClr val="bg2">
                        <a:lumMod val="90000"/>
                      </a:schemeClr>
                    </a:solidFill>
                  </a:tcPr>
                </a:tc>
                <a:tc>
                  <a:txBody>
                    <a:bodyPr/>
                    <a:lstStyle/>
                    <a:p>
                      <a:pPr marL="0" marR="0" fontAlgn="base" hangingPunct="0">
                        <a:spcBef>
                          <a:spcPts val="0"/>
                        </a:spcBef>
                        <a:spcAft>
                          <a:spcPts val="0"/>
                        </a:spcAft>
                      </a:pPr>
                      <a:r>
                        <a:rPr lang="en-ZA" sz="1400" kern="1200" dirty="0" smtClean="0">
                          <a:effectLst/>
                          <a:latin typeface="Arial Narrow" pitchFamily="34" charset="0"/>
                        </a:rPr>
                        <a:t>Practical</a:t>
                      </a:r>
                      <a:r>
                        <a:rPr lang="en-ZA" sz="1400" kern="1200" baseline="0" dirty="0" smtClean="0">
                          <a:effectLst/>
                          <a:latin typeface="Arial Narrow" pitchFamily="34" charset="0"/>
                        </a:rPr>
                        <a:t> completion </a:t>
                      </a:r>
                      <a:r>
                        <a:rPr lang="en-ZA" sz="1400" kern="1200" dirty="0" smtClean="0">
                          <a:effectLst/>
                          <a:latin typeface="Arial Narrow" pitchFamily="34" charset="0"/>
                        </a:rPr>
                        <a:t>completed </a:t>
                      </a:r>
                      <a:r>
                        <a:rPr lang="en-ZA" sz="1400" kern="1200" dirty="0">
                          <a:effectLst/>
                          <a:latin typeface="Arial Narrow" pitchFamily="34" charset="0"/>
                        </a:rPr>
                        <a:t>by  </a:t>
                      </a:r>
                      <a:r>
                        <a:rPr lang="en-ZA" sz="1400" kern="1200" dirty="0" smtClean="0">
                          <a:effectLst/>
                          <a:latin typeface="Arial Narrow" pitchFamily="34" charset="0"/>
                        </a:rPr>
                        <a:t>November 2014</a:t>
                      </a:r>
                      <a:endParaRPr lang="en-US" sz="1400" dirty="0">
                        <a:effectLst/>
                        <a:latin typeface="Arial Narrow" pitchFamily="34" charset="0"/>
                        <a:ea typeface="Times New Roman" panose="02020603050405020304" pitchFamily="18" charset="0"/>
                      </a:endParaRPr>
                    </a:p>
                  </a:txBody>
                  <a:tcPr marL="864" marR="864" marT="864" marB="0">
                    <a:solidFill>
                      <a:schemeClr val="bg2">
                        <a:lumMod val="90000"/>
                      </a:schemeClr>
                    </a:solidFill>
                  </a:tcPr>
                </a:tc>
                <a:tc>
                  <a:txBody>
                    <a:bodyPr/>
                    <a:lstStyle/>
                    <a:p>
                      <a:pPr marL="0" marR="0" fontAlgn="base" hangingPunct="0">
                        <a:spcBef>
                          <a:spcPts val="0"/>
                        </a:spcBef>
                        <a:spcAft>
                          <a:spcPts val="0"/>
                        </a:spcAft>
                      </a:pPr>
                      <a:r>
                        <a:rPr lang="en-ZA" sz="1400" kern="1200" dirty="0">
                          <a:effectLst/>
                          <a:latin typeface="Arial Narrow" pitchFamily="34" charset="0"/>
                        </a:rPr>
                        <a:t> </a:t>
                      </a:r>
                      <a:endParaRPr lang="en-US" sz="1400" dirty="0">
                        <a:effectLst/>
                        <a:latin typeface="Arial Narrow" pitchFamily="34" charset="0"/>
                        <a:ea typeface="Times New Roman" panose="02020603050405020304" pitchFamily="18" charset="0"/>
                      </a:endParaRPr>
                    </a:p>
                  </a:txBody>
                  <a:tcPr marL="0" marR="0" marT="0" marB="0">
                    <a:solidFill>
                      <a:schemeClr val="bg2">
                        <a:lumMod val="90000"/>
                      </a:schemeClr>
                    </a:solidFill>
                  </a:tcPr>
                </a:tc>
                <a:tc>
                  <a:txBody>
                    <a:bodyPr/>
                    <a:lstStyle/>
                    <a:p>
                      <a:pPr marL="0" marR="0" algn="r" fontAlgn="base" hangingPunct="0">
                        <a:spcBef>
                          <a:spcPts val="0"/>
                        </a:spcBef>
                        <a:spcAft>
                          <a:spcPts val="0"/>
                        </a:spcAft>
                      </a:pPr>
                      <a:r>
                        <a:rPr lang="en-ZA" sz="1400" kern="1200" dirty="0">
                          <a:effectLst/>
                          <a:latin typeface="Arial Narrow" pitchFamily="34" charset="0"/>
                        </a:rPr>
                        <a:t> </a:t>
                      </a:r>
                      <a:endParaRPr lang="en-US" sz="1400" dirty="0">
                        <a:effectLst/>
                        <a:latin typeface="Arial Narrow" pitchFamily="34" charset="0"/>
                        <a:ea typeface="Times New Roman" panose="02020603050405020304" pitchFamily="18" charset="0"/>
                      </a:endParaRPr>
                    </a:p>
                  </a:txBody>
                  <a:tcPr marL="0" marR="0" marT="0" marB="0">
                    <a:solidFill>
                      <a:schemeClr val="bg2">
                        <a:lumMod val="90000"/>
                      </a:schemeClr>
                    </a:solidFill>
                  </a:tcPr>
                </a:tc>
              </a:tr>
            </a:tbl>
          </a:graphicData>
        </a:graphic>
      </p:graphicFrame>
      <p:sp>
        <p:nvSpPr>
          <p:cNvPr id="45129" name="Slide Number Placeholder 5"/>
          <p:cNvSpPr>
            <a:spLocks noGrp="1"/>
          </p:cNvSpPr>
          <p:nvPr>
            <p:ph type="sldNum" sz="quarter" idx="12"/>
          </p:nvPr>
        </p:nvSpPr>
        <p:spPr bwMode="auto">
          <a:noFill/>
          <a:ln>
            <a:miter lim="800000"/>
            <a:headEnd/>
            <a:tailEnd/>
          </a:ln>
        </p:spPr>
        <p:txBody>
          <a:bodyPr/>
          <a:lstStyle/>
          <a:p>
            <a:fld id="{B0E0C432-FAB1-49BE-9A5E-45EC0920B3AF}" type="slidenum">
              <a:rPr lang="en-ZA" smtClean="0"/>
              <a:pPr/>
              <a:t>12</a:t>
            </a:fld>
            <a:endParaRPr lang="en-ZA"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Financial summary</a:t>
            </a:r>
            <a:endParaRPr lang="en-ZA" dirty="0"/>
          </a:p>
        </p:txBody>
      </p:sp>
      <p:sp>
        <p:nvSpPr>
          <p:cNvPr id="3" name="Text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1331298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Overview</a:t>
            </a:r>
            <a:endParaRPr lang="en-ZA" dirty="0"/>
          </a:p>
        </p:txBody>
      </p:sp>
      <p:sp>
        <p:nvSpPr>
          <p:cNvPr id="3" name="Content Placeholder 2"/>
          <p:cNvSpPr>
            <a:spLocks noGrp="1"/>
          </p:cNvSpPr>
          <p:nvPr>
            <p:ph idx="1"/>
          </p:nvPr>
        </p:nvSpPr>
        <p:spPr>
          <a:xfrm>
            <a:off x="1134533" y="1600200"/>
            <a:ext cx="8009467" cy="4525963"/>
          </a:xfrm>
        </p:spPr>
        <p:txBody>
          <a:bodyPr/>
          <a:lstStyle/>
          <a:p>
            <a:pPr lvl="0"/>
            <a:r>
              <a:rPr lang="en-GB" sz="2000" dirty="0"/>
              <a:t>Raising finance for projects, on behalf of DWS, that will be recovered through user tariffs (either partially or fully);</a:t>
            </a:r>
            <a:endParaRPr lang="en-ZA" sz="2000" dirty="0"/>
          </a:p>
          <a:p>
            <a:pPr lvl="0"/>
            <a:r>
              <a:rPr lang="en-GB" sz="2000" dirty="0"/>
              <a:t>If implementing the projects on behalf of DWS, ensuring that sufficient funds are available at all times to meet the requirements during construction.  Where long-term funds are utilised TCTA enters into short-term investments to offset costs of these long-term funding;</a:t>
            </a:r>
            <a:endParaRPr lang="en-ZA" sz="2000" dirty="0"/>
          </a:p>
          <a:p>
            <a:pPr lvl="0"/>
            <a:r>
              <a:rPr lang="en-GB" sz="2000" dirty="0"/>
              <a:t>Working with DWS to ensure that the tariff, set in terms of the Pricing Strategy, is sufficient to cover their obligations and the obligations that TCTA has incurred on their behalf.  These obligations comprise of interest payable on funding obligations and capital repayments on all projects funded outside the fiscus, operation and maintenance costs on certain projects, and other obligations of the South African Government in respect of the Lesotho Highlands Water Project.</a:t>
            </a:r>
            <a:endParaRPr lang="en-ZA" sz="2000" dirty="0"/>
          </a:p>
          <a:p>
            <a:endParaRPr lang="en-ZA" dirty="0"/>
          </a:p>
        </p:txBody>
      </p:sp>
    </p:spTree>
    <p:extLst>
      <p:ext uri="{BB962C8B-B14F-4D97-AF65-F5344CB8AC3E}">
        <p14:creationId xmlns:p14="http://schemas.microsoft.com/office/powerpoint/2010/main" xmlns="" val="36586280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t>Cash Inflows</a:t>
            </a:r>
            <a:endParaRPr lang="en-ZA" sz="3200" b="1" dirty="0"/>
          </a:p>
        </p:txBody>
      </p:sp>
      <p:pic>
        <p:nvPicPr>
          <p:cNvPr id="4" name="Content Placeholder 3"/>
          <p:cNvPicPr>
            <a:picLocks noGrp="1" noChangeAspect="1"/>
          </p:cNvPicPr>
          <p:nvPr>
            <p:ph idx="1"/>
          </p:nvPr>
        </p:nvPicPr>
        <p:blipFill>
          <a:blip r:embed="rId2"/>
          <a:stretch>
            <a:fillRect/>
          </a:stretch>
        </p:blipFill>
        <p:spPr>
          <a:xfrm>
            <a:off x="660400" y="1441080"/>
            <a:ext cx="8229600" cy="4089613"/>
          </a:xfrm>
          <a:prstGeom prst="rect">
            <a:avLst/>
          </a:prstGeom>
        </p:spPr>
      </p:pic>
    </p:spTree>
    <p:extLst>
      <p:ext uri="{BB962C8B-B14F-4D97-AF65-F5344CB8AC3E}">
        <p14:creationId xmlns:p14="http://schemas.microsoft.com/office/powerpoint/2010/main" xmlns="" val="1531651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t>Utilisation of Cash </a:t>
            </a:r>
            <a:r>
              <a:rPr lang="en-ZA" sz="3200" b="1" dirty="0"/>
              <a:t>R</a:t>
            </a:r>
            <a:r>
              <a:rPr lang="en-ZA" sz="3200" b="1" dirty="0" smtClean="0"/>
              <a:t>eceived</a:t>
            </a:r>
            <a:endParaRPr lang="en-ZA" sz="3200" b="1" dirty="0"/>
          </a:p>
        </p:txBody>
      </p:sp>
      <p:pic>
        <p:nvPicPr>
          <p:cNvPr id="4" name="Content Placeholder 3"/>
          <p:cNvPicPr>
            <a:picLocks noGrp="1" noChangeAspect="1"/>
          </p:cNvPicPr>
          <p:nvPr>
            <p:ph idx="1"/>
          </p:nvPr>
        </p:nvPicPr>
        <p:blipFill>
          <a:blip r:embed="rId2"/>
          <a:stretch>
            <a:fillRect/>
          </a:stretch>
        </p:blipFill>
        <p:spPr>
          <a:xfrm>
            <a:off x="914400" y="1654234"/>
            <a:ext cx="8229600" cy="3966340"/>
          </a:xfrm>
          <a:prstGeom prst="rect">
            <a:avLst/>
          </a:prstGeom>
        </p:spPr>
      </p:pic>
    </p:spTree>
    <p:extLst>
      <p:ext uri="{BB962C8B-B14F-4D97-AF65-F5344CB8AC3E}">
        <p14:creationId xmlns:p14="http://schemas.microsoft.com/office/powerpoint/2010/main" xmlns="" val="68953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b="1" dirty="0"/>
              <a:t>TOTAL DEBT BY PROJECT</a:t>
            </a:r>
            <a:r>
              <a:rPr lang="en-US" dirty="0"/>
              <a:t/>
            </a:r>
            <a:br>
              <a:rPr lang="en-US" dirty="0"/>
            </a:br>
            <a:endParaRPr lang="en-ZA" dirty="0"/>
          </a:p>
        </p:txBody>
      </p:sp>
      <p:pic>
        <p:nvPicPr>
          <p:cNvPr id="3" name="Content Placeholder 2"/>
          <p:cNvPicPr>
            <a:picLocks noGrp="1" noChangeAspect="1"/>
          </p:cNvPicPr>
          <p:nvPr>
            <p:ph idx="1"/>
          </p:nvPr>
        </p:nvPicPr>
        <p:blipFill>
          <a:blip r:embed="rId2"/>
          <a:stretch>
            <a:fillRect/>
          </a:stretch>
        </p:blipFill>
        <p:spPr>
          <a:xfrm>
            <a:off x="939599" y="1881470"/>
            <a:ext cx="8204401" cy="3782800"/>
          </a:xfrm>
          <a:prstGeom prst="rect">
            <a:avLst/>
          </a:prstGeom>
        </p:spPr>
      </p:pic>
    </p:spTree>
    <p:extLst>
      <p:ext uri="{BB962C8B-B14F-4D97-AF65-F5344CB8AC3E}">
        <p14:creationId xmlns:p14="http://schemas.microsoft.com/office/powerpoint/2010/main" xmlns="" val="6606221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101013" y="765175"/>
            <a:ext cx="935037" cy="215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9154" name="Rectangle 2"/>
          <p:cNvSpPr>
            <a:spLocks noGrp="1" noChangeArrowheads="1"/>
          </p:cNvSpPr>
          <p:nvPr>
            <p:ph type="title"/>
          </p:nvPr>
        </p:nvSpPr>
        <p:spPr>
          <a:xfrm>
            <a:off x="357158" y="428604"/>
            <a:ext cx="8229600" cy="785818"/>
          </a:xfrm>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defRPr/>
            </a:pPr>
            <a:r>
              <a:rPr lang="en-US" sz="3200" b="1" dirty="0" smtClean="0">
                <a:ln w="11430"/>
                <a:latin typeface="Arial Narrow" pitchFamily="34" charset="0"/>
              </a:rPr>
              <a:t>Audit Opinion</a:t>
            </a:r>
            <a:endParaRPr lang="en-US" sz="3200" b="1" dirty="0">
              <a:ln w="11430"/>
              <a:latin typeface="Arial Narrow" pitchFamily="34" charset="0"/>
            </a:endParaRPr>
          </a:p>
        </p:txBody>
      </p:sp>
      <p:sp>
        <p:nvSpPr>
          <p:cNvPr id="46084" name="Rectangle 3"/>
          <p:cNvSpPr>
            <a:spLocks noGrp="1" noChangeArrowheads="1"/>
          </p:cNvSpPr>
          <p:nvPr>
            <p:ph type="body" sz="half" idx="1"/>
          </p:nvPr>
        </p:nvSpPr>
        <p:spPr bwMode="auto">
          <a:xfrm>
            <a:off x="1467556" y="928688"/>
            <a:ext cx="7676444" cy="4500562"/>
          </a:xfrm>
          <a:noFill/>
          <a:ln>
            <a:miter lim="800000"/>
            <a:headEnd/>
            <a:tailEnd/>
          </a:ln>
        </p:spPr>
        <p:txBody>
          <a:bodyPr vert="horz" wrap="square" lIns="91440" tIns="45720" rIns="91440" bIns="45720" numCol="1" anchor="t" anchorCtr="0" compatLnSpc="1">
            <a:prstTxWarp prst="textNoShape">
              <a:avLst/>
            </a:prstTxWarp>
          </a:bodyPr>
          <a:lstStyle/>
          <a:p>
            <a:pPr marL="0" indent="0">
              <a:lnSpc>
                <a:spcPct val="120000"/>
              </a:lnSpc>
              <a:buNone/>
            </a:pPr>
            <a:endParaRPr lang="en-GB" sz="1800" dirty="0" smtClean="0"/>
          </a:p>
          <a:p>
            <a:pPr marL="0" indent="0">
              <a:lnSpc>
                <a:spcPct val="120000"/>
              </a:lnSpc>
              <a:buNone/>
            </a:pPr>
            <a:endParaRPr lang="en-GB" sz="1800" dirty="0"/>
          </a:p>
          <a:p>
            <a:pPr marL="0" indent="0">
              <a:lnSpc>
                <a:spcPct val="120000"/>
              </a:lnSpc>
              <a:buNone/>
            </a:pPr>
            <a:r>
              <a:rPr lang="en-GB" sz="1800" dirty="0" smtClean="0"/>
              <a:t>In </a:t>
            </a:r>
            <a:r>
              <a:rPr lang="en-GB" sz="1800" dirty="0"/>
              <a:t>our opinion, the financial statements present fairly, in all material respects, the financial position of Trans-Caledon Tunnel Authority as at 31 March 2015, and its financial performance and cash flows for the year then ended in accordance with International Financial Reporting Standards and the requirements of the Public Finance Management Act of South Africa.</a:t>
            </a:r>
            <a:endParaRPr lang="en-ZA" sz="1800" dirty="0"/>
          </a:p>
          <a:p>
            <a:pPr marL="0" indent="0">
              <a:lnSpc>
                <a:spcPct val="120000"/>
              </a:lnSpc>
              <a:buNone/>
            </a:pPr>
            <a:endParaRPr lang="en-US" sz="1700" dirty="0" smtClean="0">
              <a:latin typeface="Arial Narrow" pitchFamily="34" charset="0"/>
              <a:ea typeface="ＭＳ Ｐゴシック" pitchFamily="34" charset="-128"/>
            </a:endParaRPr>
          </a:p>
        </p:txBody>
      </p:sp>
      <p:sp>
        <p:nvSpPr>
          <p:cNvPr id="6" name="Rectangle 5"/>
          <p:cNvSpPr/>
          <p:nvPr/>
        </p:nvSpPr>
        <p:spPr>
          <a:xfrm>
            <a:off x="8675688" y="765175"/>
            <a:ext cx="468312" cy="1793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Slide Number Placeholder 5"/>
          <p:cNvSpPr txBox="1">
            <a:spLocks/>
          </p:cNvSpPr>
          <p:nvPr/>
        </p:nvSpPr>
        <p:spPr>
          <a:xfrm>
            <a:off x="6553200" y="6356350"/>
            <a:ext cx="2133600" cy="365125"/>
          </a:xfrm>
          <a:prstGeom prst="rect">
            <a:avLst/>
          </a:prstGeom>
        </p:spPr>
        <p:txBody>
          <a:bodyPr/>
          <a:lstStyle/>
          <a:p>
            <a:pPr algn="r" defTabSz="914400" fontAlgn="auto">
              <a:spcBef>
                <a:spcPts val="0"/>
              </a:spcBef>
              <a:spcAft>
                <a:spcPts val="0"/>
              </a:spcAft>
              <a:defRPr/>
            </a:pPr>
            <a:fld id="{218A1173-3684-4B01-AD06-985BF8C98ABF}" type="slidenum">
              <a:rPr lang="en-ZA" sz="1800">
                <a:latin typeface="+mn-lt"/>
                <a:ea typeface="+mn-ea"/>
              </a:rPr>
              <a:pPr algn="r" defTabSz="914400" fontAlgn="auto">
                <a:spcBef>
                  <a:spcPts val="0"/>
                </a:spcBef>
                <a:spcAft>
                  <a:spcPts val="0"/>
                </a:spcAft>
                <a:defRPr/>
              </a:pPr>
              <a:t>18</a:t>
            </a:fld>
            <a:endParaRPr lang="en-ZA" sz="1800" dirty="0">
              <a:latin typeface="+mn-lt"/>
              <a:ea typeface="+mn-ea"/>
            </a:endParaRPr>
          </a:p>
        </p:txBody>
      </p:sp>
      <p:pic>
        <p:nvPicPr>
          <p:cNvPr id="7" name="Picture 6"/>
          <p:cNvPicPr/>
          <p:nvPr/>
        </p:nvPicPr>
        <p:blipFill>
          <a:blip r:embed="rId3">
            <a:extLst>
              <a:ext uri="{28A0092B-C50C-407E-A947-70E740481C1C}">
                <a14:useLocalDpi xmlns:a14="http://schemas.microsoft.com/office/drawing/2010/main" xmlns="" val="0"/>
              </a:ext>
            </a:extLst>
          </a:blip>
          <a:srcRect/>
          <a:stretch>
            <a:fillRect/>
          </a:stretch>
        </p:blipFill>
        <p:spPr bwMode="auto">
          <a:xfrm>
            <a:off x="6735763" y="3736975"/>
            <a:ext cx="1939925" cy="615950"/>
          </a:xfrm>
          <a:prstGeom prst="rect">
            <a:avLst/>
          </a:prstGeom>
          <a:noFill/>
          <a:ln>
            <a:noFill/>
          </a:ln>
        </p:spPr>
      </p:pic>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22313" y="4124325"/>
            <a:ext cx="7772400" cy="1362075"/>
          </a:xfrm>
        </p:spPr>
        <p:txBody>
          <a:bodyPr>
            <a:normAutofit/>
          </a:bodyPr>
          <a:lstStyle/>
          <a:p>
            <a:pPr algn="ctr">
              <a:defRPr/>
            </a:pPr>
            <a:r>
              <a:rPr lang="en-ZA" sz="2800" dirty="0" smtClean="0">
                <a:ea typeface="Calibri"/>
                <a:cs typeface="Times New Roman"/>
              </a:rPr>
              <a:t>Water Research Commission (</a:t>
            </a:r>
            <a:r>
              <a:rPr lang="en-ZA" sz="2800" dirty="0" smtClean="0"/>
              <a:t>WRC)</a:t>
            </a:r>
            <a:endParaRPr lang="en-ZA" sz="2800" dirty="0"/>
          </a:p>
        </p:txBody>
      </p:sp>
      <p:sp>
        <p:nvSpPr>
          <p:cNvPr id="5" name="Text Placeholder 4"/>
          <p:cNvSpPr>
            <a:spLocks noGrp="1"/>
          </p:cNvSpPr>
          <p:nvPr>
            <p:ph type="body" idx="1"/>
          </p:nvPr>
        </p:nvSpPr>
        <p:spPr>
          <a:xfrm>
            <a:off x="722313" y="2438400"/>
            <a:ext cx="7772400" cy="1500188"/>
          </a:xfrm>
        </p:spPr>
        <p:txBody>
          <a:bodyPr>
            <a:normAutofit/>
          </a:bodyPr>
          <a:lstStyle/>
          <a:p>
            <a:pPr algn="ctr">
              <a:defRPr/>
            </a:pPr>
            <a:r>
              <a:rPr lang="en-ZA" sz="4000" dirty="0" smtClean="0"/>
              <a:t>Part 3</a:t>
            </a:r>
            <a:endParaRPr lang="en-ZA" sz="4000" dirty="0"/>
          </a:p>
        </p:txBody>
      </p:sp>
      <p:sp>
        <p:nvSpPr>
          <p:cNvPr id="47108" name="Slide Number Placeholder 3"/>
          <p:cNvSpPr>
            <a:spLocks noGrp="1"/>
          </p:cNvSpPr>
          <p:nvPr>
            <p:ph type="sldNum" sz="quarter" idx="12"/>
          </p:nvPr>
        </p:nvSpPr>
        <p:spPr bwMode="auto">
          <a:noFill/>
          <a:ln>
            <a:miter lim="800000"/>
            <a:headEnd/>
            <a:tailEnd/>
          </a:ln>
        </p:spPr>
        <p:txBody>
          <a:bodyPr/>
          <a:lstStyle/>
          <a:p>
            <a:fld id="{D49F6EEE-206C-4FA3-B572-9B6EECABEF1E}" type="slidenum">
              <a:rPr lang="en-ZA" smtClean="0"/>
              <a:pPr/>
              <a:t>19</a:t>
            </a:fld>
            <a:endParaRPr lang="en-ZA"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bwMode="auto">
          <a:xfrm>
            <a:off x="457200" y="642938"/>
            <a:ext cx="8229600" cy="774700"/>
          </a:xfrm>
          <a:noFill/>
          <a:ln>
            <a:miter lim="800000"/>
            <a:headEnd/>
            <a:tailEnd/>
          </a:ln>
        </p:spPr>
        <p:txBody>
          <a:bodyPr vert="horz" wrap="square" lIns="91440" tIns="45720" rIns="91440" bIns="45720" numCol="1" anchor="t" anchorCtr="0" compatLnSpc="1">
            <a:prstTxWarp prst="textNoShape">
              <a:avLst/>
            </a:prstTxWarp>
          </a:bodyPr>
          <a:lstStyle/>
          <a:p>
            <a:r>
              <a:rPr lang="en-ZA" b="1" dirty="0" smtClean="0">
                <a:ea typeface="ＭＳ Ｐゴシック" pitchFamily="34" charset="-128"/>
              </a:rPr>
              <a:t>Contents</a:t>
            </a:r>
          </a:p>
        </p:txBody>
      </p:sp>
      <p:sp>
        <p:nvSpPr>
          <p:cNvPr id="15363" name="Content Placeholder 4"/>
          <p:cNvSpPr>
            <a:spLocks noGrp="1"/>
          </p:cNvSpPr>
          <p:nvPr>
            <p:ph idx="1"/>
          </p:nvPr>
        </p:nvSpPr>
        <p:spPr bwMode="auto">
          <a:xfrm>
            <a:off x="500063" y="1928813"/>
            <a:ext cx="8077200" cy="3887787"/>
          </a:xfrm>
          <a:noFill/>
          <a:ln>
            <a:miter lim="800000"/>
            <a:headEnd/>
            <a:tailEnd/>
          </a:ln>
        </p:spPr>
        <p:txBody>
          <a:bodyPr vert="horz" wrap="square" lIns="91440" tIns="45720" rIns="91440" bIns="45720" numCol="1" anchor="t" anchorCtr="0" compatLnSpc="1">
            <a:prstTxWarp prst="textNoShape">
              <a:avLst/>
            </a:prstTxWarp>
          </a:bodyPr>
          <a:lstStyle/>
          <a:p>
            <a:r>
              <a:rPr lang="en-ZA" sz="2800" dirty="0" smtClean="0">
                <a:ea typeface="ＭＳ Ｐゴシック" pitchFamily="34" charset="-128"/>
              </a:rPr>
              <a:t>Part 1:Trans Caledon Tunnel Authority  (TCTA) </a:t>
            </a:r>
          </a:p>
          <a:p>
            <a:r>
              <a:rPr lang="en-ZA" sz="2800" dirty="0" smtClean="0">
                <a:ea typeface="ＭＳ Ｐゴシック" pitchFamily="34" charset="-128"/>
              </a:rPr>
              <a:t>Part 2: Water Research Commission (WRC)</a:t>
            </a:r>
          </a:p>
          <a:p>
            <a:pPr lvl="1"/>
            <a:endParaRPr lang="en-ZA" sz="2400" dirty="0" smtClean="0">
              <a:ea typeface="ＭＳ Ｐゴシック" pitchFamily="34" charset="-128"/>
            </a:endParaRPr>
          </a:p>
          <a:p>
            <a:pPr lvl="1">
              <a:buFont typeface="Arial" pitchFamily="34" charset="0"/>
              <a:buNone/>
            </a:pPr>
            <a:endParaRPr lang="en-ZA" dirty="0" smtClean="0">
              <a:ea typeface="ＭＳ Ｐゴシック" pitchFamily="34" charset="-128"/>
            </a:endParaRPr>
          </a:p>
          <a:p>
            <a:endParaRPr lang="en-ZA" dirty="0" smtClean="0">
              <a:ea typeface="ＭＳ Ｐゴシック" pitchFamily="34" charset="-128"/>
            </a:endParaRPr>
          </a:p>
        </p:txBody>
      </p:sp>
      <p:sp>
        <p:nvSpPr>
          <p:cNvPr id="15364" name="Slide Number Placeholder 3"/>
          <p:cNvSpPr>
            <a:spLocks noGrp="1"/>
          </p:cNvSpPr>
          <p:nvPr>
            <p:ph type="sldNum" sz="quarter" idx="12"/>
          </p:nvPr>
        </p:nvSpPr>
        <p:spPr bwMode="auto">
          <a:noFill/>
          <a:ln>
            <a:miter lim="800000"/>
            <a:headEnd/>
            <a:tailEnd/>
          </a:ln>
        </p:spPr>
        <p:txBody>
          <a:bodyPr/>
          <a:lstStyle/>
          <a:p>
            <a:fld id="{8B7A9345-78D3-4479-A005-CFF3BA07BE50}" type="slidenum">
              <a:rPr lang="en-ZA" smtClean="0"/>
              <a:pPr/>
              <a:t>2</a:t>
            </a:fld>
            <a:endParaRPr lang="en-ZA"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387475"/>
            <a:ext cx="7772400" cy="4381500"/>
          </a:xfrm>
        </p:spPr>
        <p:txBody>
          <a:bodyPr/>
          <a:lstStyle/>
          <a:p>
            <a:pPr>
              <a:defRPr/>
            </a:pPr>
            <a:r>
              <a:rPr lang="en-ZA" sz="3200" b="0" cap="none" dirty="0" smtClean="0"/>
              <a:t>We thank members of the Selection Panel for agreeing to be of service to the country.</a:t>
            </a:r>
            <a:r>
              <a:rPr lang="en-ZA" b="0" dirty="0" smtClean="0"/>
              <a:t/>
            </a:r>
            <a:br>
              <a:rPr lang="en-ZA" b="0" dirty="0" smtClean="0"/>
            </a:br>
            <a:endParaRPr lang="en-ZA" b="0" dirty="0"/>
          </a:p>
        </p:txBody>
      </p:sp>
      <p:sp>
        <p:nvSpPr>
          <p:cNvPr id="56323" name="Text Placeholder 2"/>
          <p:cNvSpPr>
            <a:spLocks noGrp="1"/>
          </p:cNvSpPr>
          <p:nvPr>
            <p:ph type="body" idx="1"/>
          </p:nvPr>
        </p:nvSpPr>
        <p:spPr bwMode="auto">
          <a:xfrm>
            <a:off x="722313" y="506413"/>
            <a:ext cx="7772400" cy="881062"/>
          </a:xfrm>
          <a:noFill/>
          <a:ln>
            <a:miter lim="800000"/>
            <a:headEnd/>
            <a:tailEnd/>
          </a:ln>
        </p:spPr>
        <p:txBody>
          <a:bodyPr vert="horz" wrap="square" lIns="91440" tIns="45720" rIns="91440" bIns="45720" numCol="1" anchorCtr="0" compatLnSpc="1">
            <a:prstTxWarp prst="textNoShape">
              <a:avLst/>
            </a:prstTxWarp>
          </a:bodyPr>
          <a:lstStyle/>
          <a:p>
            <a:pPr algn="ctr"/>
            <a:r>
              <a:rPr lang="en-ZA" sz="2800" b="1" dirty="0" smtClean="0">
                <a:solidFill>
                  <a:schemeClr val="tx1"/>
                </a:solidFill>
                <a:ea typeface="ＭＳ Ｐゴシック" pitchFamily="34" charset="-128"/>
              </a:rPr>
              <a:t>CONCLUSION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200400"/>
            <a:ext cx="7772400" cy="1362075"/>
          </a:xfrm>
        </p:spPr>
        <p:txBody>
          <a:bodyPr/>
          <a:lstStyle/>
          <a:p>
            <a:pPr algn="ctr">
              <a:defRPr/>
            </a:pPr>
            <a:r>
              <a:rPr lang="en-ZA" dirty="0" smtClean="0"/>
              <a:t>The End</a:t>
            </a:r>
            <a:endParaRPr lang="en-ZA" dirty="0"/>
          </a:p>
        </p:txBody>
      </p:sp>
      <p:sp>
        <p:nvSpPr>
          <p:cNvPr id="57347" name="Slide Number Placeholder 3"/>
          <p:cNvSpPr>
            <a:spLocks noGrp="1"/>
          </p:cNvSpPr>
          <p:nvPr>
            <p:ph type="sldNum" sz="quarter" idx="12"/>
          </p:nvPr>
        </p:nvSpPr>
        <p:spPr bwMode="auto">
          <a:noFill/>
          <a:ln>
            <a:miter lim="800000"/>
            <a:headEnd/>
            <a:tailEnd/>
          </a:ln>
        </p:spPr>
        <p:txBody>
          <a:bodyPr/>
          <a:lstStyle/>
          <a:p>
            <a:fld id="{0C14EEA6-D997-40C3-B18A-DB6922F0E8FF}" type="slidenum">
              <a:rPr lang="en-ZA" smtClean="0"/>
              <a:pPr/>
              <a:t>21</a:t>
            </a:fld>
            <a:endParaRPr lang="en-ZA"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22313" y="4124325"/>
            <a:ext cx="7772400" cy="1362075"/>
          </a:xfrm>
        </p:spPr>
        <p:txBody>
          <a:bodyPr>
            <a:normAutofit/>
          </a:bodyPr>
          <a:lstStyle/>
          <a:p>
            <a:pPr algn="ctr">
              <a:defRPr/>
            </a:pPr>
            <a:r>
              <a:rPr lang="en-ZA" sz="2800" dirty="0" smtClean="0"/>
              <a:t>Trans-Caledon Tunnel Authority  (TCTA)</a:t>
            </a:r>
            <a:endParaRPr lang="en-ZA" sz="2800" dirty="0"/>
          </a:p>
        </p:txBody>
      </p:sp>
      <p:sp>
        <p:nvSpPr>
          <p:cNvPr id="5" name="Text Placeholder 4"/>
          <p:cNvSpPr>
            <a:spLocks noGrp="1"/>
          </p:cNvSpPr>
          <p:nvPr>
            <p:ph type="body" idx="1"/>
          </p:nvPr>
        </p:nvSpPr>
        <p:spPr>
          <a:xfrm>
            <a:off x="722313" y="2438400"/>
            <a:ext cx="7772400" cy="1500188"/>
          </a:xfrm>
        </p:spPr>
        <p:txBody>
          <a:bodyPr>
            <a:normAutofit/>
          </a:bodyPr>
          <a:lstStyle/>
          <a:p>
            <a:pPr algn="ctr">
              <a:defRPr/>
            </a:pPr>
            <a:r>
              <a:rPr lang="en-ZA" sz="4000" dirty="0" smtClean="0"/>
              <a:t>Part 2</a:t>
            </a:r>
            <a:endParaRPr lang="en-ZA" sz="4000" dirty="0"/>
          </a:p>
        </p:txBody>
      </p:sp>
      <p:sp>
        <p:nvSpPr>
          <p:cNvPr id="39940" name="Slide Number Placeholder 3"/>
          <p:cNvSpPr>
            <a:spLocks noGrp="1"/>
          </p:cNvSpPr>
          <p:nvPr>
            <p:ph type="sldNum" sz="quarter" idx="12"/>
          </p:nvPr>
        </p:nvSpPr>
        <p:spPr bwMode="auto">
          <a:noFill/>
          <a:ln>
            <a:miter lim="800000"/>
            <a:headEnd/>
            <a:tailEnd/>
          </a:ln>
        </p:spPr>
        <p:txBody>
          <a:bodyPr/>
          <a:lstStyle/>
          <a:p>
            <a:fld id="{E8E4D3EA-54FF-4C8F-8B32-38E94BD85AAA}" type="slidenum">
              <a:rPr lang="en-ZA" smtClean="0"/>
              <a:pPr/>
              <a:t>3</a:t>
            </a:fld>
            <a:endParaRPr lang="en-ZA"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bwMode="auto">
          <a:xfrm>
            <a:off x="500063" y="142875"/>
            <a:ext cx="8229600" cy="1417638"/>
          </a:xfrm>
          <a:noFill/>
          <a:ln>
            <a:miter lim="800000"/>
            <a:headEnd/>
            <a:tailEnd/>
          </a:ln>
        </p:spPr>
        <p:txBody>
          <a:bodyPr vert="horz" wrap="square" lIns="91440" tIns="45720" rIns="91440" bIns="45720" numCol="1" anchor="t" anchorCtr="0" compatLnSpc="1">
            <a:prstTxWarp prst="textNoShape">
              <a:avLst/>
            </a:prstTxWarp>
          </a:bodyPr>
          <a:lstStyle/>
          <a:p>
            <a:r>
              <a:rPr lang="en-US" sz="3200" b="1" dirty="0" smtClean="0">
                <a:ea typeface="ＭＳ Ｐゴシック" pitchFamily="34" charset="-128"/>
              </a:rPr>
              <a:t>Overview of TCTA</a:t>
            </a:r>
          </a:p>
        </p:txBody>
      </p:sp>
      <p:sp>
        <p:nvSpPr>
          <p:cNvPr id="3" name="Content Placeholder 2"/>
          <p:cNvSpPr>
            <a:spLocks noGrp="1"/>
          </p:cNvSpPr>
          <p:nvPr>
            <p:ph idx="1"/>
          </p:nvPr>
        </p:nvSpPr>
        <p:spPr>
          <a:xfrm>
            <a:off x="0" y="1071563"/>
            <a:ext cx="8858250" cy="4657725"/>
          </a:xfrm>
        </p:spPr>
        <p:txBody>
          <a:bodyPr>
            <a:normAutofit fontScale="47500" lnSpcReduction="20000"/>
          </a:bodyPr>
          <a:lstStyle/>
          <a:p>
            <a:pPr marL="285750" indent="-285750" algn="just">
              <a:defRPr/>
            </a:pPr>
            <a:r>
              <a:rPr lang="en-ZA" sz="4500" dirty="0">
                <a:cs typeface="Arial" pitchFamily="34" charset="0"/>
              </a:rPr>
              <a:t>Establishment and regulation</a:t>
            </a:r>
            <a:r>
              <a:rPr lang="en-ZA" sz="4500" dirty="0" smtClean="0">
                <a:cs typeface="Arial" pitchFamily="34" charset="0"/>
              </a:rPr>
              <a:t>:</a:t>
            </a:r>
            <a:endParaRPr lang="en-ZA" sz="4500" dirty="0">
              <a:cs typeface="Arial" pitchFamily="34" charset="0"/>
            </a:endParaRPr>
          </a:p>
          <a:p>
            <a:pPr lvl="1" algn="just">
              <a:buFont typeface="Arial" pitchFamily="34" charset="0"/>
              <a:buChar char="•"/>
              <a:defRPr/>
            </a:pPr>
            <a:r>
              <a:rPr lang="en-ZA" sz="4500" dirty="0">
                <a:cs typeface="Arial" pitchFamily="34" charset="0"/>
              </a:rPr>
              <a:t>Established in 1986 through the Notice of Establishment in terms of the National Water Act to fulfil South Africa’s obligations in terms of the Treaty on the Lesotho Highlands Water Project</a:t>
            </a:r>
          </a:p>
          <a:p>
            <a:pPr lvl="1" algn="just">
              <a:buFont typeface="Arial" pitchFamily="34" charset="0"/>
              <a:buChar char="•"/>
              <a:defRPr/>
            </a:pPr>
            <a:r>
              <a:rPr lang="en-ZA" sz="4500" dirty="0">
                <a:cs typeface="Arial" pitchFamily="34" charset="0"/>
              </a:rPr>
              <a:t>Mandate subsequently expanded to Non-Treaty functions and the funding and implementation of bulk raw water infrastructure and other functions under Directives by the Minister </a:t>
            </a:r>
          </a:p>
          <a:p>
            <a:pPr lvl="1" algn="just">
              <a:buFont typeface="Arial" pitchFamily="34" charset="0"/>
              <a:buChar char="•"/>
              <a:defRPr/>
            </a:pPr>
            <a:r>
              <a:rPr lang="en-ZA" sz="4500" dirty="0">
                <a:cs typeface="Arial" pitchFamily="34" charset="0"/>
              </a:rPr>
              <a:t>Regulated under the PFMA as a Schedule 2 </a:t>
            </a:r>
            <a:r>
              <a:rPr lang="en-ZA" sz="4500" dirty="0" smtClean="0">
                <a:cs typeface="Arial" pitchFamily="34" charset="0"/>
              </a:rPr>
              <a:t>entity</a:t>
            </a:r>
            <a:endParaRPr lang="en-ZA" sz="4500" dirty="0">
              <a:cs typeface="Arial" pitchFamily="34" charset="0"/>
            </a:endParaRPr>
          </a:p>
          <a:p>
            <a:pPr marL="285750" indent="-285750" algn="just">
              <a:defRPr/>
            </a:pPr>
            <a:r>
              <a:rPr lang="en-ZA" sz="4500" dirty="0">
                <a:cs typeface="Arial" pitchFamily="34" charset="0"/>
              </a:rPr>
              <a:t>Funding and implementation of bulk raw water resource infrastructure:</a:t>
            </a:r>
          </a:p>
          <a:p>
            <a:pPr lvl="1" algn="just">
              <a:buFont typeface="Arial" pitchFamily="34" charset="0"/>
              <a:buChar char="•"/>
              <a:defRPr/>
            </a:pPr>
            <a:r>
              <a:rPr lang="en-ZA" sz="4500" dirty="0">
                <a:cs typeface="Arial" pitchFamily="34" charset="0"/>
              </a:rPr>
              <a:t>Arranges commercial funding for off-budget schemes</a:t>
            </a:r>
          </a:p>
          <a:p>
            <a:pPr lvl="1" algn="just">
              <a:buFont typeface="Arial" pitchFamily="34" charset="0"/>
              <a:buChar char="•"/>
              <a:defRPr/>
            </a:pPr>
            <a:r>
              <a:rPr lang="en-ZA" sz="4500" dirty="0">
                <a:cs typeface="Arial" pitchFamily="34" charset="0"/>
              </a:rPr>
              <a:t>Lesotho Highlands Water Project funded with a government guarantee</a:t>
            </a:r>
          </a:p>
          <a:p>
            <a:pPr lvl="1" algn="just">
              <a:buFont typeface="Arial" pitchFamily="34" charset="0"/>
              <a:buChar char="•"/>
              <a:defRPr/>
            </a:pPr>
            <a:r>
              <a:rPr lang="en-ZA" sz="4500" dirty="0">
                <a:cs typeface="Arial" pitchFamily="34" charset="0"/>
              </a:rPr>
              <a:t>Other off-budget schemes do not carry a government guarantee – revenue stream is secured through off-take agreements with water users to service debt</a:t>
            </a:r>
          </a:p>
          <a:p>
            <a:pPr lvl="1" algn="just">
              <a:buFont typeface="Arial" pitchFamily="34" charset="0"/>
              <a:buChar char="•"/>
              <a:defRPr/>
            </a:pPr>
            <a:r>
              <a:rPr lang="en-ZA" sz="4500" dirty="0">
                <a:cs typeface="Arial" pitchFamily="34" charset="0"/>
              </a:rPr>
              <a:t>Off-budget projects rated by Fitch Ratings – all currently rated AA+</a:t>
            </a:r>
          </a:p>
          <a:p>
            <a:pPr algn="just">
              <a:defRPr/>
            </a:pPr>
            <a:endParaRPr lang="en-ZA" dirty="0"/>
          </a:p>
        </p:txBody>
      </p:sp>
      <p:sp>
        <p:nvSpPr>
          <p:cNvPr id="40964" name="Slide Number Placeholder 5"/>
          <p:cNvSpPr>
            <a:spLocks noGrp="1"/>
          </p:cNvSpPr>
          <p:nvPr>
            <p:ph type="sldNum" sz="quarter" idx="12"/>
          </p:nvPr>
        </p:nvSpPr>
        <p:spPr bwMode="auto">
          <a:noFill/>
          <a:ln>
            <a:miter lim="800000"/>
            <a:headEnd/>
            <a:tailEnd/>
          </a:ln>
        </p:spPr>
        <p:txBody>
          <a:bodyPr/>
          <a:lstStyle/>
          <a:p>
            <a:fld id="{A9E11DF4-7AB0-47E2-9EAB-84C1BD129E32}" type="slidenum">
              <a:rPr lang="en-ZA" smtClean="0"/>
              <a:pPr/>
              <a:t>4</a:t>
            </a:fld>
            <a:endParaRPr lang="en-ZA"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t>Relationship with the Minister and Department</a:t>
            </a:r>
            <a:endParaRPr lang="en-ZA" sz="3200" b="1" dirty="0"/>
          </a:p>
        </p:txBody>
      </p:sp>
      <p:sp>
        <p:nvSpPr>
          <p:cNvPr id="3" name="Content Placeholder 2"/>
          <p:cNvSpPr>
            <a:spLocks noGrp="1"/>
          </p:cNvSpPr>
          <p:nvPr>
            <p:ph idx="1"/>
          </p:nvPr>
        </p:nvSpPr>
        <p:spPr>
          <a:xfrm>
            <a:off x="457200" y="990600"/>
            <a:ext cx="8229600" cy="4525963"/>
          </a:xfrm>
        </p:spPr>
        <p:txBody>
          <a:bodyPr/>
          <a:lstStyle/>
          <a:p>
            <a:pPr marL="0" indent="0">
              <a:buNone/>
            </a:pPr>
            <a:r>
              <a:rPr lang="en-ZA" dirty="0" smtClean="0"/>
              <a:t>Threefold relationship</a:t>
            </a:r>
          </a:p>
          <a:p>
            <a:r>
              <a:rPr lang="en-ZA" dirty="0" smtClean="0"/>
              <a:t>With the Minister as the Executive Authority to ensure TCTA is delivering as required by the client in terms of the policies and strategies of Government</a:t>
            </a:r>
          </a:p>
          <a:p>
            <a:r>
              <a:rPr lang="en-ZA" dirty="0" smtClean="0"/>
              <a:t>With the Department as the client to manage </a:t>
            </a:r>
            <a:r>
              <a:rPr lang="en-ZA" dirty="0"/>
              <a:t>the implementation of infrastructure to ensure that the service delivery objectives of the client are met in the most cost effective and socio/environmental sustainable manner</a:t>
            </a:r>
          </a:p>
        </p:txBody>
      </p:sp>
    </p:spTree>
    <p:extLst>
      <p:ext uri="{BB962C8B-B14F-4D97-AF65-F5344CB8AC3E}">
        <p14:creationId xmlns:p14="http://schemas.microsoft.com/office/powerpoint/2010/main" xmlns="" val="6170334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t>Relationship with the Minister and Department (Cont.)</a:t>
            </a:r>
            <a:endParaRPr lang="en-ZA" sz="3200" b="1" dirty="0"/>
          </a:p>
        </p:txBody>
      </p:sp>
      <p:sp>
        <p:nvSpPr>
          <p:cNvPr id="3" name="Content Placeholder 2"/>
          <p:cNvSpPr>
            <a:spLocks noGrp="1"/>
          </p:cNvSpPr>
          <p:nvPr>
            <p:ph idx="1"/>
          </p:nvPr>
        </p:nvSpPr>
        <p:spPr>
          <a:xfrm>
            <a:off x="457200" y="1403527"/>
            <a:ext cx="8229600" cy="4525963"/>
          </a:xfrm>
        </p:spPr>
        <p:txBody>
          <a:bodyPr/>
          <a:lstStyle/>
          <a:p>
            <a:r>
              <a:rPr lang="en-ZA" dirty="0" smtClean="0"/>
              <a:t>With the Department as the sector leader to help build an understanding with users of the liabilities incurred when borrowing money to fund</a:t>
            </a:r>
            <a:endParaRPr lang="en-ZA" dirty="0"/>
          </a:p>
        </p:txBody>
      </p:sp>
    </p:spTree>
    <p:extLst>
      <p:ext uri="{BB962C8B-B14F-4D97-AF65-F5344CB8AC3E}">
        <p14:creationId xmlns:p14="http://schemas.microsoft.com/office/powerpoint/2010/main" xmlns="" val="3939567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Delivery on predetermined objectives</a:t>
            </a:r>
            <a:endParaRPr lang="en-ZA" dirty="0"/>
          </a:p>
        </p:txBody>
      </p:sp>
      <p:sp>
        <p:nvSpPr>
          <p:cNvPr id="3" name="Text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10309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bwMode="auto">
          <a:xfrm>
            <a:off x="357188" y="357188"/>
            <a:ext cx="8229600" cy="814387"/>
          </a:xfrm>
          <a:noFill/>
          <a:ln>
            <a:miter lim="800000"/>
            <a:headEnd/>
            <a:tailEnd/>
          </a:ln>
        </p:spPr>
        <p:txBody>
          <a:bodyPr vert="horz" wrap="square" lIns="91440" tIns="45720" rIns="91440" bIns="45720" numCol="1" anchor="t" anchorCtr="0" compatLnSpc="1">
            <a:prstTxWarp prst="textNoShape">
              <a:avLst/>
            </a:prstTxWarp>
          </a:bodyPr>
          <a:lstStyle/>
          <a:p>
            <a:r>
              <a:rPr lang="en-US" sz="2800" b="1" dirty="0" smtClean="0">
                <a:ea typeface="ＭＳ Ｐゴシック" pitchFamily="34" charset="-128"/>
              </a:rPr>
              <a:t>How TCTA contributes to Government Outcomes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57112282"/>
              </p:ext>
            </p:extLst>
          </p:nvPr>
        </p:nvGraphicFramePr>
        <p:xfrm>
          <a:off x="0" y="1143000"/>
          <a:ext cx="9144000" cy="5661213"/>
        </p:xfrm>
        <a:graphic>
          <a:graphicData uri="http://schemas.openxmlformats.org/drawingml/2006/table">
            <a:tbl>
              <a:tblPr>
                <a:tableStyleId>{5C22544A-7EE6-4342-B048-85BDC9FD1C3A}</a:tableStyleId>
              </a:tblPr>
              <a:tblGrid>
                <a:gridCol w="727236"/>
                <a:gridCol w="2363515"/>
                <a:gridCol w="2908940"/>
                <a:gridCol w="3144309"/>
              </a:tblGrid>
              <a:tr h="339321">
                <a:tc>
                  <a:txBody>
                    <a:bodyPr/>
                    <a:lstStyle/>
                    <a:p>
                      <a:pPr marL="0" marR="0" algn="ctr">
                        <a:lnSpc>
                          <a:spcPts val="1700"/>
                        </a:lnSpc>
                        <a:spcBef>
                          <a:spcPts val="0"/>
                        </a:spcBef>
                        <a:spcAft>
                          <a:spcPts val="0"/>
                        </a:spcAft>
                      </a:pPr>
                      <a:r>
                        <a:rPr lang="en-ZA" sz="900" kern="1200" dirty="0">
                          <a:effectLst/>
                          <a:latin typeface="Arial Narrow" pitchFamily="34" charset="0"/>
                        </a:rPr>
                        <a:t> </a:t>
                      </a:r>
                      <a:r>
                        <a:rPr lang="en-ZA" sz="900" kern="1200" dirty="0" smtClean="0">
                          <a:effectLst/>
                          <a:latin typeface="Arial Narrow" pitchFamily="34" charset="0"/>
                        </a:rPr>
                        <a:t>Outcomes </a:t>
                      </a:r>
                      <a:endParaRPr lang="en-US" sz="1100" dirty="0">
                        <a:effectLst/>
                        <a:latin typeface="Arial Narrow" pitchFamily="34" charset="0"/>
                        <a:ea typeface="Times New Roman" panose="02020603050405020304" pitchFamily="18" charset="0"/>
                      </a:endParaRPr>
                    </a:p>
                  </a:txBody>
                  <a:tcPr marL="47158" marR="47158" marT="7689" marB="0">
                    <a:solidFill>
                      <a:schemeClr val="bg2">
                        <a:lumMod val="50000"/>
                      </a:schemeClr>
                    </a:solidFill>
                  </a:tcPr>
                </a:tc>
                <a:tc>
                  <a:txBody>
                    <a:bodyPr/>
                    <a:lstStyle/>
                    <a:p>
                      <a:pPr marL="0" marR="0">
                        <a:lnSpc>
                          <a:spcPts val="1700"/>
                        </a:lnSpc>
                        <a:spcBef>
                          <a:spcPts val="0"/>
                        </a:spcBef>
                        <a:spcAft>
                          <a:spcPts val="0"/>
                        </a:spcAft>
                      </a:pPr>
                      <a:r>
                        <a:rPr lang="en-ZA" sz="1200" b="1" kern="1200" dirty="0">
                          <a:solidFill>
                            <a:schemeClr val="bg1"/>
                          </a:solidFill>
                          <a:effectLst/>
                          <a:latin typeface="Arial Narrow" pitchFamily="34" charset="0"/>
                        </a:rPr>
                        <a:t>Government Outcomes </a:t>
                      </a:r>
                      <a:endParaRPr lang="en-US" sz="1200" b="1" dirty="0">
                        <a:solidFill>
                          <a:schemeClr val="bg1"/>
                        </a:solidFill>
                        <a:effectLst/>
                        <a:latin typeface="Arial Narrow" pitchFamily="34" charset="0"/>
                        <a:ea typeface="Times New Roman" panose="02020603050405020304" pitchFamily="18" charset="0"/>
                      </a:endParaRPr>
                    </a:p>
                  </a:txBody>
                  <a:tcPr marL="47158" marR="47158" marT="7689" marB="0">
                    <a:solidFill>
                      <a:schemeClr val="bg2">
                        <a:lumMod val="50000"/>
                      </a:schemeClr>
                    </a:solidFill>
                  </a:tcPr>
                </a:tc>
                <a:tc>
                  <a:txBody>
                    <a:bodyPr/>
                    <a:lstStyle/>
                    <a:p>
                      <a:pPr marL="0" marR="0">
                        <a:lnSpc>
                          <a:spcPts val="1700"/>
                        </a:lnSpc>
                        <a:spcBef>
                          <a:spcPts val="0"/>
                        </a:spcBef>
                        <a:spcAft>
                          <a:spcPts val="0"/>
                        </a:spcAft>
                      </a:pPr>
                      <a:r>
                        <a:rPr lang="en-ZA" sz="1200" b="1" kern="1200" dirty="0" smtClean="0">
                          <a:solidFill>
                            <a:schemeClr val="bg1"/>
                          </a:solidFill>
                          <a:effectLst/>
                          <a:latin typeface="Arial Narrow" pitchFamily="34" charset="0"/>
                        </a:rPr>
                        <a:t>Department Priorities </a:t>
                      </a:r>
                      <a:endParaRPr lang="en-US" sz="1200" b="1" dirty="0">
                        <a:solidFill>
                          <a:schemeClr val="bg1"/>
                        </a:solidFill>
                        <a:effectLst/>
                        <a:latin typeface="Arial Narrow" pitchFamily="34" charset="0"/>
                        <a:ea typeface="Times New Roman" panose="02020603050405020304" pitchFamily="18" charset="0"/>
                      </a:endParaRPr>
                    </a:p>
                  </a:txBody>
                  <a:tcPr marL="47158" marR="47158" marT="7689" marB="0">
                    <a:solidFill>
                      <a:schemeClr val="bg2">
                        <a:lumMod val="50000"/>
                      </a:schemeClr>
                    </a:solidFill>
                  </a:tcPr>
                </a:tc>
                <a:tc>
                  <a:txBody>
                    <a:bodyPr/>
                    <a:lstStyle/>
                    <a:p>
                      <a:pPr marL="0" marR="0">
                        <a:lnSpc>
                          <a:spcPts val="1700"/>
                        </a:lnSpc>
                        <a:spcBef>
                          <a:spcPts val="0"/>
                        </a:spcBef>
                        <a:spcAft>
                          <a:spcPts val="0"/>
                        </a:spcAft>
                      </a:pPr>
                      <a:r>
                        <a:rPr lang="en-ZA" sz="1200" b="1" kern="1200" dirty="0">
                          <a:solidFill>
                            <a:schemeClr val="bg1"/>
                          </a:solidFill>
                          <a:effectLst/>
                          <a:latin typeface="Arial Narrow" pitchFamily="34" charset="0"/>
                        </a:rPr>
                        <a:t>TCTA Contribution </a:t>
                      </a:r>
                      <a:endParaRPr lang="en-US" sz="1200" b="1" dirty="0">
                        <a:solidFill>
                          <a:schemeClr val="bg1"/>
                        </a:solidFill>
                        <a:effectLst/>
                        <a:latin typeface="Arial Narrow" pitchFamily="34" charset="0"/>
                        <a:ea typeface="Times New Roman" panose="02020603050405020304" pitchFamily="18" charset="0"/>
                      </a:endParaRPr>
                    </a:p>
                  </a:txBody>
                  <a:tcPr marL="47158" marR="47158" marT="7689" marB="0">
                    <a:solidFill>
                      <a:schemeClr val="bg2">
                        <a:lumMod val="50000"/>
                      </a:schemeClr>
                    </a:solidFill>
                  </a:tcPr>
                </a:tc>
              </a:tr>
              <a:tr h="643854">
                <a:tc>
                  <a:txBody>
                    <a:bodyPr/>
                    <a:lstStyle/>
                    <a:p>
                      <a:pPr marL="0" marR="0" algn="ctr">
                        <a:spcBef>
                          <a:spcPts val="0"/>
                        </a:spcBef>
                        <a:spcAft>
                          <a:spcPts val="0"/>
                        </a:spcAft>
                      </a:pPr>
                      <a:r>
                        <a:rPr lang="en-ZA" sz="900" b="1" kern="1200" dirty="0">
                          <a:solidFill>
                            <a:schemeClr val="bg1"/>
                          </a:solidFill>
                          <a:effectLst/>
                          <a:latin typeface="Arial Narrow" pitchFamily="34" charset="0"/>
                        </a:rPr>
                        <a:t>4</a:t>
                      </a:r>
                      <a:endParaRPr lang="en-US" sz="1100" b="1" dirty="0">
                        <a:solidFill>
                          <a:schemeClr val="bg1"/>
                        </a:solidFill>
                        <a:effectLst/>
                        <a:latin typeface="Arial Narrow" pitchFamily="34" charset="0"/>
                        <a:ea typeface="Times New Roman" panose="02020603050405020304" pitchFamily="18" charset="0"/>
                      </a:endParaRPr>
                    </a:p>
                  </a:txBody>
                  <a:tcPr marL="47158" marR="47158" marT="7689" marB="0">
                    <a:solidFill>
                      <a:schemeClr val="bg2">
                        <a:lumMod val="50000"/>
                      </a:schemeClr>
                    </a:solidFill>
                  </a:tcPr>
                </a:tc>
                <a:tc>
                  <a:txBody>
                    <a:bodyPr/>
                    <a:lstStyle/>
                    <a:p>
                      <a:pPr marL="0" marR="0">
                        <a:spcBef>
                          <a:spcPts val="0"/>
                        </a:spcBef>
                        <a:spcAft>
                          <a:spcPts val="0"/>
                        </a:spcAft>
                      </a:pPr>
                      <a:r>
                        <a:rPr lang="en-ZA" sz="1100" kern="1200" dirty="0">
                          <a:effectLst/>
                          <a:latin typeface="Arial Narrow" pitchFamily="34" charset="0"/>
                        </a:rPr>
                        <a:t>Decent employment through inclusive economic growth </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90000"/>
                      </a:schemeClr>
                    </a:solidFill>
                  </a:tcPr>
                </a:tc>
                <a:tc>
                  <a:txBody>
                    <a:bodyPr/>
                    <a:lstStyle/>
                    <a:p>
                      <a:pPr marL="109855" marR="0" indent="-173990">
                        <a:spcBef>
                          <a:spcPts val="0"/>
                        </a:spcBef>
                        <a:spcAft>
                          <a:spcPts val="0"/>
                        </a:spcAft>
                      </a:pPr>
                      <a:r>
                        <a:rPr lang="en-ZA" sz="1100" kern="1200" dirty="0">
                          <a:effectLst/>
                          <a:latin typeface="Arial Narrow" pitchFamily="34" charset="0"/>
                        </a:rPr>
                        <a:t>(1) Contribute to Economic Growth, Rural Dev, Food Security and Land Reform (outcomes 6, 7 and 9) </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90000"/>
                      </a:schemeClr>
                    </a:solidFill>
                  </a:tcPr>
                </a:tc>
                <a:tc>
                  <a:txBody>
                    <a:bodyPr/>
                    <a:lstStyle/>
                    <a:p>
                      <a:pPr marL="0" marR="0">
                        <a:spcBef>
                          <a:spcPts val="0"/>
                        </a:spcBef>
                        <a:spcAft>
                          <a:spcPts val="0"/>
                        </a:spcAft>
                      </a:pPr>
                      <a:r>
                        <a:rPr lang="en-US" sz="1100" dirty="0" smtClean="0">
                          <a:effectLst/>
                          <a:latin typeface="Arial Narrow" pitchFamily="34" charset="0"/>
                          <a:ea typeface="Times New Roman" panose="02020603050405020304" pitchFamily="18" charset="0"/>
                        </a:rPr>
                        <a:t>Providing cost-effective water infrastructure as an enabler of economic growth</a:t>
                      </a:r>
                      <a:endParaRPr lang="en-US" sz="1100" dirty="0">
                        <a:effectLst/>
                        <a:latin typeface="Arial Narrow" pitchFamily="34" charset="0"/>
                        <a:ea typeface="Times New Roman" panose="02020603050405020304" pitchFamily="18" charset="0"/>
                      </a:endParaRPr>
                    </a:p>
                  </a:txBody>
                  <a:tcPr marL="47158" marR="47158" marT="7689" marB="0">
                    <a:solidFill>
                      <a:schemeClr val="bg2">
                        <a:lumMod val="90000"/>
                      </a:schemeClr>
                    </a:solidFill>
                  </a:tcPr>
                </a:tc>
              </a:tr>
              <a:tr h="742483">
                <a:tc>
                  <a:txBody>
                    <a:bodyPr/>
                    <a:lstStyle/>
                    <a:p>
                      <a:pPr marL="0" marR="0" algn="ctr">
                        <a:spcBef>
                          <a:spcPts val="0"/>
                        </a:spcBef>
                        <a:spcAft>
                          <a:spcPts val="0"/>
                        </a:spcAft>
                      </a:pPr>
                      <a:r>
                        <a:rPr lang="en-ZA" sz="900" b="1" kern="1200" dirty="0">
                          <a:solidFill>
                            <a:schemeClr val="bg1"/>
                          </a:solidFill>
                          <a:effectLst/>
                          <a:latin typeface="Arial Narrow" pitchFamily="34" charset="0"/>
                        </a:rPr>
                        <a:t>5</a:t>
                      </a:r>
                      <a:endParaRPr lang="en-US" sz="1100" b="1" dirty="0">
                        <a:solidFill>
                          <a:schemeClr val="bg1"/>
                        </a:solidFill>
                        <a:effectLst/>
                        <a:latin typeface="Arial Narrow" pitchFamily="34" charset="0"/>
                        <a:ea typeface="Times New Roman" panose="02020603050405020304" pitchFamily="18" charset="0"/>
                      </a:endParaRPr>
                    </a:p>
                  </a:txBody>
                  <a:tcPr marL="47158" marR="47158" marT="7689" marB="0">
                    <a:solidFill>
                      <a:schemeClr val="bg2">
                        <a:lumMod val="50000"/>
                      </a:schemeClr>
                    </a:solidFill>
                  </a:tcPr>
                </a:tc>
                <a:tc>
                  <a:txBody>
                    <a:bodyPr/>
                    <a:lstStyle/>
                    <a:p>
                      <a:pPr marL="0" marR="0">
                        <a:spcBef>
                          <a:spcPts val="0"/>
                        </a:spcBef>
                        <a:spcAft>
                          <a:spcPts val="0"/>
                        </a:spcAft>
                      </a:pPr>
                      <a:r>
                        <a:rPr lang="en-ZA" sz="1100" kern="1200" dirty="0">
                          <a:effectLst/>
                          <a:latin typeface="Arial Narrow" pitchFamily="34" charset="0"/>
                        </a:rPr>
                        <a:t>A Skilled and capable workforce </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75000"/>
                      </a:schemeClr>
                    </a:solidFill>
                  </a:tcPr>
                </a:tc>
                <a:tc>
                  <a:txBody>
                    <a:bodyPr/>
                    <a:lstStyle/>
                    <a:p>
                      <a:pPr marL="0" marR="0">
                        <a:spcBef>
                          <a:spcPts val="0"/>
                        </a:spcBef>
                        <a:spcAft>
                          <a:spcPts val="0"/>
                        </a:spcAft>
                      </a:pPr>
                      <a:r>
                        <a:rPr lang="en-ZA" sz="1100" kern="1200" dirty="0">
                          <a:effectLst/>
                          <a:latin typeface="Arial Narrow" pitchFamily="34" charset="0"/>
                        </a:rPr>
                        <a:t>- </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75000"/>
                      </a:schemeClr>
                    </a:solidFill>
                  </a:tcPr>
                </a:tc>
                <a:tc>
                  <a:txBody>
                    <a:bodyPr/>
                    <a:lstStyle/>
                    <a:p>
                      <a:pPr marL="0" marR="0">
                        <a:spcBef>
                          <a:spcPts val="0"/>
                        </a:spcBef>
                        <a:spcAft>
                          <a:spcPts val="0"/>
                        </a:spcAft>
                      </a:pPr>
                      <a:r>
                        <a:rPr lang="en-ZA" sz="1100" kern="1200" dirty="0">
                          <a:effectLst/>
                          <a:latin typeface="Arial Narrow" pitchFamily="34" charset="0"/>
                        </a:rPr>
                        <a:t>Through the projects and internal training develop entrepreneurship in small business and up-skill the workforce to enable South Africa to compete in the world markets</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75000"/>
                      </a:schemeClr>
                    </a:solidFill>
                  </a:tcPr>
                </a:tc>
              </a:tr>
              <a:tr h="724128">
                <a:tc>
                  <a:txBody>
                    <a:bodyPr/>
                    <a:lstStyle/>
                    <a:p>
                      <a:pPr marL="0" marR="0" algn="ctr">
                        <a:spcBef>
                          <a:spcPts val="0"/>
                        </a:spcBef>
                        <a:spcAft>
                          <a:spcPts val="0"/>
                        </a:spcAft>
                      </a:pPr>
                      <a:r>
                        <a:rPr lang="en-ZA" sz="900" b="1" kern="1200" dirty="0">
                          <a:solidFill>
                            <a:schemeClr val="bg1"/>
                          </a:solidFill>
                          <a:effectLst/>
                          <a:latin typeface="Arial Narrow" pitchFamily="34" charset="0"/>
                        </a:rPr>
                        <a:t>6</a:t>
                      </a:r>
                      <a:endParaRPr lang="en-US" sz="1100" b="1" dirty="0">
                        <a:solidFill>
                          <a:schemeClr val="bg1"/>
                        </a:solidFill>
                        <a:effectLst/>
                        <a:latin typeface="Arial Narrow" pitchFamily="34" charset="0"/>
                        <a:ea typeface="Times New Roman" panose="02020603050405020304" pitchFamily="18" charset="0"/>
                      </a:endParaRPr>
                    </a:p>
                  </a:txBody>
                  <a:tcPr marL="47158" marR="47158" marT="7689" marB="0">
                    <a:solidFill>
                      <a:schemeClr val="bg2">
                        <a:lumMod val="50000"/>
                      </a:schemeClr>
                    </a:solidFill>
                  </a:tcPr>
                </a:tc>
                <a:tc>
                  <a:txBody>
                    <a:bodyPr/>
                    <a:lstStyle/>
                    <a:p>
                      <a:pPr marL="0" marR="0">
                        <a:spcBef>
                          <a:spcPts val="0"/>
                        </a:spcBef>
                        <a:spcAft>
                          <a:spcPts val="0"/>
                        </a:spcAft>
                      </a:pPr>
                      <a:r>
                        <a:rPr lang="en-ZA" sz="1100" kern="1200" dirty="0">
                          <a:effectLst/>
                          <a:latin typeface="Arial Narrow" pitchFamily="34" charset="0"/>
                        </a:rPr>
                        <a:t>Efficient, competitive and responsive economic infrastructure network </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90000"/>
                      </a:schemeClr>
                    </a:solidFill>
                  </a:tcPr>
                </a:tc>
                <a:tc rowSpan="2">
                  <a:txBody>
                    <a:bodyPr/>
                    <a:lstStyle/>
                    <a:p>
                      <a:pPr marL="201295" marR="0" indent="-201295">
                        <a:spcBef>
                          <a:spcPts val="0"/>
                        </a:spcBef>
                        <a:spcAft>
                          <a:spcPts val="0"/>
                        </a:spcAft>
                      </a:pPr>
                      <a:r>
                        <a:rPr lang="en-ZA" sz="1100" kern="1200" dirty="0">
                          <a:effectLst/>
                          <a:latin typeface="Arial Narrow" pitchFamily="34" charset="0"/>
                        </a:rPr>
                        <a:t>(1)  Contribute to Economic Growth, Rural Dev, Food Security and Land Reform (outcomes 6 and 7) </a:t>
                      </a:r>
                      <a:endParaRPr lang="en-US" sz="1600" dirty="0">
                        <a:effectLst/>
                        <a:latin typeface="Arial Narrow" pitchFamily="34" charset="0"/>
                      </a:endParaRPr>
                    </a:p>
                    <a:p>
                      <a:pPr marL="201295" marR="0" indent="-201295">
                        <a:spcBef>
                          <a:spcPts val="0"/>
                        </a:spcBef>
                        <a:spcAft>
                          <a:spcPts val="0"/>
                        </a:spcAft>
                      </a:pPr>
                      <a:r>
                        <a:rPr lang="en-ZA" sz="1100" kern="1200" dirty="0">
                          <a:effectLst/>
                          <a:latin typeface="Arial Narrow" pitchFamily="34" charset="0"/>
                        </a:rPr>
                        <a:t>(3)  Strengthening the regulation of the water sector - (outcome 6 and 10) </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90000"/>
                      </a:schemeClr>
                    </a:solidFill>
                  </a:tcPr>
                </a:tc>
                <a:tc>
                  <a:txBody>
                    <a:bodyPr/>
                    <a:lstStyle/>
                    <a:p>
                      <a:pPr marL="0" marR="0">
                        <a:spcBef>
                          <a:spcPts val="0"/>
                        </a:spcBef>
                        <a:spcAft>
                          <a:spcPts val="0"/>
                        </a:spcAft>
                      </a:pPr>
                      <a:r>
                        <a:rPr lang="en-ZA" sz="1100" kern="1200" dirty="0">
                          <a:effectLst/>
                          <a:latin typeface="Arial Narrow" pitchFamily="34" charset="0"/>
                        </a:rPr>
                        <a:t>Providing a comprehensive financial and implementation package to ensure the most cost effective solution</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90000"/>
                      </a:schemeClr>
                    </a:solidFill>
                  </a:tcPr>
                </a:tc>
              </a:tr>
              <a:tr h="558966">
                <a:tc>
                  <a:txBody>
                    <a:bodyPr/>
                    <a:lstStyle/>
                    <a:p>
                      <a:pPr marL="0" marR="0" algn="ctr">
                        <a:spcBef>
                          <a:spcPts val="0"/>
                        </a:spcBef>
                        <a:spcAft>
                          <a:spcPts val="0"/>
                        </a:spcAft>
                      </a:pPr>
                      <a:r>
                        <a:rPr lang="en-ZA" sz="900" b="1" kern="1200" dirty="0">
                          <a:solidFill>
                            <a:schemeClr val="bg1"/>
                          </a:solidFill>
                          <a:effectLst/>
                          <a:latin typeface="Arial Narrow" pitchFamily="34" charset="0"/>
                        </a:rPr>
                        <a:t>7</a:t>
                      </a:r>
                      <a:endParaRPr lang="en-US" sz="1100" b="1" dirty="0">
                        <a:solidFill>
                          <a:schemeClr val="bg1"/>
                        </a:solidFill>
                        <a:effectLst/>
                        <a:latin typeface="Arial Narrow" pitchFamily="34" charset="0"/>
                        <a:ea typeface="Times New Roman" panose="02020603050405020304" pitchFamily="18" charset="0"/>
                      </a:endParaRPr>
                    </a:p>
                  </a:txBody>
                  <a:tcPr marL="47158" marR="47158" marT="7689" marB="0">
                    <a:solidFill>
                      <a:schemeClr val="bg2">
                        <a:lumMod val="50000"/>
                      </a:schemeClr>
                    </a:solidFill>
                  </a:tcPr>
                </a:tc>
                <a:tc>
                  <a:txBody>
                    <a:bodyPr/>
                    <a:lstStyle/>
                    <a:p>
                      <a:pPr marL="0" marR="0">
                        <a:spcBef>
                          <a:spcPts val="0"/>
                        </a:spcBef>
                        <a:spcAft>
                          <a:spcPts val="0"/>
                        </a:spcAft>
                      </a:pPr>
                      <a:r>
                        <a:rPr lang="en-ZA" sz="1100" kern="1200" dirty="0">
                          <a:effectLst/>
                          <a:latin typeface="Arial Narrow" pitchFamily="34" charset="0"/>
                        </a:rPr>
                        <a:t>Vibrant, equitable and sustainable rural communities with food security for all </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75000"/>
                      </a:schemeClr>
                    </a:solidFill>
                  </a:tcPr>
                </a:tc>
                <a:tc vMerge="1">
                  <a:txBody>
                    <a:bodyPr/>
                    <a:lstStyle/>
                    <a:p>
                      <a:endParaRPr lang="en-US"/>
                    </a:p>
                  </a:txBody>
                  <a:tcPr/>
                </a:tc>
                <a:tc>
                  <a:txBody>
                    <a:bodyPr/>
                    <a:lstStyle/>
                    <a:p>
                      <a:pPr marL="0" marR="0">
                        <a:spcBef>
                          <a:spcPts val="0"/>
                        </a:spcBef>
                        <a:spcAft>
                          <a:spcPts val="0"/>
                        </a:spcAft>
                      </a:pPr>
                      <a:r>
                        <a:rPr lang="en-ZA" sz="1100" kern="1200" dirty="0">
                          <a:effectLst/>
                          <a:latin typeface="Arial Narrow" pitchFamily="34" charset="0"/>
                        </a:rPr>
                        <a:t>Support to other water sector institutions to enable them to deliver on their mandate</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75000"/>
                      </a:schemeClr>
                    </a:solidFill>
                  </a:tcPr>
                </a:tc>
              </a:tr>
              <a:tr h="583916">
                <a:tc>
                  <a:txBody>
                    <a:bodyPr/>
                    <a:lstStyle/>
                    <a:p>
                      <a:pPr marL="0" marR="0" algn="ctr">
                        <a:spcBef>
                          <a:spcPts val="0"/>
                        </a:spcBef>
                        <a:spcAft>
                          <a:spcPts val="0"/>
                        </a:spcAft>
                      </a:pPr>
                      <a:r>
                        <a:rPr lang="en-ZA" sz="900" b="1" kern="1200" dirty="0">
                          <a:solidFill>
                            <a:schemeClr val="bg1"/>
                          </a:solidFill>
                          <a:effectLst/>
                          <a:latin typeface="Arial Narrow" pitchFamily="34" charset="0"/>
                        </a:rPr>
                        <a:t>8</a:t>
                      </a:r>
                      <a:endParaRPr lang="en-US" sz="1100" b="1" dirty="0">
                        <a:solidFill>
                          <a:schemeClr val="bg1"/>
                        </a:solidFill>
                        <a:effectLst/>
                        <a:latin typeface="Arial Narrow" pitchFamily="34" charset="0"/>
                        <a:ea typeface="Times New Roman" panose="02020603050405020304" pitchFamily="18" charset="0"/>
                      </a:endParaRPr>
                    </a:p>
                  </a:txBody>
                  <a:tcPr marL="47158" marR="47158" marT="7689" marB="0">
                    <a:solidFill>
                      <a:schemeClr val="bg2">
                        <a:lumMod val="50000"/>
                      </a:schemeClr>
                    </a:solidFill>
                  </a:tcPr>
                </a:tc>
                <a:tc>
                  <a:txBody>
                    <a:bodyPr/>
                    <a:lstStyle/>
                    <a:p>
                      <a:pPr marL="0" marR="0">
                        <a:spcBef>
                          <a:spcPts val="0"/>
                        </a:spcBef>
                        <a:spcAft>
                          <a:spcPts val="0"/>
                        </a:spcAft>
                      </a:pPr>
                      <a:r>
                        <a:rPr lang="en-ZA" sz="1100" kern="1200" dirty="0">
                          <a:effectLst/>
                          <a:latin typeface="Arial Narrow" pitchFamily="34" charset="0"/>
                        </a:rPr>
                        <a:t>Sustainable human settlements and improved quality of household life </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90000"/>
                      </a:schemeClr>
                    </a:solidFill>
                  </a:tcPr>
                </a:tc>
                <a:tc>
                  <a:txBody>
                    <a:bodyPr/>
                    <a:lstStyle/>
                    <a:p>
                      <a:pPr marL="342900" lvl="0" indent="-342900">
                        <a:buFont typeface="+mj-lt"/>
                        <a:buAutoNum type="arabicParenBoth"/>
                      </a:pPr>
                      <a:r>
                        <a:rPr lang="en-ZA" sz="1100" kern="1200" dirty="0">
                          <a:effectLst/>
                          <a:latin typeface="Arial Narrow" pitchFamily="34" charset="0"/>
                        </a:rPr>
                        <a:t>Contribute to Economic Growth, Rural Dev, Food Security and Land Reform (outcomes 6, 7 and 9) </a:t>
                      </a:r>
                      <a:endParaRPr lang="en-US" sz="1200" dirty="0">
                        <a:effectLst/>
                        <a:latin typeface="Arial Narrow" pitchFamily="34" charset="0"/>
                      </a:endParaRPr>
                    </a:p>
                  </a:txBody>
                  <a:tcPr marL="47158" marR="47158" marT="7689" marB="0">
                    <a:solidFill>
                      <a:schemeClr val="bg2">
                        <a:lumMod val="90000"/>
                      </a:schemeClr>
                    </a:solidFill>
                  </a:tcPr>
                </a:tc>
                <a:tc>
                  <a:txBody>
                    <a:bodyPr/>
                    <a:lstStyle/>
                    <a:p>
                      <a:pPr marL="0" marR="0">
                        <a:spcBef>
                          <a:spcPts val="0"/>
                        </a:spcBef>
                        <a:spcAft>
                          <a:spcPts val="0"/>
                        </a:spcAft>
                      </a:pPr>
                      <a:r>
                        <a:rPr lang="en-ZA" sz="1100" kern="1200" dirty="0">
                          <a:effectLst/>
                          <a:latin typeface="Arial Narrow" pitchFamily="34" charset="0"/>
                        </a:rPr>
                        <a:t>Provision of affordable </a:t>
                      </a:r>
                      <a:r>
                        <a:rPr lang="en-ZA" sz="1100" kern="1200" dirty="0" smtClean="0">
                          <a:effectLst/>
                          <a:latin typeface="Arial Narrow" pitchFamily="34" charset="0"/>
                        </a:rPr>
                        <a:t>infrastructure</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90000"/>
                      </a:schemeClr>
                    </a:solidFill>
                  </a:tcPr>
                </a:tc>
              </a:tr>
              <a:tr h="500500">
                <a:tc>
                  <a:txBody>
                    <a:bodyPr/>
                    <a:lstStyle/>
                    <a:p>
                      <a:pPr marL="0" marR="0" algn="ctr">
                        <a:spcBef>
                          <a:spcPts val="0"/>
                        </a:spcBef>
                        <a:spcAft>
                          <a:spcPts val="0"/>
                        </a:spcAft>
                      </a:pPr>
                      <a:r>
                        <a:rPr lang="en-ZA" sz="900" b="1" kern="1200" dirty="0">
                          <a:solidFill>
                            <a:schemeClr val="bg1"/>
                          </a:solidFill>
                          <a:effectLst/>
                          <a:latin typeface="Arial Narrow" pitchFamily="34" charset="0"/>
                        </a:rPr>
                        <a:t>9</a:t>
                      </a:r>
                      <a:endParaRPr lang="en-US" sz="1100" b="1" dirty="0">
                        <a:solidFill>
                          <a:schemeClr val="bg1"/>
                        </a:solidFill>
                        <a:effectLst/>
                        <a:latin typeface="Arial Narrow" pitchFamily="34" charset="0"/>
                        <a:ea typeface="Times New Roman" panose="02020603050405020304" pitchFamily="18" charset="0"/>
                      </a:endParaRPr>
                    </a:p>
                  </a:txBody>
                  <a:tcPr marL="47158" marR="47158" marT="7689" marB="0">
                    <a:solidFill>
                      <a:schemeClr val="bg2">
                        <a:lumMod val="50000"/>
                      </a:schemeClr>
                    </a:solidFill>
                  </a:tcPr>
                </a:tc>
                <a:tc>
                  <a:txBody>
                    <a:bodyPr/>
                    <a:lstStyle/>
                    <a:p>
                      <a:pPr marL="0" marR="0">
                        <a:spcBef>
                          <a:spcPts val="0"/>
                        </a:spcBef>
                        <a:spcAft>
                          <a:spcPts val="0"/>
                        </a:spcAft>
                      </a:pPr>
                      <a:r>
                        <a:rPr lang="en-ZA" sz="1100" kern="1200" dirty="0">
                          <a:effectLst/>
                          <a:latin typeface="Arial Narrow" pitchFamily="34" charset="0"/>
                        </a:rPr>
                        <a:t>A responsive, accountable, effective and efficient local government system </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75000"/>
                      </a:schemeClr>
                    </a:solidFill>
                  </a:tcPr>
                </a:tc>
                <a:tc>
                  <a:txBody>
                    <a:bodyPr/>
                    <a:lstStyle/>
                    <a:p>
                      <a:pPr marL="201295" marR="0" indent="-265430">
                        <a:spcBef>
                          <a:spcPts val="0"/>
                        </a:spcBef>
                        <a:spcAft>
                          <a:spcPts val="0"/>
                        </a:spcAft>
                      </a:pPr>
                      <a:r>
                        <a:rPr lang="en-ZA" sz="1100" kern="1200" dirty="0">
                          <a:effectLst/>
                          <a:latin typeface="Arial Narrow" pitchFamily="34" charset="0"/>
                        </a:rPr>
                        <a:t>(4)   Support local government to deliver water services (outcome 9) </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75000"/>
                      </a:schemeClr>
                    </a:solidFill>
                  </a:tcPr>
                </a:tc>
                <a:tc>
                  <a:txBody>
                    <a:bodyPr/>
                    <a:lstStyle/>
                    <a:p>
                      <a:pPr marL="18415" marR="0">
                        <a:spcBef>
                          <a:spcPts val="0"/>
                        </a:spcBef>
                        <a:spcAft>
                          <a:spcPts val="0"/>
                        </a:spcAft>
                      </a:pPr>
                      <a:r>
                        <a:rPr lang="en-ZA" sz="1100" kern="1200" dirty="0">
                          <a:effectLst/>
                          <a:latin typeface="Arial Narrow" pitchFamily="34" charset="0"/>
                        </a:rPr>
                        <a:t>Support to other water sector institutions to enable them to deliver on their mandate</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75000"/>
                      </a:schemeClr>
                    </a:solidFill>
                  </a:tcPr>
                </a:tc>
              </a:tr>
              <a:tr h="558966">
                <a:tc>
                  <a:txBody>
                    <a:bodyPr/>
                    <a:lstStyle/>
                    <a:p>
                      <a:pPr marL="0" marR="0" algn="ctr">
                        <a:spcBef>
                          <a:spcPts val="0"/>
                        </a:spcBef>
                        <a:spcAft>
                          <a:spcPts val="0"/>
                        </a:spcAft>
                      </a:pPr>
                      <a:r>
                        <a:rPr lang="en-ZA" sz="900" b="1" kern="1200" dirty="0">
                          <a:solidFill>
                            <a:schemeClr val="bg1"/>
                          </a:solidFill>
                          <a:effectLst/>
                          <a:latin typeface="Arial Narrow" pitchFamily="34" charset="0"/>
                        </a:rPr>
                        <a:t>10</a:t>
                      </a:r>
                      <a:endParaRPr lang="en-US" sz="1100" b="1" dirty="0">
                        <a:solidFill>
                          <a:schemeClr val="bg1"/>
                        </a:solidFill>
                        <a:effectLst/>
                        <a:latin typeface="Arial Narrow" pitchFamily="34" charset="0"/>
                        <a:ea typeface="Times New Roman" panose="02020603050405020304" pitchFamily="18" charset="0"/>
                      </a:endParaRPr>
                    </a:p>
                  </a:txBody>
                  <a:tcPr marL="47158" marR="47158" marT="7689" marB="0">
                    <a:solidFill>
                      <a:schemeClr val="bg2">
                        <a:lumMod val="50000"/>
                      </a:schemeClr>
                    </a:solidFill>
                  </a:tcPr>
                </a:tc>
                <a:tc rowSpan="2">
                  <a:txBody>
                    <a:bodyPr/>
                    <a:lstStyle/>
                    <a:p>
                      <a:pPr marL="0" marR="0">
                        <a:spcBef>
                          <a:spcPts val="0"/>
                        </a:spcBef>
                        <a:spcAft>
                          <a:spcPts val="0"/>
                        </a:spcAft>
                      </a:pPr>
                      <a:r>
                        <a:rPr lang="en-ZA" sz="1100" kern="1200" dirty="0">
                          <a:effectLst/>
                          <a:latin typeface="Arial Narrow" pitchFamily="34" charset="0"/>
                        </a:rPr>
                        <a:t>Environmental assets and natural resources that are well protected and continually enhanced </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90000"/>
                      </a:schemeClr>
                    </a:solidFill>
                  </a:tcPr>
                </a:tc>
                <a:tc>
                  <a:txBody>
                    <a:bodyPr/>
                    <a:lstStyle/>
                    <a:p>
                      <a:pPr marL="201295" marR="0" indent="-265430">
                        <a:spcBef>
                          <a:spcPts val="0"/>
                        </a:spcBef>
                        <a:spcAft>
                          <a:spcPts val="0"/>
                        </a:spcAft>
                      </a:pPr>
                      <a:r>
                        <a:rPr lang="en-ZA" sz="1100" kern="1200" dirty="0">
                          <a:effectLst/>
                          <a:latin typeface="Arial Narrow" pitchFamily="34" charset="0"/>
                        </a:rPr>
                        <a:t>(2)  To promote Sustainable and Equitable Water Resources Management (outcome 10)</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90000"/>
                      </a:schemeClr>
                    </a:solidFill>
                  </a:tcPr>
                </a:tc>
                <a:tc>
                  <a:txBody>
                    <a:bodyPr/>
                    <a:lstStyle/>
                    <a:p>
                      <a:pPr marL="18415" marR="0">
                        <a:spcBef>
                          <a:spcPts val="0"/>
                        </a:spcBef>
                        <a:spcAft>
                          <a:spcPts val="0"/>
                        </a:spcAft>
                      </a:pPr>
                      <a:r>
                        <a:rPr lang="en-ZA" sz="1100" kern="1200" dirty="0">
                          <a:effectLst/>
                          <a:latin typeface="Arial Narrow" pitchFamily="34" charset="0"/>
                        </a:rPr>
                        <a:t>Contribute to the  development of knowledge in the sector (desalination, water reuse)</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90000"/>
                      </a:schemeClr>
                    </a:solidFill>
                  </a:tcPr>
                </a:tc>
              </a:tr>
              <a:tr h="450113">
                <a:tc>
                  <a:txBody>
                    <a:bodyPr/>
                    <a:lstStyle/>
                    <a:p>
                      <a:pPr marL="0" marR="0" algn="ctr">
                        <a:spcBef>
                          <a:spcPts val="0"/>
                        </a:spcBef>
                        <a:spcAft>
                          <a:spcPts val="0"/>
                        </a:spcAft>
                      </a:pPr>
                      <a:r>
                        <a:rPr lang="en-ZA" sz="900" b="1" kern="1200" dirty="0">
                          <a:solidFill>
                            <a:schemeClr val="bg1"/>
                          </a:solidFill>
                          <a:effectLst/>
                          <a:latin typeface="Arial Narrow" pitchFamily="34" charset="0"/>
                        </a:rPr>
                        <a:t> </a:t>
                      </a:r>
                      <a:endParaRPr lang="en-US" sz="1100" b="1" dirty="0">
                        <a:solidFill>
                          <a:schemeClr val="bg1"/>
                        </a:solidFill>
                        <a:effectLst/>
                        <a:latin typeface="Arial Narrow" pitchFamily="34" charset="0"/>
                        <a:ea typeface="Times New Roman" panose="02020603050405020304" pitchFamily="18" charset="0"/>
                      </a:endParaRPr>
                    </a:p>
                  </a:txBody>
                  <a:tcPr marL="47158" marR="47158" marT="7689" marB="0">
                    <a:solidFill>
                      <a:schemeClr val="bg2">
                        <a:lumMod val="50000"/>
                      </a:schemeClr>
                    </a:solidFill>
                  </a:tcPr>
                </a:tc>
                <a:tc vMerge="1">
                  <a:txBody>
                    <a:bodyPr/>
                    <a:lstStyle/>
                    <a:p>
                      <a:endParaRPr lang="en-US"/>
                    </a:p>
                  </a:txBody>
                  <a:tcPr/>
                </a:tc>
                <a:tc>
                  <a:txBody>
                    <a:bodyPr/>
                    <a:lstStyle/>
                    <a:p>
                      <a:pPr marL="201295" marR="0" indent="-265430">
                        <a:spcBef>
                          <a:spcPts val="0"/>
                        </a:spcBef>
                        <a:spcAft>
                          <a:spcPts val="0"/>
                        </a:spcAft>
                      </a:pPr>
                      <a:r>
                        <a:rPr lang="en-ZA" sz="1100" kern="1200" dirty="0">
                          <a:effectLst/>
                          <a:latin typeface="Arial Narrow" pitchFamily="34" charset="0"/>
                        </a:rPr>
                        <a:t>(3)   Strengthening the regulation of the water sector (outcome 6 and 10) </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90000"/>
                      </a:schemeClr>
                    </a:solidFill>
                  </a:tcPr>
                </a:tc>
                <a:tc>
                  <a:txBody>
                    <a:bodyPr/>
                    <a:lstStyle/>
                    <a:p>
                      <a:pPr marL="18415" marR="0">
                        <a:spcBef>
                          <a:spcPts val="0"/>
                        </a:spcBef>
                        <a:spcAft>
                          <a:spcPts val="0"/>
                        </a:spcAft>
                      </a:pPr>
                      <a:r>
                        <a:rPr lang="en-ZA" sz="1100" kern="1200" dirty="0">
                          <a:effectLst/>
                          <a:latin typeface="Arial Narrow" pitchFamily="34" charset="0"/>
                        </a:rPr>
                        <a:t>Participation in the </a:t>
                      </a:r>
                      <a:r>
                        <a:rPr lang="en-ZA" sz="1100" kern="1200" dirty="0" smtClean="0">
                          <a:effectLst/>
                          <a:latin typeface="Arial Narrow" pitchFamily="34" charset="0"/>
                        </a:rPr>
                        <a:t>Institutional </a:t>
                      </a:r>
                      <a:r>
                        <a:rPr lang="en-ZA" sz="1100" kern="1200" dirty="0">
                          <a:effectLst/>
                          <a:latin typeface="Arial Narrow" pitchFamily="34" charset="0"/>
                        </a:rPr>
                        <a:t>Reform and </a:t>
                      </a:r>
                      <a:r>
                        <a:rPr lang="en-ZA" sz="1100" kern="1200" dirty="0" smtClean="0">
                          <a:effectLst/>
                          <a:latin typeface="Arial Narrow" pitchFamily="34" charset="0"/>
                        </a:rPr>
                        <a:t>Realignment process</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90000"/>
                      </a:schemeClr>
                    </a:solidFill>
                  </a:tcPr>
                </a:tc>
              </a:tr>
              <a:tr h="558966">
                <a:tc>
                  <a:txBody>
                    <a:bodyPr/>
                    <a:lstStyle/>
                    <a:p>
                      <a:pPr marL="0" marR="0" algn="ctr">
                        <a:spcBef>
                          <a:spcPts val="0"/>
                        </a:spcBef>
                        <a:spcAft>
                          <a:spcPts val="0"/>
                        </a:spcAft>
                      </a:pPr>
                      <a:r>
                        <a:rPr lang="en-ZA" sz="900" b="1" kern="1200" dirty="0">
                          <a:solidFill>
                            <a:schemeClr val="bg1"/>
                          </a:solidFill>
                          <a:effectLst/>
                          <a:latin typeface="Arial Narrow" pitchFamily="34" charset="0"/>
                        </a:rPr>
                        <a:t>12</a:t>
                      </a:r>
                      <a:endParaRPr lang="en-US" sz="1100" b="1" dirty="0">
                        <a:solidFill>
                          <a:schemeClr val="bg1"/>
                        </a:solidFill>
                        <a:effectLst/>
                        <a:latin typeface="Arial Narrow" pitchFamily="34" charset="0"/>
                        <a:ea typeface="Times New Roman" panose="02020603050405020304" pitchFamily="18" charset="0"/>
                      </a:endParaRPr>
                    </a:p>
                  </a:txBody>
                  <a:tcPr marL="47158" marR="47158" marT="7689" marB="0">
                    <a:solidFill>
                      <a:schemeClr val="bg2">
                        <a:lumMod val="50000"/>
                      </a:schemeClr>
                    </a:solidFill>
                  </a:tcPr>
                </a:tc>
                <a:tc>
                  <a:txBody>
                    <a:bodyPr/>
                    <a:lstStyle/>
                    <a:p>
                      <a:pPr marL="0" marR="0">
                        <a:spcBef>
                          <a:spcPts val="0"/>
                        </a:spcBef>
                        <a:spcAft>
                          <a:spcPts val="0"/>
                        </a:spcAft>
                      </a:pPr>
                      <a:r>
                        <a:rPr lang="en-ZA" sz="1100" kern="1200" dirty="0">
                          <a:effectLst/>
                          <a:latin typeface="Arial Narrow" pitchFamily="34" charset="0"/>
                        </a:rPr>
                        <a:t>An efficient, effective and development oriented public </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75000"/>
                      </a:schemeClr>
                    </a:solidFill>
                  </a:tcPr>
                </a:tc>
                <a:tc>
                  <a:txBody>
                    <a:bodyPr/>
                    <a:lstStyle/>
                    <a:p>
                      <a:pPr marL="201295" marR="0" indent="-265430">
                        <a:spcBef>
                          <a:spcPts val="0"/>
                        </a:spcBef>
                        <a:spcAft>
                          <a:spcPts val="0"/>
                        </a:spcAft>
                      </a:pPr>
                      <a:r>
                        <a:rPr lang="en-ZA" sz="1100" kern="1200" dirty="0">
                          <a:effectLst/>
                          <a:latin typeface="Arial Narrow" pitchFamily="34" charset="0"/>
                        </a:rPr>
                        <a:t>(6)   Build capacity to deliver Quality Services </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75000"/>
                      </a:schemeClr>
                    </a:solidFill>
                  </a:tcPr>
                </a:tc>
                <a:tc>
                  <a:txBody>
                    <a:bodyPr/>
                    <a:lstStyle/>
                    <a:p>
                      <a:pPr marL="18415" marR="0">
                        <a:spcBef>
                          <a:spcPts val="0"/>
                        </a:spcBef>
                        <a:spcAft>
                          <a:spcPts val="0"/>
                        </a:spcAft>
                      </a:pPr>
                      <a:r>
                        <a:rPr lang="en-ZA" sz="1100" kern="1200" dirty="0">
                          <a:effectLst/>
                          <a:latin typeface="Arial Narrow" pitchFamily="34" charset="0"/>
                        </a:rPr>
                        <a:t>Comprehensive internal training programme to enable TCTA to deliver quality products in the most efficient manner.</a:t>
                      </a:r>
                      <a:endParaRPr lang="en-US" sz="1600" dirty="0">
                        <a:effectLst/>
                        <a:latin typeface="Arial Narrow" pitchFamily="34" charset="0"/>
                        <a:ea typeface="Times New Roman" panose="02020603050405020304" pitchFamily="18" charset="0"/>
                      </a:endParaRPr>
                    </a:p>
                  </a:txBody>
                  <a:tcPr marL="47158" marR="47158" marT="7689" marB="0">
                    <a:solidFill>
                      <a:schemeClr val="bg2">
                        <a:lumMod val="75000"/>
                      </a:schemeClr>
                    </a:solidFill>
                  </a:tcPr>
                </a:tc>
              </a:tr>
            </a:tbl>
          </a:graphicData>
        </a:graphic>
      </p:graphicFrame>
      <p:sp>
        <p:nvSpPr>
          <p:cNvPr id="42044" name="Slide Number Placeholder 4"/>
          <p:cNvSpPr>
            <a:spLocks noGrp="1"/>
          </p:cNvSpPr>
          <p:nvPr>
            <p:ph type="sldNum" sz="quarter" idx="12"/>
          </p:nvPr>
        </p:nvSpPr>
        <p:spPr bwMode="auto">
          <a:noFill/>
          <a:ln>
            <a:miter lim="800000"/>
            <a:headEnd/>
            <a:tailEnd/>
          </a:ln>
        </p:spPr>
        <p:txBody>
          <a:bodyPr/>
          <a:lstStyle/>
          <a:p>
            <a:fld id="{48C98A24-10AE-4192-B877-9CB3C9BFD27D}" type="slidenum">
              <a:rPr lang="en-ZA" smtClean="0"/>
              <a:pPr/>
              <a:t>8</a:t>
            </a:fld>
            <a:endParaRPr lang="en-ZA" dirty="0" smtClean="0"/>
          </a:p>
        </p:txBody>
      </p:sp>
      <p:sp>
        <p:nvSpPr>
          <p:cNvPr id="7" name="Slide Number Placeholder 5"/>
          <p:cNvSpPr txBox="1">
            <a:spLocks/>
          </p:cNvSpPr>
          <p:nvPr/>
        </p:nvSpPr>
        <p:spPr>
          <a:xfrm>
            <a:off x="6705600" y="6508750"/>
            <a:ext cx="2133600" cy="365125"/>
          </a:xfrm>
          <a:prstGeom prst="rect">
            <a:avLst/>
          </a:prstGeom>
        </p:spPr>
        <p:txBody>
          <a:bodyPr anchor="ctr"/>
          <a:lstStyle/>
          <a:p>
            <a:pPr algn="r" defTabSz="914400" fontAlgn="auto">
              <a:spcBef>
                <a:spcPts val="0"/>
              </a:spcBef>
              <a:spcAft>
                <a:spcPts val="0"/>
              </a:spcAft>
              <a:defRPr/>
            </a:pPr>
            <a:fld id="{B2181FCE-BBC5-4BEF-914D-9C652BA0D7C5}" type="slidenum">
              <a:rPr lang="en-ZA" sz="1200">
                <a:solidFill>
                  <a:schemeClr val="tx1">
                    <a:tint val="75000"/>
                  </a:schemeClr>
                </a:solidFill>
                <a:latin typeface="Arial Narrow" pitchFamily="34" charset="0"/>
                <a:ea typeface="+mn-ea"/>
              </a:rPr>
              <a:pPr algn="r" defTabSz="914400" fontAlgn="auto">
                <a:spcBef>
                  <a:spcPts val="0"/>
                </a:spcBef>
                <a:spcAft>
                  <a:spcPts val="0"/>
                </a:spcAft>
                <a:defRPr/>
              </a:pPr>
              <a:t>8</a:t>
            </a:fld>
            <a:endParaRPr lang="en-ZA" sz="1200" dirty="0">
              <a:solidFill>
                <a:schemeClr val="tx1">
                  <a:tint val="75000"/>
                </a:schemeClr>
              </a:solidFill>
              <a:latin typeface="Arial Narrow" pitchFamily="34" charset="0"/>
              <a:ea typeface="+mn-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3200" b="1" dirty="0" smtClean="0"/>
              <a:t>Predetermined Objectives</a:t>
            </a:r>
            <a:endParaRPr lang="en-ZA" sz="3200" b="1" dirty="0"/>
          </a:p>
        </p:txBody>
      </p:sp>
      <p:sp>
        <p:nvSpPr>
          <p:cNvPr id="3" name="Content Placeholder 2"/>
          <p:cNvSpPr>
            <a:spLocks noGrp="1"/>
          </p:cNvSpPr>
          <p:nvPr>
            <p:ph idx="1"/>
          </p:nvPr>
        </p:nvSpPr>
        <p:spPr>
          <a:xfrm>
            <a:off x="1501422" y="1072444"/>
            <a:ext cx="7642578" cy="5053719"/>
          </a:xfrm>
        </p:spPr>
        <p:txBody>
          <a:bodyPr/>
          <a:lstStyle/>
          <a:p>
            <a:pPr lvl="0"/>
            <a:r>
              <a:rPr lang="en-GB" sz="2400" dirty="0"/>
              <a:t>Manage the funding and debt on the infrastructure projects in a manner that achieves cost-effective funding, taking into account current and projected market conditions as well as managing risks objective</a:t>
            </a:r>
            <a:endParaRPr lang="en-ZA" sz="2400" dirty="0"/>
          </a:p>
          <a:p>
            <a:pPr lvl="0"/>
            <a:r>
              <a:rPr lang="en-GB" sz="2400" dirty="0" smtClean="0"/>
              <a:t>Construct </a:t>
            </a:r>
            <a:r>
              <a:rPr lang="en-GB" sz="2400" dirty="0"/>
              <a:t>infrastructure on time, within budget, to the appropriate standard and in a sustainable socio/environmental manner</a:t>
            </a:r>
            <a:endParaRPr lang="en-ZA" sz="2400" dirty="0"/>
          </a:p>
          <a:p>
            <a:r>
              <a:rPr lang="en-GB" sz="2400" dirty="0" smtClean="0"/>
              <a:t>Acid </a:t>
            </a:r>
            <a:r>
              <a:rPr lang="en-GB" sz="2400" dirty="0"/>
              <a:t>mine drainage is treated to the correct </a:t>
            </a:r>
            <a:r>
              <a:rPr lang="en-GB" sz="2400" dirty="0" smtClean="0"/>
              <a:t>standard </a:t>
            </a:r>
            <a:r>
              <a:rPr lang="en-GB" sz="2400" dirty="0"/>
              <a:t>before discharging to the environment </a:t>
            </a:r>
            <a:endParaRPr lang="en-ZA" sz="2400" dirty="0"/>
          </a:p>
          <a:p>
            <a:pPr lvl="0"/>
            <a:r>
              <a:rPr lang="en-GB" sz="2400" dirty="0" smtClean="0"/>
              <a:t>Raise </a:t>
            </a:r>
            <a:r>
              <a:rPr lang="en-GB" sz="2400" dirty="0"/>
              <a:t>finance for the construction of infrastructure in the most effective manner</a:t>
            </a:r>
            <a:endParaRPr lang="en-ZA" sz="2400" dirty="0"/>
          </a:p>
          <a:p>
            <a:endParaRPr lang="en-ZA" dirty="0"/>
          </a:p>
        </p:txBody>
      </p:sp>
    </p:spTree>
    <p:extLst>
      <p:ext uri="{BB962C8B-B14F-4D97-AF65-F5344CB8AC3E}">
        <p14:creationId xmlns:p14="http://schemas.microsoft.com/office/powerpoint/2010/main" xmlns="" val="2365275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1777</TotalTime>
  <Words>1438</Words>
  <Application>Microsoft Office PowerPoint</Application>
  <PresentationFormat>On-screen Show (4:3)</PresentationFormat>
  <Paragraphs>241</Paragraphs>
  <Slides>21</Slides>
  <Notes>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Contents</vt:lpstr>
      <vt:lpstr>Trans-Caledon Tunnel Authority  (TCTA)</vt:lpstr>
      <vt:lpstr>Overview of TCTA</vt:lpstr>
      <vt:lpstr>Relationship with the Minister and Department</vt:lpstr>
      <vt:lpstr>Relationship with the Minister and Department (Cont.)</vt:lpstr>
      <vt:lpstr>Delivery on predetermined objectives</vt:lpstr>
      <vt:lpstr>How TCTA contributes to Government Outcomes</vt:lpstr>
      <vt:lpstr>Predetermined Objectives</vt:lpstr>
      <vt:lpstr>Status and Future Progress</vt:lpstr>
      <vt:lpstr>Status and Future Progress</vt:lpstr>
      <vt:lpstr>Status and Future Progress</vt:lpstr>
      <vt:lpstr>Financial summary</vt:lpstr>
      <vt:lpstr>Overview</vt:lpstr>
      <vt:lpstr>Cash Inflows</vt:lpstr>
      <vt:lpstr>Utilisation of Cash Received</vt:lpstr>
      <vt:lpstr>TOTAL DEBT BY PROJECT </vt:lpstr>
      <vt:lpstr>Audit Opinion</vt:lpstr>
      <vt:lpstr>Water Research Commission (WRC)</vt:lpstr>
      <vt:lpstr>We thank members of the Selection Panel for agreeing to be of service to the country. </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Johan Maree</dc:creator>
  <cp:lastModifiedBy>hlatshwayol</cp:lastModifiedBy>
  <cp:revision>154</cp:revision>
  <dcterms:created xsi:type="dcterms:W3CDTF">2012-08-01T10:33:21Z</dcterms:created>
  <dcterms:modified xsi:type="dcterms:W3CDTF">2015-10-09T11:25:40Z</dcterms:modified>
</cp:coreProperties>
</file>