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40"/>
  </p:notesMasterIdLst>
  <p:handoutMasterIdLst>
    <p:handoutMasterId r:id="rId41"/>
  </p:handoutMasterIdLst>
  <p:sldIdLst>
    <p:sldId id="360" r:id="rId3"/>
    <p:sldId id="418" r:id="rId4"/>
    <p:sldId id="419" r:id="rId5"/>
    <p:sldId id="420" r:id="rId6"/>
    <p:sldId id="421" r:id="rId7"/>
    <p:sldId id="422" r:id="rId8"/>
    <p:sldId id="423" r:id="rId9"/>
    <p:sldId id="424" r:id="rId10"/>
    <p:sldId id="425" r:id="rId11"/>
    <p:sldId id="426" r:id="rId12"/>
    <p:sldId id="427" r:id="rId13"/>
    <p:sldId id="428" r:id="rId14"/>
    <p:sldId id="429" r:id="rId15"/>
    <p:sldId id="430" r:id="rId16"/>
    <p:sldId id="431" r:id="rId17"/>
    <p:sldId id="432" r:id="rId18"/>
    <p:sldId id="433" r:id="rId19"/>
    <p:sldId id="434" r:id="rId20"/>
    <p:sldId id="435" r:id="rId21"/>
    <p:sldId id="436" r:id="rId22"/>
    <p:sldId id="437" r:id="rId23"/>
    <p:sldId id="438" r:id="rId24"/>
    <p:sldId id="439" r:id="rId25"/>
    <p:sldId id="440" r:id="rId26"/>
    <p:sldId id="441" r:id="rId27"/>
    <p:sldId id="442" r:id="rId28"/>
    <p:sldId id="405" r:id="rId29"/>
    <p:sldId id="365" r:id="rId30"/>
    <p:sldId id="366" r:id="rId31"/>
    <p:sldId id="411" r:id="rId32"/>
    <p:sldId id="412" r:id="rId33"/>
    <p:sldId id="413" r:id="rId34"/>
    <p:sldId id="414" r:id="rId35"/>
    <p:sldId id="415" r:id="rId36"/>
    <p:sldId id="416" r:id="rId37"/>
    <p:sldId id="417" r:id="rId38"/>
    <p:sldId id="387" r:id="rId39"/>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yanda Maki" initials="A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19F5F"/>
    <a:srgbClr val="9BA1A7"/>
    <a:srgbClr val="A1A7A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82" autoAdjust="0"/>
    <p:restoredTop sz="97002" autoAdjust="0"/>
  </p:normalViewPr>
  <p:slideViewPr>
    <p:cSldViewPr>
      <p:cViewPr varScale="1">
        <p:scale>
          <a:sx n="113" d="100"/>
          <a:sy n="113" d="100"/>
        </p:scale>
        <p:origin x="-1584" y="-102"/>
      </p:cViewPr>
      <p:guideLst>
        <p:guide orient="horz" pos="2160"/>
        <p:guide pos="2880"/>
      </p:guideLst>
    </p:cSldViewPr>
  </p:slideViewPr>
  <p:outlineViewPr>
    <p:cViewPr>
      <p:scale>
        <a:sx n="33" d="100"/>
        <a:sy n="33" d="100"/>
      </p:scale>
      <p:origin x="0" y="27366"/>
    </p:cViewPr>
  </p:outlineViewPr>
  <p:notesTextViewPr>
    <p:cViewPr>
      <p:scale>
        <a:sx n="100" d="100"/>
        <a:sy n="100" d="100"/>
      </p:scale>
      <p:origin x="0" y="0"/>
    </p:cViewPr>
  </p:notesTextViewPr>
  <p:sorterViewPr>
    <p:cViewPr>
      <p:scale>
        <a:sx n="100" d="100"/>
        <a:sy n="100" d="100"/>
      </p:scale>
      <p:origin x="0" y="858"/>
    </p:cViewPr>
  </p:sorterViewPr>
  <p:notesViewPr>
    <p:cSldViewPr>
      <p:cViewPr varScale="1">
        <p:scale>
          <a:sx n="64" d="100"/>
          <a:sy n="64" d="100"/>
        </p:scale>
        <p:origin x="-2964" y="-102"/>
      </p:cViewPr>
      <p:guideLst>
        <p:guide orient="horz" pos="3126"/>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dirty="0"/>
          </a:p>
        </p:txBody>
      </p:sp>
      <p:sp>
        <p:nvSpPr>
          <p:cNvPr id="7171" name="Rectangle 3"/>
          <p:cNvSpPr>
            <a:spLocks noGrp="1" noChangeArrowheads="1"/>
          </p:cNvSpPr>
          <p:nvPr>
            <p:ph type="dt" sz="quarter" idx="1"/>
          </p:nvPr>
        </p:nvSpPr>
        <p:spPr bwMode="auto">
          <a:xfrm>
            <a:off x="3851275"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862BE4D0-E56D-4577-946B-9F007D67BB6F}" type="datetimeFigureOut">
              <a:rPr lang="en-US"/>
              <a:pPr>
                <a:defRPr/>
              </a:pPr>
              <a:t>10/22/2015</a:t>
            </a:fld>
            <a:endParaRPr lang="en-US" dirty="0"/>
          </a:p>
        </p:txBody>
      </p:sp>
      <p:sp>
        <p:nvSpPr>
          <p:cNvPr id="7172" name="Rectangle 4"/>
          <p:cNvSpPr>
            <a:spLocks noGrp="1" noChangeArrowheads="1"/>
          </p:cNvSpPr>
          <p:nvPr>
            <p:ph type="ftr" sz="quarter" idx="2"/>
          </p:nvPr>
        </p:nvSpPr>
        <p:spPr bwMode="auto">
          <a:xfrm>
            <a:off x="0" y="942816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dirty="0"/>
          </a:p>
        </p:txBody>
      </p:sp>
      <p:sp>
        <p:nvSpPr>
          <p:cNvPr id="7173" name="Rectangle 5"/>
          <p:cNvSpPr>
            <a:spLocks noGrp="1" noChangeArrowheads="1"/>
          </p:cNvSpPr>
          <p:nvPr>
            <p:ph type="sldNum" sz="quarter" idx="3"/>
          </p:nvPr>
        </p:nvSpPr>
        <p:spPr bwMode="auto">
          <a:xfrm>
            <a:off x="3851275" y="942816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63562FEB-0811-4FB6-85BA-EB561F3438BE}" type="slidenum">
              <a:rPr lang="en-US"/>
              <a:pPr>
                <a:defRPr/>
              </a:pPr>
              <a:t>‹#›</a:t>
            </a:fld>
            <a:endParaRPr lang="en-US" dirty="0"/>
          </a:p>
        </p:txBody>
      </p:sp>
    </p:spTree>
    <p:extLst>
      <p:ext uri="{BB962C8B-B14F-4D97-AF65-F5344CB8AC3E}">
        <p14:creationId xmlns:p14="http://schemas.microsoft.com/office/powerpoint/2010/main" xmlns="" val="1694643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dirty="0"/>
          </a:p>
        </p:txBody>
      </p:sp>
      <p:sp>
        <p:nvSpPr>
          <p:cNvPr id="6147" name="Rectangle 3"/>
          <p:cNvSpPr>
            <a:spLocks noGrp="1" noChangeArrowheads="1"/>
          </p:cNvSpPr>
          <p:nvPr>
            <p:ph type="dt" idx="1"/>
          </p:nvPr>
        </p:nvSpPr>
        <p:spPr bwMode="auto">
          <a:xfrm>
            <a:off x="3851275"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96631391-BC1C-4FAB-8024-9FDC36323B17}" type="datetimeFigureOut">
              <a:rPr lang="en-US"/>
              <a:pPr>
                <a:defRPr/>
              </a:pPr>
              <a:t>10/22/2015</a:t>
            </a:fld>
            <a:endParaRPr lang="en-US" dirty="0"/>
          </a:p>
        </p:txBody>
      </p:sp>
      <p:sp>
        <p:nvSpPr>
          <p:cNvPr id="14340" name="Rectangle 4"/>
          <p:cNvSpPr>
            <a:spLocks noGrp="1" noRot="1" noChangeAspect="1" noChangeArrowheads="1" noTextEdit="1"/>
          </p:cNvSpPr>
          <p:nvPr>
            <p:ph type="sldImg" idx="2"/>
          </p:nvPr>
        </p:nvSpPr>
        <p:spPr bwMode="auto">
          <a:xfrm>
            <a:off x="917575" y="744538"/>
            <a:ext cx="4962525" cy="37211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42816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dirty="0"/>
          </a:p>
        </p:txBody>
      </p:sp>
      <p:sp>
        <p:nvSpPr>
          <p:cNvPr id="6151" name="Rectangle 7"/>
          <p:cNvSpPr>
            <a:spLocks noGrp="1" noChangeArrowheads="1"/>
          </p:cNvSpPr>
          <p:nvPr>
            <p:ph type="sldNum" sz="quarter" idx="5"/>
          </p:nvPr>
        </p:nvSpPr>
        <p:spPr bwMode="auto">
          <a:xfrm>
            <a:off x="3851275" y="942816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3F7808F9-810B-4D15-9684-C8C08E2659F3}" type="slidenum">
              <a:rPr lang="en-US"/>
              <a:pPr>
                <a:defRPr/>
              </a:pPr>
              <a:t>‹#›</a:t>
            </a:fld>
            <a:endParaRPr lang="en-US" dirty="0"/>
          </a:p>
        </p:txBody>
      </p:sp>
    </p:spTree>
    <p:extLst>
      <p:ext uri="{BB962C8B-B14F-4D97-AF65-F5344CB8AC3E}">
        <p14:creationId xmlns:p14="http://schemas.microsoft.com/office/powerpoint/2010/main" xmlns="" val="20745238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a:defRPr/>
            </a:pPr>
            <a:fld id="{3F7808F9-810B-4D15-9684-C8C08E2659F3}" type="slidenum">
              <a:rPr lang="en-US" smtClean="0"/>
              <a:pPr>
                <a:defRPr/>
              </a:pPr>
              <a:t>1</a:t>
            </a:fld>
            <a:endParaRPr lang="en-US" dirty="0"/>
          </a:p>
        </p:txBody>
      </p:sp>
      <p:sp>
        <p:nvSpPr>
          <p:cNvPr id="5" name="Footer Placeholder 4"/>
          <p:cNvSpPr>
            <a:spLocks noGrp="1"/>
          </p:cNvSpPr>
          <p:nvPr>
            <p:ph type="ftr" sz="quarter" idx="11"/>
          </p:nvPr>
        </p:nvSpPr>
        <p:spPr/>
        <p:txBody>
          <a:bodyPr/>
          <a:lstStyle/>
          <a:p>
            <a:pPr>
              <a:defRPr/>
            </a:pPr>
            <a:r>
              <a:rPr lang="en-US" dirty="0" smtClean="0"/>
              <a:t>Justice and Constitutional Development(SIU)</a:t>
            </a:r>
            <a:endParaRPr lang="en-US" dirty="0"/>
          </a:p>
        </p:txBody>
      </p:sp>
    </p:spTree>
    <p:extLst>
      <p:ext uri="{BB962C8B-B14F-4D97-AF65-F5344CB8AC3E}">
        <p14:creationId xmlns:p14="http://schemas.microsoft.com/office/powerpoint/2010/main" xmlns="" val="186180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Footer Placeholder 3"/>
          <p:cNvSpPr>
            <a:spLocks noGrp="1"/>
          </p:cNvSpPr>
          <p:nvPr>
            <p:ph type="ftr" sz="quarter" idx="10"/>
          </p:nvPr>
        </p:nvSpPr>
        <p:spPr/>
        <p:txBody>
          <a:bodyPr/>
          <a:lstStyle/>
          <a:p>
            <a:pPr>
              <a:defRPr/>
            </a:pPr>
            <a:r>
              <a:rPr lang="en-US" dirty="0" smtClean="0"/>
              <a:t>Justice and Constitutional Development(SIU)</a:t>
            </a:r>
            <a:endParaRPr lang="en-US" dirty="0"/>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34</a:t>
            </a:fld>
            <a:endParaRPr lang="en-US" dirty="0"/>
          </a:p>
        </p:txBody>
      </p:sp>
    </p:spTree>
    <p:extLst>
      <p:ext uri="{BB962C8B-B14F-4D97-AF65-F5344CB8AC3E}">
        <p14:creationId xmlns:p14="http://schemas.microsoft.com/office/powerpoint/2010/main" xmlns="" val="665718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Footer Placeholder 3"/>
          <p:cNvSpPr>
            <a:spLocks noGrp="1"/>
          </p:cNvSpPr>
          <p:nvPr>
            <p:ph type="ftr" sz="quarter" idx="10"/>
          </p:nvPr>
        </p:nvSpPr>
        <p:spPr/>
        <p:txBody>
          <a:bodyPr/>
          <a:lstStyle/>
          <a:p>
            <a:pPr>
              <a:defRPr/>
            </a:pPr>
            <a:r>
              <a:rPr lang="en-US" dirty="0" smtClean="0"/>
              <a:t>Justice and Constitutional Development(SIU)</a:t>
            </a:r>
            <a:endParaRPr lang="en-US" dirty="0"/>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36</a:t>
            </a:fld>
            <a:endParaRPr lang="en-US" dirty="0"/>
          </a:p>
        </p:txBody>
      </p:sp>
    </p:spTree>
    <p:extLst>
      <p:ext uri="{BB962C8B-B14F-4D97-AF65-F5344CB8AC3E}">
        <p14:creationId xmlns:p14="http://schemas.microsoft.com/office/powerpoint/2010/main" xmlns="" val="3953929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Footer Placeholder 3"/>
          <p:cNvSpPr>
            <a:spLocks noGrp="1"/>
          </p:cNvSpPr>
          <p:nvPr>
            <p:ph type="ftr" sz="quarter" idx="10"/>
          </p:nvPr>
        </p:nvSpPr>
        <p:spPr/>
        <p:txBody>
          <a:bodyPr/>
          <a:lstStyle/>
          <a:p>
            <a:pPr>
              <a:defRPr/>
            </a:pPr>
            <a:r>
              <a:rPr lang="en-US" dirty="0" smtClean="0"/>
              <a:t>Justice and Constitutional Development(SIU)</a:t>
            </a:r>
            <a:endParaRPr lang="en-US" dirty="0"/>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37</a:t>
            </a:fld>
            <a:endParaRPr lang="en-US" dirty="0"/>
          </a:p>
        </p:txBody>
      </p:sp>
    </p:spTree>
    <p:extLst>
      <p:ext uri="{BB962C8B-B14F-4D97-AF65-F5344CB8AC3E}">
        <p14:creationId xmlns:p14="http://schemas.microsoft.com/office/powerpoint/2010/main" xmlns="" val="1351136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dirty="0" smtClean="0"/>
          </a:p>
        </p:txBody>
      </p:sp>
      <p:sp>
        <p:nvSpPr>
          <p:cNvPr id="4" name="Footer Placeholder 3"/>
          <p:cNvSpPr>
            <a:spLocks noGrp="1"/>
          </p:cNvSpPr>
          <p:nvPr>
            <p:ph type="ftr" sz="quarter" idx="4"/>
          </p:nvPr>
        </p:nvSpPr>
        <p:spPr/>
        <p:txBody>
          <a:bodyPr/>
          <a:lstStyle/>
          <a:p>
            <a:pPr>
              <a:defRPr/>
            </a:pPr>
            <a:r>
              <a:rPr lang="en-US" dirty="0"/>
              <a:t>Justice and Constitutional Development(SIU)</a:t>
            </a:r>
          </a:p>
        </p:txBody>
      </p:sp>
    </p:spTree>
    <p:extLst>
      <p:ext uri="{BB962C8B-B14F-4D97-AF65-F5344CB8AC3E}">
        <p14:creationId xmlns:p14="http://schemas.microsoft.com/office/powerpoint/2010/main" xmlns="" val="2100661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endParaRPr lang="en-US" dirty="0" smtClean="0"/>
          </a:p>
        </p:txBody>
      </p:sp>
      <p:sp>
        <p:nvSpPr>
          <p:cNvPr id="4" name="Footer Placeholder 3"/>
          <p:cNvSpPr>
            <a:spLocks noGrp="1"/>
          </p:cNvSpPr>
          <p:nvPr>
            <p:ph type="ftr" sz="quarter" idx="10"/>
          </p:nvPr>
        </p:nvSpPr>
        <p:spPr/>
        <p:txBody>
          <a:bodyPr/>
          <a:lstStyle/>
          <a:p>
            <a:pPr>
              <a:defRPr/>
            </a:pPr>
            <a:r>
              <a:rPr lang="en-US" dirty="0" smtClean="0"/>
              <a:t>Justice and Constitutional Development(SIU)</a:t>
            </a:r>
            <a:endParaRPr lang="en-US" dirty="0"/>
          </a:p>
        </p:txBody>
      </p:sp>
    </p:spTree>
    <p:extLst>
      <p:ext uri="{BB962C8B-B14F-4D97-AF65-F5344CB8AC3E}">
        <p14:creationId xmlns:p14="http://schemas.microsoft.com/office/powerpoint/2010/main" xmlns="" val="2312211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endParaRPr lang="en-US" dirty="0" smtClean="0"/>
          </a:p>
        </p:txBody>
      </p:sp>
      <p:sp>
        <p:nvSpPr>
          <p:cNvPr id="4" name="Footer Placeholder 3"/>
          <p:cNvSpPr>
            <a:spLocks noGrp="1"/>
          </p:cNvSpPr>
          <p:nvPr>
            <p:ph type="ftr" sz="quarter" idx="10"/>
          </p:nvPr>
        </p:nvSpPr>
        <p:spPr/>
        <p:txBody>
          <a:bodyPr/>
          <a:lstStyle/>
          <a:p>
            <a:pPr>
              <a:defRPr/>
            </a:pPr>
            <a:r>
              <a:rPr lang="en-US" dirty="0" smtClean="0"/>
              <a:t>Justice and Constitutional Development(SIU)</a:t>
            </a:r>
            <a:endParaRPr lang="en-US" dirty="0"/>
          </a:p>
        </p:txBody>
      </p:sp>
    </p:spTree>
    <p:extLst>
      <p:ext uri="{BB962C8B-B14F-4D97-AF65-F5344CB8AC3E}">
        <p14:creationId xmlns:p14="http://schemas.microsoft.com/office/powerpoint/2010/main" xmlns="" val="60247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Footer Placeholder 3"/>
          <p:cNvSpPr>
            <a:spLocks noGrp="1"/>
          </p:cNvSpPr>
          <p:nvPr>
            <p:ph type="ftr" sz="quarter" idx="10"/>
          </p:nvPr>
        </p:nvSpPr>
        <p:spPr/>
        <p:txBody>
          <a:bodyPr/>
          <a:lstStyle/>
          <a:p>
            <a:pPr>
              <a:defRPr/>
            </a:pPr>
            <a:r>
              <a:rPr lang="en-US" dirty="0" smtClean="0"/>
              <a:t>Justice and Constitutional Development(SIU)</a:t>
            </a:r>
            <a:endParaRPr lang="en-US" dirty="0"/>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28</a:t>
            </a:fld>
            <a:endParaRPr lang="en-US" dirty="0"/>
          </a:p>
        </p:txBody>
      </p:sp>
    </p:spTree>
    <p:extLst>
      <p:ext uri="{BB962C8B-B14F-4D97-AF65-F5344CB8AC3E}">
        <p14:creationId xmlns:p14="http://schemas.microsoft.com/office/powerpoint/2010/main" xmlns="" val="3962675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Footer Placeholder 3"/>
          <p:cNvSpPr>
            <a:spLocks noGrp="1"/>
          </p:cNvSpPr>
          <p:nvPr>
            <p:ph type="ftr" sz="quarter" idx="10"/>
          </p:nvPr>
        </p:nvSpPr>
        <p:spPr/>
        <p:txBody>
          <a:bodyPr/>
          <a:lstStyle/>
          <a:p>
            <a:pPr>
              <a:defRPr/>
            </a:pPr>
            <a:r>
              <a:rPr lang="en-US" dirty="0" smtClean="0"/>
              <a:t>Justice and Constitutional Development(SIU)</a:t>
            </a:r>
            <a:endParaRPr lang="en-US" dirty="0"/>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29</a:t>
            </a:fld>
            <a:endParaRPr lang="en-US" dirty="0"/>
          </a:p>
        </p:txBody>
      </p:sp>
    </p:spTree>
    <p:extLst>
      <p:ext uri="{BB962C8B-B14F-4D97-AF65-F5344CB8AC3E}">
        <p14:creationId xmlns:p14="http://schemas.microsoft.com/office/powerpoint/2010/main" xmlns="" val="4223662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Footer Placeholder 3"/>
          <p:cNvSpPr>
            <a:spLocks noGrp="1"/>
          </p:cNvSpPr>
          <p:nvPr>
            <p:ph type="ftr" sz="quarter" idx="10"/>
          </p:nvPr>
        </p:nvSpPr>
        <p:spPr/>
        <p:txBody>
          <a:bodyPr/>
          <a:lstStyle/>
          <a:p>
            <a:pPr>
              <a:defRPr/>
            </a:pPr>
            <a:r>
              <a:rPr lang="en-US" dirty="0" smtClean="0"/>
              <a:t>Justice and Constitutional Development(SIU)</a:t>
            </a:r>
            <a:endParaRPr lang="en-US" dirty="0"/>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31</a:t>
            </a:fld>
            <a:endParaRPr lang="en-US" dirty="0"/>
          </a:p>
        </p:txBody>
      </p:sp>
    </p:spTree>
    <p:extLst>
      <p:ext uri="{BB962C8B-B14F-4D97-AF65-F5344CB8AC3E}">
        <p14:creationId xmlns:p14="http://schemas.microsoft.com/office/powerpoint/2010/main" xmlns="" val="2022213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Footer Placeholder 3"/>
          <p:cNvSpPr>
            <a:spLocks noGrp="1"/>
          </p:cNvSpPr>
          <p:nvPr>
            <p:ph type="ftr" sz="quarter" idx="10"/>
          </p:nvPr>
        </p:nvSpPr>
        <p:spPr/>
        <p:txBody>
          <a:bodyPr/>
          <a:lstStyle/>
          <a:p>
            <a:pPr>
              <a:defRPr/>
            </a:pPr>
            <a:r>
              <a:rPr lang="en-US" dirty="0" smtClean="0"/>
              <a:t>Justice and Constitutional Development(SIU)</a:t>
            </a:r>
            <a:endParaRPr lang="en-US" dirty="0"/>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32</a:t>
            </a:fld>
            <a:endParaRPr lang="en-US" dirty="0"/>
          </a:p>
        </p:txBody>
      </p:sp>
    </p:spTree>
    <p:extLst>
      <p:ext uri="{BB962C8B-B14F-4D97-AF65-F5344CB8AC3E}">
        <p14:creationId xmlns:p14="http://schemas.microsoft.com/office/powerpoint/2010/main" xmlns="" val="2997811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Footer Placeholder 3"/>
          <p:cNvSpPr>
            <a:spLocks noGrp="1"/>
          </p:cNvSpPr>
          <p:nvPr>
            <p:ph type="ftr" sz="quarter" idx="10"/>
          </p:nvPr>
        </p:nvSpPr>
        <p:spPr/>
        <p:txBody>
          <a:bodyPr/>
          <a:lstStyle/>
          <a:p>
            <a:pPr>
              <a:defRPr/>
            </a:pPr>
            <a:r>
              <a:rPr lang="en-US" dirty="0" smtClean="0"/>
              <a:t>Justice and Constitutional Development(SIU)</a:t>
            </a:r>
            <a:endParaRPr lang="en-US" dirty="0"/>
          </a:p>
        </p:txBody>
      </p:sp>
      <p:sp>
        <p:nvSpPr>
          <p:cNvPr id="5" name="Slide Number Placeholder 4"/>
          <p:cNvSpPr>
            <a:spLocks noGrp="1"/>
          </p:cNvSpPr>
          <p:nvPr>
            <p:ph type="sldNum" sz="quarter" idx="11"/>
          </p:nvPr>
        </p:nvSpPr>
        <p:spPr/>
        <p:txBody>
          <a:bodyPr/>
          <a:lstStyle/>
          <a:p>
            <a:pPr>
              <a:defRPr/>
            </a:pPr>
            <a:fld id="{3F7808F9-810B-4D15-9684-C8C08E2659F3}" type="slidenum">
              <a:rPr lang="en-US" smtClean="0"/>
              <a:pPr>
                <a:defRPr/>
              </a:pPr>
              <a:t>33</a:t>
            </a:fld>
            <a:endParaRPr lang="en-US" dirty="0"/>
          </a:p>
        </p:txBody>
      </p:sp>
    </p:spTree>
    <p:extLst>
      <p:ext uri="{BB962C8B-B14F-4D97-AF65-F5344CB8AC3E}">
        <p14:creationId xmlns:p14="http://schemas.microsoft.com/office/powerpoint/2010/main" xmlns="" val="1039395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r>
              <a:rPr lang="en-US" smtClean="0"/>
              <a:t>October 2015</a:t>
            </a:r>
            <a:endParaRPr lang="en-ZA" dirty="0"/>
          </a:p>
        </p:txBody>
      </p:sp>
      <p:sp>
        <p:nvSpPr>
          <p:cNvPr id="5" name="Footer Placeholder 4"/>
          <p:cNvSpPr>
            <a:spLocks noGrp="1"/>
          </p:cNvSpPr>
          <p:nvPr>
            <p:ph type="ftr" sz="quarter" idx="11"/>
          </p:nvPr>
        </p:nvSpPr>
        <p:spPr/>
        <p:txBody>
          <a:bodyPr/>
          <a:lstStyle>
            <a:lvl1pPr>
              <a:defRPr/>
            </a:lvl1pPr>
          </a:lstStyle>
          <a:p>
            <a:pPr>
              <a:defRPr/>
            </a:pPr>
            <a:r>
              <a:rPr lang="en-US" smtClean="0"/>
              <a:t>SIU Annual Report 2014/15 Presentation to PC J &amp; CS</a:t>
            </a:r>
            <a:endParaRPr lang="en-ZA" dirty="0"/>
          </a:p>
        </p:txBody>
      </p:sp>
      <p:sp>
        <p:nvSpPr>
          <p:cNvPr id="6" name="Slide Number Placeholder 5"/>
          <p:cNvSpPr>
            <a:spLocks noGrp="1"/>
          </p:cNvSpPr>
          <p:nvPr>
            <p:ph type="sldNum" sz="quarter" idx="12"/>
          </p:nvPr>
        </p:nvSpPr>
        <p:spPr/>
        <p:txBody>
          <a:bodyPr/>
          <a:lstStyle>
            <a:lvl1pPr>
              <a:defRPr/>
            </a:lvl1pPr>
          </a:lstStyle>
          <a:p>
            <a:pPr>
              <a:defRPr/>
            </a:pPr>
            <a:fld id="{D25CB0B9-B3F5-426D-8407-BE78E549B530}" type="slidenum">
              <a:rPr lang="en-ZA"/>
              <a:pPr>
                <a:defRPr/>
              </a:pPr>
              <a:t>‹#›</a:t>
            </a:fld>
            <a:endParaRPr lang="en-Z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838200"/>
            <a:ext cx="7543800" cy="990600"/>
          </a:xfrm>
          <a:prstGeom prst="rect">
            <a:avLst/>
          </a:prstGeom>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r>
              <a:rPr lang="en-US" smtClean="0"/>
              <a:t>October 2015</a:t>
            </a:r>
            <a:endParaRPr lang="en-ZA" dirty="0"/>
          </a:p>
        </p:txBody>
      </p:sp>
      <p:sp>
        <p:nvSpPr>
          <p:cNvPr id="5" name="Footer Placeholder 4"/>
          <p:cNvSpPr>
            <a:spLocks noGrp="1"/>
          </p:cNvSpPr>
          <p:nvPr>
            <p:ph type="ftr" sz="quarter" idx="11"/>
          </p:nvPr>
        </p:nvSpPr>
        <p:spPr/>
        <p:txBody>
          <a:bodyPr/>
          <a:lstStyle>
            <a:lvl1pPr>
              <a:defRPr/>
            </a:lvl1pPr>
          </a:lstStyle>
          <a:p>
            <a:pPr>
              <a:defRPr/>
            </a:pPr>
            <a:r>
              <a:rPr lang="en-US" smtClean="0"/>
              <a:t>SIU Annual Report 2014/15 Presentation to PC J &amp; CS</a:t>
            </a:r>
            <a:endParaRPr lang="en-ZA" dirty="0"/>
          </a:p>
        </p:txBody>
      </p:sp>
      <p:sp>
        <p:nvSpPr>
          <p:cNvPr id="6" name="Slide Number Placeholder 5"/>
          <p:cNvSpPr>
            <a:spLocks noGrp="1"/>
          </p:cNvSpPr>
          <p:nvPr>
            <p:ph type="sldNum" sz="quarter" idx="12"/>
          </p:nvPr>
        </p:nvSpPr>
        <p:spPr/>
        <p:txBody>
          <a:bodyPr/>
          <a:lstStyle>
            <a:lvl1pPr>
              <a:defRPr/>
            </a:lvl1pPr>
          </a:lstStyle>
          <a:p>
            <a:pPr>
              <a:defRPr/>
            </a:pPr>
            <a:fld id="{AB52D352-479D-4D86-9855-EB6C45430252}" type="slidenum">
              <a:rPr lang="en-ZA"/>
              <a:pPr>
                <a:defRPr/>
              </a:pPr>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r>
              <a:rPr lang="en-US" smtClean="0"/>
              <a:t>October 2015</a:t>
            </a:r>
            <a:endParaRPr lang="en-ZA" dirty="0"/>
          </a:p>
        </p:txBody>
      </p:sp>
      <p:sp>
        <p:nvSpPr>
          <p:cNvPr id="5" name="Footer Placeholder 4"/>
          <p:cNvSpPr>
            <a:spLocks noGrp="1"/>
          </p:cNvSpPr>
          <p:nvPr>
            <p:ph type="ftr" sz="quarter" idx="11"/>
          </p:nvPr>
        </p:nvSpPr>
        <p:spPr/>
        <p:txBody>
          <a:bodyPr/>
          <a:lstStyle>
            <a:lvl1pPr>
              <a:defRPr/>
            </a:lvl1pPr>
          </a:lstStyle>
          <a:p>
            <a:pPr>
              <a:defRPr/>
            </a:pPr>
            <a:r>
              <a:rPr lang="en-US" smtClean="0"/>
              <a:t>SIU Annual Report 2014/15 Presentation to PC J &amp; CS</a:t>
            </a:r>
            <a:endParaRPr lang="en-ZA" dirty="0"/>
          </a:p>
        </p:txBody>
      </p:sp>
      <p:sp>
        <p:nvSpPr>
          <p:cNvPr id="6" name="Slide Number Placeholder 5"/>
          <p:cNvSpPr>
            <a:spLocks noGrp="1"/>
          </p:cNvSpPr>
          <p:nvPr>
            <p:ph type="sldNum" sz="quarter" idx="12"/>
          </p:nvPr>
        </p:nvSpPr>
        <p:spPr/>
        <p:txBody>
          <a:bodyPr/>
          <a:lstStyle>
            <a:lvl1pPr>
              <a:defRPr/>
            </a:lvl1pPr>
          </a:lstStyle>
          <a:p>
            <a:pPr>
              <a:defRPr/>
            </a:pPr>
            <a:fld id="{1F740D10-402E-483E-A8DD-1FB2949D5615}" type="slidenum">
              <a:rPr lang="en-ZA"/>
              <a:pPr>
                <a:defRPr/>
              </a:pPr>
              <a:t>‹#›</a:t>
            </a:fld>
            <a:endParaRPr lang="en-ZA"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p:cNvSpPr>
            <a:spLocks noGrp="1"/>
          </p:cNvSpPr>
          <p:nvPr>
            <p:ph type="dt" sz="half" idx="10"/>
          </p:nvPr>
        </p:nvSpPr>
        <p:spPr/>
        <p:txBody>
          <a:bodyPr/>
          <a:lstStyle>
            <a:lvl1pPr>
              <a:defRPr/>
            </a:lvl1pPr>
          </a:lstStyle>
          <a:p>
            <a:pPr>
              <a:defRPr/>
            </a:pPr>
            <a:r>
              <a:rPr lang="en-US" smtClean="0"/>
              <a:t>October 2015</a:t>
            </a:r>
            <a:endParaRPr lang="en-ZA" dirty="0"/>
          </a:p>
        </p:txBody>
      </p:sp>
      <p:sp>
        <p:nvSpPr>
          <p:cNvPr id="4" name="Footer Placeholder 4"/>
          <p:cNvSpPr>
            <a:spLocks noGrp="1"/>
          </p:cNvSpPr>
          <p:nvPr>
            <p:ph type="ftr" sz="quarter" idx="11"/>
          </p:nvPr>
        </p:nvSpPr>
        <p:spPr/>
        <p:txBody>
          <a:bodyPr/>
          <a:lstStyle>
            <a:lvl1pPr>
              <a:defRPr/>
            </a:lvl1pPr>
          </a:lstStyle>
          <a:p>
            <a:pPr>
              <a:defRPr/>
            </a:pPr>
            <a:r>
              <a:rPr lang="en-US" smtClean="0"/>
              <a:t>SIU Annual Report 2014/15 Presentation to PC J &amp; CS</a:t>
            </a:r>
            <a:endParaRPr lang="en-ZA" dirty="0"/>
          </a:p>
        </p:txBody>
      </p:sp>
      <p:sp>
        <p:nvSpPr>
          <p:cNvPr id="5" name="Slide Number Placeholder 5"/>
          <p:cNvSpPr>
            <a:spLocks noGrp="1"/>
          </p:cNvSpPr>
          <p:nvPr>
            <p:ph type="sldNum" sz="quarter" idx="12"/>
          </p:nvPr>
        </p:nvSpPr>
        <p:spPr/>
        <p:txBody>
          <a:bodyPr/>
          <a:lstStyle>
            <a:lvl1pPr>
              <a:defRPr/>
            </a:lvl1pPr>
          </a:lstStyle>
          <a:p>
            <a:pPr>
              <a:defRPr/>
            </a:pPr>
            <a:fld id="{0D688AD4-4178-4A76-BB75-E081D2F073DE}" type="slidenum">
              <a:rPr lang="en-ZA"/>
              <a:pPr>
                <a:defRPr/>
              </a:pPr>
              <a:t>‹#›</a:t>
            </a:fld>
            <a:endParaRPr lang="en-Z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543800" cy="762000"/>
          </a:xfrm>
          <a:prstGeom prst="rect">
            <a:avLst/>
          </a:prstGeom>
        </p:spPr>
        <p:txBody>
          <a:bodyPr anchor="ctr" anchorCtr="0"/>
          <a:lstStyle>
            <a:lvl1pPr algn="l">
              <a:defRPr sz="2800" b="1" i="0" baseline="0">
                <a:latin typeface="Arial Narrow" pitchFamily="34" charset="0"/>
              </a:defRPr>
            </a:lvl1pPr>
          </a:lstStyle>
          <a:p>
            <a:endParaRPr lang="en-ZA" dirty="0"/>
          </a:p>
        </p:txBody>
      </p:sp>
      <p:sp>
        <p:nvSpPr>
          <p:cNvPr id="3" name="Content Placeholder 2"/>
          <p:cNvSpPr>
            <a:spLocks noGrp="1"/>
          </p:cNvSpPr>
          <p:nvPr>
            <p:ph idx="1"/>
          </p:nvPr>
        </p:nvSpPr>
        <p:spPr>
          <a:xfrm>
            <a:off x="457200" y="1219200"/>
            <a:ext cx="8229600" cy="4983163"/>
          </a:xfrm>
        </p:spPr>
        <p:txBody>
          <a:bodyPr/>
          <a:lstStyle>
            <a:lvl1pPr>
              <a:defRPr sz="2000"/>
            </a:lvl1pPr>
            <a:lvl2pPr>
              <a:defRPr sz="2000"/>
            </a:lvl2pPr>
            <a:lvl3pPr>
              <a:defRPr sz="2000"/>
            </a:lvl3pPr>
            <a:lvl4pPr>
              <a:defRPr sz="2000"/>
            </a:lvl4pPr>
            <a:lvl5pPr marL="2057400" marR="0" indent="-228600" algn="l" defTabSz="914400" rtl="0" eaLnBrk="0" fontAlgn="base" latinLnBrk="0" hangingPunct="0">
              <a:lnSpc>
                <a:spcPct val="100000"/>
              </a:lnSpc>
              <a:spcBef>
                <a:spcPct val="20000"/>
              </a:spcBef>
              <a:spcAft>
                <a:spcPct val="0"/>
              </a:spcAft>
              <a:buClrTx/>
              <a:buSzTx/>
              <a:buFont typeface="Arial" charset="0"/>
              <a:buChar char="»"/>
              <a:tabLst/>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10"/>
          </p:nvPr>
        </p:nvSpPr>
        <p:spPr/>
        <p:txBody>
          <a:bodyPr/>
          <a:lstStyle>
            <a:lvl1pPr>
              <a:defRPr/>
            </a:lvl1pPr>
          </a:lstStyle>
          <a:p>
            <a:pPr>
              <a:defRPr/>
            </a:pPr>
            <a:r>
              <a:rPr lang="en-US" smtClean="0"/>
              <a:t>October 2015</a:t>
            </a:r>
            <a:endParaRPr lang="en-ZA" dirty="0"/>
          </a:p>
        </p:txBody>
      </p:sp>
      <p:sp>
        <p:nvSpPr>
          <p:cNvPr id="5" name="Footer Placeholder 4"/>
          <p:cNvSpPr>
            <a:spLocks noGrp="1"/>
          </p:cNvSpPr>
          <p:nvPr>
            <p:ph type="ftr" sz="quarter" idx="11"/>
          </p:nvPr>
        </p:nvSpPr>
        <p:spPr/>
        <p:txBody>
          <a:bodyPr/>
          <a:lstStyle>
            <a:lvl1pPr>
              <a:defRPr/>
            </a:lvl1pPr>
          </a:lstStyle>
          <a:p>
            <a:pPr>
              <a:defRPr/>
            </a:pPr>
            <a:r>
              <a:rPr lang="en-US" smtClean="0"/>
              <a:t>SIU Annual Report 2014/15 Presentation to PC J &amp; CS</a:t>
            </a:r>
            <a:endParaRPr lang="en-ZA" dirty="0"/>
          </a:p>
        </p:txBody>
      </p:sp>
      <p:sp>
        <p:nvSpPr>
          <p:cNvPr id="6" name="Slide Number Placeholder 5"/>
          <p:cNvSpPr>
            <a:spLocks noGrp="1"/>
          </p:cNvSpPr>
          <p:nvPr>
            <p:ph type="sldNum" sz="quarter" idx="12"/>
          </p:nvPr>
        </p:nvSpPr>
        <p:spPr/>
        <p:txBody>
          <a:bodyPr/>
          <a:lstStyle>
            <a:lvl1pPr>
              <a:defRPr/>
            </a:lvl1pPr>
          </a:lstStyle>
          <a:p>
            <a:pPr>
              <a:defRPr/>
            </a:pPr>
            <a:fld id="{DC1BAB4B-37C3-4540-AA8B-870B3C3EF0FC}" type="slidenum">
              <a:rPr lang="en-ZA"/>
              <a:pPr>
                <a:defRPr/>
              </a:pPr>
              <a:t>‹#›</a:t>
            </a:fld>
            <a:endParaRPr lang="en-ZA"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r>
              <a:rPr lang="en-US" smtClean="0"/>
              <a:t>October 2015</a:t>
            </a:r>
            <a:endParaRPr lang="en-ZA" dirty="0"/>
          </a:p>
        </p:txBody>
      </p:sp>
      <p:sp>
        <p:nvSpPr>
          <p:cNvPr id="5" name="Footer Placeholder 4"/>
          <p:cNvSpPr>
            <a:spLocks noGrp="1"/>
          </p:cNvSpPr>
          <p:nvPr>
            <p:ph type="ftr" sz="quarter" idx="11"/>
          </p:nvPr>
        </p:nvSpPr>
        <p:spPr/>
        <p:txBody>
          <a:bodyPr/>
          <a:lstStyle/>
          <a:p>
            <a:r>
              <a:rPr lang="en-US" smtClean="0"/>
              <a:t>SIU Annual Report 2014/15 Presentation to PC J &amp; CS</a:t>
            </a:r>
            <a:endParaRPr lang="en-ZA" dirty="0"/>
          </a:p>
        </p:txBody>
      </p:sp>
      <p:sp>
        <p:nvSpPr>
          <p:cNvPr id="6" name="Slide Number Placeholder 5"/>
          <p:cNvSpPr>
            <a:spLocks noGrp="1"/>
          </p:cNvSpPr>
          <p:nvPr>
            <p:ph type="sldNum" sz="quarter" idx="12"/>
          </p:nvPr>
        </p:nvSpPr>
        <p:spPr/>
        <p:txBody>
          <a:bodyPr/>
          <a:lstStyle/>
          <a:p>
            <a:fld id="{62C9ADA1-69FF-46B0-BF27-437596360BE9}" type="slidenum">
              <a:rPr lang="en-ZA" smtClean="0"/>
              <a:pPr/>
              <a:t>‹#›</a:t>
            </a:fld>
            <a:endParaRPr lang="en-ZA"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r>
              <a:rPr lang="en-US" smtClean="0"/>
              <a:t>October 2015</a:t>
            </a:r>
            <a:endParaRPr lang="en-ZA" dirty="0"/>
          </a:p>
        </p:txBody>
      </p:sp>
      <p:sp>
        <p:nvSpPr>
          <p:cNvPr id="5" name="Footer Placeholder 4"/>
          <p:cNvSpPr>
            <a:spLocks noGrp="1"/>
          </p:cNvSpPr>
          <p:nvPr>
            <p:ph type="ftr" sz="quarter" idx="11"/>
          </p:nvPr>
        </p:nvSpPr>
        <p:spPr/>
        <p:txBody>
          <a:bodyPr/>
          <a:lstStyle/>
          <a:p>
            <a:r>
              <a:rPr lang="en-US" smtClean="0"/>
              <a:t>SIU Annual Report 2014/15 Presentation to PC J &amp; CS</a:t>
            </a:r>
            <a:endParaRPr lang="en-ZA" dirty="0"/>
          </a:p>
        </p:txBody>
      </p:sp>
      <p:sp>
        <p:nvSpPr>
          <p:cNvPr id="6" name="Slide Number Placeholder 5"/>
          <p:cNvSpPr>
            <a:spLocks noGrp="1"/>
          </p:cNvSpPr>
          <p:nvPr>
            <p:ph type="sldNum" sz="quarter" idx="12"/>
          </p:nvPr>
        </p:nvSpPr>
        <p:spPr/>
        <p:txBody>
          <a:bodyPr/>
          <a:lstStyle/>
          <a:p>
            <a:fld id="{62C9ADA1-69FF-46B0-BF27-437596360BE9}" type="slidenum">
              <a:rPr lang="en-ZA" smtClean="0"/>
              <a:pPr/>
              <a:t>‹#›</a:t>
            </a:fld>
            <a:endParaRPr lang="en-Z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October 2015</a:t>
            </a:r>
            <a:endParaRPr lang="en-ZA" dirty="0"/>
          </a:p>
        </p:txBody>
      </p:sp>
      <p:sp>
        <p:nvSpPr>
          <p:cNvPr id="5" name="Footer Placeholder 4"/>
          <p:cNvSpPr>
            <a:spLocks noGrp="1"/>
          </p:cNvSpPr>
          <p:nvPr>
            <p:ph type="ftr" sz="quarter" idx="11"/>
          </p:nvPr>
        </p:nvSpPr>
        <p:spPr/>
        <p:txBody>
          <a:bodyPr/>
          <a:lstStyle/>
          <a:p>
            <a:r>
              <a:rPr lang="en-US" smtClean="0"/>
              <a:t>SIU Annual Report 2014/15 Presentation to PC J &amp; CS</a:t>
            </a:r>
            <a:endParaRPr lang="en-ZA" dirty="0"/>
          </a:p>
        </p:txBody>
      </p:sp>
      <p:sp>
        <p:nvSpPr>
          <p:cNvPr id="6" name="Slide Number Placeholder 5"/>
          <p:cNvSpPr>
            <a:spLocks noGrp="1"/>
          </p:cNvSpPr>
          <p:nvPr>
            <p:ph type="sldNum" sz="quarter" idx="12"/>
          </p:nvPr>
        </p:nvSpPr>
        <p:spPr/>
        <p:txBody>
          <a:bodyPr/>
          <a:lstStyle/>
          <a:p>
            <a:fld id="{62C9ADA1-69FF-46B0-BF27-437596360BE9}" type="slidenum">
              <a:rPr lang="en-ZA" smtClean="0"/>
              <a:pPr/>
              <a:t>‹#›</a:t>
            </a:fld>
            <a:endParaRPr lang="en-Z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r>
              <a:rPr lang="en-US" smtClean="0"/>
              <a:t>October 2015</a:t>
            </a:r>
            <a:endParaRPr lang="en-ZA" dirty="0"/>
          </a:p>
        </p:txBody>
      </p:sp>
      <p:sp>
        <p:nvSpPr>
          <p:cNvPr id="6" name="Footer Placeholder 5"/>
          <p:cNvSpPr>
            <a:spLocks noGrp="1"/>
          </p:cNvSpPr>
          <p:nvPr>
            <p:ph type="ftr" sz="quarter" idx="11"/>
          </p:nvPr>
        </p:nvSpPr>
        <p:spPr/>
        <p:txBody>
          <a:bodyPr/>
          <a:lstStyle/>
          <a:p>
            <a:r>
              <a:rPr lang="en-US" smtClean="0"/>
              <a:t>SIU Annual Report 2014/15 Presentation to PC J &amp; CS</a:t>
            </a:r>
            <a:endParaRPr lang="en-ZA" dirty="0"/>
          </a:p>
        </p:txBody>
      </p:sp>
      <p:sp>
        <p:nvSpPr>
          <p:cNvPr id="7" name="Slide Number Placeholder 6"/>
          <p:cNvSpPr>
            <a:spLocks noGrp="1"/>
          </p:cNvSpPr>
          <p:nvPr>
            <p:ph type="sldNum" sz="quarter" idx="12"/>
          </p:nvPr>
        </p:nvSpPr>
        <p:spPr/>
        <p:txBody>
          <a:bodyPr/>
          <a:lstStyle/>
          <a:p>
            <a:fld id="{62C9ADA1-69FF-46B0-BF27-437596360BE9}" type="slidenum">
              <a:rPr lang="en-ZA" smtClean="0"/>
              <a:pPr/>
              <a:t>‹#›</a:t>
            </a:fld>
            <a:endParaRPr lang="en-ZA"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r>
              <a:rPr lang="en-US" smtClean="0"/>
              <a:t>October 2015</a:t>
            </a:r>
            <a:endParaRPr lang="en-ZA" dirty="0"/>
          </a:p>
        </p:txBody>
      </p:sp>
      <p:sp>
        <p:nvSpPr>
          <p:cNvPr id="8" name="Footer Placeholder 7"/>
          <p:cNvSpPr>
            <a:spLocks noGrp="1"/>
          </p:cNvSpPr>
          <p:nvPr>
            <p:ph type="ftr" sz="quarter" idx="11"/>
          </p:nvPr>
        </p:nvSpPr>
        <p:spPr/>
        <p:txBody>
          <a:bodyPr/>
          <a:lstStyle/>
          <a:p>
            <a:r>
              <a:rPr lang="en-US" smtClean="0"/>
              <a:t>SIU Annual Report 2014/15 Presentation to PC J &amp; CS</a:t>
            </a:r>
            <a:endParaRPr lang="en-ZA" dirty="0"/>
          </a:p>
        </p:txBody>
      </p:sp>
      <p:sp>
        <p:nvSpPr>
          <p:cNvPr id="9" name="Slide Number Placeholder 8"/>
          <p:cNvSpPr>
            <a:spLocks noGrp="1"/>
          </p:cNvSpPr>
          <p:nvPr>
            <p:ph type="sldNum" sz="quarter" idx="12"/>
          </p:nvPr>
        </p:nvSpPr>
        <p:spPr/>
        <p:txBody>
          <a:bodyPr/>
          <a:lstStyle/>
          <a:p>
            <a:fld id="{62C9ADA1-69FF-46B0-BF27-437596360BE9}" type="slidenum">
              <a:rPr lang="en-ZA" smtClean="0"/>
              <a:pPr/>
              <a:t>‹#›</a:t>
            </a:fld>
            <a:endParaRPr lang="en-ZA"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r>
              <a:rPr lang="en-US" smtClean="0"/>
              <a:t>October 2015</a:t>
            </a:r>
            <a:endParaRPr lang="en-ZA" dirty="0"/>
          </a:p>
        </p:txBody>
      </p:sp>
      <p:sp>
        <p:nvSpPr>
          <p:cNvPr id="4" name="Footer Placeholder 3"/>
          <p:cNvSpPr>
            <a:spLocks noGrp="1"/>
          </p:cNvSpPr>
          <p:nvPr>
            <p:ph type="ftr" sz="quarter" idx="11"/>
          </p:nvPr>
        </p:nvSpPr>
        <p:spPr/>
        <p:txBody>
          <a:bodyPr/>
          <a:lstStyle/>
          <a:p>
            <a:r>
              <a:rPr lang="en-US" smtClean="0"/>
              <a:t>SIU Annual Report 2014/15 Presentation to PC J &amp; CS</a:t>
            </a:r>
            <a:endParaRPr lang="en-ZA" dirty="0"/>
          </a:p>
        </p:txBody>
      </p:sp>
      <p:sp>
        <p:nvSpPr>
          <p:cNvPr id="5" name="Slide Number Placeholder 4"/>
          <p:cNvSpPr>
            <a:spLocks noGrp="1"/>
          </p:cNvSpPr>
          <p:nvPr>
            <p:ph type="sldNum" sz="quarter" idx="12"/>
          </p:nvPr>
        </p:nvSpPr>
        <p:spPr/>
        <p:txBody>
          <a:bodyPr/>
          <a:lstStyle/>
          <a:p>
            <a:fld id="{62C9ADA1-69FF-46B0-BF27-437596360BE9}" type="slidenum">
              <a:rPr lang="en-ZA" smtClean="0"/>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029200"/>
          </a:xfrm>
        </p:spPr>
        <p:txBody>
          <a:bodyPr/>
          <a:lstStyle>
            <a:lvl1pPr>
              <a:spcBef>
                <a:spcPts val="600"/>
              </a:spcBef>
              <a:defRPr sz="2000"/>
            </a:lvl1pPr>
            <a:lvl2pPr>
              <a:spcBef>
                <a:spcPts val="600"/>
              </a:spcBef>
              <a:defRPr sz="2000"/>
            </a:lvl2pPr>
            <a:lvl3pPr>
              <a:spcBef>
                <a:spcPts val="600"/>
              </a:spcBef>
              <a:defRPr sz="2000"/>
            </a:lvl3pPr>
            <a:lvl4pPr>
              <a:spcBef>
                <a:spcPts val="600"/>
              </a:spcBef>
              <a:defRPr sz="2000"/>
            </a:lvl4pPr>
            <a:lvl5pPr>
              <a:spcBef>
                <a:spcPts val="600"/>
              </a:spcBef>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10"/>
          </p:nvPr>
        </p:nvSpPr>
        <p:spPr/>
        <p:txBody>
          <a:bodyPr/>
          <a:lstStyle>
            <a:lvl1pPr>
              <a:defRPr/>
            </a:lvl1pPr>
          </a:lstStyle>
          <a:p>
            <a:pPr>
              <a:defRPr/>
            </a:pPr>
            <a:r>
              <a:rPr lang="en-US" smtClean="0"/>
              <a:t>October 2015</a:t>
            </a:r>
            <a:endParaRPr lang="en-ZA" dirty="0"/>
          </a:p>
        </p:txBody>
      </p:sp>
      <p:sp>
        <p:nvSpPr>
          <p:cNvPr id="5" name="Footer Placeholder 4"/>
          <p:cNvSpPr>
            <a:spLocks noGrp="1"/>
          </p:cNvSpPr>
          <p:nvPr>
            <p:ph type="ftr" sz="quarter" idx="11"/>
          </p:nvPr>
        </p:nvSpPr>
        <p:spPr/>
        <p:txBody>
          <a:bodyPr/>
          <a:lstStyle>
            <a:lvl1pPr>
              <a:defRPr/>
            </a:lvl1pPr>
          </a:lstStyle>
          <a:p>
            <a:pPr>
              <a:defRPr/>
            </a:pPr>
            <a:r>
              <a:rPr lang="en-US" smtClean="0"/>
              <a:t>SIU Annual Report 2014/15 Presentation to PC J &amp; CS</a:t>
            </a:r>
            <a:endParaRPr lang="en-ZA" dirty="0"/>
          </a:p>
        </p:txBody>
      </p:sp>
      <p:sp>
        <p:nvSpPr>
          <p:cNvPr id="6" name="Slide Number Placeholder 5"/>
          <p:cNvSpPr>
            <a:spLocks noGrp="1"/>
          </p:cNvSpPr>
          <p:nvPr>
            <p:ph type="sldNum" sz="quarter" idx="12"/>
          </p:nvPr>
        </p:nvSpPr>
        <p:spPr/>
        <p:txBody>
          <a:bodyPr/>
          <a:lstStyle>
            <a:lvl1pPr>
              <a:defRPr/>
            </a:lvl1pPr>
          </a:lstStyle>
          <a:p>
            <a:pPr>
              <a:defRPr/>
            </a:pPr>
            <a:fld id="{DC1BAB4B-37C3-4540-AA8B-870B3C3EF0FC}" type="slidenum">
              <a:rPr lang="en-ZA"/>
              <a:pPr>
                <a:defRPr/>
              </a:pPr>
              <a:t>‹#›</a:t>
            </a:fld>
            <a:endParaRPr lang="en-ZA" dirty="0"/>
          </a:p>
        </p:txBody>
      </p:sp>
      <p:sp>
        <p:nvSpPr>
          <p:cNvPr id="7" name="Content Placeholder 2"/>
          <p:cNvSpPr>
            <a:spLocks noGrp="1"/>
          </p:cNvSpPr>
          <p:nvPr>
            <p:ph idx="13"/>
          </p:nvPr>
        </p:nvSpPr>
        <p:spPr>
          <a:xfrm>
            <a:off x="1143000" y="0"/>
            <a:ext cx="6553200" cy="838200"/>
          </a:xfrm>
        </p:spPr>
        <p:txBody>
          <a:bodyPr anchor="ctr"/>
          <a:lstStyle>
            <a:lvl1pPr marL="0">
              <a:spcBef>
                <a:spcPts val="0"/>
              </a:spcBef>
              <a:buNone/>
              <a:defRPr sz="3200" b="1"/>
            </a:lvl1pPr>
            <a:lvl2pPr>
              <a:spcBef>
                <a:spcPts val="600"/>
              </a:spcBef>
              <a:defRPr sz="2000"/>
            </a:lvl2pPr>
            <a:lvl3pPr>
              <a:spcBef>
                <a:spcPts val="600"/>
              </a:spcBef>
              <a:defRPr sz="2000"/>
            </a:lvl3pPr>
            <a:lvl4pPr>
              <a:spcBef>
                <a:spcPts val="600"/>
              </a:spcBef>
              <a:defRPr sz="2000"/>
            </a:lvl4pPr>
            <a:lvl5pPr>
              <a:spcBef>
                <a:spcPts val="600"/>
              </a:spcBef>
              <a:defRPr sz="2000"/>
            </a:lvl5pPr>
          </a:lstStyle>
          <a:p>
            <a:pPr lvl="0"/>
            <a:r>
              <a:rPr lang="en-US" dirty="0" smtClean="0"/>
              <a:t>Click to edit Master text styles</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October 2015</a:t>
            </a:r>
            <a:endParaRPr lang="en-ZA" dirty="0"/>
          </a:p>
        </p:txBody>
      </p:sp>
      <p:sp>
        <p:nvSpPr>
          <p:cNvPr id="3" name="Footer Placeholder 2"/>
          <p:cNvSpPr>
            <a:spLocks noGrp="1"/>
          </p:cNvSpPr>
          <p:nvPr>
            <p:ph type="ftr" sz="quarter" idx="11"/>
          </p:nvPr>
        </p:nvSpPr>
        <p:spPr/>
        <p:txBody>
          <a:bodyPr/>
          <a:lstStyle/>
          <a:p>
            <a:r>
              <a:rPr lang="en-US" smtClean="0"/>
              <a:t>SIU Annual Report 2014/15 Presentation to PC J &amp; CS</a:t>
            </a:r>
            <a:endParaRPr lang="en-ZA" dirty="0"/>
          </a:p>
        </p:txBody>
      </p:sp>
      <p:sp>
        <p:nvSpPr>
          <p:cNvPr id="4" name="Slide Number Placeholder 3"/>
          <p:cNvSpPr>
            <a:spLocks noGrp="1"/>
          </p:cNvSpPr>
          <p:nvPr>
            <p:ph type="sldNum" sz="quarter" idx="12"/>
          </p:nvPr>
        </p:nvSpPr>
        <p:spPr/>
        <p:txBody>
          <a:bodyPr/>
          <a:lstStyle/>
          <a:p>
            <a:fld id="{62C9ADA1-69FF-46B0-BF27-437596360BE9}" type="slidenum">
              <a:rPr lang="en-ZA" smtClean="0"/>
              <a:pPr/>
              <a:t>‹#›</a:t>
            </a:fld>
            <a:endParaRPr lang="en-ZA"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October 2015</a:t>
            </a:r>
            <a:endParaRPr lang="en-ZA" dirty="0"/>
          </a:p>
        </p:txBody>
      </p:sp>
      <p:sp>
        <p:nvSpPr>
          <p:cNvPr id="6" name="Footer Placeholder 5"/>
          <p:cNvSpPr>
            <a:spLocks noGrp="1"/>
          </p:cNvSpPr>
          <p:nvPr>
            <p:ph type="ftr" sz="quarter" idx="11"/>
          </p:nvPr>
        </p:nvSpPr>
        <p:spPr/>
        <p:txBody>
          <a:bodyPr/>
          <a:lstStyle/>
          <a:p>
            <a:r>
              <a:rPr lang="en-US" smtClean="0"/>
              <a:t>SIU Annual Report 2014/15 Presentation to PC J &amp; CS</a:t>
            </a:r>
            <a:endParaRPr lang="en-ZA" dirty="0"/>
          </a:p>
        </p:txBody>
      </p:sp>
      <p:sp>
        <p:nvSpPr>
          <p:cNvPr id="7" name="Slide Number Placeholder 6"/>
          <p:cNvSpPr>
            <a:spLocks noGrp="1"/>
          </p:cNvSpPr>
          <p:nvPr>
            <p:ph type="sldNum" sz="quarter" idx="12"/>
          </p:nvPr>
        </p:nvSpPr>
        <p:spPr/>
        <p:txBody>
          <a:bodyPr/>
          <a:lstStyle/>
          <a:p>
            <a:fld id="{62C9ADA1-69FF-46B0-BF27-437596360BE9}" type="slidenum">
              <a:rPr lang="en-ZA" smtClean="0"/>
              <a:pPr/>
              <a:t>‹#›</a:t>
            </a:fld>
            <a:endParaRPr lang="en-ZA"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October 2015</a:t>
            </a:r>
            <a:endParaRPr lang="en-ZA" dirty="0"/>
          </a:p>
        </p:txBody>
      </p:sp>
      <p:sp>
        <p:nvSpPr>
          <p:cNvPr id="6" name="Footer Placeholder 5"/>
          <p:cNvSpPr>
            <a:spLocks noGrp="1"/>
          </p:cNvSpPr>
          <p:nvPr>
            <p:ph type="ftr" sz="quarter" idx="11"/>
          </p:nvPr>
        </p:nvSpPr>
        <p:spPr/>
        <p:txBody>
          <a:bodyPr/>
          <a:lstStyle/>
          <a:p>
            <a:r>
              <a:rPr lang="en-US" smtClean="0"/>
              <a:t>SIU Annual Report 2014/15 Presentation to PC J &amp; CS</a:t>
            </a:r>
            <a:endParaRPr lang="en-ZA" dirty="0"/>
          </a:p>
        </p:txBody>
      </p:sp>
      <p:sp>
        <p:nvSpPr>
          <p:cNvPr id="7" name="Slide Number Placeholder 6"/>
          <p:cNvSpPr>
            <a:spLocks noGrp="1"/>
          </p:cNvSpPr>
          <p:nvPr>
            <p:ph type="sldNum" sz="quarter" idx="12"/>
          </p:nvPr>
        </p:nvSpPr>
        <p:spPr/>
        <p:txBody>
          <a:bodyPr/>
          <a:lstStyle/>
          <a:p>
            <a:fld id="{62C9ADA1-69FF-46B0-BF27-437596360BE9}" type="slidenum">
              <a:rPr lang="en-ZA" smtClean="0"/>
              <a:pPr/>
              <a:t>‹#›</a:t>
            </a:fld>
            <a:endParaRPr lang="en-ZA"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r>
              <a:rPr lang="en-US" smtClean="0"/>
              <a:t>October 2015</a:t>
            </a:r>
            <a:endParaRPr lang="en-ZA" dirty="0"/>
          </a:p>
        </p:txBody>
      </p:sp>
      <p:sp>
        <p:nvSpPr>
          <p:cNvPr id="5" name="Footer Placeholder 4"/>
          <p:cNvSpPr>
            <a:spLocks noGrp="1"/>
          </p:cNvSpPr>
          <p:nvPr>
            <p:ph type="ftr" sz="quarter" idx="11"/>
          </p:nvPr>
        </p:nvSpPr>
        <p:spPr/>
        <p:txBody>
          <a:bodyPr/>
          <a:lstStyle/>
          <a:p>
            <a:r>
              <a:rPr lang="en-US" smtClean="0"/>
              <a:t>SIU Annual Report 2014/15 Presentation to PC J &amp; CS</a:t>
            </a:r>
            <a:endParaRPr lang="en-ZA" dirty="0"/>
          </a:p>
        </p:txBody>
      </p:sp>
      <p:sp>
        <p:nvSpPr>
          <p:cNvPr id="6" name="Slide Number Placeholder 5"/>
          <p:cNvSpPr>
            <a:spLocks noGrp="1"/>
          </p:cNvSpPr>
          <p:nvPr>
            <p:ph type="sldNum" sz="quarter" idx="12"/>
          </p:nvPr>
        </p:nvSpPr>
        <p:spPr/>
        <p:txBody>
          <a:bodyPr/>
          <a:lstStyle/>
          <a:p>
            <a:fld id="{62C9ADA1-69FF-46B0-BF27-437596360BE9}" type="slidenum">
              <a:rPr lang="en-ZA" smtClean="0"/>
              <a:pPr/>
              <a:t>‹#›</a:t>
            </a:fld>
            <a:endParaRPr lang="en-ZA"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r>
              <a:rPr lang="en-US" smtClean="0"/>
              <a:t>October 2015</a:t>
            </a:r>
            <a:endParaRPr lang="en-ZA" dirty="0"/>
          </a:p>
        </p:txBody>
      </p:sp>
      <p:sp>
        <p:nvSpPr>
          <p:cNvPr id="5" name="Footer Placeholder 4"/>
          <p:cNvSpPr>
            <a:spLocks noGrp="1"/>
          </p:cNvSpPr>
          <p:nvPr>
            <p:ph type="ftr" sz="quarter" idx="11"/>
          </p:nvPr>
        </p:nvSpPr>
        <p:spPr/>
        <p:txBody>
          <a:bodyPr/>
          <a:lstStyle/>
          <a:p>
            <a:r>
              <a:rPr lang="en-US" smtClean="0"/>
              <a:t>SIU Annual Report 2014/15 Presentation to PC J &amp; CS</a:t>
            </a:r>
            <a:endParaRPr lang="en-ZA" dirty="0"/>
          </a:p>
        </p:txBody>
      </p:sp>
      <p:sp>
        <p:nvSpPr>
          <p:cNvPr id="6" name="Slide Number Placeholder 5"/>
          <p:cNvSpPr>
            <a:spLocks noGrp="1"/>
          </p:cNvSpPr>
          <p:nvPr>
            <p:ph type="sldNum" sz="quarter" idx="12"/>
          </p:nvPr>
        </p:nvSpPr>
        <p:spPr/>
        <p:txBody>
          <a:bodyPr/>
          <a:lstStyle/>
          <a:p>
            <a:fld id="{62C9ADA1-69FF-46B0-BF27-437596360BE9}" type="slidenum">
              <a:rPr lang="en-ZA" smtClean="0"/>
              <a:pPr/>
              <a:t>‹#›</a:t>
            </a:fld>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October 2015</a:t>
            </a:r>
            <a:endParaRPr lang="en-ZA" dirty="0"/>
          </a:p>
        </p:txBody>
      </p:sp>
      <p:sp>
        <p:nvSpPr>
          <p:cNvPr id="5" name="Footer Placeholder 4"/>
          <p:cNvSpPr>
            <a:spLocks noGrp="1"/>
          </p:cNvSpPr>
          <p:nvPr>
            <p:ph type="ftr" sz="quarter" idx="11"/>
          </p:nvPr>
        </p:nvSpPr>
        <p:spPr/>
        <p:txBody>
          <a:bodyPr/>
          <a:lstStyle>
            <a:lvl1pPr>
              <a:defRPr/>
            </a:lvl1pPr>
          </a:lstStyle>
          <a:p>
            <a:pPr>
              <a:defRPr/>
            </a:pPr>
            <a:r>
              <a:rPr lang="en-US" smtClean="0"/>
              <a:t>SIU Annual Report 2014/15 Presentation to PC J &amp; CS</a:t>
            </a:r>
            <a:endParaRPr lang="en-ZA" dirty="0"/>
          </a:p>
        </p:txBody>
      </p:sp>
      <p:sp>
        <p:nvSpPr>
          <p:cNvPr id="6" name="Slide Number Placeholder 5"/>
          <p:cNvSpPr>
            <a:spLocks noGrp="1"/>
          </p:cNvSpPr>
          <p:nvPr>
            <p:ph type="sldNum" sz="quarter" idx="12"/>
          </p:nvPr>
        </p:nvSpPr>
        <p:spPr/>
        <p:txBody>
          <a:bodyPr/>
          <a:lstStyle>
            <a:lvl1pPr>
              <a:defRPr/>
            </a:lvl1pPr>
          </a:lstStyle>
          <a:p>
            <a:pPr>
              <a:defRPr/>
            </a:pPr>
            <a:fld id="{276FC88C-4635-4364-8007-9035A10E6287}" type="slidenum">
              <a:rPr lang="en-ZA"/>
              <a:pPr>
                <a:defRPr/>
              </a:pPr>
              <a:t>‹#›</a:t>
            </a:fld>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838200"/>
            <a:ext cx="7543800" cy="990600"/>
          </a:xfrm>
          <a:prstGeom prst="rect">
            <a:avLst/>
          </a:prstGeom>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3"/>
          <p:cNvSpPr>
            <a:spLocks noGrp="1"/>
          </p:cNvSpPr>
          <p:nvPr>
            <p:ph type="dt" sz="half" idx="10"/>
          </p:nvPr>
        </p:nvSpPr>
        <p:spPr/>
        <p:txBody>
          <a:bodyPr/>
          <a:lstStyle>
            <a:lvl1pPr>
              <a:defRPr/>
            </a:lvl1pPr>
          </a:lstStyle>
          <a:p>
            <a:pPr>
              <a:defRPr/>
            </a:pPr>
            <a:r>
              <a:rPr lang="en-US" smtClean="0"/>
              <a:t>October 2015</a:t>
            </a:r>
            <a:endParaRPr lang="en-ZA" dirty="0"/>
          </a:p>
        </p:txBody>
      </p:sp>
      <p:sp>
        <p:nvSpPr>
          <p:cNvPr id="6" name="Footer Placeholder 4"/>
          <p:cNvSpPr>
            <a:spLocks noGrp="1"/>
          </p:cNvSpPr>
          <p:nvPr>
            <p:ph type="ftr" sz="quarter" idx="11"/>
          </p:nvPr>
        </p:nvSpPr>
        <p:spPr/>
        <p:txBody>
          <a:bodyPr/>
          <a:lstStyle>
            <a:lvl1pPr>
              <a:defRPr/>
            </a:lvl1pPr>
          </a:lstStyle>
          <a:p>
            <a:pPr>
              <a:defRPr/>
            </a:pPr>
            <a:r>
              <a:rPr lang="en-US" smtClean="0"/>
              <a:t>SIU Annual Report 2014/15 Presentation to PC J &amp; CS</a:t>
            </a:r>
            <a:endParaRPr lang="en-ZA" dirty="0"/>
          </a:p>
        </p:txBody>
      </p:sp>
      <p:sp>
        <p:nvSpPr>
          <p:cNvPr id="7" name="Slide Number Placeholder 5"/>
          <p:cNvSpPr>
            <a:spLocks noGrp="1"/>
          </p:cNvSpPr>
          <p:nvPr>
            <p:ph type="sldNum" sz="quarter" idx="12"/>
          </p:nvPr>
        </p:nvSpPr>
        <p:spPr/>
        <p:txBody>
          <a:bodyPr/>
          <a:lstStyle>
            <a:lvl1pPr>
              <a:defRPr/>
            </a:lvl1pPr>
          </a:lstStyle>
          <a:p>
            <a:pPr>
              <a:defRPr/>
            </a:pPr>
            <a:fld id="{FACE2F3F-AAEA-4EEF-813A-4040A9A5175F}" type="slidenum">
              <a:rPr lang="en-ZA"/>
              <a:pPr>
                <a:defRPr/>
              </a:pPr>
              <a:t>‹#›</a:t>
            </a:fld>
            <a:endParaRPr lang="en-Z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3000" y="838200"/>
            <a:ext cx="7543800" cy="990600"/>
          </a:xfrm>
          <a:prstGeom prst="rect">
            <a:avLst/>
          </a:prstGeo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3"/>
          <p:cNvSpPr>
            <a:spLocks noGrp="1"/>
          </p:cNvSpPr>
          <p:nvPr>
            <p:ph type="dt" sz="half" idx="10"/>
          </p:nvPr>
        </p:nvSpPr>
        <p:spPr/>
        <p:txBody>
          <a:bodyPr/>
          <a:lstStyle>
            <a:lvl1pPr>
              <a:defRPr/>
            </a:lvl1pPr>
          </a:lstStyle>
          <a:p>
            <a:pPr>
              <a:defRPr/>
            </a:pPr>
            <a:r>
              <a:rPr lang="en-US" smtClean="0"/>
              <a:t>October 2015</a:t>
            </a:r>
            <a:endParaRPr lang="en-ZA" dirty="0"/>
          </a:p>
        </p:txBody>
      </p:sp>
      <p:sp>
        <p:nvSpPr>
          <p:cNvPr id="8" name="Footer Placeholder 4"/>
          <p:cNvSpPr>
            <a:spLocks noGrp="1"/>
          </p:cNvSpPr>
          <p:nvPr>
            <p:ph type="ftr" sz="quarter" idx="11"/>
          </p:nvPr>
        </p:nvSpPr>
        <p:spPr/>
        <p:txBody>
          <a:bodyPr/>
          <a:lstStyle>
            <a:lvl1pPr>
              <a:defRPr/>
            </a:lvl1pPr>
          </a:lstStyle>
          <a:p>
            <a:pPr>
              <a:defRPr/>
            </a:pPr>
            <a:r>
              <a:rPr lang="en-US" smtClean="0"/>
              <a:t>SIU Annual Report 2014/15 Presentation to PC J &amp; CS</a:t>
            </a:r>
            <a:endParaRPr lang="en-ZA" dirty="0"/>
          </a:p>
        </p:txBody>
      </p:sp>
      <p:sp>
        <p:nvSpPr>
          <p:cNvPr id="9" name="Slide Number Placeholder 5"/>
          <p:cNvSpPr>
            <a:spLocks noGrp="1"/>
          </p:cNvSpPr>
          <p:nvPr>
            <p:ph type="sldNum" sz="quarter" idx="12"/>
          </p:nvPr>
        </p:nvSpPr>
        <p:spPr/>
        <p:txBody>
          <a:bodyPr/>
          <a:lstStyle>
            <a:lvl1pPr>
              <a:defRPr/>
            </a:lvl1pPr>
          </a:lstStyle>
          <a:p>
            <a:pPr>
              <a:defRPr/>
            </a:pPr>
            <a:fld id="{689BEF37-32C0-491B-A289-3F2F7DA530A6}" type="slidenum">
              <a:rPr lang="en-ZA"/>
              <a:pPr>
                <a:defRPr/>
              </a:pPr>
              <a:t>‹#›</a:t>
            </a:fld>
            <a:endParaRPr lang="en-Z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43000" y="838200"/>
            <a:ext cx="7543800" cy="990600"/>
          </a:xfrm>
          <a:prstGeom prst="rect">
            <a:avLst/>
          </a:prstGeom>
        </p:spPr>
        <p:txBody>
          <a:bodyPr/>
          <a:lstStyle/>
          <a:p>
            <a:r>
              <a:rPr lang="en-US" smtClean="0"/>
              <a:t>Click to edit Master title style</a:t>
            </a:r>
            <a:endParaRPr lang="en-ZA"/>
          </a:p>
        </p:txBody>
      </p:sp>
      <p:sp>
        <p:nvSpPr>
          <p:cNvPr id="3" name="Date Placeholder 3"/>
          <p:cNvSpPr>
            <a:spLocks noGrp="1"/>
          </p:cNvSpPr>
          <p:nvPr>
            <p:ph type="dt" sz="half" idx="10"/>
          </p:nvPr>
        </p:nvSpPr>
        <p:spPr/>
        <p:txBody>
          <a:bodyPr/>
          <a:lstStyle>
            <a:lvl1pPr>
              <a:defRPr/>
            </a:lvl1pPr>
          </a:lstStyle>
          <a:p>
            <a:pPr>
              <a:defRPr/>
            </a:pPr>
            <a:r>
              <a:rPr lang="en-US" smtClean="0"/>
              <a:t>October 2015</a:t>
            </a:r>
            <a:endParaRPr lang="en-ZA" dirty="0"/>
          </a:p>
        </p:txBody>
      </p:sp>
      <p:sp>
        <p:nvSpPr>
          <p:cNvPr id="4" name="Footer Placeholder 4"/>
          <p:cNvSpPr>
            <a:spLocks noGrp="1"/>
          </p:cNvSpPr>
          <p:nvPr>
            <p:ph type="ftr" sz="quarter" idx="11"/>
          </p:nvPr>
        </p:nvSpPr>
        <p:spPr/>
        <p:txBody>
          <a:bodyPr/>
          <a:lstStyle>
            <a:lvl1pPr>
              <a:defRPr/>
            </a:lvl1pPr>
          </a:lstStyle>
          <a:p>
            <a:pPr>
              <a:defRPr/>
            </a:pPr>
            <a:r>
              <a:rPr lang="en-US" smtClean="0"/>
              <a:t>SIU Annual Report 2014/15 Presentation to PC J &amp; CS</a:t>
            </a:r>
            <a:endParaRPr lang="en-ZA" dirty="0"/>
          </a:p>
        </p:txBody>
      </p:sp>
      <p:sp>
        <p:nvSpPr>
          <p:cNvPr id="5" name="Slide Number Placeholder 5"/>
          <p:cNvSpPr>
            <a:spLocks noGrp="1"/>
          </p:cNvSpPr>
          <p:nvPr>
            <p:ph type="sldNum" sz="quarter" idx="12"/>
          </p:nvPr>
        </p:nvSpPr>
        <p:spPr/>
        <p:txBody>
          <a:bodyPr/>
          <a:lstStyle>
            <a:lvl1pPr>
              <a:defRPr/>
            </a:lvl1pPr>
          </a:lstStyle>
          <a:p>
            <a:pPr>
              <a:defRPr/>
            </a:pPr>
            <a:fld id="{EF6511DB-02A6-44AC-AF50-920A12BA92A2}" type="slidenum">
              <a:rPr lang="en-ZA"/>
              <a:pPr>
                <a:defRPr/>
              </a:pPr>
              <a:t>‹#›</a:t>
            </a:fld>
            <a:endParaRPr lang="en-Z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October 2015</a:t>
            </a:r>
            <a:endParaRPr lang="en-ZA" dirty="0"/>
          </a:p>
        </p:txBody>
      </p:sp>
      <p:sp>
        <p:nvSpPr>
          <p:cNvPr id="3" name="Footer Placeholder 4"/>
          <p:cNvSpPr>
            <a:spLocks noGrp="1"/>
          </p:cNvSpPr>
          <p:nvPr>
            <p:ph type="ftr" sz="quarter" idx="11"/>
          </p:nvPr>
        </p:nvSpPr>
        <p:spPr/>
        <p:txBody>
          <a:bodyPr/>
          <a:lstStyle>
            <a:lvl1pPr>
              <a:defRPr/>
            </a:lvl1pPr>
          </a:lstStyle>
          <a:p>
            <a:pPr>
              <a:defRPr/>
            </a:pPr>
            <a:r>
              <a:rPr lang="en-US" smtClean="0"/>
              <a:t>SIU Annual Report 2014/15 Presentation to PC J &amp; CS</a:t>
            </a:r>
            <a:endParaRPr lang="en-ZA" dirty="0"/>
          </a:p>
        </p:txBody>
      </p:sp>
      <p:sp>
        <p:nvSpPr>
          <p:cNvPr id="4" name="Slide Number Placeholder 5"/>
          <p:cNvSpPr>
            <a:spLocks noGrp="1"/>
          </p:cNvSpPr>
          <p:nvPr>
            <p:ph type="sldNum" sz="quarter" idx="12"/>
          </p:nvPr>
        </p:nvSpPr>
        <p:spPr/>
        <p:txBody>
          <a:bodyPr/>
          <a:lstStyle>
            <a:lvl1pPr>
              <a:defRPr/>
            </a:lvl1pPr>
          </a:lstStyle>
          <a:p>
            <a:pPr>
              <a:defRPr/>
            </a:pPr>
            <a:fld id="{1D2DA13F-7918-495A-87C0-AB9E88369210}" type="slidenum">
              <a:rPr lang="en-ZA"/>
              <a:pPr>
                <a:defRPr/>
              </a:pPr>
              <a:t>‹#›</a:t>
            </a:fld>
            <a:endParaRPr lang="en-Z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October 2015</a:t>
            </a:r>
            <a:endParaRPr lang="en-ZA" dirty="0"/>
          </a:p>
        </p:txBody>
      </p:sp>
      <p:sp>
        <p:nvSpPr>
          <p:cNvPr id="6" name="Footer Placeholder 4"/>
          <p:cNvSpPr>
            <a:spLocks noGrp="1"/>
          </p:cNvSpPr>
          <p:nvPr>
            <p:ph type="ftr" sz="quarter" idx="11"/>
          </p:nvPr>
        </p:nvSpPr>
        <p:spPr/>
        <p:txBody>
          <a:bodyPr/>
          <a:lstStyle>
            <a:lvl1pPr>
              <a:defRPr/>
            </a:lvl1pPr>
          </a:lstStyle>
          <a:p>
            <a:pPr>
              <a:defRPr/>
            </a:pPr>
            <a:r>
              <a:rPr lang="en-US" smtClean="0"/>
              <a:t>SIU Annual Report 2014/15 Presentation to PC J &amp; CS</a:t>
            </a:r>
            <a:endParaRPr lang="en-ZA" dirty="0"/>
          </a:p>
        </p:txBody>
      </p:sp>
      <p:sp>
        <p:nvSpPr>
          <p:cNvPr id="7" name="Slide Number Placeholder 5"/>
          <p:cNvSpPr>
            <a:spLocks noGrp="1"/>
          </p:cNvSpPr>
          <p:nvPr>
            <p:ph type="sldNum" sz="quarter" idx="12"/>
          </p:nvPr>
        </p:nvSpPr>
        <p:spPr/>
        <p:txBody>
          <a:bodyPr/>
          <a:lstStyle>
            <a:lvl1pPr>
              <a:defRPr/>
            </a:lvl1pPr>
          </a:lstStyle>
          <a:p>
            <a:pPr>
              <a:defRPr/>
            </a:pPr>
            <a:fld id="{9E815182-DE38-404E-A6A6-C4594598C430}" type="slidenum">
              <a:rPr lang="en-ZA"/>
              <a:pPr>
                <a:defRPr/>
              </a:pPr>
              <a:t>‹#›</a:t>
            </a:fld>
            <a:endParaRPr lang="en-Z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October 2015</a:t>
            </a:r>
            <a:endParaRPr lang="en-ZA" dirty="0"/>
          </a:p>
        </p:txBody>
      </p:sp>
      <p:sp>
        <p:nvSpPr>
          <p:cNvPr id="6" name="Footer Placeholder 4"/>
          <p:cNvSpPr>
            <a:spLocks noGrp="1"/>
          </p:cNvSpPr>
          <p:nvPr>
            <p:ph type="ftr" sz="quarter" idx="11"/>
          </p:nvPr>
        </p:nvSpPr>
        <p:spPr/>
        <p:txBody>
          <a:bodyPr/>
          <a:lstStyle>
            <a:lvl1pPr>
              <a:defRPr/>
            </a:lvl1pPr>
          </a:lstStyle>
          <a:p>
            <a:pPr>
              <a:defRPr/>
            </a:pPr>
            <a:r>
              <a:rPr lang="en-US" smtClean="0"/>
              <a:t>SIU Annual Report 2014/15 Presentation to PC J &amp; CS</a:t>
            </a:r>
            <a:endParaRPr lang="en-ZA" dirty="0"/>
          </a:p>
        </p:txBody>
      </p:sp>
      <p:sp>
        <p:nvSpPr>
          <p:cNvPr id="7" name="Slide Number Placeholder 5"/>
          <p:cNvSpPr>
            <a:spLocks noGrp="1"/>
          </p:cNvSpPr>
          <p:nvPr>
            <p:ph type="sldNum" sz="quarter" idx="12"/>
          </p:nvPr>
        </p:nvSpPr>
        <p:spPr/>
        <p:txBody>
          <a:bodyPr/>
          <a:lstStyle>
            <a:lvl1pPr>
              <a:defRPr/>
            </a:lvl1pPr>
          </a:lstStyle>
          <a:p>
            <a:pPr>
              <a:defRPr/>
            </a:pPr>
            <a:fld id="{27B0C7FE-7932-4400-9B0E-D83F5D49E109}" type="slidenum">
              <a:rPr lang="en-ZA"/>
              <a:pPr>
                <a:defRPr/>
              </a:pPr>
              <a:t>‹#›</a:t>
            </a:fld>
            <a:endParaRPr lang="en-Z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2192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smtClean="0"/>
              <a:t>October 2015</a:t>
            </a:r>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smtClean="0"/>
              <a:t>SIU Annual Report 2014/15 Presentation to PC J &amp; CS</a:t>
            </a:r>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DC67970-4192-43E6-B894-494C5461FBE0}" type="slidenum">
              <a:rPr lang="en-ZA"/>
              <a:pPr>
                <a:defRPr/>
              </a:pPr>
              <a:t>‹#›</a:t>
            </a:fld>
            <a:endParaRPr lang="en-ZA" dirty="0"/>
          </a:p>
        </p:txBody>
      </p:sp>
      <p:grpSp>
        <p:nvGrpSpPr>
          <p:cNvPr id="1031" name="Group 4"/>
          <p:cNvGrpSpPr>
            <a:grpSpLocks/>
          </p:cNvGrpSpPr>
          <p:nvPr userDrawn="1"/>
        </p:nvGrpSpPr>
        <p:grpSpPr bwMode="auto">
          <a:xfrm>
            <a:off x="0" y="0"/>
            <a:ext cx="9144000" cy="1031875"/>
            <a:chOff x="0" y="0"/>
            <a:chExt cx="9144000" cy="1031631"/>
          </a:xfrm>
        </p:grpSpPr>
        <p:pic>
          <p:nvPicPr>
            <p:cNvPr id="1032" name="Picture 5" descr="top.gif"/>
            <p:cNvPicPr>
              <a:picLocks noChangeAspect="1"/>
            </p:cNvPicPr>
            <p:nvPr/>
          </p:nvPicPr>
          <p:blipFill>
            <a:blip r:embed="rId15" cstate="print"/>
            <a:srcRect/>
            <a:stretch>
              <a:fillRect/>
            </a:stretch>
          </p:blipFill>
          <p:spPr bwMode="auto">
            <a:xfrm>
              <a:off x="0" y="0"/>
              <a:ext cx="9144000" cy="1031631"/>
            </a:xfrm>
            <a:prstGeom prst="rect">
              <a:avLst/>
            </a:prstGeom>
            <a:noFill/>
            <a:ln w="9525">
              <a:noFill/>
              <a:miter lim="800000"/>
              <a:headEnd/>
              <a:tailEnd/>
            </a:ln>
          </p:spPr>
        </p:pic>
        <p:sp>
          <p:nvSpPr>
            <p:cNvPr id="9" name="Rectangle 8"/>
            <p:cNvSpPr/>
            <p:nvPr userDrawn="1"/>
          </p:nvSpPr>
          <p:spPr>
            <a:xfrm>
              <a:off x="1214438" y="0"/>
              <a:ext cx="3857625" cy="785627"/>
            </a:xfrm>
            <a:prstGeom prst="rect">
              <a:avLst/>
            </a:prstGeom>
            <a:solidFill>
              <a:srgbClr val="FFE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gr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 id="2147483673" r:id="rId13"/>
  </p:sldLayoutIdLst>
  <p:hf hd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ts val="1200"/>
        </a:spcBef>
        <a:spcAft>
          <a:spcPct val="0"/>
        </a:spcAft>
        <a:buFont typeface="Arial" charset="0"/>
        <a:buChar char="•"/>
        <a:defRPr sz="2000" baseline="0">
          <a:solidFill>
            <a:schemeClr val="tx1"/>
          </a:solidFill>
          <a:latin typeface="Arial Narrow" pitchFamily="34" charset="0"/>
          <a:ea typeface="+mn-ea"/>
          <a:cs typeface="+mn-cs"/>
        </a:defRPr>
      </a:lvl1pPr>
      <a:lvl2pPr marL="742950" indent="-28575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2pPr>
      <a:lvl3pPr marL="1143000" indent="-22860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3pPr>
      <a:lvl4pPr marL="1600200" indent="-22860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4pPr>
      <a:lvl5pPr marL="2057400" indent="-22860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2015</a:t>
            </a:r>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SIU Annual Report 2014/15 Presentation to PC J &amp; CS</a:t>
            </a:r>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9ADA1-69FF-46B0-BF27-437596360BE9}"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hangingPunct="1">
              <a:lnSpc>
                <a:spcPct val="100000"/>
              </a:lnSpc>
              <a:spcBef>
                <a:spcPts val="600"/>
              </a:spcBef>
              <a:spcAft>
                <a:spcPts val="0"/>
              </a:spcAft>
              <a:defRPr/>
            </a:pPr>
            <a:r>
              <a:rPr lang="en-ZA" sz="3600" b="1" cap="all" dirty="0" smtClean="0">
                <a:effectLst>
                  <a:outerShdw blurRad="38100" dist="38100" dir="2700000" algn="tl">
                    <a:srgbClr val="000000">
                      <a:alpha val="43137"/>
                    </a:srgbClr>
                  </a:outerShdw>
                </a:effectLst>
                <a:latin typeface="Arial Narrow" pitchFamily="34" charset="0"/>
              </a:rPr>
              <a:t>Presentation to the Portfolio Committee on Justice and Correctional Services </a:t>
            </a:r>
            <a:br>
              <a:rPr lang="en-ZA" sz="3600" b="1" cap="all" dirty="0" smtClean="0">
                <a:effectLst>
                  <a:outerShdw blurRad="38100" dist="38100" dir="2700000" algn="tl">
                    <a:srgbClr val="000000">
                      <a:alpha val="43137"/>
                    </a:srgbClr>
                  </a:outerShdw>
                </a:effectLst>
                <a:latin typeface="Arial Narrow" pitchFamily="34" charset="0"/>
              </a:rPr>
            </a:br>
            <a:r>
              <a:rPr lang="en-ZA" sz="3600" b="1" cap="all" dirty="0" smtClean="0">
                <a:effectLst>
                  <a:outerShdw blurRad="38100" dist="38100" dir="2700000" algn="tl">
                    <a:srgbClr val="000000">
                      <a:alpha val="43137"/>
                    </a:srgbClr>
                  </a:outerShdw>
                </a:effectLst>
                <a:latin typeface="Arial Narrow" pitchFamily="34" charset="0"/>
              </a:rPr>
              <a:t>15 </a:t>
            </a:r>
            <a:r>
              <a:rPr lang="en-ZA" sz="3600" b="1" cap="all" dirty="0" err="1" smtClean="0">
                <a:effectLst>
                  <a:outerShdw blurRad="38100" dist="38100" dir="2700000" algn="tl">
                    <a:srgbClr val="000000">
                      <a:alpha val="43137"/>
                    </a:srgbClr>
                  </a:outerShdw>
                </a:effectLst>
                <a:latin typeface="Arial Narrow" pitchFamily="34" charset="0"/>
              </a:rPr>
              <a:t>october</a:t>
            </a:r>
            <a:r>
              <a:rPr lang="en-ZA" sz="3600" b="1" cap="all" dirty="0" smtClean="0">
                <a:effectLst>
                  <a:outerShdw blurRad="38100" dist="38100" dir="2700000" algn="tl">
                    <a:srgbClr val="000000">
                      <a:alpha val="43137"/>
                    </a:srgbClr>
                  </a:outerShdw>
                </a:effectLst>
                <a:latin typeface="Arial Narrow" pitchFamily="34" charset="0"/>
              </a:rPr>
              <a:t> 2015</a:t>
            </a:r>
            <a:r>
              <a:rPr lang="en-ZA" sz="3600" b="1" dirty="0" smtClean="0">
                <a:effectLst>
                  <a:outerShdw blurRad="38100" dist="38100" dir="2700000" algn="tl">
                    <a:srgbClr val="C0C0C0"/>
                  </a:outerShdw>
                </a:effectLst>
                <a:latin typeface="Arial Narrow" pitchFamily="34" charset="0"/>
              </a:rPr>
              <a:t/>
            </a:r>
            <a:br>
              <a:rPr lang="en-ZA" sz="3600" b="1" dirty="0" smtClean="0">
                <a:effectLst>
                  <a:outerShdw blurRad="38100" dist="38100" dir="2700000" algn="tl">
                    <a:srgbClr val="C0C0C0"/>
                  </a:outerShdw>
                </a:effectLst>
                <a:latin typeface="Arial Narrow" pitchFamily="34" charset="0"/>
              </a:rPr>
            </a:br>
            <a:r>
              <a:rPr lang="en-ZA" sz="3200" b="1" cap="all" dirty="0" smtClean="0">
                <a:latin typeface="Arial Narrow" pitchFamily="34" charset="0"/>
              </a:rPr>
              <a:t/>
            </a:r>
            <a:br>
              <a:rPr lang="en-ZA" sz="3200" b="1" cap="all" dirty="0" smtClean="0">
                <a:latin typeface="Arial Narrow" pitchFamily="34" charset="0"/>
              </a:rPr>
            </a:br>
            <a:r>
              <a:rPr lang="en-ZA" sz="2400" b="1" dirty="0" smtClean="0">
                <a:effectLst>
                  <a:outerShdw blurRad="38100" dist="38100" dir="2700000" algn="tl">
                    <a:srgbClr val="C0C0C0"/>
                  </a:outerShdw>
                </a:effectLst>
                <a:latin typeface="Arial Narrow" pitchFamily="34" charset="0"/>
              </a:rPr>
              <a:t/>
            </a:r>
            <a:br>
              <a:rPr lang="en-ZA" sz="2400" b="1" dirty="0" smtClean="0">
                <a:effectLst>
                  <a:outerShdw blurRad="38100" dist="38100" dir="2700000" algn="tl">
                    <a:srgbClr val="C0C0C0"/>
                  </a:outerShdw>
                </a:effectLst>
                <a:latin typeface="Arial Narrow" pitchFamily="34" charset="0"/>
              </a:rPr>
            </a:br>
            <a:r>
              <a:rPr lang="en-ZA" sz="2400" b="1" dirty="0" smtClean="0">
                <a:effectLst>
                  <a:outerShdw blurRad="38100" dist="38100" dir="2700000" algn="tl">
                    <a:srgbClr val="C0C0C0"/>
                  </a:outerShdw>
                </a:effectLst>
                <a:latin typeface="Arial Narrow" pitchFamily="34" charset="0"/>
              </a:rPr>
              <a:t/>
            </a:r>
            <a:br>
              <a:rPr lang="en-ZA" sz="2400" b="1" dirty="0" smtClean="0">
                <a:effectLst>
                  <a:outerShdw blurRad="38100" dist="38100" dir="2700000" algn="tl">
                    <a:srgbClr val="C0C0C0"/>
                  </a:outerShdw>
                </a:effectLst>
                <a:latin typeface="Arial Narrow" pitchFamily="34" charset="0"/>
              </a:rPr>
            </a:br>
            <a:endParaRPr lang="en-ZA" sz="2400" b="1" dirty="0" smtClean="0">
              <a:effectLst>
                <a:outerShdw blurRad="38100" dist="38100" dir="2700000" algn="tl">
                  <a:srgbClr val="C0C0C0"/>
                </a:outerShdw>
              </a:effectLst>
              <a:latin typeface="Arial Narrow" pitchFamily="34" charset="0"/>
            </a:endParaRPr>
          </a:p>
        </p:txBody>
      </p:sp>
      <p:sp>
        <p:nvSpPr>
          <p:cNvPr id="7" name="Slide Number Placeholder 6"/>
          <p:cNvSpPr>
            <a:spLocks noGrp="1"/>
          </p:cNvSpPr>
          <p:nvPr>
            <p:ph type="sldNum" sz="quarter" idx="12"/>
          </p:nvPr>
        </p:nvSpPr>
        <p:spPr/>
        <p:txBody>
          <a:bodyPr/>
          <a:lstStyle/>
          <a:p>
            <a:pPr>
              <a:defRPr/>
            </a:pPr>
            <a:fld id="{D25CB0B9-B3F5-426D-8407-BE78E549B530}" type="slidenum">
              <a:rPr lang="en-ZA" smtClean="0"/>
              <a:pPr>
                <a:defRPr/>
              </a:pPr>
              <a:t>1</a:t>
            </a:fld>
            <a:endParaRPr lang="en-ZA" dirty="0"/>
          </a:p>
        </p:txBody>
      </p:sp>
      <p:sp>
        <p:nvSpPr>
          <p:cNvPr id="8" name="Footer Placeholder 7"/>
          <p:cNvSpPr>
            <a:spLocks noGrp="1"/>
          </p:cNvSpPr>
          <p:nvPr>
            <p:ph type="ftr" sz="quarter" idx="11"/>
          </p:nvPr>
        </p:nvSpPr>
        <p:spPr>
          <a:xfrm>
            <a:off x="1981200" y="6356350"/>
            <a:ext cx="4953000" cy="365125"/>
          </a:xfrm>
        </p:spPr>
        <p:txBody>
          <a:bodyPr/>
          <a:lstStyle/>
          <a:p>
            <a:pPr>
              <a:defRPr/>
            </a:pPr>
            <a:r>
              <a:rPr lang="en-US" dirty="0" smtClean="0"/>
              <a:t>SIU Annual Report 2014/15 Presentation to PC J &amp; CS</a:t>
            </a:r>
            <a:endParaRPr lang="en-Z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Outcomes of Key Investigations</a:t>
            </a:r>
            <a:endParaRPr lang="en-ZA"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228600" y="1143000"/>
            <a:ext cx="8511480" cy="5328592"/>
          </a:xfrm>
        </p:spPr>
        <p:txBody>
          <a:bodyPr numCol="1">
            <a:normAutofit/>
          </a:bodyPr>
          <a:lstStyle/>
          <a:p>
            <a:pPr marL="0" lvl="0" indent="0">
              <a:buNone/>
            </a:pPr>
            <a:r>
              <a:rPr lang="en-ZA" sz="1400" b="1" dirty="0" smtClean="0">
                <a:latin typeface="Arial" pitchFamily="34" charset="0"/>
                <a:cs typeface="Arial" pitchFamily="34" charset="0"/>
              </a:rPr>
              <a:t>Number of Civil Matters instituted in Court or the Special Tribunal:</a:t>
            </a:r>
          </a:p>
          <a:p>
            <a:pPr marL="0" lvl="0" indent="0">
              <a:buNone/>
            </a:pPr>
            <a:endParaRPr lang="en-ZA" sz="1300" dirty="0">
              <a:latin typeface="Arial" pitchFamily="34" charset="0"/>
              <a:cs typeface="Arial" pitchFamily="34" charset="0"/>
            </a:endParaRPr>
          </a:p>
          <a:p>
            <a:pPr lvl="0" algn="just">
              <a:buNone/>
            </a:pPr>
            <a:r>
              <a:rPr lang="en-ZA" sz="1400" b="1" dirty="0" smtClean="0">
                <a:latin typeface="Arial" pitchFamily="34" charset="0"/>
                <a:cs typeface="Arial" pitchFamily="34" charset="0"/>
              </a:rPr>
              <a:t>Proclamation </a:t>
            </a:r>
            <a:r>
              <a:rPr lang="en-ZA" sz="1400" b="1" dirty="0">
                <a:latin typeface="Arial" pitchFamily="34" charset="0"/>
                <a:cs typeface="Arial" pitchFamily="34" charset="0"/>
              </a:rPr>
              <a:t>R10 of 2014: Department of Communications (Media Corner)</a:t>
            </a:r>
          </a:p>
          <a:p>
            <a:pPr marL="0" lvl="0" indent="0" algn="just">
              <a:buNone/>
            </a:pPr>
            <a:r>
              <a:rPr lang="en-ZA" sz="1300" dirty="0" smtClean="0">
                <a:latin typeface="Arial" pitchFamily="34" charset="0"/>
                <a:cs typeface="Arial" pitchFamily="34" charset="0"/>
              </a:rPr>
              <a:t>The </a:t>
            </a:r>
            <a:r>
              <a:rPr lang="en-ZA" sz="1300" dirty="0">
                <a:latin typeface="Arial" pitchFamily="34" charset="0"/>
                <a:cs typeface="Arial" pitchFamily="34" charset="0"/>
              </a:rPr>
              <a:t>SIU and the Department of Communications instituted application proceedings in the High Court in Gauteng in the Media Corner matter.  The relief sought is for the tender for the Broadcasting Digital Migration Process </a:t>
            </a:r>
            <a:r>
              <a:rPr lang="en-ZA" sz="1300" dirty="0" smtClean="0">
                <a:latin typeface="Arial" pitchFamily="34" charset="0"/>
                <a:cs typeface="Arial" pitchFamily="34" charset="0"/>
              </a:rPr>
              <a:t>Tender to </a:t>
            </a:r>
            <a:r>
              <a:rPr lang="en-ZA" sz="1300" dirty="0">
                <a:latin typeface="Arial" pitchFamily="34" charset="0"/>
                <a:cs typeface="Arial" pitchFamily="34" charset="0"/>
              </a:rPr>
              <a:t>be declared </a:t>
            </a:r>
            <a:r>
              <a:rPr lang="en-ZA" sz="1300" dirty="0" smtClean="0">
                <a:latin typeface="Arial" pitchFamily="34" charset="0"/>
                <a:cs typeface="Arial" pitchFamily="34" charset="0"/>
              </a:rPr>
              <a:t>invalid and subsequent contract to be declared null </a:t>
            </a:r>
            <a:r>
              <a:rPr lang="en-ZA" sz="1300" dirty="0">
                <a:latin typeface="Arial" pitchFamily="34" charset="0"/>
                <a:cs typeface="Arial" pitchFamily="34" charset="0"/>
              </a:rPr>
              <a:t>and void.  The value of the contract is R760 million</a:t>
            </a:r>
            <a:r>
              <a:rPr lang="en-ZA" sz="1300" dirty="0" smtClean="0">
                <a:latin typeface="Arial" pitchFamily="34" charset="0"/>
                <a:cs typeface="Arial" pitchFamily="34" charset="0"/>
              </a:rPr>
              <a:t>.</a:t>
            </a:r>
          </a:p>
          <a:p>
            <a:pPr marL="0" lvl="0" indent="0" algn="just">
              <a:buNone/>
            </a:pPr>
            <a:endParaRPr lang="en-ZA" sz="1300" dirty="0" smtClean="0">
              <a:latin typeface="Arial" pitchFamily="34" charset="0"/>
              <a:cs typeface="Arial" pitchFamily="34" charset="0"/>
            </a:endParaRPr>
          </a:p>
          <a:p>
            <a:pPr marL="0" lvl="0" indent="0" algn="just">
              <a:buNone/>
            </a:pPr>
            <a:r>
              <a:rPr lang="en-ZA" sz="1400" b="1" dirty="0">
                <a:latin typeface="Arial" pitchFamily="34" charset="0"/>
                <a:cs typeface="Arial" pitchFamily="34" charset="0"/>
              </a:rPr>
              <a:t>Proclamation R7 of 2014: Department of Rural Development and Land Reform and SITA </a:t>
            </a:r>
          </a:p>
          <a:p>
            <a:pPr marL="0" lvl="0" indent="0" algn="just">
              <a:buNone/>
            </a:pPr>
            <a:r>
              <a:rPr lang="en-ZA" sz="1300" dirty="0">
                <a:latin typeface="Arial" pitchFamily="34" charset="0"/>
                <a:cs typeface="Arial" pitchFamily="34" charset="0"/>
              </a:rPr>
              <a:t>The SIU instituted application proceedings in the North Gauteng High Court to set aside the award of a tender relating to the design, development and implementation of a Turnkey Solution for consolidation of data stores in preparation for the provision of an e-Cadastre for the Department of Land Affairs.  The value of the contract is R364 million</a:t>
            </a:r>
            <a:r>
              <a:rPr lang="en-ZA" sz="1300" dirty="0" smtClean="0">
                <a:latin typeface="Arial" pitchFamily="34" charset="0"/>
                <a:cs typeface="Arial" pitchFamily="34" charset="0"/>
              </a:rPr>
              <a:t>.</a:t>
            </a:r>
          </a:p>
          <a:p>
            <a:pPr marL="0" lvl="0" indent="0" algn="just">
              <a:buNone/>
            </a:pPr>
            <a:r>
              <a:rPr lang="en-US" sz="1300" dirty="0" err="1">
                <a:latin typeface="Arial" pitchFamily="34" charset="0"/>
                <a:cs typeface="Arial" pitchFamily="34" charset="0"/>
              </a:rPr>
              <a:t>Gijima's</a:t>
            </a:r>
            <a:r>
              <a:rPr lang="en-US" sz="1300" dirty="0">
                <a:latin typeface="Arial" pitchFamily="34" charset="0"/>
                <a:cs typeface="Arial" pitchFamily="34" charset="0"/>
              </a:rPr>
              <a:t> request for the </a:t>
            </a:r>
            <a:r>
              <a:rPr lang="en-US" sz="1300" dirty="0" smtClean="0">
                <a:latin typeface="Arial" pitchFamily="34" charset="0"/>
                <a:cs typeface="Arial" pitchFamily="34" charset="0"/>
              </a:rPr>
              <a:t>records from </a:t>
            </a:r>
            <a:r>
              <a:rPr lang="en-US" sz="1300" dirty="0">
                <a:latin typeface="Arial" pitchFamily="34" charset="0"/>
                <a:cs typeface="Arial" pitchFamily="34" charset="0"/>
              </a:rPr>
              <a:t>the SIU, SITA and the DRDLR was argued in the High </a:t>
            </a:r>
            <a:r>
              <a:rPr lang="en-US" sz="1300" dirty="0" smtClean="0">
                <a:latin typeface="Arial" pitchFamily="34" charset="0"/>
                <a:cs typeface="Arial" pitchFamily="34" charset="0"/>
              </a:rPr>
              <a:t>Court on </a:t>
            </a:r>
            <a:r>
              <a:rPr lang="en-US" sz="1300" dirty="0">
                <a:latin typeface="Arial" pitchFamily="34" charset="0"/>
                <a:cs typeface="Arial" pitchFamily="34" charset="0"/>
              </a:rPr>
              <a:t>18 August 2015. The SIU</a:t>
            </a:r>
            <a:r>
              <a:rPr lang="en-US" sz="1400" dirty="0"/>
              <a:t>, SITA </a:t>
            </a:r>
            <a:r>
              <a:rPr lang="en-US" sz="1300" dirty="0">
                <a:latin typeface="Arial" pitchFamily="34" charset="0"/>
                <a:cs typeface="Arial" pitchFamily="34" charset="0"/>
              </a:rPr>
              <a:t>and DRDLR were ordered to make discovery under </a:t>
            </a:r>
            <a:r>
              <a:rPr lang="en-US" sz="1300" dirty="0" smtClean="0">
                <a:latin typeface="Arial" pitchFamily="34" charset="0"/>
                <a:cs typeface="Arial" pitchFamily="34" charset="0"/>
              </a:rPr>
              <a:t>oath which the  SIU </a:t>
            </a:r>
            <a:r>
              <a:rPr lang="en-US" sz="1300" dirty="0">
                <a:latin typeface="Arial" pitchFamily="34" charset="0"/>
                <a:cs typeface="Arial" pitchFamily="34" charset="0"/>
              </a:rPr>
              <a:t>and SITA have </a:t>
            </a:r>
            <a:r>
              <a:rPr lang="en-US" sz="1300" dirty="0" smtClean="0">
                <a:latin typeface="Arial" pitchFamily="34" charset="0"/>
                <a:cs typeface="Arial" pitchFamily="34" charset="0"/>
              </a:rPr>
              <a:t>now done. </a:t>
            </a:r>
            <a:r>
              <a:rPr lang="en-US" sz="1300" dirty="0">
                <a:latin typeface="Arial" pitchFamily="34" charset="0"/>
                <a:cs typeface="Arial" pitchFamily="34" charset="0"/>
              </a:rPr>
              <a:t>Gijima must now file its answering affidavit to the SIU's founding affidavit.</a:t>
            </a:r>
            <a:endParaRPr lang="en-ZA" sz="1300" dirty="0">
              <a:latin typeface="Arial" pitchFamily="34" charset="0"/>
              <a:cs typeface="Arial" pitchFamily="34" charset="0"/>
            </a:endParaRPr>
          </a:p>
          <a:p>
            <a:pPr marL="0" lvl="0" indent="0" algn="just">
              <a:buNone/>
            </a:pPr>
            <a:endParaRPr lang="en-ZA" sz="1300" dirty="0">
              <a:latin typeface="Arial" pitchFamily="34" charset="0"/>
              <a:cs typeface="Arial" pitchFamily="34" charset="0"/>
            </a:endParaRPr>
          </a:p>
          <a:p>
            <a:pPr marL="0" lvl="0" indent="0" algn="just">
              <a:buNone/>
            </a:pPr>
            <a:endParaRPr lang="en-ZA" sz="14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499AD07-51AD-43AC-AA7C-01905B0EF53F}" type="slidenum">
              <a:rPr lang="en-ZA" smtClean="0"/>
              <a:pPr/>
              <a:t>10</a:t>
            </a:fld>
            <a:endParaRPr lang="en-ZA" dirty="0"/>
          </a:p>
        </p:txBody>
      </p:sp>
      <p:sp>
        <p:nvSpPr>
          <p:cNvPr id="7" name="Footer Placeholder 6"/>
          <p:cNvSpPr>
            <a:spLocks noGrp="1"/>
          </p:cNvSpPr>
          <p:nvPr>
            <p:ph type="ftr" sz="quarter" idx="11"/>
          </p:nvPr>
        </p:nvSpPr>
        <p:spPr>
          <a:xfrm>
            <a:off x="2286000" y="6356350"/>
            <a:ext cx="5257800" cy="365125"/>
          </a:xfrm>
        </p:spPr>
        <p:txBody>
          <a:bodyPr/>
          <a:lstStyle/>
          <a:p>
            <a:pPr>
              <a:defRPr/>
            </a:pPr>
            <a:r>
              <a:rPr lang="en-US" smtClean="0"/>
              <a:t>SIU Annual Report 2014/15 Presentation to PC J &amp; CS</a:t>
            </a:r>
            <a:endParaRPr lang="en-ZA" dirty="0"/>
          </a:p>
        </p:txBody>
      </p:sp>
    </p:spTree>
    <p:extLst>
      <p:ext uri="{BB962C8B-B14F-4D97-AF65-F5344CB8AC3E}">
        <p14:creationId xmlns:p14="http://schemas.microsoft.com/office/powerpoint/2010/main" xmlns="" val="3146693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Outcomes of Key Investigations cont…</a:t>
            </a:r>
            <a:endParaRPr lang="en-ZA"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251520" y="4876800"/>
            <a:ext cx="7978080" cy="1720552"/>
          </a:xfrm>
        </p:spPr>
        <p:txBody>
          <a:bodyPr>
            <a:normAutofit/>
          </a:bodyPr>
          <a:lstStyle/>
          <a:p>
            <a:pPr lvl="0" algn="just"/>
            <a:endParaRPr lang="en-ZA" sz="1600" b="1" dirty="0" smtClean="0">
              <a:latin typeface="Arial" pitchFamily="34" charset="0"/>
              <a:cs typeface="Arial" pitchFamily="34" charset="0"/>
            </a:endParaRPr>
          </a:p>
          <a:p>
            <a:pPr marL="582930" lvl="1" indent="-285750" algn="just">
              <a:lnSpc>
                <a:spcPct val="110000"/>
              </a:lnSpc>
              <a:spcBef>
                <a:spcPts val="600"/>
              </a:spcBef>
              <a:buClrTx/>
              <a:buFont typeface="Wingdings" pitchFamily="2" charset="2"/>
              <a:buChar char="§"/>
            </a:pPr>
            <a:endParaRPr lang="en-ZA" sz="1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499AD07-51AD-43AC-AA7C-01905B0EF53F}" type="slidenum">
              <a:rPr lang="en-ZA" smtClean="0"/>
              <a:pPr/>
              <a:t>11</a:t>
            </a:fld>
            <a:endParaRPr lang="en-ZA" dirty="0"/>
          </a:p>
        </p:txBody>
      </p:sp>
      <p:sp>
        <p:nvSpPr>
          <p:cNvPr id="7" name="Footer Placeholder 6"/>
          <p:cNvSpPr>
            <a:spLocks noGrp="1"/>
          </p:cNvSpPr>
          <p:nvPr>
            <p:ph type="ftr" sz="quarter" idx="11"/>
          </p:nvPr>
        </p:nvSpPr>
        <p:spPr>
          <a:xfrm>
            <a:off x="2209800" y="6356350"/>
            <a:ext cx="5638800" cy="365125"/>
          </a:xfrm>
        </p:spPr>
        <p:txBody>
          <a:bodyPr/>
          <a:lstStyle/>
          <a:p>
            <a:pPr>
              <a:defRPr/>
            </a:pPr>
            <a:r>
              <a:rPr lang="en-US" dirty="0" smtClean="0"/>
              <a:t>SIU Annual Report 2014/15 Presentation to PC J &amp; CS</a:t>
            </a:r>
            <a:endParaRPr lang="en-ZA" dirty="0"/>
          </a:p>
        </p:txBody>
      </p:sp>
      <p:sp>
        <p:nvSpPr>
          <p:cNvPr id="6" name="Content Placeholder 2"/>
          <p:cNvSpPr txBox="1">
            <a:spLocks/>
          </p:cNvSpPr>
          <p:nvPr/>
        </p:nvSpPr>
        <p:spPr bwMode="auto">
          <a:xfrm>
            <a:off x="264220" y="1219200"/>
            <a:ext cx="865118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ts val="1200"/>
              </a:spcBef>
              <a:spcAft>
                <a:spcPct val="0"/>
              </a:spcAft>
              <a:buFont typeface="Arial" charset="0"/>
              <a:buChar char="•"/>
              <a:defRPr sz="2000" baseline="0">
                <a:solidFill>
                  <a:schemeClr val="tx1"/>
                </a:solidFill>
                <a:latin typeface="Arial Narrow" pitchFamily="34" charset="0"/>
                <a:ea typeface="+mn-ea"/>
                <a:cs typeface="+mn-cs"/>
              </a:defRPr>
            </a:lvl1pPr>
            <a:lvl2pPr marL="742950" indent="-28575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2pPr>
            <a:lvl3pPr marL="1143000" indent="-22860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3pPr>
            <a:lvl4pPr marL="1600200" indent="-22860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4pPr>
            <a:lvl5pPr marL="2057400" marR="0" indent="-228600" algn="l" defTabSz="914400" rtl="0" eaLnBrk="0" fontAlgn="base" latinLnBrk="0" hangingPunct="0">
              <a:lnSpc>
                <a:spcPct val="100000"/>
              </a:lnSpc>
              <a:spcBef>
                <a:spcPct val="20000"/>
              </a:spcBef>
              <a:spcAft>
                <a:spcPct val="0"/>
              </a:spcAft>
              <a:buClrTx/>
              <a:buSzTx/>
              <a:buFont typeface="Arial" charset="0"/>
              <a:buChar char="»"/>
              <a:tabLst/>
              <a:defRPr sz="2000" baseline="0">
                <a:solidFill>
                  <a:schemeClr val="tx1"/>
                </a:solidFill>
                <a:latin typeface="Arial Narrow" pitchFamily="34" charset="0"/>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a:lstStyle>
          <a:p>
            <a:pPr marL="0" indent="0" algn="just">
              <a:lnSpc>
                <a:spcPct val="120000"/>
              </a:lnSpc>
              <a:buNone/>
            </a:pPr>
            <a:r>
              <a:rPr lang="en-ZA" sz="1400" b="1" dirty="0" smtClean="0">
                <a:latin typeface="Arial" pitchFamily="34" charset="0"/>
                <a:cs typeface="Arial" pitchFamily="34" charset="0"/>
              </a:rPr>
              <a:t>171 Referrals were made to the National Prosecuting Authority (NPA) for various contraventions for the following proclamations</a:t>
            </a:r>
          </a:p>
          <a:p>
            <a:pPr marL="0" indent="0" algn="just">
              <a:lnSpc>
                <a:spcPct val="120000"/>
              </a:lnSpc>
              <a:buNone/>
            </a:pPr>
            <a:r>
              <a:rPr lang="en-ZA" sz="1300" dirty="0" smtClean="0">
                <a:latin typeface="Arial" panose="020B0604020202020204" pitchFamily="34" charset="0"/>
                <a:cs typeface="Arial" panose="020B0604020202020204" pitchFamily="34" charset="0"/>
              </a:rPr>
              <a:t>Proclamation </a:t>
            </a:r>
            <a:r>
              <a:rPr lang="en-ZA" sz="1300" dirty="0">
                <a:latin typeface="Arial" panose="020B0604020202020204" pitchFamily="34" charset="0"/>
                <a:cs typeface="Arial" panose="020B0604020202020204" pitchFamily="34" charset="0"/>
              </a:rPr>
              <a:t>R6 of 2014: National Department of Co-operative Governance and Traditional Affairs</a:t>
            </a:r>
            <a:endParaRPr lang="en-US" sz="1300" dirty="0">
              <a:latin typeface="Arial" panose="020B0604020202020204" pitchFamily="34" charset="0"/>
              <a:cs typeface="Arial" panose="020B0604020202020204" pitchFamily="34" charset="0"/>
            </a:endParaRPr>
          </a:p>
          <a:p>
            <a:pPr marL="0" indent="0" algn="just">
              <a:lnSpc>
                <a:spcPct val="120000"/>
              </a:lnSpc>
              <a:buNone/>
            </a:pPr>
            <a:r>
              <a:rPr lang="en-ZA" sz="1300" dirty="0">
                <a:latin typeface="Arial" panose="020B0604020202020204" pitchFamily="34" charset="0"/>
                <a:cs typeface="Arial" panose="020B0604020202020204" pitchFamily="34" charset="0"/>
              </a:rPr>
              <a:t>Proclamation R7 of 2007 extended by R35 of 2010 and R15 of 2012: National Department of Housing</a:t>
            </a:r>
            <a:endParaRPr lang="en-US" sz="1300" dirty="0">
              <a:latin typeface="Arial" panose="020B0604020202020204" pitchFamily="34" charset="0"/>
              <a:cs typeface="Arial" panose="020B0604020202020204" pitchFamily="34" charset="0"/>
            </a:endParaRPr>
          </a:p>
          <a:p>
            <a:pPr marL="0" indent="0" algn="just">
              <a:lnSpc>
                <a:spcPct val="120000"/>
              </a:lnSpc>
              <a:buNone/>
            </a:pPr>
            <a:r>
              <a:rPr lang="en-ZA" sz="1300" dirty="0">
                <a:latin typeface="Arial" panose="020B0604020202020204" pitchFamily="34" charset="0"/>
                <a:cs typeface="Arial" panose="020B0604020202020204" pitchFamily="34" charset="0"/>
              </a:rPr>
              <a:t>Proclamation R18 of 2005 extended by R5 of 2007: National and all Provincial Department(s) of Social Development</a:t>
            </a:r>
            <a:endParaRPr lang="en-US" sz="1300" dirty="0">
              <a:latin typeface="Arial" panose="020B0604020202020204" pitchFamily="34" charset="0"/>
              <a:cs typeface="Arial" panose="020B0604020202020204" pitchFamily="34" charset="0"/>
            </a:endParaRPr>
          </a:p>
          <a:p>
            <a:pPr marL="0" indent="0" algn="just">
              <a:lnSpc>
                <a:spcPct val="120000"/>
              </a:lnSpc>
              <a:buNone/>
            </a:pPr>
            <a:r>
              <a:rPr lang="en-ZA" sz="1300" dirty="0">
                <a:latin typeface="Arial" panose="020B0604020202020204" pitchFamily="34" charset="0"/>
                <a:cs typeface="Arial" panose="020B0604020202020204" pitchFamily="34" charset="0"/>
              </a:rPr>
              <a:t>Proclamation R54 of 2012: Department of Water Affairs</a:t>
            </a:r>
            <a:endParaRPr lang="en-US" sz="1300" dirty="0">
              <a:latin typeface="Arial" panose="020B0604020202020204" pitchFamily="34" charset="0"/>
              <a:cs typeface="Arial" panose="020B0604020202020204" pitchFamily="34" charset="0"/>
            </a:endParaRPr>
          </a:p>
          <a:p>
            <a:pPr marL="0" indent="0" algn="just">
              <a:lnSpc>
                <a:spcPct val="120000"/>
              </a:lnSpc>
              <a:buNone/>
            </a:pPr>
            <a:r>
              <a:rPr lang="en-ZA" sz="1300" dirty="0">
                <a:latin typeface="Arial" panose="020B0604020202020204" pitchFamily="34" charset="0"/>
                <a:cs typeface="Arial" panose="020B0604020202020204" pitchFamily="34" charset="0"/>
              </a:rPr>
              <a:t>Proclamation R63 of 2010: Ekurhuleni Metropolitan Municipality Gauteng Province</a:t>
            </a:r>
            <a:endParaRPr lang="en-US" sz="1300" dirty="0">
              <a:latin typeface="Arial" panose="020B0604020202020204" pitchFamily="34" charset="0"/>
              <a:cs typeface="Arial" panose="020B0604020202020204" pitchFamily="34" charset="0"/>
            </a:endParaRPr>
          </a:p>
          <a:p>
            <a:pPr marL="0" indent="0" algn="just">
              <a:lnSpc>
                <a:spcPct val="120000"/>
              </a:lnSpc>
              <a:buNone/>
            </a:pPr>
            <a:r>
              <a:rPr lang="en-ZA" sz="1300" dirty="0">
                <a:latin typeface="Arial" panose="020B0604020202020204" pitchFamily="34" charset="0"/>
                <a:cs typeface="Arial" panose="020B0604020202020204" pitchFamily="34" charset="0"/>
              </a:rPr>
              <a:t>Proclamation R2 of 2012: Eskom Holdings Ltd</a:t>
            </a:r>
            <a:endParaRPr lang="en-US" sz="1300" dirty="0">
              <a:latin typeface="Arial" panose="020B0604020202020204" pitchFamily="34" charset="0"/>
              <a:cs typeface="Arial" panose="020B0604020202020204" pitchFamily="34" charset="0"/>
            </a:endParaRPr>
          </a:p>
          <a:p>
            <a:pPr marL="0" indent="0" algn="just">
              <a:lnSpc>
                <a:spcPct val="120000"/>
              </a:lnSpc>
              <a:buNone/>
            </a:pPr>
            <a:r>
              <a:rPr lang="en-ZA" sz="1300" dirty="0">
                <a:latin typeface="Arial" panose="020B0604020202020204" pitchFamily="34" charset="0"/>
                <a:cs typeface="Arial" panose="020B0604020202020204" pitchFamily="34" charset="0"/>
              </a:rPr>
              <a:t>Proclamation R59 of 2013: National Department of Public Works: Prestige Project situated at Nkandla, KwaZulu-Natal</a:t>
            </a:r>
            <a:endParaRPr lang="en-US" sz="1300" dirty="0">
              <a:latin typeface="Arial" panose="020B0604020202020204" pitchFamily="34" charset="0"/>
              <a:cs typeface="Arial" panose="020B0604020202020204" pitchFamily="34" charset="0"/>
            </a:endParaRPr>
          </a:p>
          <a:p>
            <a:pPr marL="0" indent="0" algn="just">
              <a:lnSpc>
                <a:spcPct val="120000"/>
              </a:lnSpc>
              <a:buNone/>
            </a:pPr>
            <a:r>
              <a:rPr lang="en-ZA" sz="1300" dirty="0">
                <a:latin typeface="Arial" panose="020B0604020202020204" pitchFamily="34" charset="0"/>
                <a:cs typeface="Arial" panose="020B0604020202020204" pitchFamily="34" charset="0"/>
              </a:rPr>
              <a:t>Proclamation R72 of 2009: North West Province Municipalities</a:t>
            </a:r>
            <a:endParaRPr lang="en-US" sz="1300" dirty="0">
              <a:latin typeface="Arial" panose="020B0604020202020204" pitchFamily="34" charset="0"/>
              <a:cs typeface="Arial" panose="020B0604020202020204" pitchFamily="34" charset="0"/>
            </a:endParaRPr>
          </a:p>
          <a:p>
            <a:pPr marL="0" lvl="0" indent="0" algn="just">
              <a:lnSpc>
                <a:spcPct val="120000"/>
              </a:lnSpc>
              <a:buNone/>
            </a:pPr>
            <a:endParaRPr lang="en-ZA" sz="1300" dirty="0">
              <a:latin typeface="Arial" pitchFamily="34" charset="0"/>
              <a:cs typeface="Arial" pitchFamily="34" charset="0"/>
            </a:endParaRPr>
          </a:p>
          <a:p>
            <a:pPr marL="0" indent="0" algn="just">
              <a:lnSpc>
                <a:spcPct val="120000"/>
              </a:lnSpc>
              <a:buNone/>
            </a:pPr>
            <a:endParaRPr lang="en-ZA" sz="1300" dirty="0">
              <a:latin typeface="Arial" pitchFamily="34" charset="0"/>
              <a:cs typeface="Arial" pitchFamily="34" charset="0"/>
            </a:endParaRPr>
          </a:p>
          <a:p>
            <a:pPr marL="0" indent="0" algn="just">
              <a:lnSpc>
                <a:spcPct val="120000"/>
              </a:lnSpc>
              <a:buNone/>
            </a:pPr>
            <a:endParaRPr lang="en-ZA" sz="1300" dirty="0">
              <a:latin typeface="Arial" pitchFamily="34" charset="0"/>
              <a:cs typeface="Arial" pitchFamily="34" charset="0"/>
            </a:endParaRPr>
          </a:p>
        </p:txBody>
      </p:sp>
    </p:spTree>
    <p:extLst>
      <p:ext uri="{BB962C8B-B14F-4D97-AF65-F5344CB8AC3E}">
        <p14:creationId xmlns:p14="http://schemas.microsoft.com/office/powerpoint/2010/main" xmlns="" val="4062523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Outcomes of Key Investigations cont…</a:t>
            </a:r>
            <a:endParaRPr lang="en-ZA"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251520" y="4876800"/>
            <a:ext cx="7978080" cy="1720552"/>
          </a:xfrm>
        </p:spPr>
        <p:txBody>
          <a:bodyPr>
            <a:normAutofit/>
          </a:bodyPr>
          <a:lstStyle/>
          <a:p>
            <a:pPr lvl="0" algn="just"/>
            <a:endParaRPr lang="en-ZA" sz="1600" b="1" dirty="0" smtClean="0">
              <a:latin typeface="Arial" pitchFamily="34" charset="0"/>
              <a:cs typeface="Arial" pitchFamily="34" charset="0"/>
            </a:endParaRPr>
          </a:p>
          <a:p>
            <a:pPr marL="582930" lvl="1" indent="-285750" algn="just">
              <a:lnSpc>
                <a:spcPct val="110000"/>
              </a:lnSpc>
              <a:spcBef>
                <a:spcPts val="600"/>
              </a:spcBef>
              <a:buClrTx/>
              <a:buFont typeface="Wingdings" pitchFamily="2" charset="2"/>
              <a:buChar char="§"/>
            </a:pPr>
            <a:endParaRPr lang="en-ZA" sz="1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499AD07-51AD-43AC-AA7C-01905B0EF53F}" type="slidenum">
              <a:rPr lang="en-ZA" smtClean="0"/>
              <a:pPr/>
              <a:t>12</a:t>
            </a:fld>
            <a:endParaRPr lang="en-ZA" dirty="0"/>
          </a:p>
        </p:txBody>
      </p:sp>
      <p:sp>
        <p:nvSpPr>
          <p:cNvPr id="7" name="Footer Placeholder 6"/>
          <p:cNvSpPr>
            <a:spLocks noGrp="1"/>
          </p:cNvSpPr>
          <p:nvPr>
            <p:ph type="ftr" sz="quarter" idx="11"/>
          </p:nvPr>
        </p:nvSpPr>
        <p:spPr>
          <a:xfrm>
            <a:off x="2209800" y="6356350"/>
            <a:ext cx="5638800" cy="365125"/>
          </a:xfrm>
        </p:spPr>
        <p:txBody>
          <a:bodyPr/>
          <a:lstStyle/>
          <a:p>
            <a:pPr>
              <a:defRPr/>
            </a:pPr>
            <a:r>
              <a:rPr lang="en-US" dirty="0" smtClean="0"/>
              <a:t>SIU Annual Report 2014/15 Presentation to PC J &amp; CS</a:t>
            </a:r>
            <a:endParaRPr lang="en-ZA" dirty="0"/>
          </a:p>
        </p:txBody>
      </p:sp>
      <p:sp>
        <p:nvSpPr>
          <p:cNvPr id="6" name="Content Placeholder 2"/>
          <p:cNvSpPr txBox="1">
            <a:spLocks/>
          </p:cNvSpPr>
          <p:nvPr/>
        </p:nvSpPr>
        <p:spPr bwMode="auto">
          <a:xfrm>
            <a:off x="264220" y="1219200"/>
            <a:ext cx="851148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ts val="1200"/>
              </a:spcBef>
              <a:spcAft>
                <a:spcPct val="0"/>
              </a:spcAft>
              <a:buFont typeface="Arial" charset="0"/>
              <a:buChar char="•"/>
              <a:defRPr sz="2000" baseline="0">
                <a:solidFill>
                  <a:schemeClr val="tx1"/>
                </a:solidFill>
                <a:latin typeface="Arial Narrow" pitchFamily="34" charset="0"/>
                <a:ea typeface="+mn-ea"/>
                <a:cs typeface="+mn-cs"/>
              </a:defRPr>
            </a:lvl1pPr>
            <a:lvl2pPr marL="742950" indent="-28575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2pPr>
            <a:lvl3pPr marL="1143000" indent="-22860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3pPr>
            <a:lvl4pPr marL="1600200" indent="-22860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4pPr>
            <a:lvl5pPr marL="2057400" marR="0" indent="-228600" algn="l" defTabSz="914400" rtl="0" eaLnBrk="0" fontAlgn="base" latinLnBrk="0" hangingPunct="0">
              <a:lnSpc>
                <a:spcPct val="100000"/>
              </a:lnSpc>
              <a:spcBef>
                <a:spcPct val="20000"/>
              </a:spcBef>
              <a:spcAft>
                <a:spcPct val="0"/>
              </a:spcAft>
              <a:buClrTx/>
              <a:buSzTx/>
              <a:buFont typeface="Arial" charset="0"/>
              <a:buChar char="»"/>
              <a:tabLst/>
              <a:defRPr sz="2000" baseline="0">
                <a:solidFill>
                  <a:schemeClr val="tx1"/>
                </a:solidFill>
                <a:latin typeface="Arial Narrow" pitchFamily="34" charset="0"/>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a:lstStyle>
          <a:p>
            <a:pPr marL="0" indent="0" algn="just">
              <a:buNone/>
            </a:pPr>
            <a:r>
              <a:rPr lang="en-ZA" sz="1400" b="1" dirty="0" smtClean="0">
                <a:latin typeface="Arial" pitchFamily="34" charset="0"/>
                <a:cs typeface="Arial" pitchFamily="34" charset="0"/>
              </a:rPr>
              <a:t>NPA Referrals continued:</a:t>
            </a:r>
          </a:p>
          <a:p>
            <a:pPr marL="0" indent="0" algn="just">
              <a:buNone/>
            </a:pPr>
            <a:r>
              <a:rPr lang="en-ZA" sz="1300" dirty="0" smtClean="0">
                <a:latin typeface="Arial" panose="020B0604020202020204" pitchFamily="34" charset="0"/>
                <a:cs typeface="Arial" panose="020B0604020202020204" pitchFamily="34" charset="0"/>
              </a:rPr>
              <a:t>Proclamation </a:t>
            </a:r>
            <a:r>
              <a:rPr lang="en-ZA" sz="1300" dirty="0">
                <a:latin typeface="Arial" panose="020B0604020202020204" pitchFamily="34" charset="0"/>
                <a:cs typeface="Arial" panose="020B0604020202020204" pitchFamily="34" charset="0"/>
              </a:rPr>
              <a:t>R5 of 2014 amended by R56 of 2014: South African Post Office</a:t>
            </a:r>
            <a:endParaRPr lang="en-US" sz="1300" dirty="0">
              <a:latin typeface="Arial" panose="020B0604020202020204" pitchFamily="34" charset="0"/>
              <a:cs typeface="Arial" panose="020B0604020202020204" pitchFamily="34" charset="0"/>
            </a:endParaRPr>
          </a:p>
          <a:p>
            <a:pPr marL="0" indent="0" algn="just">
              <a:buNone/>
            </a:pPr>
            <a:r>
              <a:rPr lang="en-ZA" sz="1300" dirty="0">
                <a:latin typeface="Arial" panose="020B0604020202020204" pitchFamily="34" charset="0"/>
                <a:cs typeface="Arial" panose="020B0604020202020204" pitchFamily="34" charset="0"/>
              </a:rPr>
              <a:t>Proclamation R42 of 2010 extended by R73 of 2011: South African Police Services</a:t>
            </a:r>
            <a:endParaRPr lang="en-US" sz="1300" dirty="0">
              <a:latin typeface="Arial" panose="020B0604020202020204" pitchFamily="34" charset="0"/>
              <a:cs typeface="Arial" panose="020B0604020202020204" pitchFamily="34" charset="0"/>
            </a:endParaRPr>
          </a:p>
          <a:p>
            <a:pPr marL="0" indent="0" algn="just">
              <a:buNone/>
            </a:pPr>
            <a:r>
              <a:rPr lang="en-ZA" sz="1300" dirty="0">
                <a:latin typeface="Arial" panose="020B0604020202020204" pitchFamily="34" charset="0"/>
                <a:cs typeface="Arial" panose="020B0604020202020204" pitchFamily="34" charset="0"/>
              </a:rPr>
              <a:t>Proclamation R43 of 2010 extended by R49 of 2012: Department of Public Works KwaZulu-Natal province</a:t>
            </a:r>
            <a:endParaRPr lang="en-US" sz="1300" dirty="0">
              <a:latin typeface="Arial" panose="020B0604020202020204" pitchFamily="34" charset="0"/>
              <a:cs typeface="Arial" panose="020B0604020202020204" pitchFamily="34" charset="0"/>
            </a:endParaRPr>
          </a:p>
          <a:p>
            <a:pPr marL="0" indent="0" algn="just">
              <a:buNone/>
            </a:pPr>
            <a:r>
              <a:rPr lang="en-ZA" sz="1300" dirty="0">
                <a:latin typeface="Arial" panose="020B0604020202020204" pitchFamily="34" charset="0"/>
                <a:cs typeface="Arial" panose="020B0604020202020204" pitchFamily="34" charset="0"/>
              </a:rPr>
              <a:t>Proclamation R12 of 2012: Swellendam Local Municipality Western Cape</a:t>
            </a:r>
            <a:endParaRPr lang="en-US" sz="1300" dirty="0">
              <a:latin typeface="Arial" panose="020B0604020202020204" pitchFamily="34" charset="0"/>
              <a:cs typeface="Arial" panose="020B0604020202020204" pitchFamily="34" charset="0"/>
            </a:endParaRPr>
          </a:p>
          <a:p>
            <a:pPr marL="0" indent="0" algn="just">
              <a:buNone/>
            </a:pPr>
            <a:r>
              <a:rPr lang="en-ZA" sz="1300" dirty="0">
                <a:latin typeface="Arial" panose="020B0604020202020204" pitchFamily="34" charset="0"/>
                <a:cs typeface="Arial" panose="020B0604020202020204" pitchFamily="34" charset="0"/>
              </a:rPr>
              <a:t>Proclamation R62 of 2010: Tshwane Metropolitan Municipality Gauteng Province </a:t>
            </a:r>
            <a:endParaRPr lang="en-US" sz="1300" dirty="0">
              <a:latin typeface="Arial" panose="020B0604020202020204" pitchFamily="34" charset="0"/>
              <a:cs typeface="Arial" panose="020B0604020202020204" pitchFamily="34" charset="0"/>
            </a:endParaRPr>
          </a:p>
          <a:p>
            <a:pPr marL="0" indent="0" algn="just">
              <a:buNone/>
            </a:pPr>
            <a:endParaRPr lang="en-ZA" sz="1300" b="1" dirty="0">
              <a:latin typeface="Arial" pitchFamily="34" charset="0"/>
              <a:cs typeface="Arial" pitchFamily="34" charset="0"/>
            </a:endParaRPr>
          </a:p>
          <a:p>
            <a:pPr marL="0" indent="0" algn="just">
              <a:buNone/>
            </a:pPr>
            <a:r>
              <a:rPr lang="en-ZA" sz="1400" b="1" dirty="0" smtClean="0">
                <a:latin typeface="Arial" pitchFamily="34" charset="0"/>
                <a:cs typeface="Arial" pitchFamily="34" charset="0"/>
              </a:rPr>
              <a:t>7 Referrals were made to the Asset Forfeiture Unit (AFU) for various contraventions for the following proclamations</a:t>
            </a:r>
          </a:p>
          <a:p>
            <a:pPr marL="0" indent="0" algn="just">
              <a:buNone/>
            </a:pPr>
            <a:r>
              <a:rPr lang="en-ZA" sz="1300" dirty="0" smtClean="0">
                <a:latin typeface="Arial" panose="020B0604020202020204" pitchFamily="34" charset="0"/>
                <a:cs typeface="Arial" panose="020B0604020202020204" pitchFamily="34" charset="0"/>
              </a:rPr>
              <a:t>Proclamation </a:t>
            </a:r>
            <a:r>
              <a:rPr lang="en-ZA" sz="1300" dirty="0">
                <a:latin typeface="Arial" panose="020B0604020202020204" pitchFamily="34" charset="0"/>
                <a:cs typeface="Arial" panose="020B0604020202020204" pitchFamily="34" charset="0"/>
              </a:rPr>
              <a:t>R6 of 2014: National Department of Co-operative Governance and Traditional Affairs</a:t>
            </a:r>
            <a:endParaRPr lang="en-US" sz="1300" dirty="0">
              <a:latin typeface="Arial" panose="020B0604020202020204" pitchFamily="34" charset="0"/>
              <a:cs typeface="Arial" panose="020B0604020202020204" pitchFamily="34" charset="0"/>
            </a:endParaRPr>
          </a:p>
          <a:p>
            <a:pPr marL="0" indent="0" algn="just">
              <a:buNone/>
            </a:pPr>
            <a:r>
              <a:rPr lang="en-ZA" sz="1300" dirty="0">
                <a:latin typeface="Arial" panose="020B0604020202020204" pitchFamily="34" charset="0"/>
                <a:cs typeface="Arial" panose="020B0604020202020204" pitchFamily="34" charset="0"/>
              </a:rPr>
              <a:t>Proclamation R54 of 2012: Department of Water Affairs</a:t>
            </a:r>
            <a:endParaRPr lang="en-US" sz="1300" dirty="0">
              <a:latin typeface="Arial" panose="020B0604020202020204" pitchFamily="34" charset="0"/>
              <a:cs typeface="Arial" panose="020B0604020202020204" pitchFamily="34" charset="0"/>
            </a:endParaRPr>
          </a:p>
          <a:p>
            <a:pPr marL="0" indent="0" algn="just">
              <a:buNone/>
            </a:pPr>
            <a:r>
              <a:rPr lang="en-ZA" sz="1300" dirty="0">
                <a:latin typeface="Arial" panose="020B0604020202020204" pitchFamily="34" charset="0"/>
                <a:cs typeface="Arial" panose="020B0604020202020204" pitchFamily="34" charset="0"/>
              </a:rPr>
              <a:t>Proclamation R5 of 2014 amended by R56 of 2014: South African Post </a:t>
            </a:r>
            <a:r>
              <a:rPr lang="en-ZA" sz="1300" dirty="0" smtClean="0">
                <a:latin typeface="Arial" panose="020B0604020202020204" pitchFamily="34" charset="0"/>
                <a:cs typeface="Arial" panose="020B0604020202020204" pitchFamily="34" charset="0"/>
              </a:rPr>
              <a:t>Office</a:t>
            </a:r>
            <a:endParaRPr lang="en-ZA" sz="1300" dirty="0">
              <a:latin typeface="Arial" pitchFamily="34" charset="0"/>
              <a:cs typeface="Arial" pitchFamily="34" charset="0"/>
            </a:endParaRPr>
          </a:p>
        </p:txBody>
      </p:sp>
    </p:spTree>
    <p:extLst>
      <p:ext uri="{BB962C8B-B14F-4D97-AF65-F5344CB8AC3E}">
        <p14:creationId xmlns:p14="http://schemas.microsoft.com/office/powerpoint/2010/main" xmlns="" val="29403832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Outcomes of Key Investigations cont…</a:t>
            </a:r>
            <a:endParaRPr lang="en-ZA"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251520" y="4876800"/>
            <a:ext cx="7978080" cy="1720552"/>
          </a:xfrm>
        </p:spPr>
        <p:txBody>
          <a:bodyPr>
            <a:normAutofit/>
          </a:bodyPr>
          <a:lstStyle/>
          <a:p>
            <a:pPr lvl="0" algn="just"/>
            <a:endParaRPr lang="en-ZA" sz="1600" b="1" dirty="0" smtClean="0">
              <a:latin typeface="Arial" pitchFamily="34" charset="0"/>
              <a:cs typeface="Arial" pitchFamily="34" charset="0"/>
            </a:endParaRPr>
          </a:p>
          <a:p>
            <a:pPr marL="582930" lvl="1" indent="-285750" algn="just">
              <a:lnSpc>
                <a:spcPct val="110000"/>
              </a:lnSpc>
              <a:spcBef>
                <a:spcPts val="600"/>
              </a:spcBef>
              <a:buClrTx/>
              <a:buFont typeface="Wingdings" pitchFamily="2" charset="2"/>
              <a:buChar char="§"/>
            </a:pPr>
            <a:endParaRPr lang="en-ZA" sz="1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499AD07-51AD-43AC-AA7C-01905B0EF53F}" type="slidenum">
              <a:rPr lang="en-ZA" smtClean="0"/>
              <a:pPr/>
              <a:t>13</a:t>
            </a:fld>
            <a:endParaRPr lang="en-ZA" dirty="0"/>
          </a:p>
        </p:txBody>
      </p:sp>
      <p:sp>
        <p:nvSpPr>
          <p:cNvPr id="7" name="Footer Placeholder 6"/>
          <p:cNvSpPr>
            <a:spLocks noGrp="1"/>
          </p:cNvSpPr>
          <p:nvPr>
            <p:ph type="ftr" sz="quarter" idx="11"/>
          </p:nvPr>
        </p:nvSpPr>
        <p:spPr>
          <a:xfrm>
            <a:off x="2209800" y="6356350"/>
            <a:ext cx="5638800" cy="365125"/>
          </a:xfrm>
        </p:spPr>
        <p:txBody>
          <a:bodyPr/>
          <a:lstStyle/>
          <a:p>
            <a:pPr>
              <a:defRPr/>
            </a:pPr>
            <a:r>
              <a:rPr lang="en-US" dirty="0" smtClean="0"/>
              <a:t>SIU Annual Report 2014/15 Presentation to PC J &amp; CS</a:t>
            </a:r>
            <a:endParaRPr lang="en-ZA" dirty="0"/>
          </a:p>
        </p:txBody>
      </p:sp>
      <p:sp>
        <p:nvSpPr>
          <p:cNvPr id="6" name="Content Placeholder 2"/>
          <p:cNvSpPr txBox="1">
            <a:spLocks/>
          </p:cNvSpPr>
          <p:nvPr/>
        </p:nvSpPr>
        <p:spPr bwMode="auto">
          <a:xfrm>
            <a:off x="264220" y="1219200"/>
            <a:ext cx="851148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ts val="1200"/>
              </a:spcBef>
              <a:spcAft>
                <a:spcPct val="0"/>
              </a:spcAft>
              <a:buFont typeface="Arial" charset="0"/>
              <a:buChar char="•"/>
              <a:defRPr sz="2000" baseline="0">
                <a:solidFill>
                  <a:schemeClr val="tx1"/>
                </a:solidFill>
                <a:latin typeface="Arial Narrow" pitchFamily="34" charset="0"/>
                <a:ea typeface="+mn-ea"/>
                <a:cs typeface="+mn-cs"/>
              </a:defRPr>
            </a:lvl1pPr>
            <a:lvl2pPr marL="742950" indent="-28575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2pPr>
            <a:lvl3pPr marL="1143000" indent="-22860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3pPr>
            <a:lvl4pPr marL="1600200" indent="-22860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4pPr>
            <a:lvl5pPr marL="2057400" marR="0" indent="-228600" algn="l" defTabSz="914400" rtl="0" eaLnBrk="0" fontAlgn="base" latinLnBrk="0" hangingPunct="0">
              <a:lnSpc>
                <a:spcPct val="100000"/>
              </a:lnSpc>
              <a:spcBef>
                <a:spcPct val="20000"/>
              </a:spcBef>
              <a:spcAft>
                <a:spcPct val="0"/>
              </a:spcAft>
              <a:buClrTx/>
              <a:buSzTx/>
              <a:buFont typeface="Arial" charset="0"/>
              <a:buChar char="»"/>
              <a:tabLst/>
              <a:defRPr sz="2000" baseline="0">
                <a:solidFill>
                  <a:schemeClr val="tx1"/>
                </a:solidFill>
                <a:latin typeface="Arial Narrow" pitchFamily="34" charset="0"/>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a:lstStyle>
          <a:p>
            <a:pPr marL="0" indent="0" algn="just">
              <a:buNone/>
            </a:pPr>
            <a:r>
              <a:rPr lang="en-ZA" sz="1400" b="1" dirty="0" smtClean="0">
                <a:latin typeface="Arial" pitchFamily="34" charset="0"/>
                <a:cs typeface="Arial" pitchFamily="34" charset="0"/>
              </a:rPr>
              <a:t>3,769 Instances for potential disciplinary action were brought to the attention of the relevant State Institutions for the following proclamations</a:t>
            </a:r>
          </a:p>
          <a:p>
            <a:pPr marL="0" indent="0" algn="just">
              <a:buNone/>
            </a:pPr>
            <a:r>
              <a:rPr lang="en-ZA" sz="1300" dirty="0" smtClean="0">
                <a:latin typeface="Arial" panose="020B0604020202020204" pitchFamily="34" charset="0"/>
                <a:cs typeface="Arial" panose="020B0604020202020204" pitchFamily="34" charset="0"/>
              </a:rPr>
              <a:t>Proclamation </a:t>
            </a:r>
            <a:r>
              <a:rPr lang="en-ZA" sz="1300" dirty="0">
                <a:latin typeface="Arial" panose="020B0604020202020204" pitchFamily="34" charset="0"/>
                <a:cs typeface="Arial" panose="020B0604020202020204" pitchFamily="34" charset="0"/>
              </a:rPr>
              <a:t>R6 of 2014: National Department of Co-operative Governance and Traditional Affairs</a:t>
            </a:r>
          </a:p>
          <a:p>
            <a:pPr marL="0" indent="0" algn="just">
              <a:buNone/>
            </a:pPr>
            <a:r>
              <a:rPr lang="en-ZA" sz="1300" dirty="0">
                <a:latin typeface="Arial" panose="020B0604020202020204" pitchFamily="34" charset="0"/>
                <a:cs typeface="Arial" panose="020B0604020202020204" pitchFamily="34" charset="0"/>
              </a:rPr>
              <a:t>Proclamation R10 of 2014: Department of Communications: Media Corner</a:t>
            </a:r>
          </a:p>
          <a:p>
            <a:pPr marL="0" indent="0" algn="just">
              <a:buNone/>
            </a:pPr>
            <a:r>
              <a:rPr lang="en-ZA" sz="1300" dirty="0">
                <a:latin typeface="Arial" panose="020B0604020202020204" pitchFamily="34" charset="0"/>
                <a:cs typeface="Arial" panose="020B0604020202020204" pitchFamily="34" charset="0"/>
              </a:rPr>
              <a:t>Proclamation R7 of 2007 extended by R35 of 2010 and R15 of 2012: National Department of </a:t>
            </a:r>
            <a:r>
              <a:rPr lang="en-ZA" sz="1300" dirty="0" smtClean="0">
                <a:latin typeface="Arial" panose="020B0604020202020204" pitchFamily="34" charset="0"/>
                <a:cs typeface="Arial" panose="020B0604020202020204" pitchFamily="34" charset="0"/>
              </a:rPr>
              <a:t>Housing</a:t>
            </a:r>
          </a:p>
          <a:p>
            <a:pPr marL="0" lvl="0" indent="0" algn="just">
              <a:buNone/>
            </a:pPr>
            <a:r>
              <a:rPr lang="en-ZA" sz="1300" dirty="0">
                <a:latin typeface="Arial" panose="020B0604020202020204" pitchFamily="34" charset="0"/>
                <a:cs typeface="Arial" panose="020B0604020202020204" pitchFamily="34" charset="0"/>
              </a:rPr>
              <a:t>Proclamation R55 of 2012: The Guardians Fund of the Master of the High </a:t>
            </a:r>
            <a:r>
              <a:rPr lang="en-ZA" sz="1300" dirty="0" smtClean="0">
                <a:latin typeface="Arial" panose="020B0604020202020204" pitchFamily="34" charset="0"/>
                <a:cs typeface="Arial" panose="020B0604020202020204" pitchFamily="34" charset="0"/>
              </a:rPr>
              <a:t>Court</a:t>
            </a:r>
          </a:p>
          <a:p>
            <a:pPr marL="0" indent="0" algn="just">
              <a:buNone/>
            </a:pPr>
            <a:r>
              <a:rPr lang="en-ZA" sz="1300" dirty="0">
                <a:latin typeface="Arial" pitchFamily="34" charset="0"/>
                <a:cs typeface="Arial" pitchFamily="34" charset="0"/>
              </a:rPr>
              <a:t>Proclamation R8 of 2011: Department of Land Reform</a:t>
            </a:r>
            <a:endParaRPr lang="en-US" sz="1300" dirty="0">
              <a:latin typeface="Arial" pitchFamily="34" charset="0"/>
              <a:cs typeface="Arial" pitchFamily="34" charset="0"/>
            </a:endParaRPr>
          </a:p>
          <a:p>
            <a:pPr marL="0" lvl="0" indent="0" algn="just">
              <a:buNone/>
            </a:pPr>
            <a:r>
              <a:rPr lang="en-ZA" sz="1300" dirty="0" smtClean="0">
                <a:latin typeface="Arial" panose="020B0604020202020204" pitchFamily="34" charset="0"/>
                <a:cs typeface="Arial" panose="020B0604020202020204" pitchFamily="34" charset="0"/>
              </a:rPr>
              <a:t>Proclamation </a:t>
            </a:r>
            <a:r>
              <a:rPr lang="en-ZA" sz="1300" dirty="0">
                <a:latin typeface="Arial" panose="020B0604020202020204" pitchFamily="34" charset="0"/>
                <a:cs typeface="Arial" panose="020B0604020202020204" pitchFamily="34" charset="0"/>
              </a:rPr>
              <a:t>R53 of 2012: National Department of Rural Development and Land Reform (Land Restitution)</a:t>
            </a:r>
            <a:endParaRPr lang="en-US" sz="1300" dirty="0">
              <a:latin typeface="Arial" panose="020B0604020202020204" pitchFamily="34" charset="0"/>
              <a:cs typeface="Arial" panose="020B0604020202020204" pitchFamily="34" charset="0"/>
            </a:endParaRPr>
          </a:p>
          <a:p>
            <a:pPr marL="0" indent="0" algn="just">
              <a:buNone/>
            </a:pPr>
            <a:r>
              <a:rPr lang="en-ZA" sz="1300" dirty="0">
                <a:latin typeface="Arial" panose="020B0604020202020204" pitchFamily="34" charset="0"/>
                <a:cs typeface="Arial" panose="020B0604020202020204" pitchFamily="34" charset="0"/>
              </a:rPr>
              <a:t>Proclamation R18 of 2005 extended by R5 of 2007: National and all Provincial Department(s) of Social Development</a:t>
            </a:r>
            <a:endParaRPr lang="en-US" sz="1300" dirty="0">
              <a:latin typeface="Arial" panose="020B0604020202020204" pitchFamily="34" charset="0"/>
              <a:cs typeface="Arial" panose="020B0604020202020204" pitchFamily="34" charset="0"/>
            </a:endParaRPr>
          </a:p>
          <a:p>
            <a:pPr marL="0" indent="0" algn="just">
              <a:buNone/>
            </a:pPr>
            <a:r>
              <a:rPr lang="en-ZA" sz="1300" dirty="0">
                <a:latin typeface="Arial" panose="020B0604020202020204" pitchFamily="34" charset="0"/>
                <a:cs typeface="Arial" panose="020B0604020202020204" pitchFamily="34" charset="0"/>
              </a:rPr>
              <a:t>Proclamation R54 of 2012: Department of Water Affairs</a:t>
            </a:r>
          </a:p>
          <a:p>
            <a:pPr marL="0" indent="0" algn="just">
              <a:buNone/>
            </a:pPr>
            <a:r>
              <a:rPr lang="en-ZA" sz="1300" dirty="0">
                <a:latin typeface="Arial" panose="020B0604020202020204" pitchFamily="34" charset="0"/>
                <a:cs typeface="Arial" panose="020B0604020202020204" pitchFamily="34" charset="0"/>
              </a:rPr>
              <a:t>Proclamation R63 of 2010: Ekurhuleni Metropolitan Municipality Gauteng Province</a:t>
            </a:r>
            <a:endParaRPr lang="en-US" sz="1300" dirty="0">
              <a:latin typeface="Arial" panose="020B0604020202020204" pitchFamily="34" charset="0"/>
              <a:cs typeface="Arial" panose="020B0604020202020204" pitchFamily="34" charset="0"/>
            </a:endParaRPr>
          </a:p>
          <a:p>
            <a:pPr marL="0" indent="0" algn="just">
              <a:buNone/>
            </a:pPr>
            <a:r>
              <a:rPr lang="en-ZA" sz="1300" dirty="0">
                <a:latin typeface="Arial" panose="020B0604020202020204" pitchFamily="34" charset="0"/>
                <a:cs typeface="Arial" panose="020B0604020202020204" pitchFamily="34" charset="0"/>
              </a:rPr>
              <a:t>Proclamation R2 of 2012: Eskom Holdings Ltd</a:t>
            </a:r>
            <a:endParaRPr lang="en-US" sz="1300" dirty="0">
              <a:latin typeface="Arial" panose="020B0604020202020204" pitchFamily="34" charset="0"/>
              <a:cs typeface="Arial" panose="020B0604020202020204" pitchFamily="34" charset="0"/>
            </a:endParaRPr>
          </a:p>
          <a:p>
            <a:pPr marL="0" indent="0" algn="just">
              <a:buNone/>
            </a:pPr>
            <a:endParaRPr lang="en-US" sz="1300" dirty="0">
              <a:latin typeface="Arial" panose="020B0604020202020204" pitchFamily="34" charset="0"/>
              <a:cs typeface="Arial" panose="020B0604020202020204" pitchFamily="34" charset="0"/>
            </a:endParaRPr>
          </a:p>
          <a:p>
            <a:pPr marL="0" indent="0" algn="just">
              <a:buNone/>
            </a:pPr>
            <a:endParaRPr lang="en-US" sz="1300" dirty="0">
              <a:latin typeface="Arial" panose="020B0604020202020204" pitchFamily="34" charset="0"/>
              <a:cs typeface="Arial" panose="020B0604020202020204" pitchFamily="34" charset="0"/>
            </a:endParaRPr>
          </a:p>
          <a:p>
            <a:pPr marL="0" indent="0" algn="just">
              <a:buNone/>
            </a:pPr>
            <a:endParaRPr lang="en-ZA" sz="1300" dirty="0" smtClean="0">
              <a:latin typeface="Arial" panose="020B0604020202020204" pitchFamily="34" charset="0"/>
              <a:cs typeface="Arial" panose="020B0604020202020204" pitchFamily="34" charset="0"/>
            </a:endParaRPr>
          </a:p>
          <a:p>
            <a:pPr marL="0" indent="0" algn="just">
              <a:buNone/>
            </a:pPr>
            <a:endParaRPr lang="en-US" sz="1300" dirty="0">
              <a:latin typeface="Arial" panose="020B0604020202020204" pitchFamily="34" charset="0"/>
              <a:cs typeface="Arial" panose="020B0604020202020204" pitchFamily="34" charset="0"/>
            </a:endParaRPr>
          </a:p>
          <a:p>
            <a:pPr marL="0" indent="0" algn="just">
              <a:buNone/>
            </a:pPr>
            <a:endParaRPr lang="en-ZA" sz="1300" dirty="0">
              <a:latin typeface="Arial" panose="020B0604020202020204" pitchFamily="34" charset="0"/>
              <a:cs typeface="Arial" panose="020B0604020202020204" pitchFamily="34" charset="0"/>
            </a:endParaRPr>
          </a:p>
          <a:p>
            <a:pPr marL="0" indent="0" algn="just">
              <a:buNone/>
            </a:pPr>
            <a:endParaRPr lang="en-ZA"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57125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Outcomes of Key Investigations cont…</a:t>
            </a:r>
            <a:endParaRPr lang="en-ZA"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251520" y="4876800"/>
            <a:ext cx="7978080" cy="1720552"/>
          </a:xfrm>
        </p:spPr>
        <p:txBody>
          <a:bodyPr>
            <a:normAutofit/>
          </a:bodyPr>
          <a:lstStyle/>
          <a:p>
            <a:pPr lvl="0" algn="just"/>
            <a:endParaRPr lang="en-ZA" sz="1600" b="1" dirty="0" smtClean="0">
              <a:latin typeface="Arial" pitchFamily="34" charset="0"/>
              <a:cs typeface="Arial" pitchFamily="34" charset="0"/>
            </a:endParaRPr>
          </a:p>
          <a:p>
            <a:pPr marL="582930" lvl="1" indent="-285750" algn="just">
              <a:lnSpc>
                <a:spcPct val="110000"/>
              </a:lnSpc>
              <a:spcBef>
                <a:spcPts val="600"/>
              </a:spcBef>
              <a:buClrTx/>
              <a:buFont typeface="Wingdings" pitchFamily="2" charset="2"/>
              <a:buChar char="§"/>
            </a:pPr>
            <a:endParaRPr lang="en-ZA" sz="1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499AD07-51AD-43AC-AA7C-01905B0EF53F}" type="slidenum">
              <a:rPr lang="en-ZA" smtClean="0"/>
              <a:pPr/>
              <a:t>14</a:t>
            </a:fld>
            <a:endParaRPr lang="en-ZA" dirty="0"/>
          </a:p>
        </p:txBody>
      </p:sp>
      <p:sp>
        <p:nvSpPr>
          <p:cNvPr id="7" name="Footer Placeholder 6"/>
          <p:cNvSpPr>
            <a:spLocks noGrp="1"/>
          </p:cNvSpPr>
          <p:nvPr>
            <p:ph type="ftr" sz="quarter" idx="11"/>
          </p:nvPr>
        </p:nvSpPr>
        <p:spPr>
          <a:xfrm>
            <a:off x="2209800" y="6356350"/>
            <a:ext cx="5638800" cy="365125"/>
          </a:xfrm>
        </p:spPr>
        <p:txBody>
          <a:bodyPr/>
          <a:lstStyle/>
          <a:p>
            <a:pPr>
              <a:defRPr/>
            </a:pPr>
            <a:r>
              <a:rPr lang="en-US" dirty="0" smtClean="0"/>
              <a:t>SIU Annual Report 2014/15 Presentation to PC J &amp; CS</a:t>
            </a:r>
            <a:endParaRPr lang="en-ZA" dirty="0"/>
          </a:p>
        </p:txBody>
      </p:sp>
      <p:sp>
        <p:nvSpPr>
          <p:cNvPr id="6" name="Content Placeholder 2"/>
          <p:cNvSpPr txBox="1">
            <a:spLocks/>
          </p:cNvSpPr>
          <p:nvPr/>
        </p:nvSpPr>
        <p:spPr bwMode="auto">
          <a:xfrm>
            <a:off x="264220" y="1219200"/>
            <a:ext cx="851148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10000"/>
          </a:bodyPr>
          <a:lstStyle>
            <a:lvl1pPr marL="342900" indent="-342900" algn="l" rtl="0" eaLnBrk="0" fontAlgn="base" hangingPunct="0">
              <a:spcBef>
                <a:spcPts val="1200"/>
              </a:spcBef>
              <a:spcAft>
                <a:spcPct val="0"/>
              </a:spcAft>
              <a:buFont typeface="Arial" charset="0"/>
              <a:buChar char="•"/>
              <a:defRPr sz="2000" baseline="0">
                <a:solidFill>
                  <a:schemeClr val="tx1"/>
                </a:solidFill>
                <a:latin typeface="Arial Narrow" pitchFamily="34" charset="0"/>
                <a:ea typeface="+mn-ea"/>
                <a:cs typeface="+mn-cs"/>
              </a:defRPr>
            </a:lvl1pPr>
            <a:lvl2pPr marL="742950" indent="-28575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2pPr>
            <a:lvl3pPr marL="1143000" indent="-22860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3pPr>
            <a:lvl4pPr marL="1600200" indent="-22860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4pPr>
            <a:lvl5pPr marL="2057400" marR="0" indent="-228600" algn="l" defTabSz="914400" rtl="0" eaLnBrk="0" fontAlgn="base" latinLnBrk="0" hangingPunct="0">
              <a:lnSpc>
                <a:spcPct val="100000"/>
              </a:lnSpc>
              <a:spcBef>
                <a:spcPct val="20000"/>
              </a:spcBef>
              <a:spcAft>
                <a:spcPct val="0"/>
              </a:spcAft>
              <a:buClrTx/>
              <a:buSzTx/>
              <a:buFont typeface="Arial" charset="0"/>
              <a:buChar char="»"/>
              <a:tabLst/>
              <a:defRPr sz="2000" baseline="0">
                <a:solidFill>
                  <a:schemeClr val="tx1"/>
                </a:solidFill>
                <a:latin typeface="Arial Narrow" pitchFamily="34" charset="0"/>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a:lstStyle>
          <a:p>
            <a:pPr marL="0" indent="0" algn="just">
              <a:buNone/>
            </a:pPr>
            <a:r>
              <a:rPr lang="en-ZA" sz="1400" b="1" dirty="0" smtClean="0">
                <a:latin typeface="Arial" pitchFamily="34" charset="0"/>
                <a:cs typeface="Arial" pitchFamily="34" charset="0"/>
              </a:rPr>
              <a:t>Instances for potential disciplinary action continued:</a:t>
            </a:r>
          </a:p>
          <a:p>
            <a:pPr marL="0" indent="0" algn="just">
              <a:buNone/>
            </a:pPr>
            <a:r>
              <a:rPr lang="en-ZA" sz="1300" dirty="0" smtClean="0">
                <a:latin typeface="Arial" panose="020B0604020202020204" pitchFamily="34" charset="0"/>
                <a:cs typeface="Arial" panose="020B0604020202020204" pitchFamily="34" charset="0"/>
              </a:rPr>
              <a:t>Proclamation </a:t>
            </a:r>
            <a:r>
              <a:rPr lang="en-ZA" sz="1300" dirty="0">
                <a:latin typeface="Arial" panose="020B0604020202020204" pitchFamily="34" charset="0"/>
                <a:cs typeface="Arial" panose="020B0604020202020204" pitchFamily="34" charset="0"/>
              </a:rPr>
              <a:t>R59 of 2013: National Department of Public Works: Prestige Project situated at Nkandla, </a:t>
            </a:r>
            <a:r>
              <a:rPr lang="en-ZA" sz="1300" dirty="0" smtClean="0">
                <a:latin typeface="Arial" panose="020B0604020202020204" pitchFamily="34" charset="0"/>
                <a:cs typeface="Arial" panose="020B0604020202020204" pitchFamily="34" charset="0"/>
              </a:rPr>
              <a:t>KwaZulu-Natal Province</a:t>
            </a:r>
            <a:endParaRPr lang="en-US" sz="1300" dirty="0">
              <a:latin typeface="Arial" panose="020B0604020202020204" pitchFamily="34" charset="0"/>
              <a:cs typeface="Arial" panose="020B0604020202020204" pitchFamily="34" charset="0"/>
            </a:endParaRPr>
          </a:p>
          <a:p>
            <a:pPr marL="0" indent="0" algn="just">
              <a:buNone/>
            </a:pPr>
            <a:r>
              <a:rPr lang="en-ZA" sz="1300" dirty="0">
                <a:latin typeface="Arial" panose="020B0604020202020204" pitchFamily="34" charset="0"/>
                <a:cs typeface="Arial" panose="020B0604020202020204" pitchFamily="34" charset="0"/>
              </a:rPr>
              <a:t>Proclamation R5 of 2014 amended by R56 of 2014: South African Post Office</a:t>
            </a:r>
          </a:p>
          <a:p>
            <a:pPr marL="0" indent="0" algn="just">
              <a:buNone/>
            </a:pPr>
            <a:r>
              <a:rPr lang="en-ZA" sz="1300" dirty="0">
                <a:latin typeface="Arial" panose="020B0604020202020204" pitchFamily="34" charset="0"/>
                <a:cs typeface="Arial" panose="020B0604020202020204" pitchFamily="34" charset="0"/>
              </a:rPr>
              <a:t>Proclamation R42 of 2010 extended by R73 of 2011: South African Police Servic</a:t>
            </a:r>
            <a:r>
              <a:rPr lang="en-ZA" sz="1300" dirty="0" smtClean="0">
                <a:latin typeface="Arial" panose="020B0604020202020204" pitchFamily="34" charset="0"/>
                <a:cs typeface="Arial" panose="020B0604020202020204" pitchFamily="34" charset="0"/>
              </a:rPr>
              <a:t>es</a:t>
            </a:r>
          </a:p>
          <a:p>
            <a:pPr marL="0" indent="0" algn="just">
              <a:buNone/>
            </a:pPr>
            <a:r>
              <a:rPr lang="en-ZA" sz="1300" dirty="0">
                <a:latin typeface="Arial" panose="020B0604020202020204" pitchFamily="34" charset="0"/>
                <a:cs typeface="Arial" panose="020B0604020202020204" pitchFamily="34" charset="0"/>
              </a:rPr>
              <a:t>Proclamation </a:t>
            </a:r>
            <a:r>
              <a:rPr lang="en-ZA" sz="1300" dirty="0" smtClean="0">
                <a:latin typeface="Arial" panose="020B0604020202020204" pitchFamily="34" charset="0"/>
                <a:cs typeface="Arial" panose="020B0604020202020204" pitchFamily="34" charset="0"/>
              </a:rPr>
              <a:t>R48 </a:t>
            </a:r>
            <a:r>
              <a:rPr lang="en-ZA" sz="1300" dirty="0">
                <a:latin typeface="Arial" panose="020B0604020202020204" pitchFamily="34" charset="0"/>
                <a:cs typeface="Arial" panose="020B0604020202020204" pitchFamily="34" charset="0"/>
              </a:rPr>
              <a:t>of </a:t>
            </a:r>
            <a:r>
              <a:rPr lang="en-ZA" sz="1300" dirty="0" smtClean="0">
                <a:latin typeface="Arial" panose="020B0604020202020204" pitchFamily="34" charset="0"/>
                <a:cs typeface="Arial" panose="020B0604020202020204" pitchFamily="34" charset="0"/>
              </a:rPr>
              <a:t>2012: State Information Technology Agency (Pty) Ltd (“SITA”)</a:t>
            </a:r>
          </a:p>
          <a:p>
            <a:pPr marL="0" indent="0" algn="just">
              <a:buNone/>
            </a:pPr>
            <a:r>
              <a:rPr lang="en-ZA" sz="1300" dirty="0">
                <a:latin typeface="Arial" panose="020B0604020202020204" pitchFamily="34" charset="0"/>
                <a:cs typeface="Arial" panose="020B0604020202020204" pitchFamily="34" charset="0"/>
              </a:rPr>
              <a:t>Proclamation R12 of 2012: Swellendam Local Municipality Western Cape</a:t>
            </a:r>
            <a:endParaRPr lang="en-US" sz="1300" dirty="0">
              <a:latin typeface="Arial" panose="020B0604020202020204" pitchFamily="34" charset="0"/>
              <a:cs typeface="Arial" panose="020B0604020202020204" pitchFamily="34" charset="0"/>
            </a:endParaRPr>
          </a:p>
          <a:p>
            <a:pPr marL="0" indent="0" algn="just">
              <a:buNone/>
            </a:pPr>
            <a:r>
              <a:rPr lang="en-ZA" sz="1300" dirty="0">
                <a:latin typeface="Arial" panose="020B0604020202020204" pitchFamily="34" charset="0"/>
                <a:cs typeface="Arial" panose="020B0604020202020204" pitchFamily="34" charset="0"/>
              </a:rPr>
              <a:t>Proclamation R62 of 2010: Tshwane Metropolitan Municipality Gauteng Province </a:t>
            </a:r>
            <a:endParaRPr lang="en-ZA" sz="1300" dirty="0" smtClean="0">
              <a:latin typeface="Arial" panose="020B0604020202020204" pitchFamily="34" charset="0"/>
              <a:cs typeface="Arial" panose="020B0604020202020204" pitchFamily="34" charset="0"/>
            </a:endParaRPr>
          </a:p>
          <a:p>
            <a:pPr marL="0" indent="0" algn="just">
              <a:buNone/>
            </a:pPr>
            <a:r>
              <a:rPr lang="en-ZA" sz="1400" b="1" dirty="0" smtClean="0">
                <a:latin typeface="Arial" pitchFamily="34" charset="0"/>
                <a:cs typeface="Arial" pitchFamily="34" charset="0"/>
              </a:rPr>
              <a:t>Actual Savings:</a:t>
            </a:r>
            <a:endParaRPr lang="en-ZA" sz="1400" b="1" dirty="0">
              <a:latin typeface="Arial" pitchFamily="34" charset="0"/>
              <a:cs typeface="Arial" pitchFamily="34" charset="0"/>
            </a:endParaRPr>
          </a:p>
          <a:p>
            <a:pPr marL="0" indent="0" algn="just">
              <a:lnSpc>
                <a:spcPct val="110000"/>
              </a:lnSpc>
              <a:buNone/>
            </a:pPr>
            <a:r>
              <a:rPr lang="en-ZA" sz="1300" dirty="0" smtClean="0">
                <a:latin typeface="Arial" panose="020B0604020202020204" pitchFamily="34" charset="0"/>
                <a:cs typeface="Arial" panose="020B0604020202020204" pitchFamily="34" charset="0"/>
              </a:rPr>
              <a:t>Proclamation R2 </a:t>
            </a:r>
            <a:r>
              <a:rPr lang="en-ZA" sz="1300" dirty="0">
                <a:latin typeface="Arial" panose="020B0604020202020204" pitchFamily="34" charset="0"/>
                <a:cs typeface="Arial" panose="020B0604020202020204" pitchFamily="34" charset="0"/>
              </a:rPr>
              <a:t>of 2012: </a:t>
            </a:r>
            <a:r>
              <a:rPr lang="en-ZA" sz="1300" dirty="0" smtClean="0">
                <a:latin typeface="Arial" panose="020B0604020202020204" pitchFamily="34" charset="0"/>
                <a:cs typeface="Arial" panose="020B0604020202020204" pitchFamily="34" charset="0"/>
              </a:rPr>
              <a:t>Eskom Holdings Ltd: An audit was done on a provisional account that had been created for possible claims for amounts short invoiced by coal transporters.  An amount of R27 million was written back as a result of this audit done by the SIU.</a:t>
            </a:r>
            <a:endParaRPr lang="en-ZA" sz="1300" dirty="0">
              <a:latin typeface="Arial" panose="020B0604020202020204" pitchFamily="34" charset="0"/>
              <a:cs typeface="Arial" panose="020B0604020202020204" pitchFamily="34" charset="0"/>
            </a:endParaRPr>
          </a:p>
          <a:p>
            <a:pPr marL="0" indent="0" algn="just">
              <a:buNone/>
            </a:pPr>
            <a:r>
              <a:rPr lang="en-ZA" sz="1400" b="1" dirty="0">
                <a:latin typeface="Arial" pitchFamily="34" charset="0"/>
                <a:cs typeface="Arial" pitchFamily="34" charset="0"/>
              </a:rPr>
              <a:t>Other investigation highlights:</a:t>
            </a:r>
          </a:p>
          <a:p>
            <a:pPr marL="0" indent="0" algn="just">
              <a:buNone/>
            </a:pPr>
            <a:r>
              <a:rPr lang="en-ZA" sz="1300" dirty="0" smtClean="0">
                <a:latin typeface="Arial" panose="020B0604020202020204" pitchFamily="34" charset="0"/>
                <a:cs typeface="Arial" panose="020B0604020202020204" pitchFamily="34" charset="0"/>
              </a:rPr>
              <a:t>Proclamation </a:t>
            </a:r>
            <a:r>
              <a:rPr lang="en-ZA" sz="1300" dirty="0">
                <a:latin typeface="Arial" panose="020B0604020202020204" pitchFamily="34" charset="0"/>
                <a:cs typeface="Arial" panose="020B0604020202020204" pitchFamily="34" charset="0"/>
              </a:rPr>
              <a:t>R7 of 2007 extended by R35 of 2010 and R15 of 2012: The National Department of Housing: </a:t>
            </a:r>
          </a:p>
          <a:p>
            <a:pPr algn="just"/>
            <a:r>
              <a:rPr lang="en-ZA" sz="1300" dirty="0">
                <a:latin typeface="Arial" panose="020B0604020202020204" pitchFamily="34" charset="0"/>
                <a:cs typeface="Arial" panose="020B0604020202020204" pitchFamily="34" charset="0"/>
              </a:rPr>
              <a:t>Fruitless and wasteful expenditure was identified to the value of R312 million in respect of 3 housing projects;</a:t>
            </a:r>
          </a:p>
          <a:p>
            <a:pPr algn="just"/>
            <a:r>
              <a:rPr lang="en-ZA" sz="1300" dirty="0">
                <a:latin typeface="Arial" panose="020B0604020202020204" pitchFamily="34" charset="0"/>
                <a:cs typeface="Arial" panose="020B0604020202020204" pitchFamily="34" charset="0"/>
              </a:rPr>
              <a:t>Irregular expenditure was also identified to the value of R249 million in respect of 4 housing projects;</a:t>
            </a:r>
          </a:p>
          <a:p>
            <a:pPr algn="just"/>
            <a:r>
              <a:rPr lang="en-ZA" sz="1300" dirty="0">
                <a:latin typeface="Arial" panose="020B0604020202020204" pitchFamily="34" charset="0"/>
                <a:cs typeface="Arial" panose="020B0604020202020204" pitchFamily="34" charset="0"/>
              </a:rPr>
              <a:t>Unauthorised expenditure was also identified to the value of R831 million in respect of the Free State Advance Payments project.</a:t>
            </a:r>
          </a:p>
          <a:p>
            <a:pPr marL="0" indent="0" algn="just">
              <a:buNone/>
            </a:pPr>
            <a:endParaRPr lang="en-US" sz="1300" dirty="0" smtClean="0">
              <a:latin typeface="Arial" panose="020B0604020202020204" pitchFamily="34" charset="0"/>
              <a:cs typeface="Arial" panose="020B0604020202020204" pitchFamily="34" charset="0"/>
            </a:endParaRPr>
          </a:p>
          <a:p>
            <a:pPr marL="0" indent="0" algn="just">
              <a:buNone/>
            </a:pPr>
            <a:endParaRPr lang="en-US" sz="1300" dirty="0">
              <a:latin typeface="Arial" panose="020B0604020202020204" pitchFamily="34" charset="0"/>
              <a:cs typeface="Arial" panose="020B0604020202020204" pitchFamily="34" charset="0"/>
            </a:endParaRPr>
          </a:p>
          <a:p>
            <a:pPr marL="0" indent="0" algn="just">
              <a:buNone/>
            </a:pPr>
            <a:endParaRPr lang="en-US" sz="1300" dirty="0">
              <a:latin typeface="Arial" panose="020B0604020202020204" pitchFamily="34" charset="0"/>
              <a:cs typeface="Arial" panose="020B0604020202020204" pitchFamily="34" charset="0"/>
            </a:endParaRPr>
          </a:p>
          <a:p>
            <a:pPr marL="0" indent="0" algn="just">
              <a:buNone/>
            </a:pPr>
            <a:endParaRPr lang="en-US" sz="1300" dirty="0">
              <a:latin typeface="Arial" panose="020B0604020202020204" pitchFamily="34" charset="0"/>
              <a:cs typeface="Arial" panose="020B0604020202020204" pitchFamily="34" charset="0"/>
            </a:endParaRPr>
          </a:p>
          <a:p>
            <a:pPr marL="0" indent="0" algn="just">
              <a:buNone/>
            </a:pPr>
            <a:endParaRPr lang="en-US" sz="1300" dirty="0">
              <a:latin typeface="Arial" panose="020B0604020202020204" pitchFamily="34" charset="0"/>
              <a:cs typeface="Arial" panose="020B0604020202020204" pitchFamily="34" charset="0"/>
            </a:endParaRPr>
          </a:p>
          <a:p>
            <a:pPr marL="0" indent="0" algn="just">
              <a:buNone/>
            </a:pPr>
            <a:endParaRPr lang="en-ZA" sz="1300" dirty="0" smtClean="0">
              <a:latin typeface="Arial" panose="020B0604020202020204" pitchFamily="34" charset="0"/>
              <a:cs typeface="Arial" panose="020B0604020202020204" pitchFamily="34" charset="0"/>
            </a:endParaRPr>
          </a:p>
          <a:p>
            <a:pPr marL="0" indent="0" algn="just">
              <a:buNone/>
            </a:pPr>
            <a:endParaRPr lang="en-US" sz="1300" dirty="0">
              <a:latin typeface="Arial" panose="020B0604020202020204" pitchFamily="34" charset="0"/>
              <a:cs typeface="Arial" panose="020B0604020202020204" pitchFamily="34" charset="0"/>
            </a:endParaRPr>
          </a:p>
          <a:p>
            <a:pPr marL="0" indent="0" algn="just">
              <a:buNone/>
            </a:pPr>
            <a:endParaRPr lang="en-ZA" sz="1300" dirty="0">
              <a:latin typeface="Arial" panose="020B0604020202020204" pitchFamily="34" charset="0"/>
              <a:cs typeface="Arial" panose="020B0604020202020204" pitchFamily="34" charset="0"/>
            </a:endParaRPr>
          </a:p>
          <a:p>
            <a:pPr marL="0" indent="0" algn="just">
              <a:buNone/>
            </a:pPr>
            <a:endParaRPr lang="en-ZA"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681596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lstStyle/>
          <a:p>
            <a:r>
              <a:rPr lang="en-US" sz="3600" b="1" dirty="0" smtClean="0">
                <a:effectLst>
                  <a:outerShdw blurRad="38100" dist="38100" dir="2700000" algn="tl">
                    <a:srgbClr val="000000">
                      <a:alpha val="43137"/>
                    </a:srgbClr>
                  </a:outerShdw>
                </a:effectLst>
                <a:latin typeface="Arial Narrow" panose="020B0606020202030204" pitchFamily="34" charset="0"/>
              </a:rPr>
              <a:t>UPDATE ON INVESTIGATIONS 2015/2016</a:t>
            </a:r>
            <a:r>
              <a:rPr lang="en-US" sz="4000" b="1" dirty="0" smtClean="0"/>
              <a:t/>
            </a:r>
            <a:br>
              <a:rPr lang="en-US" sz="4000" b="1" dirty="0" smtClean="0"/>
            </a:br>
            <a:endParaRPr lang="en-US" sz="3200" b="1" dirty="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pPr>
              <a:defRPr/>
            </a:pPr>
            <a:fld id="{D25CB0B9-B3F5-426D-8407-BE78E549B530}" type="slidenum">
              <a:rPr lang="en-ZA" smtClean="0"/>
              <a:pPr>
                <a:defRPr/>
              </a:pPr>
              <a:t>15</a:t>
            </a:fld>
            <a:endParaRPr lang="en-ZA" dirty="0"/>
          </a:p>
        </p:txBody>
      </p:sp>
      <p:sp>
        <p:nvSpPr>
          <p:cNvPr id="12" name="Footer Placeholder 11"/>
          <p:cNvSpPr>
            <a:spLocks noGrp="1"/>
          </p:cNvSpPr>
          <p:nvPr>
            <p:ph type="ftr" sz="quarter" idx="11"/>
          </p:nvPr>
        </p:nvSpPr>
        <p:spPr>
          <a:xfrm>
            <a:off x="2514600" y="6356350"/>
            <a:ext cx="4267200" cy="365125"/>
          </a:xfrm>
        </p:spPr>
        <p:txBody>
          <a:bodyPr/>
          <a:lstStyle/>
          <a:p>
            <a:pPr>
              <a:defRPr/>
            </a:pPr>
            <a:r>
              <a:rPr lang="en-US" dirty="0" smtClean="0"/>
              <a:t>SIU Annual Report 2014/15 Presentation to PC J &amp; CS</a:t>
            </a:r>
            <a:endParaRPr lang="en-ZA" dirty="0"/>
          </a:p>
        </p:txBody>
      </p:sp>
    </p:spTree>
    <p:extLst>
      <p:ext uri="{BB962C8B-B14F-4D97-AF65-F5344CB8AC3E}">
        <p14:creationId xmlns:p14="http://schemas.microsoft.com/office/powerpoint/2010/main" xmlns="" val="19840967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2015/2016 YTD Performance Information</a:t>
            </a:r>
            <a:endParaRPr lang="en-ZA"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251520" y="4876800"/>
            <a:ext cx="7978080" cy="1720552"/>
          </a:xfrm>
        </p:spPr>
        <p:txBody>
          <a:bodyPr>
            <a:normAutofit/>
          </a:bodyPr>
          <a:lstStyle/>
          <a:p>
            <a:pPr lvl="0" algn="just"/>
            <a:endParaRPr lang="en-ZA" sz="1600" b="1" dirty="0" smtClean="0">
              <a:latin typeface="Arial" pitchFamily="34" charset="0"/>
              <a:cs typeface="Arial" pitchFamily="34" charset="0"/>
            </a:endParaRPr>
          </a:p>
          <a:p>
            <a:pPr marL="582930" lvl="1" indent="-285750" algn="just">
              <a:lnSpc>
                <a:spcPct val="110000"/>
              </a:lnSpc>
              <a:spcBef>
                <a:spcPts val="600"/>
              </a:spcBef>
              <a:buClrTx/>
              <a:buFont typeface="Wingdings" pitchFamily="2" charset="2"/>
              <a:buChar char="§"/>
            </a:pPr>
            <a:endParaRPr lang="en-ZA" sz="1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499AD07-51AD-43AC-AA7C-01905B0EF53F}" type="slidenum">
              <a:rPr lang="en-ZA" smtClean="0"/>
              <a:pPr/>
              <a:t>16</a:t>
            </a:fld>
            <a:endParaRPr lang="en-ZA" dirty="0"/>
          </a:p>
        </p:txBody>
      </p:sp>
      <p:sp>
        <p:nvSpPr>
          <p:cNvPr id="7" name="Footer Placeholder 6"/>
          <p:cNvSpPr>
            <a:spLocks noGrp="1"/>
          </p:cNvSpPr>
          <p:nvPr>
            <p:ph type="ftr" sz="quarter" idx="11"/>
          </p:nvPr>
        </p:nvSpPr>
        <p:spPr>
          <a:xfrm>
            <a:off x="2209800" y="6356350"/>
            <a:ext cx="5638800" cy="365125"/>
          </a:xfrm>
        </p:spPr>
        <p:txBody>
          <a:bodyPr/>
          <a:lstStyle/>
          <a:p>
            <a:pPr>
              <a:defRPr/>
            </a:pPr>
            <a:r>
              <a:rPr lang="en-US" dirty="0" smtClean="0"/>
              <a:t>SIU Annual Report 2014/15 Presentation to PC J &amp; CS</a:t>
            </a:r>
            <a:endParaRPr lang="en-ZA" dirty="0"/>
          </a:p>
        </p:txBody>
      </p:sp>
      <p:sp>
        <p:nvSpPr>
          <p:cNvPr id="6" name="Content Placeholder 2"/>
          <p:cNvSpPr txBox="1">
            <a:spLocks/>
          </p:cNvSpPr>
          <p:nvPr/>
        </p:nvSpPr>
        <p:spPr bwMode="auto">
          <a:xfrm>
            <a:off x="264220" y="1206500"/>
            <a:ext cx="851148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ts val="1200"/>
              </a:spcBef>
              <a:spcAft>
                <a:spcPct val="0"/>
              </a:spcAft>
              <a:buFont typeface="Arial" charset="0"/>
              <a:buChar char="•"/>
              <a:defRPr sz="2000" baseline="0">
                <a:solidFill>
                  <a:schemeClr val="tx1"/>
                </a:solidFill>
                <a:latin typeface="Arial Narrow" pitchFamily="34" charset="0"/>
                <a:ea typeface="+mn-ea"/>
                <a:cs typeface="+mn-cs"/>
              </a:defRPr>
            </a:lvl1pPr>
            <a:lvl2pPr marL="742950" indent="-28575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2pPr>
            <a:lvl3pPr marL="1143000" indent="-22860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3pPr>
            <a:lvl4pPr marL="1600200" indent="-22860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4pPr>
            <a:lvl5pPr marL="2057400" marR="0" indent="-228600" algn="l" defTabSz="914400" rtl="0" eaLnBrk="0" fontAlgn="base" latinLnBrk="0" hangingPunct="0">
              <a:lnSpc>
                <a:spcPct val="100000"/>
              </a:lnSpc>
              <a:spcBef>
                <a:spcPct val="20000"/>
              </a:spcBef>
              <a:spcAft>
                <a:spcPct val="0"/>
              </a:spcAft>
              <a:buClrTx/>
              <a:buSzTx/>
              <a:buFont typeface="Arial" charset="0"/>
              <a:buChar char="»"/>
              <a:tabLst/>
              <a:defRPr sz="2000" baseline="0">
                <a:solidFill>
                  <a:schemeClr val="tx1"/>
                </a:solidFill>
                <a:latin typeface="Arial Narrow" pitchFamily="34" charset="0"/>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a:lstStyle>
          <a:p>
            <a:pPr marL="0" indent="0" algn="just">
              <a:lnSpc>
                <a:spcPct val="150000"/>
              </a:lnSpc>
              <a:buNone/>
            </a:pPr>
            <a:r>
              <a:rPr lang="en-ZA" sz="1400" b="1" dirty="0" smtClean="0">
                <a:latin typeface="Arial" pitchFamily="34" charset="0"/>
                <a:cs typeface="Arial" pitchFamily="34" charset="0"/>
              </a:rPr>
              <a:t>All targets shown in the table below reflect Annual Targets.  This table shows the Performance Information (Quarter 1 and Quarter 2) against these annual targets:</a:t>
            </a:r>
            <a:endParaRPr lang="en-ZA" sz="1400" b="1" dirty="0">
              <a:latin typeface="Arial" pitchFamily="34" charset="0"/>
              <a:cs typeface="Arial" pitchFamily="34" charset="0"/>
            </a:endParaRPr>
          </a:p>
          <a:p>
            <a:pPr marL="0" indent="0" algn="just">
              <a:buNone/>
            </a:pPr>
            <a:endParaRPr lang="en-ZA" sz="1300" b="1" dirty="0">
              <a:latin typeface="Arial" pitchFamily="34" charset="0"/>
              <a:cs typeface="Arial"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xmlns="" val="1287745202"/>
              </p:ext>
            </p:extLst>
          </p:nvPr>
        </p:nvGraphicFramePr>
        <p:xfrm>
          <a:off x="314325" y="2057400"/>
          <a:ext cx="8515350" cy="3778250"/>
        </p:xfrm>
        <a:graphic>
          <a:graphicData uri="http://schemas.openxmlformats.org/presentationml/2006/ole">
            <p:oleObj spid="_x0000_s1036" name="Worksheet" r:id="rId3" imgW="10210800" imgH="4526280" progId="Excel.Sheet.12">
              <p:embed/>
            </p:oleObj>
          </a:graphicData>
        </a:graphic>
      </p:graphicFrame>
    </p:spTree>
    <p:extLst>
      <p:ext uri="{BB962C8B-B14F-4D97-AF65-F5344CB8AC3E}">
        <p14:creationId xmlns:p14="http://schemas.microsoft.com/office/powerpoint/2010/main" xmlns="" val="1195409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Final reports submitted to Presidency</a:t>
            </a:r>
            <a:endParaRPr lang="en-ZA"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228600" y="1143000"/>
            <a:ext cx="8064896" cy="5105400"/>
          </a:xfrm>
        </p:spPr>
        <p:txBody>
          <a:bodyPr>
            <a:noAutofit/>
          </a:bodyPr>
          <a:lstStyle/>
          <a:p>
            <a:pPr marL="0" lvl="1" indent="0" algn="just">
              <a:spcBef>
                <a:spcPts val="600"/>
              </a:spcBef>
              <a:buClrTx/>
              <a:buNone/>
            </a:pPr>
            <a:r>
              <a:rPr lang="en-ZA" sz="1400" b="1" dirty="0" smtClean="0">
                <a:latin typeface="Arial" pitchFamily="34" charset="0"/>
                <a:cs typeface="Arial" pitchFamily="34" charset="0"/>
              </a:rPr>
              <a:t>19 Final Presidential reports have been submitted since 1 April 2015 for the following proclamations</a:t>
            </a:r>
            <a:r>
              <a:rPr lang="en-ZA" sz="1300" b="1" dirty="0" smtClean="0">
                <a:latin typeface="Arial" pitchFamily="34" charset="0"/>
                <a:cs typeface="Arial" pitchFamily="34" charset="0"/>
              </a:rPr>
              <a:t>:</a:t>
            </a:r>
          </a:p>
          <a:p>
            <a:pPr marL="0" indent="0" algn="just">
              <a:buNone/>
            </a:pPr>
            <a:r>
              <a:rPr lang="en-US" sz="1300" kern="1200" dirty="0" smtClean="0">
                <a:latin typeface="Arial" panose="020B0604020202020204" pitchFamily="34" charset="0"/>
                <a:cs typeface="Arial" panose="020B0604020202020204" pitchFamily="34" charset="0"/>
              </a:rPr>
              <a:t>Proclamation </a:t>
            </a:r>
            <a:r>
              <a:rPr lang="en-US" sz="1300" kern="1200" dirty="0">
                <a:latin typeface="Arial" panose="020B0604020202020204" pitchFamily="34" charset="0"/>
                <a:cs typeface="Arial" panose="020B0604020202020204" pitchFamily="34" charset="0"/>
              </a:rPr>
              <a:t>R37 of 2010: Department of Education, Eastern Cape province</a:t>
            </a:r>
          </a:p>
          <a:p>
            <a:pPr marL="0" indent="0" algn="just">
              <a:buNone/>
            </a:pPr>
            <a:r>
              <a:rPr lang="en-US" sz="1300" kern="1200" dirty="0" smtClean="0">
                <a:latin typeface="Arial" panose="020B0604020202020204" pitchFamily="34" charset="0"/>
                <a:cs typeface="Arial" panose="020B0604020202020204" pitchFamily="34" charset="0"/>
              </a:rPr>
              <a:t>Proclamation </a:t>
            </a:r>
            <a:r>
              <a:rPr lang="en-US" sz="1300" kern="1200" dirty="0">
                <a:latin typeface="Arial" panose="020B0604020202020204" pitchFamily="34" charset="0"/>
                <a:cs typeface="Arial" panose="020B0604020202020204" pitchFamily="34" charset="0"/>
              </a:rPr>
              <a:t>R43 of 2010 extended by R49 of 2012: Department of Public Works, KwaZulu-Natal province</a:t>
            </a:r>
          </a:p>
          <a:p>
            <a:pPr marL="0" indent="0" algn="just">
              <a:buNone/>
            </a:pPr>
            <a:r>
              <a:rPr lang="en-US" sz="1300" kern="1200" dirty="0">
                <a:latin typeface="Arial" panose="020B0604020202020204" pitchFamily="34" charset="0"/>
                <a:cs typeface="Arial" panose="020B0604020202020204" pitchFamily="34" charset="0"/>
              </a:rPr>
              <a:t>Proclamation R34 of 2011:  The former Department of Roads and Transport, Eastern Cape province</a:t>
            </a:r>
          </a:p>
          <a:p>
            <a:pPr marL="0" indent="0" algn="just">
              <a:buNone/>
            </a:pPr>
            <a:r>
              <a:rPr lang="en-US" sz="1300" kern="1200" dirty="0">
                <a:latin typeface="Arial" panose="020B0604020202020204" pitchFamily="34" charset="0"/>
                <a:cs typeface="Arial" panose="020B0604020202020204" pitchFamily="34" charset="0"/>
              </a:rPr>
              <a:t>Proclamation R58 of 2011:  </a:t>
            </a:r>
            <a:r>
              <a:rPr lang="en-US" sz="1300" kern="1200" dirty="0" err="1">
                <a:latin typeface="Arial" panose="020B0604020202020204" pitchFamily="34" charset="0"/>
                <a:cs typeface="Arial" panose="020B0604020202020204" pitchFamily="34" charset="0"/>
              </a:rPr>
              <a:t>Kopanong</a:t>
            </a:r>
            <a:r>
              <a:rPr lang="en-US" sz="1300" kern="1200" dirty="0">
                <a:latin typeface="Arial" panose="020B0604020202020204" pitchFamily="34" charset="0"/>
                <a:cs typeface="Arial" panose="020B0604020202020204" pitchFamily="34" charset="0"/>
              </a:rPr>
              <a:t> Local Municipality, Free State province</a:t>
            </a:r>
          </a:p>
          <a:p>
            <a:pPr marL="0" indent="0" algn="just">
              <a:buNone/>
            </a:pPr>
            <a:r>
              <a:rPr lang="en-US" sz="1300" kern="1200" dirty="0">
                <a:latin typeface="Arial" panose="020B0604020202020204" pitchFamily="34" charset="0"/>
                <a:cs typeface="Arial" panose="020B0604020202020204" pitchFamily="34" charset="0"/>
              </a:rPr>
              <a:t>Proclamation R16 of 2012: Former Department of Local Government and Housing: Mpumalanga province and its successor in title the Department of Cooperative Governance and Traditional Affairs: Mpumalanga province in its Water for All Project</a:t>
            </a:r>
          </a:p>
          <a:p>
            <a:pPr marL="0" indent="0" algn="just">
              <a:buNone/>
            </a:pPr>
            <a:r>
              <a:rPr lang="en-US" sz="1300" kern="1200" dirty="0">
                <a:latin typeface="Arial" panose="020B0604020202020204" pitchFamily="34" charset="0"/>
                <a:cs typeface="Arial" panose="020B0604020202020204" pitchFamily="34" charset="0"/>
              </a:rPr>
              <a:t>Proclamation R48 of 2012:  The State Information Technology Agency (Pty) Ltd (SITA</a:t>
            </a:r>
            <a:r>
              <a:rPr lang="en-US" sz="1300" kern="1200" dirty="0" smtClean="0">
                <a:latin typeface="Arial" panose="020B0604020202020204" pitchFamily="34" charset="0"/>
                <a:cs typeface="Arial" panose="020B0604020202020204" pitchFamily="34" charset="0"/>
              </a:rPr>
              <a:t>)</a:t>
            </a:r>
          </a:p>
          <a:p>
            <a:pPr marL="0" indent="0" algn="just">
              <a:buNone/>
            </a:pPr>
            <a:r>
              <a:rPr lang="en-ZA" sz="1300" i="1" dirty="0" smtClean="0">
                <a:latin typeface="Arial" panose="020B0604020202020204" pitchFamily="34" charset="0"/>
                <a:cs typeface="Arial" panose="020B0604020202020204" pitchFamily="34" charset="0"/>
              </a:rPr>
              <a:t>The </a:t>
            </a:r>
            <a:r>
              <a:rPr lang="en-ZA" sz="1300" i="1" dirty="0">
                <a:latin typeface="Arial" panose="020B0604020202020204" pitchFamily="34" charset="0"/>
                <a:cs typeface="Arial" panose="020B0604020202020204" pitchFamily="34" charset="0"/>
              </a:rPr>
              <a:t>State Information Technology Agency (Pty) Ltd (SITA): The SIU, SITA and a service provider entered into a Settlement Agreement terminating the IFMS contract.  The termination of this contract has resulted in a saving of R111 million.</a:t>
            </a:r>
          </a:p>
          <a:p>
            <a:pPr marL="0" indent="0" algn="just">
              <a:buNone/>
            </a:pPr>
            <a:r>
              <a:rPr lang="en-US" sz="1300" kern="1200" dirty="0" smtClean="0">
                <a:latin typeface="Arial" panose="020B0604020202020204" pitchFamily="34" charset="0"/>
                <a:cs typeface="Arial" panose="020B0604020202020204" pitchFamily="34" charset="0"/>
              </a:rPr>
              <a:t>Proclamation </a:t>
            </a:r>
            <a:r>
              <a:rPr lang="en-US" sz="1300" kern="1200" dirty="0">
                <a:latin typeface="Arial" panose="020B0604020202020204" pitchFamily="34" charset="0"/>
                <a:cs typeface="Arial" panose="020B0604020202020204" pitchFamily="34" charset="0"/>
              </a:rPr>
              <a:t>R55 of 2012:  The Guardians Fund components of the KwaZulu-Natal and Gauteng offices of the Master of the High Court of the Department of Justice and Constitutional Development</a:t>
            </a:r>
          </a:p>
          <a:p>
            <a:pPr marL="0" indent="0" algn="just">
              <a:buNone/>
            </a:pPr>
            <a:endParaRPr lang="en-US" sz="1300" kern="1200" dirty="0">
              <a:latin typeface="Arial" panose="020B0604020202020204" pitchFamily="34" charset="0"/>
              <a:cs typeface="Arial" panose="020B0604020202020204" pitchFamily="34" charset="0"/>
            </a:endParaRPr>
          </a:p>
          <a:p>
            <a:pPr marL="0" indent="0" algn="just">
              <a:buNone/>
            </a:pPr>
            <a:endParaRPr lang="en-US" sz="1300" kern="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499AD07-51AD-43AC-AA7C-01905B0EF53F}" type="slidenum">
              <a:rPr lang="en-ZA" smtClean="0"/>
              <a:pPr/>
              <a:t>17</a:t>
            </a:fld>
            <a:endParaRPr lang="en-ZA" dirty="0"/>
          </a:p>
        </p:txBody>
      </p:sp>
      <p:sp>
        <p:nvSpPr>
          <p:cNvPr id="7" name="Footer Placeholder 6"/>
          <p:cNvSpPr>
            <a:spLocks noGrp="1"/>
          </p:cNvSpPr>
          <p:nvPr>
            <p:ph type="ftr" sz="quarter" idx="11"/>
          </p:nvPr>
        </p:nvSpPr>
        <p:spPr>
          <a:xfrm>
            <a:off x="2819400" y="6356350"/>
            <a:ext cx="4038600" cy="365125"/>
          </a:xfrm>
        </p:spPr>
        <p:txBody>
          <a:bodyPr/>
          <a:lstStyle/>
          <a:p>
            <a:pPr>
              <a:defRPr/>
            </a:pPr>
            <a:r>
              <a:rPr lang="en-US" dirty="0" smtClean="0"/>
              <a:t>SIU Annual Report 2014/15 Presentation to PC J &amp; CS</a:t>
            </a:r>
            <a:endParaRPr lang="en-ZA" dirty="0"/>
          </a:p>
        </p:txBody>
      </p:sp>
    </p:spTree>
    <p:extLst>
      <p:ext uri="{BB962C8B-B14F-4D97-AF65-F5344CB8AC3E}">
        <p14:creationId xmlns:p14="http://schemas.microsoft.com/office/powerpoint/2010/main" xmlns="" val="1796524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Final reports submitted to Presidency</a:t>
            </a:r>
            <a:r>
              <a:rPr lang="en-ZA" sz="2400" dirty="0">
                <a:effectLst>
                  <a:outerShdw blurRad="38100" dist="38100" dir="2700000" algn="tl">
                    <a:srgbClr val="000000">
                      <a:alpha val="43137"/>
                    </a:srgbClr>
                  </a:outerShdw>
                </a:effectLst>
                <a:latin typeface="Arial" pitchFamily="34" charset="0"/>
                <a:cs typeface="Arial" pitchFamily="34" charset="0"/>
              </a:rPr>
              <a:t> </a:t>
            </a:r>
            <a:r>
              <a:rPr lang="en-ZA" sz="2400" dirty="0" err="1" smtClean="0">
                <a:effectLst>
                  <a:outerShdw blurRad="38100" dist="38100" dir="2700000" algn="tl">
                    <a:srgbClr val="000000">
                      <a:alpha val="43137"/>
                    </a:srgbClr>
                  </a:outerShdw>
                </a:effectLst>
                <a:latin typeface="Arial" pitchFamily="34" charset="0"/>
                <a:cs typeface="Arial" pitchFamily="34" charset="0"/>
              </a:rPr>
              <a:t>cont</a:t>
            </a:r>
            <a:endParaRPr lang="en-ZA"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228600" y="1143000"/>
            <a:ext cx="8064896" cy="4114800"/>
          </a:xfrm>
          <a:noFill/>
          <a:ln w="9525">
            <a:noFill/>
            <a:miter lim="800000"/>
            <a:headEnd/>
            <a:tailEnd/>
          </a:ln>
        </p:spPr>
        <p:txBody>
          <a:bodyPr vert="horz" wrap="square" lIns="91440" tIns="45720" rIns="91440" bIns="45720" numCol="1" anchor="t" anchorCtr="0" compatLnSpc="1">
            <a:prstTxWarp prst="textNoShape">
              <a:avLst/>
            </a:prstTxWarp>
            <a:noAutofit/>
          </a:bodyPr>
          <a:lstStyle/>
          <a:p>
            <a:pPr marL="0" lvl="1" indent="0" algn="just">
              <a:buNone/>
            </a:pPr>
            <a:r>
              <a:rPr lang="en-ZA" sz="1400" b="1" dirty="0" smtClean="0">
                <a:latin typeface="Arial" pitchFamily="34" charset="0"/>
                <a:cs typeface="Arial" pitchFamily="34" charset="0"/>
              </a:rPr>
              <a:t>Final </a:t>
            </a:r>
            <a:r>
              <a:rPr lang="en-ZA" sz="1400" b="1" dirty="0">
                <a:latin typeface="Arial" pitchFamily="34" charset="0"/>
                <a:cs typeface="Arial" pitchFamily="34" charset="0"/>
              </a:rPr>
              <a:t>Presidential </a:t>
            </a:r>
            <a:r>
              <a:rPr lang="en-ZA" sz="1400" b="1" dirty="0" smtClean="0">
                <a:latin typeface="Arial" pitchFamily="34" charset="0"/>
                <a:cs typeface="Arial" pitchFamily="34" charset="0"/>
              </a:rPr>
              <a:t>reports submitted continued:</a:t>
            </a:r>
          </a:p>
          <a:p>
            <a:pPr marL="0" indent="0" algn="just">
              <a:buNone/>
            </a:pPr>
            <a:r>
              <a:rPr lang="en-US" sz="1300" kern="1200" dirty="0">
                <a:latin typeface="Arial" panose="020B0604020202020204" pitchFamily="34" charset="0"/>
                <a:cs typeface="Arial" panose="020B0604020202020204" pitchFamily="34" charset="0"/>
              </a:rPr>
              <a:t>Proclamation R65 of 2012: Public Service Sector Education and Training Authority (PSETA)</a:t>
            </a:r>
          </a:p>
          <a:p>
            <a:pPr marL="0" indent="0" algn="just">
              <a:buNone/>
            </a:pPr>
            <a:r>
              <a:rPr lang="en-US" sz="1300" kern="1200" dirty="0">
                <a:latin typeface="Arial" panose="020B0604020202020204" pitchFamily="34" charset="0"/>
                <a:cs typeface="Arial" panose="020B0604020202020204" pitchFamily="34" charset="0"/>
              </a:rPr>
              <a:t>Proclamation R74 of 2002: Department of Finance Mpumalanga province</a:t>
            </a:r>
            <a:endParaRPr lang="en-ZA" sz="1300" kern="1200" dirty="0">
              <a:latin typeface="Arial" panose="020B0604020202020204" pitchFamily="34" charset="0"/>
              <a:cs typeface="Arial" panose="020B0604020202020204" pitchFamily="34" charset="0"/>
            </a:endParaRPr>
          </a:p>
          <a:p>
            <a:pPr marL="0" indent="0" algn="just">
              <a:buNone/>
            </a:pPr>
            <a:r>
              <a:rPr lang="en-US" sz="1300" kern="1200" dirty="0" smtClean="0">
                <a:latin typeface="Arial" panose="020B0604020202020204" pitchFamily="34" charset="0"/>
                <a:cs typeface="Arial" panose="020B0604020202020204" pitchFamily="34" charset="0"/>
              </a:rPr>
              <a:t>Proclamation </a:t>
            </a:r>
            <a:r>
              <a:rPr lang="en-US" sz="1300" kern="1200" dirty="0">
                <a:latin typeface="Arial" panose="020B0604020202020204" pitchFamily="34" charset="0"/>
                <a:cs typeface="Arial" panose="020B0604020202020204" pitchFamily="34" charset="0"/>
              </a:rPr>
              <a:t>R76 of 2002: </a:t>
            </a:r>
            <a:r>
              <a:rPr lang="en-US" sz="1300" kern="1200" dirty="0" err="1">
                <a:latin typeface="Arial" panose="020B0604020202020204" pitchFamily="34" charset="0"/>
                <a:cs typeface="Arial" panose="020B0604020202020204" pitchFamily="34" charset="0"/>
              </a:rPr>
              <a:t>Uthungulu</a:t>
            </a:r>
            <a:r>
              <a:rPr lang="en-US" sz="1300" kern="1200" dirty="0">
                <a:latin typeface="Arial" panose="020B0604020202020204" pitchFamily="34" charset="0"/>
                <a:cs typeface="Arial" panose="020B0604020202020204" pitchFamily="34" charset="0"/>
              </a:rPr>
              <a:t> District Municipality KwaZulu-Natal province</a:t>
            </a:r>
          </a:p>
          <a:p>
            <a:pPr marL="0" indent="0" algn="just">
              <a:buNone/>
            </a:pPr>
            <a:r>
              <a:rPr lang="en-US" sz="1300" kern="1200" dirty="0">
                <a:latin typeface="Arial" panose="020B0604020202020204" pitchFamily="34" charset="0"/>
                <a:cs typeface="Arial" panose="020B0604020202020204" pitchFamily="34" charset="0"/>
              </a:rPr>
              <a:t>Proclamation R9 of 2014 amended by R49 of 2006:  </a:t>
            </a:r>
            <a:r>
              <a:rPr lang="en-US" sz="1300" kern="1200" dirty="0" err="1">
                <a:latin typeface="Arial" panose="020B0604020202020204" pitchFamily="34" charset="0"/>
                <a:cs typeface="Arial" panose="020B0604020202020204" pitchFamily="34" charset="0"/>
              </a:rPr>
              <a:t>Umzinyathi</a:t>
            </a:r>
            <a:r>
              <a:rPr lang="en-US" sz="1300" kern="1200" dirty="0">
                <a:latin typeface="Arial" panose="020B0604020202020204" pitchFamily="34" charset="0"/>
                <a:cs typeface="Arial" panose="020B0604020202020204" pitchFamily="34" charset="0"/>
              </a:rPr>
              <a:t> District Municipality</a:t>
            </a:r>
          </a:p>
          <a:p>
            <a:pPr marL="0" indent="0" algn="just">
              <a:buNone/>
            </a:pPr>
            <a:r>
              <a:rPr lang="en-US" sz="1300" kern="1200" dirty="0" smtClean="0">
                <a:latin typeface="Arial" panose="020B0604020202020204" pitchFamily="34" charset="0"/>
                <a:cs typeface="Arial" panose="020B0604020202020204" pitchFamily="34" charset="0"/>
              </a:rPr>
              <a:t>Proclamation </a:t>
            </a:r>
            <a:r>
              <a:rPr lang="en-US" sz="1300" kern="1200" dirty="0">
                <a:latin typeface="Arial" panose="020B0604020202020204" pitchFamily="34" charset="0"/>
                <a:cs typeface="Arial" panose="020B0604020202020204" pitchFamily="34" charset="0"/>
              </a:rPr>
              <a:t>R5 of 2014 amended by R56 of 2014:  South African Post Office (SOC) Limited (SAPO)</a:t>
            </a:r>
          </a:p>
          <a:p>
            <a:pPr marL="0" indent="0" algn="just">
              <a:buNone/>
            </a:pPr>
            <a:r>
              <a:rPr lang="en-US" sz="1300" i="1" kern="1200" dirty="0" smtClean="0">
                <a:latin typeface="Arial" panose="020B0604020202020204" pitchFamily="34" charset="0"/>
                <a:cs typeface="Arial" panose="020B0604020202020204" pitchFamily="34" charset="0"/>
              </a:rPr>
              <a:t>The </a:t>
            </a:r>
            <a:r>
              <a:rPr lang="en-US" sz="1300" i="1" kern="1200" dirty="0">
                <a:latin typeface="Arial" panose="020B0604020202020204" pitchFamily="34" charset="0"/>
                <a:cs typeface="Arial" panose="020B0604020202020204" pitchFamily="34" charset="0"/>
              </a:rPr>
              <a:t>SIU investigation revealed that the SAPO had not complied with the provisions of section 217(1) of the Constitution in the sourcing of the Eco Point property lease and identified a number of misrepresentations made to the SAPO Board in persuading the SAPO Board to approve the lease and identified that certain officials of the SAPO received 'gratification' from the Landlord in order to persuade the SAPO to conclude the ten-year lease, the SIU briefed senior counsel to prepare court papers to have the lease declared invalid, along with a claim that is just and equitable in the circumstances. These court papers are in the process of being settled. </a:t>
            </a:r>
          </a:p>
          <a:p>
            <a:pPr marL="0" indent="0" algn="just">
              <a:buNone/>
            </a:pPr>
            <a:r>
              <a:rPr lang="en-ZA" sz="1300" kern="1200" dirty="0" smtClean="0">
                <a:latin typeface="Arial" panose="020B0604020202020204" pitchFamily="34" charset="0"/>
                <a:cs typeface="Arial" panose="020B0604020202020204" pitchFamily="34" charset="0"/>
              </a:rPr>
              <a:t>Proclamation </a:t>
            </a:r>
            <a:r>
              <a:rPr lang="en-ZA" sz="1300" kern="1200" dirty="0">
                <a:latin typeface="Arial" panose="020B0604020202020204" pitchFamily="34" charset="0"/>
                <a:cs typeface="Arial" panose="020B0604020202020204" pitchFamily="34" charset="0"/>
              </a:rPr>
              <a:t>R7 of 2007 extended by R35 of 2010 and R15 of 2012: National Department of Housing</a:t>
            </a:r>
          </a:p>
          <a:p>
            <a:pPr marL="0" indent="0" algn="just">
              <a:buNone/>
            </a:pPr>
            <a:r>
              <a:rPr lang="en-US" sz="1300" kern="1200" dirty="0">
                <a:latin typeface="Arial" panose="020B0604020202020204" pitchFamily="34" charset="0"/>
                <a:cs typeface="Arial" panose="020B0604020202020204" pitchFamily="34" charset="0"/>
              </a:rPr>
              <a:t>Proclamation R22 of 2007: Mpumalanga Economic Empowerment Corporation Limited</a:t>
            </a:r>
          </a:p>
          <a:p>
            <a:pPr marL="0" indent="0" algn="just">
              <a:buNone/>
            </a:pPr>
            <a:endParaRPr lang="en-US" sz="1300" kern="1200" dirty="0">
              <a:latin typeface="Arial" panose="020B0604020202020204" pitchFamily="34" charset="0"/>
              <a:cs typeface="Arial" panose="020B0604020202020204" pitchFamily="34" charset="0"/>
            </a:endParaRPr>
          </a:p>
          <a:p>
            <a:pPr marL="0" indent="0" algn="just">
              <a:buNone/>
            </a:pPr>
            <a:endParaRPr lang="en-US" sz="1300" kern="1200" dirty="0">
              <a:latin typeface="Arial" panose="020B0604020202020204" pitchFamily="34" charset="0"/>
              <a:cs typeface="Arial" panose="020B0604020202020204" pitchFamily="34" charset="0"/>
            </a:endParaRPr>
          </a:p>
          <a:p>
            <a:pPr marL="0" lvl="1" indent="0" algn="just">
              <a:buNone/>
            </a:pPr>
            <a:endParaRPr lang="en-ZA" sz="1300" b="1" dirty="0">
              <a:latin typeface="Arial" pitchFamily="34" charset="0"/>
              <a:cs typeface="Arial" pitchFamily="34" charset="0"/>
            </a:endParaRPr>
          </a:p>
          <a:p>
            <a:pPr marL="0" indent="0" algn="just">
              <a:buNone/>
            </a:pPr>
            <a:endParaRPr lang="en-ZA" sz="1300" kern="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499AD07-51AD-43AC-AA7C-01905B0EF53F}" type="slidenum">
              <a:rPr lang="en-ZA" smtClean="0"/>
              <a:pPr/>
              <a:t>18</a:t>
            </a:fld>
            <a:endParaRPr lang="en-ZA" dirty="0"/>
          </a:p>
        </p:txBody>
      </p:sp>
      <p:sp>
        <p:nvSpPr>
          <p:cNvPr id="7" name="Footer Placeholder 6"/>
          <p:cNvSpPr>
            <a:spLocks noGrp="1"/>
          </p:cNvSpPr>
          <p:nvPr>
            <p:ph type="ftr" sz="quarter" idx="11"/>
          </p:nvPr>
        </p:nvSpPr>
        <p:spPr>
          <a:xfrm>
            <a:off x="1905000" y="6356350"/>
            <a:ext cx="4114800" cy="365125"/>
          </a:xfrm>
        </p:spPr>
        <p:txBody>
          <a:bodyPr/>
          <a:lstStyle/>
          <a:p>
            <a:pPr>
              <a:defRPr/>
            </a:pPr>
            <a:r>
              <a:rPr lang="en-US" dirty="0" smtClean="0"/>
              <a:t>SIU Annual Report 2014/15 Presentation to PC J &amp; CS</a:t>
            </a:r>
            <a:endParaRPr lang="en-ZA" dirty="0"/>
          </a:p>
        </p:txBody>
      </p:sp>
    </p:spTree>
    <p:extLst>
      <p:ext uri="{BB962C8B-B14F-4D97-AF65-F5344CB8AC3E}">
        <p14:creationId xmlns:p14="http://schemas.microsoft.com/office/powerpoint/2010/main" xmlns="" val="41152037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Final reports submitted to Presidency</a:t>
            </a:r>
            <a:r>
              <a:rPr lang="en-ZA" sz="2400" dirty="0">
                <a:effectLst>
                  <a:outerShdw blurRad="38100" dist="38100" dir="2700000" algn="tl">
                    <a:srgbClr val="000000">
                      <a:alpha val="43137"/>
                    </a:srgbClr>
                  </a:outerShdw>
                </a:effectLst>
                <a:latin typeface="Arial" pitchFamily="34" charset="0"/>
                <a:cs typeface="Arial" pitchFamily="34" charset="0"/>
              </a:rPr>
              <a:t> </a:t>
            </a:r>
            <a:r>
              <a:rPr lang="en-ZA" sz="2400" dirty="0" err="1" smtClean="0">
                <a:effectLst>
                  <a:outerShdw blurRad="38100" dist="38100" dir="2700000" algn="tl">
                    <a:srgbClr val="000000">
                      <a:alpha val="43137"/>
                    </a:srgbClr>
                  </a:outerShdw>
                </a:effectLst>
                <a:latin typeface="Arial" pitchFamily="34" charset="0"/>
                <a:cs typeface="Arial" pitchFamily="34" charset="0"/>
              </a:rPr>
              <a:t>cont</a:t>
            </a:r>
            <a:endParaRPr lang="en-ZA"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228600" y="1143000"/>
            <a:ext cx="8064896" cy="4114800"/>
          </a:xfrm>
          <a:noFill/>
          <a:ln w="9525">
            <a:noFill/>
            <a:miter lim="800000"/>
            <a:headEnd/>
            <a:tailEnd/>
          </a:ln>
        </p:spPr>
        <p:txBody>
          <a:bodyPr vert="horz" wrap="square" lIns="91440" tIns="45720" rIns="91440" bIns="45720" numCol="1" anchor="t" anchorCtr="0" compatLnSpc="1">
            <a:prstTxWarp prst="textNoShape">
              <a:avLst/>
            </a:prstTxWarp>
            <a:noAutofit/>
          </a:bodyPr>
          <a:lstStyle/>
          <a:p>
            <a:pPr marL="0" lvl="1" indent="0" algn="just">
              <a:buNone/>
            </a:pPr>
            <a:r>
              <a:rPr lang="en-ZA" sz="1400" b="1" dirty="0" smtClean="0">
                <a:latin typeface="Arial" pitchFamily="34" charset="0"/>
                <a:cs typeface="Arial" pitchFamily="34" charset="0"/>
              </a:rPr>
              <a:t>Final </a:t>
            </a:r>
            <a:r>
              <a:rPr lang="en-ZA" sz="1400" b="1" dirty="0">
                <a:latin typeface="Arial" pitchFamily="34" charset="0"/>
                <a:cs typeface="Arial" pitchFamily="34" charset="0"/>
              </a:rPr>
              <a:t>Presidential </a:t>
            </a:r>
            <a:r>
              <a:rPr lang="en-ZA" sz="1400" b="1" dirty="0" smtClean="0">
                <a:latin typeface="Arial" pitchFamily="34" charset="0"/>
                <a:cs typeface="Arial" pitchFamily="34" charset="0"/>
              </a:rPr>
              <a:t>reports submitted continued:</a:t>
            </a:r>
          </a:p>
          <a:p>
            <a:pPr marL="0" indent="0" algn="just">
              <a:buNone/>
            </a:pPr>
            <a:r>
              <a:rPr lang="en-US" sz="1300" kern="1200" dirty="0">
                <a:latin typeface="Arial" panose="020B0604020202020204" pitchFamily="34" charset="0"/>
                <a:cs typeface="Arial" panose="020B0604020202020204" pitchFamily="34" charset="0"/>
              </a:rPr>
              <a:t>Proclamation R37 of 2007: Free State Provincial Department of Finance</a:t>
            </a:r>
          </a:p>
          <a:p>
            <a:pPr marL="0" indent="0" algn="just">
              <a:buNone/>
            </a:pPr>
            <a:r>
              <a:rPr lang="en-US" sz="1300" kern="1200" dirty="0">
                <a:latin typeface="Arial" panose="020B0604020202020204" pitchFamily="34" charset="0"/>
                <a:cs typeface="Arial" panose="020B0604020202020204" pitchFamily="34" charset="0"/>
              </a:rPr>
              <a:t>Proclamation R40 of 2007: </a:t>
            </a:r>
            <a:r>
              <a:rPr lang="en-US" sz="1300" kern="1200" dirty="0" err="1">
                <a:latin typeface="Arial" panose="020B0604020202020204" pitchFamily="34" charset="0"/>
                <a:cs typeface="Arial" panose="020B0604020202020204" pitchFamily="34" charset="0"/>
              </a:rPr>
              <a:t>Maluthi</a:t>
            </a:r>
            <a:r>
              <a:rPr lang="en-US" sz="1300" kern="1200" dirty="0">
                <a:latin typeface="Arial" panose="020B0604020202020204" pitchFamily="34" charset="0"/>
                <a:cs typeface="Arial" panose="020B0604020202020204" pitchFamily="34" charset="0"/>
              </a:rPr>
              <a:t>-a-</a:t>
            </a:r>
            <a:r>
              <a:rPr lang="en-US" sz="1300" kern="1200" dirty="0" err="1">
                <a:latin typeface="Arial" panose="020B0604020202020204" pitchFamily="34" charset="0"/>
                <a:cs typeface="Arial" panose="020B0604020202020204" pitchFamily="34" charset="0"/>
              </a:rPr>
              <a:t>Pholung</a:t>
            </a:r>
            <a:r>
              <a:rPr lang="en-US" sz="1300" kern="1200" dirty="0">
                <a:latin typeface="Arial" panose="020B0604020202020204" pitchFamily="34" charset="0"/>
                <a:cs typeface="Arial" panose="020B0604020202020204" pitchFamily="34" charset="0"/>
              </a:rPr>
              <a:t> Local Municipality</a:t>
            </a:r>
          </a:p>
          <a:p>
            <a:pPr marL="0" indent="0" algn="just">
              <a:buNone/>
            </a:pPr>
            <a:r>
              <a:rPr lang="en-US" sz="1300" kern="1200" dirty="0">
                <a:latin typeface="Arial" panose="020B0604020202020204" pitchFamily="34" charset="0"/>
                <a:cs typeface="Arial" panose="020B0604020202020204" pitchFamily="34" charset="0"/>
              </a:rPr>
              <a:t>Proclamation R45 of 2007: Department of Transport Administrative Cost </a:t>
            </a:r>
            <a:r>
              <a:rPr lang="en-US" sz="1300" kern="1200" dirty="0" err="1">
                <a:latin typeface="Arial" panose="020B0604020202020204" pitchFamily="34" charset="0"/>
                <a:cs typeface="Arial" panose="020B0604020202020204" pitchFamily="34" charset="0"/>
              </a:rPr>
              <a:t>Centres</a:t>
            </a:r>
            <a:r>
              <a:rPr lang="en-US" sz="1300" kern="1200" dirty="0">
                <a:latin typeface="Arial" panose="020B0604020202020204" pitchFamily="34" charset="0"/>
                <a:cs typeface="Arial" panose="020B0604020202020204" pitchFamily="34" charset="0"/>
              </a:rPr>
              <a:t> KwaZulu-Natal province</a:t>
            </a:r>
          </a:p>
          <a:p>
            <a:pPr marL="0" indent="0" algn="just">
              <a:buNone/>
            </a:pPr>
            <a:r>
              <a:rPr lang="en-US" sz="1300" kern="1200" dirty="0" smtClean="0">
                <a:latin typeface="Arial" panose="020B0604020202020204" pitchFamily="34" charset="0"/>
                <a:cs typeface="Arial" panose="020B0604020202020204" pitchFamily="34" charset="0"/>
              </a:rPr>
              <a:t>Proclamation </a:t>
            </a:r>
            <a:r>
              <a:rPr lang="en-US" sz="1300" kern="1200" dirty="0">
                <a:latin typeface="Arial" panose="020B0604020202020204" pitchFamily="34" charset="0"/>
                <a:cs typeface="Arial" panose="020B0604020202020204" pitchFamily="34" charset="0"/>
              </a:rPr>
              <a:t>R36 0f 2008: Department of Health Eastern Cape Province</a:t>
            </a:r>
          </a:p>
          <a:p>
            <a:pPr marL="0" indent="0" algn="just">
              <a:buNone/>
            </a:pPr>
            <a:r>
              <a:rPr lang="en-US" sz="1300" kern="1200" dirty="0">
                <a:latin typeface="Arial" panose="020B0604020202020204" pitchFamily="34" charset="0"/>
                <a:cs typeface="Arial" panose="020B0604020202020204" pitchFamily="34" charset="0"/>
              </a:rPr>
              <a:t>Proclamation R2 of 2009 amended by R14 of 2012: Department of Education Mpumalanga Province</a:t>
            </a:r>
          </a:p>
          <a:p>
            <a:pPr marL="0" indent="0" algn="just">
              <a:buNone/>
            </a:pPr>
            <a:endParaRPr lang="en-US" sz="1300" kern="1200" dirty="0">
              <a:latin typeface="Arial" panose="020B0604020202020204" pitchFamily="34" charset="0"/>
              <a:cs typeface="Arial" panose="020B0604020202020204" pitchFamily="34" charset="0"/>
            </a:endParaRPr>
          </a:p>
          <a:p>
            <a:pPr marL="0" indent="0" algn="just">
              <a:buNone/>
            </a:pPr>
            <a:endParaRPr lang="en-US" sz="1300" kern="1200" dirty="0">
              <a:latin typeface="Arial" panose="020B0604020202020204" pitchFamily="34" charset="0"/>
              <a:cs typeface="Arial" panose="020B0604020202020204" pitchFamily="34" charset="0"/>
            </a:endParaRPr>
          </a:p>
          <a:p>
            <a:pPr marL="0" lvl="1" indent="0" algn="just">
              <a:buNone/>
            </a:pPr>
            <a:endParaRPr lang="en-ZA" sz="1300" b="1" dirty="0">
              <a:latin typeface="Arial" pitchFamily="34" charset="0"/>
              <a:cs typeface="Arial" pitchFamily="34" charset="0"/>
            </a:endParaRPr>
          </a:p>
          <a:p>
            <a:pPr marL="0" indent="0" algn="just">
              <a:buNone/>
            </a:pPr>
            <a:endParaRPr lang="en-ZA" sz="1300" kern="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499AD07-51AD-43AC-AA7C-01905B0EF53F}" type="slidenum">
              <a:rPr lang="en-ZA" smtClean="0"/>
              <a:pPr/>
              <a:t>19</a:t>
            </a:fld>
            <a:endParaRPr lang="en-ZA" dirty="0"/>
          </a:p>
        </p:txBody>
      </p:sp>
      <p:sp>
        <p:nvSpPr>
          <p:cNvPr id="7" name="Footer Placeholder 6"/>
          <p:cNvSpPr>
            <a:spLocks noGrp="1"/>
          </p:cNvSpPr>
          <p:nvPr>
            <p:ph type="ftr" sz="quarter" idx="11"/>
          </p:nvPr>
        </p:nvSpPr>
        <p:spPr>
          <a:xfrm>
            <a:off x="1905000" y="6356350"/>
            <a:ext cx="4114800" cy="365125"/>
          </a:xfrm>
        </p:spPr>
        <p:txBody>
          <a:bodyPr/>
          <a:lstStyle/>
          <a:p>
            <a:pPr>
              <a:defRPr/>
            </a:pPr>
            <a:r>
              <a:rPr lang="en-US" dirty="0" smtClean="0"/>
              <a:t>SIU Annual Report 2014/15 Presentation to PC J &amp; CS</a:t>
            </a:r>
            <a:endParaRPr lang="en-ZA" dirty="0"/>
          </a:p>
        </p:txBody>
      </p:sp>
    </p:spTree>
    <p:extLst>
      <p:ext uri="{BB962C8B-B14F-4D97-AF65-F5344CB8AC3E}">
        <p14:creationId xmlns:p14="http://schemas.microsoft.com/office/powerpoint/2010/main" xmlns="" val="2234246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lstStyle/>
          <a:p>
            <a:r>
              <a:rPr lang="en-ZA" sz="3600" b="1" cap="all" dirty="0" smtClean="0">
                <a:effectLst>
                  <a:outerShdw blurRad="38100" dist="38100" dir="2700000" algn="tl">
                    <a:srgbClr val="000000">
                      <a:alpha val="43137"/>
                    </a:srgbClr>
                  </a:outerShdw>
                </a:effectLst>
                <a:latin typeface="Arial Narrow" pitchFamily="34" charset="0"/>
              </a:rPr>
              <a:t>2014/2015 Annual </a:t>
            </a:r>
            <a:r>
              <a:rPr lang="en-ZA" sz="3600" b="1" cap="all" dirty="0">
                <a:effectLst>
                  <a:outerShdw blurRad="38100" dist="38100" dir="2700000" algn="tl">
                    <a:srgbClr val="000000">
                      <a:alpha val="43137"/>
                    </a:srgbClr>
                  </a:outerShdw>
                </a:effectLst>
                <a:latin typeface="Arial Narrow" pitchFamily="34" charset="0"/>
              </a:rPr>
              <a:t>Report </a:t>
            </a:r>
            <a:r>
              <a:rPr lang="en-ZA" sz="3600" b="1" cap="all" dirty="0" smtClean="0">
                <a:effectLst>
                  <a:outerShdw blurRad="38100" dist="38100" dir="2700000" algn="tl">
                    <a:srgbClr val="000000">
                      <a:alpha val="43137"/>
                    </a:srgbClr>
                  </a:outerShdw>
                </a:effectLst>
                <a:latin typeface="Arial Narrow" pitchFamily="34" charset="0"/>
              </a:rPr>
              <a:t> overview </a:t>
            </a:r>
            <a:r>
              <a:rPr lang="en-US" sz="3600" b="1" dirty="0" smtClean="0">
                <a:effectLst>
                  <a:outerShdw blurRad="38100" dist="38100" dir="2700000" algn="tl">
                    <a:srgbClr val="000000">
                      <a:alpha val="43137"/>
                    </a:srgbClr>
                  </a:outerShdw>
                </a:effectLst>
                <a:latin typeface="Arial Narrow" panose="020B0606020202030204" pitchFamily="34" charset="0"/>
              </a:rPr>
              <a:t>ON</a:t>
            </a:r>
            <a:br>
              <a:rPr lang="en-US" sz="3600" b="1" dirty="0" smtClean="0">
                <a:effectLst>
                  <a:outerShdw blurRad="38100" dist="38100" dir="2700000" algn="tl">
                    <a:srgbClr val="000000">
                      <a:alpha val="43137"/>
                    </a:srgbClr>
                  </a:outerShdw>
                </a:effectLst>
                <a:latin typeface="Arial Narrow" panose="020B0606020202030204" pitchFamily="34" charset="0"/>
              </a:rPr>
            </a:br>
            <a:r>
              <a:rPr lang="en-US" sz="3600" b="1" dirty="0" smtClean="0">
                <a:effectLst>
                  <a:outerShdw blurRad="38100" dist="38100" dir="2700000" algn="tl">
                    <a:srgbClr val="000000">
                      <a:alpha val="43137"/>
                    </a:srgbClr>
                  </a:outerShdw>
                </a:effectLst>
                <a:latin typeface="Arial Narrow" panose="020B0606020202030204" pitchFamily="34" charset="0"/>
              </a:rPr>
              <a:t>PERFOMANCE INFORMATION</a:t>
            </a:r>
            <a:r>
              <a:rPr lang="en-US" sz="3600" b="1" dirty="0" smtClean="0"/>
              <a:t/>
            </a:r>
            <a:br>
              <a:rPr lang="en-US" sz="3600" b="1" dirty="0" smtClean="0"/>
            </a:br>
            <a:r>
              <a:rPr lang="en-US" sz="4000" b="1" dirty="0" smtClean="0"/>
              <a:t/>
            </a:r>
            <a:br>
              <a:rPr lang="en-US" sz="4000" b="1" dirty="0" smtClean="0"/>
            </a:br>
            <a:endParaRPr lang="en-US" sz="3200" b="1" dirty="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pPr>
              <a:defRPr/>
            </a:pPr>
            <a:fld id="{D25CB0B9-B3F5-426D-8407-BE78E549B530}" type="slidenum">
              <a:rPr lang="en-ZA" smtClean="0"/>
              <a:pPr>
                <a:defRPr/>
              </a:pPr>
              <a:t>2</a:t>
            </a:fld>
            <a:endParaRPr lang="en-ZA" dirty="0"/>
          </a:p>
        </p:txBody>
      </p:sp>
      <p:sp>
        <p:nvSpPr>
          <p:cNvPr id="12" name="Footer Placeholder 11"/>
          <p:cNvSpPr>
            <a:spLocks noGrp="1"/>
          </p:cNvSpPr>
          <p:nvPr>
            <p:ph type="ftr" sz="quarter" idx="11"/>
          </p:nvPr>
        </p:nvSpPr>
        <p:spPr>
          <a:xfrm>
            <a:off x="2514600" y="6356350"/>
            <a:ext cx="4267200" cy="365125"/>
          </a:xfrm>
        </p:spPr>
        <p:txBody>
          <a:bodyPr/>
          <a:lstStyle/>
          <a:p>
            <a:pPr>
              <a:defRPr/>
            </a:pPr>
            <a:r>
              <a:rPr lang="en-US" dirty="0" smtClean="0"/>
              <a:t>SIU Annual Report 2014/15 Presentation to PC J &amp; CS</a:t>
            </a:r>
            <a:endParaRPr lang="en-ZA" dirty="0"/>
          </a:p>
        </p:txBody>
      </p:sp>
    </p:spTree>
    <p:extLst>
      <p:ext uri="{BB962C8B-B14F-4D97-AF65-F5344CB8AC3E}">
        <p14:creationId xmlns:p14="http://schemas.microsoft.com/office/powerpoint/2010/main" xmlns="" val="13005619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Ongoing Investigations</a:t>
            </a:r>
            <a:endParaRPr lang="en-ZA"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228600" y="1143000"/>
            <a:ext cx="8064896" cy="5257800"/>
          </a:xfrm>
          <a:noFill/>
          <a:ln w="9525">
            <a:noFill/>
            <a:miter lim="800000"/>
            <a:headEnd/>
            <a:tailEnd/>
          </a:ln>
        </p:spPr>
        <p:txBody>
          <a:bodyPr vert="horz" wrap="square" lIns="91440" tIns="45720" rIns="91440" bIns="45720" numCol="1" anchor="t" anchorCtr="0" compatLnSpc="1">
            <a:prstTxWarp prst="textNoShape">
              <a:avLst/>
            </a:prstTxWarp>
            <a:noAutofit/>
          </a:bodyPr>
          <a:lstStyle/>
          <a:p>
            <a:pPr marL="0" lvl="1" indent="0" algn="just">
              <a:buNone/>
            </a:pPr>
            <a:r>
              <a:rPr lang="en-ZA" sz="1400" b="1" dirty="0" smtClean="0">
                <a:latin typeface="Arial" pitchFamily="34" charset="0"/>
                <a:cs typeface="Arial" pitchFamily="34" charset="0"/>
              </a:rPr>
              <a:t>The following investigations are currently ongoing:</a:t>
            </a:r>
          </a:p>
          <a:p>
            <a:pPr marL="0" indent="0" algn="just">
              <a:buNone/>
            </a:pPr>
            <a:r>
              <a:rPr lang="en-ZA" sz="1300" b="1" dirty="0" smtClean="0">
                <a:latin typeface="Arial" pitchFamily="34" charset="0"/>
                <a:cs typeface="Arial" pitchFamily="34" charset="0"/>
              </a:rPr>
              <a:t>Proclamation R38 </a:t>
            </a:r>
            <a:r>
              <a:rPr lang="en-ZA" sz="1300" b="1" dirty="0">
                <a:latin typeface="Arial" pitchFamily="34" charset="0"/>
                <a:cs typeface="Arial" pitchFamily="34" charset="0"/>
              </a:rPr>
              <a:t>of </a:t>
            </a:r>
            <a:r>
              <a:rPr lang="en-ZA" sz="1300" b="1" dirty="0" smtClean="0">
                <a:latin typeface="Arial" pitchFamily="34" charset="0"/>
                <a:cs typeface="Arial" pitchFamily="34" charset="0"/>
              </a:rPr>
              <a:t>2010 extended by R27 of 2015: </a:t>
            </a:r>
            <a:r>
              <a:rPr lang="en-ZA" sz="1300" b="1" dirty="0">
                <a:latin typeface="Arial" pitchFamily="34" charset="0"/>
                <a:cs typeface="Arial" pitchFamily="34" charset="0"/>
              </a:rPr>
              <a:t>Department of </a:t>
            </a:r>
            <a:r>
              <a:rPr lang="en-ZA" sz="1300" b="1" dirty="0" smtClean="0">
                <a:latin typeface="Arial" pitchFamily="34" charset="0"/>
                <a:cs typeface="Arial" pitchFamily="34" charset="0"/>
              </a:rPr>
              <a:t>Public Works (National)</a:t>
            </a:r>
          </a:p>
          <a:p>
            <a:pPr marL="0" indent="0" algn="just">
              <a:buNone/>
            </a:pPr>
            <a:r>
              <a:rPr lang="en-ZA" sz="1300" dirty="0" smtClean="0">
                <a:latin typeface="Arial" pitchFamily="34" charset="0"/>
                <a:cs typeface="Arial" pitchFamily="34" charset="0"/>
              </a:rPr>
              <a:t>This proclamation was extended in July 2015.  </a:t>
            </a:r>
          </a:p>
          <a:p>
            <a:pPr marL="0" indent="0" algn="just">
              <a:buNone/>
            </a:pPr>
            <a:r>
              <a:rPr lang="en-ZA" sz="1300" dirty="0">
                <a:latin typeface="Arial" panose="020B0604020202020204" pitchFamily="34" charset="0"/>
                <a:cs typeface="Arial" panose="020B0604020202020204" pitchFamily="34" charset="0"/>
              </a:rPr>
              <a:t>The SIU assisted the department in defending a civil claim in which Motseng Facilities Management sued DPW for R46 million;</a:t>
            </a:r>
          </a:p>
          <a:p>
            <a:pPr marL="0" indent="0" algn="just">
              <a:buNone/>
            </a:pPr>
            <a:r>
              <a:rPr lang="en-ZA" sz="1300" dirty="0">
                <a:latin typeface="Arial" panose="020B0604020202020204" pitchFamily="34" charset="0"/>
                <a:cs typeface="Arial" panose="020B0604020202020204" pitchFamily="34" charset="0"/>
              </a:rPr>
              <a:t>The SIU also assisted DPW in instituting a civil action against Mvela Phanda Construction for R50 million;</a:t>
            </a:r>
          </a:p>
          <a:p>
            <a:pPr marL="0" indent="0" algn="just">
              <a:buNone/>
            </a:pPr>
            <a:r>
              <a:rPr lang="en-ZA" sz="1300" dirty="0">
                <a:latin typeface="Arial" panose="020B0604020202020204" pitchFamily="34" charset="0"/>
                <a:cs typeface="Arial" panose="020B0604020202020204" pitchFamily="34" charset="0"/>
              </a:rPr>
              <a:t>The SIU recommended that DPW stop all payments in respect of the Lebombo Border Post matter.  The SIU will refer this matter to Senior Counsel for civil action to recover any losses suffered</a:t>
            </a:r>
          </a:p>
          <a:p>
            <a:pPr marL="0" indent="0" algn="just">
              <a:buNone/>
            </a:pPr>
            <a:r>
              <a:rPr lang="en-ZA" sz="1300" dirty="0">
                <a:latin typeface="Arial" panose="020B0604020202020204" pitchFamily="34" charset="0"/>
                <a:cs typeface="Arial" panose="020B0604020202020204" pitchFamily="34" charset="0"/>
              </a:rPr>
              <a:t>Empangeni Ramp – the SIU has finalised the investigation and handed the matter over to the State Attorney who has briefed counsel to recover R1,9 million in </a:t>
            </a:r>
            <a:r>
              <a:rPr lang="en-ZA" sz="1300" dirty="0" smtClean="0">
                <a:latin typeface="Arial" panose="020B0604020202020204" pitchFamily="34" charset="0"/>
                <a:cs typeface="Arial" panose="020B0604020202020204" pitchFamily="34" charset="0"/>
              </a:rPr>
              <a:t>overpayments</a:t>
            </a:r>
          </a:p>
          <a:p>
            <a:pPr marL="0" indent="0" algn="just">
              <a:buNone/>
            </a:pPr>
            <a:r>
              <a:rPr lang="en-ZA" sz="1300" dirty="0" smtClean="0">
                <a:latin typeface="Arial" panose="020B0604020202020204" pitchFamily="34" charset="0"/>
                <a:cs typeface="Arial" panose="020B0604020202020204" pitchFamily="34" charset="0"/>
              </a:rPr>
              <a:t>2 referrals have been made to the NPA for a contravention of Section 3 alternatively Section 4 of the Prevention and Combating of Corrupt Activities Act</a:t>
            </a:r>
          </a:p>
          <a:p>
            <a:pPr marL="0" indent="0" algn="just">
              <a:buNone/>
            </a:pPr>
            <a:r>
              <a:rPr lang="en-US" sz="1300" b="1" kern="1200" dirty="0">
                <a:latin typeface="Arial" panose="020B0604020202020204" pitchFamily="34" charset="0"/>
                <a:cs typeface="Arial" panose="020B0604020202020204" pitchFamily="34" charset="0"/>
              </a:rPr>
              <a:t>Proclamation R43 of 2010 extended by R49 of 2012: Department of Public Works, KwaZulu-Natal province</a:t>
            </a:r>
          </a:p>
          <a:p>
            <a:pPr marL="0" indent="0" algn="just">
              <a:buNone/>
            </a:pPr>
            <a:r>
              <a:rPr lang="en-US" sz="1300" dirty="0">
                <a:latin typeface="Arial" pitchFamily="34" charset="0"/>
                <a:cs typeface="Arial" pitchFamily="34" charset="0"/>
              </a:rPr>
              <a:t>A final AFU order was obtained against Masakhane Properties CC to the value of R2 </a:t>
            </a:r>
            <a:r>
              <a:rPr lang="en-US" sz="1300" dirty="0" smtClean="0">
                <a:latin typeface="Arial" pitchFamily="34" charset="0"/>
                <a:cs typeface="Arial" pitchFamily="34" charset="0"/>
              </a:rPr>
              <a:t>million.</a:t>
            </a:r>
            <a:endParaRPr lang="en-ZA" sz="1300" dirty="0">
              <a:latin typeface="Arial" pitchFamily="34" charset="0"/>
              <a:cs typeface="Arial" pitchFamily="34" charset="0"/>
            </a:endParaRPr>
          </a:p>
          <a:p>
            <a:pPr marL="0" indent="0" algn="just">
              <a:buNone/>
            </a:pPr>
            <a:endParaRPr lang="en-ZA" sz="1300" dirty="0">
              <a:latin typeface="Arial" pitchFamily="34" charset="0"/>
              <a:cs typeface="Arial" pitchFamily="34" charset="0"/>
            </a:endParaRPr>
          </a:p>
          <a:p>
            <a:pPr marL="0" indent="0" algn="just">
              <a:buNone/>
            </a:pPr>
            <a:endParaRPr lang="en-ZA" sz="1300" dirty="0">
              <a:latin typeface="Arial" pitchFamily="34" charset="0"/>
              <a:cs typeface="Arial" pitchFamily="34" charset="0"/>
            </a:endParaRPr>
          </a:p>
          <a:p>
            <a:pPr marL="0" indent="0" algn="just">
              <a:buNone/>
            </a:pPr>
            <a:endParaRPr lang="en-ZA" sz="1300" dirty="0">
              <a:latin typeface="Arial" pitchFamily="34" charset="0"/>
              <a:cs typeface="Arial" pitchFamily="34" charset="0"/>
            </a:endParaRPr>
          </a:p>
          <a:p>
            <a:pPr marL="0" indent="0" algn="just">
              <a:buNone/>
            </a:pPr>
            <a:endParaRPr lang="en-ZA" sz="1300" dirty="0" smtClean="0">
              <a:latin typeface="Arial" panose="020B0604020202020204" pitchFamily="34" charset="0"/>
              <a:cs typeface="Arial" panose="020B0604020202020204" pitchFamily="34" charset="0"/>
            </a:endParaRPr>
          </a:p>
          <a:p>
            <a:pPr marL="0" indent="0" algn="just">
              <a:buNone/>
            </a:pPr>
            <a:endParaRPr lang="en-US" sz="1300" dirty="0">
              <a:latin typeface="Arial" panose="020B0604020202020204" pitchFamily="34" charset="0"/>
              <a:cs typeface="Arial" panose="020B0604020202020204" pitchFamily="34" charset="0"/>
            </a:endParaRPr>
          </a:p>
          <a:p>
            <a:pPr marL="0" indent="0" algn="just">
              <a:buNone/>
            </a:pPr>
            <a:endParaRPr lang="en-US" sz="1300" kern="1200" dirty="0">
              <a:latin typeface="Arial" panose="020B0604020202020204" pitchFamily="34" charset="0"/>
              <a:cs typeface="Arial" panose="020B0604020202020204" pitchFamily="34" charset="0"/>
            </a:endParaRPr>
          </a:p>
          <a:p>
            <a:pPr marL="0" lvl="0" indent="0" algn="just">
              <a:buNone/>
            </a:pPr>
            <a:endParaRPr lang="en-ZA" sz="1300" dirty="0" smtClean="0">
              <a:latin typeface="Arial" panose="020B0604020202020204" pitchFamily="34" charset="0"/>
              <a:cs typeface="Arial" panose="020B0604020202020204" pitchFamily="34" charset="0"/>
            </a:endParaRPr>
          </a:p>
          <a:p>
            <a:pPr marL="0" lvl="0" indent="0" algn="just">
              <a:buNone/>
            </a:pPr>
            <a:endParaRPr lang="en-ZA" sz="1300" dirty="0">
              <a:latin typeface="Arial" panose="020B0604020202020204" pitchFamily="34" charset="0"/>
              <a:cs typeface="Arial" panose="020B0604020202020204" pitchFamily="34" charset="0"/>
            </a:endParaRPr>
          </a:p>
          <a:p>
            <a:pPr marL="0" indent="0" algn="just">
              <a:buNone/>
            </a:pPr>
            <a:endParaRPr lang="en-ZA" sz="1300" dirty="0">
              <a:latin typeface="Arial" panose="020B0604020202020204" pitchFamily="34" charset="0"/>
              <a:cs typeface="Arial" panose="020B0604020202020204" pitchFamily="34" charset="0"/>
            </a:endParaRPr>
          </a:p>
          <a:p>
            <a:pPr marL="0" indent="0" algn="just">
              <a:buNone/>
            </a:pPr>
            <a:endParaRPr lang="en-ZA" sz="1300" dirty="0" smtClean="0">
              <a:latin typeface="Arial" panose="020B0604020202020204" pitchFamily="34" charset="0"/>
              <a:cs typeface="Arial" panose="020B0604020202020204" pitchFamily="34" charset="0"/>
            </a:endParaRPr>
          </a:p>
          <a:p>
            <a:pPr marL="0" indent="0" algn="just">
              <a:buNone/>
            </a:pPr>
            <a:endParaRPr lang="en-ZA" sz="1300" dirty="0">
              <a:latin typeface="Arial" pitchFamily="34" charset="0"/>
              <a:cs typeface="Arial" pitchFamily="34" charset="0"/>
            </a:endParaRPr>
          </a:p>
          <a:p>
            <a:pPr marL="0" lvl="0" indent="0" algn="just">
              <a:buNone/>
            </a:pPr>
            <a:endParaRPr lang="en-ZA" sz="1300" dirty="0">
              <a:latin typeface="Arial" pitchFamily="34" charset="0"/>
              <a:cs typeface="Arial" pitchFamily="34" charset="0"/>
            </a:endParaRPr>
          </a:p>
          <a:p>
            <a:pPr marL="0" indent="0" algn="just">
              <a:buNone/>
            </a:pPr>
            <a:endParaRPr lang="en-ZA" sz="1300" dirty="0">
              <a:latin typeface="Arial" pitchFamily="34" charset="0"/>
              <a:cs typeface="Arial" pitchFamily="34" charset="0"/>
            </a:endParaRPr>
          </a:p>
          <a:p>
            <a:pPr marL="0" indent="0" algn="just">
              <a:buNone/>
            </a:pPr>
            <a:endParaRPr lang="en-US" sz="1300" dirty="0">
              <a:latin typeface="Arial" pitchFamily="34" charset="0"/>
              <a:cs typeface="Arial" pitchFamily="34" charset="0"/>
            </a:endParaRPr>
          </a:p>
          <a:p>
            <a:pPr marL="0" lvl="0" indent="0" algn="just">
              <a:buNone/>
            </a:pPr>
            <a:endParaRPr lang="en-US" sz="1300" dirty="0">
              <a:latin typeface="Arial" pitchFamily="34" charset="0"/>
              <a:cs typeface="Arial" pitchFamily="34" charset="0"/>
            </a:endParaRPr>
          </a:p>
          <a:p>
            <a:pPr marL="0" indent="0" algn="just">
              <a:buNone/>
            </a:pPr>
            <a:endParaRPr lang="en-ZA" sz="1300" kern="1200" dirty="0">
              <a:latin typeface="Arial" panose="020B0604020202020204" pitchFamily="34" charset="0"/>
              <a:cs typeface="Arial" panose="020B0604020202020204" pitchFamily="34" charset="0"/>
            </a:endParaRPr>
          </a:p>
          <a:p>
            <a:pPr marL="0" indent="0" algn="just">
              <a:buNone/>
            </a:pPr>
            <a:endParaRPr lang="en-US" sz="1300" kern="1200" dirty="0">
              <a:latin typeface="Arial" panose="020B0604020202020204" pitchFamily="34" charset="0"/>
              <a:cs typeface="Arial" panose="020B0604020202020204" pitchFamily="34" charset="0"/>
            </a:endParaRPr>
          </a:p>
          <a:p>
            <a:pPr marL="0" indent="0" algn="just">
              <a:buNone/>
            </a:pPr>
            <a:endParaRPr lang="en-US" sz="1300" kern="1200" dirty="0">
              <a:latin typeface="Arial" panose="020B0604020202020204" pitchFamily="34" charset="0"/>
              <a:cs typeface="Arial" panose="020B0604020202020204" pitchFamily="34" charset="0"/>
            </a:endParaRPr>
          </a:p>
          <a:p>
            <a:pPr marL="0" indent="0" algn="just">
              <a:buNone/>
            </a:pPr>
            <a:endParaRPr lang="en-US" sz="1300" kern="1200" dirty="0">
              <a:latin typeface="Arial" panose="020B0604020202020204" pitchFamily="34" charset="0"/>
              <a:cs typeface="Arial" panose="020B0604020202020204" pitchFamily="34" charset="0"/>
            </a:endParaRPr>
          </a:p>
          <a:p>
            <a:pPr marL="0" lvl="1" indent="0" algn="just">
              <a:buNone/>
            </a:pPr>
            <a:endParaRPr lang="en-ZA" sz="1300" b="1" dirty="0">
              <a:latin typeface="Arial" pitchFamily="34" charset="0"/>
              <a:cs typeface="Arial" pitchFamily="34" charset="0"/>
            </a:endParaRPr>
          </a:p>
          <a:p>
            <a:pPr marL="0" indent="0" algn="just">
              <a:buNone/>
            </a:pPr>
            <a:endParaRPr lang="en-ZA" sz="1300" kern="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499AD07-51AD-43AC-AA7C-01905B0EF53F}" type="slidenum">
              <a:rPr lang="en-ZA" smtClean="0"/>
              <a:pPr/>
              <a:t>20</a:t>
            </a:fld>
            <a:endParaRPr lang="en-ZA" dirty="0"/>
          </a:p>
        </p:txBody>
      </p:sp>
      <p:sp>
        <p:nvSpPr>
          <p:cNvPr id="7" name="Footer Placeholder 6"/>
          <p:cNvSpPr>
            <a:spLocks noGrp="1"/>
          </p:cNvSpPr>
          <p:nvPr>
            <p:ph type="ftr" sz="quarter" idx="11"/>
          </p:nvPr>
        </p:nvSpPr>
        <p:spPr>
          <a:xfrm>
            <a:off x="2590800" y="6356350"/>
            <a:ext cx="4038600" cy="365125"/>
          </a:xfrm>
        </p:spPr>
        <p:txBody>
          <a:bodyPr/>
          <a:lstStyle/>
          <a:p>
            <a:pPr>
              <a:defRPr/>
            </a:pPr>
            <a:r>
              <a:rPr lang="en-US" dirty="0" smtClean="0"/>
              <a:t>SIU Annual Report 2014/15 Presentation to PC J &amp; CS</a:t>
            </a:r>
            <a:endParaRPr lang="en-ZA" dirty="0"/>
          </a:p>
        </p:txBody>
      </p:sp>
    </p:spTree>
    <p:extLst>
      <p:ext uri="{BB962C8B-B14F-4D97-AF65-F5344CB8AC3E}">
        <p14:creationId xmlns:p14="http://schemas.microsoft.com/office/powerpoint/2010/main" xmlns="" val="941190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Ongoing Investigations cont.</a:t>
            </a:r>
            <a:endParaRPr lang="en-ZA"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228600" y="1143000"/>
            <a:ext cx="8064896" cy="5257800"/>
          </a:xfrm>
          <a:noFill/>
          <a:ln w="9525">
            <a:noFill/>
            <a:miter lim="800000"/>
            <a:headEnd/>
            <a:tailEnd/>
          </a:ln>
        </p:spPr>
        <p:txBody>
          <a:bodyPr vert="horz" wrap="square" lIns="91440" tIns="45720" rIns="91440" bIns="45720" numCol="1" anchor="t" anchorCtr="0" compatLnSpc="1">
            <a:prstTxWarp prst="textNoShape">
              <a:avLst/>
            </a:prstTxWarp>
            <a:noAutofit/>
          </a:bodyPr>
          <a:lstStyle/>
          <a:p>
            <a:pPr marL="0" indent="0" algn="just">
              <a:buNone/>
            </a:pPr>
            <a:r>
              <a:rPr lang="en-ZA" sz="1400" b="1" dirty="0">
                <a:latin typeface="Arial" pitchFamily="34" charset="0"/>
                <a:cs typeface="Arial" pitchFamily="34" charset="0"/>
              </a:rPr>
              <a:t>Proclamation R8 of 2011: Department of Land Reform</a:t>
            </a:r>
            <a:endParaRPr lang="en-US" sz="1400" b="1" dirty="0">
              <a:latin typeface="Arial" pitchFamily="34" charset="0"/>
              <a:cs typeface="Arial" pitchFamily="34" charset="0"/>
            </a:endParaRPr>
          </a:p>
          <a:p>
            <a:pPr marL="0" lvl="0" indent="0" algn="just">
              <a:buNone/>
            </a:pPr>
            <a:r>
              <a:rPr lang="en-ZA" sz="1300" dirty="0">
                <a:latin typeface="Arial" pitchFamily="34" charset="0"/>
                <a:cs typeface="Arial" pitchFamily="34" charset="0"/>
              </a:rPr>
              <a:t>34 matters have been prioritised for further investigation. 2 disciplinary recommendations have been made for </a:t>
            </a:r>
            <a:r>
              <a:rPr lang="en-ZA" sz="1300" dirty="0" smtClean="0">
                <a:latin typeface="Arial" pitchFamily="34" charset="0"/>
                <a:cs typeface="Arial" pitchFamily="34" charset="0"/>
              </a:rPr>
              <a:t>a</a:t>
            </a:r>
            <a:r>
              <a:rPr lang="en-US" sz="1300" dirty="0" err="1" smtClean="0">
                <a:latin typeface="Arial" pitchFamily="34" charset="0"/>
                <a:cs typeface="Arial" pitchFamily="34" charset="0"/>
              </a:rPr>
              <a:t>cts</a:t>
            </a:r>
            <a:r>
              <a:rPr lang="en-US" sz="1300" dirty="0" smtClean="0">
                <a:latin typeface="Arial" pitchFamily="34" charset="0"/>
                <a:cs typeface="Arial" pitchFamily="34" charset="0"/>
              </a:rPr>
              <a:t> </a:t>
            </a:r>
            <a:r>
              <a:rPr lang="en-US" sz="1300" dirty="0">
                <a:latin typeface="Arial" pitchFamily="34" charset="0"/>
                <a:cs typeface="Arial" pitchFamily="34" charset="0"/>
              </a:rPr>
              <a:t>or omissions which amount to misconduct.  19 referrals were made to the AFU to recover the proceeds of </a:t>
            </a:r>
            <a:r>
              <a:rPr lang="en-US" sz="1300" dirty="0" smtClean="0">
                <a:latin typeface="Arial" pitchFamily="34" charset="0"/>
                <a:cs typeface="Arial" pitchFamily="34" charset="0"/>
              </a:rPr>
              <a:t>crime.</a:t>
            </a:r>
            <a:endParaRPr lang="en-US" sz="1300" dirty="0">
              <a:latin typeface="Arial" pitchFamily="34" charset="0"/>
              <a:cs typeface="Arial" pitchFamily="34" charset="0"/>
            </a:endParaRPr>
          </a:p>
          <a:p>
            <a:pPr marL="0" indent="0" algn="just">
              <a:buNone/>
            </a:pPr>
            <a:r>
              <a:rPr lang="en-ZA" sz="1400" b="1" dirty="0">
                <a:latin typeface="Arial" panose="020B0604020202020204" pitchFamily="34" charset="0"/>
                <a:cs typeface="Arial" panose="020B0604020202020204" pitchFamily="34" charset="0"/>
              </a:rPr>
              <a:t>Proclamation R33 of 2011: Midvaal Local Municipality</a:t>
            </a:r>
            <a:endParaRPr lang="en-US" sz="1400" b="1" dirty="0">
              <a:latin typeface="Arial" panose="020B0604020202020204" pitchFamily="34" charset="0"/>
              <a:cs typeface="Arial" panose="020B0604020202020204" pitchFamily="34" charset="0"/>
            </a:endParaRPr>
          </a:p>
          <a:p>
            <a:pPr marL="0" indent="0" algn="just">
              <a:buNone/>
            </a:pPr>
            <a:r>
              <a:rPr lang="en-ZA" sz="1300" dirty="0">
                <a:latin typeface="Arial" pitchFamily="34" charset="0"/>
                <a:cs typeface="Arial" pitchFamily="34" charset="0"/>
              </a:rPr>
              <a:t>The SIU will brief Counsel regarding irregularities identified in the disposal of municipal property by the Municipality's Attorneys. It was established that the Attorneys themselves benefited in the amount of R 2,7 million from the sale of 16 properties auctioned by them on behalf of the municipality. The SIU will pursue civil recovery on behalf of the Municipality, for the affected amount. Counsel will be briefed to render advice regarding the prospects of recovery of losses incurred by the Municipality. Should any evidence of criminality be identified, this will be referred to the </a:t>
            </a:r>
            <a:r>
              <a:rPr lang="en-ZA" sz="1300" dirty="0" smtClean="0">
                <a:latin typeface="Arial" pitchFamily="34" charset="0"/>
                <a:cs typeface="Arial" pitchFamily="34" charset="0"/>
              </a:rPr>
              <a:t>NPA.</a:t>
            </a:r>
          </a:p>
          <a:p>
            <a:pPr marL="0" indent="0" algn="just">
              <a:buNone/>
            </a:pPr>
            <a:r>
              <a:rPr lang="en-ZA" sz="1400" b="1" dirty="0">
                <a:latin typeface="Arial" pitchFamily="34" charset="0"/>
                <a:cs typeface="Arial" pitchFamily="34" charset="0"/>
              </a:rPr>
              <a:t>Proclamation R53 of 2012: National Department of Rural Development and Land Reform (Land Restitution)</a:t>
            </a:r>
          </a:p>
          <a:p>
            <a:pPr marL="0" lvl="0" indent="0" algn="just">
              <a:buNone/>
            </a:pPr>
            <a:r>
              <a:rPr lang="en-ZA" sz="1300" dirty="0">
                <a:latin typeface="Arial" pitchFamily="34" charset="0"/>
                <a:cs typeface="Arial" pitchFamily="34" charset="0"/>
              </a:rPr>
              <a:t>48 referrals were made to the NPA and the AFU for fraud in respect of false land claims and to recover the proceeds of crime.</a:t>
            </a:r>
          </a:p>
          <a:p>
            <a:pPr marL="0" indent="0" algn="just">
              <a:buNone/>
            </a:pPr>
            <a:r>
              <a:rPr lang="en-ZA" sz="1400" b="1" dirty="0">
                <a:latin typeface="Arial" pitchFamily="34" charset="0"/>
                <a:cs typeface="Arial" pitchFamily="34" charset="0"/>
              </a:rPr>
              <a:t>Proclamation R54 of 2012: Department of Water Affairs</a:t>
            </a:r>
          </a:p>
          <a:p>
            <a:pPr marL="0" lvl="0" indent="0" algn="just">
              <a:buNone/>
            </a:pPr>
            <a:r>
              <a:rPr lang="en-US" sz="1300" dirty="0">
                <a:latin typeface="Arial" pitchFamily="34" charset="0"/>
                <a:cs typeface="Arial" pitchFamily="34" charset="0"/>
              </a:rPr>
              <a:t>Monies have been repaid in respect of an agreement reached between the SIU and Sundays River municipality. The total value of these repayments during the current financial year is R1.25 </a:t>
            </a:r>
            <a:r>
              <a:rPr lang="en-US" sz="1300" dirty="0" smtClean="0">
                <a:latin typeface="Arial" pitchFamily="34" charset="0"/>
                <a:cs typeface="Arial" pitchFamily="34" charset="0"/>
              </a:rPr>
              <a:t>million.</a:t>
            </a:r>
            <a:endParaRPr lang="en-US" sz="1300" dirty="0">
              <a:latin typeface="Arial" pitchFamily="34" charset="0"/>
              <a:cs typeface="Arial" pitchFamily="34" charset="0"/>
            </a:endParaRPr>
          </a:p>
          <a:p>
            <a:pPr marL="0" indent="0" algn="just">
              <a:buNone/>
            </a:pPr>
            <a:endParaRPr lang="en-US" sz="1300" dirty="0">
              <a:latin typeface="Arial" pitchFamily="34" charset="0"/>
              <a:cs typeface="Arial" pitchFamily="34" charset="0"/>
            </a:endParaRPr>
          </a:p>
          <a:p>
            <a:pPr marL="0" indent="0" algn="just">
              <a:buNone/>
            </a:pPr>
            <a:endParaRPr lang="en-ZA" sz="1300" b="1" dirty="0" smtClean="0">
              <a:latin typeface="Arial" pitchFamily="34" charset="0"/>
              <a:cs typeface="Arial" pitchFamily="34" charset="0"/>
            </a:endParaRPr>
          </a:p>
          <a:p>
            <a:pPr marL="0" indent="0" algn="just">
              <a:buNone/>
            </a:pPr>
            <a:endParaRPr lang="en-ZA" sz="1300" dirty="0">
              <a:latin typeface="Arial" pitchFamily="34" charset="0"/>
              <a:cs typeface="Arial" pitchFamily="34" charset="0"/>
            </a:endParaRPr>
          </a:p>
          <a:p>
            <a:pPr marL="0" indent="0" algn="just">
              <a:buNone/>
            </a:pPr>
            <a:endParaRPr lang="en-ZA" sz="1300" dirty="0">
              <a:latin typeface="Arial" pitchFamily="34" charset="0"/>
              <a:cs typeface="Arial" pitchFamily="34" charset="0"/>
            </a:endParaRPr>
          </a:p>
          <a:p>
            <a:pPr marL="0" indent="0" algn="just">
              <a:buNone/>
            </a:pPr>
            <a:endParaRPr lang="en-ZA" sz="1300" dirty="0" smtClean="0">
              <a:latin typeface="Arial" panose="020B0604020202020204" pitchFamily="34" charset="0"/>
              <a:cs typeface="Arial" panose="020B0604020202020204" pitchFamily="34" charset="0"/>
            </a:endParaRPr>
          </a:p>
          <a:p>
            <a:pPr marL="0" indent="0" algn="just">
              <a:buNone/>
            </a:pPr>
            <a:endParaRPr lang="en-US" sz="1300" dirty="0">
              <a:latin typeface="Arial" panose="020B0604020202020204" pitchFamily="34" charset="0"/>
              <a:cs typeface="Arial" panose="020B0604020202020204" pitchFamily="34" charset="0"/>
            </a:endParaRPr>
          </a:p>
          <a:p>
            <a:pPr marL="0" indent="0">
              <a:buNone/>
            </a:pPr>
            <a:endParaRPr lang="en-US" sz="1300" kern="1200" dirty="0">
              <a:latin typeface="Arial" panose="020B0604020202020204" pitchFamily="34" charset="0"/>
              <a:cs typeface="Arial" panose="020B0604020202020204" pitchFamily="34" charset="0"/>
            </a:endParaRPr>
          </a:p>
          <a:p>
            <a:pPr marL="0" lvl="0" indent="0">
              <a:buNone/>
            </a:pPr>
            <a:endParaRPr lang="en-ZA" sz="1300" dirty="0" smtClean="0">
              <a:latin typeface="Arial" panose="020B0604020202020204" pitchFamily="34" charset="0"/>
              <a:cs typeface="Arial" panose="020B0604020202020204" pitchFamily="34" charset="0"/>
            </a:endParaRPr>
          </a:p>
          <a:p>
            <a:pPr marL="0" lvl="0" indent="0">
              <a:buNone/>
            </a:pPr>
            <a:endParaRPr lang="en-ZA" sz="1300" dirty="0">
              <a:latin typeface="Arial" panose="020B0604020202020204" pitchFamily="34" charset="0"/>
              <a:cs typeface="Arial" panose="020B0604020202020204" pitchFamily="34" charset="0"/>
            </a:endParaRPr>
          </a:p>
          <a:p>
            <a:pPr marL="0" indent="0">
              <a:buNone/>
            </a:pPr>
            <a:endParaRPr lang="en-ZA" sz="1300" dirty="0">
              <a:latin typeface="Arial" panose="020B0604020202020204" pitchFamily="34" charset="0"/>
              <a:cs typeface="Arial" panose="020B0604020202020204" pitchFamily="34" charset="0"/>
            </a:endParaRPr>
          </a:p>
          <a:p>
            <a:pPr marL="0" indent="0">
              <a:buNone/>
            </a:pPr>
            <a:endParaRPr lang="en-ZA" sz="1300" dirty="0" smtClean="0">
              <a:latin typeface="Arial" panose="020B0604020202020204" pitchFamily="34" charset="0"/>
              <a:cs typeface="Arial" panose="020B0604020202020204" pitchFamily="34" charset="0"/>
            </a:endParaRPr>
          </a:p>
          <a:p>
            <a:pPr marL="0" indent="0">
              <a:buNone/>
            </a:pPr>
            <a:endParaRPr lang="en-ZA" sz="1300" dirty="0">
              <a:latin typeface="Arial" pitchFamily="34" charset="0"/>
              <a:cs typeface="Arial" pitchFamily="34" charset="0"/>
            </a:endParaRPr>
          </a:p>
          <a:p>
            <a:pPr marL="0" lvl="0" indent="0">
              <a:buNone/>
            </a:pPr>
            <a:endParaRPr lang="en-ZA" sz="1300" dirty="0">
              <a:latin typeface="Arial" pitchFamily="34" charset="0"/>
              <a:cs typeface="Arial" pitchFamily="34" charset="0"/>
            </a:endParaRPr>
          </a:p>
          <a:p>
            <a:pPr marL="0" indent="0" algn="just">
              <a:buNone/>
            </a:pPr>
            <a:endParaRPr lang="en-ZA" sz="1300" dirty="0">
              <a:latin typeface="Arial" pitchFamily="34" charset="0"/>
              <a:cs typeface="Arial" pitchFamily="34" charset="0"/>
            </a:endParaRPr>
          </a:p>
          <a:p>
            <a:pPr marL="0" indent="0" algn="just">
              <a:buNone/>
            </a:pPr>
            <a:endParaRPr lang="en-US" sz="1300" dirty="0">
              <a:latin typeface="Arial" pitchFamily="34" charset="0"/>
              <a:cs typeface="Arial" pitchFamily="34" charset="0"/>
            </a:endParaRPr>
          </a:p>
          <a:p>
            <a:pPr marL="0" lvl="0" indent="0" algn="just">
              <a:buNone/>
            </a:pPr>
            <a:endParaRPr lang="en-US" sz="1300" dirty="0">
              <a:latin typeface="Arial" pitchFamily="34" charset="0"/>
              <a:cs typeface="Arial" pitchFamily="34" charset="0"/>
            </a:endParaRPr>
          </a:p>
          <a:p>
            <a:pPr marL="0" indent="0" algn="just">
              <a:buNone/>
            </a:pPr>
            <a:endParaRPr lang="en-ZA" sz="1300" kern="1200" dirty="0">
              <a:latin typeface="Arial" panose="020B0604020202020204" pitchFamily="34" charset="0"/>
              <a:cs typeface="Arial" panose="020B0604020202020204" pitchFamily="34" charset="0"/>
            </a:endParaRPr>
          </a:p>
          <a:p>
            <a:pPr marL="0" indent="0" algn="just">
              <a:buNone/>
            </a:pPr>
            <a:endParaRPr lang="en-US" sz="1300" kern="1200" dirty="0">
              <a:latin typeface="Arial" panose="020B0604020202020204" pitchFamily="34" charset="0"/>
              <a:cs typeface="Arial" panose="020B0604020202020204" pitchFamily="34" charset="0"/>
            </a:endParaRPr>
          </a:p>
          <a:p>
            <a:pPr marL="0" indent="0" algn="just">
              <a:buNone/>
            </a:pPr>
            <a:endParaRPr lang="en-US" sz="1300" kern="1200" dirty="0">
              <a:latin typeface="Arial" panose="020B0604020202020204" pitchFamily="34" charset="0"/>
              <a:cs typeface="Arial" panose="020B0604020202020204" pitchFamily="34" charset="0"/>
            </a:endParaRPr>
          </a:p>
          <a:p>
            <a:pPr marL="0" indent="0" algn="just">
              <a:buNone/>
            </a:pPr>
            <a:endParaRPr lang="en-US" sz="1300" kern="1200" dirty="0">
              <a:latin typeface="Arial" panose="020B0604020202020204" pitchFamily="34" charset="0"/>
              <a:cs typeface="Arial" panose="020B0604020202020204" pitchFamily="34" charset="0"/>
            </a:endParaRPr>
          </a:p>
          <a:p>
            <a:pPr marL="0" lvl="1" indent="0" algn="just">
              <a:buNone/>
            </a:pPr>
            <a:endParaRPr lang="en-ZA" sz="1300" b="1" dirty="0">
              <a:latin typeface="Arial" pitchFamily="34" charset="0"/>
              <a:cs typeface="Arial" pitchFamily="34" charset="0"/>
            </a:endParaRPr>
          </a:p>
          <a:p>
            <a:pPr marL="0" indent="0" algn="just">
              <a:buNone/>
            </a:pPr>
            <a:endParaRPr lang="en-ZA" sz="1300" kern="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499AD07-51AD-43AC-AA7C-01905B0EF53F}" type="slidenum">
              <a:rPr lang="en-ZA" smtClean="0"/>
              <a:pPr/>
              <a:t>21</a:t>
            </a:fld>
            <a:endParaRPr lang="en-ZA" dirty="0"/>
          </a:p>
        </p:txBody>
      </p:sp>
      <p:sp>
        <p:nvSpPr>
          <p:cNvPr id="7" name="Footer Placeholder 6"/>
          <p:cNvSpPr>
            <a:spLocks noGrp="1"/>
          </p:cNvSpPr>
          <p:nvPr>
            <p:ph type="ftr" sz="quarter" idx="11"/>
          </p:nvPr>
        </p:nvSpPr>
        <p:spPr>
          <a:xfrm>
            <a:off x="2590800" y="6356350"/>
            <a:ext cx="4038600" cy="365125"/>
          </a:xfrm>
        </p:spPr>
        <p:txBody>
          <a:bodyPr/>
          <a:lstStyle/>
          <a:p>
            <a:pPr>
              <a:defRPr/>
            </a:pPr>
            <a:r>
              <a:rPr lang="en-US" dirty="0" smtClean="0"/>
              <a:t>SIU Annual Report 2014/15 Presentation to PC J &amp; CS</a:t>
            </a:r>
            <a:endParaRPr lang="en-ZA" dirty="0"/>
          </a:p>
        </p:txBody>
      </p:sp>
    </p:spTree>
    <p:extLst>
      <p:ext uri="{BB962C8B-B14F-4D97-AF65-F5344CB8AC3E}">
        <p14:creationId xmlns:p14="http://schemas.microsoft.com/office/powerpoint/2010/main" xmlns="" val="29279636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Ongoing Investigations cont.</a:t>
            </a:r>
            <a:endParaRPr lang="en-ZA"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228600" y="1143000"/>
            <a:ext cx="8064896" cy="5257800"/>
          </a:xfrm>
          <a:noFill/>
          <a:ln w="9525">
            <a:noFill/>
            <a:miter lim="800000"/>
            <a:headEnd/>
            <a:tailEnd/>
          </a:ln>
        </p:spPr>
        <p:txBody>
          <a:bodyPr vert="horz" wrap="square" lIns="91440" tIns="45720" rIns="91440" bIns="45720" numCol="1" anchor="t" anchorCtr="0" compatLnSpc="1">
            <a:prstTxWarp prst="textNoShape">
              <a:avLst/>
            </a:prstTxWarp>
            <a:noAutofit/>
          </a:bodyPr>
          <a:lstStyle/>
          <a:p>
            <a:pPr marL="0" indent="0" algn="just">
              <a:buNone/>
            </a:pPr>
            <a:r>
              <a:rPr lang="en-ZA" sz="1400" b="1" dirty="0">
                <a:latin typeface="Arial" panose="020B0604020202020204" pitchFamily="34" charset="0"/>
                <a:cs typeface="Arial" panose="020B0604020202020204" pitchFamily="34" charset="0"/>
              </a:rPr>
              <a:t>Proclamation R21 of 2012: National Limpopo Intervention</a:t>
            </a:r>
          </a:p>
          <a:p>
            <a:pPr marL="0" indent="0" algn="just">
              <a:buNone/>
            </a:pPr>
            <a:r>
              <a:rPr lang="en-US" sz="1300" dirty="0" err="1">
                <a:latin typeface="Arial" pitchFamily="34" charset="0"/>
                <a:cs typeface="Arial" pitchFamily="34" charset="0"/>
              </a:rPr>
              <a:t>Sankhyaa</a:t>
            </a:r>
            <a:r>
              <a:rPr lang="en-US" sz="1300" dirty="0">
                <a:latin typeface="Arial" pitchFamily="34" charset="0"/>
                <a:cs typeface="Arial" pitchFamily="34" charset="0"/>
              </a:rPr>
              <a:t> instituted civil proceedings in the Gauteng Division in Pretoria against the Limpopo Department of Education, </a:t>
            </a:r>
            <a:r>
              <a:rPr lang="en-US" sz="1300" dirty="0" err="1">
                <a:latin typeface="Arial" pitchFamily="34" charset="0"/>
                <a:cs typeface="Arial" pitchFamily="34" charset="0"/>
              </a:rPr>
              <a:t>Dikeledi</a:t>
            </a:r>
            <a:r>
              <a:rPr lang="en-US" sz="1300" dirty="0">
                <a:latin typeface="Arial" pitchFamily="34" charset="0"/>
                <a:cs typeface="Arial" pitchFamily="34" charset="0"/>
              </a:rPr>
              <a:t> </a:t>
            </a:r>
            <a:r>
              <a:rPr lang="en-US" sz="1300" dirty="0" err="1">
                <a:latin typeface="Arial" pitchFamily="34" charset="0"/>
                <a:cs typeface="Arial" pitchFamily="34" charset="0"/>
              </a:rPr>
              <a:t>Magadzi</a:t>
            </a:r>
            <a:r>
              <a:rPr lang="en-US" sz="1300" dirty="0">
                <a:latin typeface="Arial" pitchFamily="34" charset="0"/>
                <a:cs typeface="Arial" pitchFamily="34" charset="0"/>
              </a:rPr>
              <a:t> (former MEC for the Department) and the Minister of Basic Education for the payment of R85 million plus interest thereon calculated at 18%. The Department defended the claim on the basis that the contract was invalid due to non-compliance with section 217(1) of the Constitution and instituted a counterclaim requesting the court for a declaration of invalidity.</a:t>
            </a:r>
          </a:p>
          <a:p>
            <a:pPr marL="0" indent="0" algn="just">
              <a:buNone/>
            </a:pPr>
            <a:r>
              <a:rPr lang="en-US" sz="1300" dirty="0">
                <a:latin typeface="Arial" pitchFamily="34" charset="0"/>
                <a:cs typeface="Arial" pitchFamily="34" charset="0"/>
              </a:rPr>
              <a:t>Since the </a:t>
            </a:r>
            <a:r>
              <a:rPr lang="en-US" sz="1300" dirty="0" smtClean="0">
                <a:latin typeface="Arial" pitchFamily="34" charset="0"/>
                <a:cs typeface="Arial" pitchFamily="34" charset="0"/>
              </a:rPr>
              <a:t>SIU:</a:t>
            </a:r>
          </a:p>
          <a:p>
            <a:pPr algn="just">
              <a:buAutoNum type="alphaLcParenBoth"/>
            </a:pPr>
            <a:r>
              <a:rPr lang="en-US" sz="1300" dirty="0" smtClean="0">
                <a:latin typeface="Arial" pitchFamily="34" charset="0"/>
                <a:cs typeface="Arial" pitchFamily="34" charset="0"/>
              </a:rPr>
              <a:t>investigation </a:t>
            </a:r>
            <a:r>
              <a:rPr lang="en-US" sz="1300" dirty="0">
                <a:latin typeface="Arial" pitchFamily="34" charset="0"/>
                <a:cs typeface="Arial" pitchFamily="34" charset="0"/>
              </a:rPr>
              <a:t>identified further grounds upon which the claim by </a:t>
            </a:r>
            <a:r>
              <a:rPr lang="en-US" sz="1300" dirty="0" err="1">
                <a:latin typeface="Arial" pitchFamily="34" charset="0"/>
                <a:cs typeface="Arial" pitchFamily="34" charset="0"/>
              </a:rPr>
              <a:t>Sankhyaa</a:t>
            </a:r>
            <a:r>
              <a:rPr lang="en-US" sz="1300" dirty="0">
                <a:latin typeface="Arial" pitchFamily="34" charset="0"/>
                <a:cs typeface="Arial" pitchFamily="34" charset="0"/>
              </a:rPr>
              <a:t> could be resisted and further grounds upon which the contract could be declared invalid or voidable; and </a:t>
            </a:r>
            <a:endParaRPr lang="en-US" sz="1300" dirty="0" smtClean="0">
              <a:latin typeface="Arial" pitchFamily="34" charset="0"/>
              <a:cs typeface="Arial" pitchFamily="34" charset="0"/>
            </a:endParaRPr>
          </a:p>
          <a:p>
            <a:pPr algn="just">
              <a:buAutoNum type="alphaLcParenBoth"/>
            </a:pPr>
            <a:r>
              <a:rPr lang="en-US" sz="1300" dirty="0" smtClean="0">
                <a:latin typeface="Arial" pitchFamily="34" charset="0"/>
                <a:cs typeface="Arial" pitchFamily="34" charset="0"/>
              </a:rPr>
              <a:t>(</a:t>
            </a:r>
            <a:r>
              <a:rPr lang="en-US" sz="1300" dirty="0">
                <a:latin typeface="Arial" pitchFamily="34" charset="0"/>
                <a:cs typeface="Arial" pitchFamily="34" charset="0"/>
              </a:rPr>
              <a:t>b) found out that </a:t>
            </a:r>
            <a:r>
              <a:rPr lang="en-US" sz="1300" dirty="0" err="1">
                <a:latin typeface="Arial" pitchFamily="34" charset="0"/>
                <a:cs typeface="Arial" pitchFamily="34" charset="0"/>
              </a:rPr>
              <a:t>Sankhyaa</a:t>
            </a:r>
            <a:r>
              <a:rPr lang="en-US" sz="1300" dirty="0">
                <a:latin typeface="Arial" pitchFamily="34" charset="0"/>
                <a:cs typeface="Arial" pitchFamily="34" charset="0"/>
              </a:rPr>
              <a:t> was trying to negotiate a possible settlement with the Department and was even trying to elicit political support for such a settlement, </a:t>
            </a:r>
            <a:endParaRPr lang="en-US" sz="1300" dirty="0" smtClean="0">
              <a:latin typeface="Arial" pitchFamily="34" charset="0"/>
              <a:cs typeface="Arial" pitchFamily="34" charset="0"/>
            </a:endParaRPr>
          </a:p>
          <a:p>
            <a:pPr marL="0" indent="0" algn="just">
              <a:buNone/>
            </a:pPr>
            <a:r>
              <a:rPr lang="en-US" sz="1300" dirty="0" smtClean="0">
                <a:latin typeface="Arial" pitchFamily="34" charset="0"/>
                <a:cs typeface="Arial" pitchFamily="34" charset="0"/>
              </a:rPr>
              <a:t>the </a:t>
            </a:r>
            <a:r>
              <a:rPr lang="en-US" sz="1300" dirty="0">
                <a:latin typeface="Arial" pitchFamily="34" charset="0"/>
                <a:cs typeface="Arial" pitchFamily="34" charset="0"/>
              </a:rPr>
              <a:t>SIU briefed senior counsel to provide advice whether the SIU could institute its own civil proceedings or if the SIU could intervene in the civil proceedings already pending between </a:t>
            </a:r>
            <a:r>
              <a:rPr lang="en-US" sz="1300" dirty="0" err="1">
                <a:latin typeface="Arial" pitchFamily="34" charset="0"/>
                <a:cs typeface="Arial" pitchFamily="34" charset="0"/>
              </a:rPr>
              <a:t>Sankhyaa</a:t>
            </a:r>
            <a:r>
              <a:rPr lang="en-US" sz="1300" dirty="0">
                <a:latin typeface="Arial" pitchFamily="34" charset="0"/>
                <a:cs typeface="Arial" pitchFamily="34" charset="0"/>
              </a:rPr>
              <a:t> and the Department. On advice received, the SIU briefed senior counsel to prepare court papers for an Application to Intervene in the pending litigation, just to enable the SIU to ensure that the public interest and the interest of the State remain protects in such civil proceedings. These court papers are in the process of being settled. </a:t>
            </a:r>
          </a:p>
          <a:p>
            <a:pPr marL="0" indent="0">
              <a:buNone/>
            </a:pPr>
            <a:r>
              <a:rPr lang="en-ZA" sz="1400" b="1" dirty="0" smtClean="0">
                <a:latin typeface="Arial" pitchFamily="34" charset="0"/>
                <a:cs typeface="Arial" pitchFamily="34" charset="0"/>
              </a:rPr>
              <a:t>Proclamation R7 of 2014 amended by R599 of 2015: Deeds Gijima</a:t>
            </a:r>
          </a:p>
          <a:p>
            <a:pPr marL="0" lvl="0" indent="0">
              <a:buNone/>
            </a:pPr>
            <a:r>
              <a:rPr lang="en-ZA" sz="1300" dirty="0" smtClean="0">
                <a:latin typeface="Arial" pitchFamily="34" charset="0"/>
                <a:cs typeface="Arial" pitchFamily="34" charset="0"/>
              </a:rPr>
              <a:t>This proclamation was amended in July 2015 to include the Johannesburg, Bloemfontein and Cape Town Deeds Offices.</a:t>
            </a:r>
          </a:p>
          <a:p>
            <a:pPr marL="0" indent="0" algn="just">
              <a:buNone/>
            </a:pPr>
            <a:endParaRPr lang="en-ZA" sz="1300" dirty="0" smtClean="0">
              <a:latin typeface="Arial" pitchFamily="34" charset="0"/>
              <a:cs typeface="Arial" pitchFamily="34" charset="0"/>
            </a:endParaRPr>
          </a:p>
          <a:p>
            <a:pPr marL="0" indent="0" algn="just">
              <a:buNone/>
            </a:pPr>
            <a:endParaRPr lang="en-ZA" sz="1300" dirty="0">
              <a:latin typeface="Arial" pitchFamily="34" charset="0"/>
              <a:cs typeface="Arial" pitchFamily="34" charset="0"/>
            </a:endParaRPr>
          </a:p>
          <a:p>
            <a:pPr marL="0" indent="0" algn="just">
              <a:buNone/>
            </a:pPr>
            <a:endParaRPr lang="en-ZA" sz="1300" dirty="0">
              <a:latin typeface="Arial" pitchFamily="34" charset="0"/>
              <a:cs typeface="Arial" pitchFamily="34" charset="0"/>
            </a:endParaRPr>
          </a:p>
          <a:p>
            <a:pPr marL="0" indent="0" algn="just">
              <a:buNone/>
            </a:pPr>
            <a:endParaRPr lang="en-ZA" sz="1300" dirty="0" smtClean="0">
              <a:latin typeface="Arial" panose="020B0604020202020204" pitchFamily="34" charset="0"/>
              <a:cs typeface="Arial" panose="020B0604020202020204" pitchFamily="34" charset="0"/>
            </a:endParaRPr>
          </a:p>
          <a:p>
            <a:pPr marL="0" indent="0" algn="just">
              <a:buNone/>
            </a:pPr>
            <a:endParaRPr lang="en-US" sz="1300" dirty="0">
              <a:latin typeface="Arial" panose="020B0604020202020204" pitchFamily="34" charset="0"/>
              <a:cs typeface="Arial" panose="020B0604020202020204" pitchFamily="34" charset="0"/>
            </a:endParaRPr>
          </a:p>
          <a:p>
            <a:pPr marL="0" indent="0">
              <a:buNone/>
            </a:pPr>
            <a:endParaRPr lang="en-US" sz="1300" kern="1200" dirty="0">
              <a:latin typeface="Arial" panose="020B0604020202020204" pitchFamily="34" charset="0"/>
              <a:cs typeface="Arial" panose="020B0604020202020204" pitchFamily="34" charset="0"/>
            </a:endParaRPr>
          </a:p>
          <a:p>
            <a:pPr marL="0" lvl="0" indent="0">
              <a:buNone/>
            </a:pPr>
            <a:endParaRPr lang="en-ZA" sz="1300" dirty="0" smtClean="0">
              <a:latin typeface="Arial" panose="020B0604020202020204" pitchFamily="34" charset="0"/>
              <a:cs typeface="Arial" panose="020B0604020202020204" pitchFamily="34" charset="0"/>
            </a:endParaRPr>
          </a:p>
          <a:p>
            <a:pPr marL="0" lvl="0" indent="0">
              <a:buNone/>
            </a:pPr>
            <a:endParaRPr lang="en-ZA" sz="1300" dirty="0">
              <a:latin typeface="Arial" panose="020B0604020202020204" pitchFamily="34" charset="0"/>
              <a:cs typeface="Arial" panose="020B0604020202020204" pitchFamily="34" charset="0"/>
            </a:endParaRPr>
          </a:p>
          <a:p>
            <a:pPr marL="0" indent="0">
              <a:buNone/>
            </a:pPr>
            <a:endParaRPr lang="en-ZA" sz="1300" dirty="0">
              <a:latin typeface="Arial" panose="020B0604020202020204" pitchFamily="34" charset="0"/>
              <a:cs typeface="Arial" panose="020B0604020202020204" pitchFamily="34" charset="0"/>
            </a:endParaRPr>
          </a:p>
          <a:p>
            <a:pPr marL="0" indent="0">
              <a:buNone/>
            </a:pPr>
            <a:endParaRPr lang="en-ZA" sz="1300" dirty="0" smtClean="0">
              <a:latin typeface="Arial" panose="020B0604020202020204" pitchFamily="34" charset="0"/>
              <a:cs typeface="Arial" panose="020B0604020202020204" pitchFamily="34" charset="0"/>
            </a:endParaRPr>
          </a:p>
          <a:p>
            <a:pPr marL="0" indent="0">
              <a:buNone/>
            </a:pPr>
            <a:endParaRPr lang="en-ZA" sz="1300" dirty="0">
              <a:latin typeface="Arial" pitchFamily="34" charset="0"/>
              <a:cs typeface="Arial" pitchFamily="34" charset="0"/>
            </a:endParaRPr>
          </a:p>
          <a:p>
            <a:pPr marL="0" lvl="0" indent="0">
              <a:buNone/>
            </a:pPr>
            <a:endParaRPr lang="en-ZA" sz="1300" dirty="0">
              <a:latin typeface="Arial" pitchFamily="34" charset="0"/>
              <a:cs typeface="Arial" pitchFamily="34" charset="0"/>
            </a:endParaRPr>
          </a:p>
          <a:p>
            <a:pPr marL="0" indent="0" algn="just">
              <a:buNone/>
            </a:pPr>
            <a:endParaRPr lang="en-ZA" sz="1300" dirty="0">
              <a:latin typeface="Arial" pitchFamily="34" charset="0"/>
              <a:cs typeface="Arial" pitchFamily="34" charset="0"/>
            </a:endParaRPr>
          </a:p>
          <a:p>
            <a:pPr marL="0" indent="0" algn="just">
              <a:buNone/>
            </a:pPr>
            <a:endParaRPr lang="en-US" sz="1300" dirty="0">
              <a:latin typeface="Arial" pitchFamily="34" charset="0"/>
              <a:cs typeface="Arial" pitchFamily="34" charset="0"/>
            </a:endParaRPr>
          </a:p>
          <a:p>
            <a:pPr marL="0" lvl="0" indent="0" algn="just">
              <a:buNone/>
            </a:pPr>
            <a:endParaRPr lang="en-US" sz="1300" dirty="0">
              <a:latin typeface="Arial" pitchFamily="34" charset="0"/>
              <a:cs typeface="Arial" pitchFamily="34" charset="0"/>
            </a:endParaRPr>
          </a:p>
          <a:p>
            <a:pPr marL="0" indent="0" algn="just">
              <a:buNone/>
            </a:pPr>
            <a:endParaRPr lang="en-ZA" sz="1300" kern="1200" dirty="0">
              <a:latin typeface="Arial" panose="020B0604020202020204" pitchFamily="34" charset="0"/>
              <a:cs typeface="Arial" panose="020B0604020202020204" pitchFamily="34" charset="0"/>
            </a:endParaRPr>
          </a:p>
          <a:p>
            <a:pPr marL="0" indent="0" algn="just">
              <a:buNone/>
            </a:pPr>
            <a:endParaRPr lang="en-US" sz="1300" kern="1200" dirty="0">
              <a:latin typeface="Arial" panose="020B0604020202020204" pitchFamily="34" charset="0"/>
              <a:cs typeface="Arial" panose="020B0604020202020204" pitchFamily="34" charset="0"/>
            </a:endParaRPr>
          </a:p>
          <a:p>
            <a:pPr marL="0" indent="0" algn="just">
              <a:buNone/>
            </a:pPr>
            <a:endParaRPr lang="en-US" sz="1300" kern="1200" dirty="0">
              <a:latin typeface="Arial" panose="020B0604020202020204" pitchFamily="34" charset="0"/>
              <a:cs typeface="Arial" panose="020B0604020202020204" pitchFamily="34" charset="0"/>
            </a:endParaRPr>
          </a:p>
          <a:p>
            <a:pPr marL="0" indent="0" algn="just">
              <a:buNone/>
            </a:pPr>
            <a:endParaRPr lang="en-US" sz="1300" kern="1200" dirty="0">
              <a:latin typeface="Arial" panose="020B0604020202020204" pitchFamily="34" charset="0"/>
              <a:cs typeface="Arial" panose="020B0604020202020204" pitchFamily="34" charset="0"/>
            </a:endParaRPr>
          </a:p>
          <a:p>
            <a:pPr marL="0" lvl="1" indent="0" algn="just">
              <a:buNone/>
            </a:pPr>
            <a:endParaRPr lang="en-ZA" sz="1300" b="1" dirty="0">
              <a:latin typeface="Arial" pitchFamily="34" charset="0"/>
              <a:cs typeface="Arial" pitchFamily="34" charset="0"/>
            </a:endParaRPr>
          </a:p>
          <a:p>
            <a:pPr marL="0" indent="0" algn="just">
              <a:buNone/>
            </a:pPr>
            <a:endParaRPr lang="en-ZA" sz="1300" kern="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499AD07-51AD-43AC-AA7C-01905B0EF53F}" type="slidenum">
              <a:rPr lang="en-ZA" smtClean="0"/>
              <a:pPr/>
              <a:t>22</a:t>
            </a:fld>
            <a:endParaRPr lang="en-ZA" dirty="0"/>
          </a:p>
        </p:txBody>
      </p:sp>
      <p:sp>
        <p:nvSpPr>
          <p:cNvPr id="7" name="Footer Placeholder 6"/>
          <p:cNvSpPr>
            <a:spLocks noGrp="1"/>
          </p:cNvSpPr>
          <p:nvPr>
            <p:ph type="ftr" sz="quarter" idx="11"/>
          </p:nvPr>
        </p:nvSpPr>
        <p:spPr>
          <a:xfrm>
            <a:off x="2590800" y="6356350"/>
            <a:ext cx="4038600" cy="365125"/>
          </a:xfrm>
        </p:spPr>
        <p:txBody>
          <a:bodyPr/>
          <a:lstStyle/>
          <a:p>
            <a:pPr>
              <a:defRPr/>
            </a:pPr>
            <a:r>
              <a:rPr lang="en-US" dirty="0" smtClean="0"/>
              <a:t>SIU Annual Report 2014/15 Presentation to PC J &amp; CS</a:t>
            </a:r>
            <a:endParaRPr lang="en-ZA" dirty="0"/>
          </a:p>
        </p:txBody>
      </p:sp>
    </p:spTree>
    <p:extLst>
      <p:ext uri="{BB962C8B-B14F-4D97-AF65-F5344CB8AC3E}">
        <p14:creationId xmlns:p14="http://schemas.microsoft.com/office/powerpoint/2010/main" xmlns="" val="12046149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Ongoing Investigations cont.</a:t>
            </a:r>
            <a:endParaRPr lang="en-ZA"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228600" y="1143000"/>
            <a:ext cx="8064896" cy="5257800"/>
          </a:xfrm>
          <a:noFill/>
          <a:ln w="9525">
            <a:noFill/>
            <a:miter lim="800000"/>
            <a:headEnd/>
            <a:tailEnd/>
          </a:ln>
        </p:spPr>
        <p:txBody>
          <a:bodyPr vert="horz" wrap="square" lIns="91440" tIns="45720" rIns="91440" bIns="45720" numCol="1" anchor="t" anchorCtr="0" compatLnSpc="1">
            <a:prstTxWarp prst="textNoShape">
              <a:avLst/>
            </a:prstTxWarp>
            <a:noAutofit/>
          </a:bodyPr>
          <a:lstStyle/>
          <a:p>
            <a:pPr marL="0" lvl="0" indent="0">
              <a:buNone/>
            </a:pPr>
            <a:r>
              <a:rPr lang="en-ZA" sz="1400" b="1" dirty="0">
                <a:latin typeface="Arial" pitchFamily="34" charset="0"/>
                <a:cs typeface="Arial" pitchFamily="34" charset="0"/>
              </a:rPr>
              <a:t>Proclamation R10 of 2014: Department of Communications: Media Corner</a:t>
            </a:r>
          </a:p>
          <a:p>
            <a:pPr marL="0" indent="0" algn="just">
              <a:buNone/>
            </a:pPr>
            <a:r>
              <a:rPr lang="en-US" sz="1300" dirty="0">
                <a:latin typeface="Arial" pitchFamily="34" charset="0"/>
                <a:cs typeface="Arial" pitchFamily="34" charset="0"/>
              </a:rPr>
              <a:t>The SIU investigation revealed irregularities in the procurement process that resulted in the award having been made to the incorrect entity and civil proceedings were instituted in the Gauteng Division of the High Court in Pretoria. Media Corner defended the case and court papers are still being exchanged.</a:t>
            </a:r>
          </a:p>
          <a:p>
            <a:pPr marL="0" indent="0">
              <a:buNone/>
            </a:pPr>
            <a:r>
              <a:rPr lang="en-ZA" sz="1400" b="1" dirty="0">
                <a:latin typeface="Arial" pitchFamily="34" charset="0"/>
                <a:cs typeface="Arial" pitchFamily="34" charset="0"/>
              </a:rPr>
              <a:t>Proclamation R49 of 2014 amended by R16 of 2015 : Provincial Treasury KwaZulu-Natal province</a:t>
            </a:r>
          </a:p>
          <a:p>
            <a:pPr marL="0" lvl="0" indent="0">
              <a:buNone/>
            </a:pPr>
            <a:r>
              <a:rPr lang="en-ZA" sz="1300" dirty="0">
                <a:latin typeface="Arial" pitchFamily="34" charset="0"/>
                <a:cs typeface="Arial" pitchFamily="34" charset="0"/>
              </a:rPr>
              <a:t>This proclamation was amended in July 2015.  The investigation is ongoing</a:t>
            </a:r>
          </a:p>
          <a:p>
            <a:pPr marL="0" lvl="0" indent="0">
              <a:buNone/>
            </a:pPr>
            <a:r>
              <a:rPr lang="en-ZA" sz="1400" b="1" dirty="0">
                <a:latin typeface="Arial" pitchFamily="34" charset="0"/>
                <a:cs typeface="Arial" pitchFamily="34" charset="0"/>
              </a:rPr>
              <a:t>Proclamation R51 of 2014: Vhembe Local Municipality</a:t>
            </a:r>
          </a:p>
          <a:p>
            <a:pPr marL="0" lvl="0" indent="0">
              <a:buNone/>
            </a:pPr>
            <a:r>
              <a:rPr lang="en-ZA" sz="1300" dirty="0">
                <a:latin typeface="Arial" panose="020B0604020202020204" pitchFamily="34" charset="0"/>
                <a:cs typeface="Arial" panose="020B0604020202020204" pitchFamily="34" charset="0"/>
              </a:rPr>
              <a:t>This investigation is ongoing</a:t>
            </a:r>
          </a:p>
          <a:p>
            <a:pPr marL="0" lvl="0" indent="0">
              <a:buNone/>
            </a:pPr>
            <a:r>
              <a:rPr lang="en-ZA" sz="1400" b="1" dirty="0">
                <a:latin typeface="Arial" panose="020B0604020202020204" pitchFamily="34" charset="0"/>
                <a:cs typeface="Arial" panose="020B0604020202020204" pitchFamily="34" charset="0"/>
              </a:rPr>
              <a:t>Proclamation R52 of 2014: Greater Tubatse Local Municipality</a:t>
            </a:r>
          </a:p>
          <a:p>
            <a:pPr marL="0" indent="0">
              <a:buNone/>
            </a:pPr>
            <a:r>
              <a:rPr lang="en-ZA" sz="1300" dirty="0">
                <a:latin typeface="Arial" panose="020B0604020202020204" pitchFamily="34" charset="0"/>
                <a:cs typeface="Arial" panose="020B0604020202020204" pitchFamily="34" charset="0"/>
              </a:rPr>
              <a:t>This investigation is ongoing</a:t>
            </a:r>
          </a:p>
          <a:p>
            <a:pPr marL="0" indent="0" algn="just">
              <a:buNone/>
            </a:pPr>
            <a:r>
              <a:rPr lang="en-ZA" sz="1400" b="1" dirty="0" smtClean="0">
                <a:latin typeface="Arial" pitchFamily="34" charset="0"/>
                <a:cs typeface="Arial" pitchFamily="34" charset="0"/>
              </a:rPr>
              <a:t>Proclamation </a:t>
            </a:r>
            <a:r>
              <a:rPr lang="en-ZA" sz="1400" b="1" dirty="0">
                <a:latin typeface="Arial" pitchFamily="34" charset="0"/>
                <a:cs typeface="Arial" pitchFamily="34" charset="0"/>
              </a:rPr>
              <a:t>R53 of 2014 amended by R5 of 2015 : SITA (IBM and </a:t>
            </a:r>
            <a:r>
              <a:rPr lang="en-ZA" sz="1400" b="1" dirty="0" err="1">
                <a:latin typeface="Arial" pitchFamily="34" charset="0"/>
                <a:cs typeface="Arial" pitchFamily="34" charset="0"/>
              </a:rPr>
              <a:t>Ifirm</a:t>
            </a:r>
            <a:r>
              <a:rPr lang="en-ZA" sz="1400" b="1" dirty="0" smtClean="0">
                <a:latin typeface="Arial" pitchFamily="34" charset="0"/>
                <a:cs typeface="Arial" pitchFamily="34" charset="0"/>
              </a:rPr>
              <a:t>)</a:t>
            </a:r>
          </a:p>
          <a:p>
            <a:pPr marL="0" indent="0" algn="just">
              <a:buNone/>
            </a:pPr>
            <a:r>
              <a:rPr lang="en-ZA" sz="1300" dirty="0" smtClean="0">
                <a:latin typeface="Arial" pitchFamily="34" charset="0"/>
                <a:cs typeface="Arial" pitchFamily="34" charset="0"/>
              </a:rPr>
              <a:t>Civil litigation is being prepared</a:t>
            </a:r>
            <a:endParaRPr lang="en-ZA" sz="1300" dirty="0">
              <a:latin typeface="Arial" pitchFamily="34" charset="0"/>
              <a:cs typeface="Arial" pitchFamily="34" charset="0"/>
            </a:endParaRPr>
          </a:p>
          <a:p>
            <a:pPr marL="0" indent="0" algn="just">
              <a:buNone/>
            </a:pPr>
            <a:r>
              <a:rPr lang="en-ZA" sz="1400" b="1" dirty="0">
                <a:latin typeface="Arial" pitchFamily="34" charset="0"/>
                <a:cs typeface="Arial" pitchFamily="34" charset="0"/>
              </a:rPr>
              <a:t>Proclamation R54 of 2014: Department of Public Works Prestige Directorate Western </a:t>
            </a:r>
            <a:r>
              <a:rPr lang="en-ZA" sz="1400" b="1" dirty="0" smtClean="0">
                <a:latin typeface="Arial" pitchFamily="34" charset="0"/>
                <a:cs typeface="Arial" pitchFamily="34" charset="0"/>
              </a:rPr>
              <a:t>Cape</a:t>
            </a:r>
          </a:p>
          <a:p>
            <a:pPr marL="0" indent="0" algn="just">
              <a:buNone/>
            </a:pPr>
            <a:r>
              <a:rPr lang="en-ZA" sz="1300" dirty="0">
                <a:latin typeface="Arial" pitchFamily="34" charset="0"/>
                <a:cs typeface="Arial" pitchFamily="34" charset="0"/>
              </a:rPr>
              <a:t>This investigation is </a:t>
            </a:r>
            <a:r>
              <a:rPr lang="en-ZA" sz="1300" dirty="0" smtClean="0">
                <a:latin typeface="Arial" pitchFamily="34" charset="0"/>
                <a:cs typeface="Arial" pitchFamily="34" charset="0"/>
              </a:rPr>
              <a:t>ongoing</a:t>
            </a:r>
          </a:p>
          <a:p>
            <a:pPr marL="0" indent="0" algn="just">
              <a:buNone/>
            </a:pPr>
            <a:endParaRPr lang="en-ZA" sz="1300" dirty="0">
              <a:latin typeface="Arial" pitchFamily="34" charset="0"/>
              <a:cs typeface="Arial" pitchFamily="34" charset="0"/>
            </a:endParaRPr>
          </a:p>
          <a:p>
            <a:pPr marL="0" indent="0" algn="just">
              <a:buNone/>
            </a:pPr>
            <a:endParaRPr lang="en-ZA" sz="1300" dirty="0">
              <a:latin typeface="Arial" pitchFamily="34" charset="0"/>
              <a:cs typeface="Arial" pitchFamily="34" charset="0"/>
            </a:endParaRPr>
          </a:p>
          <a:p>
            <a:pPr marL="0" indent="0">
              <a:buNone/>
            </a:pPr>
            <a:endParaRPr lang="en-ZA" sz="1300" dirty="0" smtClean="0">
              <a:latin typeface="Arial" panose="020B0604020202020204" pitchFamily="34" charset="0"/>
              <a:cs typeface="Arial" panose="020B0604020202020204" pitchFamily="34" charset="0"/>
            </a:endParaRPr>
          </a:p>
          <a:p>
            <a:pPr marL="0" indent="0" algn="just">
              <a:buNone/>
            </a:pPr>
            <a:endParaRPr lang="en-ZA" sz="1300" dirty="0">
              <a:latin typeface="Arial" panose="020B0604020202020204" pitchFamily="34" charset="0"/>
              <a:cs typeface="Arial" panose="020B0604020202020204" pitchFamily="34" charset="0"/>
            </a:endParaRPr>
          </a:p>
          <a:p>
            <a:pPr marL="0" indent="0" algn="just">
              <a:buNone/>
            </a:pPr>
            <a:endParaRPr lang="en-ZA" sz="1300" dirty="0">
              <a:latin typeface="Arial" panose="020B0604020202020204" pitchFamily="34" charset="0"/>
              <a:cs typeface="Arial" panose="020B0604020202020204" pitchFamily="34" charset="0"/>
            </a:endParaRPr>
          </a:p>
          <a:p>
            <a:pPr marL="0" indent="0" algn="just">
              <a:buNone/>
            </a:pPr>
            <a:endParaRPr lang="en-ZA" sz="1300" dirty="0">
              <a:latin typeface="Arial" panose="020B0604020202020204" pitchFamily="34" charset="0"/>
              <a:cs typeface="Arial" panose="020B0604020202020204" pitchFamily="34" charset="0"/>
            </a:endParaRPr>
          </a:p>
          <a:p>
            <a:pPr marL="0" indent="0" algn="just">
              <a:buNone/>
            </a:pPr>
            <a:endParaRPr lang="en-ZA" sz="1300" dirty="0" smtClean="0">
              <a:latin typeface="Arial" panose="020B0604020202020204" pitchFamily="34" charset="0"/>
              <a:cs typeface="Arial" panose="020B0604020202020204" pitchFamily="34" charset="0"/>
            </a:endParaRPr>
          </a:p>
          <a:p>
            <a:pPr marL="0" indent="0" algn="just">
              <a:buNone/>
            </a:pPr>
            <a:endParaRPr lang="en-US" sz="1300" dirty="0">
              <a:latin typeface="Arial" panose="020B0604020202020204" pitchFamily="34" charset="0"/>
              <a:cs typeface="Arial" panose="020B0604020202020204" pitchFamily="34" charset="0"/>
            </a:endParaRPr>
          </a:p>
          <a:p>
            <a:pPr marL="0" indent="0">
              <a:buNone/>
            </a:pPr>
            <a:endParaRPr lang="en-US" sz="1300" kern="1200" dirty="0">
              <a:latin typeface="Arial" panose="020B0604020202020204" pitchFamily="34" charset="0"/>
              <a:cs typeface="Arial" panose="020B0604020202020204" pitchFamily="34" charset="0"/>
            </a:endParaRPr>
          </a:p>
          <a:p>
            <a:pPr marL="0" lvl="0" indent="0">
              <a:buNone/>
            </a:pPr>
            <a:endParaRPr lang="en-ZA" sz="1300" dirty="0" smtClean="0">
              <a:latin typeface="Arial" panose="020B0604020202020204" pitchFamily="34" charset="0"/>
              <a:cs typeface="Arial" panose="020B0604020202020204" pitchFamily="34" charset="0"/>
            </a:endParaRPr>
          </a:p>
          <a:p>
            <a:pPr marL="0" lvl="0" indent="0">
              <a:buNone/>
            </a:pPr>
            <a:endParaRPr lang="en-ZA" sz="1300" dirty="0">
              <a:latin typeface="Arial" panose="020B0604020202020204" pitchFamily="34" charset="0"/>
              <a:cs typeface="Arial" panose="020B0604020202020204" pitchFamily="34" charset="0"/>
            </a:endParaRPr>
          </a:p>
          <a:p>
            <a:pPr marL="0" indent="0">
              <a:buNone/>
            </a:pPr>
            <a:endParaRPr lang="en-ZA" sz="1300" dirty="0">
              <a:latin typeface="Arial" panose="020B0604020202020204" pitchFamily="34" charset="0"/>
              <a:cs typeface="Arial" panose="020B0604020202020204" pitchFamily="34" charset="0"/>
            </a:endParaRPr>
          </a:p>
          <a:p>
            <a:pPr marL="0" indent="0">
              <a:buNone/>
            </a:pPr>
            <a:endParaRPr lang="en-ZA" sz="1300" dirty="0" smtClean="0">
              <a:latin typeface="Arial" panose="020B0604020202020204" pitchFamily="34" charset="0"/>
              <a:cs typeface="Arial" panose="020B0604020202020204" pitchFamily="34" charset="0"/>
            </a:endParaRPr>
          </a:p>
          <a:p>
            <a:pPr marL="0" indent="0">
              <a:buNone/>
            </a:pPr>
            <a:endParaRPr lang="en-ZA" sz="1300" dirty="0">
              <a:latin typeface="Arial" pitchFamily="34" charset="0"/>
              <a:cs typeface="Arial" pitchFamily="34" charset="0"/>
            </a:endParaRPr>
          </a:p>
          <a:p>
            <a:pPr marL="0" lvl="0" indent="0">
              <a:buNone/>
            </a:pPr>
            <a:endParaRPr lang="en-ZA" sz="1300" dirty="0">
              <a:latin typeface="Arial" pitchFamily="34" charset="0"/>
              <a:cs typeface="Arial" pitchFamily="34" charset="0"/>
            </a:endParaRPr>
          </a:p>
          <a:p>
            <a:pPr marL="0" indent="0" algn="just">
              <a:buNone/>
            </a:pPr>
            <a:endParaRPr lang="en-ZA" sz="1300" dirty="0">
              <a:latin typeface="Arial" pitchFamily="34" charset="0"/>
              <a:cs typeface="Arial" pitchFamily="34" charset="0"/>
            </a:endParaRPr>
          </a:p>
          <a:p>
            <a:pPr marL="0" indent="0" algn="just">
              <a:buNone/>
            </a:pPr>
            <a:endParaRPr lang="en-US" sz="1300" dirty="0">
              <a:latin typeface="Arial" pitchFamily="34" charset="0"/>
              <a:cs typeface="Arial" pitchFamily="34" charset="0"/>
            </a:endParaRPr>
          </a:p>
          <a:p>
            <a:pPr marL="0" lvl="0" indent="0" algn="just">
              <a:buNone/>
            </a:pPr>
            <a:endParaRPr lang="en-US" sz="1300" dirty="0">
              <a:latin typeface="Arial" pitchFamily="34" charset="0"/>
              <a:cs typeface="Arial" pitchFamily="34" charset="0"/>
            </a:endParaRPr>
          </a:p>
          <a:p>
            <a:pPr marL="0" indent="0" algn="just">
              <a:buNone/>
            </a:pPr>
            <a:endParaRPr lang="en-ZA" sz="1300" kern="1200" dirty="0">
              <a:latin typeface="Arial" panose="020B0604020202020204" pitchFamily="34" charset="0"/>
              <a:cs typeface="Arial" panose="020B0604020202020204" pitchFamily="34" charset="0"/>
            </a:endParaRPr>
          </a:p>
          <a:p>
            <a:pPr marL="0" indent="0" algn="just">
              <a:buNone/>
            </a:pPr>
            <a:endParaRPr lang="en-US" sz="1300" kern="1200" dirty="0">
              <a:latin typeface="Arial" panose="020B0604020202020204" pitchFamily="34" charset="0"/>
              <a:cs typeface="Arial" panose="020B0604020202020204" pitchFamily="34" charset="0"/>
            </a:endParaRPr>
          </a:p>
          <a:p>
            <a:pPr marL="0" indent="0" algn="just">
              <a:buNone/>
            </a:pPr>
            <a:endParaRPr lang="en-US" sz="1300" kern="1200" dirty="0">
              <a:latin typeface="Arial" panose="020B0604020202020204" pitchFamily="34" charset="0"/>
              <a:cs typeface="Arial" panose="020B0604020202020204" pitchFamily="34" charset="0"/>
            </a:endParaRPr>
          </a:p>
          <a:p>
            <a:pPr marL="0" indent="0" algn="just">
              <a:buNone/>
            </a:pPr>
            <a:endParaRPr lang="en-US" sz="1300" kern="1200" dirty="0">
              <a:latin typeface="Arial" panose="020B0604020202020204" pitchFamily="34" charset="0"/>
              <a:cs typeface="Arial" panose="020B0604020202020204" pitchFamily="34" charset="0"/>
            </a:endParaRPr>
          </a:p>
          <a:p>
            <a:pPr marL="0" lvl="1" indent="0" algn="just">
              <a:buNone/>
            </a:pPr>
            <a:endParaRPr lang="en-ZA" sz="1300" b="1" dirty="0">
              <a:latin typeface="Arial" pitchFamily="34" charset="0"/>
              <a:cs typeface="Arial" pitchFamily="34" charset="0"/>
            </a:endParaRPr>
          </a:p>
          <a:p>
            <a:pPr marL="0" indent="0" algn="just">
              <a:buNone/>
            </a:pPr>
            <a:endParaRPr lang="en-ZA" sz="1300" kern="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499AD07-51AD-43AC-AA7C-01905B0EF53F}" type="slidenum">
              <a:rPr lang="en-ZA" smtClean="0"/>
              <a:pPr/>
              <a:t>23</a:t>
            </a:fld>
            <a:endParaRPr lang="en-ZA" dirty="0"/>
          </a:p>
        </p:txBody>
      </p:sp>
      <p:sp>
        <p:nvSpPr>
          <p:cNvPr id="7" name="Footer Placeholder 6"/>
          <p:cNvSpPr>
            <a:spLocks noGrp="1"/>
          </p:cNvSpPr>
          <p:nvPr>
            <p:ph type="ftr" sz="quarter" idx="11"/>
          </p:nvPr>
        </p:nvSpPr>
        <p:spPr>
          <a:xfrm>
            <a:off x="2590800" y="6356350"/>
            <a:ext cx="4038600" cy="365125"/>
          </a:xfrm>
        </p:spPr>
        <p:txBody>
          <a:bodyPr/>
          <a:lstStyle/>
          <a:p>
            <a:pPr>
              <a:defRPr/>
            </a:pPr>
            <a:r>
              <a:rPr lang="en-US" dirty="0" smtClean="0"/>
              <a:t>SIU Annual Report 2014/15 Presentation to PC J &amp; CS</a:t>
            </a:r>
            <a:endParaRPr lang="en-ZA" dirty="0"/>
          </a:p>
        </p:txBody>
      </p:sp>
    </p:spTree>
    <p:extLst>
      <p:ext uri="{BB962C8B-B14F-4D97-AF65-F5344CB8AC3E}">
        <p14:creationId xmlns:p14="http://schemas.microsoft.com/office/powerpoint/2010/main" xmlns="" val="31985482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Ongoing Investigations cont.</a:t>
            </a:r>
            <a:endParaRPr lang="en-ZA"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228600" y="1143000"/>
            <a:ext cx="8064896" cy="5257800"/>
          </a:xfrm>
          <a:noFill/>
          <a:ln w="9525">
            <a:noFill/>
            <a:miter lim="800000"/>
            <a:headEnd/>
            <a:tailEnd/>
          </a:ln>
        </p:spPr>
        <p:txBody>
          <a:bodyPr vert="horz" wrap="square" lIns="91440" tIns="45720" rIns="91440" bIns="45720" numCol="1" anchor="t" anchorCtr="0" compatLnSpc="1">
            <a:prstTxWarp prst="textNoShape">
              <a:avLst/>
            </a:prstTxWarp>
            <a:noAutofit/>
          </a:bodyPr>
          <a:lstStyle/>
          <a:p>
            <a:pPr marL="0" indent="0" algn="just">
              <a:buNone/>
            </a:pPr>
            <a:r>
              <a:rPr lang="en-ZA" sz="1300" b="1" dirty="0">
                <a:latin typeface="Arial" panose="020B0604020202020204" pitchFamily="34" charset="0"/>
                <a:cs typeface="Arial" panose="020B0604020202020204" pitchFamily="34" charset="0"/>
              </a:rPr>
              <a:t>Proclamation R57 of 2014: Department of Transport</a:t>
            </a:r>
          </a:p>
          <a:p>
            <a:pPr marL="0" indent="0" algn="just">
              <a:buNone/>
            </a:pPr>
            <a:r>
              <a:rPr lang="en-US" sz="1300" dirty="0">
                <a:latin typeface="Arial" pitchFamily="34" charset="0"/>
                <a:cs typeface="Arial" pitchFamily="34" charset="0"/>
              </a:rPr>
              <a:t>The </a:t>
            </a:r>
            <a:r>
              <a:rPr lang="en-US" sz="1300" dirty="0" err="1">
                <a:latin typeface="Arial" pitchFamily="34" charset="0"/>
                <a:cs typeface="Arial" pitchFamily="34" charset="0"/>
              </a:rPr>
              <a:t>Prodiba</a:t>
            </a:r>
            <a:r>
              <a:rPr lang="en-US" sz="1300" dirty="0">
                <a:latin typeface="Arial" pitchFamily="34" charset="0"/>
                <a:cs typeface="Arial" pitchFamily="34" charset="0"/>
              </a:rPr>
              <a:t> contract was </a:t>
            </a:r>
            <a:r>
              <a:rPr lang="en-US" sz="1300" dirty="0" smtClean="0">
                <a:latin typeface="Arial" pitchFamily="34" charset="0"/>
                <a:cs typeface="Arial" pitchFamily="34" charset="0"/>
              </a:rPr>
              <a:t>cancelled </a:t>
            </a:r>
            <a:r>
              <a:rPr lang="en-US" sz="1300" dirty="0">
                <a:latin typeface="Arial" pitchFamily="34" charset="0"/>
                <a:cs typeface="Arial" pitchFamily="34" charset="0"/>
              </a:rPr>
              <a:t>by the Supreme Court of Appeal. The Constitutional Court dismissed </a:t>
            </a:r>
            <a:r>
              <a:rPr lang="en-US" sz="1300" dirty="0" err="1">
                <a:latin typeface="Arial" pitchFamily="34" charset="0"/>
                <a:cs typeface="Arial" pitchFamily="34" charset="0"/>
              </a:rPr>
              <a:t>Prodiba's</a:t>
            </a:r>
            <a:r>
              <a:rPr lang="en-US" sz="1300" dirty="0">
                <a:latin typeface="Arial" pitchFamily="34" charset="0"/>
                <a:cs typeface="Arial" pitchFamily="34" charset="0"/>
              </a:rPr>
              <a:t> application with cost. The SIU assisted and provided the Department with evidence for another civil claim against </a:t>
            </a:r>
            <a:r>
              <a:rPr lang="en-US" sz="1300" dirty="0" err="1">
                <a:latin typeface="Arial" pitchFamily="34" charset="0"/>
                <a:cs typeface="Arial" pitchFamily="34" charset="0"/>
              </a:rPr>
              <a:t>Prodiba</a:t>
            </a:r>
            <a:r>
              <a:rPr lang="en-US" sz="1300" dirty="0">
                <a:latin typeface="Arial" pitchFamily="34" charset="0"/>
                <a:cs typeface="Arial" pitchFamily="34" charset="0"/>
              </a:rPr>
              <a:t> for R58 million and this matter is </a:t>
            </a:r>
            <a:r>
              <a:rPr lang="en-US" sz="1300" dirty="0" smtClean="0">
                <a:latin typeface="Arial" pitchFamily="34" charset="0"/>
                <a:cs typeface="Arial" pitchFamily="34" charset="0"/>
              </a:rPr>
              <a:t>ongoing.</a:t>
            </a:r>
            <a:endParaRPr lang="en-US" sz="1300" dirty="0">
              <a:latin typeface="Arial" pitchFamily="34" charset="0"/>
              <a:cs typeface="Arial" pitchFamily="34" charset="0"/>
            </a:endParaRPr>
          </a:p>
          <a:p>
            <a:pPr marL="0" indent="0" algn="just">
              <a:buNone/>
            </a:pPr>
            <a:r>
              <a:rPr lang="en-US" sz="1300" dirty="0">
                <a:latin typeface="Arial" pitchFamily="34" charset="0"/>
                <a:cs typeface="Arial" pitchFamily="34" charset="0"/>
              </a:rPr>
              <a:t>The North Gauteng High Court ruled that the 2010 extension of the </a:t>
            </a:r>
            <a:r>
              <a:rPr lang="en-US" sz="1300" dirty="0" err="1">
                <a:latin typeface="Arial" pitchFamily="34" charset="0"/>
                <a:cs typeface="Arial" pitchFamily="34" charset="0"/>
              </a:rPr>
              <a:t>Tasima</a:t>
            </a:r>
            <a:r>
              <a:rPr lang="en-US" sz="1300" dirty="0">
                <a:latin typeface="Arial" pitchFamily="34" charset="0"/>
                <a:cs typeface="Arial" pitchFamily="34" charset="0"/>
              </a:rPr>
              <a:t> contract is null and void. The SIU assisted the dept. in this case however the matter is now on appeal to the SCA. The SIU investigation </a:t>
            </a:r>
            <a:r>
              <a:rPr lang="en-US" sz="1300" dirty="0" err="1">
                <a:latin typeface="Arial" pitchFamily="34" charset="0"/>
                <a:cs typeface="Arial" pitchFamily="34" charset="0"/>
              </a:rPr>
              <a:t>iro</a:t>
            </a:r>
            <a:r>
              <a:rPr lang="en-US" sz="1300" dirty="0">
                <a:latin typeface="Arial" pitchFamily="34" charset="0"/>
                <a:cs typeface="Arial" pitchFamily="34" charset="0"/>
              </a:rPr>
              <a:t> both matters is coming to a close.</a:t>
            </a:r>
            <a:endParaRPr lang="en-ZA" sz="1300" dirty="0">
              <a:latin typeface="Arial" pitchFamily="34" charset="0"/>
              <a:cs typeface="Arial" pitchFamily="34" charset="0"/>
            </a:endParaRPr>
          </a:p>
          <a:p>
            <a:pPr marL="0" indent="0" algn="just">
              <a:buNone/>
            </a:pPr>
            <a:r>
              <a:rPr lang="en-ZA" sz="1300" dirty="0">
                <a:latin typeface="Arial" pitchFamily="34" charset="0"/>
                <a:cs typeface="Arial" pitchFamily="34" charset="0"/>
              </a:rPr>
              <a:t>11 referrals were made to the NPA for </a:t>
            </a:r>
            <a:r>
              <a:rPr lang="en-US" sz="1300" dirty="0">
                <a:latin typeface="Arial" panose="020B0604020202020204" pitchFamily="34" charset="0"/>
                <a:cs typeface="Arial" panose="020B0604020202020204" pitchFamily="34" charset="0"/>
              </a:rPr>
              <a:t>Contravention of section 34(1), 24(1) and 12(1) of Prevention and Combating of Corrupt Activities Act No 12 0f 2004; Contravention of section 38 and 86 of the PFMA Act 1 of 1999 and </a:t>
            </a:r>
            <a:r>
              <a:rPr lang="en-US" sz="1300" dirty="0" smtClean="0">
                <a:latin typeface="Arial" panose="020B0604020202020204" pitchFamily="34" charset="0"/>
                <a:cs typeface="Arial" panose="020B0604020202020204" pitchFamily="34" charset="0"/>
              </a:rPr>
              <a:t>Fraud.</a:t>
            </a:r>
            <a:endParaRPr lang="en-US" sz="1300" dirty="0">
              <a:latin typeface="Arial" panose="020B0604020202020204" pitchFamily="34" charset="0"/>
              <a:cs typeface="Arial" panose="020B0604020202020204" pitchFamily="34" charset="0"/>
            </a:endParaRPr>
          </a:p>
          <a:p>
            <a:pPr marL="0" indent="0" algn="just">
              <a:buNone/>
            </a:pPr>
            <a:r>
              <a:rPr lang="en-US" sz="1300" dirty="0">
                <a:latin typeface="Arial" panose="020B0604020202020204" pitchFamily="34" charset="0"/>
                <a:cs typeface="Arial" panose="020B0604020202020204" pitchFamily="34" charset="0"/>
              </a:rPr>
              <a:t>1 </a:t>
            </a:r>
            <a:r>
              <a:rPr lang="en-ZA" sz="1300" dirty="0">
                <a:latin typeface="Arial" pitchFamily="34" charset="0"/>
                <a:cs typeface="Arial" pitchFamily="34" charset="0"/>
              </a:rPr>
              <a:t>disciplinary recommendation has been made for a</a:t>
            </a:r>
            <a:r>
              <a:rPr lang="en-US" sz="1300" dirty="0" err="1">
                <a:latin typeface="Arial" pitchFamily="34" charset="0"/>
                <a:cs typeface="Arial" pitchFamily="34" charset="0"/>
              </a:rPr>
              <a:t>cts</a:t>
            </a:r>
            <a:r>
              <a:rPr lang="en-US" sz="1300" dirty="0">
                <a:latin typeface="Arial" pitchFamily="34" charset="0"/>
                <a:cs typeface="Arial" pitchFamily="34" charset="0"/>
              </a:rPr>
              <a:t> or omissions which amount to </a:t>
            </a:r>
            <a:r>
              <a:rPr lang="en-US" sz="1300" dirty="0" smtClean="0">
                <a:latin typeface="Arial" pitchFamily="34" charset="0"/>
                <a:cs typeface="Arial" pitchFamily="34" charset="0"/>
              </a:rPr>
              <a:t>misconduct.</a:t>
            </a:r>
            <a:endParaRPr lang="en-ZA" sz="1300" dirty="0">
              <a:latin typeface="Arial" pitchFamily="34" charset="0"/>
              <a:cs typeface="Arial" pitchFamily="34" charset="0"/>
            </a:endParaRPr>
          </a:p>
          <a:p>
            <a:pPr marL="0" indent="0" algn="just">
              <a:buNone/>
            </a:pPr>
            <a:r>
              <a:rPr lang="en-ZA" sz="1300" b="1" dirty="0" smtClean="0">
                <a:latin typeface="Arial" panose="020B0604020202020204" pitchFamily="34" charset="0"/>
                <a:cs typeface="Arial" panose="020B0604020202020204" pitchFamily="34" charset="0"/>
              </a:rPr>
              <a:t>Proclamation </a:t>
            </a:r>
            <a:r>
              <a:rPr lang="en-ZA" sz="1300" b="1" dirty="0">
                <a:latin typeface="Arial" panose="020B0604020202020204" pitchFamily="34" charset="0"/>
                <a:cs typeface="Arial" panose="020B0604020202020204" pitchFamily="34" charset="0"/>
              </a:rPr>
              <a:t>R59 of 2014: Department of Public Works (Leases)</a:t>
            </a:r>
          </a:p>
          <a:p>
            <a:pPr marL="0" indent="0" algn="just">
              <a:buNone/>
            </a:pPr>
            <a:r>
              <a:rPr lang="en-ZA" sz="1300" dirty="0" smtClean="0">
                <a:latin typeface="Arial" panose="020B0604020202020204" pitchFamily="34" charset="0"/>
                <a:cs typeface="Arial" panose="020B0604020202020204" pitchFamily="34" charset="0"/>
              </a:rPr>
              <a:t>The SIU is preparing 2 test cases for civil litigation.</a:t>
            </a:r>
          </a:p>
          <a:p>
            <a:pPr marL="0" indent="0" algn="just">
              <a:buNone/>
            </a:pPr>
            <a:r>
              <a:rPr lang="en-ZA" sz="1300" b="1" dirty="0" smtClean="0">
                <a:latin typeface="Arial" panose="020B0604020202020204" pitchFamily="34" charset="0"/>
                <a:cs typeface="Arial" panose="020B0604020202020204" pitchFamily="34" charset="0"/>
              </a:rPr>
              <a:t>Proclamation </a:t>
            </a:r>
            <a:r>
              <a:rPr lang="en-ZA" sz="1300" b="1" dirty="0">
                <a:latin typeface="Arial" panose="020B0604020202020204" pitchFamily="34" charset="0"/>
                <a:cs typeface="Arial" panose="020B0604020202020204" pitchFamily="34" charset="0"/>
              </a:rPr>
              <a:t>R598 of 2015: Department of Education Eastern Cape province</a:t>
            </a:r>
          </a:p>
          <a:p>
            <a:pPr marL="0" indent="0" algn="just">
              <a:buNone/>
            </a:pPr>
            <a:r>
              <a:rPr lang="en-ZA" sz="1300" dirty="0" smtClean="0">
                <a:latin typeface="Arial" panose="020B0604020202020204" pitchFamily="34" charset="0"/>
                <a:cs typeface="Arial" panose="020B0604020202020204" pitchFamily="34" charset="0"/>
              </a:rPr>
              <a:t>This proclamation was gazetted in July 2015 and will investigate allegations in respect of the </a:t>
            </a:r>
            <a:r>
              <a:rPr lang="en-ZA" sz="1300" dirty="0" err="1" smtClean="0">
                <a:latin typeface="Arial" panose="020B0604020202020204" pitchFamily="34" charset="0"/>
                <a:cs typeface="Arial" panose="020B0604020202020204" pitchFamily="34" charset="0"/>
              </a:rPr>
              <a:t>Siegesmund</a:t>
            </a:r>
            <a:r>
              <a:rPr lang="en-ZA" sz="1300" dirty="0" smtClean="0">
                <a:latin typeface="Arial" panose="020B0604020202020204" pitchFamily="34" charset="0"/>
                <a:cs typeface="Arial" panose="020B0604020202020204" pitchFamily="34" charset="0"/>
              </a:rPr>
              <a:t> Trust.</a:t>
            </a:r>
            <a:endParaRPr lang="en-ZA" sz="1300" dirty="0">
              <a:latin typeface="Arial" panose="020B0604020202020204" pitchFamily="34" charset="0"/>
              <a:cs typeface="Arial" panose="020B0604020202020204" pitchFamily="34" charset="0"/>
            </a:endParaRPr>
          </a:p>
          <a:p>
            <a:pPr marL="0" indent="0">
              <a:buNone/>
            </a:pPr>
            <a:endParaRPr lang="en-ZA" sz="1300" dirty="0" smtClean="0">
              <a:latin typeface="Arial" panose="020B0604020202020204" pitchFamily="34" charset="0"/>
              <a:cs typeface="Arial" panose="020B0604020202020204" pitchFamily="34" charset="0"/>
            </a:endParaRPr>
          </a:p>
          <a:p>
            <a:pPr marL="0" indent="0" algn="just">
              <a:buNone/>
            </a:pPr>
            <a:endParaRPr lang="en-ZA" sz="1300" dirty="0">
              <a:latin typeface="Arial" panose="020B0604020202020204" pitchFamily="34" charset="0"/>
              <a:cs typeface="Arial" panose="020B0604020202020204" pitchFamily="34" charset="0"/>
            </a:endParaRPr>
          </a:p>
          <a:p>
            <a:pPr marL="0" indent="0" algn="just">
              <a:buNone/>
            </a:pPr>
            <a:endParaRPr lang="en-ZA" sz="1300" dirty="0">
              <a:latin typeface="Arial" panose="020B0604020202020204" pitchFamily="34" charset="0"/>
              <a:cs typeface="Arial" panose="020B0604020202020204" pitchFamily="34" charset="0"/>
            </a:endParaRPr>
          </a:p>
          <a:p>
            <a:pPr marL="0" indent="0" algn="just">
              <a:buNone/>
            </a:pPr>
            <a:endParaRPr lang="en-ZA" sz="1300" dirty="0">
              <a:latin typeface="Arial" panose="020B0604020202020204" pitchFamily="34" charset="0"/>
              <a:cs typeface="Arial" panose="020B0604020202020204" pitchFamily="34" charset="0"/>
            </a:endParaRPr>
          </a:p>
          <a:p>
            <a:pPr marL="0" indent="0" algn="just">
              <a:buNone/>
            </a:pPr>
            <a:endParaRPr lang="en-ZA" sz="1300" dirty="0" smtClean="0">
              <a:latin typeface="Arial" panose="020B0604020202020204" pitchFamily="34" charset="0"/>
              <a:cs typeface="Arial" panose="020B0604020202020204" pitchFamily="34" charset="0"/>
            </a:endParaRPr>
          </a:p>
          <a:p>
            <a:pPr marL="0" indent="0" algn="just">
              <a:buNone/>
            </a:pPr>
            <a:endParaRPr lang="en-US" sz="1300" dirty="0">
              <a:latin typeface="Arial" panose="020B0604020202020204" pitchFamily="34" charset="0"/>
              <a:cs typeface="Arial" panose="020B0604020202020204" pitchFamily="34" charset="0"/>
            </a:endParaRPr>
          </a:p>
          <a:p>
            <a:pPr marL="0" indent="0">
              <a:buNone/>
            </a:pPr>
            <a:endParaRPr lang="en-US" sz="1300" kern="1200" dirty="0">
              <a:latin typeface="Arial" panose="020B0604020202020204" pitchFamily="34" charset="0"/>
              <a:cs typeface="Arial" panose="020B0604020202020204" pitchFamily="34" charset="0"/>
            </a:endParaRPr>
          </a:p>
          <a:p>
            <a:pPr marL="0" lvl="0" indent="0">
              <a:buNone/>
            </a:pPr>
            <a:endParaRPr lang="en-ZA" sz="1300" dirty="0" smtClean="0">
              <a:latin typeface="Arial" panose="020B0604020202020204" pitchFamily="34" charset="0"/>
              <a:cs typeface="Arial" panose="020B0604020202020204" pitchFamily="34" charset="0"/>
            </a:endParaRPr>
          </a:p>
          <a:p>
            <a:pPr marL="0" lvl="0" indent="0">
              <a:buNone/>
            </a:pPr>
            <a:endParaRPr lang="en-ZA" sz="1300" dirty="0">
              <a:latin typeface="Arial" panose="020B0604020202020204" pitchFamily="34" charset="0"/>
              <a:cs typeface="Arial" panose="020B0604020202020204" pitchFamily="34" charset="0"/>
            </a:endParaRPr>
          </a:p>
          <a:p>
            <a:pPr marL="0" indent="0">
              <a:buNone/>
            </a:pPr>
            <a:endParaRPr lang="en-ZA" sz="1300" dirty="0">
              <a:latin typeface="Arial" panose="020B0604020202020204" pitchFamily="34" charset="0"/>
              <a:cs typeface="Arial" panose="020B0604020202020204" pitchFamily="34" charset="0"/>
            </a:endParaRPr>
          </a:p>
          <a:p>
            <a:pPr marL="0" indent="0">
              <a:buNone/>
            </a:pPr>
            <a:endParaRPr lang="en-ZA" sz="1300" dirty="0" smtClean="0">
              <a:latin typeface="Arial" panose="020B0604020202020204" pitchFamily="34" charset="0"/>
              <a:cs typeface="Arial" panose="020B0604020202020204" pitchFamily="34" charset="0"/>
            </a:endParaRPr>
          </a:p>
          <a:p>
            <a:pPr marL="0" indent="0">
              <a:buNone/>
            </a:pPr>
            <a:endParaRPr lang="en-ZA" sz="1300" dirty="0">
              <a:latin typeface="Arial" pitchFamily="34" charset="0"/>
              <a:cs typeface="Arial" pitchFamily="34" charset="0"/>
            </a:endParaRPr>
          </a:p>
          <a:p>
            <a:pPr marL="0" lvl="0" indent="0">
              <a:buNone/>
            </a:pPr>
            <a:endParaRPr lang="en-ZA" sz="1300" dirty="0">
              <a:latin typeface="Arial" pitchFamily="34" charset="0"/>
              <a:cs typeface="Arial" pitchFamily="34" charset="0"/>
            </a:endParaRPr>
          </a:p>
          <a:p>
            <a:pPr marL="0" indent="0" algn="just">
              <a:buNone/>
            </a:pPr>
            <a:endParaRPr lang="en-ZA" sz="1300" dirty="0">
              <a:latin typeface="Arial" pitchFamily="34" charset="0"/>
              <a:cs typeface="Arial" pitchFamily="34" charset="0"/>
            </a:endParaRPr>
          </a:p>
          <a:p>
            <a:pPr marL="0" indent="0" algn="just">
              <a:buNone/>
            </a:pPr>
            <a:endParaRPr lang="en-US" sz="1300" dirty="0">
              <a:latin typeface="Arial" pitchFamily="34" charset="0"/>
              <a:cs typeface="Arial" pitchFamily="34" charset="0"/>
            </a:endParaRPr>
          </a:p>
          <a:p>
            <a:pPr marL="0" lvl="0" indent="0" algn="just">
              <a:buNone/>
            </a:pPr>
            <a:endParaRPr lang="en-US" sz="1300" dirty="0">
              <a:latin typeface="Arial" pitchFamily="34" charset="0"/>
              <a:cs typeface="Arial" pitchFamily="34" charset="0"/>
            </a:endParaRPr>
          </a:p>
          <a:p>
            <a:pPr marL="0" indent="0" algn="just">
              <a:buNone/>
            </a:pPr>
            <a:endParaRPr lang="en-ZA" sz="1300" kern="1200" dirty="0">
              <a:latin typeface="Arial" panose="020B0604020202020204" pitchFamily="34" charset="0"/>
              <a:cs typeface="Arial" panose="020B0604020202020204" pitchFamily="34" charset="0"/>
            </a:endParaRPr>
          </a:p>
          <a:p>
            <a:pPr marL="0" indent="0" algn="just">
              <a:buNone/>
            </a:pPr>
            <a:endParaRPr lang="en-US" sz="1300" kern="1200" dirty="0">
              <a:latin typeface="Arial" panose="020B0604020202020204" pitchFamily="34" charset="0"/>
              <a:cs typeface="Arial" panose="020B0604020202020204" pitchFamily="34" charset="0"/>
            </a:endParaRPr>
          </a:p>
          <a:p>
            <a:pPr marL="0" indent="0" algn="just">
              <a:buNone/>
            </a:pPr>
            <a:endParaRPr lang="en-US" sz="1300" kern="1200" dirty="0">
              <a:latin typeface="Arial" panose="020B0604020202020204" pitchFamily="34" charset="0"/>
              <a:cs typeface="Arial" panose="020B0604020202020204" pitchFamily="34" charset="0"/>
            </a:endParaRPr>
          </a:p>
          <a:p>
            <a:pPr marL="0" indent="0" algn="just">
              <a:buNone/>
            </a:pPr>
            <a:endParaRPr lang="en-US" sz="1300" kern="1200" dirty="0">
              <a:latin typeface="Arial" panose="020B0604020202020204" pitchFamily="34" charset="0"/>
              <a:cs typeface="Arial" panose="020B0604020202020204" pitchFamily="34" charset="0"/>
            </a:endParaRPr>
          </a:p>
          <a:p>
            <a:pPr marL="0" lvl="1" indent="0" algn="just">
              <a:buNone/>
            </a:pPr>
            <a:endParaRPr lang="en-ZA" sz="1300" b="1" dirty="0">
              <a:latin typeface="Arial" pitchFamily="34" charset="0"/>
              <a:cs typeface="Arial" pitchFamily="34" charset="0"/>
            </a:endParaRPr>
          </a:p>
          <a:p>
            <a:pPr marL="0" indent="0" algn="just">
              <a:buNone/>
            </a:pPr>
            <a:endParaRPr lang="en-ZA" sz="1300" kern="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499AD07-51AD-43AC-AA7C-01905B0EF53F}" type="slidenum">
              <a:rPr lang="en-ZA" smtClean="0"/>
              <a:pPr/>
              <a:t>24</a:t>
            </a:fld>
            <a:endParaRPr lang="en-ZA" dirty="0"/>
          </a:p>
        </p:txBody>
      </p:sp>
      <p:sp>
        <p:nvSpPr>
          <p:cNvPr id="7" name="Footer Placeholder 6"/>
          <p:cNvSpPr>
            <a:spLocks noGrp="1"/>
          </p:cNvSpPr>
          <p:nvPr>
            <p:ph type="ftr" sz="quarter" idx="11"/>
          </p:nvPr>
        </p:nvSpPr>
        <p:spPr>
          <a:xfrm>
            <a:off x="2590800" y="6356350"/>
            <a:ext cx="4038600" cy="365125"/>
          </a:xfrm>
        </p:spPr>
        <p:txBody>
          <a:bodyPr/>
          <a:lstStyle/>
          <a:p>
            <a:pPr>
              <a:defRPr/>
            </a:pPr>
            <a:r>
              <a:rPr lang="en-US" dirty="0" smtClean="0"/>
              <a:t>SIU Annual Report 2014/15 Presentation to PC J &amp; CS</a:t>
            </a:r>
            <a:endParaRPr lang="en-ZA" dirty="0"/>
          </a:p>
        </p:txBody>
      </p:sp>
    </p:spTree>
    <p:extLst>
      <p:ext uri="{BB962C8B-B14F-4D97-AF65-F5344CB8AC3E}">
        <p14:creationId xmlns:p14="http://schemas.microsoft.com/office/powerpoint/2010/main" xmlns="" val="25702549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Final reports under review</a:t>
            </a:r>
            <a:endParaRPr lang="en-ZA"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228600" y="1143000"/>
            <a:ext cx="8610600" cy="5257800"/>
          </a:xfrm>
          <a:noFill/>
          <a:ln w="9525">
            <a:noFill/>
            <a:miter lim="800000"/>
            <a:headEnd/>
            <a:tailEnd/>
          </a:ln>
        </p:spPr>
        <p:txBody>
          <a:bodyPr vert="horz" wrap="square" lIns="91440" tIns="45720" rIns="91440" bIns="45720" numCol="1" anchor="t" anchorCtr="0" compatLnSpc="1">
            <a:prstTxWarp prst="textNoShape">
              <a:avLst/>
            </a:prstTxWarp>
            <a:noAutofit/>
          </a:bodyPr>
          <a:lstStyle/>
          <a:p>
            <a:pPr marL="0" lvl="1" indent="0" algn="just">
              <a:buNone/>
            </a:pPr>
            <a:r>
              <a:rPr lang="en-ZA" sz="1400" b="1" dirty="0" smtClean="0">
                <a:latin typeface="Arial" pitchFamily="34" charset="0"/>
                <a:cs typeface="Arial" pitchFamily="34" charset="0"/>
              </a:rPr>
              <a:t>The following Final </a:t>
            </a:r>
            <a:r>
              <a:rPr lang="en-ZA" sz="1400" b="1" dirty="0">
                <a:latin typeface="Arial" pitchFamily="34" charset="0"/>
                <a:cs typeface="Arial" pitchFamily="34" charset="0"/>
              </a:rPr>
              <a:t>Presidential reports </a:t>
            </a:r>
            <a:r>
              <a:rPr lang="en-ZA" sz="1400" b="1" dirty="0" smtClean="0">
                <a:latin typeface="Arial" pitchFamily="34" charset="0"/>
                <a:cs typeface="Arial" pitchFamily="34" charset="0"/>
              </a:rPr>
              <a:t>are being prepared for submission:</a:t>
            </a:r>
            <a:endParaRPr lang="en-ZA" sz="1400" b="1" dirty="0">
              <a:latin typeface="Arial" pitchFamily="34" charset="0"/>
              <a:cs typeface="Arial" pitchFamily="34" charset="0"/>
            </a:endParaRPr>
          </a:p>
          <a:p>
            <a:pPr marL="0" indent="0" algn="just">
              <a:buNone/>
            </a:pPr>
            <a:r>
              <a:rPr lang="en-ZA" sz="1300" dirty="0">
                <a:latin typeface="Arial" panose="020B0604020202020204" pitchFamily="34" charset="0"/>
                <a:cs typeface="Arial" panose="020B0604020202020204" pitchFamily="34" charset="0"/>
              </a:rPr>
              <a:t>Proclamation R18 of 2005 extended by R5 of 2007: National and all Provincial Department(s) of Social Development</a:t>
            </a:r>
            <a:endParaRPr lang="en-US" sz="1300" dirty="0">
              <a:latin typeface="Arial" panose="020B0604020202020204" pitchFamily="34" charset="0"/>
              <a:cs typeface="Arial" panose="020B0604020202020204" pitchFamily="34" charset="0"/>
            </a:endParaRPr>
          </a:p>
          <a:p>
            <a:pPr marL="0" indent="0" algn="just">
              <a:buNone/>
            </a:pPr>
            <a:r>
              <a:rPr lang="en-ZA" sz="1300" kern="1200" dirty="0">
                <a:latin typeface="Arial" panose="020B0604020202020204" pitchFamily="34" charset="0"/>
                <a:cs typeface="Arial" panose="020B0604020202020204" pitchFamily="34" charset="0"/>
              </a:rPr>
              <a:t>Proclamation R72 of 2009: North West Province Municipalities</a:t>
            </a:r>
            <a:endParaRPr lang="en-US" sz="1300" kern="1200" dirty="0">
              <a:latin typeface="Arial" panose="020B0604020202020204" pitchFamily="34" charset="0"/>
              <a:cs typeface="Arial" panose="020B0604020202020204" pitchFamily="34" charset="0"/>
            </a:endParaRPr>
          </a:p>
          <a:p>
            <a:pPr marL="0" lvl="0" indent="0" algn="just">
              <a:buNone/>
            </a:pPr>
            <a:r>
              <a:rPr lang="en-ZA" sz="1300" dirty="0">
                <a:latin typeface="Arial" pitchFamily="34" charset="0"/>
                <a:cs typeface="Arial" pitchFamily="34" charset="0"/>
              </a:rPr>
              <a:t>Proclamation R21 of 2010: Department of Health: Gauteng Province</a:t>
            </a:r>
            <a:endParaRPr lang="en-US" sz="1300" dirty="0">
              <a:latin typeface="Arial" pitchFamily="34" charset="0"/>
              <a:cs typeface="Arial" pitchFamily="34" charset="0"/>
            </a:endParaRPr>
          </a:p>
          <a:p>
            <a:pPr marL="0" indent="0" algn="just">
              <a:buNone/>
            </a:pPr>
            <a:r>
              <a:rPr lang="en-US" sz="1300" kern="1200" dirty="0" smtClean="0">
                <a:latin typeface="Arial" panose="020B0604020202020204" pitchFamily="34" charset="0"/>
                <a:cs typeface="Arial" panose="020B0604020202020204" pitchFamily="34" charset="0"/>
              </a:rPr>
              <a:t>Proclamation </a:t>
            </a:r>
            <a:r>
              <a:rPr lang="en-US" sz="1300" kern="1200" dirty="0">
                <a:latin typeface="Arial" panose="020B0604020202020204" pitchFamily="34" charset="0"/>
                <a:cs typeface="Arial" panose="020B0604020202020204" pitchFamily="34" charset="0"/>
              </a:rPr>
              <a:t>R27 of 2010: South African Social Security Agency (“SASSA”)</a:t>
            </a:r>
          </a:p>
          <a:p>
            <a:pPr marL="0" indent="0" algn="just">
              <a:buNone/>
            </a:pPr>
            <a:r>
              <a:rPr lang="en-ZA" sz="1300" dirty="0">
                <a:latin typeface="Arial" panose="020B0604020202020204" pitchFamily="34" charset="0"/>
                <a:cs typeface="Arial" panose="020B0604020202020204" pitchFamily="34" charset="0"/>
              </a:rPr>
              <a:t>Proclamation R42 of 2010 extended by R73 of 2011: South African Police Services</a:t>
            </a:r>
          </a:p>
          <a:p>
            <a:pPr marL="0" indent="0" algn="just">
              <a:buNone/>
            </a:pPr>
            <a:r>
              <a:rPr lang="en-ZA" sz="1300" dirty="0" smtClean="0">
                <a:latin typeface="Arial" panose="020B0604020202020204" pitchFamily="34" charset="0"/>
                <a:cs typeface="Arial" panose="020B0604020202020204" pitchFamily="34" charset="0"/>
              </a:rPr>
              <a:t>Proclamation </a:t>
            </a:r>
            <a:r>
              <a:rPr lang="en-ZA" sz="1300" dirty="0">
                <a:latin typeface="Arial" panose="020B0604020202020204" pitchFamily="34" charset="0"/>
                <a:cs typeface="Arial" panose="020B0604020202020204" pitchFamily="34" charset="0"/>
              </a:rPr>
              <a:t>R62 of 2010: Tshwane Metropolitan Municipality Gauteng Province </a:t>
            </a:r>
            <a:endParaRPr lang="en-US" sz="1300" dirty="0">
              <a:latin typeface="Arial" panose="020B0604020202020204" pitchFamily="34" charset="0"/>
              <a:cs typeface="Arial" panose="020B0604020202020204" pitchFamily="34" charset="0"/>
            </a:endParaRPr>
          </a:p>
          <a:p>
            <a:pPr marL="0" indent="0" algn="just">
              <a:buNone/>
            </a:pPr>
            <a:r>
              <a:rPr lang="en-ZA" sz="1300" dirty="0">
                <a:latin typeface="Arial" panose="020B0604020202020204" pitchFamily="34" charset="0"/>
                <a:cs typeface="Arial" panose="020B0604020202020204" pitchFamily="34" charset="0"/>
              </a:rPr>
              <a:t>Proclamation R63 of 2010: Ekurhuleni Metropolitan Municipality Gauteng Province</a:t>
            </a:r>
            <a:endParaRPr lang="en-US" sz="1300" dirty="0">
              <a:latin typeface="Arial" panose="020B0604020202020204" pitchFamily="34" charset="0"/>
              <a:cs typeface="Arial" panose="020B0604020202020204" pitchFamily="34" charset="0"/>
            </a:endParaRPr>
          </a:p>
          <a:p>
            <a:pPr marL="0" indent="0" algn="just">
              <a:buNone/>
            </a:pPr>
            <a:r>
              <a:rPr lang="en-ZA" sz="1300" dirty="0" smtClean="0">
                <a:latin typeface="Arial" panose="020B0604020202020204" pitchFamily="34" charset="0"/>
                <a:cs typeface="Arial" panose="020B0604020202020204" pitchFamily="34" charset="0"/>
              </a:rPr>
              <a:t>Proclamation </a:t>
            </a:r>
            <a:r>
              <a:rPr lang="en-ZA" sz="1300" dirty="0">
                <a:latin typeface="Arial" panose="020B0604020202020204" pitchFamily="34" charset="0"/>
                <a:cs typeface="Arial" panose="020B0604020202020204" pitchFamily="34" charset="0"/>
              </a:rPr>
              <a:t>R2 of 2012: Eskom Holdings </a:t>
            </a:r>
            <a:r>
              <a:rPr lang="en-ZA" sz="1300" dirty="0" smtClean="0">
                <a:latin typeface="Arial" panose="020B0604020202020204" pitchFamily="34" charset="0"/>
                <a:cs typeface="Arial" panose="020B0604020202020204" pitchFamily="34" charset="0"/>
              </a:rPr>
              <a:t>Ltd</a:t>
            </a:r>
          </a:p>
          <a:p>
            <a:pPr marL="0" indent="0">
              <a:buNone/>
            </a:pPr>
            <a:r>
              <a:rPr lang="en-ZA" sz="1300" dirty="0">
                <a:latin typeface="Arial" panose="020B0604020202020204" pitchFamily="34" charset="0"/>
                <a:cs typeface="Arial" panose="020B0604020202020204" pitchFamily="34" charset="0"/>
              </a:rPr>
              <a:t>Proclamation R6 of 2014: National Department of Co-operative Governance and Traditional Affairs</a:t>
            </a:r>
          </a:p>
          <a:p>
            <a:pPr marL="0" indent="0">
              <a:buNone/>
            </a:pPr>
            <a:r>
              <a:rPr lang="en-ZA" sz="1300" dirty="0">
                <a:latin typeface="Arial" panose="020B0604020202020204" pitchFamily="34" charset="0"/>
                <a:cs typeface="Arial" panose="020B0604020202020204" pitchFamily="34" charset="0"/>
              </a:rPr>
              <a:t>Proclamation R8 of 2014: Bushbuckridge Local Municipality</a:t>
            </a:r>
          </a:p>
          <a:p>
            <a:pPr marL="0" lvl="0" indent="0">
              <a:buNone/>
            </a:pPr>
            <a:r>
              <a:rPr lang="en-ZA" sz="1300" dirty="0" smtClean="0">
                <a:latin typeface="Arial" panose="020B0604020202020204" pitchFamily="34" charset="0"/>
                <a:cs typeface="Arial" panose="020B0604020202020204" pitchFamily="34" charset="0"/>
              </a:rPr>
              <a:t>Proclamation </a:t>
            </a:r>
            <a:r>
              <a:rPr lang="en-ZA" sz="1300" dirty="0">
                <a:latin typeface="Arial" panose="020B0604020202020204" pitchFamily="34" charset="0"/>
                <a:cs typeface="Arial" panose="020B0604020202020204" pitchFamily="34" charset="0"/>
              </a:rPr>
              <a:t>R20 of 2014: Universal Service and Access Agency of South Africa (USAASA)</a:t>
            </a:r>
          </a:p>
          <a:p>
            <a:pPr marL="0" indent="0">
              <a:buNone/>
            </a:pPr>
            <a:r>
              <a:rPr lang="en-ZA" sz="1300" dirty="0" smtClean="0">
                <a:latin typeface="Arial" panose="020B0604020202020204" pitchFamily="34" charset="0"/>
                <a:cs typeface="Arial" panose="020B0604020202020204" pitchFamily="34" charset="0"/>
              </a:rPr>
              <a:t>Proclamation </a:t>
            </a:r>
            <a:r>
              <a:rPr lang="en-ZA" sz="1300" dirty="0">
                <a:latin typeface="Arial" panose="020B0604020202020204" pitchFamily="34" charset="0"/>
                <a:cs typeface="Arial" panose="020B0604020202020204" pitchFamily="34" charset="0"/>
              </a:rPr>
              <a:t>R55 of 2014: Department of Labour and Compensation Fund</a:t>
            </a:r>
          </a:p>
          <a:p>
            <a:pPr marL="0" lvl="0" indent="0">
              <a:buNone/>
            </a:pPr>
            <a:r>
              <a:rPr lang="en-ZA" sz="1300" dirty="0">
                <a:latin typeface="Arial" panose="020B0604020202020204" pitchFamily="34" charset="0"/>
                <a:cs typeface="Arial" panose="020B0604020202020204" pitchFamily="34" charset="0"/>
              </a:rPr>
              <a:t>Proclamation R62 of 2014: Department of Communications</a:t>
            </a:r>
          </a:p>
          <a:p>
            <a:pPr marL="0" indent="0" algn="just">
              <a:buNone/>
            </a:pPr>
            <a:endParaRPr lang="en-US" sz="1300" dirty="0">
              <a:latin typeface="Arial" panose="020B0604020202020204" pitchFamily="34" charset="0"/>
              <a:cs typeface="Arial" panose="020B0604020202020204" pitchFamily="34" charset="0"/>
            </a:endParaRPr>
          </a:p>
          <a:p>
            <a:pPr marL="0" lvl="0" indent="0" algn="just">
              <a:buNone/>
            </a:pPr>
            <a:endParaRPr lang="en-ZA" sz="1300" dirty="0" smtClean="0">
              <a:latin typeface="Arial" pitchFamily="34" charset="0"/>
              <a:cs typeface="Arial" pitchFamily="34" charset="0"/>
            </a:endParaRPr>
          </a:p>
          <a:p>
            <a:pPr marL="0" indent="0">
              <a:buNone/>
            </a:pPr>
            <a:endParaRPr lang="en-ZA" sz="1300" dirty="0" smtClean="0">
              <a:latin typeface="Arial" pitchFamily="34" charset="0"/>
              <a:cs typeface="Arial" pitchFamily="34" charset="0"/>
            </a:endParaRPr>
          </a:p>
          <a:p>
            <a:pPr marL="0" indent="0">
              <a:buNone/>
            </a:pPr>
            <a:endParaRPr lang="en-ZA" sz="1300" dirty="0">
              <a:latin typeface="Arial" pitchFamily="34" charset="0"/>
              <a:cs typeface="Arial" pitchFamily="34" charset="0"/>
            </a:endParaRPr>
          </a:p>
          <a:p>
            <a:pPr marL="0" lvl="0" indent="0">
              <a:buNone/>
            </a:pPr>
            <a:endParaRPr lang="en-ZA" sz="1300" dirty="0">
              <a:latin typeface="Arial" pitchFamily="34" charset="0"/>
              <a:cs typeface="Arial" pitchFamily="34" charset="0"/>
            </a:endParaRPr>
          </a:p>
          <a:p>
            <a:pPr marL="0" indent="0" algn="just">
              <a:buNone/>
            </a:pPr>
            <a:endParaRPr lang="en-ZA" sz="1300" dirty="0">
              <a:latin typeface="Arial" pitchFamily="34" charset="0"/>
              <a:cs typeface="Arial" pitchFamily="34" charset="0"/>
            </a:endParaRPr>
          </a:p>
          <a:p>
            <a:pPr marL="0" indent="0" algn="just">
              <a:buNone/>
            </a:pPr>
            <a:endParaRPr lang="en-US" sz="1300" dirty="0">
              <a:latin typeface="Arial" pitchFamily="34" charset="0"/>
              <a:cs typeface="Arial" pitchFamily="34" charset="0"/>
            </a:endParaRPr>
          </a:p>
          <a:p>
            <a:pPr marL="0" lvl="0" indent="0" algn="just">
              <a:buNone/>
            </a:pPr>
            <a:endParaRPr lang="en-US" sz="1300" dirty="0">
              <a:latin typeface="Arial" pitchFamily="34" charset="0"/>
              <a:cs typeface="Arial" pitchFamily="34" charset="0"/>
            </a:endParaRPr>
          </a:p>
          <a:p>
            <a:pPr marL="0" indent="0" algn="just">
              <a:buNone/>
            </a:pPr>
            <a:endParaRPr lang="en-ZA" sz="1300" kern="1200" dirty="0">
              <a:latin typeface="Arial" panose="020B0604020202020204" pitchFamily="34" charset="0"/>
              <a:cs typeface="Arial" panose="020B0604020202020204" pitchFamily="34" charset="0"/>
            </a:endParaRPr>
          </a:p>
          <a:p>
            <a:pPr marL="0" indent="0" algn="just">
              <a:buNone/>
            </a:pPr>
            <a:endParaRPr lang="en-US" sz="1300" kern="1200" dirty="0">
              <a:latin typeface="Arial" panose="020B0604020202020204" pitchFamily="34" charset="0"/>
              <a:cs typeface="Arial" panose="020B0604020202020204" pitchFamily="34" charset="0"/>
            </a:endParaRPr>
          </a:p>
          <a:p>
            <a:pPr marL="0" indent="0" algn="just">
              <a:buNone/>
            </a:pPr>
            <a:endParaRPr lang="en-US" sz="1300" kern="1200" dirty="0">
              <a:latin typeface="Arial" panose="020B0604020202020204" pitchFamily="34" charset="0"/>
              <a:cs typeface="Arial" panose="020B0604020202020204" pitchFamily="34" charset="0"/>
            </a:endParaRPr>
          </a:p>
          <a:p>
            <a:pPr marL="0" indent="0" algn="just">
              <a:buNone/>
            </a:pPr>
            <a:endParaRPr lang="en-US" sz="1300" kern="1200" dirty="0">
              <a:latin typeface="Arial" panose="020B0604020202020204" pitchFamily="34" charset="0"/>
              <a:cs typeface="Arial" panose="020B0604020202020204" pitchFamily="34" charset="0"/>
            </a:endParaRPr>
          </a:p>
          <a:p>
            <a:pPr marL="0" lvl="1" indent="0" algn="just">
              <a:buNone/>
            </a:pPr>
            <a:endParaRPr lang="en-ZA" sz="1300" b="1" dirty="0">
              <a:latin typeface="Arial" pitchFamily="34" charset="0"/>
              <a:cs typeface="Arial" pitchFamily="34" charset="0"/>
            </a:endParaRPr>
          </a:p>
          <a:p>
            <a:pPr marL="0" indent="0" algn="just">
              <a:buNone/>
            </a:pPr>
            <a:endParaRPr lang="en-ZA" sz="1300" kern="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499AD07-51AD-43AC-AA7C-01905B0EF53F}" type="slidenum">
              <a:rPr lang="en-ZA" smtClean="0"/>
              <a:pPr/>
              <a:t>25</a:t>
            </a:fld>
            <a:endParaRPr lang="en-ZA" dirty="0"/>
          </a:p>
        </p:txBody>
      </p:sp>
      <p:sp>
        <p:nvSpPr>
          <p:cNvPr id="7" name="Footer Placeholder 6"/>
          <p:cNvSpPr>
            <a:spLocks noGrp="1"/>
          </p:cNvSpPr>
          <p:nvPr>
            <p:ph type="ftr" sz="quarter" idx="11"/>
          </p:nvPr>
        </p:nvSpPr>
        <p:spPr>
          <a:xfrm>
            <a:off x="2590800" y="6356350"/>
            <a:ext cx="4038600" cy="365125"/>
          </a:xfrm>
        </p:spPr>
        <p:txBody>
          <a:bodyPr/>
          <a:lstStyle/>
          <a:p>
            <a:pPr>
              <a:defRPr/>
            </a:pPr>
            <a:r>
              <a:rPr lang="en-US" dirty="0" smtClean="0"/>
              <a:t>SIU Annual Report 2014/15 Presentation to PC J &amp; CS</a:t>
            </a:r>
            <a:endParaRPr lang="en-ZA" dirty="0"/>
          </a:p>
        </p:txBody>
      </p:sp>
    </p:spTree>
    <p:extLst>
      <p:ext uri="{BB962C8B-B14F-4D97-AF65-F5344CB8AC3E}">
        <p14:creationId xmlns:p14="http://schemas.microsoft.com/office/powerpoint/2010/main" xmlns="" val="18554801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a:solidFill>
                  <a:schemeClr val="tx1"/>
                </a:solidFill>
                <a:effectLst>
                  <a:outerShdw blurRad="38100" dist="38100" dir="2700000" algn="tl">
                    <a:srgbClr val="000000">
                      <a:alpha val="43137"/>
                    </a:srgbClr>
                  </a:outerShdw>
                </a:effectLst>
                <a:latin typeface="Arial" pitchFamily="34" charset="0"/>
                <a:cs typeface="Arial" pitchFamily="34" charset="0"/>
              </a:rPr>
              <a:t>Key Operational Challenges </a:t>
            </a:r>
          </a:p>
        </p:txBody>
      </p:sp>
      <p:sp>
        <p:nvSpPr>
          <p:cNvPr id="3" name="Content Placeholder 2"/>
          <p:cNvSpPr>
            <a:spLocks noGrp="1"/>
          </p:cNvSpPr>
          <p:nvPr>
            <p:ph idx="1"/>
          </p:nvPr>
        </p:nvSpPr>
        <p:spPr>
          <a:xfrm>
            <a:off x="251520" y="1196752"/>
            <a:ext cx="8064896" cy="5472608"/>
          </a:xfrm>
        </p:spPr>
        <p:txBody>
          <a:bodyPr>
            <a:noAutofit/>
          </a:bodyPr>
          <a:lstStyle/>
          <a:p>
            <a:pPr marL="355600" lvl="1" indent="-355600" algn="just">
              <a:lnSpc>
                <a:spcPct val="150000"/>
              </a:lnSpc>
              <a:spcBef>
                <a:spcPts val="600"/>
              </a:spcBef>
              <a:buClrTx/>
              <a:buFont typeface="Wingdings" pitchFamily="2" charset="2"/>
              <a:buChar char="§"/>
            </a:pPr>
            <a:r>
              <a:rPr lang="en-ZA" sz="1400" b="1" dirty="0" smtClean="0">
                <a:latin typeface="Arial" pitchFamily="34" charset="0"/>
                <a:cs typeface="Arial" pitchFamily="34" charset="0"/>
              </a:rPr>
              <a:t>The process to set up the Special Tribunal is still to be dealt with.</a:t>
            </a:r>
          </a:p>
          <a:p>
            <a:pPr marL="355600" lvl="1" indent="-355600" algn="just">
              <a:lnSpc>
                <a:spcPct val="150000"/>
              </a:lnSpc>
              <a:buFont typeface="Wingdings" pitchFamily="2" charset="2"/>
              <a:buChar char="§"/>
            </a:pPr>
            <a:r>
              <a:rPr lang="en-ZA" sz="1400" b="1" dirty="0" smtClean="0">
                <a:latin typeface="Arial" pitchFamily="34" charset="0"/>
                <a:cs typeface="Arial" pitchFamily="34" charset="0"/>
              </a:rPr>
              <a:t>Implementation of envisaged case management solution.</a:t>
            </a:r>
          </a:p>
          <a:p>
            <a:pPr marL="355600" lvl="1" indent="-355600" algn="just">
              <a:lnSpc>
                <a:spcPct val="150000"/>
              </a:lnSpc>
              <a:buFont typeface="Wingdings" pitchFamily="2" charset="2"/>
              <a:buChar char="§"/>
            </a:pPr>
            <a:r>
              <a:rPr lang="en-ZA" sz="1400" b="1" dirty="0" smtClean="0">
                <a:latin typeface="Arial" pitchFamily="34" charset="0"/>
                <a:cs typeface="Arial" pitchFamily="34" charset="0"/>
              </a:rPr>
              <a:t>Culture of non payment by state institutions whom we are investigating. The SIU may experience a cash flow challenge due to money owed to it by state institutions. This matter is being closely monitored.</a:t>
            </a:r>
            <a:endParaRPr lang="en-ZA" sz="1400" b="1" u="sng" dirty="0" smtClean="0">
              <a:latin typeface="Arial" pitchFamily="34" charset="0"/>
              <a:cs typeface="Arial" pitchFamily="34" charset="0"/>
            </a:endParaRPr>
          </a:p>
          <a:p>
            <a:pPr marL="355600" lvl="1" indent="-355600" algn="just">
              <a:lnSpc>
                <a:spcPct val="150000"/>
              </a:lnSpc>
              <a:spcBef>
                <a:spcPts val="600"/>
              </a:spcBef>
              <a:buClrTx/>
              <a:buFont typeface="Wingdings" pitchFamily="2" charset="2"/>
              <a:buChar char="§"/>
            </a:pPr>
            <a:r>
              <a:rPr lang="en-ZA" sz="1400" b="1" dirty="0" smtClean="0">
                <a:latin typeface="Arial" pitchFamily="34" charset="0"/>
                <a:cs typeface="Arial" pitchFamily="34" charset="0"/>
              </a:rPr>
              <a:t>Key specialist resources, such as, senior lawyers with the relevant experience are not readily available.</a:t>
            </a:r>
          </a:p>
          <a:p>
            <a:pPr marL="355600" lvl="1" indent="-355600" algn="just">
              <a:lnSpc>
                <a:spcPct val="150000"/>
              </a:lnSpc>
              <a:spcBef>
                <a:spcPts val="600"/>
              </a:spcBef>
              <a:buClrTx/>
              <a:buFont typeface="Wingdings" pitchFamily="2" charset="2"/>
              <a:buChar char="§"/>
            </a:pPr>
            <a:r>
              <a:rPr lang="en-ZA" sz="1400" b="1" dirty="0" smtClean="0">
                <a:latin typeface="Arial" pitchFamily="34" charset="0"/>
                <a:cs typeface="Arial" pitchFamily="34" charset="0"/>
              </a:rPr>
              <a:t>Each proclamation comes with its own complexity and the SIU needs to continuously align the skills of the investigators with current needs.   </a:t>
            </a:r>
          </a:p>
          <a:p>
            <a:pPr marL="355600" indent="-355600" algn="just">
              <a:lnSpc>
                <a:spcPct val="150000"/>
              </a:lnSpc>
              <a:spcBef>
                <a:spcPts val="600"/>
              </a:spcBef>
              <a:buClrTx/>
              <a:buFont typeface="Wingdings" pitchFamily="2" charset="2"/>
              <a:buChar char="§"/>
            </a:pPr>
            <a:endParaRPr lang="en-ZA" sz="1600" dirty="0" smtClean="0">
              <a:solidFill>
                <a:srgbClr val="FFC000"/>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499AD07-51AD-43AC-AA7C-01905B0EF53F}" type="slidenum">
              <a:rPr lang="en-ZA" smtClean="0"/>
              <a:pPr/>
              <a:t>26</a:t>
            </a:fld>
            <a:endParaRPr lang="en-ZA" dirty="0"/>
          </a:p>
        </p:txBody>
      </p:sp>
      <p:sp>
        <p:nvSpPr>
          <p:cNvPr id="7" name="Footer Placeholder 6"/>
          <p:cNvSpPr>
            <a:spLocks noGrp="1"/>
          </p:cNvSpPr>
          <p:nvPr>
            <p:ph type="ftr" sz="quarter" idx="11"/>
          </p:nvPr>
        </p:nvSpPr>
        <p:spPr>
          <a:xfrm>
            <a:off x="2514600" y="6356350"/>
            <a:ext cx="4038600" cy="365125"/>
          </a:xfrm>
        </p:spPr>
        <p:txBody>
          <a:bodyPr/>
          <a:lstStyle/>
          <a:p>
            <a:pPr>
              <a:defRPr/>
            </a:pPr>
            <a:r>
              <a:rPr lang="en-US" dirty="0" smtClean="0"/>
              <a:t>SIU Annual Report 2014/15 Presentation to PC J &amp; CS</a:t>
            </a:r>
            <a:endParaRPr lang="en-ZA" dirty="0"/>
          </a:p>
        </p:txBody>
      </p:sp>
    </p:spTree>
    <p:extLst>
      <p:ext uri="{BB962C8B-B14F-4D97-AF65-F5344CB8AC3E}">
        <p14:creationId xmlns:p14="http://schemas.microsoft.com/office/powerpoint/2010/main" xmlns="" val="41377886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9600" y="3048000"/>
            <a:ext cx="7772400" cy="1362075"/>
          </a:xfrm>
        </p:spPr>
        <p:txBody>
          <a:bodyPr/>
          <a:lstStyle/>
          <a:p>
            <a:pPr algn="ctr"/>
            <a:r>
              <a:rPr lang="en-US" sz="3600" dirty="0" smtClean="0">
                <a:effectLst>
                  <a:outerShdw blurRad="38100" dist="38100" dir="2700000" algn="tl">
                    <a:srgbClr val="000000">
                      <a:alpha val="43137"/>
                    </a:srgbClr>
                  </a:outerShdw>
                </a:effectLst>
                <a:latin typeface="Arial Narrow" panose="020B0606020202030204" pitchFamily="34" charset="0"/>
              </a:rPr>
              <a:t>HUMAN RESOURCES </a:t>
            </a:r>
            <a:endParaRPr lang="en-US" sz="3600" dirty="0">
              <a:effectLst>
                <a:outerShdw blurRad="38100" dist="38100" dir="2700000" algn="tl">
                  <a:srgbClr val="000000">
                    <a:alpha val="43137"/>
                  </a:srgbClr>
                </a:outerShdw>
              </a:effectLst>
              <a:latin typeface="Arial Narrow" panose="020B0606020202030204" pitchFamily="34" charset="0"/>
            </a:endParaRPr>
          </a:p>
        </p:txBody>
      </p:sp>
      <p:sp>
        <p:nvSpPr>
          <p:cNvPr id="5" name="Footer Placeholder 4"/>
          <p:cNvSpPr>
            <a:spLocks noGrp="1"/>
          </p:cNvSpPr>
          <p:nvPr>
            <p:ph type="ftr" sz="quarter" idx="11"/>
          </p:nvPr>
        </p:nvSpPr>
        <p:spPr>
          <a:xfrm>
            <a:off x="2514600" y="6356350"/>
            <a:ext cx="4419600" cy="365125"/>
          </a:xfrm>
        </p:spPr>
        <p:txBody>
          <a:bodyPr/>
          <a:lstStyle/>
          <a:p>
            <a:pPr>
              <a:defRPr/>
            </a:pPr>
            <a:r>
              <a:rPr lang="en-US" smtClean="0"/>
              <a:t>SIU Annual Report 2014/15 Presentation to PC J &amp; CS</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27</a:t>
            </a:fld>
            <a:endParaRPr lang="en-ZA"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1"/>
            <a:ext cx="8153400" cy="2362200"/>
          </a:xfrm>
        </p:spPr>
        <p:txBody>
          <a:bodyPr/>
          <a:lstStyle/>
          <a:p>
            <a:pPr>
              <a:buFont typeface="Wingdings" pitchFamily="2" charset="2"/>
              <a:buChar char="§"/>
            </a:pPr>
            <a:r>
              <a:rPr lang="en-ZA" sz="1800" dirty="0" smtClean="0">
                <a:solidFill>
                  <a:srgbClr val="000000"/>
                </a:solidFill>
                <a:latin typeface="+mn-lt"/>
                <a:cs typeface="Arial" pitchFamily="34" charset="0"/>
              </a:rPr>
              <a:t>The SIU had a t</a:t>
            </a:r>
            <a:r>
              <a:rPr lang="en-ZA" sz="1800" dirty="0" smtClean="0">
                <a:latin typeface="+mn-lt"/>
                <a:cs typeface="Arial" pitchFamily="34" charset="0"/>
              </a:rPr>
              <a:t>otal staff complement of </a:t>
            </a:r>
            <a:r>
              <a:rPr lang="en-ZA" sz="1800" b="1" dirty="0" smtClean="0">
                <a:latin typeface="+mn-lt"/>
                <a:cs typeface="Arial" pitchFamily="34" charset="0"/>
              </a:rPr>
              <a:t>546</a:t>
            </a:r>
            <a:r>
              <a:rPr lang="en-ZA" sz="1800" dirty="0" smtClean="0">
                <a:latin typeface="+mn-lt"/>
                <a:cs typeface="Arial" pitchFamily="34" charset="0"/>
              </a:rPr>
              <a:t>  at 31 March 2015.</a:t>
            </a:r>
          </a:p>
          <a:p>
            <a:pPr lvl="1">
              <a:buClrTx/>
              <a:buNone/>
            </a:pPr>
            <a:r>
              <a:rPr lang="en-ZA" sz="1800" dirty="0" smtClean="0">
                <a:latin typeface="+mn-lt"/>
                <a:cs typeface="Arial" pitchFamily="34" charset="0"/>
              </a:rPr>
              <a:t>- Operational staff: </a:t>
            </a:r>
            <a:r>
              <a:rPr lang="en-ZA" sz="1800" b="1" dirty="0" smtClean="0">
                <a:latin typeface="+mn-lt"/>
                <a:cs typeface="Arial" pitchFamily="34" charset="0"/>
              </a:rPr>
              <a:t>430</a:t>
            </a:r>
          </a:p>
          <a:p>
            <a:pPr lvl="1">
              <a:buClrTx/>
              <a:buNone/>
            </a:pPr>
            <a:r>
              <a:rPr lang="en-ZA" sz="1800" dirty="0" smtClean="0">
                <a:latin typeface="+mn-lt"/>
                <a:cs typeface="Arial" pitchFamily="34" charset="0"/>
              </a:rPr>
              <a:t>- Non operational staff: </a:t>
            </a:r>
            <a:r>
              <a:rPr lang="en-ZA" sz="1800" b="1" dirty="0" smtClean="0">
                <a:latin typeface="+mn-lt"/>
                <a:cs typeface="Arial" pitchFamily="34" charset="0"/>
              </a:rPr>
              <a:t>116</a:t>
            </a:r>
            <a:endParaRPr lang="en-ZA" sz="1800" b="1" dirty="0" smtClean="0">
              <a:solidFill>
                <a:srgbClr val="000000"/>
              </a:solidFill>
              <a:latin typeface="+mn-lt"/>
              <a:cs typeface="Arial" pitchFamily="34" charset="0"/>
            </a:endParaRPr>
          </a:p>
          <a:p>
            <a:pPr>
              <a:buFont typeface="Wingdings" pitchFamily="2" charset="2"/>
              <a:buChar char="§"/>
            </a:pPr>
            <a:r>
              <a:rPr lang="en-ZA" sz="1800" b="1" dirty="0" smtClean="0">
                <a:solidFill>
                  <a:srgbClr val="000000"/>
                </a:solidFill>
                <a:latin typeface="+mn-lt"/>
                <a:cs typeface="Arial" pitchFamily="34" charset="0"/>
              </a:rPr>
              <a:t>37</a:t>
            </a:r>
            <a:r>
              <a:rPr lang="en-ZA" sz="1800" dirty="0" smtClean="0">
                <a:solidFill>
                  <a:srgbClr val="000000"/>
                </a:solidFill>
                <a:latin typeface="+mn-lt"/>
                <a:cs typeface="Arial" pitchFamily="34" charset="0"/>
              </a:rPr>
              <a:t> staff left the SIU and </a:t>
            </a:r>
            <a:r>
              <a:rPr lang="en-ZA" sz="1800" b="1" dirty="0" smtClean="0">
                <a:solidFill>
                  <a:srgbClr val="000000"/>
                </a:solidFill>
                <a:latin typeface="+mn-lt"/>
                <a:cs typeface="Arial" pitchFamily="34" charset="0"/>
              </a:rPr>
              <a:t>21</a:t>
            </a:r>
            <a:r>
              <a:rPr lang="en-ZA" sz="1800" dirty="0" smtClean="0">
                <a:solidFill>
                  <a:srgbClr val="000000"/>
                </a:solidFill>
                <a:latin typeface="+mn-lt"/>
                <a:cs typeface="Arial" pitchFamily="34" charset="0"/>
              </a:rPr>
              <a:t> new appointments were made</a:t>
            </a:r>
            <a:endParaRPr lang="en-ZA" sz="2800" dirty="0" smtClean="0">
              <a:solidFill>
                <a:srgbClr val="000000"/>
              </a:solidFill>
              <a:latin typeface="+mn-lt"/>
              <a:cs typeface="Arial" pitchFamily="34" charset="0"/>
            </a:endParaRPr>
          </a:p>
          <a:p>
            <a:pPr>
              <a:buNone/>
            </a:pPr>
            <a:endParaRPr lang="en-ZA" sz="1600" dirty="0" smtClean="0">
              <a:solidFill>
                <a:srgbClr val="000000"/>
              </a:solidFill>
              <a:cs typeface="Arial" pitchFamily="34" charset="0"/>
            </a:endParaRPr>
          </a:p>
          <a:p>
            <a:pPr marL="0" lvl="0" indent="0" eaLnBrk="1" hangingPunct="1">
              <a:lnSpc>
                <a:spcPct val="100000"/>
              </a:lnSpc>
              <a:spcBef>
                <a:spcPts val="600"/>
              </a:spcBef>
              <a:spcAft>
                <a:spcPts val="0"/>
              </a:spcAft>
              <a:buNone/>
            </a:pPr>
            <a:endParaRPr lang="en-ZA" sz="2000" dirty="0" smtClean="0"/>
          </a:p>
        </p:txBody>
      </p:sp>
      <p:sp>
        <p:nvSpPr>
          <p:cNvPr id="5" name="Footer Placeholder 4"/>
          <p:cNvSpPr>
            <a:spLocks noGrp="1"/>
          </p:cNvSpPr>
          <p:nvPr>
            <p:ph type="ftr" sz="quarter" idx="11"/>
          </p:nvPr>
        </p:nvSpPr>
        <p:spPr>
          <a:xfrm>
            <a:off x="2819400" y="6356350"/>
            <a:ext cx="4343400" cy="365125"/>
          </a:xfrm>
        </p:spPr>
        <p:txBody>
          <a:bodyPr/>
          <a:lstStyle/>
          <a:p>
            <a:pPr>
              <a:defRPr/>
            </a:pPr>
            <a:r>
              <a:rPr lang="en-US" dirty="0" smtClean="0"/>
              <a:t>SIU Annual Report 2014/15 Presentation to PC J &amp; CS</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28</a:t>
            </a:fld>
            <a:endParaRPr lang="en-ZA" dirty="0"/>
          </a:p>
        </p:txBody>
      </p:sp>
      <p:sp>
        <p:nvSpPr>
          <p:cNvPr id="9" name="Title 1"/>
          <p:cNvSpPr>
            <a:spLocks noGrp="1"/>
          </p:cNvSpPr>
          <p:nvPr>
            <p:ph type="title" idx="4294967295"/>
          </p:nvPr>
        </p:nvSpPr>
        <p:spPr>
          <a:xfrm>
            <a:off x="1143000" y="1"/>
            <a:ext cx="5902325" cy="903288"/>
          </a:xfrm>
          <a:prstGeom prst="rect">
            <a:avLst/>
          </a:prstGeom>
        </p:spPr>
        <p:txBody>
          <a:bodyPr anchor="ctr" anchorCtr="0"/>
          <a:lstStyle/>
          <a:p>
            <a:pPr algn="l" eaLnBrk="1" hangingPunct="1">
              <a:spcBef>
                <a:spcPts val="600"/>
              </a:spcBef>
              <a:spcAft>
                <a:spcPts val="0"/>
              </a:spcAft>
              <a:defRPr/>
            </a:pPr>
            <a:r>
              <a:rPr lang="en-ZA" sz="2400" b="1" dirty="0" smtClean="0">
                <a:solidFill>
                  <a:srgbClr val="000000"/>
                </a:solidFill>
                <a:cs typeface="Arial" pitchFamily="34" charset="0"/>
              </a:rPr>
              <a:t/>
            </a:r>
            <a:br>
              <a:rPr lang="en-ZA" sz="2400" b="1" dirty="0" smtClean="0">
                <a:solidFill>
                  <a:srgbClr val="000000"/>
                </a:solidFill>
                <a:cs typeface="Arial" pitchFamily="34" charset="0"/>
              </a:rPr>
            </a:br>
            <a:r>
              <a:rPr lang="en-ZA" sz="2400" b="1" dirty="0" smtClean="0">
                <a:solidFill>
                  <a:srgbClr val="000000"/>
                </a:solidFill>
                <a:effectLst>
                  <a:outerShdw blurRad="38100" dist="38100" dir="2700000" algn="tl">
                    <a:srgbClr val="000000">
                      <a:alpha val="43137"/>
                    </a:srgbClr>
                  </a:outerShdw>
                </a:effectLst>
                <a:cs typeface="Arial" pitchFamily="34" charset="0"/>
              </a:rPr>
              <a:t>Employee numbers</a:t>
            </a:r>
            <a:r>
              <a:rPr lang="en-ZA" sz="2800" b="1" dirty="0" smtClean="0">
                <a:solidFill>
                  <a:srgbClr val="000000"/>
                </a:solidFill>
                <a:cs typeface="Arial" pitchFamily="34" charset="0"/>
              </a:rPr>
              <a:t/>
            </a:r>
            <a:br>
              <a:rPr lang="en-ZA" sz="2800" b="1" dirty="0" smtClean="0">
                <a:solidFill>
                  <a:srgbClr val="000000"/>
                </a:solidFill>
                <a:cs typeface="Arial" pitchFamily="34" charset="0"/>
              </a:rPr>
            </a:br>
            <a:endParaRPr lang="en-ZA" sz="2800" b="1" dirty="0">
              <a:latin typeface="Arial Narrow"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4983163"/>
          </a:xfrm>
        </p:spPr>
        <p:txBody>
          <a:bodyPr/>
          <a:lstStyle/>
          <a:p>
            <a:pPr lvl="1">
              <a:lnSpc>
                <a:spcPct val="100000"/>
              </a:lnSpc>
              <a:spcBef>
                <a:spcPts val="600"/>
              </a:spcBef>
              <a:spcAft>
                <a:spcPts val="0"/>
              </a:spcAft>
              <a:buNone/>
            </a:pPr>
            <a:endParaRPr lang="en-US" sz="2000" dirty="0" smtClean="0"/>
          </a:p>
          <a:p>
            <a:pPr>
              <a:lnSpc>
                <a:spcPct val="100000"/>
              </a:lnSpc>
              <a:spcBef>
                <a:spcPts val="600"/>
              </a:spcBef>
              <a:spcAft>
                <a:spcPts val="0"/>
              </a:spcAft>
              <a:buNone/>
            </a:pPr>
            <a:endParaRPr lang="en-US" sz="2000" dirty="0" smtClean="0"/>
          </a:p>
          <a:p>
            <a:pPr>
              <a:lnSpc>
                <a:spcPct val="100000"/>
              </a:lnSpc>
              <a:spcBef>
                <a:spcPts val="600"/>
              </a:spcBef>
              <a:spcAft>
                <a:spcPts val="0"/>
              </a:spcAft>
              <a:buNone/>
            </a:pPr>
            <a:endParaRPr lang="en-GB" sz="2000" dirty="0"/>
          </a:p>
        </p:txBody>
      </p:sp>
      <p:sp>
        <p:nvSpPr>
          <p:cNvPr id="5" name="Footer Placeholder 4"/>
          <p:cNvSpPr>
            <a:spLocks noGrp="1"/>
          </p:cNvSpPr>
          <p:nvPr>
            <p:ph type="ftr" sz="quarter" idx="11"/>
          </p:nvPr>
        </p:nvSpPr>
        <p:spPr>
          <a:xfrm>
            <a:off x="2209800" y="6356350"/>
            <a:ext cx="5257800" cy="365125"/>
          </a:xfrm>
        </p:spPr>
        <p:txBody>
          <a:bodyPr/>
          <a:lstStyle/>
          <a:p>
            <a:pPr>
              <a:defRPr/>
            </a:pPr>
            <a:r>
              <a:rPr lang="en-US" dirty="0" smtClean="0"/>
              <a:t>SIU Annual Report 2014/15 Presentation to PC J &amp; CS</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29</a:t>
            </a:fld>
            <a:endParaRPr lang="en-ZA" dirty="0"/>
          </a:p>
        </p:txBody>
      </p:sp>
      <p:sp>
        <p:nvSpPr>
          <p:cNvPr id="9" name="Title 1"/>
          <p:cNvSpPr>
            <a:spLocks noGrp="1"/>
          </p:cNvSpPr>
          <p:nvPr>
            <p:ph type="title" idx="4294967295"/>
          </p:nvPr>
        </p:nvSpPr>
        <p:spPr>
          <a:xfrm>
            <a:off x="1143000" y="1"/>
            <a:ext cx="5902325" cy="903288"/>
          </a:xfrm>
          <a:prstGeom prst="rect">
            <a:avLst/>
          </a:prstGeom>
        </p:spPr>
        <p:txBody>
          <a:bodyPr anchor="ctr" anchorCtr="0"/>
          <a:lstStyle/>
          <a:p>
            <a:pPr algn="l" eaLnBrk="1" hangingPunct="1">
              <a:spcBef>
                <a:spcPts val="600"/>
              </a:spcBef>
              <a:spcAft>
                <a:spcPts val="0"/>
              </a:spcAft>
            </a:pPr>
            <a:r>
              <a:rPr lang="en-US" sz="2400" b="1" dirty="0" smtClean="0"/>
              <a:t/>
            </a:r>
            <a:br>
              <a:rPr lang="en-US" sz="2400" b="1" dirty="0" smtClean="0"/>
            </a:br>
            <a:r>
              <a:rPr lang="en-US" sz="2400" b="1" dirty="0" smtClean="0">
                <a:effectLst>
                  <a:outerShdw blurRad="38100" dist="38100" dir="2700000" algn="tl">
                    <a:srgbClr val="000000">
                      <a:alpha val="43137"/>
                    </a:srgbClr>
                  </a:outerShdw>
                </a:effectLst>
              </a:rPr>
              <a:t>HR Achievements  </a:t>
            </a:r>
            <a:r>
              <a:rPr lang="en-US" sz="2800" b="1" dirty="0" smtClean="0"/>
              <a:t/>
            </a:r>
            <a:br>
              <a:rPr lang="en-US" sz="2800" b="1" dirty="0" smtClean="0"/>
            </a:br>
            <a:endParaRPr lang="en-ZA" sz="2800" b="1" dirty="0" smtClean="0">
              <a:latin typeface="Arial Narrow" pitchFamily="34" charset="0"/>
            </a:endParaRPr>
          </a:p>
        </p:txBody>
      </p:sp>
      <p:sp>
        <p:nvSpPr>
          <p:cNvPr id="7" name="Rectangle 6"/>
          <p:cNvSpPr/>
          <p:nvPr/>
        </p:nvSpPr>
        <p:spPr>
          <a:xfrm>
            <a:off x="762000" y="889844"/>
            <a:ext cx="7924800" cy="5355312"/>
          </a:xfrm>
          <a:prstGeom prst="rect">
            <a:avLst/>
          </a:prstGeom>
        </p:spPr>
        <p:txBody>
          <a:bodyPr wrap="square">
            <a:spAutoFit/>
          </a:bodyPr>
          <a:lstStyle/>
          <a:p>
            <a:pPr marL="0" indent="0">
              <a:buNone/>
            </a:pPr>
            <a:r>
              <a:rPr lang="en-US" dirty="0" smtClean="0"/>
              <a:t> </a:t>
            </a:r>
          </a:p>
          <a:p>
            <a:pPr marL="0" indent="0" algn="just">
              <a:buNone/>
            </a:pPr>
            <a:endParaRPr lang="en-US" b="1" dirty="0" smtClean="0"/>
          </a:p>
          <a:p>
            <a:pPr lvl="0" algn="just"/>
            <a:r>
              <a:rPr lang="en-US" dirty="0" smtClean="0"/>
              <a:t>The following were some of the key HR achievements: </a:t>
            </a:r>
          </a:p>
          <a:p>
            <a:pPr lvl="0" algn="just"/>
            <a:endParaRPr lang="en-US" dirty="0" smtClean="0"/>
          </a:p>
          <a:p>
            <a:pPr lvl="0" algn="just">
              <a:buFont typeface="Wingdings" pitchFamily="2" charset="2"/>
              <a:buChar char="§"/>
            </a:pPr>
            <a:r>
              <a:rPr lang="en-US" dirty="0" smtClean="0"/>
              <a:t>	A number of key appointments were made including the Head: IIU, 	Head: HR and CFO.     </a:t>
            </a:r>
          </a:p>
          <a:p>
            <a:pPr lvl="0" algn="just">
              <a:buFont typeface="Wingdings" pitchFamily="2" charset="2"/>
              <a:buChar char="§"/>
            </a:pPr>
            <a:endParaRPr lang="en-US" dirty="0" smtClean="0"/>
          </a:p>
          <a:p>
            <a:pPr lvl="0" algn="just">
              <a:buFont typeface="Wingdings" pitchFamily="2" charset="2"/>
              <a:buChar char="§"/>
            </a:pPr>
            <a:r>
              <a:rPr lang="en-US" dirty="0" smtClean="0"/>
              <a:t>	A skills needs analysis was undertaken and a training plan has   	been 	developed in line with the changing business 	requirements.  </a:t>
            </a:r>
          </a:p>
          <a:p>
            <a:pPr lvl="0" algn="just">
              <a:buFont typeface="Wingdings" pitchFamily="2" charset="2"/>
              <a:buChar char="§"/>
            </a:pPr>
            <a:endParaRPr lang="en-US" dirty="0" smtClean="0"/>
          </a:p>
          <a:p>
            <a:pPr lvl="0" algn="just">
              <a:buFont typeface="Wingdings" pitchFamily="2" charset="2"/>
              <a:buChar char="§"/>
            </a:pPr>
            <a:r>
              <a:rPr lang="en-US" dirty="0" smtClean="0"/>
              <a:t>	A total of 93 bursaries were awarded to employees for studies 	mostly in the field of </a:t>
            </a:r>
            <a:r>
              <a:rPr lang="en-US" dirty="0" smtClean="0">
                <a:solidFill>
                  <a:srgbClr val="000000"/>
                </a:solidFill>
                <a:latin typeface="Arial"/>
              </a:rPr>
              <a:t>forensic investigations, </a:t>
            </a:r>
            <a:r>
              <a:rPr lang="en-US" dirty="0" smtClean="0"/>
              <a:t>forensic accounting, 	criminal justice and anti-corruption. </a:t>
            </a:r>
          </a:p>
          <a:p>
            <a:pPr lvl="0" algn="just">
              <a:buFont typeface="Wingdings" pitchFamily="2" charset="2"/>
              <a:buChar char="§"/>
            </a:pPr>
            <a:endParaRPr lang="en-US" dirty="0" smtClean="0"/>
          </a:p>
          <a:p>
            <a:pPr algn="just">
              <a:buFont typeface="Wingdings" pitchFamily="2" charset="2"/>
              <a:buChar char="§"/>
            </a:pPr>
            <a:r>
              <a:rPr lang="en-US" dirty="0" smtClean="0"/>
              <a:t>	The Human Resource systems were further enhanced; which 	included the  implementation of an automated leave management 	system, enabling employees and managers to process leave 	electronically.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219200"/>
            <a:ext cx="8229600" cy="5334000"/>
          </a:xfrm>
        </p:spPr>
        <p:txBody>
          <a:bodyPr/>
          <a:lstStyle/>
          <a:p>
            <a:pPr algn="just">
              <a:buClrTx/>
              <a:buNone/>
            </a:pPr>
            <a:r>
              <a:rPr lang="en-ZA" sz="1800" b="1" dirty="0" smtClean="0">
                <a:latin typeface="Arial" pitchFamily="34" charset="0"/>
                <a:cs typeface="Arial" pitchFamily="34" charset="0"/>
              </a:rPr>
              <a:t>For the 2014/15 financial year:</a:t>
            </a:r>
          </a:p>
          <a:p>
            <a:pPr marL="355600" lvl="1" indent="-355600" algn="just">
              <a:buClrTx/>
              <a:buFont typeface="Wingdings" pitchFamily="2" charset="2"/>
              <a:buChar char="§"/>
            </a:pPr>
            <a:r>
              <a:rPr lang="en-ZA" sz="1300" dirty="0" smtClean="0">
                <a:latin typeface="Arial" pitchFamily="34" charset="0"/>
                <a:cs typeface="Arial" pitchFamily="34" charset="0"/>
              </a:rPr>
              <a:t>12 new proclamations were issued and </a:t>
            </a:r>
          </a:p>
          <a:p>
            <a:pPr marL="355600" lvl="1" indent="-355600" algn="just">
              <a:buClrTx/>
              <a:buFont typeface="Wingdings" pitchFamily="2" charset="2"/>
              <a:buChar char="§"/>
            </a:pPr>
            <a:r>
              <a:rPr lang="en-ZA" sz="1300" dirty="0" smtClean="0">
                <a:latin typeface="Arial" pitchFamily="34" charset="0"/>
                <a:cs typeface="Arial" pitchFamily="34" charset="0"/>
              </a:rPr>
              <a:t>3 final reports were submitted to the Presidency</a:t>
            </a:r>
          </a:p>
          <a:p>
            <a:pPr lvl="1" algn="just">
              <a:buClrTx/>
              <a:buFont typeface="Wingdings" pitchFamily="2" charset="2"/>
              <a:buChar char="§"/>
            </a:pPr>
            <a:endParaRPr lang="en-ZA" sz="1400" dirty="0" smtClean="0">
              <a:latin typeface="Arial" pitchFamily="34" charset="0"/>
              <a:cs typeface="Arial" pitchFamily="34" charset="0"/>
            </a:endParaRPr>
          </a:p>
          <a:p>
            <a:pPr marL="0" indent="0" algn="just">
              <a:buClrTx/>
              <a:buNone/>
            </a:pPr>
            <a:r>
              <a:rPr lang="en-ZA" sz="1400" b="1" dirty="0" smtClean="0">
                <a:latin typeface="Arial" pitchFamily="34" charset="0"/>
                <a:cs typeface="Arial" pitchFamily="34" charset="0"/>
              </a:rPr>
              <a:t>The SIU achieved four of its eight set targets. The failure to reach the remaining targets are due to:</a:t>
            </a:r>
          </a:p>
          <a:p>
            <a:pPr algn="just">
              <a:buFont typeface="Wingdings" panose="05000000000000000000" pitchFamily="2" charset="2"/>
              <a:buChar char="§"/>
            </a:pPr>
            <a:r>
              <a:rPr lang="en-ZA" sz="1300" dirty="0" smtClean="0">
                <a:latin typeface="Arial" pitchFamily="34" charset="0"/>
                <a:cs typeface="Arial" pitchFamily="34" charset="0"/>
              </a:rPr>
              <a:t>The </a:t>
            </a:r>
            <a:r>
              <a:rPr lang="en-ZA" sz="1300" dirty="0">
                <a:latin typeface="Arial" pitchFamily="34" charset="0"/>
                <a:cs typeface="Arial" pitchFamily="34" charset="0"/>
              </a:rPr>
              <a:t>maturity of the civil matters in the </a:t>
            </a:r>
            <a:r>
              <a:rPr lang="en-ZA" sz="1300" dirty="0" smtClean="0">
                <a:latin typeface="Arial" pitchFamily="34" charset="0"/>
                <a:cs typeface="Arial" pitchFamily="34" charset="0"/>
              </a:rPr>
              <a:t>pipeline;</a:t>
            </a:r>
          </a:p>
          <a:p>
            <a:pPr algn="just">
              <a:buFont typeface="Wingdings" panose="05000000000000000000" pitchFamily="2" charset="2"/>
              <a:buChar char="§"/>
            </a:pPr>
            <a:r>
              <a:rPr lang="en-ZA" sz="1300" dirty="0" smtClean="0">
                <a:latin typeface="Arial" pitchFamily="34" charset="0"/>
                <a:cs typeface="Arial" pitchFamily="34" charset="0"/>
              </a:rPr>
              <a:t>The prospects of success </a:t>
            </a:r>
            <a:r>
              <a:rPr lang="en-ZA" sz="1300" dirty="0">
                <a:latin typeface="Arial" pitchFamily="34" charset="0"/>
                <a:cs typeface="Arial" pitchFamily="34" charset="0"/>
              </a:rPr>
              <a:t>in other matters where prescription may have played a </a:t>
            </a:r>
            <a:r>
              <a:rPr lang="en-ZA" sz="1300" dirty="0" smtClean="0">
                <a:latin typeface="Arial" pitchFamily="34" charset="0"/>
                <a:cs typeface="Arial" pitchFamily="34" charset="0"/>
              </a:rPr>
              <a:t>role;</a:t>
            </a:r>
          </a:p>
          <a:p>
            <a:pPr algn="just">
              <a:buFont typeface="Wingdings" panose="05000000000000000000" pitchFamily="2" charset="2"/>
              <a:buChar char="§"/>
            </a:pPr>
            <a:r>
              <a:rPr lang="en-ZA" sz="1300" dirty="0" smtClean="0">
                <a:latin typeface="Arial" pitchFamily="34" charset="0"/>
                <a:cs typeface="Arial" pitchFamily="34" charset="0"/>
              </a:rPr>
              <a:t>Not knowing the investigating profile at the beginning of the year;</a:t>
            </a:r>
          </a:p>
          <a:p>
            <a:pPr algn="just">
              <a:buFont typeface="Wingdings" panose="05000000000000000000" pitchFamily="2" charset="2"/>
              <a:buChar char="§"/>
            </a:pPr>
            <a:r>
              <a:rPr lang="en-ZA" sz="1300" dirty="0" smtClean="0">
                <a:latin typeface="Arial" pitchFamily="34" charset="0"/>
                <a:cs typeface="Arial" pitchFamily="34" charset="0"/>
              </a:rPr>
              <a:t>Variances in the nature of the investigations;</a:t>
            </a:r>
          </a:p>
          <a:p>
            <a:pPr algn="just">
              <a:buFont typeface="Wingdings" panose="05000000000000000000" pitchFamily="2" charset="2"/>
              <a:buChar char="§"/>
            </a:pPr>
            <a:r>
              <a:rPr lang="en-ZA" sz="1300" dirty="0" smtClean="0">
                <a:latin typeface="Arial" pitchFamily="34" charset="0"/>
                <a:cs typeface="Arial" pitchFamily="34" charset="0"/>
              </a:rPr>
              <a:t>The targets may not have prescribed to the SMART principles.</a:t>
            </a:r>
          </a:p>
          <a:p>
            <a:pPr marL="0" indent="0" algn="just">
              <a:buClrTx/>
              <a:buNone/>
            </a:pPr>
            <a:endParaRPr lang="en-ZA" sz="1300" b="1" dirty="0">
              <a:latin typeface="Arial" pitchFamily="34" charset="0"/>
              <a:cs typeface="Arial" pitchFamily="34" charset="0"/>
            </a:endParaRPr>
          </a:p>
          <a:p>
            <a:pPr marL="0" indent="0" algn="just">
              <a:buClrTx/>
              <a:buNone/>
            </a:pPr>
            <a:r>
              <a:rPr lang="en-ZA" sz="1400" b="1" dirty="0" smtClean="0">
                <a:latin typeface="Arial" pitchFamily="34" charset="0"/>
                <a:cs typeface="Arial" pitchFamily="34" charset="0"/>
              </a:rPr>
              <a:t>Notable achievements made include:</a:t>
            </a:r>
          </a:p>
          <a:p>
            <a:pPr marL="355600" lvl="1" indent="-355600">
              <a:buClrTx/>
              <a:buFont typeface="Wingdings" pitchFamily="2" charset="2"/>
              <a:buChar char="§"/>
            </a:pPr>
            <a:r>
              <a:rPr lang="en-ZA" sz="1300" dirty="0" smtClean="0">
                <a:latin typeface="Arial" pitchFamily="34" charset="0"/>
                <a:cs typeface="Arial" pitchFamily="34" charset="0"/>
              </a:rPr>
              <a:t>The Potential Value of Cash and/or Assets Recoverable: R844m</a:t>
            </a:r>
            <a:endParaRPr lang="en-US" sz="1300" dirty="0" smtClean="0">
              <a:latin typeface="Arial" pitchFamily="34" charset="0"/>
              <a:cs typeface="Arial" pitchFamily="34" charset="0"/>
            </a:endParaRPr>
          </a:p>
          <a:p>
            <a:pPr marL="355600" lvl="1" indent="-355600">
              <a:buClrTx/>
              <a:buFont typeface="Wingdings" pitchFamily="2" charset="2"/>
              <a:buChar char="§"/>
            </a:pPr>
            <a:r>
              <a:rPr lang="en-ZA" sz="1300" dirty="0" smtClean="0">
                <a:latin typeface="Arial" pitchFamily="34" charset="0"/>
                <a:cs typeface="Arial" pitchFamily="34" charset="0"/>
              </a:rPr>
              <a:t>The Actual Value of Cash and/or Assets Recovered: R145m </a:t>
            </a:r>
            <a:endParaRPr lang="en-US" sz="1300" dirty="0" smtClean="0">
              <a:latin typeface="Arial" pitchFamily="34" charset="0"/>
              <a:cs typeface="Arial" pitchFamily="34" charset="0"/>
            </a:endParaRPr>
          </a:p>
          <a:p>
            <a:pPr marL="355600" lvl="1" indent="-355600">
              <a:buClrTx/>
              <a:buFont typeface="Wingdings" pitchFamily="2" charset="2"/>
              <a:buChar char="§"/>
            </a:pPr>
            <a:r>
              <a:rPr lang="en-ZA" sz="1300" dirty="0" smtClean="0">
                <a:latin typeface="Arial" pitchFamily="34" charset="0"/>
                <a:cs typeface="Arial" pitchFamily="34" charset="0"/>
              </a:rPr>
              <a:t>The number of Referrals made to the NPA: 171</a:t>
            </a:r>
          </a:p>
          <a:p>
            <a:pPr marL="355600" lvl="1" indent="-355600">
              <a:buClrTx/>
              <a:buFont typeface="Wingdings" pitchFamily="2" charset="2"/>
              <a:buChar char="§"/>
            </a:pPr>
            <a:r>
              <a:rPr lang="en-ZA" sz="1300" dirty="0" smtClean="0">
                <a:latin typeface="Arial" pitchFamily="34" charset="0"/>
                <a:cs typeface="Arial" pitchFamily="34" charset="0"/>
              </a:rPr>
              <a:t>The number of instances where potential disciplinary matters were brought to the attention of the relevant State Institution: 3,769</a:t>
            </a:r>
          </a:p>
          <a:p>
            <a:pPr lvl="1" eaLnBrk="1" hangingPunct="1">
              <a:lnSpc>
                <a:spcPct val="100000"/>
              </a:lnSpc>
              <a:spcBef>
                <a:spcPts val="600"/>
              </a:spcBef>
              <a:spcAft>
                <a:spcPts val="0"/>
              </a:spcAft>
              <a:buNone/>
            </a:pPr>
            <a:endParaRPr lang="en-ZA" dirty="0" smtClean="0">
              <a:latin typeface="Arial Narrow" pitchFamily="34" charset="0"/>
            </a:endParaRPr>
          </a:p>
        </p:txBody>
      </p:sp>
      <p:sp>
        <p:nvSpPr>
          <p:cNvPr id="5" name="Slide Number Placeholder 4"/>
          <p:cNvSpPr>
            <a:spLocks noGrp="1"/>
          </p:cNvSpPr>
          <p:nvPr>
            <p:ph type="sldNum" sz="quarter" idx="12"/>
          </p:nvPr>
        </p:nvSpPr>
        <p:spPr/>
        <p:txBody>
          <a:bodyPr/>
          <a:lstStyle/>
          <a:p>
            <a:pPr>
              <a:defRPr/>
            </a:pPr>
            <a:fld id="{4FED8B95-4224-44BF-9EF9-613CABC1D07C}" type="slidenum">
              <a:rPr lang="en-ZA" smtClean="0">
                <a:solidFill>
                  <a:schemeClr val="tx1"/>
                </a:solidFill>
              </a:rPr>
              <a:pPr>
                <a:defRPr/>
              </a:pPr>
              <a:t>3</a:t>
            </a:fld>
            <a:endParaRPr lang="en-ZA" dirty="0">
              <a:solidFill>
                <a:schemeClr val="tx1"/>
              </a:solidFill>
            </a:endParaRPr>
          </a:p>
        </p:txBody>
      </p:sp>
      <p:sp>
        <p:nvSpPr>
          <p:cNvPr id="7" name="Content Placeholder 6"/>
          <p:cNvSpPr>
            <a:spLocks noGrp="1"/>
          </p:cNvSpPr>
          <p:nvPr>
            <p:ph idx="13"/>
          </p:nvPr>
        </p:nvSpPr>
        <p:spPr/>
        <p:txBody>
          <a:bodyPr/>
          <a:lstStyle/>
          <a:p>
            <a:pPr>
              <a:lnSpc>
                <a:spcPct val="100000"/>
              </a:lnSpc>
              <a:spcBef>
                <a:spcPts val="600"/>
              </a:spcBef>
              <a:spcAft>
                <a:spcPts val="0"/>
              </a:spcAft>
            </a:pPr>
            <a:r>
              <a:rPr lang="en-ZA" sz="2400" dirty="0" smtClean="0">
                <a:effectLst>
                  <a:outerShdw blurRad="38100" dist="38100" dir="2700000" algn="tl">
                    <a:srgbClr val="000000">
                      <a:alpha val="43137"/>
                    </a:srgbClr>
                  </a:outerShdw>
                </a:effectLst>
                <a:latin typeface="Arial" pitchFamily="34" charset="0"/>
                <a:cs typeface="Arial" pitchFamily="34" charset="0"/>
              </a:rPr>
              <a:t>Performance Over the Financial Year</a:t>
            </a:r>
            <a:endParaRPr lang="en-GB" sz="2400" dirty="0">
              <a:latin typeface="Arial Narrow" pitchFamily="34" charset="0"/>
            </a:endParaRPr>
          </a:p>
        </p:txBody>
      </p:sp>
      <p:sp>
        <p:nvSpPr>
          <p:cNvPr id="8" name="Footer Placeholder 7"/>
          <p:cNvSpPr>
            <a:spLocks noGrp="1"/>
          </p:cNvSpPr>
          <p:nvPr>
            <p:ph type="ftr" sz="quarter" idx="11"/>
          </p:nvPr>
        </p:nvSpPr>
        <p:spPr>
          <a:xfrm>
            <a:off x="2514600" y="6356350"/>
            <a:ext cx="4648200" cy="365125"/>
          </a:xfrm>
        </p:spPr>
        <p:txBody>
          <a:bodyPr/>
          <a:lstStyle/>
          <a:p>
            <a:pPr>
              <a:defRPr/>
            </a:pPr>
            <a:r>
              <a:rPr lang="en-US" dirty="0" smtClean="0"/>
              <a:t>SIU Annual Report 2014/15 Presentation to PC J &amp; CS</a:t>
            </a:r>
            <a:endParaRPr lang="en-ZA" dirty="0"/>
          </a:p>
        </p:txBody>
      </p:sp>
    </p:spTree>
    <p:extLst>
      <p:ext uri="{BB962C8B-B14F-4D97-AF65-F5344CB8AC3E}">
        <p14:creationId xmlns:p14="http://schemas.microsoft.com/office/powerpoint/2010/main" xmlns="" val="28083347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95400" y="2819400"/>
            <a:ext cx="7543800" cy="990600"/>
          </a:xfrm>
        </p:spPr>
        <p:txBody>
          <a:bodyPr/>
          <a:lstStyle/>
          <a:p>
            <a:r>
              <a:rPr lang="en-US" sz="3600" b="1" dirty="0" smtClean="0">
                <a:effectLst>
                  <a:outerShdw blurRad="38100" dist="38100" dir="2700000" algn="tl">
                    <a:srgbClr val="000000">
                      <a:alpha val="43137"/>
                    </a:srgbClr>
                  </a:outerShdw>
                </a:effectLst>
                <a:latin typeface="Arial Narrow" panose="020B0606020202030204" pitchFamily="34" charset="0"/>
              </a:rPr>
              <a:t>FINANCIAL INFORMATION </a:t>
            </a:r>
            <a:endParaRPr lang="en-US" sz="3600" b="1" dirty="0">
              <a:effectLst>
                <a:outerShdw blurRad="38100" dist="38100" dir="2700000" algn="tl">
                  <a:srgbClr val="000000">
                    <a:alpha val="43137"/>
                  </a:srgbClr>
                </a:outerShdw>
              </a:effectLst>
              <a:latin typeface="Arial Narrow" panose="020B0606020202030204" pitchFamily="34" charset="0"/>
            </a:endParaRPr>
          </a:p>
        </p:txBody>
      </p:sp>
      <p:sp>
        <p:nvSpPr>
          <p:cNvPr id="5" name="Footer Placeholder 4"/>
          <p:cNvSpPr>
            <a:spLocks noGrp="1"/>
          </p:cNvSpPr>
          <p:nvPr>
            <p:ph type="ftr" sz="quarter" idx="11"/>
          </p:nvPr>
        </p:nvSpPr>
        <p:spPr>
          <a:xfrm>
            <a:off x="2819400" y="6356350"/>
            <a:ext cx="4343400" cy="365125"/>
          </a:xfrm>
        </p:spPr>
        <p:txBody>
          <a:bodyPr/>
          <a:lstStyle/>
          <a:p>
            <a:pPr>
              <a:defRPr/>
            </a:pPr>
            <a:r>
              <a:rPr lang="en-US" smtClean="0"/>
              <a:t>SIU Annual Report 2014/15 Presentation to PC J &amp; CS</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30</a:t>
            </a:fld>
            <a:endParaRPr lang="en-ZA" dirty="0"/>
          </a:p>
        </p:txBody>
      </p:sp>
    </p:spTree>
    <p:extLst>
      <p:ext uri="{BB962C8B-B14F-4D97-AF65-F5344CB8AC3E}">
        <p14:creationId xmlns:p14="http://schemas.microsoft.com/office/powerpoint/2010/main" xmlns="" val="14790995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hangingPunct="1">
              <a:lnSpc>
                <a:spcPct val="100000"/>
              </a:lnSpc>
              <a:spcBef>
                <a:spcPts val="600"/>
              </a:spcBef>
              <a:spcAft>
                <a:spcPts val="0"/>
              </a:spcAft>
              <a:buNone/>
            </a:pPr>
            <a:r>
              <a:rPr lang="en-US" sz="2000" b="1" dirty="0" smtClean="0"/>
              <a:t>	</a:t>
            </a:r>
          </a:p>
          <a:p>
            <a:pPr marL="857250" lvl="1" indent="-457200" eaLnBrk="1" hangingPunct="1">
              <a:lnSpc>
                <a:spcPct val="100000"/>
              </a:lnSpc>
              <a:spcBef>
                <a:spcPts val="600"/>
              </a:spcBef>
              <a:spcAft>
                <a:spcPts val="0"/>
              </a:spcAft>
              <a:buNone/>
            </a:pPr>
            <a:endParaRPr lang="en-US" sz="2000" b="1" dirty="0" smtClean="0"/>
          </a:p>
          <a:p>
            <a:pPr>
              <a:lnSpc>
                <a:spcPct val="100000"/>
              </a:lnSpc>
              <a:spcBef>
                <a:spcPts val="600"/>
              </a:spcBef>
              <a:spcAft>
                <a:spcPts val="0"/>
              </a:spcAft>
            </a:pPr>
            <a:endParaRPr lang="en-GB" sz="2000" dirty="0"/>
          </a:p>
        </p:txBody>
      </p:sp>
      <p:sp>
        <p:nvSpPr>
          <p:cNvPr id="5" name="Footer Placeholder 4"/>
          <p:cNvSpPr>
            <a:spLocks noGrp="1"/>
          </p:cNvSpPr>
          <p:nvPr>
            <p:ph type="ftr" sz="quarter" idx="11"/>
          </p:nvPr>
        </p:nvSpPr>
        <p:spPr>
          <a:xfrm>
            <a:off x="2209800" y="6356350"/>
            <a:ext cx="5257800" cy="365125"/>
          </a:xfrm>
        </p:spPr>
        <p:txBody>
          <a:bodyPr/>
          <a:lstStyle/>
          <a:p>
            <a:pPr>
              <a:defRPr/>
            </a:pPr>
            <a:r>
              <a:rPr lang="en-US" smtClean="0"/>
              <a:t>SIU Annual Report 2014/15 Presentation to PC J &amp; CS</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31</a:t>
            </a:fld>
            <a:endParaRPr lang="en-ZA" dirty="0"/>
          </a:p>
        </p:txBody>
      </p:sp>
      <p:sp>
        <p:nvSpPr>
          <p:cNvPr id="7" name="Title 1"/>
          <p:cNvSpPr>
            <a:spLocks noGrp="1"/>
          </p:cNvSpPr>
          <p:nvPr>
            <p:ph type="title" idx="4294967295"/>
          </p:nvPr>
        </p:nvSpPr>
        <p:spPr>
          <a:xfrm>
            <a:off x="1258888" y="188913"/>
            <a:ext cx="5786437" cy="714375"/>
          </a:xfrm>
          <a:prstGeom prst="rect">
            <a:avLst/>
          </a:prstGeom>
        </p:spPr>
        <p:txBody>
          <a:bodyPr/>
          <a:lstStyle/>
          <a:p>
            <a:pPr algn="l" eaLnBrk="1" hangingPunct="1">
              <a:lnSpc>
                <a:spcPct val="100000"/>
              </a:lnSpc>
              <a:spcBef>
                <a:spcPts val="600"/>
              </a:spcBef>
              <a:spcAft>
                <a:spcPts val="0"/>
              </a:spcAft>
              <a:defRPr/>
            </a:pPr>
            <a:r>
              <a:rPr lang="en-ZA" sz="2800" b="1" dirty="0" smtClean="0">
                <a:latin typeface="Arial Narrow" pitchFamily="34" charset="0"/>
              </a:rPr>
              <a:t> </a:t>
            </a:r>
            <a:r>
              <a:rPr lang="en-ZA" sz="2400" b="1" dirty="0" smtClean="0">
                <a:effectLst>
                  <a:outerShdw blurRad="38100" dist="38100" dir="2700000" algn="tl">
                    <a:srgbClr val="000000">
                      <a:alpha val="43137"/>
                    </a:srgbClr>
                  </a:outerShdw>
                </a:effectLst>
                <a:latin typeface="Arial" pitchFamily="34" charset="0"/>
                <a:cs typeface="Arial" pitchFamily="34" charset="0"/>
              </a:rPr>
              <a:t>Financial Results Overview</a:t>
            </a:r>
            <a:endParaRPr lang="en-ZA" sz="2400" b="1" dirty="0">
              <a:latin typeface="Arial Narrow"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2630796925"/>
              </p:ext>
            </p:extLst>
          </p:nvPr>
        </p:nvGraphicFramePr>
        <p:xfrm>
          <a:off x="622800" y="1189200"/>
          <a:ext cx="8064000" cy="5062080"/>
        </p:xfrm>
        <a:graphic>
          <a:graphicData uri="http://schemas.openxmlformats.org/drawingml/2006/table">
            <a:tbl>
              <a:tblPr firstRow="1" bandRow="1">
                <a:tableStyleId>{073A0DAA-6AF3-43AB-8588-CEC1D06C72B9}</a:tableStyleId>
              </a:tblPr>
              <a:tblGrid>
                <a:gridCol w="3204000"/>
                <a:gridCol w="1620000"/>
                <a:gridCol w="1620000"/>
                <a:gridCol w="1620000"/>
              </a:tblGrid>
              <a:tr h="612000">
                <a:tc>
                  <a:txBody>
                    <a:bodyPr/>
                    <a:lstStyle/>
                    <a:p>
                      <a:endParaRPr lang="en-ZA" sz="1600" dirty="0">
                        <a:latin typeface="Arial" pitchFamily="34" charset="0"/>
                        <a:cs typeface="Arial" pitchFamily="34" charset="0"/>
                      </a:endParaRPr>
                    </a:p>
                  </a:txBody>
                  <a:tcPr anchor="ctr"/>
                </a:tc>
                <a:tc>
                  <a:txBody>
                    <a:bodyPr/>
                    <a:lstStyle/>
                    <a:p>
                      <a:pPr algn="ctr"/>
                      <a:r>
                        <a:rPr lang="en-ZA" sz="1600" dirty="0" smtClean="0"/>
                        <a:t>2014/15</a:t>
                      </a:r>
                    </a:p>
                    <a:p>
                      <a:pPr algn="ctr"/>
                      <a:r>
                        <a:rPr lang="en-ZA" sz="1600" dirty="0" smtClean="0"/>
                        <a:t>R’000</a:t>
                      </a:r>
                      <a:endParaRPr lang="en-ZA" sz="1600" dirty="0">
                        <a:solidFill>
                          <a:sysClr val="windowText" lastClr="000000"/>
                        </a:solidFill>
                        <a:latin typeface="Arial" pitchFamily="34" charset="0"/>
                        <a:cs typeface="Arial" pitchFamily="34" charset="0"/>
                      </a:endParaRPr>
                    </a:p>
                  </a:txBody>
                  <a:tcPr anchor="ctr"/>
                </a:tc>
                <a:tc>
                  <a:txBody>
                    <a:bodyPr/>
                    <a:lstStyle/>
                    <a:p>
                      <a:pPr algn="ctr"/>
                      <a:r>
                        <a:rPr lang="en-ZA" sz="1600" dirty="0" smtClean="0"/>
                        <a:t>2013/14</a:t>
                      </a:r>
                    </a:p>
                    <a:p>
                      <a:pPr algn="ctr"/>
                      <a:r>
                        <a:rPr lang="en-ZA" sz="1600" dirty="0" smtClean="0"/>
                        <a:t>R’000</a:t>
                      </a:r>
                      <a:endParaRPr lang="en-ZA" sz="1600" dirty="0">
                        <a:solidFill>
                          <a:sysClr val="windowText" lastClr="000000"/>
                        </a:solidFill>
                        <a:latin typeface="Arial" pitchFamily="34" charset="0"/>
                        <a:cs typeface="Arial" pitchFamily="34" charset="0"/>
                      </a:endParaRPr>
                    </a:p>
                  </a:txBody>
                  <a:tcPr anchor="ctr"/>
                </a:tc>
                <a:tc>
                  <a:txBody>
                    <a:bodyPr/>
                    <a:lstStyle/>
                    <a:p>
                      <a:pPr algn="ctr"/>
                      <a:r>
                        <a:rPr lang="en-ZA" sz="1600" dirty="0" smtClean="0"/>
                        <a:t>Variance</a:t>
                      </a:r>
                      <a:br>
                        <a:rPr lang="en-ZA" sz="1600" dirty="0" smtClean="0"/>
                      </a:br>
                      <a:r>
                        <a:rPr lang="en-ZA" sz="1600" dirty="0" smtClean="0"/>
                        <a:t>%</a:t>
                      </a:r>
                      <a:endParaRPr lang="en-ZA" sz="1600" dirty="0">
                        <a:solidFill>
                          <a:sysClr val="windowText" lastClr="000000"/>
                        </a:solidFill>
                        <a:latin typeface="Arial" pitchFamily="34" charset="0"/>
                        <a:cs typeface="Arial" pitchFamily="34" charset="0"/>
                      </a:endParaRPr>
                    </a:p>
                  </a:txBody>
                  <a:tcPr anchor="ctr"/>
                </a:tc>
              </a:tr>
              <a:tr h="288000">
                <a:tc>
                  <a:txBody>
                    <a:bodyPr/>
                    <a:lstStyle/>
                    <a:p>
                      <a:r>
                        <a:rPr lang="en-ZA" sz="1400" b="1" dirty="0" smtClean="0">
                          <a:latin typeface="Arial Rounded MT Bold" panose="020F0704030504030204" pitchFamily="34" charset="0"/>
                          <a:cs typeface="+mn-cs"/>
                        </a:rPr>
                        <a:t>Revenue</a:t>
                      </a:r>
                      <a:endParaRPr lang="en-ZA" sz="1400" b="1" dirty="0">
                        <a:latin typeface="Arial Rounded MT Bold" panose="020F0704030504030204" pitchFamily="34" charset="0"/>
                        <a:cs typeface="Arial" pitchFamily="34" charset="0"/>
                      </a:endParaRPr>
                    </a:p>
                  </a:txBody>
                  <a:tcPr anchor="b"/>
                </a:tc>
                <a:tc>
                  <a:txBody>
                    <a:bodyPr/>
                    <a:lstStyle/>
                    <a:p>
                      <a:pPr algn="r"/>
                      <a:r>
                        <a:rPr lang="en-ZA" sz="1400" b="1" dirty="0" smtClean="0">
                          <a:latin typeface="Arial Rounded MT Bold" panose="020F0704030504030204" pitchFamily="34" charset="0"/>
                          <a:cs typeface="Arial" pitchFamily="34" charset="0"/>
                        </a:rPr>
                        <a:t>534 016</a:t>
                      </a:r>
                      <a:endParaRPr lang="en-ZA" sz="1400" b="1" dirty="0">
                        <a:latin typeface="Arial Rounded MT Bold" panose="020F0704030504030204" pitchFamily="34" charset="0"/>
                        <a:cs typeface="Arial" pitchFamily="34" charset="0"/>
                      </a:endParaRPr>
                    </a:p>
                  </a:txBody>
                  <a:tcPr anchor="b"/>
                </a:tc>
                <a:tc>
                  <a:txBody>
                    <a:bodyPr/>
                    <a:lstStyle/>
                    <a:p>
                      <a:pPr algn="r"/>
                      <a:r>
                        <a:rPr lang="en-ZA" sz="1400" b="1" dirty="0" smtClean="0">
                          <a:latin typeface="Arial Rounded MT Bold" panose="020F0704030504030204" pitchFamily="34" charset="0"/>
                          <a:cs typeface="Arial" pitchFamily="34" charset="0"/>
                        </a:rPr>
                        <a:t>526 041</a:t>
                      </a:r>
                      <a:endParaRPr lang="en-ZA" sz="1400" b="1" dirty="0">
                        <a:latin typeface="Arial Rounded MT Bold" panose="020F0704030504030204" pitchFamily="34" charset="0"/>
                        <a:cs typeface="Arial" pitchFamily="34" charset="0"/>
                      </a:endParaRPr>
                    </a:p>
                  </a:txBody>
                  <a:tcPr anchor="b"/>
                </a:tc>
                <a:tc>
                  <a:txBody>
                    <a:bodyPr/>
                    <a:lstStyle/>
                    <a:p>
                      <a:pPr algn="r"/>
                      <a:endParaRPr lang="en-ZA" sz="1400" dirty="0">
                        <a:latin typeface="Arial Rounded MT Bold" panose="020F0704030504030204" pitchFamily="34" charset="0"/>
                        <a:cs typeface="Arial" pitchFamily="34" charset="0"/>
                      </a:endParaRPr>
                    </a:p>
                  </a:txBody>
                  <a:tcPr anchor="b"/>
                </a:tc>
              </a:tr>
              <a:tr h="0">
                <a:tc>
                  <a:txBody>
                    <a:bodyPr/>
                    <a:lstStyle/>
                    <a:p>
                      <a:pPr lvl="0"/>
                      <a:endParaRPr lang="en-ZA" sz="200" dirty="0">
                        <a:latin typeface="Arial Rounded MT Bold" panose="020F0704030504030204" pitchFamily="34" charset="0"/>
                        <a:cs typeface="Arial" pitchFamily="34" charset="0"/>
                      </a:endParaRPr>
                    </a:p>
                  </a:txBody>
                  <a:tcPr anchor="b"/>
                </a:tc>
                <a:tc>
                  <a:txBody>
                    <a:bodyPr/>
                    <a:lstStyle/>
                    <a:p>
                      <a:pPr algn="r"/>
                      <a:endParaRPr lang="en-ZA" sz="200" dirty="0">
                        <a:latin typeface="Arial Rounded MT Bold" panose="020F0704030504030204" pitchFamily="34" charset="0"/>
                        <a:cs typeface="Arial" pitchFamily="34" charset="0"/>
                      </a:endParaRPr>
                    </a:p>
                  </a:txBody>
                  <a:tcPr/>
                </a:tc>
                <a:tc>
                  <a:txBody>
                    <a:bodyPr/>
                    <a:lstStyle/>
                    <a:p>
                      <a:pPr algn="r"/>
                      <a:endParaRPr lang="en-ZA" sz="200" dirty="0">
                        <a:latin typeface="Arial Rounded MT Bold" panose="020F0704030504030204" pitchFamily="34" charset="0"/>
                        <a:cs typeface="Arial" pitchFamily="34" charset="0"/>
                      </a:endParaRPr>
                    </a:p>
                  </a:txBody>
                  <a:tcPr/>
                </a:tc>
                <a:tc>
                  <a:txBody>
                    <a:bodyPr/>
                    <a:lstStyle/>
                    <a:p>
                      <a:pPr algn="r"/>
                      <a:endParaRPr lang="en-ZA" sz="200" dirty="0">
                        <a:latin typeface="Arial Rounded MT Bold" panose="020F0704030504030204" pitchFamily="34" charset="0"/>
                        <a:cs typeface="Arial" pitchFamily="34" charset="0"/>
                      </a:endParaRPr>
                    </a:p>
                  </a:txBody>
                  <a:tcPr anchor="b"/>
                </a:tc>
              </a:tr>
              <a:tr h="288000">
                <a:tc>
                  <a:txBody>
                    <a:bodyPr/>
                    <a:lstStyle/>
                    <a:p>
                      <a:pPr lvl="0"/>
                      <a:r>
                        <a:rPr lang="en-ZA" sz="1400" dirty="0" smtClean="0">
                          <a:latin typeface="Arial Rounded MT Bold" panose="020F0704030504030204" pitchFamily="34" charset="0"/>
                        </a:rPr>
                        <a:t>Non-exchange transaction</a:t>
                      </a:r>
                      <a:endParaRPr lang="en-ZA" sz="1400" dirty="0">
                        <a:latin typeface="Arial Rounded MT Bold" panose="020F0704030504030204" pitchFamily="34" charset="0"/>
                        <a:cs typeface="Arial" pitchFamily="34" charset="0"/>
                      </a:endParaRPr>
                    </a:p>
                  </a:txBody>
                  <a:tcPr anchor="b"/>
                </a:tc>
                <a:tc>
                  <a:txBody>
                    <a:bodyPr/>
                    <a:lstStyle/>
                    <a:p>
                      <a:pPr algn="r"/>
                      <a:r>
                        <a:rPr lang="en-ZA" sz="1400" dirty="0" smtClean="0">
                          <a:latin typeface="Arial Rounded MT Bold" panose="020F0704030504030204" pitchFamily="34" charset="0"/>
                          <a:cs typeface="Arial" pitchFamily="34" charset="0"/>
                        </a:rPr>
                        <a:t>301 949</a:t>
                      </a:r>
                      <a:endParaRPr lang="en-ZA" sz="1400" dirty="0">
                        <a:latin typeface="Arial Rounded MT Bold" panose="020F0704030504030204" pitchFamily="34" charset="0"/>
                        <a:cs typeface="Arial" pitchFamily="34" charset="0"/>
                      </a:endParaRPr>
                    </a:p>
                  </a:txBody>
                  <a:tcPr anchor="b">
                    <a:lnB w="12700" cap="flat" cmpd="sng" algn="ctr">
                      <a:solidFill>
                        <a:schemeClr val="tx1"/>
                      </a:solidFill>
                      <a:prstDash val="solid"/>
                      <a:round/>
                      <a:headEnd type="none" w="med" len="med"/>
                      <a:tailEnd type="none" w="med" len="med"/>
                    </a:lnB>
                  </a:tcPr>
                </a:tc>
                <a:tc>
                  <a:txBody>
                    <a:bodyPr/>
                    <a:lstStyle/>
                    <a:p>
                      <a:pPr algn="r"/>
                      <a:r>
                        <a:rPr lang="en-ZA" sz="1400" dirty="0" smtClean="0">
                          <a:latin typeface="Arial Rounded MT Bold" panose="020F0704030504030204" pitchFamily="34" charset="0"/>
                          <a:cs typeface="Arial" pitchFamily="34" charset="0"/>
                        </a:rPr>
                        <a:t>305 646</a:t>
                      </a:r>
                      <a:endParaRPr lang="en-ZA" sz="1400" dirty="0">
                        <a:latin typeface="Arial Rounded MT Bold" panose="020F0704030504030204" pitchFamily="34" charset="0"/>
                        <a:cs typeface="Arial" pitchFamily="34" charset="0"/>
                      </a:endParaRPr>
                    </a:p>
                  </a:txBody>
                  <a:tcPr anchor="b">
                    <a:lnB w="12700" cap="flat" cmpd="sng" algn="ctr">
                      <a:solidFill>
                        <a:schemeClr val="tx1"/>
                      </a:solidFill>
                      <a:prstDash val="solid"/>
                      <a:round/>
                      <a:headEnd type="none" w="med" len="med"/>
                      <a:tailEnd type="none" w="med" len="med"/>
                    </a:lnB>
                  </a:tcPr>
                </a:tc>
                <a:tc>
                  <a:txBody>
                    <a:bodyPr/>
                    <a:lstStyle/>
                    <a:p>
                      <a:pPr algn="ctr"/>
                      <a:r>
                        <a:rPr lang="en-ZA" sz="1400" dirty="0" smtClean="0">
                          <a:latin typeface="Arial Rounded MT Bold" panose="020F0704030504030204" pitchFamily="34" charset="0"/>
                        </a:rPr>
                        <a:t>1%</a:t>
                      </a:r>
                      <a:endParaRPr lang="en-ZA" sz="1400" dirty="0">
                        <a:latin typeface="Arial Rounded MT Bold" panose="020F0704030504030204" pitchFamily="34" charset="0"/>
                        <a:cs typeface="Arial" pitchFamily="34" charset="0"/>
                      </a:endParaRPr>
                    </a:p>
                  </a:txBody>
                  <a:tcPr anchor="b">
                    <a:lnB w="12700" cap="flat" cmpd="sng" algn="ctr">
                      <a:noFill/>
                      <a:prstDash val="solid"/>
                      <a:round/>
                      <a:headEnd type="none" w="med" len="med"/>
                      <a:tailEnd type="none" w="med" len="med"/>
                    </a:lnB>
                  </a:tcPr>
                </a:tc>
              </a:tr>
              <a:tr h="288000">
                <a:tc>
                  <a:txBody>
                    <a:bodyPr/>
                    <a:lstStyle/>
                    <a:p>
                      <a:r>
                        <a:rPr lang="en-ZA" sz="1400" dirty="0" smtClean="0">
                          <a:latin typeface="Arial Rounded MT Bold" panose="020F0704030504030204" pitchFamily="34" charset="0"/>
                          <a:cs typeface="Arial" pitchFamily="34" charset="0"/>
                        </a:rPr>
                        <a:t> - Government grant</a:t>
                      </a:r>
                      <a:endParaRPr lang="en-ZA" sz="1400" dirty="0">
                        <a:latin typeface="Arial Rounded MT Bold" panose="020F0704030504030204" pitchFamily="34" charset="0"/>
                        <a:cs typeface="Arial" pitchFamily="34" charset="0"/>
                      </a:endParaRPr>
                    </a:p>
                  </a:txBody>
                  <a:tcPr anchor="b">
                    <a:lnR w="12700" cap="flat" cmpd="sng" algn="ctr">
                      <a:solidFill>
                        <a:schemeClr val="tx1"/>
                      </a:solidFill>
                      <a:prstDash val="solid"/>
                      <a:round/>
                      <a:headEnd type="none" w="med" len="med"/>
                      <a:tailEnd type="none" w="med" len="med"/>
                    </a:lnR>
                  </a:tcPr>
                </a:tc>
                <a:tc>
                  <a:txBody>
                    <a:bodyPr/>
                    <a:lstStyle/>
                    <a:p>
                      <a:pPr algn="r"/>
                      <a:r>
                        <a:rPr lang="en-ZA" sz="1400" dirty="0" smtClean="0">
                          <a:latin typeface="Arial Rounded MT Bold" panose="020F0704030504030204" pitchFamily="34" charset="0"/>
                          <a:cs typeface="Arial" pitchFamily="34" charset="0"/>
                        </a:rPr>
                        <a:t>296 813</a:t>
                      </a:r>
                      <a:endParaRPr lang="en-ZA" sz="1400" dirty="0">
                        <a:latin typeface="Arial Rounded MT Bold" panose="020F0704030504030204" pitchFamily="34" charset="0"/>
                        <a:cs typeface="Arial" pitchFamily="34" charset="0"/>
                      </a:endParaRPr>
                    </a:p>
                  </a:txBody>
                  <a:tcPr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ZA" sz="1400" dirty="0" smtClean="0">
                          <a:latin typeface="Arial Rounded MT Bold" panose="020F0704030504030204" pitchFamily="34" charset="0"/>
                          <a:cs typeface="Arial" pitchFamily="34" charset="0"/>
                        </a:rPr>
                        <a:t>295 859</a:t>
                      </a:r>
                      <a:endParaRPr lang="en-ZA" sz="1400" dirty="0">
                        <a:latin typeface="Arial Rounded MT Bold" panose="020F0704030504030204" pitchFamily="34" charset="0"/>
                        <a:cs typeface="Arial" pitchFamily="34" charset="0"/>
                      </a:endParaRPr>
                    </a:p>
                  </a:txBody>
                  <a:tcPr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ZA" sz="1400" dirty="0">
                        <a:latin typeface="Arial Rounded MT Bold" panose="020F0704030504030204" pitchFamily="34" charset="0"/>
                        <a:cs typeface="Arial" pitchFamily="34" charset="0"/>
                      </a:endParaRP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r>
              <a:tr h="288000">
                <a:tc>
                  <a:txBody>
                    <a:bodyPr/>
                    <a:lstStyle/>
                    <a:p>
                      <a:r>
                        <a:rPr lang="en-ZA" sz="1400" dirty="0" smtClean="0">
                          <a:latin typeface="Arial Rounded MT Bold" panose="020F0704030504030204" pitchFamily="34" charset="0"/>
                          <a:cs typeface="Arial" pitchFamily="34" charset="0"/>
                        </a:rPr>
                        <a:t> - CARA Funds</a:t>
                      </a:r>
                      <a:endParaRPr lang="en-ZA" sz="1400" dirty="0">
                        <a:latin typeface="Arial Rounded MT Bold" panose="020F0704030504030204" pitchFamily="34" charset="0"/>
                        <a:cs typeface="Arial" pitchFamily="34" charset="0"/>
                      </a:endParaRPr>
                    </a:p>
                  </a:txBody>
                  <a:tcPr anchor="b">
                    <a:lnR w="12700" cap="flat" cmpd="sng" algn="ctr">
                      <a:solidFill>
                        <a:schemeClr val="tx1"/>
                      </a:solidFill>
                      <a:prstDash val="solid"/>
                      <a:round/>
                      <a:headEnd type="none" w="med" len="med"/>
                      <a:tailEnd type="none" w="med" len="med"/>
                    </a:lnR>
                  </a:tcPr>
                </a:tc>
                <a:tc>
                  <a:txBody>
                    <a:bodyPr/>
                    <a:lstStyle/>
                    <a:p>
                      <a:pPr algn="r"/>
                      <a:r>
                        <a:rPr lang="en-ZA" sz="1400" dirty="0" smtClean="0">
                          <a:latin typeface="Arial Rounded MT Bold" panose="020F0704030504030204" pitchFamily="34" charset="0"/>
                          <a:cs typeface="Arial" pitchFamily="34" charset="0"/>
                        </a:rPr>
                        <a:t>5 136</a:t>
                      </a:r>
                      <a:endParaRPr lang="en-ZA" sz="1400" dirty="0">
                        <a:latin typeface="Arial Rounded MT Bold" panose="020F0704030504030204" pitchFamily="34" charset="0"/>
                        <a:cs typeface="Arial" pitchFamily="34" charset="0"/>
                      </a:endParaRPr>
                    </a:p>
                  </a:txBody>
                  <a:tcPr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ZA" sz="1400" dirty="0" smtClean="0">
                          <a:latin typeface="Arial Rounded MT Bold" panose="020F0704030504030204" pitchFamily="34" charset="0"/>
                          <a:cs typeface="Arial" pitchFamily="34" charset="0"/>
                        </a:rPr>
                        <a:t>9 787</a:t>
                      </a:r>
                      <a:endParaRPr lang="en-ZA" sz="1400" dirty="0">
                        <a:latin typeface="Arial Rounded MT Bold" panose="020F0704030504030204" pitchFamily="34" charset="0"/>
                        <a:cs typeface="Arial" pitchFamily="34" charset="0"/>
                      </a:endParaRPr>
                    </a:p>
                  </a:txBody>
                  <a:tcPr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ZA" sz="1400" dirty="0">
                        <a:latin typeface="Arial Rounded MT Bold" panose="020F0704030504030204" pitchFamily="34" charset="0"/>
                        <a:cs typeface="Arial" pitchFamily="34" charset="0"/>
                      </a:endParaRP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88000">
                <a:tc>
                  <a:txBody>
                    <a:bodyPr/>
                    <a:lstStyle/>
                    <a:p>
                      <a:r>
                        <a:rPr lang="en-ZA" sz="1400" dirty="0" smtClean="0">
                          <a:latin typeface="Arial Rounded MT Bold" panose="020F0704030504030204" pitchFamily="34" charset="0"/>
                          <a:cs typeface="Arial" pitchFamily="34" charset="0"/>
                        </a:rPr>
                        <a:t>Exchange transaction</a:t>
                      </a:r>
                      <a:endParaRPr lang="en-ZA" sz="1400" dirty="0">
                        <a:latin typeface="Arial Rounded MT Bold" panose="020F0704030504030204" pitchFamily="34" charset="0"/>
                        <a:cs typeface="Arial" pitchFamily="34" charset="0"/>
                      </a:endParaRPr>
                    </a:p>
                  </a:txBody>
                  <a:tcPr anchor="b"/>
                </a:tc>
                <a:tc>
                  <a:txBody>
                    <a:bodyPr/>
                    <a:lstStyle/>
                    <a:p>
                      <a:pPr algn="r"/>
                      <a:r>
                        <a:rPr lang="en-ZA" sz="1400" dirty="0" smtClean="0">
                          <a:latin typeface="Arial Rounded MT Bold" panose="020F0704030504030204" pitchFamily="34" charset="0"/>
                          <a:cs typeface="Arial" pitchFamily="34" charset="0"/>
                        </a:rPr>
                        <a:t>232 067</a:t>
                      </a:r>
                      <a:endParaRPr lang="en-ZA" sz="1400" dirty="0">
                        <a:latin typeface="Arial Rounded MT Bold" panose="020F0704030504030204" pitchFamily="34" charset="0"/>
                        <a:cs typeface="Arial" pitchFamily="34" charset="0"/>
                      </a:endParaRP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ZA" sz="1400" dirty="0" smtClean="0">
                          <a:latin typeface="Arial Rounded MT Bold" panose="020F0704030504030204" pitchFamily="34" charset="0"/>
                          <a:cs typeface="Arial" pitchFamily="34" charset="0"/>
                        </a:rPr>
                        <a:t>220 395</a:t>
                      </a:r>
                      <a:endParaRPr lang="en-ZA" sz="1400" dirty="0">
                        <a:latin typeface="Arial Rounded MT Bold" panose="020F0704030504030204" pitchFamily="34" charset="0"/>
                        <a:cs typeface="Arial" pitchFamily="34" charset="0"/>
                      </a:endParaRP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400" dirty="0" smtClean="0">
                          <a:latin typeface="Arial Rounded MT Bold" panose="020F0704030504030204" pitchFamily="34" charset="0"/>
                          <a:cs typeface="Arial" pitchFamily="34" charset="0"/>
                        </a:rPr>
                        <a:t>6%</a:t>
                      </a:r>
                      <a:endParaRPr lang="en-ZA" sz="1400" dirty="0">
                        <a:latin typeface="Arial Rounded MT Bold" panose="020F0704030504030204" pitchFamily="34" charset="0"/>
                        <a:cs typeface="Arial" pitchFamily="34" charset="0"/>
                      </a:endParaRPr>
                    </a:p>
                  </a:txBody>
                  <a:tcPr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88000">
                <a:tc>
                  <a:txBody>
                    <a:bodyPr/>
                    <a:lstStyle/>
                    <a:p>
                      <a:r>
                        <a:rPr lang="en-ZA" sz="1400" dirty="0" smtClean="0">
                          <a:latin typeface="Arial Rounded MT Bold" panose="020F0704030504030204" pitchFamily="34" charset="0"/>
                          <a:cs typeface="Arial" pitchFamily="34" charset="0"/>
                        </a:rPr>
                        <a:t> - Services rendered</a:t>
                      </a:r>
                      <a:endParaRPr lang="en-ZA" sz="1400" dirty="0">
                        <a:latin typeface="Arial Rounded MT Bold" panose="020F0704030504030204" pitchFamily="34" charset="0"/>
                        <a:cs typeface="Arial" pitchFamily="34" charset="0"/>
                      </a:endParaRPr>
                    </a:p>
                  </a:txBody>
                  <a:tcPr anchor="b">
                    <a:lnR w="12700" cap="flat" cmpd="sng" algn="ctr">
                      <a:solidFill>
                        <a:schemeClr val="tx1"/>
                      </a:solidFill>
                      <a:prstDash val="solid"/>
                      <a:round/>
                      <a:headEnd type="none" w="med" len="med"/>
                      <a:tailEnd type="none" w="med" len="med"/>
                    </a:lnR>
                  </a:tcPr>
                </a:tc>
                <a:tc>
                  <a:txBody>
                    <a:bodyPr/>
                    <a:lstStyle/>
                    <a:p>
                      <a:pPr algn="r"/>
                      <a:r>
                        <a:rPr lang="en-ZA" sz="1400" dirty="0" smtClean="0">
                          <a:latin typeface="Arial Rounded MT Bold" panose="020F0704030504030204" pitchFamily="34" charset="0"/>
                          <a:cs typeface="Arial" pitchFamily="34" charset="0"/>
                        </a:rPr>
                        <a:t>226 912</a:t>
                      </a:r>
                      <a:endParaRPr lang="en-ZA" sz="1400" dirty="0">
                        <a:latin typeface="Arial Rounded MT Bold" panose="020F0704030504030204" pitchFamily="34" charset="0"/>
                        <a:cs typeface="Arial" pitchFamily="34" charset="0"/>
                      </a:endParaRPr>
                    </a:p>
                  </a:txBody>
                  <a:tcPr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ZA" sz="1400" dirty="0" smtClean="0">
                          <a:latin typeface="Arial Rounded MT Bold" panose="020F0704030504030204" pitchFamily="34" charset="0"/>
                          <a:cs typeface="Arial" pitchFamily="34" charset="0"/>
                        </a:rPr>
                        <a:t>216 254</a:t>
                      </a:r>
                      <a:endParaRPr lang="en-ZA" sz="1400" dirty="0">
                        <a:latin typeface="Arial Rounded MT Bold" panose="020F0704030504030204" pitchFamily="34" charset="0"/>
                        <a:cs typeface="Arial" pitchFamily="34" charset="0"/>
                      </a:endParaRPr>
                    </a:p>
                  </a:txBody>
                  <a:tcPr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ZA" sz="1400" dirty="0">
                        <a:solidFill>
                          <a:schemeClr val="tx1"/>
                        </a:solidFill>
                        <a:latin typeface="Arial Rounded MT Bold" panose="020F0704030504030204" pitchFamily="34" charset="0"/>
                        <a:cs typeface="Arial" pitchFamily="34" charset="0"/>
                      </a:endParaRP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r>
              <a:tr h="288000">
                <a:tc>
                  <a:txBody>
                    <a:bodyPr/>
                    <a:lstStyle/>
                    <a:p>
                      <a:r>
                        <a:rPr lang="en-ZA" sz="1400" dirty="0" smtClean="0">
                          <a:latin typeface="Arial Rounded MT Bold" panose="020F0704030504030204" pitchFamily="34" charset="0"/>
                        </a:rPr>
                        <a:t> - Other income</a:t>
                      </a:r>
                      <a:endParaRPr lang="en-ZA" sz="1400" dirty="0">
                        <a:latin typeface="Arial Rounded MT Bold" panose="020F0704030504030204" pitchFamily="34" charset="0"/>
                        <a:cs typeface="Arial" pitchFamily="34" charset="0"/>
                      </a:endParaRPr>
                    </a:p>
                  </a:txBody>
                  <a:tcPr anchor="b">
                    <a:lnR w="12700" cap="flat" cmpd="sng" algn="ctr">
                      <a:solidFill>
                        <a:schemeClr val="tx1"/>
                      </a:solidFill>
                      <a:prstDash val="solid"/>
                      <a:round/>
                      <a:headEnd type="none" w="med" len="med"/>
                      <a:tailEnd type="none" w="med" len="med"/>
                    </a:lnR>
                  </a:tcPr>
                </a:tc>
                <a:tc>
                  <a:txBody>
                    <a:bodyPr/>
                    <a:lstStyle/>
                    <a:p>
                      <a:pPr algn="r"/>
                      <a:r>
                        <a:rPr lang="en-ZA" sz="1400" dirty="0" smtClean="0">
                          <a:latin typeface="Arial Rounded MT Bold" panose="020F0704030504030204" pitchFamily="34" charset="0"/>
                        </a:rPr>
                        <a:t>5 155</a:t>
                      </a:r>
                      <a:endParaRPr lang="en-ZA" sz="1400" dirty="0">
                        <a:latin typeface="Arial Rounded MT Bold" panose="020F0704030504030204" pitchFamily="34" charset="0"/>
                        <a:cs typeface="Arial" pitchFamily="34" charset="0"/>
                      </a:endParaRPr>
                    </a:p>
                  </a:txBody>
                  <a:tcPr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ZA" sz="1400" dirty="0" smtClean="0">
                          <a:latin typeface="Arial Rounded MT Bold" panose="020F0704030504030204" pitchFamily="34" charset="0"/>
                        </a:rPr>
                        <a:t>4 141</a:t>
                      </a:r>
                      <a:endParaRPr lang="en-ZA" sz="1400" dirty="0">
                        <a:latin typeface="Arial Rounded MT Bold" panose="020F0704030504030204" pitchFamily="34" charset="0"/>
                        <a:cs typeface="Arial" pitchFamily="34" charset="0"/>
                      </a:endParaRPr>
                    </a:p>
                  </a:txBody>
                  <a:tcPr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ZA" sz="1400" dirty="0" smtClean="0">
                          <a:latin typeface="Arial Rounded MT Bold" panose="020F0704030504030204" pitchFamily="34" charset="0"/>
                        </a:rPr>
                        <a:t> </a:t>
                      </a:r>
                      <a:endParaRPr lang="en-ZA" sz="1400" dirty="0">
                        <a:solidFill>
                          <a:schemeClr val="tx1"/>
                        </a:solidFill>
                        <a:latin typeface="Arial Rounded MT Bold" panose="020F0704030504030204" pitchFamily="34" charset="0"/>
                        <a:cs typeface="Arial" pitchFamily="34" charset="0"/>
                      </a:endParaRP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0">
                <a:tc>
                  <a:txBody>
                    <a:bodyPr/>
                    <a:lstStyle/>
                    <a:p>
                      <a:endParaRPr lang="en-ZA" sz="200" b="1" dirty="0">
                        <a:latin typeface="Arial Rounded MT Bold" panose="020F0704030504030204" pitchFamily="34" charset="0"/>
                        <a:cs typeface="Arial" pitchFamily="34" charset="0"/>
                      </a:endParaRPr>
                    </a:p>
                  </a:txBody>
                  <a:tcPr anchor="b"/>
                </a:tc>
                <a:tc>
                  <a:txBody>
                    <a:bodyPr/>
                    <a:lstStyle/>
                    <a:p>
                      <a:pPr algn="r"/>
                      <a:endParaRPr lang="en-ZA" sz="200" dirty="0">
                        <a:latin typeface="Arial Rounded MT Bold" panose="020F0704030504030204" pitchFamily="34" charset="0"/>
                        <a:cs typeface="Arial" pitchFamily="34" charset="0"/>
                      </a:endParaRPr>
                    </a:p>
                  </a:txBody>
                  <a:tcPr anchor="b">
                    <a:lnT w="12700" cap="flat" cmpd="sng" algn="ctr">
                      <a:solidFill>
                        <a:schemeClr val="tx1"/>
                      </a:solidFill>
                      <a:prstDash val="solid"/>
                      <a:round/>
                      <a:headEnd type="none" w="med" len="med"/>
                      <a:tailEnd type="none" w="med" len="med"/>
                    </a:lnT>
                  </a:tcPr>
                </a:tc>
                <a:tc>
                  <a:txBody>
                    <a:bodyPr/>
                    <a:lstStyle/>
                    <a:p>
                      <a:pPr algn="r"/>
                      <a:endParaRPr lang="en-ZA" sz="200" dirty="0">
                        <a:latin typeface="Arial Rounded MT Bold" panose="020F0704030504030204" pitchFamily="34" charset="0"/>
                        <a:cs typeface="Arial" pitchFamily="34" charset="0"/>
                      </a:endParaRPr>
                    </a:p>
                  </a:txBody>
                  <a:tcPr anchor="b">
                    <a:lnT w="12700" cap="flat" cmpd="sng" algn="ctr">
                      <a:solidFill>
                        <a:schemeClr val="tx1"/>
                      </a:solidFill>
                      <a:prstDash val="solid"/>
                      <a:round/>
                      <a:headEnd type="none" w="med" len="med"/>
                      <a:tailEnd type="none" w="med" len="med"/>
                    </a:lnT>
                  </a:tcPr>
                </a:tc>
                <a:tc>
                  <a:txBody>
                    <a:bodyPr/>
                    <a:lstStyle/>
                    <a:p>
                      <a:pPr algn="ctr"/>
                      <a:endParaRPr lang="en-ZA" sz="200" dirty="0">
                        <a:solidFill>
                          <a:schemeClr val="tx1"/>
                        </a:solidFill>
                        <a:latin typeface="Arial Rounded MT Bold" panose="020F0704030504030204" pitchFamily="34" charset="0"/>
                        <a:cs typeface="Arial" pitchFamily="34" charset="0"/>
                      </a:endParaRPr>
                    </a:p>
                  </a:txBody>
                  <a:tcPr anchor="b">
                    <a:lnT w="12700" cap="flat" cmpd="sng" algn="ctr">
                      <a:noFill/>
                      <a:prstDash val="solid"/>
                      <a:round/>
                      <a:headEnd type="none" w="med" len="med"/>
                      <a:tailEnd type="none" w="med" len="med"/>
                    </a:lnT>
                  </a:tcPr>
                </a:tc>
              </a:tr>
              <a:tr h="288000">
                <a:tc>
                  <a:txBody>
                    <a:bodyPr/>
                    <a:lstStyle/>
                    <a:p>
                      <a:r>
                        <a:rPr lang="en-ZA" sz="1400" b="1" dirty="0" smtClean="0">
                          <a:latin typeface="Arial Rounded MT Bold" panose="020F0704030504030204" pitchFamily="34" charset="0"/>
                        </a:rPr>
                        <a:t>Expenditure</a:t>
                      </a:r>
                      <a:endParaRPr lang="en-ZA" sz="1400" b="1" dirty="0">
                        <a:latin typeface="Arial Rounded MT Bold" panose="020F0704030504030204" pitchFamily="34" charset="0"/>
                        <a:cs typeface="Arial" pitchFamily="34" charset="0"/>
                      </a:endParaRPr>
                    </a:p>
                  </a:txBody>
                  <a:tcPr anchor="b"/>
                </a:tc>
                <a:tc>
                  <a:txBody>
                    <a:bodyPr/>
                    <a:lstStyle/>
                    <a:p>
                      <a:pPr algn="r"/>
                      <a:r>
                        <a:rPr lang="en-ZA" sz="1400" b="1" dirty="0" smtClean="0">
                          <a:latin typeface="Arial Rounded MT Bold" panose="020F0704030504030204" pitchFamily="34" charset="0"/>
                          <a:cs typeface="Arial" pitchFamily="34" charset="0"/>
                        </a:rPr>
                        <a:t>(462 258)</a:t>
                      </a:r>
                      <a:endParaRPr lang="en-ZA" sz="1400" b="1" dirty="0">
                        <a:latin typeface="Arial Rounded MT Bold" panose="020F0704030504030204" pitchFamily="34" charset="0"/>
                        <a:cs typeface="Arial" pitchFamily="34" charset="0"/>
                      </a:endParaRPr>
                    </a:p>
                  </a:txBody>
                  <a:tcPr anchor="b">
                    <a:lnB w="12700" cap="flat" cmpd="sng" algn="ctr">
                      <a:solidFill>
                        <a:schemeClr val="tx1"/>
                      </a:solidFill>
                      <a:prstDash val="solid"/>
                      <a:round/>
                      <a:headEnd type="none" w="med" len="med"/>
                      <a:tailEnd type="none" w="med" len="med"/>
                    </a:lnB>
                  </a:tcPr>
                </a:tc>
                <a:tc>
                  <a:txBody>
                    <a:bodyPr/>
                    <a:lstStyle/>
                    <a:p>
                      <a:pPr algn="r"/>
                      <a:r>
                        <a:rPr lang="en-ZA" sz="1400" b="1" dirty="0" smtClean="0">
                          <a:latin typeface="Arial Rounded MT Bold" panose="020F0704030504030204" pitchFamily="34" charset="0"/>
                          <a:cs typeface="Arial" pitchFamily="34" charset="0"/>
                        </a:rPr>
                        <a:t>(382 175)</a:t>
                      </a:r>
                      <a:endParaRPr lang="en-ZA" sz="1400" b="1" dirty="0">
                        <a:latin typeface="Arial Rounded MT Bold" panose="020F0704030504030204" pitchFamily="34" charset="0"/>
                        <a:cs typeface="Arial" pitchFamily="34" charset="0"/>
                      </a:endParaRPr>
                    </a:p>
                  </a:txBody>
                  <a:tcPr anchor="b">
                    <a:lnB w="12700" cap="flat" cmpd="sng" algn="ctr">
                      <a:solidFill>
                        <a:schemeClr val="tx1"/>
                      </a:solidFill>
                      <a:prstDash val="solid"/>
                      <a:round/>
                      <a:headEnd type="none" w="med" len="med"/>
                      <a:tailEnd type="none" w="med" len="med"/>
                    </a:lnB>
                  </a:tcPr>
                </a:tc>
                <a:tc>
                  <a:txBody>
                    <a:bodyPr/>
                    <a:lstStyle/>
                    <a:p>
                      <a:pPr algn="ctr"/>
                      <a:endParaRPr lang="en-ZA" sz="1400" dirty="0">
                        <a:solidFill>
                          <a:schemeClr val="tx1"/>
                        </a:solidFill>
                        <a:latin typeface="Arial Rounded MT Bold" panose="020F0704030504030204" pitchFamily="34" charset="0"/>
                        <a:cs typeface="Arial" pitchFamily="34" charset="0"/>
                      </a:endParaRPr>
                    </a:p>
                  </a:txBody>
                  <a:tcPr anchor="b"/>
                </a:tc>
              </a:tr>
              <a:tr h="288000">
                <a:tc>
                  <a:txBody>
                    <a:bodyPr/>
                    <a:lstStyle/>
                    <a:p>
                      <a:r>
                        <a:rPr lang="en-ZA" sz="1400" dirty="0" smtClean="0">
                          <a:latin typeface="Arial Rounded MT Bold" panose="020F0704030504030204" pitchFamily="34" charset="0"/>
                        </a:rPr>
                        <a:t> - Employee cost</a:t>
                      </a:r>
                      <a:endParaRPr lang="en-ZA" sz="1400" dirty="0">
                        <a:latin typeface="Arial Rounded MT Bold" panose="020F0704030504030204" pitchFamily="34" charset="0"/>
                        <a:cs typeface="Arial" pitchFamily="34" charset="0"/>
                      </a:endParaRPr>
                    </a:p>
                  </a:txBody>
                  <a:tcPr anchor="b">
                    <a:lnR w="12700" cap="flat" cmpd="sng" algn="ctr">
                      <a:solidFill>
                        <a:schemeClr val="tx1"/>
                      </a:solidFill>
                      <a:prstDash val="solid"/>
                      <a:round/>
                      <a:headEnd type="none" w="med" len="med"/>
                      <a:tailEnd type="none" w="med" len="med"/>
                    </a:lnR>
                  </a:tcPr>
                </a:tc>
                <a:tc>
                  <a:txBody>
                    <a:bodyPr/>
                    <a:lstStyle/>
                    <a:p>
                      <a:pPr algn="r"/>
                      <a:r>
                        <a:rPr lang="en-ZA" sz="1400" dirty="0" smtClean="0">
                          <a:latin typeface="Arial Rounded MT Bold" panose="020F0704030504030204" pitchFamily="34" charset="0"/>
                        </a:rPr>
                        <a:t>(275 748)</a:t>
                      </a:r>
                      <a:endParaRPr lang="en-ZA" sz="1400" dirty="0">
                        <a:latin typeface="Arial Rounded MT Bold" panose="020F0704030504030204" pitchFamily="34" charset="0"/>
                        <a:cs typeface="Arial" pitchFamily="34" charset="0"/>
                      </a:endParaRPr>
                    </a:p>
                  </a:txBody>
                  <a:tcPr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r"/>
                      <a:r>
                        <a:rPr lang="en-ZA" sz="1400" dirty="0" smtClean="0">
                          <a:latin typeface="Arial Rounded MT Bold" panose="020F0704030504030204" pitchFamily="34" charset="0"/>
                        </a:rPr>
                        <a:t>(259 127)</a:t>
                      </a:r>
                      <a:endParaRPr lang="en-ZA" sz="1400" dirty="0">
                        <a:latin typeface="Arial Rounded MT Bold" panose="020F0704030504030204" pitchFamily="34" charset="0"/>
                        <a:cs typeface="Arial" pitchFamily="34" charset="0"/>
                      </a:endParaRPr>
                    </a:p>
                  </a:txBody>
                  <a:tcPr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ZA" sz="1400" dirty="0" smtClean="0">
                          <a:latin typeface="Arial Rounded MT Bold" panose="020F0704030504030204" pitchFamily="34" charset="0"/>
                        </a:rPr>
                        <a:t>6% </a:t>
                      </a:r>
                      <a:endParaRPr lang="en-ZA" sz="1400" dirty="0">
                        <a:solidFill>
                          <a:schemeClr val="tx1"/>
                        </a:solidFill>
                        <a:latin typeface="Arial Rounded MT Bold" panose="020F0704030504030204" pitchFamily="34" charset="0"/>
                        <a:cs typeface="Arial" pitchFamily="34" charset="0"/>
                      </a:endParaRPr>
                    </a:p>
                  </a:txBody>
                  <a:tcPr anchor="b">
                    <a:lnL w="12700" cap="flat" cmpd="sng" algn="ctr">
                      <a:solidFill>
                        <a:schemeClr val="tx1"/>
                      </a:solidFill>
                      <a:prstDash val="solid"/>
                      <a:round/>
                      <a:headEnd type="none" w="med" len="med"/>
                      <a:tailEnd type="none" w="med" len="med"/>
                    </a:lnL>
                  </a:tcPr>
                </a:tc>
              </a:tr>
              <a:tr h="288000">
                <a:tc>
                  <a:txBody>
                    <a:bodyPr/>
                    <a:lstStyle/>
                    <a:p>
                      <a:r>
                        <a:rPr lang="en-ZA" sz="1400" dirty="0" smtClean="0">
                          <a:latin typeface="Arial Rounded MT Bold" panose="020F0704030504030204" pitchFamily="34" charset="0"/>
                        </a:rPr>
                        <a:t> - Travel cost</a:t>
                      </a:r>
                      <a:endParaRPr lang="en-ZA" sz="1400" dirty="0">
                        <a:latin typeface="Arial Rounded MT Bold" panose="020F0704030504030204" pitchFamily="34" charset="0"/>
                        <a:cs typeface="Arial" pitchFamily="34" charset="0"/>
                      </a:endParaRPr>
                    </a:p>
                  </a:txBody>
                  <a:tcPr anchor="b">
                    <a:lnR w="12700" cap="flat" cmpd="sng" algn="ctr">
                      <a:solidFill>
                        <a:schemeClr val="tx1"/>
                      </a:solidFill>
                      <a:prstDash val="solid"/>
                      <a:round/>
                      <a:headEnd type="none" w="med" len="med"/>
                      <a:tailEnd type="none" w="med" len="med"/>
                    </a:lnR>
                  </a:tcPr>
                </a:tc>
                <a:tc>
                  <a:txBody>
                    <a:bodyPr/>
                    <a:lstStyle/>
                    <a:p>
                      <a:pPr algn="r"/>
                      <a:r>
                        <a:rPr lang="en-ZA" sz="1400" dirty="0" smtClean="0">
                          <a:latin typeface="Arial Rounded MT Bold" panose="020F0704030504030204" pitchFamily="34" charset="0"/>
                        </a:rPr>
                        <a:t>(8 649)</a:t>
                      </a:r>
                      <a:endParaRPr lang="en-ZA" sz="1400" dirty="0">
                        <a:latin typeface="Arial Rounded MT Bold" panose="020F0704030504030204" pitchFamily="34" charset="0"/>
                        <a:cs typeface="Arial" pitchFamily="34" charset="0"/>
                      </a:endParaRPr>
                    </a:p>
                  </a:txBody>
                  <a:tcPr anchor="b">
                    <a:lnL w="12700" cap="flat" cmpd="sng" algn="ctr">
                      <a:solidFill>
                        <a:schemeClr val="tx1"/>
                      </a:solidFill>
                      <a:prstDash val="solid"/>
                      <a:round/>
                      <a:headEnd type="none" w="med" len="med"/>
                      <a:tailEnd type="none" w="med" len="med"/>
                    </a:lnL>
                  </a:tcPr>
                </a:tc>
                <a:tc>
                  <a:txBody>
                    <a:bodyPr/>
                    <a:lstStyle/>
                    <a:p>
                      <a:pPr algn="r"/>
                      <a:r>
                        <a:rPr lang="en-ZA" sz="1400" dirty="0" smtClean="0">
                          <a:latin typeface="Arial Rounded MT Bold" panose="020F0704030504030204" pitchFamily="34" charset="0"/>
                        </a:rPr>
                        <a:t>(15 581)</a:t>
                      </a:r>
                      <a:endParaRPr lang="en-ZA" sz="1400" dirty="0">
                        <a:latin typeface="Arial Rounded MT Bold" panose="020F0704030504030204" pitchFamily="34" charset="0"/>
                        <a:cs typeface="Arial" pitchFamily="34" charset="0"/>
                      </a:endParaRPr>
                    </a:p>
                  </a:txBody>
                  <a:tcPr anchor="b">
                    <a:lnR w="12700" cap="flat" cmpd="sng" algn="ctr">
                      <a:solidFill>
                        <a:schemeClr val="tx1"/>
                      </a:solidFill>
                      <a:prstDash val="solid"/>
                      <a:round/>
                      <a:headEnd type="none" w="med" len="med"/>
                      <a:tailEnd type="none" w="med" len="med"/>
                    </a:lnR>
                  </a:tcPr>
                </a:tc>
                <a:tc>
                  <a:txBody>
                    <a:bodyPr/>
                    <a:lstStyle/>
                    <a:p>
                      <a:pPr algn="ctr"/>
                      <a:r>
                        <a:rPr lang="en-ZA" sz="1400" dirty="0" smtClean="0">
                          <a:latin typeface="Arial Rounded MT Bold" panose="020F0704030504030204" pitchFamily="34" charset="0"/>
                        </a:rPr>
                        <a:t>-45%</a:t>
                      </a:r>
                      <a:endParaRPr lang="en-ZA" sz="1400" dirty="0">
                        <a:solidFill>
                          <a:schemeClr val="tx1"/>
                        </a:solidFill>
                        <a:latin typeface="Arial Rounded MT Bold" panose="020F0704030504030204" pitchFamily="34" charset="0"/>
                        <a:cs typeface="Arial" pitchFamily="34" charset="0"/>
                      </a:endParaRPr>
                    </a:p>
                  </a:txBody>
                  <a:tcPr anchor="b">
                    <a:lnL w="12700" cap="flat" cmpd="sng" algn="ctr">
                      <a:solidFill>
                        <a:schemeClr val="tx1"/>
                      </a:solidFill>
                      <a:prstDash val="solid"/>
                      <a:round/>
                      <a:headEnd type="none" w="med" len="med"/>
                      <a:tailEnd type="none" w="med" len="med"/>
                    </a:lnL>
                  </a:tcPr>
                </a:tc>
              </a:tr>
              <a:tr h="288000">
                <a:tc>
                  <a:txBody>
                    <a:bodyPr/>
                    <a:lstStyle/>
                    <a:p>
                      <a:r>
                        <a:rPr lang="en-ZA" sz="1400" dirty="0" smtClean="0">
                          <a:latin typeface="Arial Rounded MT Bold" panose="020F0704030504030204" pitchFamily="34" charset="0"/>
                        </a:rPr>
                        <a:t> - Other operational</a:t>
                      </a:r>
                      <a:r>
                        <a:rPr lang="en-ZA" sz="1400" baseline="0" dirty="0" smtClean="0">
                          <a:latin typeface="Arial Rounded MT Bold" panose="020F0704030504030204" pitchFamily="34" charset="0"/>
                        </a:rPr>
                        <a:t> costs</a:t>
                      </a:r>
                      <a:endParaRPr lang="en-ZA" sz="1400" dirty="0">
                        <a:latin typeface="Arial Rounded MT Bold" panose="020F0704030504030204" pitchFamily="34" charset="0"/>
                        <a:cs typeface="Arial" pitchFamily="34" charset="0"/>
                      </a:endParaRPr>
                    </a:p>
                  </a:txBody>
                  <a:tcPr anchor="b">
                    <a:lnR w="12700" cap="flat" cmpd="sng" algn="ctr">
                      <a:solidFill>
                        <a:schemeClr val="tx1"/>
                      </a:solidFill>
                      <a:prstDash val="solid"/>
                      <a:round/>
                      <a:headEnd type="none" w="med" len="med"/>
                      <a:tailEnd type="none" w="med" len="med"/>
                    </a:lnR>
                  </a:tcPr>
                </a:tc>
                <a:tc>
                  <a:txBody>
                    <a:bodyPr/>
                    <a:lstStyle/>
                    <a:p>
                      <a:pPr algn="r"/>
                      <a:r>
                        <a:rPr lang="en-ZA" sz="1400" dirty="0" smtClean="0">
                          <a:latin typeface="Arial Rounded MT Bold" panose="020F0704030504030204" pitchFamily="34" charset="0"/>
                        </a:rPr>
                        <a:t>(177 861)</a:t>
                      </a:r>
                      <a:endParaRPr lang="en-ZA" sz="1400" dirty="0">
                        <a:latin typeface="Arial Rounded MT Bold" panose="020F0704030504030204" pitchFamily="34" charset="0"/>
                        <a:cs typeface="Arial" pitchFamily="34" charset="0"/>
                      </a:endParaRPr>
                    </a:p>
                  </a:txBody>
                  <a:tcPr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a:r>
                        <a:rPr lang="en-ZA" sz="1400" dirty="0" smtClean="0">
                          <a:latin typeface="Arial Rounded MT Bold" panose="020F0704030504030204" pitchFamily="34" charset="0"/>
                        </a:rPr>
                        <a:t>(107 467)</a:t>
                      </a:r>
                      <a:endParaRPr lang="en-ZA" sz="1400" dirty="0">
                        <a:latin typeface="Arial Rounded MT Bold" panose="020F0704030504030204" pitchFamily="34" charset="0"/>
                        <a:cs typeface="Arial" pitchFamily="34" charset="0"/>
                      </a:endParaRPr>
                    </a:p>
                  </a:txBody>
                  <a:tcPr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ZA" sz="1400" dirty="0" smtClean="0">
                          <a:latin typeface="Arial Rounded MT Bold" panose="020F0704030504030204" pitchFamily="34" charset="0"/>
                        </a:rPr>
                        <a:t>66%</a:t>
                      </a:r>
                      <a:endParaRPr lang="en-ZA" sz="1400" dirty="0">
                        <a:solidFill>
                          <a:schemeClr val="tx1"/>
                        </a:solidFill>
                        <a:latin typeface="Arial Rounded MT Bold" panose="020F0704030504030204" pitchFamily="34" charset="0"/>
                        <a:cs typeface="Arial" pitchFamily="34" charset="0"/>
                      </a:endParaRPr>
                    </a:p>
                  </a:txBody>
                  <a:tcPr anchor="b">
                    <a:lnL w="12700" cap="flat" cmpd="sng" algn="ctr">
                      <a:solidFill>
                        <a:schemeClr val="tx1"/>
                      </a:solidFill>
                      <a:prstDash val="solid"/>
                      <a:round/>
                      <a:headEnd type="none" w="med" len="med"/>
                      <a:tailEnd type="none" w="med" len="med"/>
                    </a:lnL>
                  </a:tcPr>
                </a:tc>
              </a:tr>
              <a:tr h="0">
                <a:tc>
                  <a:txBody>
                    <a:bodyPr/>
                    <a:lstStyle/>
                    <a:p>
                      <a:endParaRPr lang="en-ZA" sz="200" dirty="0">
                        <a:latin typeface="Arial Rounded MT Bold" panose="020F0704030504030204" pitchFamily="34" charset="0"/>
                        <a:cs typeface="Arial" pitchFamily="34" charset="0"/>
                      </a:endParaRPr>
                    </a:p>
                  </a:txBody>
                  <a:tcPr anchor="b"/>
                </a:tc>
                <a:tc>
                  <a:txBody>
                    <a:bodyPr/>
                    <a:lstStyle/>
                    <a:p>
                      <a:pPr algn="r"/>
                      <a:endParaRPr lang="en-ZA" sz="200" b="1" dirty="0">
                        <a:latin typeface="Arial Rounded MT Bold" panose="020F0704030504030204" pitchFamily="34" charset="0"/>
                        <a:cs typeface="Arial" pitchFamily="34" charset="0"/>
                      </a:endParaRPr>
                    </a:p>
                  </a:txBody>
                  <a:tcPr anchor="b">
                    <a:lnT w="12700" cap="flat" cmpd="sng" algn="ctr">
                      <a:solidFill>
                        <a:schemeClr val="tx1"/>
                      </a:solidFill>
                      <a:prstDash val="solid"/>
                      <a:round/>
                      <a:headEnd type="none" w="med" len="med"/>
                      <a:tailEnd type="none" w="med" len="med"/>
                    </a:lnT>
                  </a:tcPr>
                </a:tc>
                <a:tc>
                  <a:txBody>
                    <a:bodyPr/>
                    <a:lstStyle/>
                    <a:p>
                      <a:pPr algn="r"/>
                      <a:endParaRPr lang="en-ZA" sz="200" b="1" dirty="0">
                        <a:latin typeface="Arial Rounded MT Bold" panose="020F0704030504030204" pitchFamily="34" charset="0"/>
                        <a:cs typeface="Arial" pitchFamily="34" charset="0"/>
                      </a:endParaRPr>
                    </a:p>
                  </a:txBody>
                  <a:tcPr anchor="b">
                    <a:lnT w="12700" cap="flat" cmpd="sng" algn="ctr">
                      <a:solidFill>
                        <a:schemeClr val="tx1"/>
                      </a:solidFill>
                      <a:prstDash val="solid"/>
                      <a:round/>
                      <a:headEnd type="none" w="med" len="med"/>
                      <a:tailEnd type="none" w="med" len="med"/>
                    </a:lnT>
                  </a:tcPr>
                </a:tc>
                <a:tc>
                  <a:txBody>
                    <a:bodyPr/>
                    <a:lstStyle/>
                    <a:p>
                      <a:pPr algn="ctr"/>
                      <a:endParaRPr lang="en-ZA" sz="200" b="1" dirty="0">
                        <a:latin typeface="Arial Rounded MT Bold" panose="020F0704030504030204" pitchFamily="34" charset="0"/>
                        <a:cs typeface="Arial" pitchFamily="34" charset="0"/>
                      </a:endParaRPr>
                    </a:p>
                  </a:txBody>
                  <a:tcPr anchor="b"/>
                </a:tc>
              </a:tr>
              <a:tr h="288000">
                <a:tc>
                  <a:txBody>
                    <a:bodyPr/>
                    <a:lstStyle/>
                    <a:p>
                      <a:r>
                        <a:rPr lang="en-ZA" sz="1400" b="1" dirty="0" smtClean="0">
                          <a:latin typeface="Arial Rounded MT Bold" panose="020F0704030504030204" pitchFamily="34" charset="0"/>
                          <a:cs typeface="Arial" pitchFamily="34" charset="0"/>
                        </a:rPr>
                        <a:t>Surplus for the year</a:t>
                      </a:r>
                      <a:endParaRPr lang="en-ZA" sz="1400" b="1" dirty="0">
                        <a:latin typeface="Arial Rounded MT Bold" panose="020F0704030504030204" pitchFamily="34" charset="0"/>
                        <a:cs typeface="Arial" pitchFamily="34" charset="0"/>
                      </a:endParaRPr>
                    </a:p>
                  </a:txBody>
                  <a:tcPr anchor="b"/>
                </a:tc>
                <a:tc>
                  <a:txBody>
                    <a:bodyPr/>
                    <a:lstStyle/>
                    <a:p>
                      <a:pPr algn="r"/>
                      <a:r>
                        <a:rPr lang="en-ZA" sz="1400" b="1" dirty="0" smtClean="0">
                          <a:latin typeface="Arial Rounded MT Bold" panose="020F0704030504030204" pitchFamily="34" charset="0"/>
                          <a:cs typeface="Arial" pitchFamily="34" charset="0"/>
                        </a:rPr>
                        <a:t>71 758</a:t>
                      </a:r>
                      <a:endParaRPr lang="en-ZA" sz="1400" b="1" dirty="0">
                        <a:latin typeface="Arial Rounded MT Bold" panose="020F0704030504030204" pitchFamily="34" charset="0"/>
                        <a:cs typeface="Arial" pitchFamily="34" charset="0"/>
                      </a:endParaRPr>
                    </a:p>
                  </a:txBody>
                  <a:tcPr anchor="b"/>
                </a:tc>
                <a:tc>
                  <a:txBody>
                    <a:bodyPr/>
                    <a:lstStyle/>
                    <a:p>
                      <a:pPr algn="r"/>
                      <a:r>
                        <a:rPr lang="en-ZA" sz="1400" b="1" dirty="0" smtClean="0">
                          <a:latin typeface="Arial Rounded MT Bold" panose="020F0704030504030204" pitchFamily="34" charset="0"/>
                          <a:cs typeface="Arial" pitchFamily="34" charset="0"/>
                        </a:rPr>
                        <a:t>143</a:t>
                      </a:r>
                      <a:r>
                        <a:rPr lang="en-ZA" sz="1400" b="1" baseline="0" dirty="0" smtClean="0">
                          <a:latin typeface="Arial Rounded MT Bold" panose="020F0704030504030204" pitchFamily="34" charset="0"/>
                          <a:cs typeface="Arial" pitchFamily="34" charset="0"/>
                        </a:rPr>
                        <a:t> 866</a:t>
                      </a:r>
                      <a:endParaRPr lang="en-ZA" sz="1400" b="1" dirty="0">
                        <a:latin typeface="Arial Rounded MT Bold" panose="020F0704030504030204" pitchFamily="34" charset="0"/>
                        <a:cs typeface="Arial" pitchFamily="34" charset="0"/>
                      </a:endParaRPr>
                    </a:p>
                  </a:txBody>
                  <a:tcPr anchor="b"/>
                </a:tc>
                <a:tc>
                  <a:txBody>
                    <a:bodyPr/>
                    <a:lstStyle/>
                    <a:p>
                      <a:pPr algn="r"/>
                      <a:endParaRPr lang="en-ZA" sz="1400" b="1" dirty="0">
                        <a:latin typeface="Arial Rounded MT Bold" panose="020F0704030504030204" pitchFamily="34" charset="0"/>
                        <a:cs typeface="Arial" pitchFamily="34" charset="0"/>
                      </a:endParaRPr>
                    </a:p>
                  </a:txBody>
                  <a:tcPr anchor="b"/>
                </a:tc>
              </a:tr>
              <a:tr h="0">
                <a:tc>
                  <a:txBody>
                    <a:bodyPr/>
                    <a:lstStyle/>
                    <a:p>
                      <a:endParaRPr lang="en-ZA" sz="200" b="1" dirty="0">
                        <a:latin typeface="Arial Rounded MT Bold" panose="020F0704030504030204" pitchFamily="34" charset="0"/>
                        <a:cs typeface="Arial" pitchFamily="34" charset="0"/>
                      </a:endParaRPr>
                    </a:p>
                  </a:txBody>
                  <a:tcPr anchor="b"/>
                </a:tc>
                <a:tc>
                  <a:txBody>
                    <a:bodyPr/>
                    <a:lstStyle/>
                    <a:p>
                      <a:pPr algn="r"/>
                      <a:endParaRPr lang="en-ZA" sz="200" b="1" dirty="0">
                        <a:latin typeface="Arial Rounded MT Bold" panose="020F0704030504030204" pitchFamily="34" charset="0"/>
                        <a:cs typeface="Arial" pitchFamily="34" charset="0"/>
                      </a:endParaRPr>
                    </a:p>
                  </a:txBody>
                  <a:tcPr anchor="b"/>
                </a:tc>
                <a:tc>
                  <a:txBody>
                    <a:bodyPr/>
                    <a:lstStyle/>
                    <a:p>
                      <a:pPr algn="r"/>
                      <a:endParaRPr lang="en-ZA" sz="200" b="1" dirty="0">
                        <a:latin typeface="Arial Rounded MT Bold" panose="020F0704030504030204" pitchFamily="34" charset="0"/>
                        <a:cs typeface="Arial" pitchFamily="34" charset="0"/>
                      </a:endParaRPr>
                    </a:p>
                  </a:txBody>
                  <a:tcPr anchor="b"/>
                </a:tc>
                <a:tc>
                  <a:txBody>
                    <a:bodyPr/>
                    <a:lstStyle/>
                    <a:p>
                      <a:pPr algn="r"/>
                      <a:endParaRPr lang="en-ZA" sz="200" b="1" dirty="0">
                        <a:latin typeface="Arial Rounded MT Bold" panose="020F0704030504030204" pitchFamily="34" charset="0"/>
                        <a:cs typeface="Arial" pitchFamily="34" charset="0"/>
                      </a:endParaRPr>
                    </a:p>
                  </a:txBody>
                  <a:tcPr anchor="b"/>
                </a:tc>
              </a:tr>
              <a:tr h="288000">
                <a:tc>
                  <a:txBody>
                    <a:bodyPr/>
                    <a:lstStyle/>
                    <a:p>
                      <a:r>
                        <a:rPr lang="en-ZA" sz="1400" b="1" dirty="0" smtClean="0">
                          <a:latin typeface="Arial Rounded MT Bold" panose="020F0704030504030204" pitchFamily="34" charset="0"/>
                          <a:cs typeface="Arial" pitchFamily="34" charset="0"/>
                        </a:rPr>
                        <a:t>Cash  rolled over</a:t>
                      </a:r>
                      <a:endParaRPr lang="en-ZA" sz="1400" b="1" dirty="0">
                        <a:latin typeface="Arial Rounded MT Bold" panose="020F0704030504030204" pitchFamily="34" charset="0"/>
                        <a:cs typeface="Arial" pitchFamily="34" charset="0"/>
                      </a:endParaRPr>
                    </a:p>
                  </a:txBody>
                  <a:tcPr anchor="b"/>
                </a:tc>
                <a:tc>
                  <a:txBody>
                    <a:bodyPr/>
                    <a:lstStyle/>
                    <a:p>
                      <a:pPr algn="r"/>
                      <a:r>
                        <a:rPr lang="en-ZA" sz="1400" b="1" dirty="0" smtClean="0">
                          <a:latin typeface="Arial Rounded MT Bold" panose="020F0704030504030204" pitchFamily="34" charset="0"/>
                          <a:cs typeface="Arial" pitchFamily="34" charset="0"/>
                        </a:rPr>
                        <a:t>121 307</a:t>
                      </a:r>
                      <a:endParaRPr lang="en-ZA" sz="1400" b="1" dirty="0">
                        <a:latin typeface="Arial Rounded MT Bold" panose="020F0704030504030204" pitchFamily="34" charset="0"/>
                        <a:cs typeface="Arial" pitchFamily="34" charset="0"/>
                      </a:endParaRPr>
                    </a:p>
                  </a:txBody>
                  <a:tcPr anchor="b"/>
                </a:tc>
                <a:tc>
                  <a:txBody>
                    <a:bodyPr/>
                    <a:lstStyle/>
                    <a:p>
                      <a:pPr algn="r"/>
                      <a:endParaRPr lang="en-ZA" sz="1400" b="1" dirty="0">
                        <a:latin typeface="Arial Rounded MT Bold" panose="020F0704030504030204" pitchFamily="34" charset="0"/>
                        <a:cs typeface="Arial" pitchFamily="34" charset="0"/>
                      </a:endParaRPr>
                    </a:p>
                  </a:txBody>
                  <a:tcPr anchor="b"/>
                </a:tc>
                <a:tc>
                  <a:txBody>
                    <a:bodyPr/>
                    <a:lstStyle/>
                    <a:p>
                      <a:pPr algn="r"/>
                      <a:endParaRPr lang="en-ZA" sz="1400" b="1" dirty="0">
                        <a:latin typeface="Arial Rounded MT Bold" panose="020F0704030504030204" pitchFamily="34" charset="0"/>
                        <a:cs typeface="Arial" pitchFamily="34" charset="0"/>
                      </a:endParaRPr>
                    </a:p>
                  </a:txBody>
                  <a:tcPr anchor="b"/>
                </a:tc>
              </a:tr>
            </a:tbl>
          </a:graphicData>
        </a:graphic>
      </p:graphicFrame>
    </p:spTree>
    <p:extLst>
      <p:ext uri="{BB962C8B-B14F-4D97-AF65-F5344CB8AC3E}">
        <p14:creationId xmlns:p14="http://schemas.microsoft.com/office/powerpoint/2010/main" xmlns="" val="40291438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153400" cy="4983163"/>
          </a:xfrm>
        </p:spPr>
        <p:txBody>
          <a:bodyPr/>
          <a:lstStyle/>
          <a:p>
            <a:pPr>
              <a:lnSpc>
                <a:spcPct val="100000"/>
              </a:lnSpc>
              <a:spcBef>
                <a:spcPts val="600"/>
              </a:spcBef>
              <a:spcAft>
                <a:spcPts val="0"/>
              </a:spcAft>
              <a:buNone/>
            </a:pPr>
            <a:endParaRPr lang="en-GB" dirty="0" smtClean="0"/>
          </a:p>
          <a:p>
            <a:pPr>
              <a:lnSpc>
                <a:spcPct val="100000"/>
              </a:lnSpc>
              <a:spcBef>
                <a:spcPts val="600"/>
              </a:spcBef>
              <a:spcAft>
                <a:spcPts val="0"/>
              </a:spcAft>
            </a:pPr>
            <a:endParaRPr lang="en-GB" dirty="0"/>
          </a:p>
        </p:txBody>
      </p:sp>
      <p:sp>
        <p:nvSpPr>
          <p:cNvPr id="5" name="Footer Placeholder 4"/>
          <p:cNvSpPr>
            <a:spLocks noGrp="1"/>
          </p:cNvSpPr>
          <p:nvPr>
            <p:ph type="ftr" sz="quarter" idx="11"/>
          </p:nvPr>
        </p:nvSpPr>
        <p:spPr>
          <a:xfrm>
            <a:off x="1981200" y="6356350"/>
            <a:ext cx="4876800" cy="365125"/>
          </a:xfrm>
        </p:spPr>
        <p:txBody>
          <a:bodyPr/>
          <a:lstStyle/>
          <a:p>
            <a:pPr>
              <a:defRPr/>
            </a:pPr>
            <a:r>
              <a:rPr lang="en-US" smtClean="0"/>
              <a:t>SIU Annual Report 2014/15 Presentation to PC J &amp; CS</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32</a:t>
            </a:fld>
            <a:endParaRPr lang="en-ZA" dirty="0"/>
          </a:p>
        </p:txBody>
      </p:sp>
      <p:sp>
        <p:nvSpPr>
          <p:cNvPr id="12" name="Title 1"/>
          <p:cNvSpPr>
            <a:spLocks noGrp="1"/>
          </p:cNvSpPr>
          <p:nvPr>
            <p:ph type="title" idx="4294967295"/>
          </p:nvPr>
        </p:nvSpPr>
        <p:spPr>
          <a:xfrm>
            <a:off x="1258888" y="188913"/>
            <a:ext cx="5786437" cy="714375"/>
          </a:xfrm>
          <a:prstGeom prst="rect">
            <a:avLst/>
          </a:prstGeom>
        </p:spPr>
        <p:txBody>
          <a:bodyPr/>
          <a:lstStyle/>
          <a:p>
            <a:pPr algn="l" eaLnBrk="1" hangingPunct="1">
              <a:lnSpc>
                <a:spcPct val="100000"/>
              </a:lnSpc>
              <a:spcBef>
                <a:spcPts val="600"/>
              </a:spcBef>
              <a:spcAft>
                <a:spcPts val="0"/>
              </a:spcAft>
              <a:defRPr/>
            </a:pPr>
            <a:r>
              <a:rPr lang="en-ZA" sz="2400" b="1" dirty="0" smtClean="0">
                <a:effectLst>
                  <a:outerShdw blurRad="38100" dist="38100" dir="2700000" algn="tl">
                    <a:srgbClr val="000000">
                      <a:alpha val="43137"/>
                    </a:srgbClr>
                  </a:outerShdw>
                </a:effectLst>
                <a:latin typeface="Arial" pitchFamily="34" charset="0"/>
                <a:cs typeface="Arial" pitchFamily="34" charset="0"/>
              </a:rPr>
              <a:t>Financial Results Overview cont...</a:t>
            </a:r>
            <a:endParaRPr lang="en-ZA" sz="2400" b="1" dirty="0">
              <a:latin typeface="Arial Narrow"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67888438"/>
              </p:ext>
            </p:extLst>
          </p:nvPr>
        </p:nvGraphicFramePr>
        <p:xfrm>
          <a:off x="559200" y="1295400"/>
          <a:ext cx="8244000" cy="4902240"/>
        </p:xfrm>
        <a:graphic>
          <a:graphicData uri="http://schemas.openxmlformats.org/drawingml/2006/table">
            <a:tbl>
              <a:tblPr firstRow="1" bandRow="1">
                <a:tableStyleId>{073A0DAA-6AF3-43AB-8588-CEC1D06C72B9}</a:tableStyleId>
              </a:tblPr>
              <a:tblGrid>
                <a:gridCol w="2844000"/>
                <a:gridCol w="1800000"/>
                <a:gridCol w="1800000"/>
                <a:gridCol w="1800000"/>
              </a:tblGrid>
              <a:tr h="541712">
                <a:tc>
                  <a:txBody>
                    <a:bodyPr/>
                    <a:lstStyle/>
                    <a:p>
                      <a:pPr algn="ctr"/>
                      <a:r>
                        <a:rPr lang="en-ZA" sz="1800" dirty="0" smtClean="0"/>
                        <a:t>2014/15</a:t>
                      </a:r>
                      <a:br>
                        <a:rPr lang="en-ZA" sz="1800" dirty="0" smtClean="0"/>
                      </a:br>
                      <a:r>
                        <a:rPr lang="en-ZA" sz="1800" dirty="0" smtClean="0"/>
                        <a:t>Financial Year</a:t>
                      </a:r>
                      <a:endParaRPr lang="en-ZA" sz="1800" dirty="0">
                        <a:solidFill>
                          <a:sysClr val="windowText" lastClr="000000"/>
                        </a:solidFill>
                        <a:latin typeface="Arial" pitchFamily="34" charset="0"/>
                        <a:cs typeface="Arial" pitchFamily="34" charset="0"/>
                      </a:endParaRPr>
                    </a:p>
                  </a:txBody>
                  <a:tcPr anchor="ctr"/>
                </a:tc>
                <a:tc>
                  <a:txBody>
                    <a:bodyPr/>
                    <a:lstStyle/>
                    <a:p>
                      <a:pPr algn="ctr"/>
                      <a:r>
                        <a:rPr lang="en-ZA" sz="1800" dirty="0" smtClean="0"/>
                        <a:t>Actual </a:t>
                      </a:r>
                      <a:br>
                        <a:rPr lang="en-ZA" sz="1800" dirty="0" smtClean="0"/>
                      </a:br>
                      <a:r>
                        <a:rPr lang="en-ZA" sz="1800" dirty="0" smtClean="0"/>
                        <a:t>R’000</a:t>
                      </a:r>
                      <a:endParaRPr lang="en-ZA" sz="1800" dirty="0">
                        <a:solidFill>
                          <a:sysClr val="windowText" lastClr="000000"/>
                        </a:solidFill>
                        <a:latin typeface="Arial" pitchFamily="34" charset="0"/>
                        <a:cs typeface="Arial" pitchFamily="34" charset="0"/>
                      </a:endParaRPr>
                    </a:p>
                  </a:txBody>
                  <a:tcPr anchor="ctr"/>
                </a:tc>
                <a:tc>
                  <a:txBody>
                    <a:bodyPr/>
                    <a:lstStyle/>
                    <a:p>
                      <a:pPr algn="ctr"/>
                      <a:r>
                        <a:rPr lang="en-ZA" sz="1800" dirty="0" smtClean="0"/>
                        <a:t>Budget </a:t>
                      </a:r>
                      <a:br>
                        <a:rPr lang="en-ZA" sz="1800" dirty="0" smtClean="0"/>
                      </a:br>
                      <a:r>
                        <a:rPr lang="en-ZA" sz="1800" dirty="0" smtClean="0"/>
                        <a:t>R’000</a:t>
                      </a:r>
                      <a:endParaRPr lang="en-ZA" sz="1800" dirty="0">
                        <a:solidFill>
                          <a:sysClr val="windowText" lastClr="000000"/>
                        </a:solidFill>
                        <a:latin typeface="Arial" pitchFamily="34" charset="0"/>
                        <a:cs typeface="Arial" pitchFamily="34" charset="0"/>
                      </a:endParaRPr>
                    </a:p>
                  </a:txBody>
                  <a:tcPr anchor="ctr"/>
                </a:tc>
                <a:tc>
                  <a:txBody>
                    <a:bodyPr/>
                    <a:lstStyle/>
                    <a:p>
                      <a:pPr algn="ctr"/>
                      <a:r>
                        <a:rPr lang="en-ZA" sz="1800" dirty="0" smtClean="0"/>
                        <a:t>Variance</a:t>
                      </a:r>
                      <a:br>
                        <a:rPr lang="en-ZA" sz="1800" dirty="0" smtClean="0"/>
                      </a:br>
                      <a:r>
                        <a:rPr lang="en-ZA" sz="1800" dirty="0" smtClean="0"/>
                        <a:t>%</a:t>
                      </a:r>
                      <a:endParaRPr lang="en-ZA" sz="1800" dirty="0">
                        <a:solidFill>
                          <a:sysClr val="windowText" lastClr="000000"/>
                        </a:solidFill>
                        <a:latin typeface="Arial" pitchFamily="34" charset="0"/>
                        <a:cs typeface="Arial" pitchFamily="34" charset="0"/>
                      </a:endParaRPr>
                    </a:p>
                  </a:txBody>
                  <a:tcPr anchor="ctr"/>
                </a:tc>
              </a:tr>
              <a:tr h="288000">
                <a:tc gridSpan="4">
                  <a:txBody>
                    <a:bodyPr/>
                    <a:lstStyle/>
                    <a:p>
                      <a:r>
                        <a:rPr lang="en-ZA" sz="1200" dirty="0" smtClean="0">
                          <a:latin typeface="Arial Rounded MT Bold" panose="020F0704030504030204" pitchFamily="34" charset="0"/>
                        </a:rPr>
                        <a:t>Income</a:t>
                      </a:r>
                      <a:endParaRPr lang="en-ZA" sz="1200" b="1" dirty="0">
                        <a:latin typeface="Arial Rounded MT Bold" panose="020F0704030504030204" pitchFamily="34" charset="0"/>
                        <a:cs typeface="Arial" pitchFamily="34" charset="0"/>
                      </a:endParaRPr>
                    </a:p>
                  </a:txBody>
                  <a:tcPr anchor="ctr"/>
                </a:tc>
                <a:tc hMerge="1">
                  <a:txBody>
                    <a:bodyPr/>
                    <a:lstStyle/>
                    <a:p>
                      <a:pPr algn="r"/>
                      <a:endParaRPr lang="en-ZA" sz="1600" dirty="0">
                        <a:latin typeface="Arial" pitchFamily="34" charset="0"/>
                        <a:cs typeface="Arial" pitchFamily="34" charset="0"/>
                      </a:endParaRPr>
                    </a:p>
                  </a:txBody>
                  <a:tcPr/>
                </a:tc>
                <a:tc hMerge="1">
                  <a:txBody>
                    <a:bodyPr/>
                    <a:lstStyle/>
                    <a:p>
                      <a:pPr algn="r"/>
                      <a:endParaRPr lang="en-ZA" sz="1600" dirty="0">
                        <a:latin typeface="Arial" pitchFamily="34" charset="0"/>
                        <a:cs typeface="Arial" pitchFamily="34" charset="0"/>
                      </a:endParaRPr>
                    </a:p>
                  </a:txBody>
                  <a:tcPr/>
                </a:tc>
                <a:tc hMerge="1">
                  <a:txBody>
                    <a:bodyPr/>
                    <a:lstStyle/>
                    <a:p>
                      <a:pPr algn="r"/>
                      <a:endParaRPr lang="en-ZA" sz="1600" dirty="0">
                        <a:latin typeface="Arial" pitchFamily="34" charset="0"/>
                        <a:cs typeface="Arial" pitchFamily="34" charset="0"/>
                      </a:endParaRPr>
                    </a:p>
                  </a:txBody>
                  <a:tcPr/>
                </a:tc>
              </a:tr>
              <a:tr h="288000">
                <a:tc>
                  <a:txBody>
                    <a:bodyPr/>
                    <a:lstStyle/>
                    <a:p>
                      <a:r>
                        <a:rPr lang="en-ZA" sz="1200" dirty="0" smtClean="0">
                          <a:latin typeface="Arial Rounded MT Bold" panose="020F0704030504030204" pitchFamily="34" charset="0"/>
                        </a:rPr>
                        <a:t> - Government Grant</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296 813</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296 813</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0</a:t>
                      </a:r>
                      <a:endParaRPr lang="en-ZA" sz="1200" dirty="0">
                        <a:latin typeface="Arial Rounded MT Bold" panose="020F0704030504030204" pitchFamily="34" charset="0"/>
                        <a:cs typeface="Arial" pitchFamily="34" charset="0"/>
                      </a:endParaRPr>
                    </a:p>
                  </a:txBody>
                  <a:tcPr anchor="ctr"/>
                </a:tc>
              </a:tr>
              <a:tr h="288000">
                <a:tc>
                  <a:txBody>
                    <a:bodyPr/>
                    <a:lstStyle/>
                    <a:p>
                      <a:r>
                        <a:rPr lang="en-ZA" sz="1200" dirty="0" smtClean="0">
                          <a:latin typeface="Arial Rounded MT Bold" panose="020F0704030504030204" pitchFamily="34" charset="0"/>
                        </a:rPr>
                        <a:t> - Project Income</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232</a:t>
                      </a:r>
                      <a:r>
                        <a:rPr lang="en-ZA" sz="1200" baseline="0" dirty="0" smtClean="0">
                          <a:latin typeface="Arial Rounded MT Bold" panose="020F0704030504030204" pitchFamily="34" charset="0"/>
                        </a:rPr>
                        <a:t> 048</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111 700</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108%</a:t>
                      </a:r>
                      <a:endParaRPr lang="en-ZA" sz="1200" dirty="0">
                        <a:latin typeface="Arial Rounded MT Bold" panose="020F0704030504030204" pitchFamily="34" charset="0"/>
                        <a:cs typeface="Arial" pitchFamily="34" charset="0"/>
                      </a:endParaRPr>
                    </a:p>
                  </a:txBody>
                  <a:tcPr anchor="ctr"/>
                </a:tc>
              </a:tr>
              <a:tr h="288000">
                <a:tc>
                  <a:txBody>
                    <a:bodyPr/>
                    <a:lstStyle/>
                    <a:p>
                      <a:r>
                        <a:rPr lang="en-ZA" sz="1200" dirty="0" smtClean="0">
                          <a:latin typeface="Arial Rounded MT Bold" panose="020F0704030504030204" pitchFamily="34" charset="0"/>
                        </a:rPr>
                        <a:t> - Other Income</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5 155</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4 140</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25%</a:t>
                      </a:r>
                      <a:endParaRPr lang="en-ZA" sz="1200" dirty="0">
                        <a:latin typeface="Arial Rounded MT Bold" panose="020F0704030504030204" pitchFamily="34" charset="0"/>
                        <a:cs typeface="Arial" pitchFamily="34" charset="0"/>
                      </a:endParaRPr>
                    </a:p>
                  </a:txBody>
                  <a:tcPr anchor="ctr"/>
                </a:tc>
              </a:tr>
              <a:tr h="252000">
                <a:tc>
                  <a:txBody>
                    <a:bodyPr/>
                    <a:lstStyle/>
                    <a:p>
                      <a:endParaRPr lang="en-ZA" sz="1200" dirty="0">
                        <a:latin typeface="Arial Rounded MT Bold" panose="020F0704030504030204" pitchFamily="34" charset="0"/>
                        <a:cs typeface="Arial" pitchFamily="34" charset="0"/>
                      </a:endParaRPr>
                    </a:p>
                  </a:txBody>
                  <a:tcPr anchor="ctr"/>
                </a:tc>
                <a:tc>
                  <a:txBody>
                    <a:bodyPr/>
                    <a:lstStyle/>
                    <a:p>
                      <a:pPr algn="r"/>
                      <a:r>
                        <a:rPr lang="en-ZA" sz="1200" b="1" dirty="0" smtClean="0">
                          <a:latin typeface="Arial Rounded MT Bold" panose="020F0704030504030204" pitchFamily="34" charset="0"/>
                        </a:rPr>
                        <a:t>534 016</a:t>
                      </a:r>
                      <a:endParaRPr lang="en-ZA" sz="1200" b="1" dirty="0">
                        <a:latin typeface="Arial Rounded MT Bold" panose="020F0704030504030204" pitchFamily="34" charset="0"/>
                        <a:cs typeface="Arial" pitchFamily="34" charset="0"/>
                      </a:endParaRPr>
                    </a:p>
                  </a:txBody>
                  <a:tcPr anchor="ctr"/>
                </a:tc>
                <a:tc>
                  <a:txBody>
                    <a:bodyPr/>
                    <a:lstStyle/>
                    <a:p>
                      <a:pPr algn="r"/>
                      <a:r>
                        <a:rPr lang="en-ZA" sz="1200" b="1" dirty="0" smtClean="0">
                          <a:latin typeface="Arial Rounded MT Bold" panose="020F0704030504030204" pitchFamily="34" charset="0"/>
                        </a:rPr>
                        <a:t>412 653</a:t>
                      </a:r>
                      <a:endParaRPr lang="en-ZA" sz="1200" b="1"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29%</a:t>
                      </a:r>
                      <a:endParaRPr lang="en-ZA" sz="1200" b="1" dirty="0">
                        <a:latin typeface="Arial Rounded MT Bold" panose="020F0704030504030204" pitchFamily="34" charset="0"/>
                        <a:cs typeface="Arial" pitchFamily="34" charset="0"/>
                      </a:endParaRPr>
                    </a:p>
                  </a:txBody>
                  <a:tcPr anchor="ctr"/>
                </a:tc>
              </a:tr>
              <a:tr h="288000">
                <a:tc gridSpan="4">
                  <a:txBody>
                    <a:bodyPr/>
                    <a:lstStyle/>
                    <a:p>
                      <a:r>
                        <a:rPr lang="en-ZA" sz="1200" dirty="0" smtClean="0">
                          <a:latin typeface="Arial Rounded MT Bold" panose="020F0704030504030204" pitchFamily="34" charset="0"/>
                        </a:rPr>
                        <a:t>Expenditure</a:t>
                      </a:r>
                      <a:endParaRPr lang="en-ZA" sz="1200" b="1" dirty="0">
                        <a:latin typeface="Arial Rounded MT Bold" panose="020F0704030504030204" pitchFamily="34" charset="0"/>
                        <a:cs typeface="Arial" pitchFamily="34" charset="0"/>
                      </a:endParaRPr>
                    </a:p>
                  </a:txBody>
                  <a:tcPr anchor="ctr"/>
                </a:tc>
                <a:tc hMerge="1">
                  <a:txBody>
                    <a:bodyPr/>
                    <a:lstStyle/>
                    <a:p>
                      <a:pPr algn="r"/>
                      <a:endParaRPr lang="en-ZA" sz="1600" dirty="0">
                        <a:latin typeface="Arial" pitchFamily="34" charset="0"/>
                        <a:cs typeface="Arial" pitchFamily="34" charset="0"/>
                      </a:endParaRPr>
                    </a:p>
                  </a:txBody>
                  <a:tcPr/>
                </a:tc>
                <a:tc hMerge="1">
                  <a:txBody>
                    <a:bodyPr/>
                    <a:lstStyle/>
                    <a:p>
                      <a:pPr algn="r"/>
                      <a:endParaRPr lang="en-ZA" sz="1600" dirty="0">
                        <a:latin typeface="Arial" pitchFamily="34" charset="0"/>
                        <a:cs typeface="Arial" pitchFamily="34" charset="0"/>
                      </a:endParaRPr>
                    </a:p>
                  </a:txBody>
                  <a:tcPr/>
                </a:tc>
                <a:tc hMerge="1">
                  <a:txBody>
                    <a:bodyPr/>
                    <a:lstStyle/>
                    <a:p>
                      <a:pPr algn="ctr"/>
                      <a:endParaRPr lang="en-ZA" sz="1600" dirty="0">
                        <a:latin typeface="Arial" pitchFamily="34" charset="0"/>
                        <a:cs typeface="Arial" pitchFamily="34" charset="0"/>
                      </a:endParaRPr>
                    </a:p>
                  </a:txBody>
                  <a:tcPr anchor="ctr"/>
                </a:tc>
              </a:tr>
              <a:tr h="288000">
                <a:tc>
                  <a:txBody>
                    <a:bodyPr/>
                    <a:lstStyle/>
                    <a:p>
                      <a:r>
                        <a:rPr lang="en-ZA" sz="1200" dirty="0" smtClean="0">
                          <a:latin typeface="Arial Rounded MT Bold" panose="020F0704030504030204" pitchFamily="34" charset="0"/>
                        </a:rPr>
                        <a:t> - Employee costs</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(275 748)</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(260 100)</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6%</a:t>
                      </a:r>
                      <a:endParaRPr lang="en-ZA" sz="1200" dirty="0">
                        <a:latin typeface="Arial Rounded MT Bold" panose="020F0704030504030204" pitchFamily="34" charset="0"/>
                        <a:cs typeface="Arial" pitchFamily="34" charset="0"/>
                      </a:endParaRPr>
                    </a:p>
                  </a:txBody>
                  <a:tcPr anchor="ctr"/>
                </a:tc>
              </a:tr>
              <a:tr h="288000">
                <a:tc>
                  <a:txBody>
                    <a:bodyPr/>
                    <a:lstStyle/>
                    <a:p>
                      <a:r>
                        <a:rPr lang="en-ZA" sz="1200" dirty="0" smtClean="0">
                          <a:latin typeface="Arial Rounded MT Bold" panose="020F0704030504030204" pitchFamily="34" charset="0"/>
                        </a:rPr>
                        <a:t> -</a:t>
                      </a:r>
                      <a:r>
                        <a:rPr lang="en-ZA" sz="1200" baseline="0" dirty="0" smtClean="0">
                          <a:latin typeface="Arial Rounded MT Bold" panose="020F0704030504030204" pitchFamily="34" charset="0"/>
                        </a:rPr>
                        <a:t> Forensic consultants</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(553) </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(694)</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-20%</a:t>
                      </a:r>
                      <a:endParaRPr lang="en-ZA" sz="1200" dirty="0">
                        <a:latin typeface="Arial Rounded MT Bold" panose="020F0704030504030204" pitchFamily="34" charset="0"/>
                        <a:cs typeface="Arial" pitchFamily="34" charset="0"/>
                      </a:endParaRPr>
                    </a:p>
                  </a:txBody>
                  <a:tcPr anchor="ctr"/>
                </a:tc>
              </a:tr>
              <a:tr h="288000">
                <a:tc>
                  <a:txBody>
                    <a:bodyPr/>
                    <a:lstStyle/>
                    <a:p>
                      <a:r>
                        <a:rPr lang="en-ZA" sz="1200" dirty="0" smtClean="0">
                          <a:latin typeface="Arial Rounded MT Bold" panose="020F0704030504030204" pitchFamily="34" charset="0"/>
                        </a:rPr>
                        <a:t> - Travelling &amp; Accommodation</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(8 649)</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(10 195)</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-15%</a:t>
                      </a:r>
                      <a:endParaRPr lang="en-ZA" sz="1200" dirty="0">
                        <a:latin typeface="Arial Rounded MT Bold" panose="020F0704030504030204" pitchFamily="34" charset="0"/>
                        <a:cs typeface="Arial" pitchFamily="34" charset="0"/>
                      </a:endParaRPr>
                    </a:p>
                  </a:txBody>
                  <a:tcPr anchor="ctr"/>
                </a:tc>
              </a:tr>
              <a:tr h="288000">
                <a:tc>
                  <a:txBody>
                    <a:bodyPr/>
                    <a:lstStyle/>
                    <a:p>
                      <a:r>
                        <a:rPr lang="en-ZA" sz="1200" dirty="0" smtClean="0">
                          <a:latin typeface="Arial Rounded MT Bold" panose="020F0704030504030204" pitchFamily="34" charset="0"/>
                        </a:rPr>
                        <a:t> - Direct Operational costs</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(3 309)</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(3 586)</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-8%</a:t>
                      </a:r>
                      <a:endParaRPr lang="en-ZA" sz="1200" dirty="0">
                        <a:latin typeface="Arial Rounded MT Bold" panose="020F0704030504030204" pitchFamily="34" charset="0"/>
                        <a:cs typeface="Arial" pitchFamily="34" charset="0"/>
                      </a:endParaRPr>
                    </a:p>
                  </a:txBody>
                  <a:tcPr anchor="ctr"/>
                </a:tc>
              </a:tr>
              <a:tr h="288000">
                <a:tc>
                  <a:txBody>
                    <a:bodyPr/>
                    <a:lstStyle/>
                    <a:p>
                      <a:r>
                        <a:rPr lang="en-ZA" sz="1200" dirty="0" smtClean="0">
                          <a:latin typeface="Arial Rounded MT Bold" panose="020F0704030504030204" pitchFamily="34" charset="0"/>
                        </a:rPr>
                        <a:t> - Administration costs</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(173 999)</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(138 079)</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26%</a:t>
                      </a:r>
                      <a:endParaRPr lang="en-ZA" sz="1200" dirty="0">
                        <a:latin typeface="Arial Rounded MT Bold" panose="020F0704030504030204" pitchFamily="34" charset="0"/>
                        <a:cs typeface="Arial" pitchFamily="34" charset="0"/>
                      </a:endParaRPr>
                    </a:p>
                  </a:txBody>
                  <a:tcPr anchor="ctr"/>
                </a:tc>
              </a:tr>
              <a:tr h="288000">
                <a:tc>
                  <a:txBody>
                    <a:bodyPr/>
                    <a:lstStyle/>
                    <a:p>
                      <a:endParaRPr lang="en-ZA" sz="1200" dirty="0">
                        <a:latin typeface="Arial Rounded MT Bold" panose="020F0704030504030204" pitchFamily="34" charset="0"/>
                        <a:cs typeface="Arial" pitchFamily="34" charset="0"/>
                      </a:endParaRPr>
                    </a:p>
                  </a:txBody>
                  <a:tcPr anchor="ctr"/>
                </a:tc>
                <a:tc>
                  <a:txBody>
                    <a:bodyPr/>
                    <a:lstStyle/>
                    <a:p>
                      <a:pPr algn="r"/>
                      <a:r>
                        <a:rPr lang="en-ZA" sz="1200" b="1" dirty="0" smtClean="0">
                          <a:latin typeface="Arial Rounded MT Bold" panose="020F0704030504030204" pitchFamily="34" charset="0"/>
                        </a:rPr>
                        <a:t>(462 258)</a:t>
                      </a:r>
                      <a:endParaRPr lang="en-ZA" sz="1200" b="1" dirty="0">
                        <a:latin typeface="Arial Rounded MT Bold" panose="020F0704030504030204" pitchFamily="34" charset="0"/>
                        <a:cs typeface="Arial" pitchFamily="34" charset="0"/>
                      </a:endParaRPr>
                    </a:p>
                  </a:txBody>
                  <a:tcPr anchor="ctr"/>
                </a:tc>
                <a:tc>
                  <a:txBody>
                    <a:bodyPr/>
                    <a:lstStyle/>
                    <a:p>
                      <a:pPr algn="r"/>
                      <a:r>
                        <a:rPr lang="en-ZA" sz="1200" b="1" dirty="0" smtClean="0">
                          <a:latin typeface="Arial Rounded MT Bold" panose="020F0704030504030204" pitchFamily="34" charset="0"/>
                        </a:rPr>
                        <a:t>(412 653)</a:t>
                      </a:r>
                      <a:endParaRPr lang="en-ZA" sz="1200" b="1" dirty="0">
                        <a:latin typeface="Arial Rounded MT Bold" panose="020F0704030504030204" pitchFamily="34" charset="0"/>
                        <a:cs typeface="Arial" pitchFamily="34" charset="0"/>
                      </a:endParaRPr>
                    </a:p>
                  </a:txBody>
                  <a:tcPr anchor="ctr"/>
                </a:tc>
                <a:tc>
                  <a:txBody>
                    <a:bodyPr/>
                    <a:lstStyle/>
                    <a:p>
                      <a:pPr algn="r"/>
                      <a:r>
                        <a:rPr lang="en-ZA" sz="1200" dirty="0" smtClean="0">
                          <a:latin typeface="Arial Rounded MT Bold" panose="020F0704030504030204" pitchFamily="34" charset="0"/>
                        </a:rPr>
                        <a:t>12%</a:t>
                      </a:r>
                      <a:endParaRPr lang="en-ZA" sz="1200" b="1" dirty="0">
                        <a:latin typeface="Arial Rounded MT Bold" panose="020F0704030504030204" pitchFamily="34" charset="0"/>
                        <a:cs typeface="Arial" pitchFamily="34" charset="0"/>
                      </a:endParaRPr>
                    </a:p>
                  </a:txBody>
                  <a:tcPr anchor="ctr"/>
                </a:tc>
              </a:tr>
              <a:tr h="0">
                <a:tc>
                  <a:txBody>
                    <a:bodyPr/>
                    <a:lstStyle/>
                    <a:p>
                      <a:endParaRPr lang="en-ZA" sz="200" dirty="0">
                        <a:latin typeface="Arial Rounded MT Bold" panose="020F0704030504030204" pitchFamily="34" charset="0"/>
                        <a:cs typeface="Arial" pitchFamily="34" charset="0"/>
                      </a:endParaRPr>
                    </a:p>
                  </a:txBody>
                  <a:tcPr anchor="ctr"/>
                </a:tc>
                <a:tc>
                  <a:txBody>
                    <a:bodyPr/>
                    <a:lstStyle/>
                    <a:p>
                      <a:pPr algn="r"/>
                      <a:endParaRPr lang="en-ZA" sz="200" dirty="0">
                        <a:latin typeface="Arial Rounded MT Bold" panose="020F0704030504030204" pitchFamily="34" charset="0"/>
                        <a:cs typeface="Arial" pitchFamily="34" charset="0"/>
                      </a:endParaRPr>
                    </a:p>
                  </a:txBody>
                  <a:tcPr anchor="ctr"/>
                </a:tc>
                <a:tc>
                  <a:txBody>
                    <a:bodyPr/>
                    <a:lstStyle/>
                    <a:p>
                      <a:pPr algn="r"/>
                      <a:endParaRPr lang="en-ZA" sz="200" dirty="0">
                        <a:latin typeface="Arial Rounded MT Bold" panose="020F0704030504030204" pitchFamily="34" charset="0"/>
                        <a:cs typeface="Arial" pitchFamily="34" charset="0"/>
                      </a:endParaRPr>
                    </a:p>
                  </a:txBody>
                  <a:tcPr anchor="ctr"/>
                </a:tc>
                <a:tc>
                  <a:txBody>
                    <a:bodyPr/>
                    <a:lstStyle/>
                    <a:p>
                      <a:pPr algn="r"/>
                      <a:endParaRPr lang="en-ZA" sz="200" dirty="0">
                        <a:latin typeface="Arial Rounded MT Bold" panose="020F0704030504030204" pitchFamily="34" charset="0"/>
                        <a:cs typeface="Arial" pitchFamily="34" charset="0"/>
                      </a:endParaRPr>
                    </a:p>
                  </a:txBody>
                  <a:tcPr anchor="ctr"/>
                </a:tc>
              </a:tr>
              <a:tr h="288000">
                <a:tc>
                  <a:txBody>
                    <a:bodyPr/>
                    <a:lstStyle/>
                    <a:p>
                      <a:r>
                        <a:rPr lang="en-ZA" sz="1200" dirty="0" smtClean="0">
                          <a:latin typeface="Arial Rounded MT Bold" panose="020F0704030504030204" pitchFamily="34" charset="0"/>
                        </a:rPr>
                        <a:t>Assets</a:t>
                      </a:r>
                      <a:endParaRPr lang="en-ZA" sz="1200" dirty="0">
                        <a:latin typeface="Arial Rounded MT Bold" panose="020F0704030504030204" pitchFamily="34" charset="0"/>
                        <a:cs typeface="Arial" pitchFamily="34" charset="0"/>
                      </a:endParaRPr>
                    </a:p>
                  </a:txBody>
                  <a:tcPr anchor="ctr"/>
                </a:tc>
                <a:tc>
                  <a:txBody>
                    <a:bodyPr/>
                    <a:lstStyle/>
                    <a:p>
                      <a:pPr algn="r"/>
                      <a:r>
                        <a:rPr lang="en-ZA" sz="1200" b="1" dirty="0" smtClean="0">
                          <a:latin typeface="Arial Rounded MT Bold" panose="020F0704030504030204" pitchFamily="34" charset="0"/>
                        </a:rPr>
                        <a:t>12 995</a:t>
                      </a:r>
                      <a:endParaRPr lang="en-ZA" sz="1200" b="1" dirty="0">
                        <a:latin typeface="Arial Rounded MT Bold" panose="020F0704030504030204" pitchFamily="34" charset="0"/>
                        <a:cs typeface="Arial" pitchFamily="34" charset="0"/>
                      </a:endParaRPr>
                    </a:p>
                  </a:txBody>
                  <a:tcPr anchor="ctr"/>
                </a:tc>
                <a:tc>
                  <a:txBody>
                    <a:bodyPr/>
                    <a:lstStyle/>
                    <a:p>
                      <a:pPr algn="r"/>
                      <a:r>
                        <a:rPr lang="en-ZA" sz="1200" b="1" dirty="0" smtClean="0">
                          <a:latin typeface="Arial Rounded MT Bold" panose="020F0704030504030204" pitchFamily="34" charset="0"/>
                        </a:rPr>
                        <a:t>17 000</a:t>
                      </a:r>
                      <a:endParaRPr lang="en-ZA" sz="1200" b="1" dirty="0">
                        <a:latin typeface="Arial Rounded MT Bold" panose="020F0704030504030204" pitchFamily="34" charset="0"/>
                        <a:cs typeface="Arial" pitchFamily="34" charset="0"/>
                      </a:endParaRPr>
                    </a:p>
                  </a:txBody>
                  <a:tcPr anchor="ctr"/>
                </a:tc>
                <a:tc>
                  <a:txBody>
                    <a:bodyPr/>
                    <a:lstStyle/>
                    <a:p>
                      <a:pPr algn="r"/>
                      <a:r>
                        <a:rPr lang="en-ZA" sz="1200" b="1" dirty="0" smtClean="0">
                          <a:latin typeface="Arial Rounded MT Bold" panose="020F0704030504030204" pitchFamily="34" charset="0"/>
                        </a:rPr>
                        <a:t>-24%</a:t>
                      </a:r>
                      <a:endParaRPr lang="en-ZA" sz="1200" b="1" dirty="0">
                        <a:latin typeface="Arial Rounded MT Bold" panose="020F0704030504030204" pitchFamily="34" charset="0"/>
                        <a:cs typeface="Arial" pitchFamily="34" charset="0"/>
                      </a:endParaRPr>
                    </a:p>
                  </a:txBody>
                  <a:tcPr anchor="ctr"/>
                </a:tc>
              </a:tr>
              <a:tr h="0">
                <a:tc>
                  <a:txBody>
                    <a:bodyPr/>
                    <a:lstStyle/>
                    <a:p>
                      <a:endParaRPr lang="en-ZA" sz="200" dirty="0">
                        <a:latin typeface="Arial Rounded MT Bold" panose="020F0704030504030204" pitchFamily="34" charset="0"/>
                        <a:cs typeface="Arial" pitchFamily="34" charset="0"/>
                      </a:endParaRP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ZA" sz="200" dirty="0" smtClean="0">
                        <a:latin typeface="Arial Rounded MT Bold" panose="020F0704030504030204" pitchFamily="34" charset="0"/>
                        <a:cs typeface="Arial" pitchFamily="34" charset="0"/>
                      </a:endParaRPr>
                    </a:p>
                  </a:txBody>
                  <a:tcPr anchor="ctr"/>
                </a:tc>
                <a:tc>
                  <a:txBody>
                    <a:bodyPr/>
                    <a:lstStyle/>
                    <a:p>
                      <a:pPr algn="r"/>
                      <a:endParaRPr lang="en-ZA" sz="200" dirty="0">
                        <a:latin typeface="Arial Rounded MT Bold" panose="020F0704030504030204" pitchFamily="34" charset="0"/>
                        <a:cs typeface="Arial" pitchFamily="34" charset="0"/>
                      </a:endParaRPr>
                    </a:p>
                  </a:txBody>
                  <a:tcPr anchor="ctr"/>
                </a:tc>
                <a:tc>
                  <a:txBody>
                    <a:bodyPr/>
                    <a:lstStyle/>
                    <a:p>
                      <a:pPr algn="r"/>
                      <a:endParaRPr lang="en-ZA" sz="200" dirty="0">
                        <a:latin typeface="Arial Rounded MT Bold" panose="020F0704030504030204" pitchFamily="34" charset="0"/>
                        <a:cs typeface="Arial" pitchFamily="34" charset="0"/>
                      </a:endParaRPr>
                    </a:p>
                  </a:txBody>
                  <a:tcPr anchor="ctr"/>
                </a:tc>
              </a:tr>
              <a:tr h="288000">
                <a:tc>
                  <a:txBody>
                    <a:bodyPr/>
                    <a:lstStyle/>
                    <a:p>
                      <a:r>
                        <a:rPr lang="en-ZA" sz="1200" dirty="0" smtClean="0">
                          <a:latin typeface="Arial Rounded MT Bold" panose="020F0704030504030204" pitchFamily="34" charset="0"/>
                        </a:rPr>
                        <a:t>Cash roll over</a:t>
                      </a:r>
                      <a:endParaRPr lang="en-ZA" sz="1200" dirty="0">
                        <a:latin typeface="Arial Rounded MT Bold" panose="020F0704030504030204" pitchFamily="34" charset="0"/>
                        <a:cs typeface="Arial" pitchFamily="34" charset="0"/>
                      </a:endParaRP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200" b="1" dirty="0" smtClean="0">
                          <a:latin typeface="Arial Rounded MT Bold" panose="020F0704030504030204" pitchFamily="34" charset="0"/>
                        </a:rPr>
                        <a:t>121 307</a:t>
                      </a:r>
                      <a:endParaRPr lang="en-ZA" sz="1200" b="1" dirty="0" smtClean="0">
                        <a:latin typeface="Arial Rounded MT Bold" panose="020F0704030504030204" pitchFamily="34" charset="0"/>
                        <a:cs typeface="Arial" pitchFamily="34" charset="0"/>
                      </a:endParaRPr>
                    </a:p>
                  </a:txBody>
                  <a:tcPr anchor="ctr"/>
                </a:tc>
                <a:tc>
                  <a:txBody>
                    <a:bodyPr/>
                    <a:lstStyle/>
                    <a:p>
                      <a:pPr algn="r"/>
                      <a:r>
                        <a:rPr lang="en-ZA" sz="1200" b="1" dirty="0" smtClean="0">
                          <a:latin typeface="Arial Rounded MT Bold" panose="020F0704030504030204" pitchFamily="34" charset="0"/>
                          <a:cs typeface="Arial" pitchFamily="34" charset="0"/>
                        </a:rPr>
                        <a:t>-</a:t>
                      </a:r>
                      <a:endParaRPr lang="en-ZA" sz="1200" b="1" dirty="0">
                        <a:latin typeface="Arial Rounded MT Bold" panose="020F0704030504030204" pitchFamily="34" charset="0"/>
                        <a:cs typeface="Arial" pitchFamily="34" charset="0"/>
                      </a:endParaRPr>
                    </a:p>
                  </a:txBody>
                  <a:tcPr anchor="ctr"/>
                </a:tc>
                <a:tc>
                  <a:txBody>
                    <a:bodyPr/>
                    <a:lstStyle/>
                    <a:p>
                      <a:pPr algn="r"/>
                      <a:endParaRPr lang="en-ZA" sz="1200" dirty="0">
                        <a:latin typeface="Arial Rounded MT Bold" panose="020F0704030504030204" pitchFamily="34" charset="0"/>
                        <a:cs typeface="Arial" pitchFamily="34" charset="0"/>
                      </a:endParaRPr>
                    </a:p>
                  </a:txBody>
                  <a:tcPr anchor="ctr"/>
                </a:tc>
              </a:tr>
            </a:tbl>
          </a:graphicData>
        </a:graphic>
      </p:graphicFrame>
    </p:spTree>
    <p:extLst>
      <p:ext uri="{BB962C8B-B14F-4D97-AF65-F5344CB8AC3E}">
        <p14:creationId xmlns:p14="http://schemas.microsoft.com/office/powerpoint/2010/main" xmlns="" val="14052458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5410200" cy="762000"/>
          </a:xfrm>
        </p:spPr>
        <p:txBody>
          <a:bodyPr anchor="ctr" anchorCtr="0"/>
          <a:lstStyle/>
          <a:p>
            <a:pPr>
              <a:spcBef>
                <a:spcPts val="600"/>
              </a:spcBef>
              <a:spcAft>
                <a:spcPts val="0"/>
              </a:spcAft>
            </a:pPr>
            <a:r>
              <a:rPr lang="en-ZA" sz="2400" dirty="0" smtClean="0">
                <a:effectLst>
                  <a:outerShdw blurRad="38100" dist="38100" dir="2700000" algn="tl">
                    <a:srgbClr val="000000">
                      <a:alpha val="43137"/>
                    </a:srgbClr>
                  </a:outerShdw>
                </a:effectLst>
                <a:latin typeface="Arial" pitchFamily="34" charset="0"/>
                <a:cs typeface="Arial" pitchFamily="34" charset="0"/>
              </a:rPr>
              <a:t>Financial Results Overview cont…</a:t>
            </a:r>
            <a:endParaRPr lang="en-ZA" sz="2400" b="1" dirty="0">
              <a:effectLst>
                <a:outerShdw blurRad="38100" dist="38100" dir="2700000" algn="tl">
                  <a:srgbClr val="000000">
                    <a:alpha val="43137"/>
                  </a:srgbClr>
                </a:outerShdw>
              </a:effectLst>
              <a:latin typeface="Arial Narrow" pitchFamily="34" charset="0"/>
            </a:endParaRPr>
          </a:p>
        </p:txBody>
      </p:sp>
      <p:sp>
        <p:nvSpPr>
          <p:cNvPr id="3" name="Content Placeholder 2"/>
          <p:cNvSpPr>
            <a:spLocks noGrp="1"/>
          </p:cNvSpPr>
          <p:nvPr>
            <p:ph idx="1"/>
          </p:nvPr>
        </p:nvSpPr>
        <p:spPr>
          <a:xfrm>
            <a:off x="457200" y="1295400"/>
            <a:ext cx="8382000" cy="4648200"/>
          </a:xfrm>
        </p:spPr>
        <p:txBody>
          <a:bodyPr>
            <a:noAutofit/>
          </a:bodyPr>
          <a:lstStyle/>
          <a:p>
            <a:pPr lvl="1" indent="-742950">
              <a:lnSpc>
                <a:spcPct val="150000"/>
              </a:lnSpc>
              <a:spcBef>
                <a:spcPts val="1200"/>
              </a:spcBef>
              <a:buNone/>
            </a:pPr>
            <a:r>
              <a:rPr lang="en-ZA" sz="1400" b="1" dirty="0" smtClean="0">
                <a:latin typeface="+mn-lt"/>
              </a:rPr>
              <a:t>Revenue grew by 1.5% year on year:</a:t>
            </a:r>
            <a:endParaRPr lang="en-ZA" sz="1400" dirty="0" smtClean="0">
              <a:latin typeface="+mn-lt"/>
            </a:endParaRPr>
          </a:p>
          <a:p>
            <a:pPr>
              <a:spcBef>
                <a:spcPts val="600"/>
              </a:spcBef>
              <a:buFont typeface="Wingdings" pitchFamily="2" charset="2"/>
              <a:buChar char="§"/>
            </a:pPr>
            <a:r>
              <a:rPr lang="en-ZA" sz="1300" dirty="0" smtClean="0">
                <a:latin typeface="+mn-lt"/>
              </a:rPr>
              <a:t>Due to decline of 1% in revenue from non-exchange transaction (which is the combination of the government grant and the CARA funds), and </a:t>
            </a:r>
          </a:p>
          <a:p>
            <a:pPr>
              <a:spcBef>
                <a:spcPts val="600"/>
              </a:spcBef>
              <a:buFont typeface="Wingdings" pitchFamily="2" charset="2"/>
              <a:buChar char="§"/>
            </a:pPr>
            <a:r>
              <a:rPr lang="en-ZA" sz="1300" dirty="0" smtClean="0">
                <a:latin typeface="+mn-lt"/>
              </a:rPr>
              <a:t>An increase of 6% in exchange transaction (which is the combination of invoices raised for services rendered i.e. investigations and interest earned on our call accounts)</a:t>
            </a:r>
          </a:p>
          <a:p>
            <a:pPr lvl="1" indent="-742950">
              <a:spcBef>
                <a:spcPts val="1200"/>
              </a:spcBef>
              <a:buNone/>
            </a:pPr>
            <a:r>
              <a:rPr lang="en-ZA" sz="1400" b="1" dirty="0" smtClean="0">
                <a:latin typeface="+mn-lt"/>
              </a:rPr>
              <a:t>Expenditure increased by 20.9% year on year:</a:t>
            </a:r>
          </a:p>
          <a:p>
            <a:pPr>
              <a:spcBef>
                <a:spcPts val="600"/>
              </a:spcBef>
              <a:buFont typeface="Wingdings" pitchFamily="2" charset="2"/>
              <a:buChar char="§"/>
            </a:pPr>
            <a:r>
              <a:rPr lang="en-ZA" sz="1300" dirty="0" smtClean="0">
                <a:latin typeface="+mn-lt"/>
              </a:rPr>
              <a:t>Due to an inflationary increase in salaries of 6%, and</a:t>
            </a:r>
          </a:p>
          <a:p>
            <a:pPr>
              <a:spcBef>
                <a:spcPts val="600"/>
              </a:spcBef>
              <a:buFont typeface="Wingdings" pitchFamily="2" charset="2"/>
              <a:buChar char="§"/>
            </a:pPr>
            <a:r>
              <a:rPr lang="en-ZA" sz="1300" dirty="0" smtClean="0">
                <a:latin typeface="+mn-lt"/>
              </a:rPr>
              <a:t>An increase of 66% in other operational costs which also includes an impairment of doubtful debt, and</a:t>
            </a:r>
          </a:p>
          <a:p>
            <a:pPr>
              <a:spcBef>
                <a:spcPts val="600"/>
              </a:spcBef>
              <a:buFont typeface="Wingdings" pitchFamily="2" charset="2"/>
              <a:buChar char="§"/>
            </a:pPr>
            <a:r>
              <a:rPr lang="en-ZA" sz="1300" dirty="0" smtClean="0">
                <a:latin typeface="+mn-lt"/>
              </a:rPr>
              <a:t>A decrease in travel and accommodation expenditure which was due to less investigations requiring travel and effective management of the travel cost</a:t>
            </a:r>
          </a:p>
          <a:p>
            <a:pPr marL="0" lvl="1" indent="0">
              <a:spcBef>
                <a:spcPts val="1200"/>
              </a:spcBef>
              <a:buNone/>
            </a:pPr>
            <a:r>
              <a:rPr lang="en-ZA" sz="1300" dirty="0" smtClean="0">
                <a:latin typeface="+mn-lt"/>
                <a:ea typeface="+mn-ea"/>
                <a:cs typeface="+mn-cs"/>
              </a:rPr>
              <a:t>Our accounting surplus decreased from R144m to R72m due to expenditure increasing at a much higher percentage than revenue.</a:t>
            </a:r>
          </a:p>
          <a:p>
            <a:pPr marL="0" lvl="1" indent="0">
              <a:spcBef>
                <a:spcPts val="1200"/>
              </a:spcBef>
              <a:buNone/>
            </a:pPr>
            <a:r>
              <a:rPr lang="en-ZA" sz="1300" dirty="0" smtClean="0">
                <a:latin typeface="+mn-lt"/>
                <a:ea typeface="+mn-ea"/>
                <a:cs typeface="+mn-cs"/>
              </a:rPr>
              <a:t>Our Cash Surplus increased from R75m to R121m. The 2014/15 surplus will be used to improve information technology within SIU in order to bring efficiency in our investigations.</a:t>
            </a:r>
          </a:p>
        </p:txBody>
      </p:sp>
      <p:sp>
        <p:nvSpPr>
          <p:cNvPr id="4" name="Slide Number Placeholder 3"/>
          <p:cNvSpPr>
            <a:spLocks noGrp="1"/>
          </p:cNvSpPr>
          <p:nvPr>
            <p:ph type="sldNum" sz="quarter" idx="12"/>
          </p:nvPr>
        </p:nvSpPr>
        <p:spPr/>
        <p:txBody>
          <a:bodyPr/>
          <a:lstStyle/>
          <a:p>
            <a:pPr>
              <a:defRPr/>
            </a:pPr>
            <a:fld id="{20DBD0DB-CA55-4724-B028-D2C019E197AA}" type="slidenum">
              <a:rPr lang="en-GB" smtClean="0">
                <a:solidFill>
                  <a:schemeClr val="tx1"/>
                </a:solidFill>
              </a:rPr>
              <a:pPr>
                <a:defRPr/>
              </a:pPr>
              <a:t>33</a:t>
            </a:fld>
            <a:endParaRPr lang="en-GB" dirty="0">
              <a:solidFill>
                <a:schemeClr val="tx1"/>
              </a:solidFill>
            </a:endParaRPr>
          </a:p>
        </p:txBody>
      </p:sp>
      <p:sp>
        <p:nvSpPr>
          <p:cNvPr id="7" name="Footer Placeholder 4"/>
          <p:cNvSpPr>
            <a:spLocks noGrp="1"/>
          </p:cNvSpPr>
          <p:nvPr>
            <p:ph type="ftr" sz="quarter" idx="11"/>
          </p:nvPr>
        </p:nvSpPr>
        <p:spPr>
          <a:xfrm>
            <a:off x="1600200" y="6356350"/>
            <a:ext cx="6477000" cy="365125"/>
          </a:xfrm>
        </p:spPr>
        <p:txBody>
          <a:bodyPr/>
          <a:lstStyle/>
          <a:p>
            <a:pPr>
              <a:defRPr/>
            </a:pPr>
            <a:r>
              <a:rPr lang="en-US" dirty="0" smtClean="0">
                <a:solidFill>
                  <a:schemeClr val="tx1"/>
                </a:solidFill>
              </a:rPr>
              <a:t>SIU Annual Report 2014/15 Presentation to PC J &amp; CS</a:t>
            </a:r>
            <a:endParaRPr lang="en-ZA" dirty="0">
              <a:solidFill>
                <a:schemeClr val="tx1"/>
              </a:solidFill>
            </a:endParaRPr>
          </a:p>
        </p:txBody>
      </p:sp>
    </p:spTree>
    <p:extLst>
      <p:ext uri="{BB962C8B-B14F-4D97-AF65-F5344CB8AC3E}">
        <p14:creationId xmlns:p14="http://schemas.microsoft.com/office/powerpoint/2010/main" xmlns="" val="20541723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543800" cy="762000"/>
          </a:xfrm>
        </p:spPr>
        <p:txBody>
          <a:bodyPr/>
          <a:lstStyle/>
          <a:p>
            <a:pPr>
              <a:lnSpc>
                <a:spcPct val="100000"/>
              </a:lnSpc>
              <a:spcBef>
                <a:spcPts val="600"/>
              </a:spcBef>
              <a:spcAft>
                <a:spcPts val="0"/>
              </a:spcAft>
            </a:pPr>
            <a:r>
              <a:rPr lang="en-ZA" sz="2400" dirty="0" smtClean="0">
                <a:effectLst>
                  <a:outerShdw blurRad="38100" dist="38100" dir="2700000" algn="tl">
                    <a:srgbClr val="000000">
                      <a:alpha val="43137"/>
                    </a:srgbClr>
                  </a:outerShdw>
                </a:effectLst>
                <a:latin typeface="Arial" pitchFamily="34" charset="0"/>
                <a:cs typeface="Arial" pitchFamily="34" charset="0"/>
              </a:rPr>
              <a:t>Audit Outcomes</a:t>
            </a:r>
            <a:endParaRPr lang="en-GB" sz="2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2751966722"/>
              </p:ext>
            </p:extLst>
          </p:nvPr>
        </p:nvGraphicFramePr>
        <p:xfrm>
          <a:off x="762720" y="2667000"/>
          <a:ext cx="7884000" cy="2082007"/>
        </p:xfrm>
        <a:graphic>
          <a:graphicData uri="http://schemas.openxmlformats.org/drawingml/2006/table">
            <a:tbl>
              <a:tblPr firstRow="1" bandRow="1">
                <a:tableStyleId>{073A0DAA-6AF3-43AB-8588-CEC1D06C72B9}</a:tableStyleId>
              </a:tblPr>
              <a:tblGrid>
                <a:gridCol w="6120000"/>
                <a:gridCol w="1764000"/>
              </a:tblGrid>
              <a:tr h="462007">
                <a:tc>
                  <a:txBody>
                    <a:bodyPr/>
                    <a:lstStyle/>
                    <a:p>
                      <a:pPr marL="0" algn="l" defTabSz="914400" rtl="0" eaLnBrk="1" latinLnBrk="0" hangingPunct="1"/>
                      <a:r>
                        <a:rPr lang="en-ZA" sz="1600" b="1" kern="1200" dirty="0" smtClean="0">
                          <a:solidFill>
                            <a:schemeClr val="lt1"/>
                          </a:solidFill>
                          <a:latin typeface="+mn-lt"/>
                          <a:ea typeface="+mn-ea"/>
                          <a:cs typeface="+mn-cs"/>
                        </a:rPr>
                        <a:t>Irregula</a:t>
                      </a:r>
                      <a:r>
                        <a:rPr lang="en-ZA" sz="1600" b="1" kern="1200" baseline="0" dirty="0" smtClean="0">
                          <a:solidFill>
                            <a:schemeClr val="lt1"/>
                          </a:solidFill>
                          <a:latin typeface="+mn-lt"/>
                          <a:ea typeface="+mn-ea"/>
                          <a:cs typeface="+mn-cs"/>
                        </a:rPr>
                        <a:t>r Expenditure</a:t>
                      </a:r>
                      <a:endParaRPr lang="en-ZA" sz="1600" b="1" kern="1200" dirty="0">
                        <a:solidFill>
                          <a:schemeClr val="lt1"/>
                        </a:solidFill>
                        <a:latin typeface="+mn-lt"/>
                        <a:ea typeface="+mn-ea"/>
                        <a:cs typeface="+mn-cs"/>
                      </a:endParaRPr>
                    </a:p>
                  </a:txBody>
                  <a:tcPr/>
                </a:tc>
                <a:tc>
                  <a:txBody>
                    <a:bodyPr/>
                    <a:lstStyle/>
                    <a:p>
                      <a:pPr marL="0" algn="l" defTabSz="914400" rtl="0" eaLnBrk="1" latinLnBrk="0" hangingPunct="1"/>
                      <a:r>
                        <a:rPr lang="en-ZA" sz="1600" b="1" kern="1200" dirty="0" smtClean="0">
                          <a:solidFill>
                            <a:schemeClr val="lt1"/>
                          </a:solidFill>
                          <a:latin typeface="+mn-lt"/>
                          <a:ea typeface="+mn-ea"/>
                          <a:cs typeface="+mn-cs"/>
                        </a:rPr>
                        <a:t>Amount</a:t>
                      </a:r>
                      <a:endParaRPr lang="en-ZA" sz="1600" b="1" kern="1200" dirty="0">
                        <a:solidFill>
                          <a:schemeClr val="lt1"/>
                        </a:solidFill>
                        <a:latin typeface="+mn-lt"/>
                        <a:ea typeface="+mn-ea"/>
                        <a:cs typeface="+mn-cs"/>
                      </a:endParaRPr>
                    </a:p>
                  </a:txBody>
                  <a:tcPr/>
                </a:tc>
              </a:tr>
              <a:tr h="540000">
                <a:tc>
                  <a:txBody>
                    <a:bodyPr/>
                    <a:lstStyle/>
                    <a:p>
                      <a:r>
                        <a:rPr lang="en-ZA" sz="1400" dirty="0" smtClean="0">
                          <a:latin typeface="Arial Rounded MT Bold" panose="020F0704030504030204" pitchFamily="34" charset="0"/>
                          <a:cs typeface="Arial" pitchFamily="34" charset="0"/>
                        </a:rPr>
                        <a:t>Expenditure</a:t>
                      </a:r>
                      <a:r>
                        <a:rPr lang="en-ZA" sz="1400" baseline="0" dirty="0" smtClean="0">
                          <a:latin typeface="Arial Rounded MT Bold" panose="020F0704030504030204" pitchFamily="34" charset="0"/>
                          <a:cs typeface="Arial" pitchFamily="34" charset="0"/>
                        </a:rPr>
                        <a:t> investigated for the purpose of condonation (covering financial year ending March 2010 to March 2015)</a:t>
                      </a:r>
                      <a:endParaRPr lang="en-ZA" sz="1400" dirty="0">
                        <a:latin typeface="Arial Rounded MT Bold" panose="020F0704030504030204" pitchFamily="34" charset="0"/>
                        <a:cs typeface="Arial" pitchFamily="34" charset="0"/>
                      </a:endParaRPr>
                    </a:p>
                  </a:txBody>
                  <a:tcPr anchor="ctr"/>
                </a:tc>
                <a:tc>
                  <a:txBody>
                    <a:bodyPr/>
                    <a:lstStyle/>
                    <a:p>
                      <a:pPr algn="r"/>
                      <a:r>
                        <a:rPr lang="en-ZA" sz="1400" dirty="0" smtClean="0">
                          <a:latin typeface="Arial Rounded MT Bold" panose="020F0704030504030204" pitchFamily="34" charset="0"/>
                          <a:cs typeface="Arial" pitchFamily="34" charset="0"/>
                        </a:rPr>
                        <a:t>R62</a:t>
                      </a:r>
                      <a:r>
                        <a:rPr lang="en-ZA" sz="1400" baseline="0" dirty="0" smtClean="0">
                          <a:latin typeface="Arial Rounded MT Bold" panose="020F0704030504030204" pitchFamily="34" charset="0"/>
                          <a:cs typeface="Arial" pitchFamily="34" charset="0"/>
                        </a:rPr>
                        <a:t> 022 195</a:t>
                      </a:r>
                      <a:endParaRPr lang="en-ZA" sz="1400" dirty="0">
                        <a:latin typeface="Arial Rounded MT Bold" panose="020F0704030504030204" pitchFamily="34" charset="0"/>
                        <a:cs typeface="Arial" pitchFamily="34" charset="0"/>
                      </a:endParaRPr>
                    </a:p>
                  </a:txBody>
                  <a:tcPr anchor="ctr"/>
                </a:tc>
              </a:tr>
              <a:tr h="540000">
                <a:tc>
                  <a:txBody>
                    <a:bodyPr/>
                    <a:lstStyle/>
                    <a:p>
                      <a:r>
                        <a:rPr lang="en-ZA" sz="1400" dirty="0" smtClean="0">
                          <a:latin typeface="Arial Rounded MT Bold" panose="020F0704030504030204" pitchFamily="34" charset="0"/>
                          <a:cs typeface="Arial" pitchFamily="34" charset="0"/>
                        </a:rPr>
                        <a:t>Expenditure</a:t>
                      </a:r>
                      <a:r>
                        <a:rPr lang="en-ZA" sz="1400" baseline="0" dirty="0" smtClean="0">
                          <a:latin typeface="Arial Rounded MT Bold" panose="020F0704030504030204" pitchFamily="34" charset="0"/>
                          <a:cs typeface="Arial" pitchFamily="34" charset="0"/>
                        </a:rPr>
                        <a:t> not yet investigated </a:t>
                      </a:r>
                    </a:p>
                    <a:p>
                      <a:r>
                        <a:rPr lang="en-ZA" sz="1400" baseline="0" dirty="0" smtClean="0">
                          <a:latin typeface="Arial Rounded MT Bold" panose="020F0704030504030204" pitchFamily="34" charset="0"/>
                          <a:cs typeface="Arial" pitchFamily="34" charset="0"/>
                        </a:rPr>
                        <a:t>(covering financial year ending March 2010 to March 2015)</a:t>
                      </a:r>
                      <a:endParaRPr lang="en-ZA" sz="1400" dirty="0">
                        <a:latin typeface="Arial Rounded MT Bold" panose="020F0704030504030204" pitchFamily="34" charset="0"/>
                        <a:cs typeface="Arial" pitchFamily="34" charset="0"/>
                      </a:endParaRPr>
                    </a:p>
                  </a:txBody>
                  <a:tcPr anchor="ctr"/>
                </a:tc>
                <a:tc>
                  <a:txBody>
                    <a:bodyPr/>
                    <a:lstStyle/>
                    <a:p>
                      <a:pPr algn="r"/>
                      <a:r>
                        <a:rPr lang="en-ZA" sz="1400" dirty="0" smtClean="0">
                          <a:latin typeface="Arial Rounded MT Bold" panose="020F0704030504030204" pitchFamily="34" charset="0"/>
                          <a:cs typeface="Arial" pitchFamily="34" charset="0"/>
                        </a:rPr>
                        <a:t>R 3</a:t>
                      </a:r>
                      <a:r>
                        <a:rPr lang="en-ZA" sz="1400" baseline="0" dirty="0" smtClean="0">
                          <a:latin typeface="Arial Rounded MT Bold" panose="020F0704030504030204" pitchFamily="34" charset="0"/>
                          <a:cs typeface="Arial" pitchFamily="34" charset="0"/>
                        </a:rPr>
                        <a:t> 427 130</a:t>
                      </a:r>
                      <a:endParaRPr lang="en-ZA" sz="1400" dirty="0">
                        <a:latin typeface="Arial Rounded MT Bold" panose="020F0704030504030204" pitchFamily="34" charset="0"/>
                        <a:cs typeface="Arial" pitchFamily="34" charset="0"/>
                      </a:endParaRPr>
                    </a:p>
                  </a:txBody>
                  <a:tcPr anchor="ctr"/>
                </a:tc>
              </a:tr>
              <a:tr h="54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latin typeface="Arial Rounded MT Bold" panose="020F0704030504030204" pitchFamily="34" charset="0"/>
                          <a:cs typeface="Arial" pitchFamily="34" charset="0"/>
                        </a:rPr>
                        <a:t>Total irregular expenditure reported in the 2014/15 financial statements</a:t>
                      </a:r>
                      <a:endParaRPr lang="en-ZA" sz="1400" dirty="0">
                        <a:latin typeface="Arial Rounded MT Bold" panose="020F0704030504030204" pitchFamily="34" charset="0"/>
                        <a:cs typeface="Arial" pitchFamily="34" charset="0"/>
                      </a:endParaRP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400" dirty="0" smtClean="0">
                          <a:latin typeface="Arial Rounded MT Bold" panose="020F0704030504030204" pitchFamily="34" charset="0"/>
                          <a:cs typeface="Arial" pitchFamily="34" charset="0"/>
                        </a:rPr>
                        <a:t>R 65</a:t>
                      </a:r>
                      <a:r>
                        <a:rPr lang="en-ZA" sz="1400" baseline="0" dirty="0" smtClean="0">
                          <a:latin typeface="Arial Rounded MT Bold" panose="020F0704030504030204" pitchFamily="34" charset="0"/>
                          <a:cs typeface="Arial" pitchFamily="34" charset="0"/>
                        </a:rPr>
                        <a:t> 449 325</a:t>
                      </a:r>
                      <a:endParaRPr lang="en-ZA" sz="1400" dirty="0" smtClean="0">
                        <a:latin typeface="Arial Rounded MT Bold" panose="020F0704030504030204" pitchFamily="34" charset="0"/>
                        <a:cs typeface="Arial" pitchFamily="34" charset="0"/>
                      </a:endParaRPr>
                    </a:p>
                  </a:txBody>
                  <a:tcPr anchor="ctr"/>
                </a:tc>
              </a:tr>
            </a:tbl>
          </a:graphicData>
        </a:graphic>
      </p:graphicFrame>
      <p:sp>
        <p:nvSpPr>
          <p:cNvPr id="5" name="Footer Placeholder 4"/>
          <p:cNvSpPr>
            <a:spLocks noGrp="1"/>
          </p:cNvSpPr>
          <p:nvPr>
            <p:ph type="ftr" sz="quarter" idx="11"/>
          </p:nvPr>
        </p:nvSpPr>
        <p:spPr>
          <a:xfrm>
            <a:off x="1981200" y="6356350"/>
            <a:ext cx="5562600" cy="365125"/>
          </a:xfrm>
        </p:spPr>
        <p:txBody>
          <a:bodyPr/>
          <a:lstStyle/>
          <a:p>
            <a:pPr>
              <a:defRPr/>
            </a:pPr>
            <a:r>
              <a:rPr lang="en-US" smtClean="0"/>
              <a:t>SIU Annual Report 2014/15 Presentation to PC J &amp; CS</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34</a:t>
            </a:fld>
            <a:endParaRPr lang="en-ZA" dirty="0"/>
          </a:p>
        </p:txBody>
      </p:sp>
      <p:sp>
        <p:nvSpPr>
          <p:cNvPr id="8" name="Rectangle 7"/>
          <p:cNvSpPr/>
          <p:nvPr/>
        </p:nvSpPr>
        <p:spPr>
          <a:xfrm>
            <a:off x="609600" y="4876800"/>
            <a:ext cx="8153400" cy="1346522"/>
          </a:xfrm>
          <a:prstGeom prst="rect">
            <a:avLst/>
          </a:prstGeom>
        </p:spPr>
        <p:txBody>
          <a:bodyPr wrap="square">
            <a:spAutoFit/>
          </a:bodyPr>
          <a:lstStyle/>
          <a:p>
            <a:pPr marL="360363" lvl="1" indent="-285750" algn="just">
              <a:lnSpc>
                <a:spcPct val="110000"/>
              </a:lnSpc>
              <a:spcBef>
                <a:spcPts val="600"/>
              </a:spcBef>
              <a:buClrTx/>
              <a:buFont typeface="Wingdings" pitchFamily="2" charset="2"/>
              <a:buChar char="§"/>
            </a:pPr>
            <a:r>
              <a:rPr lang="en-ZA" sz="1300" dirty="0" smtClean="0">
                <a:solidFill>
                  <a:srgbClr val="000000"/>
                </a:solidFill>
                <a:latin typeface="Arial" pitchFamily="34" charset="0"/>
                <a:cs typeface="Arial" pitchFamily="34" charset="0"/>
              </a:rPr>
              <a:t>The investigation to the R62million irregular expenditure is complete. The report is currently with Acting Head of SIU</a:t>
            </a:r>
          </a:p>
          <a:p>
            <a:pPr marL="360363" lvl="1" indent="-285750" algn="just">
              <a:lnSpc>
                <a:spcPct val="110000"/>
              </a:lnSpc>
              <a:spcBef>
                <a:spcPts val="600"/>
              </a:spcBef>
              <a:buClrTx/>
              <a:buFont typeface="Wingdings" pitchFamily="2" charset="2"/>
              <a:buChar char="§"/>
            </a:pPr>
            <a:r>
              <a:rPr lang="en-ZA" sz="1300" dirty="0" smtClean="0">
                <a:solidFill>
                  <a:srgbClr val="000000"/>
                </a:solidFill>
                <a:latin typeface="Arial" pitchFamily="34" charset="0"/>
                <a:cs typeface="Arial" pitchFamily="34" charset="0"/>
              </a:rPr>
              <a:t>Estimated submission date of the report to National Treasury to request condonation per the Irregular Expenditure guidelines is the end of October 2015 </a:t>
            </a:r>
          </a:p>
          <a:p>
            <a:pPr marL="360363" lvl="1" indent="-285750" algn="just">
              <a:lnSpc>
                <a:spcPct val="110000"/>
              </a:lnSpc>
              <a:spcBef>
                <a:spcPts val="600"/>
              </a:spcBef>
              <a:buClrTx/>
              <a:buFont typeface="Wingdings" pitchFamily="2" charset="2"/>
              <a:buChar char="§"/>
            </a:pPr>
            <a:r>
              <a:rPr lang="en-ZA" sz="1300" dirty="0" smtClean="0">
                <a:solidFill>
                  <a:srgbClr val="000000"/>
                </a:solidFill>
                <a:latin typeface="Arial" pitchFamily="34" charset="0"/>
                <a:cs typeface="Arial" pitchFamily="34" charset="0"/>
              </a:rPr>
              <a:t>The irregular expenditure incurred during the 2014/15 financial year was only R4.9million</a:t>
            </a:r>
          </a:p>
        </p:txBody>
      </p:sp>
      <p:sp>
        <p:nvSpPr>
          <p:cNvPr id="9" name="Rectangle 8"/>
          <p:cNvSpPr/>
          <p:nvPr/>
        </p:nvSpPr>
        <p:spPr>
          <a:xfrm>
            <a:off x="609600" y="1143000"/>
            <a:ext cx="8153400" cy="1329467"/>
          </a:xfrm>
          <a:prstGeom prst="rect">
            <a:avLst/>
          </a:prstGeom>
        </p:spPr>
        <p:txBody>
          <a:bodyPr wrap="square">
            <a:spAutoFit/>
          </a:bodyPr>
          <a:lstStyle/>
          <a:p>
            <a:pPr marL="360363" lvl="1" indent="-317500" algn="just">
              <a:lnSpc>
                <a:spcPct val="110000"/>
              </a:lnSpc>
              <a:spcBef>
                <a:spcPts val="600"/>
              </a:spcBef>
              <a:buClrTx/>
              <a:buFont typeface="Wingdings" pitchFamily="2" charset="2"/>
              <a:buChar char="§"/>
            </a:pPr>
            <a:r>
              <a:rPr lang="en-ZA" sz="1300" dirty="0" smtClean="0">
                <a:solidFill>
                  <a:srgbClr val="000000"/>
                </a:solidFill>
                <a:latin typeface="Arial" pitchFamily="34" charset="0"/>
                <a:cs typeface="Arial" pitchFamily="34" charset="0"/>
              </a:rPr>
              <a:t>SIU received an Unqualified audit report with one Emphasis of Matter.</a:t>
            </a:r>
          </a:p>
          <a:p>
            <a:pPr marL="360363" lvl="1" indent="-317500" algn="just">
              <a:lnSpc>
                <a:spcPct val="110000"/>
              </a:lnSpc>
              <a:spcBef>
                <a:spcPts val="600"/>
              </a:spcBef>
              <a:buFont typeface="Wingdings" pitchFamily="2" charset="2"/>
              <a:buChar char="§"/>
            </a:pPr>
            <a:r>
              <a:rPr lang="en-ZA" sz="1300" dirty="0" smtClean="0">
                <a:solidFill>
                  <a:srgbClr val="000000"/>
                </a:solidFill>
                <a:latin typeface="Arial" pitchFamily="34" charset="0"/>
                <a:cs typeface="Arial" pitchFamily="34" charset="0"/>
              </a:rPr>
              <a:t>The emphasis of matter was due to the restatement of the 2013/14 financial results.  Controls have been put in place to avoid these restatements in the future.</a:t>
            </a:r>
          </a:p>
          <a:p>
            <a:pPr marL="360363" lvl="1" indent="-317500" algn="just">
              <a:lnSpc>
                <a:spcPct val="110000"/>
              </a:lnSpc>
              <a:spcBef>
                <a:spcPts val="600"/>
              </a:spcBef>
              <a:buFont typeface="Wingdings" pitchFamily="2" charset="2"/>
              <a:buChar char="§"/>
            </a:pPr>
            <a:r>
              <a:rPr lang="en-ZA" sz="1300" dirty="0" smtClean="0">
                <a:solidFill>
                  <a:srgbClr val="000000"/>
                </a:solidFill>
                <a:latin typeface="Arial" pitchFamily="34" charset="0"/>
                <a:cs typeface="Arial" pitchFamily="34" charset="0"/>
              </a:rPr>
              <a:t>The number of findings raised by the Auditor General reduce from 72 findings in 2013/14 to 28 in the 2014/15 financial year</a:t>
            </a:r>
          </a:p>
        </p:txBody>
      </p:sp>
    </p:spTree>
    <p:extLst>
      <p:ext uri="{BB962C8B-B14F-4D97-AF65-F5344CB8AC3E}">
        <p14:creationId xmlns:p14="http://schemas.microsoft.com/office/powerpoint/2010/main" xmlns="" val="17237320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dirty="0" smtClean="0">
                <a:effectLst>
                  <a:outerShdw blurRad="38100" dist="38100" dir="2700000" algn="tl">
                    <a:srgbClr val="000000">
                      <a:alpha val="43137"/>
                    </a:srgbClr>
                  </a:outerShdw>
                </a:effectLst>
                <a:latin typeface="Arial" pitchFamily="34" charset="0"/>
                <a:cs typeface="Arial" pitchFamily="34" charset="0"/>
              </a:rPr>
              <a:t>Audit Outcomes - </a:t>
            </a:r>
            <a:r>
              <a:rPr lang="en-ZA" sz="2400" b="0" dirty="0" smtClean="0">
                <a:effectLst>
                  <a:outerShdw blurRad="38100" dist="38100" dir="2700000" algn="tl">
                    <a:srgbClr val="000000">
                      <a:alpha val="43137"/>
                    </a:srgbClr>
                  </a:outerShdw>
                </a:effectLst>
                <a:latin typeface="Arial" pitchFamily="34" charset="0"/>
                <a:cs typeface="Arial" pitchFamily="34" charset="0"/>
              </a:rPr>
              <a:t>continues</a:t>
            </a:r>
            <a:endParaRPr lang="en-US" sz="2400" b="0" dirty="0"/>
          </a:p>
        </p:txBody>
      </p:sp>
      <p:sp>
        <p:nvSpPr>
          <p:cNvPr id="3" name="Content Placeholder 2"/>
          <p:cNvSpPr>
            <a:spLocks noGrp="1"/>
          </p:cNvSpPr>
          <p:nvPr>
            <p:ph idx="1"/>
          </p:nvPr>
        </p:nvSpPr>
        <p:spPr/>
        <p:txBody>
          <a:bodyPr/>
          <a:lstStyle/>
          <a:p>
            <a:pPr marL="582930" lvl="1" algn="just">
              <a:lnSpc>
                <a:spcPct val="110000"/>
              </a:lnSpc>
              <a:buNone/>
            </a:pPr>
            <a:r>
              <a:rPr lang="en-ZA" sz="1400" b="1" dirty="0" smtClean="0">
                <a:latin typeface="Arial" pitchFamily="34" charset="0"/>
                <a:cs typeface="Arial" pitchFamily="34" charset="0"/>
              </a:rPr>
              <a:t>Fruitless and wasteful expenditure</a:t>
            </a:r>
          </a:p>
          <a:p>
            <a:pPr marL="576000" lvl="2" indent="-285750" algn="just">
              <a:lnSpc>
                <a:spcPct val="110000"/>
              </a:lnSpc>
              <a:buFont typeface="Wingdings" pitchFamily="2" charset="2"/>
              <a:buChar char="§"/>
            </a:pPr>
            <a:r>
              <a:rPr lang="en-ZA" sz="1300" dirty="0" smtClean="0">
                <a:latin typeface="Arial" pitchFamily="34" charset="0"/>
                <a:cs typeface="Arial" pitchFamily="34" charset="0"/>
              </a:rPr>
              <a:t>The SIU incurred fruitless and wasteful expenditure amounting to R 64 836</a:t>
            </a:r>
          </a:p>
          <a:p>
            <a:pPr marL="576000" lvl="2" indent="-285750" algn="just">
              <a:lnSpc>
                <a:spcPct val="110000"/>
              </a:lnSpc>
              <a:buFont typeface="Wingdings" pitchFamily="2" charset="2"/>
              <a:buChar char="§"/>
            </a:pPr>
            <a:r>
              <a:rPr lang="en-ZA" sz="1300" dirty="0" smtClean="0">
                <a:latin typeface="Arial" pitchFamily="34" charset="0"/>
                <a:cs typeface="Arial" pitchFamily="34" charset="0"/>
              </a:rPr>
              <a:t>The COID premium was paid late which resulted in penalties being charged and payable by SIU</a:t>
            </a:r>
          </a:p>
          <a:p>
            <a:pPr marL="576000" lvl="2" indent="-285750" algn="just">
              <a:lnSpc>
                <a:spcPct val="110000"/>
              </a:lnSpc>
              <a:buFont typeface="Wingdings" pitchFamily="2" charset="2"/>
              <a:buChar char="§"/>
            </a:pPr>
            <a:r>
              <a:rPr lang="en-ZA" sz="1300" dirty="0" smtClean="0">
                <a:latin typeface="Arial" pitchFamily="34" charset="0"/>
                <a:cs typeface="Arial" pitchFamily="34" charset="0"/>
              </a:rPr>
              <a:t>Investigations to the cause of the late payment has not yet started</a:t>
            </a:r>
          </a:p>
          <a:p>
            <a:pPr marL="948690" lvl="2" indent="-285750" algn="just">
              <a:lnSpc>
                <a:spcPct val="110000"/>
              </a:lnSpc>
              <a:buFont typeface="Wingdings" pitchFamily="2" charset="2"/>
              <a:buChar char="§"/>
            </a:pPr>
            <a:endParaRPr lang="en-ZA" sz="1800" dirty="0" smtClean="0">
              <a:latin typeface="Arial" pitchFamily="34" charset="0"/>
              <a:cs typeface="Arial" pitchFamily="34" charset="0"/>
            </a:endParaRPr>
          </a:p>
          <a:p>
            <a:pPr marL="582930" lvl="1" algn="just">
              <a:lnSpc>
                <a:spcPct val="110000"/>
              </a:lnSpc>
              <a:buNone/>
            </a:pPr>
            <a:r>
              <a:rPr lang="en-ZA" sz="1400" b="1" dirty="0" smtClean="0">
                <a:latin typeface="Arial" pitchFamily="34" charset="0"/>
                <a:cs typeface="Arial" pitchFamily="34" charset="0"/>
              </a:rPr>
              <a:t>Losses due to criminal conduct</a:t>
            </a:r>
          </a:p>
          <a:p>
            <a:pPr marL="576000" lvl="2" indent="-285750" algn="just">
              <a:lnSpc>
                <a:spcPct val="110000"/>
              </a:lnSpc>
              <a:buFont typeface="Wingdings" pitchFamily="2" charset="2"/>
              <a:buChar char="§"/>
            </a:pPr>
            <a:r>
              <a:rPr lang="en-ZA" sz="1300" dirty="0" smtClean="0">
                <a:latin typeface="Arial" pitchFamily="34" charset="0"/>
                <a:cs typeface="Arial" pitchFamily="34" charset="0"/>
              </a:rPr>
              <a:t>The SIU lost 4 items of ICT equipment which were stolen from SIU members cars and/or homes</a:t>
            </a:r>
          </a:p>
          <a:p>
            <a:pPr marL="576000" lvl="2" indent="-285750" algn="just">
              <a:lnSpc>
                <a:spcPct val="110000"/>
              </a:lnSpc>
              <a:buFont typeface="Wingdings" pitchFamily="2" charset="2"/>
              <a:buChar char="§"/>
            </a:pPr>
            <a:r>
              <a:rPr lang="en-ZA" sz="1300" dirty="0" smtClean="0">
                <a:latin typeface="Arial" pitchFamily="34" charset="0"/>
                <a:cs typeface="Arial" pitchFamily="34" charset="0"/>
              </a:rPr>
              <a:t>Also 2 former SIU employees left employment without giving notice which resulted in 2 items of ICT equipment not recovered </a:t>
            </a:r>
          </a:p>
          <a:p>
            <a:pPr marL="576000" lvl="2" indent="-285750" algn="just">
              <a:lnSpc>
                <a:spcPct val="110000"/>
              </a:lnSpc>
              <a:buFont typeface="Wingdings" pitchFamily="2" charset="2"/>
              <a:buChar char="§"/>
            </a:pPr>
            <a:r>
              <a:rPr lang="en-ZA" sz="1300" dirty="0" smtClean="0">
                <a:latin typeface="Arial" pitchFamily="34" charset="0"/>
                <a:cs typeface="Arial" pitchFamily="34" charset="0"/>
              </a:rPr>
              <a:t>The process of recovering the equipment from the former employees has not yet started</a:t>
            </a:r>
          </a:p>
          <a:p>
            <a:pPr marL="576000" lvl="2" indent="-285750" algn="just">
              <a:lnSpc>
                <a:spcPct val="110000"/>
              </a:lnSpc>
              <a:buFont typeface="Wingdings" pitchFamily="2" charset="2"/>
              <a:buChar char="§"/>
            </a:pPr>
            <a:r>
              <a:rPr lang="en-ZA" sz="1300" dirty="0" smtClean="0">
                <a:latin typeface="Arial" pitchFamily="34" charset="0"/>
                <a:cs typeface="Arial" pitchFamily="34" charset="0"/>
              </a:rPr>
              <a:t>However, criminal cases have been opened for all the incidents mentioned above</a:t>
            </a:r>
          </a:p>
          <a:p>
            <a:endParaRPr lang="en-US" dirty="0"/>
          </a:p>
        </p:txBody>
      </p:sp>
      <p:sp>
        <p:nvSpPr>
          <p:cNvPr id="5" name="Footer Placeholder 4"/>
          <p:cNvSpPr>
            <a:spLocks noGrp="1"/>
          </p:cNvSpPr>
          <p:nvPr>
            <p:ph type="ftr" sz="quarter" idx="11"/>
          </p:nvPr>
        </p:nvSpPr>
        <p:spPr>
          <a:xfrm>
            <a:off x="2286000" y="6356350"/>
            <a:ext cx="4572000" cy="365125"/>
          </a:xfrm>
        </p:spPr>
        <p:txBody>
          <a:bodyPr/>
          <a:lstStyle/>
          <a:p>
            <a:pPr>
              <a:defRPr/>
            </a:pPr>
            <a:r>
              <a:rPr lang="en-US" dirty="0" smtClean="0"/>
              <a:t>SIU Annual Report 2014/15 Presentation to PC J &amp; CS</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35</a:t>
            </a:fld>
            <a:endParaRPr lang="en-ZA" dirty="0"/>
          </a:p>
        </p:txBody>
      </p:sp>
    </p:spTree>
    <p:extLst>
      <p:ext uri="{BB962C8B-B14F-4D97-AF65-F5344CB8AC3E}">
        <p14:creationId xmlns:p14="http://schemas.microsoft.com/office/powerpoint/2010/main" xmlns="" val="1800079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1752600" y="6356350"/>
            <a:ext cx="5029200" cy="365125"/>
          </a:xfrm>
        </p:spPr>
        <p:txBody>
          <a:bodyPr/>
          <a:lstStyle/>
          <a:p>
            <a:pPr>
              <a:defRPr/>
            </a:pPr>
            <a:r>
              <a:rPr lang="en-US" dirty="0" smtClean="0"/>
              <a:t>SIU Annual Report 2014/15 Presentation to PC J &amp; CS</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36</a:t>
            </a:fld>
            <a:endParaRPr lang="en-ZA" dirty="0"/>
          </a:p>
        </p:txBody>
      </p:sp>
      <p:graphicFrame>
        <p:nvGraphicFramePr>
          <p:cNvPr id="9" name="Content Placeholder 6"/>
          <p:cNvGraphicFramePr>
            <a:graphicFrameLocks/>
          </p:cNvGraphicFramePr>
          <p:nvPr>
            <p:extLst>
              <p:ext uri="{D42A27DB-BD31-4B8C-83A1-F6EECF244321}">
                <p14:modId xmlns:p14="http://schemas.microsoft.com/office/powerpoint/2010/main" xmlns="" val="3884204209"/>
              </p:ext>
            </p:extLst>
          </p:nvPr>
        </p:nvGraphicFramePr>
        <p:xfrm>
          <a:off x="457200" y="1209000"/>
          <a:ext cx="8172000" cy="3744000"/>
        </p:xfrm>
        <a:graphic>
          <a:graphicData uri="http://schemas.openxmlformats.org/drawingml/2006/table">
            <a:tbl>
              <a:tblPr firstRow="1" bandRow="1">
                <a:tableStyleId>{073A0DAA-6AF3-43AB-8588-CEC1D06C72B9}</a:tableStyleId>
              </a:tblPr>
              <a:tblGrid>
                <a:gridCol w="1692000"/>
                <a:gridCol w="1080000"/>
                <a:gridCol w="1080000"/>
                <a:gridCol w="1080000"/>
                <a:gridCol w="1080000"/>
                <a:gridCol w="1080000"/>
                <a:gridCol w="1080000"/>
              </a:tblGrid>
              <a:tr h="540000">
                <a:tc>
                  <a:txBody>
                    <a:bodyPr/>
                    <a:lstStyle/>
                    <a:p>
                      <a:pPr marL="0" algn="l" defTabSz="914400" rtl="0" eaLnBrk="1" latinLnBrk="0" hangingPunct="1"/>
                      <a:r>
                        <a:rPr lang="en-ZA" sz="1400" b="1" kern="1200" dirty="0" smtClean="0">
                          <a:solidFill>
                            <a:schemeClr val="lt1"/>
                          </a:solidFill>
                          <a:latin typeface="+mn-lt"/>
                          <a:ea typeface="+mn-ea"/>
                          <a:cs typeface="+mn-cs"/>
                        </a:rPr>
                        <a:t>Timing</a:t>
                      </a:r>
                      <a:r>
                        <a:rPr lang="en-ZA" sz="1400" b="1" kern="1200" baseline="0" dirty="0" smtClean="0">
                          <a:solidFill>
                            <a:schemeClr val="lt1"/>
                          </a:solidFill>
                          <a:latin typeface="+mn-lt"/>
                          <a:ea typeface="+mn-ea"/>
                          <a:cs typeface="+mn-cs"/>
                        </a:rPr>
                        <a:t> of the Proclamation</a:t>
                      </a:r>
                      <a:endParaRPr lang="en-ZA" sz="1400" b="1" kern="1200" dirty="0">
                        <a:solidFill>
                          <a:schemeClr val="lt1"/>
                        </a:solidFill>
                        <a:latin typeface="+mn-lt"/>
                        <a:ea typeface="+mn-ea"/>
                        <a:cs typeface="+mn-cs"/>
                      </a:endParaRPr>
                    </a:p>
                  </a:txBody>
                  <a:tcPr/>
                </a:tc>
                <a:tc>
                  <a:txBody>
                    <a:bodyPr/>
                    <a:lstStyle/>
                    <a:p>
                      <a:pPr marL="0" algn="ctr" defTabSz="914400" rtl="0" eaLnBrk="1" latinLnBrk="0" hangingPunct="1"/>
                      <a:r>
                        <a:rPr lang="en-ZA" sz="1200" b="1" kern="1200" dirty="0" smtClean="0">
                          <a:solidFill>
                            <a:schemeClr val="lt1"/>
                          </a:solidFill>
                          <a:latin typeface="+mn-lt"/>
                          <a:ea typeface="+mn-ea"/>
                          <a:cs typeface="+mn-cs"/>
                        </a:rPr>
                        <a:t>Current</a:t>
                      </a:r>
                      <a:endParaRPr lang="en-ZA" sz="1200" b="1" kern="1200" dirty="0">
                        <a:solidFill>
                          <a:schemeClr val="lt1"/>
                        </a:solidFill>
                        <a:latin typeface="+mn-lt"/>
                        <a:ea typeface="+mn-ea"/>
                        <a:cs typeface="+mn-cs"/>
                      </a:endParaRPr>
                    </a:p>
                  </a:txBody>
                  <a:tcPr anchor="ctr"/>
                </a:tc>
                <a:tc>
                  <a:txBody>
                    <a:bodyPr/>
                    <a:lstStyle/>
                    <a:p>
                      <a:pPr marL="0" algn="ctr" defTabSz="914400" rtl="0" eaLnBrk="1" latinLnBrk="0" hangingPunct="1"/>
                      <a:r>
                        <a:rPr lang="en-ZA" sz="1200" b="1" kern="1200" dirty="0" smtClean="0">
                          <a:solidFill>
                            <a:schemeClr val="lt1"/>
                          </a:solidFill>
                          <a:latin typeface="+mn-lt"/>
                          <a:ea typeface="+mn-ea"/>
                          <a:cs typeface="+mn-cs"/>
                        </a:rPr>
                        <a:t>0-30 Days</a:t>
                      </a:r>
                      <a:endParaRPr lang="en-ZA" sz="1200" b="1" kern="1200" dirty="0">
                        <a:solidFill>
                          <a:schemeClr val="lt1"/>
                        </a:solidFill>
                        <a:latin typeface="+mn-lt"/>
                        <a:ea typeface="+mn-ea"/>
                        <a:cs typeface="+mn-cs"/>
                      </a:endParaRPr>
                    </a:p>
                  </a:txBody>
                  <a:tcPr anchor="ctr"/>
                </a:tc>
                <a:tc>
                  <a:txBody>
                    <a:bodyPr/>
                    <a:lstStyle/>
                    <a:p>
                      <a:pPr marL="0" algn="ctr" defTabSz="914400" rtl="0" eaLnBrk="1" latinLnBrk="0" hangingPunct="1"/>
                      <a:r>
                        <a:rPr lang="en-ZA" sz="1200" b="1" kern="1200" dirty="0" smtClean="0">
                          <a:solidFill>
                            <a:schemeClr val="lt1"/>
                          </a:solidFill>
                          <a:latin typeface="+mn-lt"/>
                          <a:ea typeface="+mn-ea"/>
                          <a:cs typeface="+mn-cs"/>
                        </a:rPr>
                        <a:t>31-60 Days</a:t>
                      </a:r>
                      <a:endParaRPr lang="en-ZA" sz="1200" b="1" kern="1200" dirty="0">
                        <a:solidFill>
                          <a:schemeClr val="lt1"/>
                        </a:solidFill>
                        <a:latin typeface="+mn-lt"/>
                        <a:ea typeface="+mn-ea"/>
                        <a:cs typeface="+mn-cs"/>
                      </a:endParaRPr>
                    </a:p>
                  </a:txBody>
                  <a:tcPr anchor="ctr"/>
                </a:tc>
                <a:tc>
                  <a:txBody>
                    <a:bodyPr/>
                    <a:lstStyle/>
                    <a:p>
                      <a:pPr marL="0" algn="ctr" defTabSz="914400" rtl="0" eaLnBrk="1" latinLnBrk="0" hangingPunct="1"/>
                      <a:r>
                        <a:rPr lang="en-ZA" sz="1200" b="1" kern="1200" dirty="0" smtClean="0">
                          <a:solidFill>
                            <a:schemeClr val="lt1"/>
                          </a:solidFill>
                          <a:latin typeface="+mn-lt"/>
                          <a:ea typeface="+mn-ea"/>
                          <a:cs typeface="+mn-cs"/>
                        </a:rPr>
                        <a:t>61-90 Days</a:t>
                      </a:r>
                      <a:endParaRPr lang="en-ZA" sz="1200" b="1" kern="1200" dirty="0">
                        <a:solidFill>
                          <a:schemeClr val="lt1"/>
                        </a:solidFill>
                        <a:latin typeface="+mn-lt"/>
                        <a:ea typeface="+mn-ea"/>
                        <a:cs typeface="+mn-cs"/>
                      </a:endParaRPr>
                    </a:p>
                  </a:txBody>
                  <a:tcPr anchor="ctr"/>
                </a:tc>
                <a:tc>
                  <a:txBody>
                    <a:bodyPr/>
                    <a:lstStyle/>
                    <a:p>
                      <a:pPr marL="0" algn="ctr" defTabSz="914400" rtl="0" eaLnBrk="1" latinLnBrk="0" hangingPunct="1"/>
                      <a:r>
                        <a:rPr lang="en-ZA" sz="1200" b="1" kern="1200" dirty="0" smtClean="0">
                          <a:solidFill>
                            <a:schemeClr val="lt1"/>
                          </a:solidFill>
                          <a:latin typeface="+mn-lt"/>
                          <a:ea typeface="+mn-ea"/>
                          <a:cs typeface="+mn-cs"/>
                        </a:rPr>
                        <a:t>Over 90Days</a:t>
                      </a:r>
                      <a:endParaRPr lang="en-ZA" sz="1200" b="1" kern="1200" dirty="0">
                        <a:solidFill>
                          <a:schemeClr val="lt1"/>
                        </a:solidFill>
                        <a:latin typeface="+mn-lt"/>
                        <a:ea typeface="+mn-ea"/>
                        <a:cs typeface="+mn-cs"/>
                      </a:endParaRPr>
                    </a:p>
                  </a:txBody>
                  <a:tcPr anchor="ctr"/>
                </a:tc>
                <a:tc>
                  <a:txBody>
                    <a:bodyPr/>
                    <a:lstStyle/>
                    <a:p>
                      <a:pPr marL="0" algn="ctr" defTabSz="914400" rtl="0" eaLnBrk="1" latinLnBrk="0" hangingPunct="1"/>
                      <a:r>
                        <a:rPr lang="en-ZA" sz="1200" b="1" kern="1200" dirty="0" smtClean="0">
                          <a:solidFill>
                            <a:schemeClr val="lt1"/>
                          </a:solidFill>
                          <a:latin typeface="+mn-lt"/>
                          <a:ea typeface="+mn-ea"/>
                          <a:cs typeface="+mn-cs"/>
                        </a:rPr>
                        <a:t>Total</a:t>
                      </a:r>
                      <a:endParaRPr lang="en-ZA" sz="1200" b="1" kern="1200" dirty="0">
                        <a:solidFill>
                          <a:schemeClr val="lt1"/>
                        </a:solidFill>
                        <a:latin typeface="+mn-lt"/>
                        <a:ea typeface="+mn-ea"/>
                        <a:cs typeface="+mn-cs"/>
                      </a:endParaRPr>
                    </a:p>
                  </a:txBody>
                  <a:tcPr anchor="ctr"/>
                </a:tc>
              </a:tr>
              <a:tr h="54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Arial Rounded MT Bold" panose="020F0704030504030204" pitchFamily="34" charset="0"/>
                          <a:ea typeface="+mn-ea"/>
                          <a:cs typeface="Arial" pitchFamily="34" charset="0"/>
                        </a:rPr>
                        <a:t>Pre-Oct ‘12 without SLA</a:t>
                      </a:r>
                    </a:p>
                  </a:txBody>
                  <a:tcPr anchor="ctr"/>
                </a:tc>
                <a:tc>
                  <a:txBody>
                    <a:bodyPr/>
                    <a:lstStyle/>
                    <a:p>
                      <a:pPr algn="r" fontAlgn="b"/>
                      <a:r>
                        <a:rPr lang="en-US" sz="1200" kern="1200" dirty="0">
                          <a:solidFill>
                            <a:schemeClr val="dk1"/>
                          </a:solidFill>
                          <a:latin typeface="Arial Rounded MT Bold" panose="020F0704030504030204" pitchFamily="34" charset="0"/>
                          <a:ea typeface="+mn-ea"/>
                          <a:cs typeface="Arial" pitchFamily="34" charset="0"/>
                        </a:rPr>
                        <a:t>   2 753 428</a:t>
                      </a:r>
                    </a:p>
                  </a:txBody>
                  <a:tcPr marL="7702" marR="7702" marT="7702" marB="0" anchor="ctr"/>
                </a:tc>
                <a:tc>
                  <a:txBody>
                    <a:bodyPr/>
                    <a:lstStyle/>
                    <a:p>
                      <a:pPr algn="r" fontAlgn="b"/>
                      <a:r>
                        <a:rPr lang="en-US" sz="1200" kern="1200" dirty="0">
                          <a:solidFill>
                            <a:schemeClr val="dk1"/>
                          </a:solidFill>
                          <a:latin typeface="Arial Rounded MT Bold" panose="020F0704030504030204" pitchFamily="34" charset="0"/>
                          <a:ea typeface="+mn-ea"/>
                          <a:cs typeface="Arial" pitchFamily="34" charset="0"/>
                        </a:rPr>
                        <a:t>   2 663 790</a:t>
                      </a:r>
                    </a:p>
                  </a:txBody>
                  <a:tcPr marL="7702" marR="7702" marT="7702" marB="0" anchor="ctr"/>
                </a:tc>
                <a:tc>
                  <a:txBody>
                    <a:bodyPr/>
                    <a:lstStyle/>
                    <a:p>
                      <a:pPr algn="r" fontAlgn="b"/>
                      <a:r>
                        <a:rPr lang="en-US" sz="1200" kern="1200" dirty="0">
                          <a:solidFill>
                            <a:schemeClr val="dk1"/>
                          </a:solidFill>
                          <a:latin typeface="Arial Rounded MT Bold" panose="020F0704030504030204" pitchFamily="34" charset="0"/>
                          <a:ea typeface="+mn-ea"/>
                          <a:cs typeface="Arial" pitchFamily="34" charset="0"/>
                        </a:rPr>
                        <a:t>   4 118 330</a:t>
                      </a:r>
                    </a:p>
                  </a:txBody>
                  <a:tcPr marL="7702" marR="7702" marT="7702" marB="0" anchor="ctr"/>
                </a:tc>
                <a:tc>
                  <a:txBody>
                    <a:bodyPr/>
                    <a:lstStyle/>
                    <a:p>
                      <a:pPr algn="r" fontAlgn="b"/>
                      <a:r>
                        <a:rPr lang="en-US" sz="1200" kern="1200" dirty="0">
                          <a:solidFill>
                            <a:schemeClr val="dk1"/>
                          </a:solidFill>
                          <a:latin typeface="Arial Rounded MT Bold" panose="020F0704030504030204" pitchFamily="34" charset="0"/>
                          <a:ea typeface="+mn-ea"/>
                          <a:cs typeface="Arial" pitchFamily="34" charset="0"/>
                        </a:rPr>
                        <a:t>     0</a:t>
                      </a:r>
                    </a:p>
                  </a:txBody>
                  <a:tcPr marL="7702" marR="7702" marT="7702" marB="0" anchor="ctr"/>
                </a:tc>
                <a:tc>
                  <a:txBody>
                    <a:bodyPr/>
                    <a:lstStyle/>
                    <a:p>
                      <a:pPr algn="r" fontAlgn="b"/>
                      <a:r>
                        <a:rPr lang="en-US" sz="1200" kern="1200" dirty="0" smtClean="0">
                          <a:solidFill>
                            <a:schemeClr val="dk1"/>
                          </a:solidFill>
                          <a:latin typeface="Arial Rounded MT Bold" panose="020F0704030504030204" pitchFamily="34" charset="0"/>
                          <a:ea typeface="+mn-ea"/>
                          <a:cs typeface="Arial" pitchFamily="34" charset="0"/>
                        </a:rPr>
                        <a:t>47 </a:t>
                      </a:r>
                      <a:r>
                        <a:rPr lang="en-US" sz="1200" kern="1200" dirty="0">
                          <a:solidFill>
                            <a:schemeClr val="dk1"/>
                          </a:solidFill>
                          <a:latin typeface="Arial Rounded MT Bold" panose="020F0704030504030204" pitchFamily="34" charset="0"/>
                          <a:ea typeface="+mn-ea"/>
                          <a:cs typeface="Arial" pitchFamily="34" charset="0"/>
                        </a:rPr>
                        <a:t>804 578</a:t>
                      </a:r>
                    </a:p>
                  </a:txBody>
                  <a:tcPr marL="7702" marR="7702" marT="7702" marB="0" anchor="ctr"/>
                </a:tc>
                <a:tc>
                  <a:txBody>
                    <a:bodyPr/>
                    <a:lstStyle/>
                    <a:p>
                      <a:pPr algn="r" fontAlgn="b"/>
                      <a:r>
                        <a:rPr lang="en-US" sz="1200" kern="1200" dirty="0" smtClean="0">
                          <a:solidFill>
                            <a:schemeClr val="dk1"/>
                          </a:solidFill>
                          <a:latin typeface="Arial Rounded MT Bold" panose="020F0704030504030204" pitchFamily="34" charset="0"/>
                          <a:ea typeface="+mn-ea"/>
                          <a:cs typeface="Arial" pitchFamily="34" charset="0"/>
                        </a:rPr>
                        <a:t>57 </a:t>
                      </a:r>
                      <a:r>
                        <a:rPr lang="en-US" sz="1200" kern="1200" dirty="0">
                          <a:solidFill>
                            <a:schemeClr val="dk1"/>
                          </a:solidFill>
                          <a:latin typeface="Arial Rounded MT Bold" panose="020F0704030504030204" pitchFamily="34" charset="0"/>
                          <a:ea typeface="+mn-ea"/>
                          <a:cs typeface="Arial" pitchFamily="34" charset="0"/>
                        </a:rPr>
                        <a:t>340 126</a:t>
                      </a:r>
                    </a:p>
                  </a:txBody>
                  <a:tcPr marL="7702" marR="7702" marT="7702" marB="0" anchor="ctr"/>
                </a:tc>
              </a:tr>
              <a:tr h="648000">
                <a:tc>
                  <a:txBody>
                    <a:bodyPr/>
                    <a:lstStyle/>
                    <a:p>
                      <a:pPr marL="85725"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Arial Rounded MT Bold" panose="020F0704030504030204" pitchFamily="34" charset="0"/>
                          <a:ea typeface="+mn-ea"/>
                          <a:cs typeface="Arial" pitchFamily="34" charset="0"/>
                        </a:rPr>
                        <a:t>Pre-Oct ’12 with SLA which ended pre Oct </a:t>
                      </a:r>
                      <a:r>
                        <a:rPr lang="en-US" sz="1200" kern="1200" dirty="0">
                          <a:solidFill>
                            <a:schemeClr val="dk1"/>
                          </a:solidFill>
                          <a:latin typeface="Arial Rounded MT Bold" panose="020F0704030504030204" pitchFamily="34" charset="0"/>
                          <a:ea typeface="+mn-ea"/>
                          <a:cs typeface="Arial" pitchFamily="34" charset="0"/>
                        </a:rPr>
                        <a:t>2012</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Rounded MT Bold" panose="020F0704030504030204" pitchFamily="34" charset="0"/>
                          <a:ea typeface="+mn-ea"/>
                          <a:cs typeface="Arial" pitchFamily="34" charset="0"/>
                        </a:rPr>
                        <a:t>     0</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Rounded MT Bold" panose="020F0704030504030204" pitchFamily="34" charset="0"/>
                          <a:ea typeface="+mn-ea"/>
                          <a:cs typeface="Arial" pitchFamily="34" charset="0"/>
                        </a:rPr>
                        <a:t>     0</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Rounded MT Bold" panose="020F0704030504030204" pitchFamily="34" charset="0"/>
                          <a:ea typeface="+mn-ea"/>
                          <a:cs typeface="Arial" pitchFamily="34" charset="0"/>
                        </a:rPr>
                        <a:t>     0</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Rounded MT Bold" panose="020F0704030504030204" pitchFamily="34" charset="0"/>
                          <a:ea typeface="+mn-ea"/>
                          <a:cs typeface="Arial" pitchFamily="34" charset="0"/>
                        </a:rPr>
                        <a:t>     0</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Rounded MT Bold" panose="020F0704030504030204" pitchFamily="34" charset="0"/>
                          <a:ea typeface="+mn-ea"/>
                          <a:cs typeface="Arial" pitchFamily="34" charset="0"/>
                        </a:rPr>
                        <a:t>   3 190 195</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Rounded MT Bold" panose="020F0704030504030204" pitchFamily="34" charset="0"/>
                          <a:ea typeface="+mn-ea"/>
                          <a:cs typeface="Arial" pitchFamily="34" charset="0"/>
                        </a:rPr>
                        <a:t>   3 190 195</a:t>
                      </a:r>
                    </a:p>
                  </a:txBody>
                  <a:tcPr marL="7702" marR="7702" marT="7702" marB="0" anchor="ctr"/>
                </a:tc>
              </a:tr>
              <a:tr h="432000">
                <a:tc>
                  <a:txBody>
                    <a:bodyPr/>
                    <a:lstStyle/>
                    <a:p>
                      <a:pPr marL="85725"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Rounded MT Bold" panose="020F0704030504030204" pitchFamily="34" charset="0"/>
                          <a:ea typeface="+mn-ea"/>
                          <a:cs typeface="Arial" pitchFamily="34" charset="0"/>
                        </a:rPr>
                        <a:t>Secondments</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Rounded MT Bold" panose="020F0704030504030204" pitchFamily="34" charset="0"/>
                          <a:ea typeface="+mn-ea"/>
                          <a:cs typeface="Arial" pitchFamily="34" charset="0"/>
                        </a:rPr>
                        <a:t>    701 969</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Rounded MT Bold" panose="020F0704030504030204" pitchFamily="34" charset="0"/>
                          <a:ea typeface="+mn-ea"/>
                          <a:cs typeface="Arial" pitchFamily="34" charset="0"/>
                        </a:rPr>
                        <a:t>     0</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Rounded MT Bold" panose="020F0704030504030204" pitchFamily="34" charset="0"/>
                          <a:ea typeface="+mn-ea"/>
                          <a:cs typeface="Arial" pitchFamily="34" charset="0"/>
                        </a:rPr>
                        <a:t>     0</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Rounded MT Bold" panose="020F0704030504030204" pitchFamily="34" charset="0"/>
                          <a:ea typeface="+mn-ea"/>
                          <a:cs typeface="Arial" pitchFamily="34" charset="0"/>
                        </a:rPr>
                        <a:t>     0</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Rounded MT Bold" panose="020F0704030504030204" pitchFamily="34" charset="0"/>
                          <a:ea typeface="+mn-ea"/>
                          <a:cs typeface="Arial" pitchFamily="34" charset="0"/>
                        </a:rPr>
                        <a:t>   1 242 657</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Rounded MT Bold" panose="020F0704030504030204" pitchFamily="34" charset="0"/>
                          <a:ea typeface="+mn-ea"/>
                          <a:cs typeface="Arial" pitchFamily="34" charset="0"/>
                        </a:rPr>
                        <a:t>   1 944 626</a:t>
                      </a:r>
                    </a:p>
                  </a:txBody>
                  <a:tcPr marL="7702" marR="7702" marT="7702" marB="0" anchor="ctr"/>
                </a:tc>
              </a:tr>
              <a:tr h="684000">
                <a:tc>
                  <a:txBody>
                    <a:bodyPr/>
                    <a:lstStyle/>
                    <a:p>
                      <a:pPr marL="85725"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Arial Rounded MT Bold" panose="020F0704030504030204" pitchFamily="34" charset="0"/>
                          <a:ea typeface="+mn-ea"/>
                          <a:cs typeface="Arial" pitchFamily="34" charset="0"/>
                        </a:rPr>
                        <a:t>Pre-Oct ’12 with SLA which ended after Oct 2012</a:t>
                      </a:r>
                      <a:endParaRPr lang="en-US" sz="1200" kern="1200" dirty="0">
                        <a:solidFill>
                          <a:schemeClr val="dk1"/>
                        </a:solidFill>
                        <a:latin typeface="Arial Rounded MT Bold" panose="020F0704030504030204" pitchFamily="34" charset="0"/>
                        <a:ea typeface="+mn-ea"/>
                        <a:cs typeface="Arial" pitchFamily="34" charset="0"/>
                      </a:endParaRP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Rounded MT Bold" panose="020F0704030504030204" pitchFamily="34" charset="0"/>
                          <a:ea typeface="+mn-ea"/>
                          <a:cs typeface="Arial" pitchFamily="34" charset="0"/>
                        </a:rPr>
                        <a:t>   7 691 </a:t>
                      </a:r>
                      <a:r>
                        <a:rPr lang="en-US" sz="1200" kern="1200" dirty="0" smtClean="0">
                          <a:solidFill>
                            <a:schemeClr val="dk1"/>
                          </a:solidFill>
                          <a:latin typeface="Arial Rounded MT Bold" panose="020F0704030504030204" pitchFamily="34" charset="0"/>
                          <a:ea typeface="+mn-ea"/>
                          <a:cs typeface="Arial" pitchFamily="34" charset="0"/>
                        </a:rPr>
                        <a:t>035</a:t>
                      </a:r>
                      <a:endParaRPr lang="en-US" sz="1200" kern="1200" dirty="0">
                        <a:solidFill>
                          <a:schemeClr val="dk1"/>
                        </a:solidFill>
                        <a:latin typeface="Arial Rounded MT Bold" panose="020F0704030504030204" pitchFamily="34" charset="0"/>
                        <a:ea typeface="+mn-ea"/>
                        <a:cs typeface="Arial" pitchFamily="34" charset="0"/>
                      </a:endParaRP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Rounded MT Bold" panose="020F0704030504030204" pitchFamily="34" charset="0"/>
                          <a:ea typeface="+mn-ea"/>
                          <a:cs typeface="Arial" pitchFamily="34" charset="0"/>
                        </a:rPr>
                        <a:t>   8 498 740</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Arial Rounded MT Bold" panose="020F0704030504030204" pitchFamily="34" charset="0"/>
                          <a:ea typeface="+mn-ea"/>
                          <a:cs typeface="Arial" pitchFamily="34" charset="0"/>
                        </a:rPr>
                        <a:t>25 </a:t>
                      </a:r>
                      <a:r>
                        <a:rPr lang="en-US" sz="1200" kern="1200" dirty="0">
                          <a:solidFill>
                            <a:schemeClr val="dk1"/>
                          </a:solidFill>
                          <a:latin typeface="Arial Rounded MT Bold" panose="020F0704030504030204" pitchFamily="34" charset="0"/>
                          <a:ea typeface="+mn-ea"/>
                          <a:cs typeface="Arial" pitchFamily="34" charset="0"/>
                        </a:rPr>
                        <a:t>777 654</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Rounded MT Bold" panose="020F0704030504030204" pitchFamily="34" charset="0"/>
                          <a:ea typeface="+mn-ea"/>
                          <a:cs typeface="Arial" pitchFamily="34" charset="0"/>
                        </a:rPr>
                        <a:t>     0</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Arial Rounded MT Bold" panose="020F0704030504030204" pitchFamily="34" charset="0"/>
                          <a:ea typeface="+mn-ea"/>
                          <a:cs typeface="Arial" pitchFamily="34" charset="0"/>
                        </a:rPr>
                        <a:t>107 </a:t>
                      </a:r>
                      <a:r>
                        <a:rPr lang="en-US" sz="1200" kern="1200" dirty="0">
                          <a:solidFill>
                            <a:schemeClr val="dk1"/>
                          </a:solidFill>
                          <a:latin typeface="Arial Rounded MT Bold" panose="020F0704030504030204" pitchFamily="34" charset="0"/>
                          <a:ea typeface="+mn-ea"/>
                          <a:cs typeface="Arial" pitchFamily="34" charset="0"/>
                        </a:rPr>
                        <a:t>493 847</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Arial Rounded MT Bold" panose="020F0704030504030204" pitchFamily="34" charset="0"/>
                          <a:ea typeface="+mn-ea"/>
                          <a:cs typeface="Arial" pitchFamily="34" charset="0"/>
                        </a:rPr>
                        <a:t>149 </a:t>
                      </a:r>
                      <a:r>
                        <a:rPr lang="en-US" sz="1200" kern="1200" dirty="0">
                          <a:solidFill>
                            <a:schemeClr val="dk1"/>
                          </a:solidFill>
                          <a:latin typeface="Arial Rounded MT Bold" panose="020F0704030504030204" pitchFamily="34" charset="0"/>
                          <a:ea typeface="+mn-ea"/>
                          <a:cs typeface="Arial" pitchFamily="34" charset="0"/>
                        </a:rPr>
                        <a:t>461 276</a:t>
                      </a:r>
                    </a:p>
                  </a:txBody>
                  <a:tcPr marL="7702" marR="7702" marT="7702" marB="0" anchor="ctr"/>
                </a:tc>
              </a:tr>
              <a:tr h="432000">
                <a:tc>
                  <a:txBody>
                    <a:bodyPr/>
                    <a:lstStyle/>
                    <a:p>
                      <a:pPr marL="0" marR="0" indent="85725"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Arial Rounded MT Bold" panose="020F0704030504030204" pitchFamily="34" charset="0"/>
                          <a:ea typeface="+mn-ea"/>
                          <a:cs typeface="Arial" pitchFamily="34" charset="0"/>
                        </a:rPr>
                        <a:t>Post-Oct</a:t>
                      </a:r>
                      <a:r>
                        <a:rPr lang="en-US" sz="1200" kern="1200" baseline="0" dirty="0" smtClean="0">
                          <a:solidFill>
                            <a:schemeClr val="dk1"/>
                          </a:solidFill>
                          <a:latin typeface="Arial Rounded MT Bold" panose="020F0704030504030204" pitchFamily="34" charset="0"/>
                          <a:ea typeface="+mn-ea"/>
                          <a:cs typeface="Arial" pitchFamily="34" charset="0"/>
                        </a:rPr>
                        <a:t> ‘12 </a:t>
                      </a:r>
                      <a:endParaRPr lang="en-US" sz="1200" kern="1200" dirty="0" smtClean="0">
                        <a:solidFill>
                          <a:schemeClr val="dk1"/>
                        </a:solidFill>
                        <a:latin typeface="Arial Rounded MT Bold" panose="020F0704030504030204" pitchFamily="34" charset="0"/>
                        <a:ea typeface="+mn-ea"/>
                        <a:cs typeface="Arial" pitchFamily="34" charset="0"/>
                      </a:endParaRP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Rounded MT Bold" panose="020F0704030504030204" pitchFamily="34" charset="0"/>
                          <a:ea typeface="+mn-ea"/>
                          <a:cs typeface="Arial" pitchFamily="34" charset="0"/>
                        </a:rPr>
                        <a:t> </a:t>
                      </a:r>
                      <a:r>
                        <a:rPr lang="en-US" sz="1200" kern="1200" dirty="0" smtClean="0">
                          <a:solidFill>
                            <a:schemeClr val="dk1"/>
                          </a:solidFill>
                          <a:latin typeface="Arial Rounded MT Bold" panose="020F0704030504030204" pitchFamily="34" charset="0"/>
                          <a:ea typeface="+mn-ea"/>
                          <a:cs typeface="Arial" pitchFamily="34" charset="0"/>
                        </a:rPr>
                        <a:t>82 </a:t>
                      </a:r>
                      <a:r>
                        <a:rPr lang="en-US" sz="1200" kern="1200" dirty="0">
                          <a:solidFill>
                            <a:schemeClr val="dk1"/>
                          </a:solidFill>
                          <a:latin typeface="Arial Rounded MT Bold" panose="020F0704030504030204" pitchFamily="34" charset="0"/>
                          <a:ea typeface="+mn-ea"/>
                          <a:cs typeface="Arial" pitchFamily="34" charset="0"/>
                        </a:rPr>
                        <a:t>757 649</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Rounded MT Bold" panose="020F0704030504030204" pitchFamily="34" charset="0"/>
                          <a:ea typeface="+mn-ea"/>
                          <a:cs typeface="Arial" pitchFamily="34" charset="0"/>
                        </a:rPr>
                        <a:t> </a:t>
                      </a:r>
                      <a:r>
                        <a:rPr lang="en-US" sz="1200" kern="1200" dirty="0" smtClean="0">
                          <a:solidFill>
                            <a:schemeClr val="dk1"/>
                          </a:solidFill>
                          <a:latin typeface="Arial Rounded MT Bold" panose="020F0704030504030204" pitchFamily="34" charset="0"/>
                          <a:ea typeface="+mn-ea"/>
                          <a:cs typeface="Arial" pitchFamily="34" charset="0"/>
                        </a:rPr>
                        <a:t>21 </a:t>
                      </a:r>
                      <a:r>
                        <a:rPr lang="en-US" sz="1200" kern="1200" dirty="0">
                          <a:solidFill>
                            <a:schemeClr val="dk1"/>
                          </a:solidFill>
                          <a:latin typeface="Arial Rounded MT Bold" panose="020F0704030504030204" pitchFamily="34" charset="0"/>
                          <a:ea typeface="+mn-ea"/>
                          <a:cs typeface="Arial" pitchFamily="34" charset="0"/>
                        </a:rPr>
                        <a:t>606 172</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Rounded MT Bold" panose="020F0704030504030204" pitchFamily="34" charset="0"/>
                          <a:ea typeface="+mn-ea"/>
                          <a:cs typeface="Arial" pitchFamily="34" charset="0"/>
                        </a:rPr>
                        <a:t> </a:t>
                      </a:r>
                      <a:r>
                        <a:rPr lang="en-US" sz="1200" kern="1200" dirty="0" smtClean="0">
                          <a:solidFill>
                            <a:schemeClr val="dk1"/>
                          </a:solidFill>
                          <a:latin typeface="Arial Rounded MT Bold" panose="020F0704030504030204" pitchFamily="34" charset="0"/>
                          <a:ea typeface="+mn-ea"/>
                          <a:cs typeface="Arial" pitchFamily="34" charset="0"/>
                        </a:rPr>
                        <a:t>18 </a:t>
                      </a:r>
                      <a:r>
                        <a:rPr lang="en-US" sz="1200" kern="1200" dirty="0">
                          <a:solidFill>
                            <a:schemeClr val="dk1"/>
                          </a:solidFill>
                          <a:latin typeface="Arial Rounded MT Bold" panose="020F0704030504030204" pitchFamily="34" charset="0"/>
                          <a:ea typeface="+mn-ea"/>
                          <a:cs typeface="Arial" pitchFamily="34" charset="0"/>
                        </a:rPr>
                        <a:t>101 865</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Rounded MT Bold" panose="020F0704030504030204" pitchFamily="34" charset="0"/>
                          <a:ea typeface="+mn-ea"/>
                          <a:cs typeface="Arial" pitchFamily="34" charset="0"/>
                        </a:rPr>
                        <a:t>   3 528 238</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Rounded MT Bold" panose="020F0704030504030204" pitchFamily="34" charset="0"/>
                          <a:ea typeface="+mn-ea"/>
                          <a:cs typeface="Arial" pitchFamily="34" charset="0"/>
                        </a:rPr>
                        <a:t> </a:t>
                      </a:r>
                      <a:r>
                        <a:rPr lang="en-US" sz="1200" kern="1200" dirty="0" smtClean="0">
                          <a:solidFill>
                            <a:schemeClr val="dk1"/>
                          </a:solidFill>
                          <a:latin typeface="Arial Rounded MT Bold" panose="020F0704030504030204" pitchFamily="34" charset="0"/>
                          <a:ea typeface="+mn-ea"/>
                          <a:cs typeface="Arial" pitchFamily="34" charset="0"/>
                        </a:rPr>
                        <a:t>37 </a:t>
                      </a:r>
                      <a:r>
                        <a:rPr lang="en-US" sz="1200" kern="1200" dirty="0">
                          <a:solidFill>
                            <a:schemeClr val="dk1"/>
                          </a:solidFill>
                          <a:latin typeface="Arial Rounded MT Bold" panose="020F0704030504030204" pitchFamily="34" charset="0"/>
                          <a:ea typeface="+mn-ea"/>
                          <a:cs typeface="Arial" pitchFamily="34" charset="0"/>
                        </a:rPr>
                        <a:t>033 631</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Arial Rounded MT Bold" panose="020F0704030504030204" pitchFamily="34" charset="0"/>
                          <a:ea typeface="+mn-ea"/>
                          <a:cs typeface="Arial" pitchFamily="34" charset="0"/>
                        </a:rPr>
                        <a:t>163 </a:t>
                      </a:r>
                      <a:r>
                        <a:rPr lang="en-US" sz="1200" kern="1200" dirty="0">
                          <a:solidFill>
                            <a:schemeClr val="dk1"/>
                          </a:solidFill>
                          <a:latin typeface="Arial Rounded MT Bold" panose="020F0704030504030204" pitchFamily="34" charset="0"/>
                          <a:ea typeface="+mn-ea"/>
                          <a:cs typeface="Arial" pitchFamily="34" charset="0"/>
                        </a:rPr>
                        <a:t>027 555</a:t>
                      </a:r>
                    </a:p>
                  </a:txBody>
                  <a:tcPr marL="7702" marR="7702" marT="7702" marB="0" anchor="ctr"/>
                </a:tc>
              </a:tr>
              <a:tr h="46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latin typeface="Arial Rounded MT Bold" panose="020F0704030504030204" pitchFamily="34" charset="0"/>
                          <a:cs typeface="Arial" pitchFamily="34" charset="0"/>
                        </a:rPr>
                        <a:t>Total </a:t>
                      </a:r>
                      <a:endParaRPr lang="en-ZA" sz="1200" dirty="0">
                        <a:latin typeface="Arial Rounded MT Bold" panose="020F0704030504030204" pitchFamily="34" charset="0"/>
                        <a:cs typeface="Arial" pitchFamily="34" charset="0"/>
                      </a:endParaRP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Arial Rounded MT Bold" panose="020F0704030504030204" pitchFamily="34" charset="0"/>
                          <a:ea typeface="+mn-ea"/>
                          <a:cs typeface="Arial" pitchFamily="34" charset="0"/>
                        </a:rPr>
                        <a:t>93 </a:t>
                      </a:r>
                      <a:r>
                        <a:rPr lang="en-US" sz="1200" b="1" kern="1200" dirty="0">
                          <a:solidFill>
                            <a:schemeClr val="dk1"/>
                          </a:solidFill>
                          <a:latin typeface="Arial Rounded MT Bold" panose="020F0704030504030204" pitchFamily="34" charset="0"/>
                          <a:ea typeface="+mn-ea"/>
                          <a:cs typeface="Arial" pitchFamily="34" charset="0"/>
                        </a:rPr>
                        <a:t>904 081</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Arial Rounded MT Bold" panose="020F0704030504030204" pitchFamily="34" charset="0"/>
                          <a:ea typeface="+mn-ea"/>
                          <a:cs typeface="Arial" pitchFamily="34" charset="0"/>
                        </a:rPr>
                        <a:t>32 </a:t>
                      </a:r>
                      <a:r>
                        <a:rPr lang="en-US" sz="1200" b="1" kern="1200" dirty="0">
                          <a:solidFill>
                            <a:schemeClr val="dk1"/>
                          </a:solidFill>
                          <a:latin typeface="Arial Rounded MT Bold" panose="020F0704030504030204" pitchFamily="34" charset="0"/>
                          <a:ea typeface="+mn-ea"/>
                          <a:cs typeface="Arial" pitchFamily="34" charset="0"/>
                        </a:rPr>
                        <a:t>768 702</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Arial Rounded MT Bold" panose="020F0704030504030204" pitchFamily="34" charset="0"/>
                          <a:ea typeface="+mn-ea"/>
                          <a:cs typeface="Arial" pitchFamily="34" charset="0"/>
                        </a:rPr>
                        <a:t>47 </a:t>
                      </a:r>
                      <a:r>
                        <a:rPr lang="en-US" sz="1200" b="1" kern="1200" dirty="0">
                          <a:solidFill>
                            <a:schemeClr val="dk1"/>
                          </a:solidFill>
                          <a:latin typeface="Arial Rounded MT Bold" panose="020F0704030504030204" pitchFamily="34" charset="0"/>
                          <a:ea typeface="+mn-ea"/>
                          <a:cs typeface="Arial" pitchFamily="34" charset="0"/>
                        </a:rPr>
                        <a:t>997 848</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Arial Rounded MT Bold" panose="020F0704030504030204" pitchFamily="34" charset="0"/>
                          <a:ea typeface="+mn-ea"/>
                          <a:cs typeface="Arial" pitchFamily="34" charset="0"/>
                        </a:rPr>
                        <a:t>3 </a:t>
                      </a:r>
                      <a:r>
                        <a:rPr lang="en-US" sz="1200" b="1" kern="1200" dirty="0">
                          <a:solidFill>
                            <a:schemeClr val="dk1"/>
                          </a:solidFill>
                          <a:latin typeface="Arial Rounded MT Bold" panose="020F0704030504030204" pitchFamily="34" charset="0"/>
                          <a:ea typeface="+mn-ea"/>
                          <a:cs typeface="Arial" pitchFamily="34" charset="0"/>
                        </a:rPr>
                        <a:t>528 238</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Arial Rounded MT Bold" panose="020F0704030504030204" pitchFamily="34" charset="0"/>
                          <a:ea typeface="+mn-ea"/>
                          <a:cs typeface="Arial" pitchFamily="34" charset="0"/>
                        </a:rPr>
                        <a:t>196 </a:t>
                      </a:r>
                      <a:r>
                        <a:rPr lang="en-US" sz="1200" b="1" kern="1200" dirty="0">
                          <a:solidFill>
                            <a:schemeClr val="dk1"/>
                          </a:solidFill>
                          <a:latin typeface="Arial Rounded MT Bold" panose="020F0704030504030204" pitchFamily="34" charset="0"/>
                          <a:ea typeface="+mn-ea"/>
                          <a:cs typeface="Arial" pitchFamily="34" charset="0"/>
                        </a:rPr>
                        <a:t>764 909</a:t>
                      </a:r>
                    </a:p>
                  </a:txBody>
                  <a:tcPr marL="7702" marR="7702" marT="7702"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Arial Rounded MT Bold" panose="020F0704030504030204" pitchFamily="34" charset="0"/>
                          <a:ea typeface="+mn-ea"/>
                          <a:cs typeface="Arial" pitchFamily="34" charset="0"/>
                        </a:rPr>
                        <a:t>374 </a:t>
                      </a:r>
                      <a:r>
                        <a:rPr lang="en-US" sz="1200" b="1" kern="1200" dirty="0">
                          <a:solidFill>
                            <a:schemeClr val="dk1"/>
                          </a:solidFill>
                          <a:latin typeface="Arial Rounded MT Bold" panose="020F0704030504030204" pitchFamily="34" charset="0"/>
                          <a:ea typeface="+mn-ea"/>
                          <a:cs typeface="Arial" pitchFamily="34" charset="0"/>
                        </a:rPr>
                        <a:t>963 777</a:t>
                      </a:r>
                    </a:p>
                  </a:txBody>
                  <a:tcPr marL="7702" marR="7702" marT="7702" marB="0" anchor="ctr"/>
                </a:tc>
              </a:tr>
            </a:tbl>
          </a:graphicData>
        </a:graphic>
      </p:graphicFrame>
      <p:sp>
        <p:nvSpPr>
          <p:cNvPr id="10" name="Rectangle 9"/>
          <p:cNvSpPr/>
          <p:nvPr/>
        </p:nvSpPr>
        <p:spPr>
          <a:xfrm>
            <a:off x="457200" y="5113449"/>
            <a:ext cx="8153400" cy="1109406"/>
          </a:xfrm>
          <a:prstGeom prst="rect">
            <a:avLst/>
          </a:prstGeom>
        </p:spPr>
        <p:txBody>
          <a:bodyPr wrap="square">
            <a:spAutoFit/>
          </a:bodyPr>
          <a:lstStyle/>
          <a:p>
            <a:pPr marL="360363" lvl="1" indent="-285750" algn="just">
              <a:lnSpc>
                <a:spcPct val="110000"/>
              </a:lnSpc>
              <a:spcBef>
                <a:spcPts val="600"/>
              </a:spcBef>
              <a:buFont typeface="Wingdings" pitchFamily="2" charset="2"/>
              <a:buChar char="§"/>
            </a:pPr>
            <a:r>
              <a:rPr lang="en-ZA" sz="1300" dirty="0" smtClean="0"/>
              <a:t>SIU raised invoices amounting to </a:t>
            </a:r>
            <a:r>
              <a:rPr lang="en-ZA" sz="1300" b="1" dirty="0" smtClean="0"/>
              <a:t>R226m</a:t>
            </a:r>
            <a:r>
              <a:rPr lang="en-ZA" sz="1300" dirty="0" smtClean="0"/>
              <a:t> during the year and only </a:t>
            </a:r>
            <a:r>
              <a:rPr lang="en-ZA" sz="1300" b="1" dirty="0" smtClean="0"/>
              <a:t>R51m</a:t>
            </a:r>
            <a:r>
              <a:rPr lang="en-ZA" sz="1300" dirty="0" smtClean="0"/>
              <a:t> was collected </a:t>
            </a:r>
          </a:p>
          <a:p>
            <a:pPr marL="360363" lvl="1" indent="-285750" algn="just">
              <a:lnSpc>
                <a:spcPct val="110000"/>
              </a:lnSpc>
              <a:spcBef>
                <a:spcPts val="600"/>
              </a:spcBef>
              <a:buClrTx/>
              <a:buFont typeface="Wingdings" pitchFamily="2" charset="2"/>
              <a:buChar char="§"/>
            </a:pPr>
            <a:r>
              <a:rPr lang="en-ZA" sz="1300" dirty="0" smtClean="0">
                <a:solidFill>
                  <a:srgbClr val="000000"/>
                </a:solidFill>
                <a:latin typeface="Arial" pitchFamily="34" charset="0"/>
                <a:cs typeface="Arial" pitchFamily="34" charset="0"/>
              </a:rPr>
              <a:t>SIU believes that the 1</a:t>
            </a:r>
            <a:r>
              <a:rPr lang="en-ZA" sz="1300" baseline="30000" dirty="0" smtClean="0">
                <a:solidFill>
                  <a:srgbClr val="000000"/>
                </a:solidFill>
                <a:latin typeface="Arial" pitchFamily="34" charset="0"/>
                <a:cs typeface="Arial" pitchFamily="34" charset="0"/>
              </a:rPr>
              <a:t>st</a:t>
            </a:r>
            <a:r>
              <a:rPr lang="en-ZA" sz="1300" dirty="0" smtClean="0">
                <a:solidFill>
                  <a:srgbClr val="000000"/>
                </a:solidFill>
                <a:latin typeface="Arial" pitchFamily="34" charset="0"/>
                <a:cs typeface="Arial" pitchFamily="34" charset="0"/>
              </a:rPr>
              <a:t> two categories are not recoverable and will start the process of requesting approval to write off the debt</a:t>
            </a:r>
          </a:p>
          <a:p>
            <a:pPr marL="360363" lvl="1" indent="-285750" algn="just">
              <a:lnSpc>
                <a:spcPct val="110000"/>
              </a:lnSpc>
              <a:spcBef>
                <a:spcPts val="600"/>
              </a:spcBef>
              <a:buClrTx/>
              <a:buFont typeface="Wingdings" pitchFamily="2" charset="2"/>
              <a:buChar char="§"/>
            </a:pPr>
            <a:r>
              <a:rPr lang="en-ZA" sz="1300" dirty="0" smtClean="0">
                <a:solidFill>
                  <a:srgbClr val="000000"/>
                </a:solidFill>
                <a:latin typeface="Arial" pitchFamily="34" charset="0"/>
                <a:cs typeface="Arial" pitchFamily="34" charset="0"/>
              </a:rPr>
              <a:t>Most of the debt in the “over 90days” bucket have been provided for in the 2014/15 financial statements</a:t>
            </a:r>
          </a:p>
        </p:txBody>
      </p:sp>
      <p:sp>
        <p:nvSpPr>
          <p:cNvPr id="11" name="Title 10"/>
          <p:cNvSpPr>
            <a:spLocks noGrp="1"/>
          </p:cNvSpPr>
          <p:nvPr>
            <p:ph type="title"/>
          </p:nvPr>
        </p:nvSpPr>
        <p:spPr>
          <a:xfrm>
            <a:off x="1143000" y="381000"/>
            <a:ext cx="6705600" cy="609600"/>
          </a:xfrm>
        </p:spPr>
        <p:txBody>
          <a:bodyPr/>
          <a:lstStyle/>
          <a:p>
            <a:pPr algn="l"/>
            <a:r>
              <a:rPr lang="en-ZA" sz="2400" b="1" dirty="0" smtClean="0">
                <a:effectLst>
                  <a:outerShdw blurRad="38100" dist="38100" dir="2700000" algn="tl">
                    <a:srgbClr val="000000">
                      <a:alpha val="43137"/>
                    </a:srgbClr>
                  </a:outerShdw>
                </a:effectLst>
              </a:rPr>
              <a:t>Outstanding Debtors</a:t>
            </a:r>
            <a:endParaRPr lang="en-ZA"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3927372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00" y="2743200"/>
            <a:ext cx="7543800" cy="990600"/>
          </a:xfrm>
        </p:spPr>
        <p:txBody>
          <a:bodyPr/>
          <a:lstStyle/>
          <a:p>
            <a:r>
              <a:rPr lang="en-US" sz="3600" b="1" dirty="0" smtClean="0">
                <a:effectLst>
                  <a:outerShdw blurRad="38100" dist="38100" dir="2700000" algn="tl">
                    <a:srgbClr val="000000">
                      <a:alpha val="43137"/>
                    </a:srgbClr>
                  </a:outerShdw>
                </a:effectLst>
                <a:latin typeface="Arial Narrow" panose="020B0606020202030204" pitchFamily="34" charset="0"/>
              </a:rPr>
              <a:t>THANK YOU</a:t>
            </a:r>
            <a:endParaRPr lang="en-US" sz="3600" b="1" dirty="0">
              <a:effectLst>
                <a:outerShdw blurRad="38100" dist="38100" dir="2700000" algn="tl">
                  <a:srgbClr val="000000">
                    <a:alpha val="43137"/>
                  </a:srgbClr>
                </a:outerShdw>
              </a:effectLst>
              <a:latin typeface="Arial Narrow" panose="020B0606020202030204" pitchFamily="34" charset="0"/>
            </a:endParaRPr>
          </a:p>
        </p:txBody>
      </p:sp>
      <p:sp>
        <p:nvSpPr>
          <p:cNvPr id="5" name="Footer Placeholder 4"/>
          <p:cNvSpPr>
            <a:spLocks noGrp="1"/>
          </p:cNvSpPr>
          <p:nvPr>
            <p:ph type="ftr" sz="quarter" idx="11"/>
          </p:nvPr>
        </p:nvSpPr>
        <p:spPr>
          <a:xfrm>
            <a:off x="1752600" y="6356350"/>
            <a:ext cx="5029200" cy="365125"/>
          </a:xfrm>
        </p:spPr>
        <p:txBody>
          <a:bodyPr/>
          <a:lstStyle/>
          <a:p>
            <a:pPr>
              <a:defRPr/>
            </a:pPr>
            <a:r>
              <a:rPr lang="en-US" dirty="0" smtClean="0"/>
              <a:t>SIU Annual Report 2014/15 Presentation to PC J &amp; CS</a:t>
            </a:r>
            <a:endParaRPr lang="en-ZA" dirty="0"/>
          </a:p>
        </p:txBody>
      </p:sp>
      <p:sp>
        <p:nvSpPr>
          <p:cNvPr id="6" name="Slide Number Placeholder 5"/>
          <p:cNvSpPr>
            <a:spLocks noGrp="1"/>
          </p:cNvSpPr>
          <p:nvPr>
            <p:ph type="sldNum" sz="quarter" idx="12"/>
          </p:nvPr>
        </p:nvSpPr>
        <p:spPr/>
        <p:txBody>
          <a:bodyPr/>
          <a:lstStyle/>
          <a:p>
            <a:pPr>
              <a:defRPr/>
            </a:pPr>
            <a:fld id="{DC1BAB4B-37C3-4540-AA8B-870B3C3EF0FC}" type="slidenum">
              <a:rPr lang="en-ZA" smtClean="0"/>
              <a:pPr>
                <a:defRPr/>
              </a:pPr>
              <a:t>37</a:t>
            </a:fld>
            <a:endParaRPr lang="en-Z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58888" y="188913"/>
            <a:ext cx="5786437" cy="714375"/>
          </a:xfrm>
          <a:prstGeom prst="rect">
            <a:avLst/>
          </a:prstGeom>
        </p:spPr>
        <p:txBody>
          <a:bodyPr/>
          <a:lstStyle/>
          <a:p>
            <a:pPr algn="l" eaLnBrk="1" hangingPunct="1">
              <a:lnSpc>
                <a:spcPct val="100000"/>
              </a:lnSpc>
              <a:spcBef>
                <a:spcPts val="600"/>
              </a:spcBef>
              <a:spcAft>
                <a:spcPts val="0"/>
              </a:spcAft>
              <a:defRPr/>
            </a:pPr>
            <a:r>
              <a:rPr lang="en-ZA" sz="2000" b="1" dirty="0" smtClean="0">
                <a:effectLst>
                  <a:outerShdw blurRad="38100" dist="38100" dir="2700000" algn="tl">
                    <a:srgbClr val="000000">
                      <a:alpha val="43137"/>
                    </a:srgbClr>
                  </a:outerShdw>
                </a:effectLst>
                <a:latin typeface="Arial" pitchFamily="34" charset="0"/>
                <a:cs typeface="Arial" pitchFamily="34" charset="0"/>
              </a:rPr>
              <a:t>SIU Annual Performance Information 2014/15</a:t>
            </a:r>
            <a:endParaRPr lang="en-ZA" sz="2000" b="1" dirty="0">
              <a:latin typeface="Arial Narrow" pitchFamily="34" charset="0"/>
            </a:endParaRPr>
          </a:p>
        </p:txBody>
      </p:sp>
      <p:graphicFrame>
        <p:nvGraphicFramePr>
          <p:cNvPr id="7" name="Content Placeholder 6"/>
          <p:cNvGraphicFramePr>
            <a:graphicFrameLocks noGrp="1"/>
          </p:cNvGraphicFramePr>
          <p:nvPr>
            <p:ph idx="4294967295"/>
            <p:extLst>
              <p:ext uri="{D42A27DB-BD31-4B8C-83A1-F6EECF244321}">
                <p14:modId xmlns:p14="http://schemas.microsoft.com/office/powerpoint/2010/main" xmlns="" val="3553673981"/>
              </p:ext>
            </p:extLst>
          </p:nvPr>
        </p:nvGraphicFramePr>
        <p:xfrm>
          <a:off x="533400" y="1219200"/>
          <a:ext cx="8153400" cy="5157896"/>
        </p:xfrm>
        <a:graphic>
          <a:graphicData uri="http://schemas.openxmlformats.org/drawingml/2006/table">
            <a:tbl>
              <a:tblPr firstRow="1" bandRow="1">
                <a:tableStyleId>{073A0DAA-6AF3-43AB-8588-CEC1D06C72B9}</a:tableStyleId>
              </a:tblPr>
              <a:tblGrid>
                <a:gridCol w="2717800"/>
                <a:gridCol w="2717800"/>
                <a:gridCol w="2717800"/>
              </a:tblGrid>
              <a:tr h="541867">
                <a:tc>
                  <a:txBody>
                    <a:bodyPr/>
                    <a:lstStyle/>
                    <a:p>
                      <a:pPr algn="ctr"/>
                      <a:r>
                        <a:rPr lang="en-ZA" sz="1800" dirty="0" smtClean="0">
                          <a:effectLst/>
                        </a:rPr>
                        <a:t>Performance Measure</a:t>
                      </a:r>
                      <a:endParaRPr lang="en-ZA" sz="1800" b="1" dirty="0">
                        <a:solidFill>
                          <a:schemeClr val="tx1"/>
                        </a:solidFill>
                        <a:effectLst/>
                        <a:latin typeface="+mn-lt"/>
                        <a:cs typeface="Arial" pitchFamily="34" charset="0"/>
                      </a:endParaRPr>
                    </a:p>
                  </a:txBody>
                  <a:tcPr anchor="ctr"/>
                </a:tc>
                <a:tc>
                  <a:txBody>
                    <a:bodyPr/>
                    <a:lstStyle/>
                    <a:p>
                      <a:pPr algn="ctr"/>
                      <a:r>
                        <a:rPr lang="en-ZA" sz="1800" dirty="0" smtClean="0">
                          <a:effectLst/>
                        </a:rPr>
                        <a:t>Target</a:t>
                      </a:r>
                      <a:endParaRPr lang="en-ZA" sz="1800" b="1" dirty="0">
                        <a:solidFill>
                          <a:sysClr val="windowText" lastClr="000000"/>
                        </a:solidFill>
                        <a:effectLst/>
                        <a:latin typeface="+mn-lt"/>
                        <a:cs typeface="Arial" pitchFamily="34" charset="0"/>
                      </a:endParaRPr>
                    </a:p>
                  </a:txBody>
                  <a:tcPr anchor="ctr"/>
                </a:tc>
                <a:tc>
                  <a:txBody>
                    <a:bodyPr/>
                    <a:lstStyle/>
                    <a:p>
                      <a:pPr algn="ctr"/>
                      <a:r>
                        <a:rPr lang="en-ZA" sz="1800" dirty="0" smtClean="0">
                          <a:effectLst/>
                        </a:rPr>
                        <a:t>Actual</a:t>
                      </a:r>
                      <a:endParaRPr lang="en-ZA" sz="1800" b="1" dirty="0">
                        <a:solidFill>
                          <a:sysClr val="windowText" lastClr="000000"/>
                        </a:solidFill>
                        <a:effectLst/>
                        <a:latin typeface="+mn-lt"/>
                        <a:cs typeface="Arial" pitchFamily="34" charset="0"/>
                      </a:endParaRPr>
                    </a:p>
                  </a:txBody>
                  <a:tcPr anchor="ctr"/>
                </a:tc>
              </a:tr>
              <a:tr h="541867">
                <a:tc>
                  <a:txBody>
                    <a:bodyPr/>
                    <a:lstStyle/>
                    <a:p>
                      <a:r>
                        <a:rPr lang="en-GB" sz="1200" kern="1200" dirty="0" smtClean="0">
                          <a:effectLst/>
                          <a:latin typeface="Arial Rounded MT Bold" panose="020F0704030504030204" pitchFamily="34" charset="0"/>
                        </a:rPr>
                        <a:t>Number of proclamations issued</a:t>
                      </a:r>
                      <a:endParaRPr lang="en-ZA" sz="1200" b="0" dirty="0">
                        <a:effectLst/>
                        <a:latin typeface="Arial Rounded MT Bold" panose="020F0704030504030204" pitchFamily="34" charset="0"/>
                        <a:cs typeface="Arial" pitchFamily="34" charset="0"/>
                      </a:endParaRPr>
                    </a:p>
                  </a:txBody>
                  <a:tcPr/>
                </a:tc>
                <a:tc>
                  <a:txBody>
                    <a:bodyPr/>
                    <a:lstStyle/>
                    <a:p>
                      <a:pPr algn="r"/>
                      <a:r>
                        <a:rPr lang="en-ZA" sz="1200" dirty="0" smtClean="0">
                          <a:effectLst/>
                          <a:latin typeface="Arial Rounded MT Bold" panose="020F0704030504030204" pitchFamily="34" charset="0"/>
                        </a:rPr>
                        <a:t>20</a:t>
                      </a:r>
                      <a:endParaRPr lang="en-ZA" sz="1200" b="0" dirty="0">
                        <a:effectLst/>
                        <a:latin typeface="Arial Rounded MT Bold" panose="020F0704030504030204" pitchFamily="34" charset="0"/>
                        <a:cs typeface="Arial" pitchFamily="34" charset="0"/>
                      </a:endParaRPr>
                    </a:p>
                  </a:txBody>
                  <a:tcPr/>
                </a:tc>
                <a:tc>
                  <a:txBody>
                    <a:bodyPr/>
                    <a:lstStyle/>
                    <a:p>
                      <a:pPr algn="r"/>
                      <a:r>
                        <a:rPr lang="en-ZA" sz="1200" dirty="0" smtClean="0">
                          <a:effectLst/>
                          <a:latin typeface="Arial Rounded MT Bold" panose="020F0704030504030204" pitchFamily="34" charset="0"/>
                        </a:rPr>
                        <a:t>12</a:t>
                      </a:r>
                      <a:endParaRPr lang="en-ZA" sz="1200" b="0" dirty="0">
                        <a:effectLst/>
                        <a:latin typeface="Arial Rounded MT Bold" panose="020F0704030504030204" pitchFamily="34" charset="0"/>
                        <a:cs typeface="Arial" pitchFamily="34" charset="0"/>
                      </a:endParaRPr>
                    </a:p>
                  </a:txBody>
                  <a:tcPr/>
                </a:tc>
              </a:tr>
              <a:tr h="541867">
                <a:tc>
                  <a:txBody>
                    <a:bodyPr/>
                    <a:lstStyle/>
                    <a:p>
                      <a:r>
                        <a:rPr lang="en-GB" sz="1200" kern="1200" dirty="0" smtClean="0">
                          <a:effectLst/>
                          <a:latin typeface="Arial Rounded MT Bold" panose="020F0704030504030204" pitchFamily="34" charset="0"/>
                        </a:rPr>
                        <a:t>Percentage of issued proclamations finalised</a:t>
                      </a:r>
                      <a:endParaRPr lang="en-ZA" sz="1200" b="0" dirty="0">
                        <a:effectLst/>
                        <a:latin typeface="Arial Rounded MT Bold" panose="020F0704030504030204" pitchFamily="34" charset="0"/>
                        <a:cs typeface="Arial" pitchFamily="34" charset="0"/>
                      </a:endParaRPr>
                    </a:p>
                  </a:txBody>
                  <a:tcPr/>
                </a:tc>
                <a:tc>
                  <a:txBody>
                    <a:bodyPr/>
                    <a:lstStyle/>
                    <a:p>
                      <a:pPr algn="r"/>
                      <a:r>
                        <a:rPr lang="en-ZA" sz="1200" dirty="0" smtClean="0">
                          <a:effectLst/>
                          <a:latin typeface="Arial Rounded MT Bold" panose="020F0704030504030204" pitchFamily="34" charset="0"/>
                        </a:rPr>
                        <a:t>66%</a:t>
                      </a:r>
                      <a:endParaRPr lang="en-ZA" sz="1200" b="0" dirty="0">
                        <a:effectLst/>
                        <a:latin typeface="Arial Rounded MT Bold" panose="020F0704030504030204" pitchFamily="34" charset="0"/>
                        <a:cs typeface="Arial" pitchFamily="34" charset="0"/>
                      </a:endParaRPr>
                    </a:p>
                  </a:txBody>
                  <a:tcPr/>
                </a:tc>
                <a:tc>
                  <a:txBody>
                    <a:bodyPr/>
                    <a:lstStyle/>
                    <a:p>
                      <a:pPr algn="r"/>
                      <a:r>
                        <a:rPr lang="en-ZA" sz="1200" dirty="0" smtClean="0">
                          <a:effectLst/>
                          <a:latin typeface="Arial Rounded MT Bold" panose="020F0704030504030204" pitchFamily="34" charset="0"/>
                        </a:rPr>
                        <a:t>0%</a:t>
                      </a:r>
                      <a:endParaRPr lang="en-ZA" sz="1200" b="0" dirty="0">
                        <a:effectLst/>
                        <a:latin typeface="Arial Rounded MT Bold" panose="020F0704030504030204" pitchFamily="34" charset="0"/>
                        <a:cs typeface="Arial" pitchFamily="34" charset="0"/>
                      </a:endParaRPr>
                    </a:p>
                  </a:txBody>
                  <a:tcPr/>
                </a:tc>
              </a:tr>
              <a:tr h="541867">
                <a:tc>
                  <a:txBody>
                    <a:bodyPr/>
                    <a:lstStyle/>
                    <a:p>
                      <a:r>
                        <a:rPr lang="en-GB" sz="1200" kern="1200" dirty="0" smtClean="0">
                          <a:effectLst/>
                          <a:latin typeface="Arial Rounded MT Bold" panose="020F0704030504030204" pitchFamily="34" charset="0"/>
                        </a:rPr>
                        <a:t>Potential value of cash and/or assets recoverable (R)</a:t>
                      </a:r>
                      <a:endParaRPr lang="en-ZA" sz="1200" b="0" dirty="0">
                        <a:effectLst/>
                        <a:latin typeface="Arial Rounded MT Bold" panose="020F0704030504030204" pitchFamily="34" charset="0"/>
                        <a:cs typeface="Arial" pitchFamily="34" charset="0"/>
                      </a:endParaRPr>
                    </a:p>
                  </a:txBody>
                  <a:tcPr/>
                </a:tc>
                <a:tc>
                  <a:txBody>
                    <a:bodyPr/>
                    <a:lstStyle/>
                    <a:p>
                      <a:pPr algn="r"/>
                      <a:r>
                        <a:rPr lang="en-ZA" sz="1200" dirty="0" smtClean="0">
                          <a:effectLst/>
                          <a:latin typeface="Arial Rounded MT Bold" panose="020F0704030504030204" pitchFamily="34" charset="0"/>
                        </a:rPr>
                        <a:t>200m</a:t>
                      </a:r>
                      <a:endParaRPr lang="en-ZA" sz="1200" b="0" dirty="0">
                        <a:effectLst/>
                        <a:latin typeface="Arial Rounded MT Bold" panose="020F0704030504030204" pitchFamily="34" charset="0"/>
                        <a:cs typeface="Arial" pitchFamily="34" charset="0"/>
                      </a:endParaRPr>
                    </a:p>
                  </a:txBody>
                  <a:tcPr/>
                </a:tc>
                <a:tc>
                  <a:txBody>
                    <a:bodyPr/>
                    <a:lstStyle/>
                    <a:p>
                      <a:pPr algn="r"/>
                      <a:r>
                        <a:rPr lang="en-ZA" sz="1200" dirty="0" smtClean="0">
                          <a:effectLst/>
                          <a:latin typeface="Arial Rounded MT Bold" panose="020F0704030504030204" pitchFamily="34" charset="0"/>
                        </a:rPr>
                        <a:t>844m</a:t>
                      </a:r>
                      <a:endParaRPr lang="en-ZA" sz="1200" b="0" dirty="0">
                        <a:effectLst/>
                        <a:latin typeface="Arial Rounded MT Bold" panose="020F0704030504030204" pitchFamily="34" charset="0"/>
                        <a:cs typeface="Arial" pitchFamily="34" charset="0"/>
                      </a:endParaRPr>
                    </a:p>
                  </a:txBody>
                  <a:tcPr/>
                </a:tc>
              </a:tr>
              <a:tr h="541867">
                <a:tc>
                  <a:txBody>
                    <a:bodyPr/>
                    <a:lstStyle/>
                    <a:p>
                      <a:r>
                        <a:rPr lang="en-GB" sz="1200" kern="1200" dirty="0" smtClean="0">
                          <a:effectLst/>
                          <a:latin typeface="Arial Rounded MT Bold" panose="020F0704030504030204" pitchFamily="34" charset="0"/>
                        </a:rPr>
                        <a:t>Actual value of cash and/or assets recovered (R)</a:t>
                      </a:r>
                      <a:endParaRPr lang="en-ZA" sz="1200" b="0" dirty="0">
                        <a:effectLst/>
                        <a:latin typeface="Arial Rounded MT Bold" panose="020F0704030504030204" pitchFamily="34" charset="0"/>
                        <a:cs typeface="Arial" pitchFamily="34" charset="0"/>
                      </a:endParaRPr>
                    </a:p>
                  </a:txBody>
                  <a:tcPr/>
                </a:tc>
                <a:tc>
                  <a:txBody>
                    <a:bodyPr/>
                    <a:lstStyle/>
                    <a:p>
                      <a:pPr algn="r"/>
                      <a:r>
                        <a:rPr lang="en-ZA" sz="1200" dirty="0" smtClean="0">
                          <a:effectLst/>
                          <a:latin typeface="Arial Rounded MT Bold" panose="020F0704030504030204" pitchFamily="34" charset="0"/>
                        </a:rPr>
                        <a:t>100m</a:t>
                      </a:r>
                      <a:endParaRPr lang="en-ZA" sz="1200" b="0" dirty="0">
                        <a:effectLst/>
                        <a:latin typeface="Arial Rounded MT Bold" panose="020F0704030504030204" pitchFamily="34" charset="0"/>
                        <a:cs typeface="Arial" pitchFamily="34" charset="0"/>
                      </a:endParaRPr>
                    </a:p>
                  </a:txBody>
                  <a:tcPr/>
                </a:tc>
                <a:tc>
                  <a:txBody>
                    <a:bodyPr/>
                    <a:lstStyle/>
                    <a:p>
                      <a:pPr algn="r"/>
                      <a:r>
                        <a:rPr lang="en-ZA" sz="1200" dirty="0" smtClean="0">
                          <a:effectLst/>
                          <a:latin typeface="Arial Rounded MT Bold" panose="020F0704030504030204" pitchFamily="34" charset="0"/>
                        </a:rPr>
                        <a:t>145m</a:t>
                      </a:r>
                      <a:endParaRPr lang="en-ZA" sz="1200" b="0" dirty="0">
                        <a:effectLst/>
                        <a:latin typeface="Arial Rounded MT Bold" panose="020F0704030504030204" pitchFamily="34" charset="0"/>
                        <a:cs typeface="Arial" pitchFamily="34" charset="0"/>
                      </a:endParaRPr>
                    </a:p>
                  </a:txBody>
                  <a:tcPr/>
                </a:tc>
              </a:tr>
              <a:tr h="541867">
                <a:tc>
                  <a:txBody>
                    <a:bodyPr/>
                    <a:lstStyle/>
                    <a:p>
                      <a:r>
                        <a:rPr lang="en-GB" sz="1200" kern="1200" dirty="0" smtClean="0">
                          <a:effectLst/>
                          <a:latin typeface="Arial Rounded MT Bold" panose="020F0704030504030204" pitchFamily="34" charset="0"/>
                        </a:rPr>
                        <a:t>Number of civil matters instituted in Court or the Special Tribunal</a:t>
                      </a:r>
                      <a:endParaRPr lang="en-ZA" sz="1200" b="0" dirty="0">
                        <a:effectLst/>
                        <a:latin typeface="Arial Rounded MT Bold" panose="020F0704030504030204" pitchFamily="34" charset="0"/>
                        <a:cs typeface="Arial" pitchFamily="34" charset="0"/>
                      </a:endParaRPr>
                    </a:p>
                  </a:txBody>
                  <a:tcPr/>
                </a:tc>
                <a:tc>
                  <a:txBody>
                    <a:bodyPr/>
                    <a:lstStyle/>
                    <a:p>
                      <a:pPr algn="r"/>
                      <a:r>
                        <a:rPr lang="en-ZA" sz="1200" dirty="0" smtClean="0">
                          <a:effectLst/>
                          <a:latin typeface="Arial Rounded MT Bold" panose="020F0704030504030204" pitchFamily="34" charset="0"/>
                        </a:rPr>
                        <a:t>20</a:t>
                      </a:r>
                      <a:endParaRPr lang="en-ZA" sz="1200" b="0" dirty="0">
                        <a:effectLst/>
                        <a:latin typeface="Arial Rounded MT Bold" panose="020F0704030504030204" pitchFamily="34" charset="0"/>
                        <a:cs typeface="Arial" pitchFamily="34" charset="0"/>
                      </a:endParaRPr>
                    </a:p>
                  </a:txBody>
                  <a:tcPr/>
                </a:tc>
                <a:tc>
                  <a:txBody>
                    <a:bodyPr/>
                    <a:lstStyle/>
                    <a:p>
                      <a:pPr algn="r"/>
                      <a:r>
                        <a:rPr lang="en-ZA" sz="1200" dirty="0" smtClean="0">
                          <a:effectLst/>
                          <a:latin typeface="Arial Rounded MT Bold" panose="020F0704030504030204" pitchFamily="34" charset="0"/>
                        </a:rPr>
                        <a:t>4</a:t>
                      </a:r>
                      <a:endParaRPr lang="en-ZA" sz="1200" b="0" dirty="0">
                        <a:effectLst/>
                        <a:latin typeface="Arial Rounded MT Bold" panose="020F0704030504030204" pitchFamily="34" charset="0"/>
                        <a:cs typeface="Arial" pitchFamily="34" charset="0"/>
                      </a:endParaRPr>
                    </a:p>
                  </a:txBody>
                  <a:tcPr/>
                </a:tc>
              </a:tr>
              <a:tr h="541867">
                <a:tc>
                  <a:txBody>
                    <a:bodyPr/>
                    <a:lstStyle/>
                    <a:p>
                      <a:r>
                        <a:rPr lang="en-GB" sz="1200" kern="1200" dirty="0" smtClean="0">
                          <a:effectLst/>
                          <a:latin typeface="Arial Rounded MT Bold" panose="020F0704030504030204" pitchFamily="34" charset="0"/>
                        </a:rPr>
                        <a:t>Number of referrals made to the NPA</a:t>
                      </a:r>
                      <a:endParaRPr lang="en-ZA" sz="1200" b="0" dirty="0">
                        <a:effectLst/>
                        <a:latin typeface="Arial Rounded MT Bold" panose="020F0704030504030204" pitchFamily="34" charset="0"/>
                        <a:cs typeface="Arial" pitchFamily="34" charset="0"/>
                      </a:endParaRPr>
                    </a:p>
                  </a:txBody>
                  <a:tcPr/>
                </a:tc>
                <a:tc>
                  <a:txBody>
                    <a:bodyPr/>
                    <a:lstStyle/>
                    <a:p>
                      <a:pPr algn="r"/>
                      <a:r>
                        <a:rPr lang="en-ZA" sz="1200" dirty="0" smtClean="0">
                          <a:effectLst/>
                          <a:latin typeface="Arial Rounded MT Bold" panose="020F0704030504030204" pitchFamily="34" charset="0"/>
                        </a:rPr>
                        <a:t>50</a:t>
                      </a:r>
                      <a:endParaRPr lang="en-ZA" sz="1200" b="0" dirty="0">
                        <a:effectLst/>
                        <a:latin typeface="Arial Rounded MT Bold" panose="020F0704030504030204" pitchFamily="34" charset="0"/>
                        <a:cs typeface="Arial" pitchFamily="34" charset="0"/>
                      </a:endParaRPr>
                    </a:p>
                  </a:txBody>
                  <a:tcPr/>
                </a:tc>
                <a:tc>
                  <a:txBody>
                    <a:bodyPr/>
                    <a:lstStyle/>
                    <a:p>
                      <a:pPr algn="r"/>
                      <a:r>
                        <a:rPr lang="en-ZA" sz="1200" dirty="0" smtClean="0">
                          <a:effectLst/>
                          <a:latin typeface="Arial Rounded MT Bold" panose="020F0704030504030204" pitchFamily="34" charset="0"/>
                        </a:rPr>
                        <a:t>171</a:t>
                      </a:r>
                      <a:endParaRPr lang="en-ZA" sz="1200" b="0" dirty="0">
                        <a:effectLst/>
                        <a:latin typeface="Arial Rounded MT Bold" panose="020F0704030504030204" pitchFamily="34" charset="0"/>
                        <a:cs typeface="Arial" pitchFamily="34" charset="0"/>
                      </a:endParaRPr>
                    </a:p>
                  </a:txBody>
                  <a:tcPr/>
                </a:tc>
              </a:tr>
              <a:tr h="541867">
                <a:tc>
                  <a:txBody>
                    <a:bodyPr/>
                    <a:lstStyle/>
                    <a:p>
                      <a:r>
                        <a:rPr lang="en-GB" sz="1200" kern="1200" dirty="0" smtClean="0">
                          <a:effectLst/>
                          <a:latin typeface="Arial Rounded MT Bold" panose="020F0704030504030204" pitchFamily="34" charset="0"/>
                        </a:rPr>
                        <a:t>Number of referrals made to the AFU</a:t>
                      </a:r>
                      <a:endParaRPr lang="en-ZA" sz="1200" b="0" dirty="0">
                        <a:effectLst/>
                        <a:latin typeface="Arial Rounded MT Bold" panose="020F0704030504030204" pitchFamily="34" charset="0"/>
                        <a:cs typeface="Arial" pitchFamily="34" charset="0"/>
                      </a:endParaRPr>
                    </a:p>
                  </a:txBody>
                  <a:tcPr/>
                </a:tc>
                <a:tc>
                  <a:txBody>
                    <a:bodyPr/>
                    <a:lstStyle/>
                    <a:p>
                      <a:pPr algn="r"/>
                      <a:r>
                        <a:rPr lang="en-ZA" sz="1200" dirty="0" smtClean="0">
                          <a:effectLst/>
                          <a:latin typeface="Arial Rounded MT Bold" panose="020F0704030504030204" pitchFamily="34" charset="0"/>
                        </a:rPr>
                        <a:t>15</a:t>
                      </a:r>
                      <a:endParaRPr lang="en-ZA" sz="1200" b="0" dirty="0">
                        <a:effectLst/>
                        <a:latin typeface="Arial Rounded MT Bold" panose="020F0704030504030204" pitchFamily="34" charset="0"/>
                        <a:cs typeface="Arial" pitchFamily="34" charset="0"/>
                      </a:endParaRPr>
                    </a:p>
                  </a:txBody>
                  <a:tcPr/>
                </a:tc>
                <a:tc>
                  <a:txBody>
                    <a:bodyPr/>
                    <a:lstStyle/>
                    <a:p>
                      <a:pPr algn="r"/>
                      <a:r>
                        <a:rPr lang="en-ZA" sz="1200" dirty="0" smtClean="0">
                          <a:effectLst/>
                          <a:latin typeface="Arial Rounded MT Bold" panose="020F0704030504030204" pitchFamily="34" charset="0"/>
                        </a:rPr>
                        <a:t>7</a:t>
                      </a:r>
                      <a:endParaRPr lang="en-ZA" sz="1200" b="0" dirty="0">
                        <a:effectLst/>
                        <a:latin typeface="Arial Rounded MT Bold" panose="020F0704030504030204" pitchFamily="34" charset="0"/>
                        <a:cs typeface="Arial" pitchFamily="34" charset="0"/>
                      </a:endParaRPr>
                    </a:p>
                  </a:txBody>
                  <a:tcPr/>
                </a:tc>
              </a:tr>
              <a:tr h="541867">
                <a:tc>
                  <a:txBody>
                    <a:bodyPr/>
                    <a:lstStyle/>
                    <a:p>
                      <a:r>
                        <a:rPr lang="en-GB" sz="1200" dirty="0" smtClean="0">
                          <a:effectLst/>
                          <a:latin typeface="Arial Rounded MT Bold" panose="020F0704030504030204" pitchFamily="34" charset="0"/>
                        </a:rPr>
                        <a:t>Number of instances where potential disciplinary matters were bought to the attention of the relevant State institution</a:t>
                      </a:r>
                      <a:endParaRPr lang="en-ZA" sz="1200" b="0" dirty="0">
                        <a:effectLst/>
                        <a:latin typeface="Arial Rounded MT Bold" panose="020F0704030504030204" pitchFamily="34" charset="0"/>
                      </a:endParaRPr>
                    </a:p>
                  </a:txBody>
                  <a:tcPr/>
                </a:tc>
                <a:tc>
                  <a:txBody>
                    <a:bodyPr/>
                    <a:lstStyle/>
                    <a:p>
                      <a:pPr algn="r"/>
                      <a:r>
                        <a:rPr lang="en-ZA" sz="1200" dirty="0" smtClean="0">
                          <a:effectLst/>
                          <a:latin typeface="Arial Rounded MT Bold" panose="020F0704030504030204" pitchFamily="34" charset="0"/>
                        </a:rPr>
                        <a:t>100</a:t>
                      </a:r>
                      <a:endParaRPr lang="en-ZA" sz="1200" b="0" dirty="0">
                        <a:effectLst/>
                        <a:latin typeface="Arial Rounded MT Bold" panose="020F0704030504030204" pitchFamily="34" charset="0"/>
                        <a:cs typeface="Arial" pitchFamily="34" charset="0"/>
                      </a:endParaRPr>
                    </a:p>
                  </a:txBody>
                  <a:tcPr/>
                </a:tc>
                <a:tc>
                  <a:txBody>
                    <a:bodyPr/>
                    <a:lstStyle/>
                    <a:p>
                      <a:pPr algn="r"/>
                      <a:r>
                        <a:rPr lang="en-ZA" sz="1200" dirty="0" smtClean="0">
                          <a:effectLst/>
                          <a:latin typeface="Arial Rounded MT Bold" panose="020F0704030504030204" pitchFamily="34" charset="0"/>
                        </a:rPr>
                        <a:t>3,769</a:t>
                      </a:r>
                      <a:endParaRPr lang="en-ZA" sz="1200" b="0" dirty="0">
                        <a:effectLst/>
                        <a:latin typeface="Arial Rounded MT Bold" panose="020F0704030504030204" pitchFamily="34" charset="0"/>
                        <a:cs typeface="Arial" pitchFamily="34" charset="0"/>
                      </a:endParaRPr>
                    </a:p>
                  </a:txBody>
                  <a:tcPr/>
                </a:tc>
              </a:tr>
            </a:tbl>
          </a:graphicData>
        </a:graphic>
      </p:graphicFrame>
      <p:sp>
        <p:nvSpPr>
          <p:cNvPr id="5" name="Slide Number Placeholder 4"/>
          <p:cNvSpPr>
            <a:spLocks noGrp="1"/>
          </p:cNvSpPr>
          <p:nvPr>
            <p:ph type="sldNum" sz="quarter" idx="12"/>
          </p:nvPr>
        </p:nvSpPr>
        <p:spPr/>
        <p:txBody>
          <a:bodyPr/>
          <a:lstStyle/>
          <a:p>
            <a:pPr>
              <a:defRPr/>
            </a:pPr>
            <a:fld id="{1D2DA13F-7918-495A-87C0-AB9E88369210}" type="slidenum">
              <a:rPr lang="en-ZA" smtClean="0">
                <a:solidFill>
                  <a:schemeClr val="tx1"/>
                </a:solidFill>
              </a:rPr>
              <a:pPr>
                <a:defRPr/>
              </a:pPr>
              <a:t>4</a:t>
            </a:fld>
            <a:endParaRPr lang="en-ZA" dirty="0">
              <a:solidFill>
                <a:schemeClr val="tx1"/>
              </a:solidFill>
            </a:endParaRPr>
          </a:p>
        </p:txBody>
      </p:sp>
      <p:sp>
        <p:nvSpPr>
          <p:cNvPr id="8" name="Footer Placeholder 4"/>
          <p:cNvSpPr>
            <a:spLocks noGrp="1"/>
          </p:cNvSpPr>
          <p:nvPr>
            <p:ph type="ftr" sz="quarter" idx="11"/>
          </p:nvPr>
        </p:nvSpPr>
        <p:spPr>
          <a:xfrm>
            <a:off x="1600200" y="6356350"/>
            <a:ext cx="6477000" cy="365125"/>
          </a:xfrm>
        </p:spPr>
        <p:txBody>
          <a:bodyPr/>
          <a:lstStyle/>
          <a:p>
            <a:pPr>
              <a:defRPr/>
            </a:pPr>
            <a:r>
              <a:rPr lang="en-US" dirty="0" smtClean="0">
                <a:solidFill>
                  <a:schemeClr val="tx1"/>
                </a:solidFill>
              </a:rPr>
              <a:t>SIU Annual Report 2014/15 Presentation to PC J &amp; CS</a:t>
            </a:r>
            <a:endParaRPr lang="en-ZA" dirty="0">
              <a:solidFill>
                <a:schemeClr val="tx1"/>
              </a:solidFill>
            </a:endParaRPr>
          </a:p>
        </p:txBody>
      </p:sp>
    </p:spTree>
    <p:extLst>
      <p:ext uri="{BB962C8B-B14F-4D97-AF65-F5344CB8AC3E}">
        <p14:creationId xmlns:p14="http://schemas.microsoft.com/office/powerpoint/2010/main" xmlns="" val="373552703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58888" y="188913"/>
            <a:ext cx="5786437" cy="714375"/>
          </a:xfrm>
          <a:prstGeom prst="rect">
            <a:avLst/>
          </a:prstGeom>
        </p:spPr>
        <p:txBody>
          <a:bodyPr/>
          <a:lstStyle/>
          <a:p>
            <a:pPr algn="l" eaLnBrk="1" hangingPunct="1">
              <a:lnSpc>
                <a:spcPct val="100000"/>
              </a:lnSpc>
              <a:spcBef>
                <a:spcPts val="600"/>
              </a:spcBef>
              <a:spcAft>
                <a:spcPts val="0"/>
              </a:spcAft>
              <a:defRPr/>
            </a:pPr>
            <a:r>
              <a:rPr lang="en-ZA" sz="2000" b="1" dirty="0" smtClean="0">
                <a:effectLst>
                  <a:outerShdw blurRad="38100" dist="38100" dir="2700000" algn="tl">
                    <a:srgbClr val="000000">
                      <a:alpha val="43137"/>
                    </a:srgbClr>
                  </a:outerShdw>
                </a:effectLst>
                <a:latin typeface="Arial" pitchFamily="34" charset="0"/>
                <a:cs typeface="Arial" pitchFamily="34" charset="0"/>
              </a:rPr>
              <a:t>Update on Referrals made during 2014/2015</a:t>
            </a:r>
            <a:endParaRPr lang="en-ZA" sz="2000" b="1" dirty="0">
              <a:latin typeface="Arial Narrow" pitchFamily="34" charset="0"/>
            </a:endParaRPr>
          </a:p>
        </p:txBody>
      </p:sp>
      <p:sp>
        <p:nvSpPr>
          <p:cNvPr id="5" name="Slide Number Placeholder 4"/>
          <p:cNvSpPr>
            <a:spLocks noGrp="1"/>
          </p:cNvSpPr>
          <p:nvPr>
            <p:ph type="sldNum" sz="quarter" idx="12"/>
          </p:nvPr>
        </p:nvSpPr>
        <p:spPr/>
        <p:txBody>
          <a:bodyPr/>
          <a:lstStyle/>
          <a:p>
            <a:pPr>
              <a:defRPr/>
            </a:pPr>
            <a:fld id="{1D2DA13F-7918-495A-87C0-AB9E88369210}" type="slidenum">
              <a:rPr lang="en-ZA" smtClean="0">
                <a:solidFill>
                  <a:schemeClr val="tx1"/>
                </a:solidFill>
              </a:rPr>
              <a:pPr>
                <a:defRPr/>
              </a:pPr>
              <a:t>5</a:t>
            </a:fld>
            <a:endParaRPr lang="en-ZA" dirty="0">
              <a:solidFill>
                <a:schemeClr val="tx1"/>
              </a:solidFill>
            </a:endParaRPr>
          </a:p>
        </p:txBody>
      </p:sp>
      <p:sp>
        <p:nvSpPr>
          <p:cNvPr id="8" name="Footer Placeholder 4"/>
          <p:cNvSpPr>
            <a:spLocks noGrp="1"/>
          </p:cNvSpPr>
          <p:nvPr>
            <p:ph type="ftr" sz="quarter" idx="11"/>
          </p:nvPr>
        </p:nvSpPr>
        <p:spPr>
          <a:xfrm>
            <a:off x="1600200" y="6356350"/>
            <a:ext cx="6477000" cy="365125"/>
          </a:xfrm>
        </p:spPr>
        <p:txBody>
          <a:bodyPr/>
          <a:lstStyle/>
          <a:p>
            <a:pPr>
              <a:defRPr/>
            </a:pPr>
            <a:r>
              <a:rPr lang="en-US" dirty="0" smtClean="0">
                <a:solidFill>
                  <a:schemeClr val="tx1"/>
                </a:solidFill>
              </a:rPr>
              <a:t>SIU Annual Report 2014/15 Presentation to PC J &amp; CS</a:t>
            </a:r>
            <a:endParaRPr lang="en-ZA" dirty="0">
              <a:solidFill>
                <a:schemeClr val="tx1"/>
              </a:solidFill>
            </a:endParaRPr>
          </a:p>
        </p:txBody>
      </p:sp>
      <p:sp>
        <p:nvSpPr>
          <p:cNvPr id="6" name="Content Placeholder 2"/>
          <p:cNvSpPr txBox="1">
            <a:spLocks/>
          </p:cNvSpPr>
          <p:nvPr/>
        </p:nvSpPr>
        <p:spPr>
          <a:xfrm>
            <a:off x="251520" y="1143000"/>
            <a:ext cx="8511480" cy="5328592"/>
          </a:xfrm>
          <a:prstGeom prst="rect">
            <a:avLst/>
          </a:prstGeom>
        </p:spPr>
        <p:txBody>
          <a:bodyPr numCol="1">
            <a:normAutofit/>
          </a:bodyPr>
          <a:lstStyle>
            <a:lvl1pPr marL="342900" indent="-342900" algn="l" rtl="0" eaLnBrk="0" fontAlgn="base" hangingPunct="0">
              <a:spcBef>
                <a:spcPts val="1200"/>
              </a:spcBef>
              <a:spcAft>
                <a:spcPct val="0"/>
              </a:spcAft>
              <a:buFont typeface="Arial" charset="0"/>
              <a:buChar char="•"/>
              <a:defRPr sz="2000" baseline="0">
                <a:solidFill>
                  <a:schemeClr val="tx1"/>
                </a:solidFill>
                <a:latin typeface="Arial Narrow" pitchFamily="34" charset="0"/>
                <a:ea typeface="+mn-ea"/>
                <a:cs typeface="+mn-cs"/>
              </a:defRPr>
            </a:lvl1pPr>
            <a:lvl2pPr marL="742950" indent="-28575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2pPr>
            <a:lvl3pPr marL="1143000" indent="-22860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3pPr>
            <a:lvl4pPr marL="1600200" indent="-22860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4pPr>
            <a:lvl5pPr marL="2057400" indent="-22860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a:lstStyle>
          <a:p>
            <a:pPr marL="0" indent="0">
              <a:buFont typeface="Arial" charset="0"/>
              <a:buNone/>
            </a:pPr>
            <a:r>
              <a:rPr lang="en-ZA" sz="1400" b="1" kern="0" dirty="0" smtClean="0">
                <a:latin typeface="Arial" pitchFamily="34" charset="0"/>
                <a:cs typeface="Arial" pitchFamily="34" charset="0"/>
              </a:rPr>
              <a:t>Number of Referrals made to the NPA - 171</a:t>
            </a:r>
          </a:p>
          <a:p>
            <a:pPr algn="just"/>
            <a:r>
              <a:rPr lang="en-ZA" sz="1300" kern="0" dirty="0" smtClean="0">
                <a:latin typeface="Arial" pitchFamily="34" charset="0"/>
                <a:cs typeface="Arial" pitchFamily="34" charset="0"/>
              </a:rPr>
              <a:t>3 matters were referred to ACTT for further investigation;</a:t>
            </a:r>
          </a:p>
          <a:p>
            <a:pPr algn="just"/>
            <a:r>
              <a:rPr lang="en-ZA" sz="1300" kern="0" dirty="0" smtClean="0">
                <a:latin typeface="Arial" pitchFamily="34" charset="0"/>
                <a:cs typeface="Arial" pitchFamily="34" charset="0"/>
              </a:rPr>
              <a:t>111 matters were referred to SAPS and dockets were opened;</a:t>
            </a:r>
          </a:p>
          <a:p>
            <a:pPr algn="just"/>
            <a:r>
              <a:rPr lang="en-ZA" sz="1300" kern="0" dirty="0" smtClean="0">
                <a:latin typeface="Arial" pitchFamily="34" charset="0"/>
                <a:cs typeface="Arial" pitchFamily="34" charset="0"/>
              </a:rPr>
              <a:t>40 matters will be handed over to SAPS for further action;</a:t>
            </a:r>
          </a:p>
          <a:p>
            <a:pPr algn="just"/>
            <a:r>
              <a:rPr lang="en-ZA" sz="1300" kern="0" dirty="0" smtClean="0">
                <a:latin typeface="Arial" pitchFamily="34" charset="0"/>
                <a:cs typeface="Arial" pitchFamily="34" charset="0"/>
              </a:rPr>
              <a:t>In 1 matters a plea agreement was reached and in 3 matters the NPA declined to prosecute;</a:t>
            </a:r>
          </a:p>
          <a:p>
            <a:pPr algn="just"/>
            <a:r>
              <a:rPr lang="en-ZA" sz="1300" kern="0" dirty="0" smtClean="0">
                <a:latin typeface="Arial" pitchFamily="34" charset="0"/>
                <a:cs typeface="Arial" pitchFamily="34" charset="0"/>
              </a:rPr>
              <a:t>1 matter is going to trial and a conviction with a 5 year suspended sentence and R2 million confiscation order was obtained in another matter.</a:t>
            </a:r>
          </a:p>
          <a:p>
            <a:pPr lvl="1" algn="just">
              <a:buFont typeface="Arial" charset="0"/>
              <a:buNone/>
            </a:pPr>
            <a:endParaRPr lang="en-ZA" sz="1400" kern="0" dirty="0" smtClean="0">
              <a:latin typeface="Arial" pitchFamily="34" charset="0"/>
              <a:cs typeface="Arial" pitchFamily="34" charset="0"/>
            </a:endParaRPr>
          </a:p>
          <a:p>
            <a:pPr marL="0" indent="0">
              <a:buNone/>
            </a:pPr>
            <a:r>
              <a:rPr lang="en-ZA" sz="1400" b="1" kern="0" dirty="0">
                <a:latin typeface="Arial" pitchFamily="34" charset="0"/>
                <a:cs typeface="Arial" pitchFamily="34" charset="0"/>
              </a:rPr>
              <a:t>Number of Referrals made to the </a:t>
            </a:r>
            <a:r>
              <a:rPr lang="en-ZA" sz="1400" b="1" kern="0" dirty="0" smtClean="0">
                <a:latin typeface="Arial" pitchFamily="34" charset="0"/>
                <a:cs typeface="Arial" pitchFamily="34" charset="0"/>
              </a:rPr>
              <a:t>AFU </a:t>
            </a:r>
            <a:r>
              <a:rPr lang="en-ZA" sz="1400" b="1" kern="0" dirty="0">
                <a:latin typeface="Arial" pitchFamily="34" charset="0"/>
                <a:cs typeface="Arial" pitchFamily="34" charset="0"/>
              </a:rPr>
              <a:t>- </a:t>
            </a:r>
            <a:r>
              <a:rPr lang="en-ZA" sz="1400" b="1" kern="0" dirty="0" smtClean="0">
                <a:latin typeface="Arial" pitchFamily="34" charset="0"/>
                <a:cs typeface="Arial" pitchFamily="34" charset="0"/>
              </a:rPr>
              <a:t>7</a:t>
            </a:r>
            <a:endParaRPr lang="en-ZA" sz="1400" b="1" kern="0" dirty="0">
              <a:latin typeface="Arial" pitchFamily="34" charset="0"/>
              <a:cs typeface="Arial" pitchFamily="34" charset="0"/>
            </a:endParaRPr>
          </a:p>
          <a:p>
            <a:pPr algn="just"/>
            <a:r>
              <a:rPr lang="en-ZA" sz="1300" kern="0" dirty="0" smtClean="0">
                <a:latin typeface="Arial" pitchFamily="34" charset="0"/>
                <a:cs typeface="Arial" pitchFamily="34" charset="0"/>
              </a:rPr>
              <a:t>No feedback was obtained in any of the matters referred</a:t>
            </a:r>
            <a:endParaRPr lang="en-ZA" sz="1300" kern="0" dirty="0">
              <a:latin typeface="Arial" pitchFamily="34" charset="0"/>
              <a:cs typeface="Arial" pitchFamily="34" charset="0"/>
            </a:endParaRPr>
          </a:p>
          <a:p>
            <a:pPr lvl="1" algn="just">
              <a:buNone/>
            </a:pPr>
            <a:endParaRPr lang="en-ZA" sz="1400" kern="0" dirty="0" smtClean="0">
              <a:latin typeface="Arial" pitchFamily="34" charset="0"/>
              <a:cs typeface="Arial" pitchFamily="34" charset="0"/>
            </a:endParaRPr>
          </a:p>
          <a:p>
            <a:pPr marL="0" indent="0">
              <a:buNone/>
            </a:pPr>
            <a:r>
              <a:rPr lang="en-ZA" sz="1400" b="1" kern="0" dirty="0">
                <a:latin typeface="Arial" pitchFamily="34" charset="0"/>
                <a:cs typeface="Arial" pitchFamily="34" charset="0"/>
              </a:rPr>
              <a:t>Number of </a:t>
            </a:r>
            <a:r>
              <a:rPr lang="en-ZA" sz="1400" b="1" kern="0" dirty="0" smtClean="0">
                <a:latin typeface="Arial" pitchFamily="34" charset="0"/>
                <a:cs typeface="Arial" pitchFamily="34" charset="0"/>
              </a:rPr>
              <a:t>instances where potential disciplinary matters were brought to the attention of the relevant State Institution – 3,769</a:t>
            </a:r>
            <a:endParaRPr lang="en-ZA" sz="1400" b="1" kern="0" dirty="0">
              <a:latin typeface="Arial" pitchFamily="34" charset="0"/>
              <a:cs typeface="Arial" pitchFamily="34" charset="0"/>
            </a:endParaRPr>
          </a:p>
          <a:p>
            <a:pPr algn="just"/>
            <a:r>
              <a:rPr lang="en-ZA" sz="1300" kern="0" dirty="0" smtClean="0">
                <a:latin typeface="Arial" pitchFamily="34" charset="0"/>
                <a:cs typeface="Arial" pitchFamily="34" charset="0"/>
              </a:rPr>
              <a:t>Only 67 matters had commenced for disciplinary action and a further 5 cases were finalised;</a:t>
            </a:r>
          </a:p>
          <a:p>
            <a:pPr algn="just"/>
            <a:r>
              <a:rPr lang="en-ZA" sz="1300" kern="0" dirty="0" smtClean="0">
                <a:latin typeface="Arial" pitchFamily="34" charset="0"/>
                <a:cs typeface="Arial" pitchFamily="34" charset="0"/>
              </a:rPr>
              <a:t>Eskom has commenced with the disciplinary process in respect of 19 officials but no disciplinary action has commenced with the other 3,456 officials.</a:t>
            </a:r>
            <a:endParaRPr lang="en-ZA" sz="1300" kern="0" dirty="0">
              <a:latin typeface="Arial" pitchFamily="34" charset="0"/>
              <a:cs typeface="Arial" pitchFamily="34" charset="0"/>
            </a:endParaRPr>
          </a:p>
          <a:p>
            <a:pPr lvl="1" algn="just">
              <a:buNone/>
            </a:pPr>
            <a:endParaRPr lang="en-ZA" sz="1400" kern="0" dirty="0">
              <a:latin typeface="Arial" pitchFamily="34" charset="0"/>
              <a:cs typeface="Arial" pitchFamily="34" charset="0"/>
            </a:endParaRPr>
          </a:p>
          <a:p>
            <a:pPr lvl="1" algn="just">
              <a:buNone/>
            </a:pPr>
            <a:endParaRPr lang="en-ZA" sz="1400" kern="0" dirty="0">
              <a:latin typeface="Arial" pitchFamily="34" charset="0"/>
              <a:cs typeface="Arial" pitchFamily="34" charset="0"/>
            </a:endParaRPr>
          </a:p>
          <a:p>
            <a:pPr marL="0" indent="0" algn="just">
              <a:buFont typeface="Arial" charset="0"/>
              <a:buNone/>
            </a:pPr>
            <a:endParaRPr lang="en-ZA" sz="1400" kern="0" dirty="0" smtClean="0">
              <a:latin typeface="Arial" pitchFamily="34" charset="0"/>
              <a:cs typeface="Arial" pitchFamily="34" charset="0"/>
            </a:endParaRPr>
          </a:p>
        </p:txBody>
      </p:sp>
    </p:spTree>
    <p:extLst>
      <p:ext uri="{BB962C8B-B14F-4D97-AF65-F5344CB8AC3E}">
        <p14:creationId xmlns:p14="http://schemas.microsoft.com/office/powerpoint/2010/main" xmlns="" val="362949170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Outcomes of Key Investigations</a:t>
            </a:r>
            <a:endParaRPr lang="en-ZA"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251520" y="1143000"/>
            <a:ext cx="8511480" cy="5328592"/>
          </a:xfrm>
        </p:spPr>
        <p:txBody>
          <a:bodyPr numCol="1">
            <a:normAutofit/>
          </a:bodyPr>
          <a:lstStyle/>
          <a:p>
            <a:pPr marL="0" lvl="0" indent="0">
              <a:buNone/>
            </a:pPr>
            <a:r>
              <a:rPr lang="en-ZA" sz="1400" b="1" dirty="0" smtClean="0">
                <a:latin typeface="Arial" pitchFamily="34" charset="0"/>
                <a:cs typeface="Arial" pitchFamily="34" charset="0"/>
              </a:rPr>
              <a:t>Potential Value of cash and/or assets recoverable:</a:t>
            </a:r>
          </a:p>
          <a:p>
            <a:pPr marL="0" indent="0" algn="just">
              <a:buNone/>
            </a:pPr>
            <a:r>
              <a:rPr lang="en-ZA" sz="1400" b="1" dirty="0">
                <a:latin typeface="Arial" pitchFamily="34" charset="0"/>
                <a:cs typeface="Arial" pitchFamily="34" charset="0"/>
              </a:rPr>
              <a:t>Proclamation R8 of 2011: National Department of Rural Development and Land Reform (Land Reform)</a:t>
            </a:r>
            <a:endParaRPr lang="en-US" sz="1400" b="1" dirty="0">
              <a:latin typeface="Arial" pitchFamily="34" charset="0"/>
              <a:cs typeface="Arial" pitchFamily="34" charset="0"/>
            </a:endParaRPr>
          </a:p>
          <a:p>
            <a:pPr marL="0" indent="0" algn="just">
              <a:buNone/>
            </a:pPr>
            <a:r>
              <a:rPr lang="en-ZA" sz="1300" dirty="0">
                <a:latin typeface="Arial" pitchFamily="34" charset="0"/>
                <a:cs typeface="Arial" pitchFamily="34" charset="0"/>
              </a:rPr>
              <a:t>One preservation order to the value of R8 million was issued.  The order related to Honeyville Farm which is situated in the Eastern Cape.</a:t>
            </a:r>
          </a:p>
          <a:p>
            <a:pPr marL="0" lvl="0" indent="0" algn="just">
              <a:buNone/>
            </a:pPr>
            <a:r>
              <a:rPr lang="en-ZA" sz="1400" b="1" dirty="0" smtClean="0">
                <a:latin typeface="Arial" pitchFamily="34" charset="0"/>
                <a:cs typeface="Arial" pitchFamily="34" charset="0"/>
              </a:rPr>
              <a:t>Proclamation </a:t>
            </a:r>
            <a:r>
              <a:rPr lang="en-ZA" sz="1400" b="1" dirty="0">
                <a:latin typeface="Arial" pitchFamily="34" charset="0"/>
                <a:cs typeface="Arial" pitchFamily="34" charset="0"/>
              </a:rPr>
              <a:t>R21 of 2010: Department of Health: Gauteng Province</a:t>
            </a:r>
            <a:endParaRPr lang="en-US" sz="1400" b="1" dirty="0">
              <a:latin typeface="Arial" pitchFamily="34" charset="0"/>
              <a:cs typeface="Arial" pitchFamily="34" charset="0"/>
            </a:endParaRPr>
          </a:p>
          <a:p>
            <a:pPr marL="0" indent="0" algn="just">
              <a:buNone/>
            </a:pPr>
            <a:r>
              <a:rPr lang="en-ZA" sz="1300" dirty="0">
                <a:latin typeface="Arial" pitchFamily="34" charset="0"/>
                <a:cs typeface="Arial" pitchFamily="34" charset="0"/>
              </a:rPr>
              <a:t>In July 2014 a court order was granted following an application brought in terms of the Prevention of Organised Crime Act (POCA) relating to the rights accruing to 3P Consulting (Pty) Ltd (in liquidation) pursuant to the procurement for the Department of Health in terms of the Service Level Agreement (SLA) concluded on 2 July 2007.  </a:t>
            </a:r>
            <a:r>
              <a:rPr lang="en-ZA" sz="1300" dirty="0" smtClean="0">
                <a:latin typeface="Arial" pitchFamily="34" charset="0"/>
                <a:cs typeface="Arial" pitchFamily="34" charset="0"/>
              </a:rPr>
              <a:t>The outstanding payments claimed by 3P Consulting to the value of R101 million excluding the costs of the arbitration and any interest were saved and not paid over.</a:t>
            </a:r>
          </a:p>
          <a:p>
            <a:pPr marL="0" indent="0" algn="just">
              <a:buNone/>
            </a:pPr>
            <a:r>
              <a:rPr lang="en-ZA" sz="1300" dirty="0" smtClean="0">
                <a:latin typeface="Arial" pitchFamily="34" charset="0"/>
                <a:cs typeface="Arial" pitchFamily="34" charset="0"/>
              </a:rPr>
              <a:t>An </a:t>
            </a:r>
            <a:r>
              <a:rPr lang="en-ZA" sz="1300" dirty="0">
                <a:latin typeface="Arial" pitchFamily="34" charset="0"/>
                <a:cs typeface="Arial" pitchFamily="34" charset="0"/>
              </a:rPr>
              <a:t>order was also granted which related to Erf 980, situated in Bryanston, Johannesburg.  R2,6 million was paid towards this Erf</a:t>
            </a:r>
            <a:r>
              <a:rPr lang="en-ZA" sz="1300" dirty="0" smtClean="0">
                <a:latin typeface="Arial" pitchFamily="34" charset="0"/>
                <a:cs typeface="Arial" pitchFamily="34" charset="0"/>
              </a:rPr>
              <a:t>.  This matter is currently in court.</a:t>
            </a:r>
            <a:endParaRPr lang="en-US" sz="1300" dirty="0">
              <a:latin typeface="Arial" pitchFamily="34" charset="0"/>
              <a:cs typeface="Arial" pitchFamily="34" charset="0"/>
            </a:endParaRPr>
          </a:p>
          <a:p>
            <a:pPr marL="0" indent="0" algn="just">
              <a:buNone/>
            </a:pPr>
            <a:r>
              <a:rPr lang="en-ZA" sz="1300" dirty="0">
                <a:latin typeface="Arial" pitchFamily="34" charset="0"/>
                <a:cs typeface="Arial" pitchFamily="34" charset="0"/>
              </a:rPr>
              <a:t>In November 2014 a court order was granted declaring forfeit to the State the rights accruing to the Baoki Consortium in terms of the agreement concluded with the Gauteng Provincial Government on 3 November 2008.  The total value of the order was R413 million.  This order resulted in a savings of R791 million due to payments that were not made in terms of this contract</a:t>
            </a:r>
            <a:r>
              <a:rPr lang="en-ZA" sz="1300" dirty="0" smtClean="0">
                <a:latin typeface="Arial" pitchFamily="34" charset="0"/>
                <a:cs typeface="Arial" pitchFamily="34" charset="0"/>
              </a:rPr>
              <a:t>.  This matter is in court for the actual recovery of the value of the payments made.</a:t>
            </a:r>
            <a:endParaRPr lang="en-US" sz="1300" dirty="0">
              <a:latin typeface="Arial" pitchFamily="34" charset="0"/>
              <a:cs typeface="Arial" pitchFamily="34" charset="0"/>
            </a:endParaRPr>
          </a:p>
          <a:p>
            <a:pPr marL="0" lvl="0" indent="0">
              <a:buNone/>
            </a:pPr>
            <a:endParaRPr lang="en-ZA" sz="1400" b="1" dirty="0" smtClean="0">
              <a:latin typeface="Arial" pitchFamily="34" charset="0"/>
              <a:cs typeface="Arial" pitchFamily="34" charset="0"/>
            </a:endParaRPr>
          </a:p>
          <a:p>
            <a:pPr marL="0" lvl="0" indent="0">
              <a:buNone/>
            </a:pPr>
            <a:endParaRPr lang="en-ZA" sz="1400" b="1" dirty="0">
              <a:latin typeface="Arial" pitchFamily="34" charset="0"/>
              <a:cs typeface="Arial" pitchFamily="34" charset="0"/>
            </a:endParaRPr>
          </a:p>
          <a:p>
            <a:pPr marL="0" lvl="0" indent="0" algn="just">
              <a:buNone/>
            </a:pPr>
            <a:endParaRPr lang="en-ZA" sz="14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499AD07-51AD-43AC-AA7C-01905B0EF53F}" type="slidenum">
              <a:rPr lang="en-ZA" smtClean="0"/>
              <a:pPr/>
              <a:t>6</a:t>
            </a:fld>
            <a:endParaRPr lang="en-ZA" dirty="0"/>
          </a:p>
        </p:txBody>
      </p:sp>
      <p:sp>
        <p:nvSpPr>
          <p:cNvPr id="7" name="Footer Placeholder 6"/>
          <p:cNvSpPr>
            <a:spLocks noGrp="1"/>
          </p:cNvSpPr>
          <p:nvPr>
            <p:ph type="ftr" sz="quarter" idx="11"/>
          </p:nvPr>
        </p:nvSpPr>
        <p:spPr>
          <a:xfrm>
            <a:off x="2286000" y="6356350"/>
            <a:ext cx="5257800" cy="365125"/>
          </a:xfrm>
        </p:spPr>
        <p:txBody>
          <a:bodyPr/>
          <a:lstStyle/>
          <a:p>
            <a:pPr>
              <a:defRPr/>
            </a:pPr>
            <a:r>
              <a:rPr lang="en-US" smtClean="0"/>
              <a:t>SIU Annual Report 2014/15 Presentation to PC J &amp; CS</a:t>
            </a:r>
            <a:endParaRPr lang="en-ZA" dirty="0"/>
          </a:p>
        </p:txBody>
      </p:sp>
    </p:spTree>
    <p:extLst>
      <p:ext uri="{BB962C8B-B14F-4D97-AF65-F5344CB8AC3E}">
        <p14:creationId xmlns:p14="http://schemas.microsoft.com/office/powerpoint/2010/main" xmlns="" val="488339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Outcomes of Key Investigations</a:t>
            </a:r>
            <a:endParaRPr lang="en-ZA"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251520" y="1143000"/>
            <a:ext cx="8511480" cy="5328592"/>
          </a:xfrm>
        </p:spPr>
        <p:txBody>
          <a:bodyPr numCol="1">
            <a:normAutofit/>
          </a:bodyPr>
          <a:lstStyle/>
          <a:p>
            <a:pPr marL="0" lvl="0" indent="0">
              <a:buNone/>
            </a:pPr>
            <a:r>
              <a:rPr lang="en-ZA" sz="1400" b="1" dirty="0" smtClean="0">
                <a:latin typeface="Arial" pitchFamily="34" charset="0"/>
                <a:cs typeface="Arial" pitchFamily="34" charset="0"/>
              </a:rPr>
              <a:t>Potential Value of cash and/or assets recoverable continued:</a:t>
            </a:r>
          </a:p>
          <a:p>
            <a:pPr marL="0" lvl="0" indent="0" algn="just">
              <a:buNone/>
            </a:pPr>
            <a:r>
              <a:rPr lang="en-ZA" sz="1400" b="1" dirty="0">
                <a:latin typeface="Arial" pitchFamily="34" charset="0"/>
                <a:cs typeface="Arial" pitchFamily="34" charset="0"/>
              </a:rPr>
              <a:t>A total of 95 Acknowledgement of Debt documents (AODs) to the value of R7,4 million were signed for the following proclamations:</a:t>
            </a:r>
            <a:endParaRPr lang="en-US" sz="1400" b="1" dirty="0">
              <a:latin typeface="Arial" pitchFamily="34" charset="0"/>
              <a:cs typeface="Arial" pitchFamily="34" charset="0"/>
            </a:endParaRPr>
          </a:p>
          <a:p>
            <a:pPr marL="0" lvl="0" indent="0" algn="just">
              <a:buNone/>
            </a:pPr>
            <a:r>
              <a:rPr lang="en-ZA" sz="1300" dirty="0">
                <a:latin typeface="Arial" panose="020B0604020202020204" pitchFamily="34" charset="0"/>
                <a:cs typeface="Arial" panose="020B0604020202020204" pitchFamily="34" charset="0"/>
              </a:rPr>
              <a:t>Proclamation R8 of 2014: </a:t>
            </a:r>
            <a:r>
              <a:rPr lang="en-US" sz="1300" dirty="0">
                <a:latin typeface="Arial" panose="020B0604020202020204" pitchFamily="34" charset="0"/>
                <a:cs typeface="Arial" panose="020B0604020202020204" pitchFamily="34" charset="0"/>
              </a:rPr>
              <a:t>Bushbuckridge Local Municipality</a:t>
            </a:r>
          </a:p>
          <a:p>
            <a:pPr marL="0" lvl="0" indent="0" algn="just">
              <a:buNone/>
            </a:pPr>
            <a:r>
              <a:rPr lang="en-ZA" sz="1300" dirty="0">
                <a:latin typeface="Arial" panose="020B0604020202020204" pitchFamily="34" charset="0"/>
                <a:cs typeface="Arial" panose="020B0604020202020204" pitchFamily="34" charset="0"/>
              </a:rPr>
              <a:t>Proclamation R55 of 2012: The Guardians Fund of the Master of the High Court </a:t>
            </a:r>
            <a:endParaRPr lang="en-US" sz="1300" dirty="0">
              <a:latin typeface="Arial" panose="020B0604020202020204" pitchFamily="34" charset="0"/>
              <a:cs typeface="Arial" panose="020B0604020202020204" pitchFamily="34" charset="0"/>
            </a:endParaRPr>
          </a:p>
          <a:p>
            <a:pPr marL="0" lvl="0" indent="0" algn="just">
              <a:buNone/>
            </a:pPr>
            <a:r>
              <a:rPr lang="en-ZA" sz="1300" dirty="0">
                <a:latin typeface="Arial" panose="020B0604020202020204" pitchFamily="34" charset="0"/>
                <a:cs typeface="Arial" panose="020B0604020202020204" pitchFamily="34" charset="0"/>
              </a:rPr>
              <a:t>Proclamation R38 of 2010: Department of Public Works: National</a:t>
            </a:r>
            <a:endParaRPr lang="en-US" sz="1300" dirty="0">
              <a:latin typeface="Arial" panose="020B0604020202020204" pitchFamily="34" charset="0"/>
              <a:cs typeface="Arial" panose="020B0604020202020204" pitchFamily="34" charset="0"/>
            </a:endParaRPr>
          </a:p>
          <a:p>
            <a:pPr marL="0" lvl="0" indent="0" algn="just">
              <a:buNone/>
            </a:pPr>
            <a:r>
              <a:rPr lang="en-ZA" sz="1300" dirty="0">
                <a:latin typeface="Arial" panose="020B0604020202020204" pitchFamily="34" charset="0"/>
                <a:cs typeface="Arial" panose="020B0604020202020204" pitchFamily="34" charset="0"/>
              </a:rPr>
              <a:t>Proclamation R53 of 2012: National Department of Rural Development and Land Reform (Land Restitution)</a:t>
            </a:r>
            <a:endParaRPr lang="en-US" sz="1300" dirty="0">
              <a:latin typeface="Arial" panose="020B0604020202020204" pitchFamily="34" charset="0"/>
              <a:cs typeface="Arial" panose="020B0604020202020204" pitchFamily="34" charset="0"/>
            </a:endParaRPr>
          </a:p>
          <a:p>
            <a:pPr marL="0" lvl="0" indent="0" algn="just">
              <a:buNone/>
            </a:pPr>
            <a:r>
              <a:rPr lang="en-ZA" sz="1300" dirty="0">
                <a:latin typeface="Arial" panose="020B0604020202020204" pitchFamily="34" charset="0"/>
                <a:cs typeface="Arial" panose="020B0604020202020204" pitchFamily="34" charset="0"/>
              </a:rPr>
              <a:t>Proclamation R18 of 2005 extended by R5 of 2007: National and all Provincial Department(s) of Social Development</a:t>
            </a:r>
          </a:p>
          <a:p>
            <a:pPr marL="0" indent="0" algn="just">
              <a:buNone/>
            </a:pPr>
            <a:r>
              <a:rPr lang="en-ZA" sz="1300" dirty="0">
                <a:latin typeface="Arial" panose="020B0604020202020204" pitchFamily="34" charset="0"/>
                <a:cs typeface="Arial" panose="020B0604020202020204" pitchFamily="34" charset="0"/>
              </a:rPr>
              <a:t>Proclamation R62 of 2010: Tshwane Metropolitan Municipality Gauteng Province</a:t>
            </a:r>
            <a:endParaRPr lang="en-US" sz="1300" dirty="0">
              <a:latin typeface="Arial" panose="020B0604020202020204" pitchFamily="34" charset="0"/>
              <a:cs typeface="Arial" panose="020B0604020202020204" pitchFamily="34" charset="0"/>
            </a:endParaRPr>
          </a:p>
          <a:p>
            <a:pPr marL="0" lvl="0" indent="0">
              <a:buNone/>
            </a:pPr>
            <a:endParaRPr lang="en-ZA" sz="1400" b="1" dirty="0" smtClean="0">
              <a:latin typeface="Arial" pitchFamily="34" charset="0"/>
              <a:cs typeface="Arial" pitchFamily="34" charset="0"/>
            </a:endParaRPr>
          </a:p>
          <a:p>
            <a:pPr marL="0" lvl="0" indent="0">
              <a:buNone/>
            </a:pPr>
            <a:endParaRPr lang="en-ZA" sz="1400" b="1" dirty="0">
              <a:latin typeface="Arial" pitchFamily="34" charset="0"/>
              <a:cs typeface="Arial" pitchFamily="34" charset="0"/>
            </a:endParaRPr>
          </a:p>
          <a:p>
            <a:pPr marL="0" lvl="0" indent="0" algn="just">
              <a:buNone/>
            </a:pPr>
            <a:endParaRPr lang="en-ZA" sz="14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499AD07-51AD-43AC-AA7C-01905B0EF53F}" type="slidenum">
              <a:rPr lang="en-ZA" smtClean="0"/>
              <a:pPr/>
              <a:t>7</a:t>
            </a:fld>
            <a:endParaRPr lang="en-ZA" dirty="0"/>
          </a:p>
        </p:txBody>
      </p:sp>
      <p:sp>
        <p:nvSpPr>
          <p:cNvPr id="7" name="Footer Placeholder 6"/>
          <p:cNvSpPr>
            <a:spLocks noGrp="1"/>
          </p:cNvSpPr>
          <p:nvPr>
            <p:ph type="ftr" sz="quarter" idx="11"/>
          </p:nvPr>
        </p:nvSpPr>
        <p:spPr>
          <a:xfrm>
            <a:off x="2286000" y="6356350"/>
            <a:ext cx="5257800" cy="365125"/>
          </a:xfrm>
        </p:spPr>
        <p:txBody>
          <a:bodyPr/>
          <a:lstStyle/>
          <a:p>
            <a:pPr>
              <a:defRPr/>
            </a:pPr>
            <a:r>
              <a:rPr lang="en-US" smtClean="0"/>
              <a:t>SIU Annual Report 2014/15 Presentation to PC J &amp; CS</a:t>
            </a:r>
            <a:endParaRPr lang="en-ZA" dirty="0"/>
          </a:p>
        </p:txBody>
      </p:sp>
    </p:spTree>
    <p:extLst>
      <p:ext uri="{BB962C8B-B14F-4D97-AF65-F5344CB8AC3E}">
        <p14:creationId xmlns:p14="http://schemas.microsoft.com/office/powerpoint/2010/main" xmlns="" val="1920327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Outcomes of Key Investigations cont…</a:t>
            </a:r>
            <a:endParaRPr lang="en-ZA"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251520" y="4876800"/>
            <a:ext cx="7978080" cy="1720552"/>
          </a:xfrm>
        </p:spPr>
        <p:txBody>
          <a:bodyPr>
            <a:normAutofit/>
          </a:bodyPr>
          <a:lstStyle/>
          <a:p>
            <a:pPr lvl="0" algn="just"/>
            <a:endParaRPr lang="en-ZA" sz="1600" b="1" dirty="0" smtClean="0">
              <a:latin typeface="Arial" pitchFamily="34" charset="0"/>
              <a:cs typeface="Arial" pitchFamily="34" charset="0"/>
            </a:endParaRPr>
          </a:p>
          <a:p>
            <a:pPr marL="582930" lvl="1" indent="-285750" algn="just">
              <a:lnSpc>
                <a:spcPct val="110000"/>
              </a:lnSpc>
              <a:spcBef>
                <a:spcPts val="600"/>
              </a:spcBef>
              <a:buClrTx/>
              <a:buFont typeface="Wingdings" pitchFamily="2" charset="2"/>
              <a:buChar char="§"/>
            </a:pPr>
            <a:endParaRPr lang="en-ZA" sz="1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499AD07-51AD-43AC-AA7C-01905B0EF53F}" type="slidenum">
              <a:rPr lang="en-ZA" smtClean="0"/>
              <a:pPr/>
              <a:t>8</a:t>
            </a:fld>
            <a:endParaRPr lang="en-ZA" dirty="0"/>
          </a:p>
        </p:txBody>
      </p:sp>
      <p:sp>
        <p:nvSpPr>
          <p:cNvPr id="7" name="Footer Placeholder 6"/>
          <p:cNvSpPr>
            <a:spLocks noGrp="1"/>
          </p:cNvSpPr>
          <p:nvPr>
            <p:ph type="ftr" sz="quarter" idx="11"/>
          </p:nvPr>
        </p:nvSpPr>
        <p:spPr>
          <a:xfrm>
            <a:off x="2209800" y="6356350"/>
            <a:ext cx="5638800" cy="365125"/>
          </a:xfrm>
        </p:spPr>
        <p:txBody>
          <a:bodyPr/>
          <a:lstStyle/>
          <a:p>
            <a:pPr>
              <a:defRPr/>
            </a:pPr>
            <a:r>
              <a:rPr lang="en-US" dirty="0" smtClean="0"/>
              <a:t>SIU Annual Report 2014/15 Presentation to PC J &amp; CS</a:t>
            </a:r>
            <a:endParaRPr lang="en-ZA" dirty="0"/>
          </a:p>
        </p:txBody>
      </p:sp>
      <p:sp>
        <p:nvSpPr>
          <p:cNvPr id="6" name="Content Placeholder 2"/>
          <p:cNvSpPr txBox="1">
            <a:spLocks/>
          </p:cNvSpPr>
          <p:nvPr/>
        </p:nvSpPr>
        <p:spPr bwMode="auto">
          <a:xfrm>
            <a:off x="264220" y="1219200"/>
            <a:ext cx="851148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ts val="1200"/>
              </a:spcBef>
              <a:spcAft>
                <a:spcPct val="0"/>
              </a:spcAft>
              <a:buFont typeface="Arial" charset="0"/>
              <a:buChar char="•"/>
              <a:defRPr sz="2000" baseline="0">
                <a:solidFill>
                  <a:schemeClr val="tx1"/>
                </a:solidFill>
                <a:latin typeface="Arial Narrow" pitchFamily="34" charset="0"/>
                <a:ea typeface="+mn-ea"/>
                <a:cs typeface="+mn-cs"/>
              </a:defRPr>
            </a:lvl1pPr>
            <a:lvl2pPr marL="742950" indent="-28575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2pPr>
            <a:lvl3pPr marL="1143000" indent="-22860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3pPr>
            <a:lvl4pPr marL="1600200" indent="-228600" algn="l" rtl="0" eaLnBrk="0" fontAlgn="base" hangingPunct="0">
              <a:spcBef>
                <a:spcPts val="600"/>
              </a:spcBef>
              <a:spcAft>
                <a:spcPct val="0"/>
              </a:spcAft>
              <a:buFont typeface="Arial" charset="0"/>
              <a:buChar char="–"/>
              <a:defRPr sz="2000" baseline="0">
                <a:solidFill>
                  <a:schemeClr val="tx1"/>
                </a:solidFill>
                <a:latin typeface="Arial Narrow" pitchFamily="34" charset="0"/>
              </a:defRPr>
            </a:lvl4pPr>
            <a:lvl5pPr marL="2057400" marR="0" indent="-228600" algn="l" defTabSz="914400" rtl="0" eaLnBrk="0" fontAlgn="base" latinLnBrk="0" hangingPunct="0">
              <a:lnSpc>
                <a:spcPct val="100000"/>
              </a:lnSpc>
              <a:spcBef>
                <a:spcPct val="20000"/>
              </a:spcBef>
              <a:spcAft>
                <a:spcPct val="0"/>
              </a:spcAft>
              <a:buClrTx/>
              <a:buSzTx/>
              <a:buFont typeface="Arial" charset="0"/>
              <a:buChar char="»"/>
              <a:tabLst/>
              <a:defRPr sz="2000" baseline="0">
                <a:solidFill>
                  <a:schemeClr val="tx1"/>
                </a:solidFill>
                <a:latin typeface="Arial Narrow" pitchFamily="34" charset="0"/>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a:lstStyle>
          <a:p>
            <a:pPr marL="0" indent="0" algn="just">
              <a:buNone/>
            </a:pPr>
            <a:r>
              <a:rPr lang="en-ZA" sz="1400" b="1" dirty="0" smtClean="0">
                <a:latin typeface="Arial" pitchFamily="34" charset="0"/>
                <a:cs typeface="Arial" pitchFamily="34" charset="0"/>
              </a:rPr>
              <a:t>Actual value of cash and/or assets recovered:</a:t>
            </a:r>
          </a:p>
          <a:p>
            <a:pPr marL="0" indent="0" algn="just">
              <a:buNone/>
            </a:pPr>
            <a:r>
              <a:rPr lang="en-ZA" sz="1400" b="1" dirty="0" smtClean="0">
                <a:latin typeface="Arial" pitchFamily="34" charset="0"/>
                <a:cs typeface="Arial" pitchFamily="34" charset="0"/>
              </a:rPr>
              <a:t>SIU </a:t>
            </a:r>
            <a:r>
              <a:rPr lang="en-ZA" sz="1400" b="1" dirty="0">
                <a:latin typeface="Arial" pitchFamily="34" charset="0"/>
                <a:cs typeface="Arial" pitchFamily="34" charset="0"/>
              </a:rPr>
              <a:t>AOD Enforcement Department</a:t>
            </a:r>
            <a:endParaRPr lang="en-US" sz="1400" b="1" dirty="0">
              <a:latin typeface="Arial" pitchFamily="34" charset="0"/>
              <a:cs typeface="Arial" pitchFamily="34" charset="0"/>
            </a:endParaRPr>
          </a:p>
          <a:p>
            <a:pPr marL="0" indent="0" algn="just">
              <a:buNone/>
            </a:pPr>
            <a:r>
              <a:rPr lang="en-ZA" sz="1300" dirty="0">
                <a:latin typeface="Arial" pitchFamily="34" charset="0"/>
                <a:cs typeface="Arial" pitchFamily="34" charset="0"/>
              </a:rPr>
              <a:t>The AOD Enforcement Department at the SIU collected payments from debtors to the value of R22,9 million for the 2014/2015 financial year.   </a:t>
            </a:r>
            <a:endParaRPr lang="en-US" sz="1300" dirty="0">
              <a:latin typeface="Arial" pitchFamily="34" charset="0"/>
              <a:cs typeface="Arial" pitchFamily="34" charset="0"/>
            </a:endParaRPr>
          </a:p>
          <a:p>
            <a:pPr marL="0" lvl="0" indent="0" algn="just">
              <a:buNone/>
            </a:pPr>
            <a:endParaRPr lang="en-ZA" sz="1400" dirty="0">
              <a:latin typeface="Arial" pitchFamily="34" charset="0"/>
              <a:cs typeface="Arial" pitchFamily="34" charset="0"/>
            </a:endParaRPr>
          </a:p>
          <a:p>
            <a:pPr marL="0" lvl="0" indent="0" algn="just">
              <a:buNone/>
            </a:pPr>
            <a:r>
              <a:rPr lang="en-ZA" sz="1400" b="1" dirty="0">
                <a:latin typeface="Arial" pitchFamily="34" charset="0"/>
                <a:cs typeface="Arial" pitchFamily="34" charset="0"/>
              </a:rPr>
              <a:t>Proclamation R54 of 2012: Department of Water Affairs</a:t>
            </a:r>
            <a:endParaRPr lang="en-US" sz="1400" b="1" dirty="0">
              <a:latin typeface="Arial" pitchFamily="34" charset="0"/>
              <a:cs typeface="Arial" pitchFamily="34" charset="0"/>
            </a:endParaRPr>
          </a:p>
          <a:p>
            <a:pPr marL="0" indent="0" algn="just">
              <a:buNone/>
            </a:pPr>
            <a:r>
              <a:rPr lang="en-ZA" sz="1300" dirty="0">
                <a:latin typeface="Arial" pitchFamily="34" charset="0"/>
                <a:cs typeface="Arial" pitchFamily="34" charset="0"/>
              </a:rPr>
              <a:t>A total of R2,5 million was recovered in respect of monies owed to the Department for the funding of the Paterson Bulk Water Project.</a:t>
            </a:r>
            <a:endParaRPr lang="en-US" sz="1300" dirty="0">
              <a:latin typeface="Arial" pitchFamily="34" charset="0"/>
              <a:cs typeface="Arial" pitchFamily="34" charset="0"/>
            </a:endParaRPr>
          </a:p>
          <a:p>
            <a:pPr marL="0" indent="0" algn="just">
              <a:buNone/>
            </a:pPr>
            <a:endParaRPr lang="en-US" sz="1400" dirty="0">
              <a:latin typeface="Arial" pitchFamily="34" charset="0"/>
              <a:cs typeface="Arial" pitchFamily="34" charset="0"/>
            </a:endParaRPr>
          </a:p>
          <a:p>
            <a:pPr marL="0" indent="0" algn="just">
              <a:buNone/>
            </a:pPr>
            <a:r>
              <a:rPr lang="en-ZA" sz="1400" b="1" dirty="0">
                <a:latin typeface="Arial" pitchFamily="34" charset="0"/>
                <a:cs typeface="Arial" pitchFamily="34" charset="0"/>
              </a:rPr>
              <a:t>Proclamation R8 of 2011: Department of Land Reform</a:t>
            </a:r>
            <a:endParaRPr lang="en-US" sz="1400" b="1" dirty="0">
              <a:latin typeface="Arial" pitchFamily="34" charset="0"/>
              <a:cs typeface="Arial" pitchFamily="34" charset="0"/>
            </a:endParaRPr>
          </a:p>
          <a:p>
            <a:pPr marL="0" indent="0" algn="just">
              <a:buNone/>
            </a:pPr>
            <a:r>
              <a:rPr lang="en-ZA" sz="1300" dirty="0">
                <a:latin typeface="Arial" pitchFamily="34" charset="0"/>
                <a:cs typeface="Arial" pitchFamily="34" charset="0"/>
              </a:rPr>
              <a:t>Seven final forfeiture orders were secured during the financial year for the Department of Land Reform.  Six of these were for farms in KwaZulu-Natal and one was for a farm in the Eastern Cape.</a:t>
            </a:r>
            <a:endParaRPr lang="en-US" sz="1300" dirty="0">
              <a:latin typeface="Arial" pitchFamily="34" charset="0"/>
              <a:cs typeface="Arial" pitchFamily="34" charset="0"/>
            </a:endParaRPr>
          </a:p>
          <a:p>
            <a:pPr marL="0" indent="0" algn="just">
              <a:buNone/>
            </a:pPr>
            <a:r>
              <a:rPr lang="en-ZA" sz="1300" dirty="0">
                <a:latin typeface="Arial" pitchFamily="34" charset="0"/>
                <a:cs typeface="Arial" pitchFamily="34" charset="0"/>
              </a:rPr>
              <a:t>The total value of these seven orders was R119,5 million. </a:t>
            </a:r>
            <a:endParaRPr lang="en-US" sz="1300" dirty="0">
              <a:latin typeface="Arial" pitchFamily="34" charset="0"/>
              <a:cs typeface="Arial" pitchFamily="34" charset="0"/>
            </a:endParaRPr>
          </a:p>
          <a:p>
            <a:pPr marL="0" indent="0" algn="just">
              <a:buNone/>
            </a:pPr>
            <a:endParaRPr lang="en-ZA" sz="1400" dirty="0">
              <a:latin typeface="Arial" pitchFamily="34" charset="0"/>
              <a:cs typeface="Arial" pitchFamily="34" charset="0"/>
            </a:endParaRPr>
          </a:p>
          <a:p>
            <a:pPr marL="0" indent="0" algn="just">
              <a:buNone/>
            </a:pPr>
            <a:endParaRPr lang="en-ZA" sz="1400" dirty="0">
              <a:latin typeface="Arial" pitchFamily="34" charset="0"/>
              <a:cs typeface="Arial" pitchFamily="34" charset="0"/>
            </a:endParaRPr>
          </a:p>
        </p:txBody>
      </p:sp>
    </p:spTree>
    <p:extLst>
      <p:ext uri="{BB962C8B-B14F-4D97-AF65-F5344CB8AC3E}">
        <p14:creationId xmlns:p14="http://schemas.microsoft.com/office/powerpoint/2010/main" xmlns="" val="1449079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Outcomes of Key Investigations</a:t>
            </a:r>
            <a:endParaRPr lang="en-ZA"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228600" y="1143000"/>
            <a:ext cx="8511480" cy="5328592"/>
          </a:xfrm>
        </p:spPr>
        <p:txBody>
          <a:bodyPr numCol="1">
            <a:normAutofit/>
          </a:bodyPr>
          <a:lstStyle/>
          <a:p>
            <a:pPr marL="0" lvl="0" indent="0">
              <a:buNone/>
            </a:pPr>
            <a:r>
              <a:rPr lang="en-ZA" sz="1400" b="1" dirty="0" smtClean="0">
                <a:latin typeface="Arial" pitchFamily="34" charset="0"/>
                <a:cs typeface="Arial" pitchFamily="34" charset="0"/>
              </a:rPr>
              <a:t>Number of Civil Matters instituted in Court or the Special Tribunal:</a:t>
            </a:r>
          </a:p>
          <a:p>
            <a:pPr marL="0" lvl="0" indent="0">
              <a:buNone/>
            </a:pPr>
            <a:endParaRPr lang="en-ZA" sz="1400" b="1" dirty="0" smtClean="0">
              <a:latin typeface="Arial" pitchFamily="34" charset="0"/>
              <a:cs typeface="Arial" pitchFamily="34" charset="0"/>
            </a:endParaRPr>
          </a:p>
          <a:p>
            <a:pPr marL="0" lvl="0" indent="0">
              <a:buNone/>
            </a:pPr>
            <a:r>
              <a:rPr lang="en-ZA" sz="1400" b="1" dirty="0" smtClean="0">
                <a:latin typeface="Arial" pitchFamily="34" charset="0"/>
                <a:cs typeface="Arial" pitchFamily="34" charset="0"/>
              </a:rPr>
              <a:t>Proclamation R20 of 2014: Universal Service and Access Agency of South Africa (USAASA)</a:t>
            </a:r>
          </a:p>
          <a:p>
            <a:pPr marL="0" lvl="0" indent="0" algn="just">
              <a:buNone/>
            </a:pPr>
            <a:r>
              <a:rPr lang="en-ZA" sz="1300" dirty="0" smtClean="0">
                <a:latin typeface="Arial" pitchFamily="34" charset="0"/>
                <a:cs typeface="Arial" pitchFamily="34" charset="0"/>
              </a:rPr>
              <a:t>The SIU instituted application proceedings in the North Gauteng High Court in the USAASA matter in June 2014.  The relief sought is for the contract of employment between Mr ZT Nkosi and USAASA to be declared unlawful and invalid and for the contract to be set aside. </a:t>
            </a:r>
            <a:r>
              <a:rPr lang="en-US" sz="1300" dirty="0">
                <a:latin typeface="Arial" pitchFamily="34" charset="0"/>
                <a:cs typeface="Arial" pitchFamily="34" charset="0"/>
              </a:rPr>
              <a:t>The last court papers have been exchanged and the SIU is currently applying for a hearing date.</a:t>
            </a:r>
            <a:endParaRPr lang="en-ZA" sz="1300" dirty="0">
              <a:latin typeface="Arial" pitchFamily="34" charset="0"/>
              <a:cs typeface="Arial" pitchFamily="34" charset="0"/>
            </a:endParaRPr>
          </a:p>
          <a:p>
            <a:pPr marL="0" lvl="0" indent="0" algn="just">
              <a:buNone/>
            </a:pPr>
            <a:endParaRPr lang="en-ZA" sz="1300" dirty="0" smtClean="0">
              <a:latin typeface="Arial" pitchFamily="34" charset="0"/>
              <a:cs typeface="Arial" pitchFamily="34" charset="0"/>
            </a:endParaRPr>
          </a:p>
          <a:p>
            <a:pPr marL="0" lvl="0" indent="0" algn="just">
              <a:buNone/>
            </a:pPr>
            <a:r>
              <a:rPr lang="en-ZA" sz="1400" b="1" dirty="0" smtClean="0">
                <a:latin typeface="Arial" pitchFamily="34" charset="0"/>
                <a:cs typeface="Arial" pitchFamily="34" charset="0"/>
              </a:rPr>
              <a:t>Proclamation R59 of 2013: National Department of Public Works: Prestige Project situated at Nkandla, KwaZulu-Natal</a:t>
            </a:r>
          </a:p>
          <a:p>
            <a:pPr marL="0" lvl="0" indent="0" algn="just">
              <a:buNone/>
            </a:pPr>
            <a:r>
              <a:rPr lang="en-ZA" sz="1300" dirty="0" smtClean="0">
                <a:latin typeface="Arial" pitchFamily="34" charset="0"/>
                <a:cs typeface="Arial" pitchFamily="34" charset="0"/>
              </a:rPr>
              <a:t>The SIU instituted action proceedings in the High Court in KwaZulu-Natal in the Nkandla matter.  Relief is sought against the principal agent, Mr Minenhle Makhanya, to the value of R155 million.  This matter is currently being contested in the High Court. </a:t>
            </a:r>
          </a:p>
          <a:p>
            <a:pPr marL="0" lvl="0" indent="0" algn="just">
              <a:buNone/>
            </a:pPr>
            <a:r>
              <a:rPr lang="en-ZA" sz="1300" dirty="0" smtClean="0">
                <a:latin typeface="Arial" pitchFamily="34" charset="0"/>
                <a:cs typeface="Arial" pitchFamily="34" charset="0"/>
              </a:rPr>
              <a:t>Mr </a:t>
            </a:r>
            <a:r>
              <a:rPr lang="en-US" sz="1300" dirty="0" err="1">
                <a:latin typeface="Arial" pitchFamily="34" charset="0"/>
                <a:cs typeface="Arial" pitchFamily="34" charset="0"/>
              </a:rPr>
              <a:t>Makhanya's</a:t>
            </a:r>
            <a:r>
              <a:rPr lang="en-US" sz="1300" dirty="0">
                <a:latin typeface="Arial" pitchFamily="34" charset="0"/>
                <a:cs typeface="Arial" pitchFamily="34" charset="0"/>
              </a:rPr>
              <a:t> application regarding his request for documents from the SIU and DPW was argued in the High Court on 23 June 2015. Judge </a:t>
            </a:r>
            <a:r>
              <a:rPr lang="en-US" sz="1300" dirty="0" err="1">
                <a:latin typeface="Arial" pitchFamily="34" charset="0"/>
                <a:cs typeface="Arial" pitchFamily="34" charset="0"/>
              </a:rPr>
              <a:t>Chetty</a:t>
            </a:r>
            <a:r>
              <a:rPr lang="en-US" sz="1300" dirty="0">
                <a:latin typeface="Arial" pitchFamily="34" charset="0"/>
                <a:cs typeface="Arial" pitchFamily="34" charset="0"/>
              </a:rPr>
              <a:t> reserved judgment. The judge is yet to hand down his judgment.</a:t>
            </a:r>
            <a:endParaRPr lang="en-ZA" sz="1300" dirty="0">
              <a:latin typeface="Arial" pitchFamily="34" charset="0"/>
              <a:cs typeface="Arial" pitchFamily="34" charset="0"/>
            </a:endParaRPr>
          </a:p>
          <a:p>
            <a:pPr marL="0" lvl="0" indent="0" algn="just">
              <a:buNone/>
            </a:pPr>
            <a:endParaRPr lang="en-ZA" sz="1300" dirty="0">
              <a:latin typeface="Arial" pitchFamily="34" charset="0"/>
              <a:cs typeface="Arial" pitchFamily="34" charset="0"/>
            </a:endParaRPr>
          </a:p>
          <a:p>
            <a:pPr marL="0" lvl="0" indent="0" algn="just">
              <a:buNone/>
            </a:pPr>
            <a:endParaRPr lang="en-ZA" sz="14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499AD07-51AD-43AC-AA7C-01905B0EF53F}" type="slidenum">
              <a:rPr lang="en-ZA" smtClean="0"/>
              <a:pPr/>
              <a:t>9</a:t>
            </a:fld>
            <a:endParaRPr lang="en-ZA" dirty="0"/>
          </a:p>
        </p:txBody>
      </p:sp>
      <p:sp>
        <p:nvSpPr>
          <p:cNvPr id="7" name="Footer Placeholder 6"/>
          <p:cNvSpPr>
            <a:spLocks noGrp="1"/>
          </p:cNvSpPr>
          <p:nvPr>
            <p:ph type="ftr" sz="quarter" idx="11"/>
          </p:nvPr>
        </p:nvSpPr>
        <p:spPr>
          <a:xfrm>
            <a:off x="2286000" y="6356350"/>
            <a:ext cx="5257800" cy="365125"/>
          </a:xfrm>
        </p:spPr>
        <p:txBody>
          <a:bodyPr/>
          <a:lstStyle/>
          <a:p>
            <a:pPr>
              <a:defRPr/>
            </a:pPr>
            <a:r>
              <a:rPr lang="en-US" smtClean="0"/>
              <a:t>SIU Annual Report 2014/15 Presentation to PC J &amp; CS</a:t>
            </a:r>
            <a:endParaRPr lang="en-ZA" dirty="0"/>
          </a:p>
        </p:txBody>
      </p:sp>
    </p:spTree>
    <p:extLst>
      <p:ext uri="{BB962C8B-B14F-4D97-AF65-F5344CB8AC3E}">
        <p14:creationId xmlns:p14="http://schemas.microsoft.com/office/powerpoint/2010/main" xmlns="" val="3444018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4664</TotalTime>
  <Words>5422</Words>
  <Application>Microsoft Office PowerPoint</Application>
  <PresentationFormat>On-screen Show (4:3)</PresentationFormat>
  <Paragraphs>699</Paragraphs>
  <Slides>37</Slides>
  <Notes>12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37</vt:i4>
      </vt:variant>
    </vt:vector>
  </HeadingPairs>
  <TitlesOfParts>
    <vt:vector size="40" baseType="lpstr">
      <vt:lpstr>Office Theme</vt:lpstr>
      <vt:lpstr>Custom Design</vt:lpstr>
      <vt:lpstr>Worksheet</vt:lpstr>
      <vt:lpstr>Presentation to the Portfolio Committee on Justice and Correctional Services  15 october 2015    </vt:lpstr>
      <vt:lpstr>2014/2015 Annual Report  overview ON PERFOMANCE INFORMATION  </vt:lpstr>
      <vt:lpstr>Slide 3</vt:lpstr>
      <vt:lpstr>SIU Annual Performance Information 2014/15</vt:lpstr>
      <vt:lpstr>Update on Referrals made during 2014/2015</vt:lpstr>
      <vt:lpstr>Outcomes of Key Investigations</vt:lpstr>
      <vt:lpstr>Outcomes of Key Investigations</vt:lpstr>
      <vt:lpstr>Outcomes of Key Investigations cont…</vt:lpstr>
      <vt:lpstr>Outcomes of Key Investigations</vt:lpstr>
      <vt:lpstr>Outcomes of Key Investigations</vt:lpstr>
      <vt:lpstr>Outcomes of Key Investigations cont…</vt:lpstr>
      <vt:lpstr>Outcomes of Key Investigations cont…</vt:lpstr>
      <vt:lpstr>Outcomes of Key Investigations cont…</vt:lpstr>
      <vt:lpstr>Outcomes of Key Investigations cont…</vt:lpstr>
      <vt:lpstr>UPDATE ON INVESTIGATIONS 2015/2016 </vt:lpstr>
      <vt:lpstr>2015/2016 YTD Performance Information</vt:lpstr>
      <vt:lpstr>Final reports submitted to Presidency</vt:lpstr>
      <vt:lpstr>Final reports submitted to Presidency cont</vt:lpstr>
      <vt:lpstr>Final reports submitted to Presidency cont</vt:lpstr>
      <vt:lpstr>Ongoing Investigations</vt:lpstr>
      <vt:lpstr>Ongoing Investigations cont.</vt:lpstr>
      <vt:lpstr>Ongoing Investigations cont.</vt:lpstr>
      <vt:lpstr>Ongoing Investigations cont.</vt:lpstr>
      <vt:lpstr>Ongoing Investigations cont.</vt:lpstr>
      <vt:lpstr>Final reports under review</vt:lpstr>
      <vt:lpstr>Key Operational Challenges </vt:lpstr>
      <vt:lpstr>HUMAN RESOURCES </vt:lpstr>
      <vt:lpstr> Employee numbers </vt:lpstr>
      <vt:lpstr> HR Achievements   </vt:lpstr>
      <vt:lpstr>FINANCIAL INFORMATION </vt:lpstr>
      <vt:lpstr> Financial Results Overview</vt:lpstr>
      <vt:lpstr>Financial Results Overview cont...</vt:lpstr>
      <vt:lpstr>Financial Results Overview cont…</vt:lpstr>
      <vt:lpstr>Audit Outcomes</vt:lpstr>
      <vt:lpstr>Audit Outcomes - continues</vt:lpstr>
      <vt:lpstr>Outstanding Debtors</vt:lpstr>
      <vt:lpstr>THANK YOU</vt:lpstr>
    </vt:vector>
  </TitlesOfParts>
  <Company>Special Investigating Unit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NMsutwana</dc:creator>
  <cp:lastModifiedBy>PUMZA</cp:lastModifiedBy>
  <cp:revision>285</cp:revision>
  <cp:lastPrinted>2015-10-12T06:59:54Z</cp:lastPrinted>
  <dcterms:created xsi:type="dcterms:W3CDTF">2009-11-16T12:11:27Z</dcterms:created>
  <dcterms:modified xsi:type="dcterms:W3CDTF">2015-10-22T09:20:53Z</dcterms:modified>
</cp:coreProperties>
</file>