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6"/>
  </p:notesMasterIdLst>
  <p:handoutMasterIdLst>
    <p:handoutMasterId r:id="rId57"/>
  </p:handoutMasterIdLst>
  <p:sldIdLst>
    <p:sldId id="482" r:id="rId2"/>
    <p:sldId id="458" r:id="rId3"/>
    <p:sldId id="459" r:id="rId4"/>
    <p:sldId id="456" r:id="rId5"/>
    <p:sldId id="457" r:id="rId6"/>
    <p:sldId id="455" r:id="rId7"/>
    <p:sldId id="467" r:id="rId8"/>
    <p:sldId id="481" r:id="rId9"/>
    <p:sldId id="374" r:id="rId10"/>
    <p:sldId id="450" r:id="rId11"/>
    <p:sldId id="451" r:id="rId12"/>
    <p:sldId id="452" r:id="rId13"/>
    <p:sldId id="453" r:id="rId14"/>
    <p:sldId id="454" r:id="rId15"/>
    <p:sldId id="383" r:id="rId16"/>
    <p:sldId id="433" r:id="rId17"/>
    <p:sldId id="434" r:id="rId18"/>
    <p:sldId id="446" r:id="rId19"/>
    <p:sldId id="435" r:id="rId20"/>
    <p:sldId id="436" r:id="rId21"/>
    <p:sldId id="480" r:id="rId22"/>
    <p:sldId id="437" r:id="rId23"/>
    <p:sldId id="438" r:id="rId24"/>
    <p:sldId id="447" r:id="rId25"/>
    <p:sldId id="439" r:id="rId26"/>
    <p:sldId id="478" r:id="rId27"/>
    <p:sldId id="448" r:id="rId28"/>
    <p:sldId id="440" r:id="rId29"/>
    <p:sldId id="441" r:id="rId30"/>
    <p:sldId id="449" r:id="rId31"/>
    <p:sldId id="442" r:id="rId32"/>
    <p:sldId id="443" r:id="rId33"/>
    <p:sldId id="479" r:id="rId34"/>
    <p:sldId id="444" r:id="rId35"/>
    <p:sldId id="445" r:id="rId36"/>
    <p:sldId id="492" r:id="rId37"/>
    <p:sldId id="493" r:id="rId38"/>
    <p:sldId id="494" r:id="rId39"/>
    <p:sldId id="495" r:id="rId40"/>
    <p:sldId id="498" r:id="rId41"/>
    <p:sldId id="497" r:id="rId42"/>
    <p:sldId id="460" r:id="rId43"/>
    <p:sldId id="469" r:id="rId44"/>
    <p:sldId id="470" r:id="rId45"/>
    <p:sldId id="471" r:id="rId46"/>
    <p:sldId id="472" r:id="rId47"/>
    <p:sldId id="473" r:id="rId48"/>
    <p:sldId id="474" r:id="rId49"/>
    <p:sldId id="475" r:id="rId50"/>
    <p:sldId id="476" r:id="rId51"/>
    <p:sldId id="477" r:id="rId52"/>
    <p:sldId id="499" r:id="rId53"/>
    <p:sldId id="468" r:id="rId54"/>
    <p:sldId id="381" r:id="rId55"/>
  </p:sldIdLst>
  <p:sldSz cx="9144000" cy="6858000" type="screen4x3"/>
  <p:notesSz cx="6858000" cy="9144000"/>
  <p:defaultTextStyle>
    <a:defPPr>
      <a:defRPr lang="en-US"/>
    </a:defPPr>
    <a:lvl1pPr algn="l" defTabSz="457200" rtl="0" fontAlgn="base">
      <a:spcBef>
        <a:spcPct val="0"/>
      </a:spcBef>
      <a:spcAft>
        <a:spcPct val="0"/>
      </a:spcAft>
      <a:defRPr sz="1400" kern="1200">
        <a:solidFill>
          <a:schemeClr val="tx1"/>
        </a:solidFill>
        <a:latin typeface="Arial" charset="0"/>
        <a:ea typeface="+mn-ea"/>
        <a:cs typeface="+mn-cs"/>
      </a:defRPr>
    </a:lvl1pPr>
    <a:lvl2pPr marL="457200" algn="l" defTabSz="457200" rtl="0" fontAlgn="base">
      <a:spcBef>
        <a:spcPct val="0"/>
      </a:spcBef>
      <a:spcAft>
        <a:spcPct val="0"/>
      </a:spcAft>
      <a:defRPr sz="1400" kern="1200">
        <a:solidFill>
          <a:schemeClr val="tx1"/>
        </a:solidFill>
        <a:latin typeface="Arial" charset="0"/>
        <a:ea typeface="+mn-ea"/>
        <a:cs typeface="+mn-cs"/>
      </a:defRPr>
    </a:lvl2pPr>
    <a:lvl3pPr marL="914400" algn="l" defTabSz="457200" rtl="0" fontAlgn="base">
      <a:spcBef>
        <a:spcPct val="0"/>
      </a:spcBef>
      <a:spcAft>
        <a:spcPct val="0"/>
      </a:spcAft>
      <a:defRPr sz="1400" kern="1200">
        <a:solidFill>
          <a:schemeClr val="tx1"/>
        </a:solidFill>
        <a:latin typeface="Arial" charset="0"/>
        <a:ea typeface="+mn-ea"/>
        <a:cs typeface="+mn-cs"/>
      </a:defRPr>
    </a:lvl3pPr>
    <a:lvl4pPr marL="1371600" algn="l" defTabSz="457200" rtl="0" fontAlgn="base">
      <a:spcBef>
        <a:spcPct val="0"/>
      </a:spcBef>
      <a:spcAft>
        <a:spcPct val="0"/>
      </a:spcAft>
      <a:defRPr sz="1400" kern="1200">
        <a:solidFill>
          <a:schemeClr val="tx1"/>
        </a:solidFill>
        <a:latin typeface="Arial" charset="0"/>
        <a:ea typeface="+mn-ea"/>
        <a:cs typeface="+mn-cs"/>
      </a:defRPr>
    </a:lvl4pPr>
    <a:lvl5pPr marL="1828800" algn="l" defTabSz="457200"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E5"/>
    <a:srgbClr val="C0ADF1"/>
    <a:srgbClr val="EAEFAF"/>
    <a:srgbClr val="F20E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0616" autoAdjust="0"/>
  </p:normalViewPr>
  <p:slideViewPr>
    <p:cSldViewPr snapToGrid="0" snapToObjects="1">
      <p:cViewPr varScale="1">
        <p:scale>
          <a:sx n="56" d="100"/>
          <a:sy n="56" d="100"/>
        </p:scale>
        <p:origin x="171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hanyisa.hanisi\Documents\Employment%20Equity\EE%2020142015\EE%20Stats%20-%2031st%20March%202015%20-%20Final.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saw-dep\Finance\LGUMENGE\Portfolio%20Committee\Workings%20Portfolio%20Committee%20Presentation.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saw-dep\Finance\LGUMENGE\Portfolio%20Committee\Workings%20Portfolio%20Committee%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ZA" sz="2000" b="1" i="0" u="none" strike="noStrike" kern="1200" spc="0" baseline="0">
                <a:solidFill>
                  <a:sysClr val="windowText" lastClr="000000">
                    <a:lumMod val="65000"/>
                    <a:lumOff val="35000"/>
                  </a:sysClr>
                </a:solidFill>
                <a:latin typeface="+mn-lt"/>
                <a:ea typeface="+mn-ea"/>
                <a:cs typeface="+mn-cs"/>
              </a:defRPr>
            </a:pPr>
            <a:r>
              <a:rPr lang="en-ZA" sz="2000" b="1" i="0" u="none" strike="noStrike" kern="1200" spc="0" baseline="0" dirty="0">
                <a:solidFill>
                  <a:sysClr val="windowText" lastClr="000000">
                    <a:lumMod val="65000"/>
                    <a:lumOff val="35000"/>
                  </a:sysClr>
                </a:solidFill>
                <a:latin typeface="+mn-lt"/>
                <a:ea typeface="+mn-ea"/>
                <a:cs typeface="+mn-cs"/>
              </a:rPr>
              <a:t>Performance scores - overall </a:t>
            </a:r>
          </a:p>
        </c:rich>
      </c:tx>
      <c:layout/>
      <c:overlay val="0"/>
    </c:title>
    <c:autoTitleDeleted val="0"/>
    <c:plotArea>
      <c:layout/>
      <c:barChart>
        <c:barDir val="bar"/>
        <c:grouping val="clustered"/>
        <c:varyColors val="0"/>
        <c:ser>
          <c:idx val="0"/>
          <c:order val="0"/>
          <c:tx>
            <c:strRef>
              <c:f>'Performance scores'!$I$11</c:f>
              <c:strCache>
                <c:ptCount val="1"/>
                <c:pt idx="0">
                  <c:v>2014</c:v>
                </c:pt>
              </c:strCache>
            </c:strRef>
          </c:tx>
          <c:invertIfNegative val="0"/>
          <c:dLbls>
            <c:spPr>
              <a:noFill/>
              <a:ln>
                <a:noFill/>
              </a:ln>
              <a:effectLst/>
            </c:spPr>
            <c:txPr>
              <a:bodyPr/>
              <a:lstStyle/>
              <a:p>
                <a:pPr algn="ctr">
                  <a:defRPr lang="en-ZA" sz="1600" b="0" i="0" u="none" strike="noStrike" kern="1200" baseline="0">
                    <a:solidFill>
                      <a:sysClr val="windowText" lastClr="000000">
                        <a:lumMod val="65000"/>
                        <a:lumOff val="35000"/>
                      </a:sys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'Performance scores'!$H$12:$H$15</c:f>
              <c:strCache>
                <c:ptCount val="4"/>
                <c:pt idx="0">
                  <c:v>Organisational image</c:v>
                </c:pt>
                <c:pt idx="1">
                  <c:v>Quality of SAW's products/services</c:v>
                </c:pt>
                <c:pt idx="2">
                  <c:v>Quality of service</c:v>
                </c:pt>
                <c:pt idx="3">
                  <c:v>Overall satisfaction</c:v>
                </c:pt>
              </c:strCache>
            </c:strRef>
          </c:cat>
          <c:val>
            <c:numRef>
              <c:f>'Performance scores'!$I$12:$I$15</c:f>
              <c:numCache>
                <c:formatCode>0.0%</c:formatCode>
                <c:ptCount val="4"/>
                <c:pt idx="0">
                  <c:v>0.83500000000000052</c:v>
                </c:pt>
                <c:pt idx="1">
                  <c:v>0.85900000000000054</c:v>
                </c:pt>
                <c:pt idx="2">
                  <c:v>0.84360000000000068</c:v>
                </c:pt>
                <c:pt idx="3">
                  <c:v>0.84700000000000053</c:v>
                </c:pt>
              </c:numCache>
            </c:numRef>
          </c:val>
        </c:ser>
        <c:ser>
          <c:idx val="1"/>
          <c:order val="1"/>
          <c:tx>
            <c:strRef>
              <c:f>'Performance scores'!$J$11</c:f>
              <c:strCache>
                <c:ptCount val="1"/>
                <c:pt idx="0">
                  <c:v>2015</c:v>
                </c:pt>
              </c:strCache>
            </c:strRef>
          </c:tx>
          <c:invertIfNegative val="0"/>
          <c:dLbls>
            <c:spPr>
              <a:noFill/>
              <a:ln>
                <a:noFill/>
              </a:ln>
              <a:effectLst/>
            </c:spPr>
            <c:txPr>
              <a:bodyPr/>
              <a:lstStyle/>
              <a:p>
                <a:pPr algn="ctr">
                  <a:defRPr lang="en-ZA" sz="1600" b="1" i="0" u="none" strike="noStrike" kern="1200" baseline="0">
                    <a:solidFill>
                      <a:sysClr val="windowText" lastClr="000000">
                        <a:lumMod val="65000"/>
                        <a:lumOff val="35000"/>
                      </a:sys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'Performance scores'!$H$12:$H$15</c:f>
              <c:strCache>
                <c:ptCount val="4"/>
                <c:pt idx="0">
                  <c:v>Organisational image</c:v>
                </c:pt>
                <c:pt idx="1">
                  <c:v>Quality of SAW's products/services</c:v>
                </c:pt>
                <c:pt idx="2">
                  <c:v>Quality of service</c:v>
                </c:pt>
                <c:pt idx="3">
                  <c:v>Overall satisfaction</c:v>
                </c:pt>
              </c:strCache>
            </c:strRef>
          </c:cat>
          <c:val>
            <c:numRef>
              <c:f>'Performance scores'!$J$12:$J$15</c:f>
              <c:numCache>
                <c:formatCode>0.0%</c:formatCode>
                <c:ptCount val="4"/>
                <c:pt idx="0">
                  <c:v>0.83400000000000052</c:v>
                </c:pt>
                <c:pt idx="1">
                  <c:v>0.84400000000000053</c:v>
                </c:pt>
                <c:pt idx="2">
                  <c:v>0.84360000000000068</c:v>
                </c:pt>
                <c:pt idx="3">
                  <c:v>0.84800000000000053</c:v>
                </c:pt>
              </c:numCache>
            </c:numRef>
          </c:val>
        </c:ser>
        <c:dLbls>
          <c:showLegendKey val="0"/>
          <c:showVal val="0"/>
          <c:showCatName val="0"/>
          <c:showSerName val="0"/>
          <c:showPercent val="0"/>
          <c:showBubbleSize val="0"/>
        </c:dLbls>
        <c:gapWidth val="150"/>
        <c:axId val="659887664"/>
        <c:axId val="659888224"/>
      </c:barChart>
      <c:catAx>
        <c:axId val="659887664"/>
        <c:scaling>
          <c:orientation val="minMax"/>
        </c:scaling>
        <c:delete val="0"/>
        <c:axPos val="l"/>
        <c:numFmt formatCode="General" sourceLinked="0"/>
        <c:majorTickMark val="out"/>
        <c:minorTickMark val="none"/>
        <c:tickLblPos val="nextTo"/>
        <c:txPr>
          <a:bodyPr/>
          <a:lstStyle/>
          <a:p>
            <a:pPr algn="ctr">
              <a:defRPr lang="en-ZA" sz="1400" b="1" i="0" u="none" strike="noStrike" kern="1200" baseline="0">
                <a:solidFill>
                  <a:sysClr val="windowText" lastClr="000000">
                    <a:lumMod val="65000"/>
                    <a:lumOff val="35000"/>
                  </a:sysClr>
                </a:solidFill>
                <a:latin typeface="+mn-lt"/>
                <a:ea typeface="+mn-ea"/>
                <a:cs typeface="+mn-cs"/>
              </a:defRPr>
            </a:pPr>
            <a:endParaRPr lang="en-US"/>
          </a:p>
        </c:txPr>
        <c:crossAx val="659888224"/>
        <c:crosses val="autoZero"/>
        <c:auto val="1"/>
        <c:lblAlgn val="ctr"/>
        <c:lblOffset val="100"/>
        <c:noMultiLvlLbl val="0"/>
      </c:catAx>
      <c:valAx>
        <c:axId val="659888224"/>
        <c:scaling>
          <c:orientation val="minMax"/>
        </c:scaling>
        <c:delete val="0"/>
        <c:axPos val="b"/>
        <c:majorGridlines/>
        <c:numFmt formatCode="0%" sourceLinked="0"/>
        <c:majorTickMark val="out"/>
        <c:minorTickMark val="none"/>
        <c:tickLblPos val="nextTo"/>
        <c:txPr>
          <a:bodyPr/>
          <a:lstStyle/>
          <a:p>
            <a:pPr algn="ctr">
              <a:defRPr lang="en-ZA" sz="1600" b="0" i="0" u="none" strike="noStrike" kern="1200" baseline="0">
                <a:solidFill>
                  <a:sysClr val="windowText" lastClr="000000">
                    <a:lumMod val="65000"/>
                    <a:lumOff val="35000"/>
                  </a:sysClr>
                </a:solidFill>
                <a:latin typeface="+mn-lt"/>
                <a:ea typeface="+mn-ea"/>
                <a:cs typeface="+mn-cs"/>
              </a:defRPr>
            </a:pPr>
            <a:endParaRPr lang="en-US"/>
          </a:p>
        </c:txPr>
        <c:crossAx val="659887664"/>
        <c:crosses val="autoZero"/>
        <c:crossBetween val="between"/>
        <c:majorUnit val="5.0000000000000053E-3"/>
        <c:minorUnit val="1.0000000000000013E-3"/>
      </c:valAx>
    </c:plotArea>
    <c:legend>
      <c:legendPos val="t"/>
      <c:layout>
        <c:manualLayout>
          <c:xMode val="edge"/>
          <c:yMode val="edge"/>
          <c:x val="0.43164709945284258"/>
          <c:y val="0.11193578308995145"/>
          <c:w val="0.29152638464489428"/>
          <c:h val="5.7405879653941984E-2"/>
        </c:manualLayout>
      </c:layout>
      <c:overlay val="0"/>
      <c:txPr>
        <a:bodyPr/>
        <a:lstStyle/>
        <a:p>
          <a:pPr>
            <a:defRPr lang="en-ZA" sz="2000" b="0" i="0" u="none" strike="noStrike" kern="1200" baseline="0">
              <a:solidFill>
                <a:sysClr val="windowText" lastClr="000000">
                  <a:lumMod val="65000"/>
                  <a:lumOff val="35000"/>
                </a:sysClr>
              </a:solidFill>
              <a:latin typeface="+mn-lt"/>
              <a:ea typeface="+mn-ea"/>
              <a:cs typeface="+mn-cs"/>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 Achievement on Performance Objectives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%Achievement on Set Objectives</c:v>
                </c:pt>
              </c:strCache>
            </c:strRef>
          </c:tx>
          <c:dPt>
            <c:idx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layout>
                <c:manualLayout>
                  <c:x val="-3.7227683762681894E-2"/>
                  <c:y val="-3.0118110236220473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Achieved</c:v>
                </c:pt>
                <c:pt idx="1">
                  <c:v>Partially achieved</c:v>
                </c:pt>
                <c:pt idx="2">
                  <c:v>Not Achieved</c:v>
                </c:pt>
              </c:strCache>
            </c:strRef>
          </c:cat>
          <c:val>
            <c:numRef>
              <c:f>Sheet1!$B$2:$B$5</c:f>
              <c:numCache>
                <c:formatCode>0%</c:formatCode>
                <c:ptCount val="4"/>
                <c:pt idx="0">
                  <c:v>0.78</c:v>
                </c:pt>
                <c:pt idx="1">
                  <c:v>7.3999999999999996E-2</c:v>
                </c:pt>
                <c:pt idx="2">
                  <c:v>0.15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en-US" dirty="0"/>
              <a:t>No. of Africans vs Total Headcount</a:t>
            </a:r>
          </a:p>
        </c:rich>
      </c:tx>
      <c:layout/>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1.9408337244206458E-2"/>
          <c:y val="0.12603045222592599"/>
          <c:w val="0.89227790328211198"/>
          <c:h val="0.67412094986766757"/>
        </c:manualLayout>
      </c:layout>
      <c:barChart>
        <c:barDir val="col"/>
        <c:grouping val="clustered"/>
        <c:varyColors val="0"/>
        <c:ser>
          <c:idx val="0"/>
          <c:order val="0"/>
          <c:tx>
            <c:strRef>
              <c:f>Sheet1!$C$16</c:f>
              <c:strCache>
                <c:ptCount val="1"/>
                <c:pt idx="0">
                  <c:v>Africans</c:v>
                </c:pt>
              </c:strCache>
            </c:strRef>
          </c:tx>
          <c:spPr>
            <a:solidFill>
              <a:srgbClr val="92D050"/>
            </a:solidFill>
            <a:ln>
              <a:noFill/>
            </a:ln>
            <a:effectLst/>
          </c:spPr>
          <c:invertIfNegative val="0"/>
          <c:dLbls>
            <c:dLbl>
              <c:idx val="4"/>
              <c:layout>
                <c:manualLayout>
                  <c:x val="1.0185067526415994E-16"/>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solidFill>
                <a:srgbClr val="00B0F0"/>
              </a:solid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Sheet1!$B$17:$B$21</c:f>
              <c:strCache>
                <c:ptCount val="5"/>
                <c:pt idx="0">
                  <c:v>2010/11</c:v>
                </c:pt>
                <c:pt idx="1">
                  <c:v>2011/12</c:v>
                </c:pt>
                <c:pt idx="2">
                  <c:v>2012/13</c:v>
                </c:pt>
                <c:pt idx="3">
                  <c:v>2013/14</c:v>
                </c:pt>
                <c:pt idx="4">
                  <c:v>2014/15</c:v>
                </c:pt>
              </c:strCache>
            </c:strRef>
          </c:cat>
          <c:val>
            <c:numRef>
              <c:f>Sheet1!$C$17:$C$21</c:f>
              <c:numCache>
                <c:formatCode>General</c:formatCode>
                <c:ptCount val="5"/>
                <c:pt idx="0">
                  <c:v>224</c:v>
                </c:pt>
                <c:pt idx="1">
                  <c:v>233</c:v>
                </c:pt>
                <c:pt idx="2">
                  <c:v>244</c:v>
                </c:pt>
                <c:pt idx="3">
                  <c:v>253</c:v>
                </c:pt>
                <c:pt idx="4">
                  <c:v>296</c:v>
                </c:pt>
              </c:numCache>
            </c:numRef>
          </c:val>
        </c:ser>
        <c:ser>
          <c:idx val="1"/>
          <c:order val="1"/>
          <c:tx>
            <c:strRef>
              <c:f>Sheet1!$E$16</c:f>
              <c:strCache>
                <c:ptCount val="1"/>
                <c:pt idx="0">
                  <c:v>Total</c:v>
                </c:pt>
              </c:strCache>
            </c:strRef>
          </c:tx>
          <c:spPr>
            <a:solidFill>
              <a:schemeClr val="accent4"/>
            </a:solidFill>
            <a:ln>
              <a:noFill/>
            </a:ln>
            <a:effectLst/>
          </c:spPr>
          <c:invertIfNegative val="0"/>
          <c:dLbls>
            <c:spPr>
              <a:solidFill>
                <a:srgbClr val="00B0F0"/>
              </a:solid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Sheet1!$B$17:$B$21</c:f>
              <c:strCache>
                <c:ptCount val="5"/>
                <c:pt idx="0">
                  <c:v>2010/11</c:v>
                </c:pt>
                <c:pt idx="1">
                  <c:v>2011/12</c:v>
                </c:pt>
                <c:pt idx="2">
                  <c:v>2012/13</c:v>
                </c:pt>
                <c:pt idx="3">
                  <c:v>2013/14</c:v>
                </c:pt>
                <c:pt idx="4">
                  <c:v>2014/15</c:v>
                </c:pt>
              </c:strCache>
            </c:strRef>
          </c:cat>
          <c:val>
            <c:numRef>
              <c:f>Sheet1!$E$17:$E$21</c:f>
              <c:numCache>
                <c:formatCode>General</c:formatCode>
                <c:ptCount val="5"/>
                <c:pt idx="0">
                  <c:v>379</c:v>
                </c:pt>
                <c:pt idx="1">
                  <c:v>379</c:v>
                </c:pt>
                <c:pt idx="2">
                  <c:v>387</c:v>
                </c:pt>
                <c:pt idx="3">
                  <c:v>389</c:v>
                </c:pt>
                <c:pt idx="4">
                  <c:v>407</c:v>
                </c:pt>
              </c:numCache>
            </c:numRef>
          </c:val>
        </c:ser>
        <c:dLbls>
          <c:showLegendKey val="0"/>
          <c:showVal val="0"/>
          <c:showCatName val="0"/>
          <c:showSerName val="0"/>
          <c:showPercent val="0"/>
          <c:showBubbleSize val="0"/>
        </c:dLbls>
        <c:gapWidth val="247"/>
        <c:axId val="630044112"/>
        <c:axId val="630043552"/>
      </c:barChart>
      <c:valAx>
        <c:axId val="630043552"/>
        <c:scaling>
          <c:orientation val="minMax"/>
        </c:scaling>
        <c:delete val="0"/>
        <c:axPos val="r"/>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630044112"/>
        <c:crosses val="max"/>
        <c:crossBetween val="between"/>
      </c:valAx>
      <c:catAx>
        <c:axId val="630044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63004355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'Revenue Graphs'!$A$37</c:f>
              <c:strCache>
                <c:ptCount val="1"/>
                <c:pt idx="0">
                  <c:v>Total revenue</c:v>
                </c:pt>
              </c:strCache>
            </c:strRef>
          </c:tx>
          <c:invertIfNegative val="0"/>
          <c:cat>
            <c:strRef>
              <c:f>'Revenue Graphs'!$B$32:$D$32</c:f>
              <c:strCache>
                <c:ptCount val="3"/>
                <c:pt idx="0">
                  <c:v>Budget: 2014/15</c:v>
                </c:pt>
                <c:pt idx="1">
                  <c:v>Actual: 2014/15</c:v>
                </c:pt>
                <c:pt idx="2">
                  <c:v>Actual 2013/14</c:v>
                </c:pt>
              </c:strCache>
            </c:strRef>
          </c:cat>
          <c:val>
            <c:numRef>
              <c:f>'Revenue Graphs'!$B$37:$D$37</c:f>
              <c:numCache>
                <c:formatCode>#,##0</c:formatCode>
                <c:ptCount val="3"/>
                <c:pt idx="0">
                  <c:v>317289000</c:v>
                </c:pt>
                <c:pt idx="1">
                  <c:v>310339093</c:v>
                </c:pt>
                <c:pt idx="2">
                  <c:v>297243854</c:v>
                </c:pt>
              </c:numCache>
            </c:numRef>
          </c:val>
        </c:ser>
        <c:dLbls>
          <c:showLegendKey val="0"/>
          <c:showVal val="0"/>
          <c:showCatName val="0"/>
          <c:showSerName val="0"/>
          <c:showPercent val="0"/>
          <c:showBubbleSize val="0"/>
        </c:dLbls>
        <c:gapWidth val="150"/>
        <c:axId val="540991984"/>
        <c:axId val="540992544"/>
      </c:barChart>
      <c:catAx>
        <c:axId val="540991984"/>
        <c:scaling>
          <c:orientation val="minMax"/>
        </c:scaling>
        <c:delete val="0"/>
        <c:axPos val="b"/>
        <c:numFmt formatCode="General" sourceLinked="0"/>
        <c:majorTickMark val="none"/>
        <c:minorTickMark val="none"/>
        <c:tickLblPos val="nextTo"/>
        <c:crossAx val="540992544"/>
        <c:crosses val="autoZero"/>
        <c:auto val="1"/>
        <c:lblAlgn val="ctr"/>
        <c:lblOffset val="100"/>
        <c:noMultiLvlLbl val="0"/>
      </c:catAx>
      <c:valAx>
        <c:axId val="540992544"/>
        <c:scaling>
          <c:orientation val="minMax"/>
        </c:scaling>
        <c:delete val="0"/>
        <c:axPos val="l"/>
        <c:majorGridlines/>
        <c:title>
          <c:layout/>
          <c:overlay val="0"/>
        </c:title>
        <c:numFmt formatCode="#,##0" sourceLinked="1"/>
        <c:majorTickMark val="none"/>
        <c:minorTickMark val="none"/>
        <c:tickLblPos val="nextTo"/>
        <c:crossAx val="540991984"/>
        <c:crosses val="autoZero"/>
        <c:crossBetween val="between"/>
      </c:valAx>
      <c:dTable>
        <c:showHorzBorder val="1"/>
        <c:showVertBorder val="1"/>
        <c:showOutline val="1"/>
        <c:showKeys val="1"/>
      </c:dTable>
      <c:spPr>
        <a:gradFill>
          <a:gsLst>
            <a:gs pos="0">
              <a:schemeClr val="accent1">
                <a:tint val="66000"/>
                <a:satMod val="160000"/>
                <a:alpha val="25000"/>
              </a:schemeClr>
            </a:gs>
            <a:gs pos="47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plotArea>
    <c:plotVisOnly val="1"/>
    <c:dispBlanksAs val="gap"/>
    <c:showDLblsOverMax val="0"/>
  </c:chart>
  <c:spPr>
    <a:gradFill>
      <a:gsLst>
        <a:gs pos="85000">
          <a:srgbClr val="5E9EFF">
            <a:lumMod val="55000"/>
            <a:lumOff val="45000"/>
          </a:srgbClr>
        </a:gs>
        <a:gs pos="18000">
          <a:srgbClr val="85C2FF"/>
        </a:gs>
        <a:gs pos="54000">
          <a:srgbClr val="C4D6EB">
            <a:lumMod val="10000"/>
            <a:lumOff val="90000"/>
            <a:alpha val="4000"/>
          </a:srgbClr>
        </a:gs>
        <a:gs pos="97000">
          <a:srgbClr val="FFEBFA"/>
        </a:gs>
      </a:gsLst>
      <a:lin ang="3600000" scaled="0"/>
    </a:gra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2"/>
          <c:order val="0"/>
          <c:tx>
            <c:strRef>
              <c:f>'Revenue Graphs'!$A$10</c:f>
              <c:strCache>
                <c:ptCount val="1"/>
                <c:pt idx="0">
                  <c:v>Total Expenditure</c:v>
                </c:pt>
              </c:strCache>
            </c:strRef>
          </c:tx>
          <c:spPr>
            <a:solidFill>
              <a:schemeClr val="accent2"/>
            </a:solidFill>
          </c:spPr>
          <c:invertIfNegative val="0"/>
          <c:cat>
            <c:strRef>
              <c:f>'Revenue Graphs'!$B$5:$D$5</c:f>
              <c:strCache>
                <c:ptCount val="3"/>
                <c:pt idx="0">
                  <c:v>Budget: 2014/15</c:v>
                </c:pt>
                <c:pt idx="1">
                  <c:v>Actual: 2014/15</c:v>
                </c:pt>
                <c:pt idx="2">
                  <c:v>Actual 2013/14</c:v>
                </c:pt>
              </c:strCache>
            </c:strRef>
          </c:cat>
          <c:val>
            <c:numRef>
              <c:f>'Revenue Graphs'!$B$10:$D$10</c:f>
              <c:numCache>
                <c:formatCode>#,##0</c:formatCode>
                <c:ptCount val="3"/>
                <c:pt idx="0">
                  <c:v>316032328</c:v>
                </c:pt>
                <c:pt idx="1">
                  <c:v>307972441</c:v>
                </c:pt>
                <c:pt idx="2">
                  <c:v>295154272</c:v>
                </c:pt>
              </c:numCache>
            </c:numRef>
          </c:val>
        </c:ser>
        <c:dLbls>
          <c:showLegendKey val="0"/>
          <c:showVal val="0"/>
          <c:showCatName val="0"/>
          <c:showSerName val="0"/>
          <c:showPercent val="0"/>
          <c:showBubbleSize val="0"/>
        </c:dLbls>
        <c:gapWidth val="150"/>
        <c:axId val="540995344"/>
        <c:axId val="423740656"/>
      </c:barChart>
      <c:catAx>
        <c:axId val="540995344"/>
        <c:scaling>
          <c:orientation val="minMax"/>
        </c:scaling>
        <c:delete val="0"/>
        <c:axPos val="b"/>
        <c:numFmt formatCode="General" sourceLinked="0"/>
        <c:majorTickMark val="none"/>
        <c:minorTickMark val="none"/>
        <c:tickLblPos val="nextTo"/>
        <c:crossAx val="423740656"/>
        <c:crosses val="autoZero"/>
        <c:auto val="1"/>
        <c:lblAlgn val="ctr"/>
        <c:lblOffset val="100"/>
        <c:noMultiLvlLbl val="0"/>
      </c:catAx>
      <c:valAx>
        <c:axId val="423740656"/>
        <c:scaling>
          <c:orientation val="minMax"/>
        </c:scaling>
        <c:delete val="0"/>
        <c:axPos val="l"/>
        <c:majorGridlines/>
        <c:title>
          <c:layout/>
          <c:overlay val="0"/>
        </c:title>
        <c:numFmt formatCode="#,##0" sourceLinked="1"/>
        <c:majorTickMark val="none"/>
        <c:minorTickMark val="none"/>
        <c:tickLblPos val="nextTo"/>
        <c:crossAx val="540995344"/>
        <c:crosses val="autoZero"/>
        <c:crossBetween val="between"/>
      </c:valAx>
      <c:dTable>
        <c:showHorzBorder val="1"/>
        <c:showVertBorder val="1"/>
        <c:showOutline val="1"/>
        <c:showKeys val="1"/>
      </c:dTable>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dispBlanksAs val="gap"/>
    <c:showDLblsOverMax val="0"/>
  </c:chart>
  <c:spPr>
    <a:gradFill flip="none" rotWithShape="1">
      <a:gsLst>
        <a:gs pos="87490">
          <a:srgbClr val="E6E2F4"/>
        </a:gs>
        <a:gs pos="57000">
          <a:srgbClr val="5E9EFF">
            <a:lumMod val="40000"/>
            <a:lumOff val="60000"/>
            <a:alpha val="80000"/>
          </a:srgbClr>
        </a:gs>
        <a:gs pos="39999">
          <a:srgbClr val="85C2FF"/>
        </a:gs>
        <a:gs pos="90000">
          <a:srgbClr val="C4D6EB"/>
        </a:gs>
        <a:gs pos="100000">
          <a:srgbClr val="FFEBFA"/>
        </a:gs>
      </a:gsLst>
      <a:lin ang="2700000" scaled="0"/>
      <a:tileRect/>
    </a:grad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65982-7271-47C6-B85C-9645EA9076B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E588BA8-D115-4503-A9D7-C4A3FB6C127E}">
      <dgm:prSet phldrT="[Text]" custT="1"/>
      <dgm:spPr>
        <a:solidFill>
          <a:srgbClr val="00B0F0"/>
        </a:solidFill>
      </dgm:spPr>
      <dgm:t>
        <a:bodyPr/>
        <a:lstStyle/>
        <a:p>
          <a:pPr algn="l"/>
          <a:r>
            <a:rPr lang="en-ZA" sz="2400" b="1" dirty="0" smtClean="0">
              <a:solidFill>
                <a:srgbClr val="002060"/>
              </a:solidFill>
            </a:rPr>
            <a:t>             All 4 Targets Achieved                                                          </a:t>
          </a:r>
        </a:p>
        <a:p>
          <a:pPr algn="l"/>
          <a:r>
            <a:rPr lang="en-ZA" sz="2400" b="1" dirty="0" smtClean="0">
              <a:solidFill>
                <a:srgbClr val="002060"/>
              </a:solidFill>
            </a:rPr>
            <a:t>              		</a:t>
          </a:r>
          <a:endParaRPr lang="en-ZA" sz="2400" b="1" dirty="0">
            <a:solidFill>
              <a:srgbClr val="002060"/>
            </a:solidFill>
          </a:endParaRPr>
        </a:p>
      </dgm:t>
    </dgm:pt>
    <dgm:pt modelId="{BD83F7DC-F1A4-4A37-B320-B0B9E7B73B73}" type="sibTrans" cxnId="{2C713B34-8C16-4497-BE3D-8A3EC9F7EBA7}">
      <dgm:prSet/>
      <dgm:spPr/>
      <dgm:t>
        <a:bodyPr/>
        <a:lstStyle/>
        <a:p>
          <a:endParaRPr lang="en-ZA"/>
        </a:p>
      </dgm:t>
    </dgm:pt>
    <dgm:pt modelId="{1798CE2B-DCFF-4753-8D95-9173C88C3E37}" type="parTrans" cxnId="{2C713B34-8C16-4497-BE3D-8A3EC9F7EBA7}">
      <dgm:prSet/>
      <dgm:spPr/>
      <dgm:t>
        <a:bodyPr/>
        <a:lstStyle/>
        <a:p>
          <a:endParaRPr lang="en-ZA"/>
        </a:p>
      </dgm:t>
    </dgm:pt>
    <dgm:pt modelId="{43D29FE8-B5AF-4A7A-92C5-861C8C2E14D7}" type="pres">
      <dgm:prSet presAssocID="{B1165982-7271-47C6-B85C-9645EA9076BE}" presName="linearFlow" presStyleCnt="0">
        <dgm:presLayoutVars>
          <dgm:dir/>
          <dgm:resizeHandles val="exact"/>
        </dgm:presLayoutVars>
      </dgm:prSet>
      <dgm:spPr/>
      <dgm:t>
        <a:bodyPr/>
        <a:lstStyle/>
        <a:p>
          <a:endParaRPr lang="en-US"/>
        </a:p>
      </dgm:t>
    </dgm:pt>
    <dgm:pt modelId="{10D45588-E43B-4382-A1F0-1C09B26EE598}" type="pres">
      <dgm:prSet presAssocID="{6E588BA8-D115-4503-A9D7-C4A3FB6C127E}" presName="composite" presStyleCnt="0"/>
      <dgm:spPr/>
    </dgm:pt>
    <dgm:pt modelId="{036EDC38-3FE7-4E18-AFAC-8A73C93590DC}" type="pres">
      <dgm:prSet presAssocID="{6E588BA8-D115-4503-A9D7-C4A3FB6C127E}" presName="imgShp" presStyleLbl="fgImgPlace1" presStyleIdx="0" presStyleCnt="1" custScaleX="107173" custScaleY="100196" custLinFactNeighborX="-41431" custLinFactNeighborY="-8354"/>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58BD18FF-906C-4491-9BF3-55152ED78B08}" type="pres">
      <dgm:prSet presAssocID="{6E588BA8-D115-4503-A9D7-C4A3FB6C127E}" presName="txShp" presStyleLbl="node1" presStyleIdx="0" presStyleCnt="1" custScaleX="150376" custScaleY="100098" custLinFactNeighborX="-11856" custLinFactNeighborY="-69088">
        <dgm:presLayoutVars>
          <dgm:bulletEnabled val="1"/>
        </dgm:presLayoutVars>
      </dgm:prSet>
      <dgm:spPr/>
      <dgm:t>
        <a:bodyPr/>
        <a:lstStyle/>
        <a:p>
          <a:endParaRPr lang="en-ZA"/>
        </a:p>
      </dgm:t>
    </dgm:pt>
  </dgm:ptLst>
  <dgm:cxnLst>
    <dgm:cxn modelId="{2C713B34-8C16-4497-BE3D-8A3EC9F7EBA7}" srcId="{B1165982-7271-47C6-B85C-9645EA9076BE}" destId="{6E588BA8-D115-4503-A9D7-C4A3FB6C127E}" srcOrd="0" destOrd="0" parTransId="{1798CE2B-DCFF-4753-8D95-9173C88C3E37}" sibTransId="{BD83F7DC-F1A4-4A37-B320-B0B9E7B73B73}"/>
    <dgm:cxn modelId="{69C1F6CB-4D5B-4B9A-A677-ED10292756F7}" type="presOf" srcId="{6E588BA8-D115-4503-A9D7-C4A3FB6C127E}" destId="{58BD18FF-906C-4491-9BF3-55152ED78B08}" srcOrd="0" destOrd="0" presId="urn:microsoft.com/office/officeart/2005/8/layout/vList3"/>
    <dgm:cxn modelId="{CF32FED8-51C5-4407-B10D-BD3376022CC0}" type="presOf" srcId="{B1165982-7271-47C6-B85C-9645EA9076BE}" destId="{43D29FE8-B5AF-4A7A-92C5-861C8C2E14D7}" srcOrd="0" destOrd="0" presId="urn:microsoft.com/office/officeart/2005/8/layout/vList3"/>
    <dgm:cxn modelId="{63715F62-E7AB-47AD-93CC-9872B2584B06}" type="presParOf" srcId="{43D29FE8-B5AF-4A7A-92C5-861C8C2E14D7}" destId="{10D45588-E43B-4382-A1F0-1C09B26EE598}" srcOrd="0" destOrd="0" presId="urn:microsoft.com/office/officeart/2005/8/layout/vList3"/>
    <dgm:cxn modelId="{050A9601-AC48-463C-9876-E846D6B805F0}" type="presParOf" srcId="{10D45588-E43B-4382-A1F0-1C09B26EE598}" destId="{036EDC38-3FE7-4E18-AFAC-8A73C93590DC}" srcOrd="0" destOrd="0" presId="urn:microsoft.com/office/officeart/2005/8/layout/vList3"/>
    <dgm:cxn modelId="{870ACF7D-F504-4921-A5DA-AF9E053FFE8F}" type="presParOf" srcId="{10D45588-E43B-4382-A1F0-1C09B26EE598}" destId="{58BD18FF-906C-4491-9BF3-55152ED78B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65982-7271-47C6-B85C-9645EA9076B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ZA"/>
        </a:p>
      </dgm:t>
    </dgm:pt>
    <dgm:pt modelId="{5C9A8B33-69CF-445F-B076-9CD736CB2AFA}">
      <dgm:prSet phldrT="[Text]" custT="1"/>
      <dgm:spPr>
        <a:solidFill>
          <a:srgbClr val="FF0000"/>
        </a:solidFill>
      </dgm:spPr>
      <dgm:t>
        <a:bodyPr/>
        <a:lstStyle/>
        <a:p>
          <a:pPr algn="l">
            <a:lnSpc>
              <a:spcPct val="100000"/>
            </a:lnSpc>
            <a:spcAft>
              <a:spcPts val="300"/>
            </a:spcAft>
          </a:pPr>
          <a:r>
            <a:rPr lang="en-ZA" sz="2000" b="1" i="1" dirty="0" smtClean="0">
              <a:solidFill>
                <a:srgbClr val="002060"/>
              </a:solidFill>
              <a:latin typeface="Arial" panose="020B0604020202020204" pitchFamily="34" charset="0"/>
              <a:cs typeface="Arial" panose="020B0604020202020204" pitchFamily="34" charset="0"/>
            </a:rPr>
            <a:t>          </a:t>
          </a:r>
        </a:p>
        <a:p>
          <a:pPr algn="l">
            <a:lnSpc>
              <a:spcPct val="100000"/>
            </a:lnSpc>
            <a:spcAft>
              <a:spcPts val="300"/>
            </a:spcAft>
          </a:pPr>
          <a:r>
            <a:rPr lang="en-ZA" sz="2000" b="1" i="1" dirty="0" smtClean="0">
              <a:solidFill>
                <a:srgbClr val="002060"/>
              </a:solidFill>
              <a:latin typeface="Arial" panose="020B0604020202020204" pitchFamily="34" charset="0"/>
              <a:cs typeface="Arial" panose="020B0604020202020204" pitchFamily="34" charset="0"/>
            </a:rPr>
            <a:t>        </a:t>
          </a:r>
          <a:r>
            <a:rPr lang="en-ZA" sz="1800" b="1" i="1" dirty="0" smtClean="0">
              <a:solidFill>
                <a:srgbClr val="002060"/>
              </a:solidFill>
              <a:latin typeface="Arial" panose="020B0604020202020204" pitchFamily="34" charset="0"/>
              <a:cs typeface="Arial" panose="020B0604020202020204" pitchFamily="34" charset="0"/>
            </a:rPr>
            <a:t>% Increase in partnerships  - Not Achieved </a:t>
          </a:r>
        </a:p>
        <a:p>
          <a:pPr algn="l">
            <a:lnSpc>
              <a:spcPct val="100000"/>
            </a:lnSpc>
            <a:spcAft>
              <a:spcPts val="300"/>
            </a:spcAft>
          </a:pPr>
          <a:r>
            <a:rPr lang="en-ZA" sz="1800" dirty="0" smtClean="0">
              <a:solidFill>
                <a:srgbClr val="002060"/>
              </a:solidFill>
              <a:latin typeface="Arial" panose="020B0604020202020204" pitchFamily="34" charset="0"/>
              <a:cs typeface="Arial" panose="020B0604020202020204" pitchFamily="34" charset="0"/>
            </a:rPr>
            <a:t>           - Target 17%(1 partnership)</a:t>
          </a:r>
        </a:p>
        <a:p>
          <a:pPr algn="l">
            <a:lnSpc>
              <a:spcPct val="100000"/>
            </a:lnSpc>
            <a:spcAft>
              <a:spcPts val="300"/>
            </a:spcAft>
          </a:pPr>
          <a:r>
            <a:rPr lang="en-ZA" sz="1800" dirty="0" smtClean="0">
              <a:solidFill>
                <a:srgbClr val="002060"/>
              </a:solidFill>
              <a:latin typeface="Arial" panose="020B0604020202020204" pitchFamily="34" charset="0"/>
              <a:cs typeface="Arial" panose="020B0604020202020204" pitchFamily="34" charset="0"/>
            </a:rPr>
            <a:t>	</a:t>
          </a:r>
          <a:endParaRPr lang="en-ZA" sz="2400" dirty="0">
            <a:solidFill>
              <a:srgbClr val="002060"/>
            </a:solidFill>
          </a:endParaRPr>
        </a:p>
      </dgm:t>
    </dgm:pt>
    <dgm:pt modelId="{3EC8412B-F112-4582-9439-30CD476206B1}" type="parTrans" cxnId="{D10F7EB3-B589-4A45-A3BD-196566651F8F}">
      <dgm:prSet/>
      <dgm:spPr/>
      <dgm:t>
        <a:bodyPr/>
        <a:lstStyle/>
        <a:p>
          <a:endParaRPr lang="en-ZA"/>
        </a:p>
      </dgm:t>
    </dgm:pt>
    <dgm:pt modelId="{56D1DED8-8462-48FB-8212-8667BC5FE77A}" type="sibTrans" cxnId="{D10F7EB3-B589-4A45-A3BD-196566651F8F}">
      <dgm:prSet/>
      <dgm:spPr/>
      <dgm:t>
        <a:bodyPr/>
        <a:lstStyle/>
        <a:p>
          <a:endParaRPr lang="en-ZA"/>
        </a:p>
      </dgm:t>
    </dgm:pt>
    <dgm:pt modelId="{43D29FE8-B5AF-4A7A-92C5-861C8C2E14D7}" type="pres">
      <dgm:prSet presAssocID="{B1165982-7271-47C6-B85C-9645EA9076BE}" presName="linearFlow" presStyleCnt="0">
        <dgm:presLayoutVars>
          <dgm:dir/>
          <dgm:resizeHandles val="exact"/>
        </dgm:presLayoutVars>
      </dgm:prSet>
      <dgm:spPr/>
      <dgm:t>
        <a:bodyPr/>
        <a:lstStyle/>
        <a:p>
          <a:endParaRPr lang="en-US"/>
        </a:p>
      </dgm:t>
    </dgm:pt>
    <dgm:pt modelId="{A401349A-4EA3-446D-BEF4-A0F02CAC5F14}" type="pres">
      <dgm:prSet presAssocID="{5C9A8B33-69CF-445F-B076-9CD736CB2AFA}" presName="composite" presStyleCnt="0"/>
      <dgm:spPr/>
    </dgm:pt>
    <dgm:pt modelId="{02F5E2A3-21F1-42D1-8985-87DFE85DA87E}" type="pres">
      <dgm:prSet presAssocID="{5C9A8B33-69CF-445F-B076-9CD736CB2AFA}" presName="imgShp" presStyleLbl="fgImgPlace1" presStyleIdx="0" presStyleCnt="1" custScaleX="46238" custScaleY="43876" custLinFactNeighborX="-6060" custLinFactNeighborY="-54156"/>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ZA"/>
        </a:p>
      </dgm:t>
    </dgm:pt>
    <dgm:pt modelId="{ACCE9BD6-F9CA-4F91-B9A3-946940624924}" type="pres">
      <dgm:prSet presAssocID="{5C9A8B33-69CF-445F-B076-9CD736CB2AFA}" presName="txShp" presStyleLbl="node1" presStyleIdx="0" presStyleCnt="1" custScaleX="146679" custScaleY="37794" custLinFactNeighborX="-10" custLinFactNeighborY="-57487">
        <dgm:presLayoutVars>
          <dgm:bulletEnabled val="1"/>
        </dgm:presLayoutVars>
      </dgm:prSet>
      <dgm:spPr/>
      <dgm:t>
        <a:bodyPr/>
        <a:lstStyle/>
        <a:p>
          <a:endParaRPr lang="en-ZA"/>
        </a:p>
      </dgm:t>
    </dgm:pt>
  </dgm:ptLst>
  <dgm:cxnLst>
    <dgm:cxn modelId="{F08F4A5F-0F38-459F-A7EF-307287FAAC87}" type="presOf" srcId="{B1165982-7271-47C6-B85C-9645EA9076BE}" destId="{43D29FE8-B5AF-4A7A-92C5-861C8C2E14D7}" srcOrd="0" destOrd="0" presId="urn:microsoft.com/office/officeart/2005/8/layout/vList3"/>
    <dgm:cxn modelId="{0D70801E-0F60-4FD7-BFC9-F5D4BB3B83F7}" type="presOf" srcId="{5C9A8B33-69CF-445F-B076-9CD736CB2AFA}" destId="{ACCE9BD6-F9CA-4F91-B9A3-946940624924}" srcOrd="0" destOrd="0" presId="urn:microsoft.com/office/officeart/2005/8/layout/vList3"/>
    <dgm:cxn modelId="{D10F7EB3-B589-4A45-A3BD-196566651F8F}" srcId="{B1165982-7271-47C6-B85C-9645EA9076BE}" destId="{5C9A8B33-69CF-445F-B076-9CD736CB2AFA}" srcOrd="0" destOrd="0" parTransId="{3EC8412B-F112-4582-9439-30CD476206B1}" sibTransId="{56D1DED8-8462-48FB-8212-8667BC5FE77A}"/>
    <dgm:cxn modelId="{1E0559A5-98E7-4459-99F8-D4F728E37087}" type="presParOf" srcId="{43D29FE8-B5AF-4A7A-92C5-861C8C2E14D7}" destId="{A401349A-4EA3-446D-BEF4-A0F02CAC5F14}" srcOrd="0" destOrd="0" presId="urn:microsoft.com/office/officeart/2005/8/layout/vList3"/>
    <dgm:cxn modelId="{B13B9899-19FA-44D3-A30D-BE7D684140BA}" type="presParOf" srcId="{A401349A-4EA3-446D-BEF4-A0F02CAC5F14}" destId="{02F5E2A3-21F1-42D1-8985-87DFE85DA87E}" srcOrd="0" destOrd="0" presId="urn:microsoft.com/office/officeart/2005/8/layout/vList3"/>
    <dgm:cxn modelId="{2FFDB66F-9C6E-4E7E-98A4-B4DE6E5A8019}" type="presParOf" srcId="{A401349A-4EA3-446D-BEF4-A0F02CAC5F14}" destId="{ACCE9BD6-F9CA-4F91-B9A3-946940624924}"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65982-7271-47C6-B85C-9645EA9076BE}" type="doc">
      <dgm:prSet loTypeId="urn:microsoft.com/office/officeart/2005/8/layout/vList3" loCatId="list" qsTypeId="urn:microsoft.com/office/officeart/2005/8/quickstyle/simple1" qsCatId="simple" csTypeId="urn:microsoft.com/office/officeart/2005/8/colors/accent1_2" csCatId="accent1" phldr="1"/>
      <dgm:spPr/>
    </dgm:pt>
    <dgm:pt modelId="{6E588BA8-D115-4503-A9D7-C4A3FB6C127E}">
      <dgm:prSet phldrT="[Text]" custT="1"/>
      <dgm:spPr/>
      <dgm:t>
        <a:bodyPr/>
        <a:lstStyle/>
        <a:p>
          <a:pPr algn="l">
            <a:lnSpc>
              <a:spcPct val="100000"/>
            </a:lnSpc>
            <a:spcAft>
              <a:spcPts val="300"/>
            </a:spcAft>
          </a:pPr>
          <a:r>
            <a:rPr lang="en-ZA" sz="2400" b="1" dirty="0" smtClean="0">
              <a:solidFill>
                <a:srgbClr val="002060"/>
              </a:solidFill>
            </a:rPr>
            <a:t>              2 out of 3 targets achieved                                                         </a:t>
          </a:r>
        </a:p>
      </dgm:t>
    </dgm:pt>
    <dgm:pt modelId="{1798CE2B-DCFF-4753-8D95-9173C88C3E37}" type="parTrans" cxnId="{2C713B34-8C16-4497-BE3D-8A3EC9F7EBA7}">
      <dgm:prSet/>
      <dgm:spPr/>
      <dgm:t>
        <a:bodyPr/>
        <a:lstStyle/>
        <a:p>
          <a:endParaRPr lang="en-ZA"/>
        </a:p>
      </dgm:t>
    </dgm:pt>
    <dgm:pt modelId="{BD83F7DC-F1A4-4A37-B320-B0B9E7B73B73}" type="sibTrans" cxnId="{2C713B34-8C16-4497-BE3D-8A3EC9F7EBA7}">
      <dgm:prSet/>
      <dgm:spPr/>
      <dgm:t>
        <a:bodyPr/>
        <a:lstStyle/>
        <a:p>
          <a:endParaRPr lang="en-ZA"/>
        </a:p>
      </dgm:t>
    </dgm:pt>
    <dgm:pt modelId="{43D29FE8-B5AF-4A7A-92C5-861C8C2E14D7}" type="pres">
      <dgm:prSet presAssocID="{B1165982-7271-47C6-B85C-9645EA9076BE}" presName="linearFlow" presStyleCnt="0">
        <dgm:presLayoutVars>
          <dgm:dir/>
          <dgm:resizeHandles val="exact"/>
        </dgm:presLayoutVars>
      </dgm:prSet>
      <dgm:spPr/>
    </dgm:pt>
    <dgm:pt modelId="{10D45588-E43B-4382-A1F0-1C09B26EE598}" type="pres">
      <dgm:prSet presAssocID="{6E588BA8-D115-4503-A9D7-C4A3FB6C127E}" presName="composite" presStyleCnt="0"/>
      <dgm:spPr/>
    </dgm:pt>
    <dgm:pt modelId="{036EDC38-3FE7-4E18-AFAC-8A73C93590DC}" type="pres">
      <dgm:prSet presAssocID="{6E588BA8-D115-4503-A9D7-C4A3FB6C127E}" presName="imgShp" presStyleLbl="fgImgPlace1" presStyleIdx="0" presStyleCnt="1" custLinFactNeighborX="-12598" custLinFactNeighborY="4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ZA"/>
        </a:p>
      </dgm:t>
    </dgm:pt>
    <dgm:pt modelId="{58BD18FF-906C-4491-9BF3-55152ED78B08}" type="pres">
      <dgm:prSet presAssocID="{6E588BA8-D115-4503-A9D7-C4A3FB6C127E}" presName="txShp" presStyleLbl="node1" presStyleIdx="0" presStyleCnt="1" custScaleX="132331" custLinFactNeighborX="-3077" custLinFactNeighborY="-7089">
        <dgm:presLayoutVars>
          <dgm:bulletEnabled val="1"/>
        </dgm:presLayoutVars>
      </dgm:prSet>
      <dgm:spPr/>
      <dgm:t>
        <a:bodyPr/>
        <a:lstStyle/>
        <a:p>
          <a:endParaRPr lang="en-ZA"/>
        </a:p>
      </dgm:t>
    </dgm:pt>
  </dgm:ptLst>
  <dgm:cxnLst>
    <dgm:cxn modelId="{7E2AFC9B-D4F7-49C3-9A58-1C1BF5E3400A}" type="presOf" srcId="{B1165982-7271-47C6-B85C-9645EA9076BE}" destId="{43D29FE8-B5AF-4A7A-92C5-861C8C2E14D7}" srcOrd="0" destOrd="0" presId="urn:microsoft.com/office/officeart/2005/8/layout/vList3"/>
    <dgm:cxn modelId="{8802EE43-D35B-4325-8E63-79902702B81D}" type="presOf" srcId="{6E588BA8-D115-4503-A9D7-C4A3FB6C127E}" destId="{58BD18FF-906C-4491-9BF3-55152ED78B08}" srcOrd="0" destOrd="0" presId="urn:microsoft.com/office/officeart/2005/8/layout/vList3"/>
    <dgm:cxn modelId="{2C713B34-8C16-4497-BE3D-8A3EC9F7EBA7}" srcId="{B1165982-7271-47C6-B85C-9645EA9076BE}" destId="{6E588BA8-D115-4503-A9D7-C4A3FB6C127E}" srcOrd="0" destOrd="0" parTransId="{1798CE2B-DCFF-4753-8D95-9173C88C3E37}" sibTransId="{BD83F7DC-F1A4-4A37-B320-B0B9E7B73B73}"/>
    <dgm:cxn modelId="{B78D2D99-A45E-49D9-8F90-7CD6FC0095EB}" type="presParOf" srcId="{43D29FE8-B5AF-4A7A-92C5-861C8C2E14D7}" destId="{10D45588-E43B-4382-A1F0-1C09B26EE598}" srcOrd="0" destOrd="0" presId="urn:microsoft.com/office/officeart/2005/8/layout/vList3"/>
    <dgm:cxn modelId="{33F0552F-8E3F-4AA8-A4BD-AA62E776CE2F}" type="presParOf" srcId="{10D45588-E43B-4382-A1F0-1C09B26EE598}" destId="{036EDC38-3FE7-4E18-AFAC-8A73C93590DC}" srcOrd="0" destOrd="0" presId="urn:microsoft.com/office/officeart/2005/8/layout/vList3"/>
    <dgm:cxn modelId="{AE375EA6-0CB3-4B78-BAC0-387ADC415920}" type="presParOf" srcId="{10D45588-E43B-4382-A1F0-1C09B26EE598}" destId="{58BD18FF-906C-4491-9BF3-55152ED78B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65982-7271-47C6-B85C-9645EA9076BE}" type="doc">
      <dgm:prSet loTypeId="urn:microsoft.com/office/officeart/2005/8/layout/vList3" loCatId="list" qsTypeId="urn:microsoft.com/office/officeart/2005/8/quickstyle/simple1" qsCatId="simple" csTypeId="urn:microsoft.com/office/officeart/2005/8/colors/accent1_2" csCatId="accent1" phldr="1"/>
      <dgm:spPr/>
    </dgm:pt>
    <dgm:pt modelId="{6E588BA8-D115-4503-A9D7-C4A3FB6C127E}">
      <dgm:prSet phldrT="[Text]" custT="1"/>
      <dgm:spPr>
        <a:solidFill>
          <a:srgbClr val="00B0F0"/>
        </a:solidFill>
      </dgm:spPr>
      <dgm:t>
        <a:bodyPr/>
        <a:lstStyle/>
        <a:p>
          <a:pPr algn="l">
            <a:lnSpc>
              <a:spcPct val="100000"/>
            </a:lnSpc>
            <a:spcAft>
              <a:spcPts val="300"/>
            </a:spcAft>
          </a:pPr>
          <a:r>
            <a:rPr lang="en-ZA" sz="2400" b="1" dirty="0" smtClean="0">
              <a:solidFill>
                <a:srgbClr val="002060"/>
              </a:solidFill>
            </a:rPr>
            <a:t>           </a:t>
          </a:r>
        </a:p>
        <a:p>
          <a:pPr algn="l">
            <a:lnSpc>
              <a:spcPct val="100000"/>
            </a:lnSpc>
            <a:spcAft>
              <a:spcPts val="300"/>
            </a:spcAft>
          </a:pPr>
          <a:r>
            <a:rPr lang="en-ZA" sz="2400" b="1" dirty="0" smtClean="0">
              <a:solidFill>
                <a:srgbClr val="002060"/>
              </a:solidFill>
            </a:rPr>
            <a:t>	7 </a:t>
          </a:r>
          <a:r>
            <a:rPr lang="en-ZA" sz="2000" b="1" dirty="0" smtClean="0">
              <a:solidFill>
                <a:srgbClr val="002060"/>
              </a:solidFill>
            </a:rPr>
            <a:t>out of 10 Targets Achieved                                                         </a:t>
          </a:r>
        </a:p>
        <a:p>
          <a:pPr algn="l">
            <a:lnSpc>
              <a:spcPct val="100000"/>
            </a:lnSpc>
            <a:spcAft>
              <a:spcPts val="300"/>
            </a:spcAft>
          </a:pPr>
          <a:r>
            <a:rPr lang="en-ZA" sz="2000" b="1" dirty="0" smtClean="0">
              <a:solidFill>
                <a:srgbClr val="002060"/>
              </a:solidFill>
            </a:rPr>
            <a:t>             	- 2 Not Achieved</a:t>
          </a:r>
        </a:p>
        <a:p>
          <a:pPr algn="l">
            <a:lnSpc>
              <a:spcPct val="100000"/>
            </a:lnSpc>
            <a:spcAft>
              <a:spcPts val="300"/>
            </a:spcAft>
          </a:pPr>
          <a:r>
            <a:rPr lang="en-ZA" sz="2000" b="1" dirty="0" smtClean="0">
              <a:solidFill>
                <a:srgbClr val="002060"/>
              </a:solidFill>
            </a:rPr>
            <a:t>             	- 1 Partially Achieved</a:t>
          </a:r>
        </a:p>
        <a:p>
          <a:pPr algn="l">
            <a:lnSpc>
              <a:spcPct val="100000"/>
            </a:lnSpc>
            <a:spcAft>
              <a:spcPts val="300"/>
            </a:spcAft>
          </a:pPr>
          <a:r>
            <a:rPr lang="en-ZA" sz="2000" b="1" dirty="0" smtClean="0">
              <a:solidFill>
                <a:srgbClr val="002060"/>
              </a:solidFill>
            </a:rPr>
            <a:t>	</a:t>
          </a:r>
          <a:endParaRPr lang="en-ZA" sz="2000" b="1" dirty="0">
            <a:solidFill>
              <a:srgbClr val="002060"/>
            </a:solidFill>
          </a:endParaRPr>
        </a:p>
      </dgm:t>
    </dgm:pt>
    <dgm:pt modelId="{1798CE2B-DCFF-4753-8D95-9173C88C3E37}" type="parTrans" cxnId="{2C713B34-8C16-4497-BE3D-8A3EC9F7EBA7}">
      <dgm:prSet/>
      <dgm:spPr/>
      <dgm:t>
        <a:bodyPr/>
        <a:lstStyle/>
        <a:p>
          <a:endParaRPr lang="en-ZA"/>
        </a:p>
      </dgm:t>
    </dgm:pt>
    <dgm:pt modelId="{BD83F7DC-F1A4-4A37-B320-B0B9E7B73B73}" type="sibTrans" cxnId="{2C713B34-8C16-4497-BE3D-8A3EC9F7EBA7}">
      <dgm:prSet/>
      <dgm:spPr/>
      <dgm:t>
        <a:bodyPr/>
        <a:lstStyle/>
        <a:p>
          <a:endParaRPr lang="en-ZA"/>
        </a:p>
      </dgm:t>
    </dgm:pt>
    <dgm:pt modelId="{43D29FE8-B5AF-4A7A-92C5-861C8C2E14D7}" type="pres">
      <dgm:prSet presAssocID="{B1165982-7271-47C6-B85C-9645EA9076BE}" presName="linearFlow" presStyleCnt="0">
        <dgm:presLayoutVars>
          <dgm:dir/>
          <dgm:resizeHandles val="exact"/>
        </dgm:presLayoutVars>
      </dgm:prSet>
      <dgm:spPr/>
    </dgm:pt>
    <dgm:pt modelId="{10D45588-E43B-4382-A1F0-1C09B26EE598}" type="pres">
      <dgm:prSet presAssocID="{6E588BA8-D115-4503-A9D7-C4A3FB6C127E}" presName="composite" presStyleCnt="0"/>
      <dgm:spPr/>
    </dgm:pt>
    <dgm:pt modelId="{036EDC38-3FE7-4E18-AFAC-8A73C93590DC}" type="pres">
      <dgm:prSet presAssocID="{6E588BA8-D115-4503-A9D7-C4A3FB6C127E}" presName="imgShp" presStyleLbl="fgImgPlace1" presStyleIdx="0" presStyleCnt="1" custScaleX="42500" custScaleY="46396" custLinFactNeighborX="21941" custLinFactNeighborY="-48760"/>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58BD18FF-906C-4491-9BF3-55152ED78B08}" type="pres">
      <dgm:prSet presAssocID="{6E588BA8-D115-4503-A9D7-C4A3FB6C127E}" presName="txShp" presStyleLbl="node1" presStyleIdx="0" presStyleCnt="1" custScaleX="132331" custScaleY="59103" custLinFactNeighborX="955" custLinFactNeighborY="-46201">
        <dgm:presLayoutVars>
          <dgm:bulletEnabled val="1"/>
        </dgm:presLayoutVars>
      </dgm:prSet>
      <dgm:spPr/>
      <dgm:t>
        <a:bodyPr/>
        <a:lstStyle/>
        <a:p>
          <a:endParaRPr lang="en-ZA"/>
        </a:p>
      </dgm:t>
    </dgm:pt>
  </dgm:ptLst>
  <dgm:cxnLst>
    <dgm:cxn modelId="{275A8207-1EB6-48C2-A7ED-39833A0B46C0}" type="presOf" srcId="{6E588BA8-D115-4503-A9D7-C4A3FB6C127E}" destId="{58BD18FF-906C-4491-9BF3-55152ED78B08}" srcOrd="0" destOrd="0" presId="urn:microsoft.com/office/officeart/2005/8/layout/vList3"/>
    <dgm:cxn modelId="{2C713B34-8C16-4497-BE3D-8A3EC9F7EBA7}" srcId="{B1165982-7271-47C6-B85C-9645EA9076BE}" destId="{6E588BA8-D115-4503-A9D7-C4A3FB6C127E}" srcOrd="0" destOrd="0" parTransId="{1798CE2B-DCFF-4753-8D95-9173C88C3E37}" sibTransId="{BD83F7DC-F1A4-4A37-B320-B0B9E7B73B73}"/>
    <dgm:cxn modelId="{19F7DFE1-D06A-453F-9DD9-5D7D12117A00}" type="presOf" srcId="{B1165982-7271-47C6-B85C-9645EA9076BE}" destId="{43D29FE8-B5AF-4A7A-92C5-861C8C2E14D7}" srcOrd="0" destOrd="0" presId="urn:microsoft.com/office/officeart/2005/8/layout/vList3"/>
    <dgm:cxn modelId="{2293CA3A-5334-447F-BEDB-EB6EC688F141}" type="presParOf" srcId="{43D29FE8-B5AF-4A7A-92C5-861C8C2E14D7}" destId="{10D45588-E43B-4382-A1F0-1C09B26EE598}" srcOrd="0" destOrd="0" presId="urn:microsoft.com/office/officeart/2005/8/layout/vList3"/>
    <dgm:cxn modelId="{B5C71334-AB38-483E-88C5-FF51A7D03A70}" type="presParOf" srcId="{10D45588-E43B-4382-A1F0-1C09B26EE598}" destId="{036EDC38-3FE7-4E18-AFAC-8A73C93590DC}" srcOrd="0" destOrd="0" presId="urn:microsoft.com/office/officeart/2005/8/layout/vList3"/>
    <dgm:cxn modelId="{61165961-E1AE-4D72-B79B-FC86736D6A43}" type="presParOf" srcId="{10D45588-E43B-4382-A1F0-1C09B26EE598}" destId="{58BD18FF-906C-4491-9BF3-55152ED78B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165982-7271-47C6-B85C-9645EA9076BE}" type="doc">
      <dgm:prSet loTypeId="urn:microsoft.com/office/officeart/2005/8/layout/vList3" loCatId="list" qsTypeId="urn:microsoft.com/office/officeart/2005/8/quickstyle/simple1" qsCatId="simple" csTypeId="urn:microsoft.com/office/officeart/2005/8/colors/accent1_2" csCatId="accent1" phldr="1"/>
      <dgm:spPr/>
    </dgm:pt>
    <dgm:pt modelId="{19C203CB-1091-431F-BEE7-1004AA570B1D}">
      <dgm:prSet phldrT="[Text]" custT="1"/>
      <dgm:spPr>
        <a:solidFill>
          <a:srgbClr val="FF0000"/>
        </a:solidFill>
      </dgm:spPr>
      <dgm:t>
        <a:bodyPr/>
        <a:lstStyle/>
        <a:p>
          <a:pPr algn="l">
            <a:lnSpc>
              <a:spcPct val="100000"/>
            </a:lnSpc>
            <a:spcAft>
              <a:spcPts val="300"/>
            </a:spcAft>
          </a:pPr>
          <a:r>
            <a:rPr lang="en-ZA" sz="2000" b="1" i="1" dirty="0" smtClean="0">
              <a:solidFill>
                <a:srgbClr val="002060"/>
              </a:solidFill>
              <a:latin typeface="Arial" panose="020B0604020202020204" pitchFamily="34" charset="0"/>
              <a:cs typeface="Arial" panose="020B0604020202020204" pitchFamily="34" charset="0"/>
            </a:rPr>
            <a:t>        Not achieved             </a:t>
          </a:r>
        </a:p>
        <a:p>
          <a:pPr algn="l">
            <a:lnSpc>
              <a:spcPct val="100000"/>
            </a:lnSpc>
            <a:spcAft>
              <a:spcPts val="300"/>
            </a:spcAft>
          </a:pPr>
          <a:r>
            <a:rPr lang="en-ZA" sz="2000" b="1" i="1" dirty="0" smtClean="0">
              <a:solidFill>
                <a:srgbClr val="002060"/>
              </a:solidFill>
              <a:latin typeface="Arial" panose="020B0604020202020204" pitchFamily="34" charset="0"/>
              <a:cs typeface="Arial" panose="020B0604020202020204" pitchFamily="34" charset="0"/>
            </a:rPr>
            <a:t>        Increase in Employee Satisfaction Index</a:t>
          </a:r>
        </a:p>
        <a:p>
          <a:pPr algn="l">
            <a:lnSpc>
              <a:spcPct val="100000"/>
            </a:lnSpc>
            <a:spcAft>
              <a:spcPts val="300"/>
            </a:spcAft>
          </a:pPr>
          <a:r>
            <a:rPr lang="en-ZA" sz="1800" b="0" i="0" dirty="0" smtClean="0">
              <a:solidFill>
                <a:srgbClr val="002060"/>
              </a:solidFill>
              <a:latin typeface="Arial" panose="020B0604020202020204" pitchFamily="34" charset="0"/>
              <a:cs typeface="Arial" panose="020B0604020202020204" pitchFamily="34" charset="0"/>
            </a:rPr>
            <a:t>          Formal evaluation for the 2014/15 year was  </a:t>
          </a:r>
        </a:p>
        <a:p>
          <a:pPr algn="l">
            <a:lnSpc>
              <a:spcPct val="100000"/>
            </a:lnSpc>
            <a:spcAft>
              <a:spcPts val="300"/>
            </a:spcAft>
          </a:pPr>
          <a:r>
            <a:rPr lang="en-ZA" sz="1800" b="0" i="0" dirty="0" smtClean="0">
              <a:solidFill>
                <a:srgbClr val="002060"/>
              </a:solidFill>
              <a:latin typeface="Arial" panose="020B0604020202020204" pitchFamily="34" charset="0"/>
              <a:cs typeface="Arial" panose="020B0604020202020204" pitchFamily="34" charset="0"/>
            </a:rPr>
            <a:t>         deferred due to lack of funds. </a:t>
          </a:r>
          <a:endParaRPr lang="en-ZA" sz="2000" b="0" i="0" dirty="0">
            <a:solidFill>
              <a:srgbClr val="002060"/>
            </a:solidFill>
            <a:latin typeface="Arial" panose="020B0604020202020204" pitchFamily="34" charset="0"/>
            <a:cs typeface="Arial" panose="020B0604020202020204" pitchFamily="34" charset="0"/>
          </a:endParaRPr>
        </a:p>
      </dgm:t>
    </dgm:pt>
    <dgm:pt modelId="{57824770-8212-4156-AAA3-7AE347B8A029}" type="parTrans" cxnId="{A7AD8E2B-8224-42E1-9DFA-3DDF417E73A6}">
      <dgm:prSet/>
      <dgm:spPr/>
      <dgm:t>
        <a:bodyPr/>
        <a:lstStyle/>
        <a:p>
          <a:endParaRPr lang="en-ZA"/>
        </a:p>
      </dgm:t>
    </dgm:pt>
    <dgm:pt modelId="{FB371C2B-7EA6-4650-8170-1A6AE1182AEA}" type="sibTrans" cxnId="{A7AD8E2B-8224-42E1-9DFA-3DDF417E73A6}">
      <dgm:prSet/>
      <dgm:spPr/>
      <dgm:t>
        <a:bodyPr/>
        <a:lstStyle/>
        <a:p>
          <a:endParaRPr lang="en-ZA"/>
        </a:p>
      </dgm:t>
    </dgm:pt>
    <dgm:pt modelId="{43D29FE8-B5AF-4A7A-92C5-861C8C2E14D7}" type="pres">
      <dgm:prSet presAssocID="{B1165982-7271-47C6-B85C-9645EA9076BE}" presName="linearFlow" presStyleCnt="0">
        <dgm:presLayoutVars>
          <dgm:dir/>
          <dgm:resizeHandles val="exact"/>
        </dgm:presLayoutVars>
      </dgm:prSet>
      <dgm:spPr/>
    </dgm:pt>
    <dgm:pt modelId="{0DAD15C5-F3E5-43AA-92F2-DEEB2D8D5BF9}" type="pres">
      <dgm:prSet presAssocID="{19C203CB-1091-431F-BEE7-1004AA570B1D}" presName="composite" presStyleCnt="0"/>
      <dgm:spPr/>
    </dgm:pt>
    <dgm:pt modelId="{5B9C5D82-793C-4AEA-BD5E-C1D8EA805F8C}" type="pres">
      <dgm:prSet presAssocID="{19C203CB-1091-431F-BEE7-1004AA570B1D}" presName="imgShp" presStyleLbl="fgImgPlace1" presStyleIdx="0" presStyleCnt="1" custScaleX="39729" custScaleY="38836" custLinFactNeighborX="9154" custLinFactNeighborY="-56774"/>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D42A6B2C-DBF9-4B35-AB72-E8367542AA34}" type="pres">
      <dgm:prSet presAssocID="{19C203CB-1091-431F-BEE7-1004AA570B1D}" presName="txShp" presStyleLbl="node1" presStyleIdx="0" presStyleCnt="1" custScaleX="138304" custScaleY="54467" custLinFactY="-5400" custLinFactNeighborX="978" custLinFactNeighborY="-100000">
        <dgm:presLayoutVars>
          <dgm:bulletEnabled val="1"/>
        </dgm:presLayoutVars>
      </dgm:prSet>
      <dgm:spPr/>
      <dgm:t>
        <a:bodyPr/>
        <a:lstStyle/>
        <a:p>
          <a:endParaRPr lang="en-ZA"/>
        </a:p>
      </dgm:t>
    </dgm:pt>
  </dgm:ptLst>
  <dgm:cxnLst>
    <dgm:cxn modelId="{741D775D-D604-4556-A3DB-E74766A5CA7E}" type="presOf" srcId="{B1165982-7271-47C6-B85C-9645EA9076BE}" destId="{43D29FE8-B5AF-4A7A-92C5-861C8C2E14D7}" srcOrd="0" destOrd="0" presId="urn:microsoft.com/office/officeart/2005/8/layout/vList3"/>
    <dgm:cxn modelId="{A7AD8E2B-8224-42E1-9DFA-3DDF417E73A6}" srcId="{B1165982-7271-47C6-B85C-9645EA9076BE}" destId="{19C203CB-1091-431F-BEE7-1004AA570B1D}" srcOrd="0" destOrd="0" parTransId="{57824770-8212-4156-AAA3-7AE347B8A029}" sibTransId="{FB371C2B-7EA6-4650-8170-1A6AE1182AEA}"/>
    <dgm:cxn modelId="{B244D24B-2EFA-4575-ABAF-F1A27F63538E}" type="presOf" srcId="{19C203CB-1091-431F-BEE7-1004AA570B1D}" destId="{D42A6B2C-DBF9-4B35-AB72-E8367542AA34}" srcOrd="0" destOrd="0" presId="urn:microsoft.com/office/officeart/2005/8/layout/vList3"/>
    <dgm:cxn modelId="{8D0235B2-CB05-4BFA-B626-4FF9E7291FD6}" type="presParOf" srcId="{43D29FE8-B5AF-4A7A-92C5-861C8C2E14D7}" destId="{0DAD15C5-F3E5-43AA-92F2-DEEB2D8D5BF9}" srcOrd="0" destOrd="0" presId="urn:microsoft.com/office/officeart/2005/8/layout/vList3"/>
    <dgm:cxn modelId="{D0024BC3-7439-4F73-9EA4-34575FC85A1C}" type="presParOf" srcId="{0DAD15C5-F3E5-43AA-92F2-DEEB2D8D5BF9}" destId="{5B9C5D82-793C-4AEA-BD5E-C1D8EA805F8C}" srcOrd="0" destOrd="0" presId="urn:microsoft.com/office/officeart/2005/8/layout/vList3"/>
    <dgm:cxn modelId="{D12D1A02-B61B-4BE3-811F-A92AD2842384}" type="presParOf" srcId="{0DAD15C5-F3E5-43AA-92F2-DEEB2D8D5BF9}" destId="{D42A6B2C-DBF9-4B35-AB72-E8367542AA3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D18FF-906C-4491-9BF3-55152ED78B08}">
      <dsp:nvSpPr>
        <dsp:cNvPr id="0" name=""/>
        <dsp:cNvSpPr/>
      </dsp:nvSpPr>
      <dsp:spPr>
        <a:xfrm rot="10800000">
          <a:off x="-1" y="0"/>
          <a:ext cx="7620003" cy="817346"/>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74" tIns="91440" rIns="170688" bIns="91440" numCol="1" spcCol="1270" anchor="ctr" anchorCtr="0">
          <a:noAutofit/>
        </a:bodyPr>
        <a:lstStyle/>
        <a:p>
          <a:pPr lvl="0" algn="l" defTabSz="1066800">
            <a:lnSpc>
              <a:spcPct val="90000"/>
            </a:lnSpc>
            <a:spcBef>
              <a:spcPct val="0"/>
            </a:spcBef>
            <a:spcAft>
              <a:spcPct val="35000"/>
            </a:spcAft>
          </a:pPr>
          <a:r>
            <a:rPr lang="en-ZA" sz="2400" b="1" kern="1200" dirty="0" smtClean="0">
              <a:solidFill>
                <a:srgbClr val="002060"/>
              </a:solidFill>
            </a:rPr>
            <a:t>             All 4 Targets Achieved                                                          </a:t>
          </a:r>
        </a:p>
        <a:p>
          <a:pPr lvl="0" algn="l" defTabSz="1066800">
            <a:lnSpc>
              <a:spcPct val="90000"/>
            </a:lnSpc>
            <a:spcBef>
              <a:spcPct val="0"/>
            </a:spcBef>
            <a:spcAft>
              <a:spcPct val="35000"/>
            </a:spcAft>
          </a:pPr>
          <a:r>
            <a:rPr lang="en-ZA" sz="2400" b="1" kern="1200" dirty="0" smtClean="0">
              <a:solidFill>
                <a:srgbClr val="002060"/>
              </a:solidFill>
            </a:rPr>
            <a:t>              		</a:t>
          </a:r>
          <a:endParaRPr lang="en-ZA" sz="2400" b="1" kern="1200" dirty="0">
            <a:solidFill>
              <a:srgbClr val="002060"/>
            </a:solidFill>
          </a:endParaRPr>
        </a:p>
      </dsp:txBody>
      <dsp:txXfrm rot="10800000">
        <a:off x="204335" y="0"/>
        <a:ext cx="7415667" cy="817346"/>
      </dsp:txXfrm>
    </dsp:sp>
    <dsp:sp modelId="{036EDC38-3FE7-4E18-AFAC-8A73C93590DC}">
      <dsp:nvSpPr>
        <dsp:cNvPr id="0" name=""/>
        <dsp:cNvSpPr/>
      </dsp:nvSpPr>
      <dsp:spPr>
        <a:xfrm>
          <a:off x="500487" y="0"/>
          <a:ext cx="875117" cy="8181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E9BD6-F9CA-4F91-B9A3-946940624924}">
      <dsp:nvSpPr>
        <dsp:cNvPr id="0" name=""/>
        <dsp:cNvSpPr/>
      </dsp:nvSpPr>
      <dsp:spPr>
        <a:xfrm rot="10800000">
          <a:off x="98931" y="125887"/>
          <a:ext cx="7893110" cy="1023533"/>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236" tIns="76200" rIns="142240" bIns="76200" numCol="1" spcCol="1270" anchor="ctr" anchorCtr="0">
          <a:noAutofit/>
        </a:bodyPr>
        <a:lstStyle/>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a:t>
          </a:r>
        </a:p>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a:t>
          </a:r>
          <a:r>
            <a:rPr lang="en-ZA" sz="1800" b="1" i="1" kern="1200" dirty="0" smtClean="0">
              <a:solidFill>
                <a:srgbClr val="002060"/>
              </a:solidFill>
              <a:latin typeface="Arial" panose="020B0604020202020204" pitchFamily="34" charset="0"/>
              <a:cs typeface="Arial" panose="020B0604020202020204" pitchFamily="34" charset="0"/>
            </a:rPr>
            <a:t>% Increase in partnerships  - Not Achieved </a:t>
          </a:r>
        </a:p>
        <a:p>
          <a:pPr lvl="0" algn="l" defTabSz="889000">
            <a:lnSpc>
              <a:spcPct val="100000"/>
            </a:lnSpc>
            <a:spcBef>
              <a:spcPct val="0"/>
            </a:spcBef>
            <a:spcAft>
              <a:spcPts val="300"/>
            </a:spcAft>
          </a:pPr>
          <a:r>
            <a:rPr lang="en-ZA" sz="1800" kern="1200" dirty="0" smtClean="0">
              <a:solidFill>
                <a:srgbClr val="002060"/>
              </a:solidFill>
              <a:latin typeface="Arial" panose="020B0604020202020204" pitchFamily="34" charset="0"/>
              <a:cs typeface="Arial" panose="020B0604020202020204" pitchFamily="34" charset="0"/>
            </a:rPr>
            <a:t>           - Target 17%(1 partnership)</a:t>
          </a:r>
        </a:p>
        <a:p>
          <a:pPr lvl="0" algn="l" defTabSz="889000">
            <a:lnSpc>
              <a:spcPct val="100000"/>
            </a:lnSpc>
            <a:spcBef>
              <a:spcPct val="0"/>
            </a:spcBef>
            <a:spcAft>
              <a:spcPts val="300"/>
            </a:spcAft>
          </a:pPr>
          <a:r>
            <a:rPr lang="en-ZA" sz="1800" kern="1200" dirty="0" smtClean="0">
              <a:solidFill>
                <a:srgbClr val="002060"/>
              </a:solidFill>
              <a:latin typeface="Arial" panose="020B0604020202020204" pitchFamily="34" charset="0"/>
              <a:cs typeface="Arial" panose="020B0604020202020204" pitchFamily="34" charset="0"/>
            </a:rPr>
            <a:t>	</a:t>
          </a:r>
          <a:endParaRPr lang="en-ZA" sz="2400" kern="1200" dirty="0">
            <a:solidFill>
              <a:srgbClr val="002060"/>
            </a:solidFill>
          </a:endParaRPr>
        </a:p>
      </dsp:txBody>
      <dsp:txXfrm rot="10800000">
        <a:off x="354814" y="125887"/>
        <a:ext cx="7637227" cy="1023533"/>
      </dsp:txXfrm>
    </dsp:sp>
    <dsp:sp modelId="{02F5E2A3-21F1-42D1-8985-87DFE85DA87E}">
      <dsp:nvSpPr>
        <dsp:cNvPr id="0" name=""/>
        <dsp:cNvSpPr/>
      </dsp:nvSpPr>
      <dsp:spPr>
        <a:xfrm>
          <a:off x="565195" y="133741"/>
          <a:ext cx="1252212" cy="1188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D18FF-906C-4491-9BF3-55152ED78B08}">
      <dsp:nvSpPr>
        <dsp:cNvPr id="0" name=""/>
        <dsp:cNvSpPr/>
      </dsp:nvSpPr>
      <dsp:spPr>
        <a:xfrm rot="10800000">
          <a:off x="323793" y="0"/>
          <a:ext cx="7206824" cy="7777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54" tIns="91440" rIns="170688" bIns="91440" numCol="1" spcCol="1270" anchor="ctr" anchorCtr="0">
          <a:noAutofit/>
        </a:bodyPr>
        <a:lstStyle/>
        <a:p>
          <a:pPr lvl="0" algn="l" defTabSz="1066800">
            <a:lnSpc>
              <a:spcPct val="100000"/>
            </a:lnSpc>
            <a:spcBef>
              <a:spcPct val="0"/>
            </a:spcBef>
            <a:spcAft>
              <a:spcPts val="300"/>
            </a:spcAft>
          </a:pPr>
          <a:r>
            <a:rPr lang="en-ZA" sz="2400" b="1" kern="1200" dirty="0" smtClean="0">
              <a:solidFill>
                <a:srgbClr val="002060"/>
              </a:solidFill>
            </a:rPr>
            <a:t>              2 out of 3 targets achieved                                                         </a:t>
          </a:r>
        </a:p>
      </dsp:txBody>
      <dsp:txXfrm rot="10800000">
        <a:off x="518223" y="0"/>
        <a:ext cx="7012394" cy="777721"/>
      </dsp:txXfrm>
    </dsp:sp>
    <dsp:sp modelId="{036EDC38-3FE7-4E18-AFAC-8A73C93590DC}">
      <dsp:nvSpPr>
        <dsp:cNvPr id="0" name=""/>
        <dsp:cNvSpPr/>
      </dsp:nvSpPr>
      <dsp:spPr>
        <a:xfrm>
          <a:off x="884913" y="760"/>
          <a:ext cx="777721" cy="7777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D18FF-906C-4491-9BF3-55152ED78B08}">
      <dsp:nvSpPr>
        <dsp:cNvPr id="0" name=""/>
        <dsp:cNvSpPr/>
      </dsp:nvSpPr>
      <dsp:spPr>
        <a:xfrm rot="10800000">
          <a:off x="576538" y="97711"/>
          <a:ext cx="7646621" cy="1718764"/>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384" tIns="91440" rIns="170688" bIns="91440" numCol="1" spcCol="1270" anchor="ctr" anchorCtr="0">
          <a:noAutofit/>
        </a:bodyPr>
        <a:lstStyle/>
        <a:p>
          <a:pPr lvl="0" algn="l" defTabSz="1066800">
            <a:lnSpc>
              <a:spcPct val="100000"/>
            </a:lnSpc>
            <a:spcBef>
              <a:spcPct val="0"/>
            </a:spcBef>
            <a:spcAft>
              <a:spcPts val="300"/>
            </a:spcAft>
          </a:pPr>
          <a:r>
            <a:rPr lang="en-ZA" sz="2400" b="1" kern="1200" dirty="0" smtClean="0">
              <a:solidFill>
                <a:srgbClr val="002060"/>
              </a:solidFill>
            </a:rPr>
            <a:t>           </a:t>
          </a:r>
        </a:p>
        <a:p>
          <a:pPr lvl="0" algn="l" defTabSz="1066800">
            <a:lnSpc>
              <a:spcPct val="100000"/>
            </a:lnSpc>
            <a:spcBef>
              <a:spcPct val="0"/>
            </a:spcBef>
            <a:spcAft>
              <a:spcPts val="300"/>
            </a:spcAft>
          </a:pPr>
          <a:r>
            <a:rPr lang="en-ZA" sz="2400" b="1" kern="1200" dirty="0" smtClean="0">
              <a:solidFill>
                <a:srgbClr val="002060"/>
              </a:solidFill>
            </a:rPr>
            <a:t>	7 </a:t>
          </a:r>
          <a:r>
            <a:rPr lang="en-ZA" sz="2000" b="1" kern="1200" dirty="0" smtClean="0">
              <a:solidFill>
                <a:srgbClr val="002060"/>
              </a:solidFill>
            </a:rPr>
            <a:t>out of 10 Targets Achieved                                                         </a:t>
          </a:r>
        </a:p>
        <a:p>
          <a:pPr lvl="0" algn="l" defTabSz="1066800">
            <a:lnSpc>
              <a:spcPct val="100000"/>
            </a:lnSpc>
            <a:spcBef>
              <a:spcPct val="0"/>
            </a:spcBef>
            <a:spcAft>
              <a:spcPts val="300"/>
            </a:spcAft>
          </a:pPr>
          <a:r>
            <a:rPr lang="en-ZA" sz="2000" b="1" kern="1200" dirty="0" smtClean="0">
              <a:solidFill>
                <a:srgbClr val="002060"/>
              </a:solidFill>
            </a:rPr>
            <a:t>             	- 2 Not Achieved</a:t>
          </a:r>
        </a:p>
        <a:p>
          <a:pPr lvl="0" algn="l" defTabSz="1066800">
            <a:lnSpc>
              <a:spcPct val="100000"/>
            </a:lnSpc>
            <a:spcBef>
              <a:spcPct val="0"/>
            </a:spcBef>
            <a:spcAft>
              <a:spcPts val="300"/>
            </a:spcAft>
          </a:pPr>
          <a:r>
            <a:rPr lang="en-ZA" sz="2000" b="1" kern="1200" dirty="0" smtClean="0">
              <a:solidFill>
                <a:srgbClr val="002060"/>
              </a:solidFill>
            </a:rPr>
            <a:t>             	- 1 Partially Achieved</a:t>
          </a:r>
        </a:p>
        <a:p>
          <a:pPr lvl="0" algn="l" defTabSz="1066800">
            <a:lnSpc>
              <a:spcPct val="100000"/>
            </a:lnSpc>
            <a:spcBef>
              <a:spcPct val="0"/>
            </a:spcBef>
            <a:spcAft>
              <a:spcPts val="300"/>
            </a:spcAft>
          </a:pPr>
          <a:r>
            <a:rPr lang="en-ZA" sz="2000" b="1" kern="1200" dirty="0" smtClean="0">
              <a:solidFill>
                <a:srgbClr val="002060"/>
              </a:solidFill>
            </a:rPr>
            <a:t>	</a:t>
          </a:r>
          <a:endParaRPr lang="en-ZA" sz="2000" b="1" kern="1200" dirty="0">
            <a:solidFill>
              <a:srgbClr val="002060"/>
            </a:solidFill>
          </a:endParaRPr>
        </a:p>
      </dsp:txBody>
      <dsp:txXfrm rot="10800000">
        <a:off x="1006229" y="97711"/>
        <a:ext cx="7216930" cy="1718764"/>
      </dsp:txXfrm>
    </dsp:sp>
    <dsp:sp modelId="{036EDC38-3FE7-4E18-AFAC-8A73C93590DC}">
      <dsp:nvSpPr>
        <dsp:cNvPr id="0" name=""/>
        <dsp:cNvSpPr/>
      </dsp:nvSpPr>
      <dsp:spPr>
        <a:xfrm>
          <a:off x="1475557" y="208058"/>
          <a:ext cx="1235935" cy="13492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A6B2C-DBF9-4B35-AB72-E8367542AA34}">
      <dsp:nvSpPr>
        <dsp:cNvPr id="0" name=""/>
        <dsp:cNvSpPr/>
      </dsp:nvSpPr>
      <dsp:spPr>
        <a:xfrm rot="10800000">
          <a:off x="406700" y="0"/>
          <a:ext cx="8019473" cy="1590991"/>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8088" tIns="76200" rIns="142240" bIns="76200" numCol="1" spcCol="1270" anchor="ctr" anchorCtr="0">
          <a:noAutofit/>
        </a:bodyPr>
        <a:lstStyle/>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Not achieved             </a:t>
          </a:r>
        </a:p>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Increase in Employee Satisfaction Index</a:t>
          </a:r>
        </a:p>
        <a:p>
          <a:pPr lvl="0" algn="l" defTabSz="889000">
            <a:lnSpc>
              <a:spcPct val="100000"/>
            </a:lnSpc>
            <a:spcBef>
              <a:spcPct val="0"/>
            </a:spcBef>
            <a:spcAft>
              <a:spcPts val="300"/>
            </a:spcAft>
          </a:pPr>
          <a:r>
            <a:rPr lang="en-ZA" sz="1800" b="0" i="0" kern="1200" dirty="0" smtClean="0">
              <a:solidFill>
                <a:srgbClr val="002060"/>
              </a:solidFill>
              <a:latin typeface="Arial" panose="020B0604020202020204" pitchFamily="34" charset="0"/>
              <a:cs typeface="Arial" panose="020B0604020202020204" pitchFamily="34" charset="0"/>
            </a:rPr>
            <a:t>          Formal evaluation for the 2014/15 year was  </a:t>
          </a:r>
        </a:p>
        <a:p>
          <a:pPr lvl="0" algn="l" defTabSz="889000">
            <a:lnSpc>
              <a:spcPct val="100000"/>
            </a:lnSpc>
            <a:spcBef>
              <a:spcPct val="0"/>
            </a:spcBef>
            <a:spcAft>
              <a:spcPts val="300"/>
            </a:spcAft>
          </a:pPr>
          <a:r>
            <a:rPr lang="en-ZA" sz="1800" b="0" i="0" kern="1200" dirty="0" smtClean="0">
              <a:solidFill>
                <a:srgbClr val="002060"/>
              </a:solidFill>
              <a:latin typeface="Arial" panose="020B0604020202020204" pitchFamily="34" charset="0"/>
              <a:cs typeface="Arial" panose="020B0604020202020204" pitchFamily="34" charset="0"/>
            </a:rPr>
            <a:t>         deferred due to lack of funds. </a:t>
          </a:r>
          <a:endParaRPr lang="en-ZA" sz="2000" b="0" i="0" kern="1200" dirty="0">
            <a:solidFill>
              <a:srgbClr val="002060"/>
            </a:solidFill>
            <a:latin typeface="Arial" panose="020B0604020202020204" pitchFamily="34" charset="0"/>
            <a:cs typeface="Arial" panose="020B0604020202020204" pitchFamily="34" charset="0"/>
          </a:endParaRPr>
        </a:p>
      </dsp:txBody>
      <dsp:txXfrm rot="10800000">
        <a:off x="804448" y="0"/>
        <a:ext cx="7621725" cy="1590991"/>
      </dsp:txXfrm>
    </dsp:sp>
    <dsp:sp modelId="{5B9C5D82-793C-4AEA-BD5E-C1D8EA805F8C}">
      <dsp:nvSpPr>
        <dsp:cNvPr id="0" name=""/>
        <dsp:cNvSpPr/>
      </dsp:nvSpPr>
      <dsp:spPr>
        <a:xfrm>
          <a:off x="1147653" y="45042"/>
          <a:ext cx="1160491" cy="11344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3D0B65-1A7D-4578-8DAA-5D590EF2E9B2}" type="datetimeFigureOut">
              <a:rPr lang="en-ZA" smtClean="0"/>
              <a:pPr/>
              <a:t>2015/10/13</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7E192C-B65A-462F-B04B-9C6919189C59}" type="slidenum">
              <a:rPr lang="en-ZA" smtClean="0"/>
              <a:pPr/>
              <a:t>‹#›</a:t>
            </a:fld>
            <a:endParaRPr lang="en-ZA" dirty="0"/>
          </a:p>
        </p:txBody>
      </p:sp>
    </p:spTree>
    <p:extLst>
      <p:ext uri="{BB962C8B-B14F-4D97-AF65-F5344CB8AC3E}">
        <p14:creationId xmlns:p14="http://schemas.microsoft.com/office/powerpoint/2010/main" val="425686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8C234B-183B-49F7-AF32-DA46E38EA23C}" type="datetimeFigureOut">
              <a:rPr lang="en-ZA"/>
              <a:pPr>
                <a:defRPr/>
              </a:pPr>
              <a:t>2015/10/13</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10E9C6B-C523-4CE7-A1AF-DA66B7042E77}" type="slidenum">
              <a:rPr lang="en-ZA"/>
              <a:pPr>
                <a:defRPr/>
              </a:pPr>
              <a:t>‹#›</a:t>
            </a:fld>
            <a:endParaRPr lang="en-ZA" dirty="0"/>
          </a:p>
        </p:txBody>
      </p:sp>
    </p:spTree>
    <p:extLst>
      <p:ext uri="{BB962C8B-B14F-4D97-AF65-F5344CB8AC3E}">
        <p14:creationId xmlns:p14="http://schemas.microsoft.com/office/powerpoint/2010/main" val="1429686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1</a:t>
            </a:fld>
            <a:endParaRPr lang="en-ZA" dirty="0"/>
          </a:p>
        </p:txBody>
      </p:sp>
    </p:spTree>
    <p:extLst>
      <p:ext uri="{BB962C8B-B14F-4D97-AF65-F5344CB8AC3E}">
        <p14:creationId xmlns:p14="http://schemas.microsoft.com/office/powerpoint/2010/main" val="75813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21</a:t>
            </a:fld>
            <a:endParaRPr lang="en-ZA" dirty="0"/>
          </a:p>
        </p:txBody>
      </p:sp>
    </p:spTree>
    <p:extLst>
      <p:ext uri="{BB962C8B-B14F-4D97-AF65-F5344CB8AC3E}">
        <p14:creationId xmlns:p14="http://schemas.microsoft.com/office/powerpoint/2010/main" val="113611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22</a:t>
            </a:fld>
            <a:endParaRPr lang="en-ZA" dirty="0"/>
          </a:p>
        </p:txBody>
      </p:sp>
    </p:spTree>
    <p:extLst>
      <p:ext uri="{BB962C8B-B14F-4D97-AF65-F5344CB8AC3E}">
        <p14:creationId xmlns:p14="http://schemas.microsoft.com/office/powerpoint/2010/main" val="249199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23</a:t>
            </a:fld>
            <a:endParaRPr lang="en-ZA" dirty="0"/>
          </a:p>
        </p:txBody>
      </p:sp>
    </p:spTree>
    <p:extLst>
      <p:ext uri="{BB962C8B-B14F-4D97-AF65-F5344CB8AC3E}">
        <p14:creationId xmlns:p14="http://schemas.microsoft.com/office/powerpoint/2010/main" val="140550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25</a:t>
            </a:fld>
            <a:endParaRPr lang="en-ZA" dirty="0"/>
          </a:p>
        </p:txBody>
      </p:sp>
    </p:spTree>
    <p:extLst>
      <p:ext uri="{BB962C8B-B14F-4D97-AF65-F5344CB8AC3E}">
        <p14:creationId xmlns:p14="http://schemas.microsoft.com/office/powerpoint/2010/main" val="409247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26</a:t>
            </a:fld>
            <a:endParaRPr lang="en-ZA" dirty="0"/>
          </a:p>
        </p:txBody>
      </p:sp>
    </p:spTree>
    <p:extLst>
      <p:ext uri="{BB962C8B-B14F-4D97-AF65-F5344CB8AC3E}">
        <p14:creationId xmlns:p14="http://schemas.microsoft.com/office/powerpoint/2010/main" val="82147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28</a:t>
            </a:fld>
            <a:endParaRPr lang="en-ZA" dirty="0"/>
          </a:p>
        </p:txBody>
      </p:sp>
    </p:spTree>
    <p:extLst>
      <p:ext uri="{BB962C8B-B14F-4D97-AF65-F5344CB8AC3E}">
        <p14:creationId xmlns:p14="http://schemas.microsoft.com/office/powerpoint/2010/main" val="182349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29</a:t>
            </a:fld>
            <a:endParaRPr lang="en-ZA" dirty="0"/>
          </a:p>
        </p:txBody>
      </p:sp>
    </p:spTree>
    <p:extLst>
      <p:ext uri="{BB962C8B-B14F-4D97-AF65-F5344CB8AC3E}">
        <p14:creationId xmlns:p14="http://schemas.microsoft.com/office/powerpoint/2010/main" val="133708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31</a:t>
            </a:fld>
            <a:endParaRPr lang="en-ZA" dirty="0"/>
          </a:p>
        </p:txBody>
      </p:sp>
    </p:spTree>
    <p:extLst>
      <p:ext uri="{BB962C8B-B14F-4D97-AF65-F5344CB8AC3E}">
        <p14:creationId xmlns:p14="http://schemas.microsoft.com/office/powerpoint/2010/main" val="85289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32</a:t>
            </a:fld>
            <a:endParaRPr lang="en-ZA" dirty="0"/>
          </a:p>
        </p:txBody>
      </p:sp>
    </p:spTree>
    <p:extLst>
      <p:ext uri="{BB962C8B-B14F-4D97-AF65-F5344CB8AC3E}">
        <p14:creationId xmlns:p14="http://schemas.microsoft.com/office/powerpoint/2010/main" val="352493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33</a:t>
            </a:fld>
            <a:endParaRPr lang="en-ZA" dirty="0"/>
          </a:p>
        </p:txBody>
      </p:sp>
    </p:spTree>
    <p:extLst>
      <p:ext uri="{BB962C8B-B14F-4D97-AF65-F5344CB8AC3E}">
        <p14:creationId xmlns:p14="http://schemas.microsoft.com/office/powerpoint/2010/main" val="203313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a:t>
            </a:fld>
            <a:endParaRPr lang="en-ZA" dirty="0"/>
          </a:p>
        </p:txBody>
      </p:sp>
    </p:spTree>
    <p:extLst>
      <p:ext uri="{BB962C8B-B14F-4D97-AF65-F5344CB8AC3E}">
        <p14:creationId xmlns:p14="http://schemas.microsoft.com/office/powerpoint/2010/main" val="270631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34</a:t>
            </a:fld>
            <a:endParaRPr lang="en-ZA" dirty="0"/>
          </a:p>
        </p:txBody>
      </p:sp>
    </p:spTree>
    <p:extLst>
      <p:ext uri="{BB962C8B-B14F-4D97-AF65-F5344CB8AC3E}">
        <p14:creationId xmlns:p14="http://schemas.microsoft.com/office/powerpoint/2010/main" val="213889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35</a:t>
            </a:fld>
            <a:endParaRPr lang="en-ZA" dirty="0"/>
          </a:p>
        </p:txBody>
      </p:sp>
    </p:spTree>
    <p:extLst>
      <p:ext uri="{BB962C8B-B14F-4D97-AF65-F5344CB8AC3E}">
        <p14:creationId xmlns:p14="http://schemas.microsoft.com/office/powerpoint/2010/main" val="190867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ZA" altLang="en-US" sz="1200" dirty="0" smtClean="0">
                <a:solidFill>
                  <a:srgbClr val="0070C0"/>
                </a:solidFill>
                <a:latin typeface="Vrinda" panose="020B0502040204020203" pitchFamily="34" charset="0"/>
                <a:cs typeface="Vrinda" panose="020B0502040204020203" pitchFamily="34" charset="0"/>
              </a:rPr>
              <a:t>To foster a culture of embracing diversity; </a:t>
            </a:r>
          </a:p>
          <a:p>
            <a:pPr lvl="0">
              <a:lnSpc>
                <a:spcPct val="150000"/>
              </a:lnSpc>
            </a:pPr>
            <a:r>
              <a:rPr lang="en-US" sz="1200" dirty="0" smtClean="0">
                <a:solidFill>
                  <a:srgbClr val="0070C0"/>
                </a:solidFill>
                <a:latin typeface="Vrinda" panose="020B0502040204020203" pitchFamily="34" charset="0"/>
                <a:cs typeface="Vrinda" panose="020B0502040204020203" pitchFamily="34" charset="0"/>
              </a:rPr>
              <a:t>To design ways to better equip women for managerial positions;</a:t>
            </a:r>
          </a:p>
          <a:p>
            <a:pPr lvl="0">
              <a:lnSpc>
                <a:spcPct val="150000"/>
              </a:lnSpc>
            </a:pPr>
            <a:r>
              <a:rPr lang="en-US" sz="1200" dirty="0" smtClean="0">
                <a:solidFill>
                  <a:srgbClr val="0070C0"/>
                </a:solidFill>
                <a:latin typeface="Vrinda" panose="020B0502040204020203" pitchFamily="34" charset="0"/>
                <a:cs typeface="Vrinda" panose="020B0502040204020203" pitchFamily="34" charset="0"/>
              </a:rPr>
              <a:t>To build a pipeline of new talent for SAWS taking into consideration the Employment Equity plans of the organization; </a:t>
            </a:r>
          </a:p>
          <a:p>
            <a:pPr lvl="0">
              <a:lnSpc>
                <a:spcPct val="150000"/>
              </a:lnSpc>
            </a:pPr>
            <a:r>
              <a:rPr lang="en-US" sz="1200" dirty="0" smtClean="0">
                <a:solidFill>
                  <a:srgbClr val="0070C0"/>
                </a:solidFill>
                <a:latin typeface="Vrinda" panose="020B0502040204020203" pitchFamily="34" charset="0"/>
                <a:cs typeface="Vrinda" panose="020B0502040204020203" pitchFamily="34" charset="0"/>
              </a:rPr>
              <a:t>Development of people from previously disadvantaged groups; and</a:t>
            </a:r>
          </a:p>
          <a:p>
            <a:pPr lvl="0">
              <a:lnSpc>
                <a:spcPct val="150000"/>
              </a:lnSpc>
            </a:pPr>
            <a:r>
              <a:rPr lang="en-US" sz="1200" dirty="0" smtClean="0">
                <a:solidFill>
                  <a:srgbClr val="0070C0"/>
                </a:solidFill>
                <a:latin typeface="Vrinda" panose="020B0502040204020203" pitchFamily="34" charset="0"/>
                <a:cs typeface="Vrinda" panose="020B0502040204020203" pitchFamily="34" charset="0"/>
              </a:rPr>
              <a:t>Appointment of people with disabilities within the organisation.</a:t>
            </a:r>
          </a:p>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37</a:t>
            </a:fld>
            <a:endParaRPr lang="en-ZA" dirty="0"/>
          </a:p>
        </p:txBody>
      </p:sp>
    </p:spTree>
    <p:extLst>
      <p:ext uri="{BB962C8B-B14F-4D97-AF65-F5344CB8AC3E}">
        <p14:creationId xmlns:p14="http://schemas.microsoft.com/office/powerpoint/2010/main" val="141841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41</a:t>
            </a:fld>
            <a:endParaRPr lang="en-ZA" dirty="0"/>
          </a:p>
        </p:txBody>
      </p:sp>
    </p:spTree>
    <p:extLst>
      <p:ext uri="{BB962C8B-B14F-4D97-AF65-F5344CB8AC3E}">
        <p14:creationId xmlns:p14="http://schemas.microsoft.com/office/powerpoint/2010/main" val="354663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pPr/>
              <a:t>42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445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761442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174546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47795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4069819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92459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a:t>
            </a:fld>
            <a:endParaRPr lang="en-ZA" dirty="0"/>
          </a:p>
        </p:txBody>
      </p:sp>
    </p:spTree>
    <p:extLst>
      <p:ext uri="{BB962C8B-B14F-4D97-AF65-F5344CB8AC3E}">
        <p14:creationId xmlns:p14="http://schemas.microsoft.com/office/powerpoint/2010/main" val="1259670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976270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49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066821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50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489748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51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605954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8469E-30B0-44AD-A035-96A5C4E63D3E}" type="slidenum">
              <a:rPr lang="en-US" smtClean="0">
                <a:solidFill>
                  <a:prstClr val="black"/>
                </a:solidFill>
              </a:rPr>
              <a:pPr/>
              <a:t>52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0607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add partial Achievement to overall because they are due</a:t>
            </a:r>
            <a:r>
              <a:rPr lang="en-US" baseline="0" dirty="0" smtClean="0"/>
              <a:t> mostly to budget cuts.</a:t>
            </a:r>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9</a:t>
            </a:fld>
            <a:endParaRPr lang="en-ZA" dirty="0"/>
          </a:p>
        </p:txBody>
      </p:sp>
    </p:spTree>
    <p:extLst>
      <p:ext uri="{BB962C8B-B14F-4D97-AF65-F5344CB8AC3E}">
        <p14:creationId xmlns:p14="http://schemas.microsoft.com/office/powerpoint/2010/main" val="187363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solidFill>
                  <a:prstClr val="black"/>
                </a:solidFill>
              </a:rPr>
              <a:pPr>
                <a:defRPr/>
              </a:pPr>
              <a:t>11</a:t>
            </a:fld>
            <a:endParaRPr lang="en-ZA" dirty="0">
              <a:solidFill>
                <a:prstClr val="black"/>
              </a:solidFill>
            </a:endParaRPr>
          </a:p>
        </p:txBody>
      </p:sp>
    </p:spTree>
    <p:extLst>
      <p:ext uri="{BB962C8B-B14F-4D97-AF65-F5344CB8AC3E}">
        <p14:creationId xmlns:p14="http://schemas.microsoft.com/office/powerpoint/2010/main" val="412353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solidFill>
                  <a:prstClr val="black"/>
                </a:solidFill>
              </a:rPr>
              <a:pPr>
                <a:defRPr/>
              </a:pPr>
              <a:t>12</a:t>
            </a:fld>
            <a:endParaRPr lang="en-ZA" dirty="0">
              <a:solidFill>
                <a:prstClr val="black"/>
              </a:solidFill>
            </a:endParaRPr>
          </a:p>
        </p:txBody>
      </p:sp>
    </p:spTree>
    <p:extLst>
      <p:ext uri="{BB962C8B-B14F-4D97-AF65-F5344CB8AC3E}">
        <p14:creationId xmlns:p14="http://schemas.microsoft.com/office/powerpoint/2010/main" val="363727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solidFill>
                  <a:prstClr val="black"/>
                </a:solidFill>
              </a:rPr>
              <a:pPr>
                <a:defRPr/>
              </a:pPr>
              <a:t>13</a:t>
            </a:fld>
            <a:endParaRPr lang="en-ZA" dirty="0">
              <a:solidFill>
                <a:prstClr val="black"/>
              </a:solidFill>
            </a:endParaRPr>
          </a:p>
        </p:txBody>
      </p:sp>
    </p:spTree>
    <p:extLst>
      <p:ext uri="{BB962C8B-B14F-4D97-AF65-F5344CB8AC3E}">
        <p14:creationId xmlns:p14="http://schemas.microsoft.com/office/powerpoint/2010/main" val="327968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16</a:t>
            </a:fld>
            <a:endParaRPr lang="en-ZA" dirty="0"/>
          </a:p>
        </p:txBody>
      </p:sp>
    </p:spTree>
    <p:extLst>
      <p:ext uri="{BB962C8B-B14F-4D97-AF65-F5344CB8AC3E}">
        <p14:creationId xmlns:p14="http://schemas.microsoft.com/office/powerpoint/2010/main" val="381493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20</a:t>
            </a:fld>
            <a:endParaRPr lang="en-ZA" dirty="0"/>
          </a:p>
        </p:txBody>
      </p:sp>
    </p:spTree>
    <p:extLst>
      <p:ext uri="{BB962C8B-B14F-4D97-AF65-F5344CB8AC3E}">
        <p14:creationId xmlns:p14="http://schemas.microsoft.com/office/powerpoint/2010/main" val="28012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94AB802-03CE-408A-9F39-3C53AF685BFB}" type="datetime1">
              <a:rPr lang="en-US" smtClean="0"/>
              <a:pPr>
                <a:defRPr/>
              </a:pPr>
              <a:t>10/13/2015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FA8877-EBD8-4A33-8F91-FC45D4D4F7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5928E4-B5E4-49C4-9130-FEE97F2727F6}" type="datetime1">
              <a:rPr lang="en-US" smtClean="0"/>
              <a:pPr>
                <a:defRPr/>
              </a:pPr>
              <a:t>10/13/2015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F7F337-7224-4461-A0ED-9CD690E21B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4C4A4A-600B-4EC7-97B4-EEF83F1CD640}" type="datetime1">
              <a:rPr lang="en-US" smtClean="0"/>
              <a:pPr>
                <a:defRPr/>
              </a:pPr>
              <a:t>10/13/2015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E180B8-A467-46C4-B144-FC186AF5AE9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13076A9-76B7-4225-BDEB-538C9D82A9CE}" type="datetime1">
              <a:rPr lang="en-US" smtClean="0"/>
              <a:pPr>
                <a:defRPr/>
              </a:pPr>
              <a:t>10/13/2015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8B7BC5-D89C-461D-AF9E-4CA9073E34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0E0716E-0465-4BEE-95C1-75BA8E174A36}" type="datetime1">
              <a:rPr lang="en-US" smtClean="0"/>
              <a:pPr>
                <a:defRPr/>
              </a:pPr>
              <a:t>10/13/2015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4A60BB-5C0A-438A-AB71-B4C657FDCD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E01EF85-C918-48AC-903B-57D0187FDD70}" type="datetime1">
              <a:rPr lang="en-US" smtClean="0"/>
              <a:pPr>
                <a:defRPr/>
              </a:pPr>
              <a:t>10/13/2015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8217A2-3790-436D-8F43-4D5B73E8676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2B6E1B4-AF29-4CD4-915B-CAE15ED09F8D}" type="datetime1">
              <a:rPr lang="en-US" smtClean="0"/>
              <a:pPr>
                <a:defRPr/>
              </a:pPr>
              <a:t>10/13/2015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8F6F832-A70B-4723-A7A1-F3669CE86B1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0E39E2-8C72-4DD3-AB2D-6EE982EE4E76}" type="datetime1">
              <a:rPr lang="en-US" smtClean="0"/>
              <a:pPr>
                <a:defRPr/>
              </a:pPr>
              <a:t>10/13/2015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A074F83-90C9-42FF-9E13-D70E52DF93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77BCA6D-FE11-4880-A62C-584CD0F3F3B4}" type="datetime1">
              <a:rPr lang="en-US" smtClean="0"/>
              <a:pPr>
                <a:defRPr/>
              </a:pPr>
              <a:t>10/13/2015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4290978-3EF1-4D1B-A352-881DF48F915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5B56F5-27B7-414D-83C5-9C1B2F260947}" type="datetime1">
              <a:rPr lang="en-US" smtClean="0"/>
              <a:pPr>
                <a:defRPr/>
              </a:pPr>
              <a:t>10/13/2015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4AF65B-D2F0-48A9-822A-C3C0BF69DF9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62B2AC-C2B7-4D83-BF59-B25A336A8CB4}" type="datetime1">
              <a:rPr lang="en-US" smtClean="0"/>
              <a:pPr>
                <a:defRPr/>
              </a:pPr>
              <a:t>10/13/2015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Templ ref: PPT-ISO-.001   Doc Ref no: CEO – QUAR-REP 112012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B0A82C-5C29-49A3-8D0D-A6ACCB0103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fld id="{3465FB34-5AB7-40E0-884D-A19F5F118C2B}" type="datetime1">
              <a:rPr lang="en-US" smtClean="0"/>
              <a:pPr>
                <a:defRPr/>
              </a:pPr>
              <a:t>10/13/2015</a:t>
            </a:fld>
            <a:endParaRPr lang="en-US" dirty="0"/>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r>
              <a:rPr lang="pt-BR" smtClean="0"/>
              <a:t>Templ ref: PPT-ISO-.001   Doc Ref no: CEO – QUAR-REP 112012</a:t>
            </a:r>
            <a:endParaRPr lang="en-US" dirty="0"/>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07E80D3F-73B6-4DBE-8388-CF655AD155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381863" y="2099279"/>
            <a:ext cx="8064305" cy="3708260"/>
          </a:xfrm>
        </p:spPr>
        <p:txBody>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0099"/>
                </a:solidFill>
                <a:cs typeface="Arial" pitchFamily="34" charset="0"/>
              </a:rPr>
              <a:t> </a:t>
            </a:r>
            <a:r>
              <a:rPr lang="en-US" sz="2800" b="1" dirty="0" smtClean="0">
                <a:solidFill>
                  <a:srgbClr val="000099"/>
                </a:solidFill>
                <a:cs typeface="Arial" pitchFamily="34" charset="0"/>
              </a:rPr>
              <a:t>THE SOUTH AFRICAN WEATHER SERVICE ANNUAL PERFORMANCE REPORT 2014/15</a:t>
            </a:r>
            <a:br>
              <a:rPr lang="en-US" sz="2800" b="1" dirty="0" smtClean="0">
                <a:solidFill>
                  <a:srgbClr val="000099"/>
                </a:solidFill>
                <a:cs typeface="Arial" pitchFamily="34" charset="0"/>
              </a:rPr>
            </a:br>
            <a:r>
              <a:rPr lang="en-US" sz="2800" b="1" dirty="0" smtClean="0">
                <a:solidFill>
                  <a:srgbClr val="000099"/>
                </a:solidFill>
                <a:cs typeface="Arial" pitchFamily="34" charset="0"/>
              </a:rPr>
              <a:t>DASHBOARD</a:t>
            </a:r>
            <a:br>
              <a:rPr lang="en-US" sz="2800" b="1" dirty="0" smtClean="0">
                <a:solidFill>
                  <a:srgbClr val="000099"/>
                </a:solidFill>
                <a:cs typeface="Arial" pitchFamily="34" charset="0"/>
              </a:rPr>
            </a:br>
            <a:r>
              <a:rPr lang="en-US" b="1" dirty="0" smtClean="0">
                <a:solidFill>
                  <a:srgbClr val="000099"/>
                </a:solidFill>
                <a:cs typeface="Arial" pitchFamily="34" charset="0"/>
              </a:rPr>
              <a:t/>
            </a:r>
            <a:br>
              <a:rPr lang="en-US" b="1" dirty="0" smtClean="0">
                <a:solidFill>
                  <a:srgbClr val="000099"/>
                </a:solidFill>
                <a:cs typeface="Arial" pitchFamily="34" charset="0"/>
              </a:rPr>
            </a:br>
            <a:r>
              <a:rPr lang="en-US" sz="4000" b="1" dirty="0" smtClean="0">
                <a:solidFill>
                  <a:srgbClr val="000099"/>
                </a:solidFill>
                <a:cs typeface="Arial" pitchFamily="34" charset="0"/>
              </a:rPr>
              <a:t> </a:t>
            </a:r>
            <a:r>
              <a:rPr lang="en-US" sz="2800" b="1" dirty="0" smtClean="0">
                <a:solidFill>
                  <a:srgbClr val="000099"/>
                </a:solidFill>
                <a:cs typeface="Arial" pitchFamily="34" charset="0"/>
              </a:rPr>
              <a:t>15 OCTOBER </a:t>
            </a:r>
            <a:r>
              <a:rPr lang="en-US" sz="2800" b="1" dirty="0">
                <a:solidFill>
                  <a:srgbClr val="000099"/>
                </a:solidFill>
                <a:cs typeface="Arial" pitchFamily="34" charset="0"/>
              </a:rPr>
              <a:t>2015</a:t>
            </a:r>
            <a:br>
              <a:rPr lang="en-US" sz="2800" b="1" dirty="0">
                <a:solidFill>
                  <a:srgbClr val="000099"/>
                </a:solidFill>
                <a:cs typeface="Arial" pitchFamily="34" charset="0"/>
              </a:rPr>
            </a:br>
            <a:r>
              <a:rPr lang="en-US" sz="2800" b="1" dirty="0" smtClean="0">
                <a:solidFill>
                  <a:srgbClr val="000099"/>
                </a:solidFill>
                <a:cs typeface="Arial" pitchFamily="34" charset="0"/>
              </a:rPr>
              <a:t>Dr. L. </a:t>
            </a:r>
            <a:r>
              <a:rPr lang="en-US" sz="2800" b="1" dirty="0">
                <a:solidFill>
                  <a:srgbClr val="000099"/>
                </a:solidFill>
                <a:cs typeface="Arial" pitchFamily="34" charset="0"/>
              </a:rPr>
              <a:t>M</a:t>
            </a:r>
            <a:r>
              <a:rPr lang="en-US" sz="2800" b="1" dirty="0" smtClean="0">
                <a:solidFill>
                  <a:srgbClr val="000099"/>
                </a:solidFill>
                <a:cs typeface="Arial" pitchFamily="34" charset="0"/>
              </a:rPr>
              <a:t>akuleni</a:t>
            </a: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endParaRPr lang="en-US" b="1" dirty="0" smtClean="0">
              <a:solidFill>
                <a:srgbClr val="0070C0"/>
              </a:solidFill>
            </a:endParaRPr>
          </a:p>
        </p:txBody>
      </p:sp>
      <p:pic>
        <p:nvPicPr>
          <p:cNvPr id="5" name="Picture 4"/>
          <p:cNvPicPr>
            <a:picLocks noChangeAspect="1"/>
          </p:cNvPicPr>
          <p:nvPr/>
        </p:nvPicPr>
        <p:blipFill>
          <a:blip r:embed="rId3"/>
          <a:stretch>
            <a:fillRect/>
          </a:stretch>
        </p:blipFill>
        <p:spPr>
          <a:xfrm>
            <a:off x="2317779" y="276726"/>
            <a:ext cx="3702021" cy="1626335"/>
          </a:xfrm>
          <a:prstGeom prst="rect">
            <a:avLst/>
          </a:prstGeom>
        </p:spPr>
      </p:pic>
    </p:spTree>
    <p:extLst>
      <p:ext uri="{BB962C8B-B14F-4D97-AF65-F5344CB8AC3E}">
        <p14:creationId xmlns:p14="http://schemas.microsoft.com/office/powerpoint/2010/main" val="244568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t>PERFOMANCE ON OBJECTIVES</a:t>
            </a:r>
          </a:p>
        </p:txBody>
      </p:sp>
      <p:sp>
        <p:nvSpPr>
          <p:cNvPr id="7" name="Text Placeholder 2"/>
          <p:cNvSpPr txBox="1">
            <a:spLocks/>
          </p:cNvSpPr>
          <p:nvPr/>
        </p:nvSpPr>
        <p:spPr>
          <a:xfrm>
            <a:off x="369276" y="1222844"/>
            <a:ext cx="8405446" cy="5735369"/>
          </a:xfrm>
          <a:prstGeom prst="rect">
            <a:avLst/>
          </a:prstGeom>
        </p:spPr>
        <p:txBody>
          <a:bodyPr/>
          <a:lstStyle/>
          <a:p>
            <a:pPr marL="914400" lvl="1" indent="347663">
              <a:spcBef>
                <a:spcPts val="1200"/>
              </a:spcBef>
              <a:defRPr/>
            </a:pPr>
            <a:r>
              <a:rPr lang="en-ZA" sz="1800" b="1" i="1" kern="0" dirty="0" smtClean="0">
                <a:solidFill>
                  <a:srgbClr val="000000"/>
                </a:solidFill>
              </a:rPr>
              <a:t>					</a:t>
            </a:r>
          </a:p>
          <a:p>
            <a:pPr marL="1371600" lvl="2" indent="-457200">
              <a:buFont typeface="Arial" panose="020B0604020202020204" pitchFamily="34" charset="0"/>
              <a:buChar char="•"/>
              <a:defRPr/>
            </a:pPr>
            <a:endParaRPr lang="en-ZA" sz="2000" b="1" i="1" kern="0" dirty="0" smtClean="0">
              <a:solidFill>
                <a:srgbClr val="000000"/>
              </a:solidFill>
            </a:endParaRPr>
          </a:p>
          <a:p>
            <a:pPr lvl="1">
              <a:defRPr/>
            </a:pPr>
            <a:endParaRPr lang="en-ZA" sz="2800" dirty="0">
              <a:solidFill>
                <a:srgbClr val="000000"/>
              </a:solidFill>
            </a:endParaRPr>
          </a:p>
        </p:txBody>
      </p:sp>
      <p:sp>
        <p:nvSpPr>
          <p:cNvPr id="10" name="Content Placeholder 3"/>
          <p:cNvSpPr txBox="1">
            <a:spLocks/>
          </p:cNvSpPr>
          <p:nvPr/>
        </p:nvSpPr>
        <p:spPr>
          <a:xfrm>
            <a:off x="457200" y="2253663"/>
            <a:ext cx="4040188" cy="4131107"/>
          </a:xfrm>
          <a:prstGeom prst="rect">
            <a:avLst/>
          </a:prstGeom>
        </p:spPr>
        <p:txBody>
          <a:bodyPr/>
          <a:lstStyle/>
          <a:p>
            <a:pPr marL="342900" indent="-342900" defTabSz="914400">
              <a:spcBef>
                <a:spcPct val="20000"/>
              </a:spcBef>
              <a:buFontTx/>
              <a:buChar char="•"/>
            </a:pPr>
            <a:endParaRPr lang="en-ZA" sz="1800" b="1" dirty="0">
              <a:solidFill>
                <a:srgbClr val="FF0000"/>
              </a:solidFill>
            </a:endParaRPr>
          </a:p>
        </p:txBody>
      </p:sp>
      <p:sp>
        <p:nvSpPr>
          <p:cNvPr id="11" name="Text Placeholder 4"/>
          <p:cNvSpPr txBox="1">
            <a:spLocks/>
          </p:cNvSpPr>
          <p:nvPr/>
        </p:nvSpPr>
        <p:spPr>
          <a:xfrm>
            <a:off x="4645025" y="1177635"/>
            <a:ext cx="4041775" cy="1482437"/>
          </a:xfrm>
          <a:prstGeom prst="rect">
            <a:avLst/>
          </a:prstGeom>
        </p:spPr>
        <p:txBody>
          <a:bodyPr/>
          <a:lstStyle/>
          <a:p>
            <a:pPr marL="342900" indent="-342900" defTabSz="914400" eaLnBrk="0" hangingPunct="0">
              <a:spcBef>
                <a:spcPct val="20000"/>
              </a:spcBef>
              <a:defRPr/>
            </a:pPr>
            <a:endParaRPr lang="en-ZA" sz="2000" b="1" kern="0" dirty="0">
              <a:solidFill>
                <a:srgbClr val="000000"/>
              </a:solidFill>
              <a:latin typeface="Arial"/>
            </a:endParaRPr>
          </a:p>
        </p:txBody>
      </p:sp>
      <p:sp>
        <p:nvSpPr>
          <p:cNvPr id="8" name="Slide Number Placeholder 7"/>
          <p:cNvSpPr>
            <a:spLocks noGrp="1"/>
          </p:cNvSpPr>
          <p:nvPr>
            <p:ph type="sldNum" sz="quarter" idx="12"/>
          </p:nvPr>
        </p:nvSpPr>
        <p:spPr/>
        <p:txBody>
          <a:bodyPr/>
          <a:lstStyle/>
          <a:p>
            <a:pPr>
              <a:defRPr/>
            </a:pPr>
            <a:fld id="{C4290978-3EF1-4D1B-A352-881DF48F9155}" type="slidenum">
              <a:rPr lang="en-US" sz="1100" smtClean="0">
                <a:solidFill>
                  <a:srgbClr val="000000"/>
                </a:solidFill>
              </a:rPr>
              <a:pPr>
                <a:defRPr/>
              </a:pPr>
              <a:t>10</a:t>
            </a:fld>
            <a:endParaRPr lang="en-US" sz="1100" dirty="0">
              <a:solidFill>
                <a:srgbClr val="000000"/>
              </a:solidFill>
            </a:endParaRPr>
          </a:p>
        </p:txBody>
      </p:sp>
      <p:pic>
        <p:nvPicPr>
          <p:cNvPr id="2" name="Picture 1"/>
          <p:cNvPicPr>
            <a:picLocks noChangeAspect="1"/>
          </p:cNvPicPr>
          <p:nvPr/>
        </p:nvPicPr>
        <p:blipFill>
          <a:blip r:embed="rId2"/>
          <a:stretch>
            <a:fillRect/>
          </a:stretch>
        </p:blipFill>
        <p:spPr>
          <a:xfrm>
            <a:off x="73025" y="649770"/>
            <a:ext cx="9144000" cy="1146147"/>
          </a:xfrm>
          <a:prstGeom prst="rect">
            <a:avLst/>
          </a:prstGeom>
        </p:spPr>
      </p:pic>
      <p:graphicFrame>
        <p:nvGraphicFramePr>
          <p:cNvPr id="3" name="Diagram 2"/>
          <p:cNvGraphicFramePr/>
          <p:nvPr>
            <p:extLst>
              <p:ext uri="{D42A27DB-BD31-4B8C-83A1-F6EECF244321}">
                <p14:modId xmlns:p14="http://schemas.microsoft.com/office/powerpoint/2010/main" val="9921960"/>
              </p:ext>
            </p:extLst>
          </p:nvPr>
        </p:nvGraphicFramePr>
        <p:xfrm>
          <a:off x="961449" y="1841126"/>
          <a:ext cx="7620000" cy="818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55935269"/>
              </p:ext>
            </p:extLst>
          </p:nvPr>
        </p:nvGraphicFramePr>
        <p:xfrm>
          <a:off x="-1" y="2908715"/>
          <a:ext cx="9143999" cy="876754"/>
        </p:xfrm>
        <a:graphic>
          <a:graphicData uri="http://schemas.openxmlformats.org/drawingml/2006/table">
            <a:tbl>
              <a:tblPr firstRow="1" bandRow="1">
                <a:tableStyleId>{5C22544A-7EE6-4342-B048-85BDC9FD1C3A}</a:tableStyleId>
              </a:tblPr>
              <a:tblGrid>
                <a:gridCol w="9143999"/>
              </a:tblGrid>
              <a:tr h="87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Strategic Goal 2: To ensure effective management of Stakeholder, Partner and Client Relations  </a:t>
                      </a:r>
                      <a:endParaRPr kumimoji="0" lang="en-GB"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txBody>
                  <a:tcPr/>
                </a:tc>
              </a:tr>
            </a:tbl>
          </a:graphicData>
        </a:graphic>
      </p:graphicFrame>
      <p:grpSp>
        <p:nvGrpSpPr>
          <p:cNvPr id="12" name="Group 11"/>
          <p:cNvGrpSpPr/>
          <p:nvPr/>
        </p:nvGrpSpPr>
        <p:grpSpPr>
          <a:xfrm>
            <a:off x="961449" y="4004615"/>
            <a:ext cx="7804640" cy="892823"/>
            <a:chOff x="516432" y="96769"/>
            <a:chExt cx="6868091" cy="1300477"/>
          </a:xfrm>
        </p:grpSpPr>
        <p:sp>
          <p:nvSpPr>
            <p:cNvPr id="13" name="Pentagon 12"/>
            <p:cNvSpPr/>
            <p:nvPr/>
          </p:nvSpPr>
          <p:spPr>
            <a:xfrm rot="10800000">
              <a:off x="516432" y="96769"/>
              <a:ext cx="6705608" cy="1220392"/>
            </a:xfrm>
            <a:prstGeom prst="homePlat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p:cNvSpPr/>
            <p:nvPr/>
          </p:nvSpPr>
          <p:spPr>
            <a:xfrm>
              <a:off x="984013" y="542297"/>
              <a:ext cx="6400510" cy="854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0919" tIns="91440" rIns="170688" bIns="91440" numCol="1" spcCol="1270" anchor="ctr" anchorCtr="0">
              <a:noAutofit/>
            </a:bodyPr>
            <a:lstStyle/>
            <a:p>
              <a:pPr lvl="0" algn="l" defTabSz="1066800">
                <a:lnSpc>
                  <a:spcPct val="100000"/>
                </a:lnSpc>
                <a:spcBef>
                  <a:spcPct val="0"/>
                </a:spcBef>
                <a:spcAft>
                  <a:spcPts val="300"/>
                </a:spcAft>
              </a:pPr>
              <a:r>
                <a:rPr lang="en-ZA" sz="2400" b="1" kern="1200" dirty="0" smtClean="0">
                  <a:solidFill>
                    <a:srgbClr val="002060"/>
                  </a:solidFill>
                </a:rPr>
                <a:t>      7 out of 8 Targets Achieved                                                  </a:t>
              </a:r>
            </a:p>
            <a:p>
              <a:pPr lvl="0" algn="l" defTabSz="1066800">
                <a:lnSpc>
                  <a:spcPct val="100000"/>
                </a:lnSpc>
                <a:spcBef>
                  <a:spcPct val="0"/>
                </a:spcBef>
                <a:spcAft>
                  <a:spcPts val="300"/>
                </a:spcAft>
              </a:pPr>
              <a:r>
                <a:rPr lang="en-ZA" sz="2400" b="1" kern="1200" dirty="0" smtClean="0">
                  <a:solidFill>
                    <a:srgbClr val="002060"/>
                  </a:solidFill>
                </a:rPr>
                <a:t>             </a:t>
              </a:r>
              <a:endParaRPr lang="en-ZA" sz="2400" b="1" kern="1200" dirty="0">
                <a:solidFill>
                  <a:srgbClr val="002060"/>
                </a:solidFill>
              </a:endParaRPr>
            </a:p>
          </p:txBody>
        </p:sp>
      </p:grpSp>
      <p:sp>
        <p:nvSpPr>
          <p:cNvPr id="15" name="Oval 14"/>
          <p:cNvSpPr/>
          <p:nvPr/>
        </p:nvSpPr>
        <p:spPr>
          <a:xfrm>
            <a:off x="1428092" y="4041954"/>
            <a:ext cx="875117" cy="818147"/>
          </a:xfrm>
          <a:prstGeom prst="ellipse">
            <a:avLst/>
          </a:prstGeom>
          <a:blipFill>
            <a:blip r:embed="rId8">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6" name="Diagram 15"/>
          <p:cNvGraphicFramePr/>
          <p:nvPr>
            <p:extLst>
              <p:ext uri="{D42A27DB-BD31-4B8C-83A1-F6EECF244321}">
                <p14:modId xmlns:p14="http://schemas.microsoft.com/office/powerpoint/2010/main" val="2036234186"/>
              </p:ext>
            </p:extLst>
          </p:nvPr>
        </p:nvGraphicFramePr>
        <p:xfrm>
          <a:off x="598999" y="5069572"/>
          <a:ext cx="8092051" cy="43890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5561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4022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t>PERFOMANCE ON OBJECTIVES</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z="1100" smtClean="0">
                <a:solidFill>
                  <a:srgbClr val="000000"/>
                </a:solidFill>
              </a:rPr>
              <a:pPr>
                <a:defRPr/>
              </a:pPr>
              <a:t>11</a:t>
            </a:fld>
            <a:endParaRPr lang="en-US" sz="11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8647549"/>
              </p:ext>
            </p:extLst>
          </p:nvPr>
        </p:nvGraphicFramePr>
        <p:xfrm>
          <a:off x="1" y="3898025"/>
          <a:ext cx="9143999" cy="864778"/>
        </p:xfrm>
        <a:graphic>
          <a:graphicData uri="http://schemas.openxmlformats.org/drawingml/2006/table">
            <a:tbl>
              <a:tblPr firstRow="1" bandRow="1">
                <a:tableStyleId>{5C22544A-7EE6-4342-B048-85BDC9FD1C3A}</a:tableStyleId>
              </a:tblPr>
              <a:tblGrid>
                <a:gridCol w="9143999"/>
              </a:tblGrid>
              <a:tr h="864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Strategic Goal 4: To ensure continuous organisational effectiveness and efficiency</a:t>
                      </a:r>
                    </a:p>
                  </a:txBody>
                  <a:tcPr/>
                </a:tc>
              </a:tr>
            </a:tbl>
          </a:graphicData>
        </a:graphic>
      </p:graphicFrame>
      <p:graphicFrame>
        <p:nvGraphicFramePr>
          <p:cNvPr id="11" name="Diagram 10"/>
          <p:cNvGraphicFramePr/>
          <p:nvPr>
            <p:extLst/>
          </p:nvPr>
        </p:nvGraphicFramePr>
        <p:xfrm>
          <a:off x="391886" y="1841126"/>
          <a:ext cx="8189563" cy="778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extLst/>
          </p:nvPr>
        </p:nvGraphicFramePr>
        <p:xfrm>
          <a:off x="79023" y="850146"/>
          <a:ext cx="9064977" cy="876754"/>
        </p:xfrm>
        <a:graphic>
          <a:graphicData uri="http://schemas.openxmlformats.org/drawingml/2006/table">
            <a:tbl>
              <a:tblPr firstRow="1" bandRow="1">
                <a:tableStyleId>{5C22544A-7EE6-4342-B048-85BDC9FD1C3A}</a:tableStyleId>
              </a:tblPr>
              <a:tblGrid>
                <a:gridCol w="9064977"/>
              </a:tblGrid>
              <a:tr h="87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Strategic Goal 3: </a:t>
                      </a:r>
                      <a:r>
                        <a:rPr lang="en-US" sz="2000" dirty="0" smtClean="0">
                          <a:solidFill>
                            <a:srgbClr val="002060"/>
                          </a:solidFill>
                          <a:latin typeface="Arial" panose="020B0604020202020204" pitchFamily="34" charset="0"/>
                          <a:cs typeface="Arial" panose="020B0604020202020204" pitchFamily="34" charset="0"/>
                        </a:rPr>
                        <a:t>To address the short-term viability and long-term</a:t>
                      </a:r>
                      <a:r>
                        <a:rPr lang="en-US" sz="2000" baseline="0" dirty="0" smtClean="0">
                          <a:solidFill>
                            <a:srgbClr val="002060"/>
                          </a:solidFill>
                          <a:latin typeface="Arial" panose="020B0604020202020204" pitchFamily="34" charset="0"/>
                          <a:cs typeface="Arial" panose="020B0604020202020204" pitchFamily="34" charset="0"/>
                        </a:rPr>
                        <a:t> sustainability of SAWS revenue and ensure continued fiscal discipline</a:t>
                      </a:r>
                      <a:endParaRPr lang="en-GB" sz="2000" dirty="0" smtClean="0">
                        <a:solidFill>
                          <a:srgbClr val="002060"/>
                        </a:solidFill>
                        <a:latin typeface="Arial" panose="020B0604020202020204" pitchFamily="34" charset="0"/>
                        <a:cs typeface="Arial" panose="020B0604020202020204" pitchFamily="34" charset="0"/>
                      </a:endParaRPr>
                    </a:p>
                  </a:txBody>
                  <a:tcPr/>
                </a:tc>
              </a:tr>
            </a:tbl>
          </a:graphicData>
        </a:graphic>
      </p:graphicFrame>
      <p:grpSp>
        <p:nvGrpSpPr>
          <p:cNvPr id="9" name="Group 8"/>
          <p:cNvGrpSpPr/>
          <p:nvPr/>
        </p:nvGrpSpPr>
        <p:grpSpPr>
          <a:xfrm>
            <a:off x="593551" y="2779632"/>
            <a:ext cx="8093249" cy="946786"/>
            <a:chOff x="410685" y="596887"/>
            <a:chExt cx="8093249" cy="1778390"/>
          </a:xfrm>
        </p:grpSpPr>
        <p:sp>
          <p:nvSpPr>
            <p:cNvPr id="10" name="Pentagon 9"/>
            <p:cNvSpPr/>
            <p:nvPr/>
          </p:nvSpPr>
          <p:spPr>
            <a:xfrm rot="10800000">
              <a:off x="410685" y="596887"/>
              <a:ext cx="7324623" cy="1658585"/>
            </a:xfrm>
            <a:prstGeom prst="homePlat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agon 4"/>
            <p:cNvSpPr/>
            <p:nvPr/>
          </p:nvSpPr>
          <p:spPr>
            <a:xfrm>
              <a:off x="1593957" y="716693"/>
              <a:ext cx="6909977" cy="1658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809" tIns="76200" rIns="142240" bIns="76200" numCol="1" spcCol="1270" anchor="t" anchorCtr="0">
              <a:noAutofit/>
            </a:bodyPr>
            <a:lstStyle/>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Commercial Revenue Growth</a:t>
              </a:r>
            </a:p>
            <a:p>
              <a:pPr lvl="0" algn="l" defTabSz="889000">
                <a:lnSpc>
                  <a:spcPct val="100000"/>
                </a:lnSpc>
                <a:spcBef>
                  <a:spcPct val="0"/>
                </a:spcBef>
                <a:spcAft>
                  <a:spcPts val="300"/>
                </a:spcAft>
              </a:pPr>
              <a:r>
                <a:rPr lang="en-ZA" sz="2000" b="1" i="1" dirty="0" smtClean="0">
                  <a:solidFill>
                    <a:srgbClr val="002060"/>
                  </a:solidFill>
                  <a:latin typeface="Arial" panose="020B0604020202020204" pitchFamily="34" charset="0"/>
                  <a:cs typeface="Arial" panose="020B0604020202020204" pitchFamily="34" charset="0"/>
                </a:rPr>
                <a:t>Not Achieved</a:t>
              </a:r>
              <a:endParaRPr lang="en-ZA" sz="1800" b="0" i="0" kern="1200" dirty="0" smtClean="0">
                <a:solidFill>
                  <a:srgbClr val="002060"/>
                </a:solidFill>
                <a:latin typeface="Arial" panose="020B0604020202020204" pitchFamily="34" charset="0"/>
                <a:cs typeface="Arial" panose="020B0604020202020204" pitchFamily="34" charset="0"/>
              </a:endParaRPr>
            </a:p>
            <a:p>
              <a:pPr marL="0" lvl="1" algn="l" defTabSz="800100">
                <a:lnSpc>
                  <a:spcPct val="100000"/>
                </a:lnSpc>
                <a:spcBef>
                  <a:spcPct val="0"/>
                </a:spcBef>
                <a:spcAft>
                  <a:spcPts val="300"/>
                </a:spcAft>
              </a:pPr>
              <a:r>
                <a:rPr lang="en-ZA" sz="1800" b="0" i="0" kern="1200" dirty="0" smtClean="0">
                  <a:solidFill>
                    <a:srgbClr val="002060"/>
                  </a:solidFill>
                  <a:latin typeface="Arial" panose="020B0604020202020204" pitchFamily="34" charset="0"/>
                  <a:cs typeface="Arial" panose="020B0604020202020204" pitchFamily="34" charset="0"/>
                </a:rPr>
                <a:t>	</a:t>
              </a:r>
            </a:p>
          </p:txBody>
        </p:sp>
      </p:grpSp>
      <p:sp>
        <p:nvSpPr>
          <p:cNvPr id="13" name="Oval 12"/>
          <p:cNvSpPr/>
          <p:nvPr/>
        </p:nvSpPr>
        <p:spPr>
          <a:xfrm>
            <a:off x="1258141" y="2825149"/>
            <a:ext cx="796381" cy="837487"/>
          </a:xfrm>
          <a:prstGeom prst="ellipse">
            <a:avLst/>
          </a:prstGeom>
          <a:blipFill>
            <a:blip r:embed="rId8">
              <a:extLst>
                <a:ext uri="{28A0092B-C50C-407E-A947-70E740481C1C}">
                  <a14:useLocalDpi xmlns:a14="http://schemas.microsoft.com/office/drawing/2010/main" val="0"/>
                </a:ext>
              </a:extLst>
            </a:blip>
            <a:srcRect/>
            <a:stretch>
              <a:fillRect l="-48000" r="-4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631752" y="4829934"/>
            <a:ext cx="7286422" cy="1005475"/>
            <a:chOff x="166788" y="1166"/>
            <a:chExt cx="7286422" cy="1206587"/>
          </a:xfrm>
        </p:grpSpPr>
        <p:sp>
          <p:nvSpPr>
            <p:cNvPr id="15" name="Pentagon 14"/>
            <p:cNvSpPr/>
            <p:nvPr/>
          </p:nvSpPr>
          <p:spPr>
            <a:xfrm rot="10800000">
              <a:off x="166788" y="1166"/>
              <a:ext cx="7286422" cy="1174142"/>
            </a:xfrm>
            <a:prstGeom prst="homePlat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agon 4"/>
            <p:cNvSpPr/>
            <p:nvPr/>
          </p:nvSpPr>
          <p:spPr>
            <a:xfrm>
              <a:off x="811837" y="33612"/>
              <a:ext cx="6598739" cy="1174141"/>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517764" tIns="91440" rIns="170688" bIns="91440" numCol="1" spcCol="1270" anchor="ctr" anchorCtr="0">
              <a:noAutofit/>
            </a:bodyPr>
            <a:lstStyle/>
            <a:p>
              <a:pPr lvl="0" algn="l" defTabSz="1066800">
                <a:lnSpc>
                  <a:spcPct val="90000"/>
                </a:lnSpc>
                <a:spcBef>
                  <a:spcPct val="0"/>
                </a:spcBef>
                <a:spcAft>
                  <a:spcPts val="300"/>
                </a:spcAft>
              </a:pPr>
              <a:r>
                <a:rPr lang="en-ZA" sz="2400" b="1" kern="1200" dirty="0" smtClean="0">
                  <a:solidFill>
                    <a:srgbClr val="002060"/>
                  </a:solidFill>
                </a:rPr>
                <a:t>              </a:t>
              </a:r>
              <a:r>
                <a:rPr lang="en-ZA" sz="2400" b="1" kern="1200" dirty="0" smtClean="0">
                  <a:solidFill>
                    <a:srgbClr val="002060"/>
                  </a:solidFill>
                </a:rPr>
                <a:t>1 </a:t>
              </a:r>
              <a:r>
                <a:rPr lang="en-ZA" sz="2400" b="1" kern="1200" dirty="0" smtClean="0">
                  <a:solidFill>
                    <a:srgbClr val="002060"/>
                  </a:solidFill>
                </a:rPr>
                <a:t>targets out of </a:t>
              </a:r>
              <a:r>
                <a:rPr lang="en-ZA" sz="2400" b="1" kern="1200" dirty="0" smtClean="0">
                  <a:solidFill>
                    <a:srgbClr val="002060"/>
                  </a:solidFill>
                </a:rPr>
                <a:t>2 </a:t>
              </a:r>
              <a:r>
                <a:rPr lang="en-ZA" sz="2400" b="1" kern="1200" dirty="0" smtClean="0">
                  <a:solidFill>
                    <a:srgbClr val="002060"/>
                  </a:solidFill>
                </a:rPr>
                <a:t>Achieved                                                        </a:t>
              </a:r>
            </a:p>
            <a:p>
              <a:pPr lvl="0" algn="l" defTabSz="1066800">
                <a:lnSpc>
                  <a:spcPct val="90000"/>
                </a:lnSpc>
                <a:spcBef>
                  <a:spcPct val="0"/>
                </a:spcBef>
                <a:spcAft>
                  <a:spcPts val="300"/>
                </a:spcAft>
              </a:pPr>
              <a:r>
                <a:rPr lang="en-ZA" sz="2400" b="1" kern="1200" dirty="0" smtClean="0">
                  <a:solidFill>
                    <a:srgbClr val="002060"/>
                  </a:solidFill>
                </a:rPr>
                <a:t>             (Partially)Achieved(Radar data) </a:t>
              </a:r>
              <a:endParaRPr lang="en-ZA" sz="2400" b="1" kern="1200" dirty="0">
                <a:solidFill>
                  <a:srgbClr val="002060"/>
                </a:solidFill>
              </a:endParaRPr>
            </a:p>
          </p:txBody>
        </p:sp>
      </p:grpSp>
      <p:sp>
        <p:nvSpPr>
          <p:cNvPr id="18" name="Oval 17"/>
          <p:cNvSpPr/>
          <p:nvPr/>
        </p:nvSpPr>
        <p:spPr>
          <a:xfrm>
            <a:off x="1276801" y="4903086"/>
            <a:ext cx="777721" cy="777721"/>
          </a:xfrm>
          <a:prstGeom prst="ellipse">
            <a:avLst/>
          </a:prstGeom>
          <a:blipFill>
            <a:blip r:embed="rId9">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8505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z="1100" smtClean="0">
                <a:solidFill>
                  <a:srgbClr val="000000"/>
                </a:solidFill>
              </a:rPr>
              <a:pPr>
                <a:defRPr/>
              </a:pPr>
              <a:t>12</a:t>
            </a:fld>
            <a:endParaRPr lang="en-US" sz="1100" dirty="0">
              <a:solidFill>
                <a:srgbClr val="000000"/>
              </a:solidFill>
            </a:endParaRPr>
          </a:p>
        </p:txBody>
      </p:sp>
      <p:graphicFrame>
        <p:nvGraphicFramePr>
          <p:cNvPr id="3" name="Table 2"/>
          <p:cNvGraphicFramePr>
            <a:graphicFrameLocks noGrp="1"/>
          </p:cNvGraphicFramePr>
          <p:nvPr>
            <p:extLst/>
          </p:nvPr>
        </p:nvGraphicFramePr>
        <p:xfrm>
          <a:off x="-1" y="740958"/>
          <a:ext cx="9143999" cy="876754"/>
        </p:xfrm>
        <a:graphic>
          <a:graphicData uri="http://schemas.openxmlformats.org/drawingml/2006/table">
            <a:tbl>
              <a:tblPr firstRow="1" bandRow="1">
                <a:tableStyleId>{5C22544A-7EE6-4342-B048-85BDC9FD1C3A}</a:tableStyleId>
              </a:tblPr>
              <a:tblGrid>
                <a:gridCol w="9143999"/>
              </a:tblGrid>
              <a:tr h="87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Strategic Goal 5: To create a strategy -driven human capital capacity for SAWS performance</a:t>
                      </a:r>
                    </a:p>
                  </a:txBody>
                  <a:tcPr/>
                </a:tc>
              </a:tr>
            </a:tbl>
          </a:graphicData>
        </a:graphic>
      </p:graphicFrame>
      <p:graphicFrame>
        <p:nvGraphicFramePr>
          <p:cNvPr id="11" name="Diagram 10"/>
          <p:cNvGraphicFramePr/>
          <p:nvPr>
            <p:extLst>
              <p:ext uri="{D42A27DB-BD31-4B8C-83A1-F6EECF244321}">
                <p14:modId xmlns:p14="http://schemas.microsoft.com/office/powerpoint/2010/main" val="229762710"/>
              </p:ext>
            </p:extLst>
          </p:nvPr>
        </p:nvGraphicFramePr>
        <p:xfrm>
          <a:off x="149868" y="1841126"/>
          <a:ext cx="8689331" cy="46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t>PERFOMANCE ON OBJECTIVES</a:t>
            </a:r>
          </a:p>
        </p:txBody>
      </p:sp>
    </p:spTree>
    <p:extLst>
      <p:ext uri="{BB962C8B-B14F-4D97-AF65-F5344CB8AC3E}">
        <p14:creationId xmlns:p14="http://schemas.microsoft.com/office/powerpoint/2010/main" val="2356442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z="1100" smtClean="0">
                <a:solidFill>
                  <a:srgbClr val="000000"/>
                </a:solidFill>
              </a:rPr>
              <a:pPr>
                <a:defRPr/>
              </a:pPr>
              <a:t>13</a:t>
            </a:fld>
            <a:endParaRPr lang="en-US" sz="1100" dirty="0">
              <a:solidFill>
                <a:srgbClr val="000000"/>
              </a:solidFill>
            </a:endParaRPr>
          </a:p>
        </p:txBody>
      </p:sp>
      <p:graphicFrame>
        <p:nvGraphicFramePr>
          <p:cNvPr id="3" name="Table 2"/>
          <p:cNvGraphicFramePr>
            <a:graphicFrameLocks noGrp="1"/>
          </p:cNvGraphicFramePr>
          <p:nvPr>
            <p:extLst/>
          </p:nvPr>
        </p:nvGraphicFramePr>
        <p:xfrm>
          <a:off x="0" y="886732"/>
          <a:ext cx="9143999" cy="876754"/>
        </p:xfrm>
        <a:graphic>
          <a:graphicData uri="http://schemas.openxmlformats.org/drawingml/2006/table">
            <a:tbl>
              <a:tblPr firstRow="1" bandRow="1">
                <a:tableStyleId>{5C22544A-7EE6-4342-B048-85BDC9FD1C3A}</a:tableStyleId>
              </a:tblPr>
              <a:tblGrid>
                <a:gridCol w="9143999"/>
              </a:tblGrid>
              <a:tr h="87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Strategic Goal 5: To create a strategy -driven human capital capacity for SAWS performance</a:t>
                      </a:r>
                    </a:p>
                  </a:txBody>
                  <a:tcPr/>
                </a:tc>
              </a:tr>
            </a:tbl>
          </a:graphicData>
        </a:graphic>
      </p:graphicFrame>
      <p:graphicFrame>
        <p:nvGraphicFramePr>
          <p:cNvPr id="11" name="Diagram 10"/>
          <p:cNvGraphicFramePr/>
          <p:nvPr>
            <p:extLst>
              <p:ext uri="{D42A27DB-BD31-4B8C-83A1-F6EECF244321}">
                <p14:modId xmlns:p14="http://schemas.microsoft.com/office/powerpoint/2010/main" val="2036874322"/>
              </p:ext>
            </p:extLst>
          </p:nvPr>
        </p:nvGraphicFramePr>
        <p:xfrm>
          <a:off x="250371" y="1841126"/>
          <a:ext cx="8719458" cy="454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p:cNvGrpSpPr/>
          <p:nvPr/>
        </p:nvGrpSpPr>
        <p:grpSpPr>
          <a:xfrm>
            <a:off x="465826" y="3594233"/>
            <a:ext cx="8220975" cy="1576634"/>
            <a:chOff x="766002" y="-2"/>
            <a:chExt cx="7899025" cy="2530353"/>
          </a:xfrm>
          <a:solidFill>
            <a:srgbClr val="FF0000"/>
          </a:solidFill>
        </p:grpSpPr>
        <p:sp>
          <p:nvSpPr>
            <p:cNvPr id="17" name="Pentagon 16"/>
            <p:cNvSpPr/>
            <p:nvPr/>
          </p:nvSpPr>
          <p:spPr>
            <a:xfrm rot="10800000">
              <a:off x="766002" y="-2"/>
              <a:ext cx="7899025" cy="2530351"/>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agon 4"/>
            <p:cNvSpPr/>
            <p:nvPr/>
          </p:nvSpPr>
          <p:spPr>
            <a:xfrm>
              <a:off x="1548781" y="0"/>
              <a:ext cx="7116246" cy="2530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9394" tIns="76200" rIns="142240" bIns="76200" numCol="1" spcCol="1270" anchor="ctr" anchorCtr="0">
              <a:noAutofit/>
            </a:bodyPr>
            <a:lstStyle/>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Not achieved</a:t>
              </a:r>
            </a:p>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Increase in percentage readiness of critical            </a:t>
              </a:r>
            </a:p>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successors </a:t>
              </a:r>
            </a:p>
            <a:p>
              <a:pPr lvl="0" algn="l" defTabSz="889000">
                <a:lnSpc>
                  <a:spcPct val="100000"/>
                </a:lnSpc>
                <a:spcBef>
                  <a:spcPct val="0"/>
                </a:spcBef>
                <a:spcAft>
                  <a:spcPts val="300"/>
                </a:spcAft>
              </a:pPr>
              <a:r>
                <a:rPr lang="en-ZA" sz="2000" b="1" i="1" kern="1200" dirty="0" smtClean="0">
                  <a:solidFill>
                    <a:srgbClr val="002060"/>
                  </a:solidFill>
                  <a:latin typeface="Arial" panose="020B0604020202020204" pitchFamily="34" charset="0"/>
                  <a:cs typeface="Arial" panose="020B0604020202020204" pitchFamily="34" charset="0"/>
                </a:rPr>
                <a:t>              </a:t>
              </a:r>
              <a:r>
                <a:rPr lang="en-ZA" sz="1800" dirty="0" smtClean="0">
                  <a:solidFill>
                    <a:srgbClr val="002060"/>
                  </a:solidFill>
                  <a:latin typeface="Arial" panose="020B0604020202020204" pitchFamily="34" charset="0"/>
                  <a:cs typeface="Arial" panose="020B0604020202020204" pitchFamily="34" charset="0"/>
                </a:rPr>
                <a:t>O</a:t>
              </a:r>
              <a:r>
                <a:rPr lang="en-ZA" sz="1800" b="0" i="0" kern="1200" dirty="0" smtClean="0">
                  <a:solidFill>
                    <a:srgbClr val="002060"/>
                  </a:solidFill>
                  <a:latin typeface="Arial" panose="020B0604020202020204" pitchFamily="34" charset="0"/>
                  <a:cs typeface="Arial" panose="020B0604020202020204" pitchFamily="34" charset="0"/>
                </a:rPr>
                <a:t>ther training programmes deferred to next financial </a:t>
              </a:r>
            </a:p>
            <a:p>
              <a:pPr lvl="0" algn="l" defTabSz="889000">
                <a:lnSpc>
                  <a:spcPct val="100000"/>
                </a:lnSpc>
                <a:spcBef>
                  <a:spcPct val="0"/>
                </a:spcBef>
                <a:spcAft>
                  <a:spcPts val="300"/>
                </a:spcAft>
              </a:pPr>
              <a:r>
                <a:rPr lang="en-ZA" sz="1800" b="0" i="0" kern="1200" dirty="0" smtClean="0">
                  <a:solidFill>
                    <a:srgbClr val="002060"/>
                  </a:solidFill>
                  <a:latin typeface="Arial" panose="020B0604020202020204" pitchFamily="34" charset="0"/>
                  <a:cs typeface="Arial" panose="020B0604020202020204" pitchFamily="34" charset="0"/>
                </a:rPr>
                <a:t>               period due to financial constraints. </a:t>
              </a:r>
              <a:endParaRPr lang="en-ZA" sz="2000" b="0" i="0" kern="1200" dirty="0">
                <a:solidFill>
                  <a:srgbClr val="002060"/>
                </a:solidFill>
                <a:latin typeface="Arial" panose="020B0604020202020204" pitchFamily="34" charset="0"/>
                <a:cs typeface="Arial" panose="020B0604020202020204" pitchFamily="34" charset="0"/>
              </a:endParaRPr>
            </a:p>
          </p:txBody>
        </p:sp>
      </p:grpSp>
      <p:sp>
        <p:nvSpPr>
          <p:cNvPr id="19" name="Oval 18"/>
          <p:cNvSpPr/>
          <p:nvPr/>
        </p:nvSpPr>
        <p:spPr>
          <a:xfrm rot="426180">
            <a:off x="1464351" y="3811050"/>
            <a:ext cx="1134102" cy="1143000"/>
          </a:xfrm>
          <a:prstGeom prst="ellipse">
            <a:avLst/>
          </a:prstGeom>
          <a:blipFill>
            <a:blip r:embed="rId8">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t>PERFOMANCE ON OBJECTIVES</a:t>
            </a:r>
          </a:p>
        </p:txBody>
      </p:sp>
      <p:grpSp>
        <p:nvGrpSpPr>
          <p:cNvPr id="15" name="Group 14"/>
          <p:cNvGrpSpPr/>
          <p:nvPr/>
        </p:nvGrpSpPr>
        <p:grpSpPr>
          <a:xfrm>
            <a:off x="510555" y="5326310"/>
            <a:ext cx="8176246" cy="1126411"/>
            <a:chOff x="-97533" y="1166"/>
            <a:chExt cx="7286422" cy="1174142"/>
          </a:xfrm>
        </p:grpSpPr>
        <p:sp>
          <p:nvSpPr>
            <p:cNvPr id="20" name="Pentagon 19"/>
            <p:cNvSpPr/>
            <p:nvPr/>
          </p:nvSpPr>
          <p:spPr>
            <a:xfrm rot="10800000">
              <a:off x="-97533" y="1166"/>
              <a:ext cx="7286422" cy="1174142"/>
            </a:xfrm>
            <a:prstGeom prst="homePlat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agon 4"/>
            <p:cNvSpPr/>
            <p:nvPr/>
          </p:nvSpPr>
          <p:spPr>
            <a:xfrm>
              <a:off x="571490" y="11347"/>
              <a:ext cx="6617399" cy="1090635"/>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517764" tIns="91440" rIns="170688" bIns="91440" numCol="1" spcCol="1270" anchor="ctr" anchorCtr="0">
              <a:noAutofit/>
            </a:bodyPr>
            <a:lstStyle/>
            <a:p>
              <a:pPr lvl="0" algn="l" defTabSz="1066800">
                <a:lnSpc>
                  <a:spcPct val="90000"/>
                </a:lnSpc>
                <a:spcBef>
                  <a:spcPct val="0"/>
                </a:spcBef>
                <a:spcAft>
                  <a:spcPts val="300"/>
                </a:spcAft>
              </a:pPr>
              <a:r>
                <a:rPr lang="en-ZA" sz="2400" b="1" kern="1200" dirty="0" smtClean="0">
                  <a:solidFill>
                    <a:srgbClr val="002060"/>
                  </a:solidFill>
                </a:rPr>
                <a:t>                        </a:t>
              </a:r>
              <a:r>
                <a:rPr lang="en-ZA" sz="1800" b="1" kern="1200" dirty="0" smtClean="0">
                  <a:solidFill>
                    <a:srgbClr val="002060"/>
                  </a:solidFill>
                </a:rPr>
                <a:t>Partially Achieved</a:t>
              </a:r>
            </a:p>
            <a:p>
              <a:pPr lvl="0" algn="ctr" defTabSz="1066800">
                <a:lnSpc>
                  <a:spcPct val="90000"/>
                </a:lnSpc>
                <a:spcBef>
                  <a:spcPct val="0"/>
                </a:spcBef>
                <a:spcAft>
                  <a:spcPts val="300"/>
                </a:spcAft>
              </a:pPr>
              <a:r>
                <a:rPr lang="en-ZA" sz="1800" dirty="0" smtClean="0">
                  <a:solidFill>
                    <a:srgbClr val="002060"/>
                  </a:solidFill>
                </a:rPr>
                <a:t>Number of Bursaries 62 awarded against target of 75 due to financial constraints</a:t>
              </a:r>
              <a:r>
                <a:rPr lang="en-ZA" sz="1800" kern="1200" dirty="0" smtClean="0">
                  <a:solidFill>
                    <a:srgbClr val="002060"/>
                  </a:solidFill>
                </a:rPr>
                <a:t> </a:t>
              </a:r>
              <a:endParaRPr lang="en-ZA" sz="1800" kern="1200" dirty="0">
                <a:solidFill>
                  <a:srgbClr val="002060"/>
                </a:solidFill>
              </a:endParaRPr>
            </a:p>
          </p:txBody>
        </p:sp>
      </p:grpSp>
      <p:pic>
        <p:nvPicPr>
          <p:cNvPr id="22" name="Picture 21"/>
          <p:cNvPicPr>
            <a:picLocks noChangeAspect="1"/>
          </p:cNvPicPr>
          <p:nvPr/>
        </p:nvPicPr>
        <p:blipFill>
          <a:blip r:embed="rId9"/>
          <a:stretch>
            <a:fillRect/>
          </a:stretch>
        </p:blipFill>
        <p:spPr>
          <a:xfrm>
            <a:off x="1203023" y="5449246"/>
            <a:ext cx="902286" cy="841321"/>
          </a:xfrm>
          <a:prstGeom prst="rect">
            <a:avLst/>
          </a:prstGeom>
        </p:spPr>
      </p:pic>
    </p:spTree>
    <p:extLst>
      <p:ext uri="{BB962C8B-B14F-4D97-AF65-F5344CB8AC3E}">
        <p14:creationId xmlns:p14="http://schemas.microsoft.com/office/powerpoint/2010/main" val="203838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94485"/>
            <a:ext cx="9144001" cy="250722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smtClean="0">
              <a:solidFill>
                <a:schemeClr val="bg1"/>
              </a:solidFill>
              <a:latin typeface="Calibri" pitchFamily="34" charset="0"/>
            </a:endParaRPr>
          </a:p>
          <a:p>
            <a:pPr algn="ctr"/>
            <a:r>
              <a:rPr lang="en-ZA" sz="2800" b="1" dirty="0" smtClean="0">
                <a:solidFill>
                  <a:schemeClr val="bg1"/>
                </a:solidFill>
                <a:latin typeface="Calibri" pitchFamily="34" charset="0"/>
              </a:rPr>
              <a:t>STRATEGIC GOAL 1:  </a:t>
            </a:r>
          </a:p>
          <a:p>
            <a:pPr algn="ctr"/>
            <a:endParaRPr lang="en-ZA" sz="2800" b="1" dirty="0">
              <a:solidFill>
                <a:schemeClr val="bg1"/>
              </a:solidFill>
              <a:latin typeface="Calibri" pitchFamily="34" charset="0"/>
            </a:endParaRPr>
          </a:p>
          <a:p>
            <a:pPr algn="ctr"/>
            <a:r>
              <a:rPr lang="en-ZA" sz="2800" b="1" dirty="0" smtClean="0">
                <a:solidFill>
                  <a:schemeClr val="bg1"/>
                </a:solidFill>
                <a:latin typeface="Calibri" pitchFamily="34" charset="0"/>
              </a:rPr>
              <a:t>TO </a:t>
            </a:r>
            <a:r>
              <a:rPr lang="en-ZA" sz="2800" b="1" dirty="0">
                <a:solidFill>
                  <a:schemeClr val="bg1"/>
                </a:solidFill>
                <a:latin typeface="Calibri" pitchFamily="34" charset="0"/>
              </a:rPr>
              <a:t>ENSURE THE CONTINUED RELEVANCE OF THE ORGANISATION IN DELIVERING METEOROLOGICAL AND RELATED PRODUCTS AND SERVICES </a:t>
            </a:r>
          </a:p>
          <a:p>
            <a:pPr algn="ctr"/>
            <a:r>
              <a:rPr lang="en-ZA" sz="3200" b="1" dirty="0" smtClean="0">
                <a:solidFill>
                  <a:schemeClr val="bg1"/>
                </a:solidFill>
                <a:latin typeface="Calibri" pitchFamily="34" charset="0"/>
              </a:rPr>
              <a:t>  </a:t>
            </a:r>
            <a:endParaRPr lang="en-ZA" sz="3200" b="1" dirty="0">
              <a:solidFill>
                <a:schemeClr val="bg1"/>
              </a:solidFill>
              <a:latin typeface="Calibri" pitchFamily="34" charset="0"/>
            </a:endParaRPr>
          </a:p>
        </p:txBody>
      </p:sp>
      <p:sp>
        <p:nvSpPr>
          <p:cNvPr id="3" name="TextBox 2"/>
          <p:cNvSpPr txBox="1"/>
          <p:nvPr/>
        </p:nvSpPr>
        <p:spPr>
          <a:xfrm>
            <a:off x="15967" y="3668889"/>
            <a:ext cx="9128034" cy="400110"/>
          </a:xfrm>
          <a:prstGeom prst="rect">
            <a:avLst/>
          </a:prstGeom>
          <a:solidFill>
            <a:schemeClr val="accent3">
              <a:lumMod val="75000"/>
            </a:schemeClr>
          </a:solidFill>
        </p:spPr>
        <p:txBody>
          <a:bodyPr wrap="square" rtlCol="0">
            <a:spAutoFit/>
          </a:bodyPr>
          <a:lstStyle/>
          <a:p>
            <a:pPr algn="ctr"/>
            <a:r>
              <a:rPr lang="en-ZA" sz="2000" b="1" dirty="0" smtClean="0">
                <a:latin typeface="Calibri" panose="020F0502020204030204" pitchFamily="34" charset="0"/>
              </a:rPr>
              <a:t>Actual Performance Against Targeted Performance - Interpretation Key</a:t>
            </a:r>
            <a:endParaRPr lang="en-ZA" sz="2000" b="1" dirty="0">
              <a:latin typeface="Calibri" panose="020F0502020204030204" pitchFamily="34" charset="0"/>
            </a:endParaRPr>
          </a:p>
        </p:txBody>
      </p:sp>
      <p:graphicFrame>
        <p:nvGraphicFramePr>
          <p:cNvPr id="4" name="Table 3"/>
          <p:cNvGraphicFramePr>
            <a:graphicFrameLocks noGrp="1"/>
          </p:cNvGraphicFramePr>
          <p:nvPr>
            <p:extLst/>
          </p:nvPr>
        </p:nvGraphicFramePr>
        <p:xfrm>
          <a:off x="0" y="4097866"/>
          <a:ext cx="9128034" cy="2385483"/>
        </p:xfrm>
        <a:graphic>
          <a:graphicData uri="http://schemas.openxmlformats.org/drawingml/2006/table">
            <a:tbl>
              <a:tblPr firstRow="1" bandRow="1">
                <a:tableStyleId>{5C22544A-7EE6-4342-B048-85BDC9FD1C3A}</a:tableStyleId>
              </a:tblPr>
              <a:tblGrid>
                <a:gridCol w="1185333"/>
                <a:gridCol w="1687043"/>
                <a:gridCol w="1378857"/>
                <a:gridCol w="1834123"/>
                <a:gridCol w="1271934"/>
                <a:gridCol w="1770744"/>
              </a:tblGrid>
              <a:tr h="2385483">
                <a:tc>
                  <a:txBody>
                    <a:bodyPr/>
                    <a:lstStyle/>
                    <a:p>
                      <a:r>
                        <a:rPr lang="en-US" sz="2000" dirty="0" smtClean="0">
                          <a:solidFill>
                            <a:schemeClr val="tx1"/>
                          </a:solidFill>
                          <a:latin typeface="Calibri" panose="020F0502020204030204" pitchFamily="34" charset="0"/>
                        </a:rPr>
                        <a:t>Achieved</a:t>
                      </a:r>
                      <a:endParaRPr lang="en-US" sz="2000" dirty="0">
                        <a:solidFill>
                          <a:schemeClr val="tx1"/>
                        </a:solidFill>
                        <a:latin typeface="Calibri" panose="020F0502020204030204" pitchFamily="34" charset="0"/>
                      </a:endParaRPr>
                    </a:p>
                  </a:txBody>
                  <a:tcPr>
                    <a:solidFill>
                      <a:srgbClr val="FFFFFF"/>
                    </a:solidFill>
                  </a:tcPr>
                </a:tc>
                <a:tc>
                  <a:txBody>
                    <a:bodyPr/>
                    <a:lstStyle/>
                    <a:p>
                      <a:r>
                        <a:rPr lang="en-US" sz="2000" dirty="0" smtClean="0">
                          <a:solidFill>
                            <a:schemeClr val="tx1"/>
                          </a:solidFill>
                          <a:latin typeface="Calibri" panose="020F0502020204030204" pitchFamily="34" charset="0"/>
                        </a:rPr>
                        <a:t>Met all requirements</a:t>
                      </a:r>
                      <a:endParaRPr lang="en-US" sz="2000" dirty="0">
                        <a:solidFill>
                          <a:schemeClr val="tx1"/>
                        </a:solidFill>
                        <a:latin typeface="Calibri" panose="020F0502020204030204" pitchFamily="34" charset="0"/>
                      </a:endParaRPr>
                    </a:p>
                  </a:txBody>
                  <a:tcPr>
                    <a:solidFill>
                      <a:srgbClr val="92D050"/>
                    </a:solidFill>
                  </a:tcPr>
                </a:tc>
                <a:tc>
                  <a:txBody>
                    <a:bodyPr/>
                    <a:lstStyle/>
                    <a:p>
                      <a:r>
                        <a:rPr lang="en-US" sz="2000" dirty="0" smtClean="0">
                          <a:solidFill>
                            <a:schemeClr val="tx1"/>
                          </a:solidFill>
                          <a:latin typeface="Calibri" panose="020F0502020204030204" pitchFamily="34" charset="0"/>
                        </a:rPr>
                        <a:t>Partially Achieved</a:t>
                      </a:r>
                      <a:endParaRPr lang="en-US" sz="2000" dirty="0">
                        <a:solidFill>
                          <a:schemeClr val="tx1"/>
                        </a:solidFill>
                        <a:latin typeface="Calibri" panose="020F0502020204030204" pitchFamily="34" charset="0"/>
                      </a:endParaRPr>
                    </a:p>
                  </a:txBody>
                  <a:tcPr>
                    <a:solidFill>
                      <a:schemeClr val="bg1"/>
                    </a:solidFill>
                  </a:tcPr>
                </a:tc>
                <a:tc>
                  <a:txBody>
                    <a:bodyPr/>
                    <a:lstStyle/>
                    <a:p>
                      <a:r>
                        <a:rPr lang="en-US" sz="2000" dirty="0" smtClean="0">
                          <a:solidFill>
                            <a:schemeClr val="tx1"/>
                          </a:solidFill>
                          <a:latin typeface="Calibri" panose="020F0502020204030204" pitchFamily="34" charset="0"/>
                        </a:rPr>
                        <a:t>Met</a:t>
                      </a:r>
                      <a:r>
                        <a:rPr lang="en-US" sz="2000" baseline="0" dirty="0" smtClean="0">
                          <a:solidFill>
                            <a:schemeClr val="tx1"/>
                          </a:solidFill>
                          <a:latin typeface="Calibri" panose="020F0502020204030204" pitchFamily="34" charset="0"/>
                        </a:rPr>
                        <a:t> requirements substantially – there may be changes to requirements</a:t>
                      </a:r>
                      <a:endParaRPr lang="en-US" sz="2000" dirty="0">
                        <a:solidFill>
                          <a:schemeClr val="tx1"/>
                        </a:solidFill>
                        <a:latin typeface="Calibri" panose="020F0502020204030204" pitchFamily="34" charset="0"/>
                      </a:endParaRPr>
                    </a:p>
                  </a:txBody>
                  <a:tcPr>
                    <a:solidFill>
                      <a:srgbClr val="FFC000"/>
                    </a:solidFill>
                  </a:tcPr>
                </a:tc>
                <a:tc>
                  <a:txBody>
                    <a:bodyPr/>
                    <a:lstStyle/>
                    <a:p>
                      <a:r>
                        <a:rPr lang="en-US" sz="2000" dirty="0" smtClean="0">
                          <a:solidFill>
                            <a:schemeClr val="tx1"/>
                          </a:solidFill>
                          <a:latin typeface="Calibri" panose="020F0502020204030204" pitchFamily="34" charset="0"/>
                        </a:rPr>
                        <a:t>Not Achieved</a:t>
                      </a:r>
                      <a:endParaRPr lang="en-US" sz="2000" dirty="0">
                        <a:solidFill>
                          <a:schemeClr val="tx1"/>
                        </a:solidFill>
                        <a:latin typeface="Calibri" panose="020F0502020204030204" pitchFamily="34" charset="0"/>
                      </a:endParaRPr>
                    </a:p>
                  </a:txBody>
                  <a:tcPr>
                    <a:solidFill>
                      <a:schemeClr val="bg1"/>
                    </a:solidFill>
                  </a:tcPr>
                </a:tc>
                <a:tc>
                  <a:txBody>
                    <a:bodyPr/>
                    <a:lstStyle/>
                    <a:p>
                      <a:r>
                        <a:rPr lang="en-US" sz="2000" dirty="0" smtClean="0">
                          <a:solidFill>
                            <a:schemeClr val="tx1"/>
                          </a:solidFill>
                          <a:latin typeface="Calibri" panose="020F0502020204030204" pitchFamily="34" charset="0"/>
                        </a:rPr>
                        <a:t>Met none/</a:t>
                      </a:r>
                      <a:r>
                        <a:rPr lang="en-US" sz="2000" baseline="0" dirty="0" smtClean="0">
                          <a:solidFill>
                            <a:schemeClr val="tx1"/>
                          </a:solidFill>
                          <a:latin typeface="Calibri" panose="020F0502020204030204" pitchFamily="34" charset="0"/>
                        </a:rPr>
                        <a:t> some </a:t>
                      </a:r>
                      <a:r>
                        <a:rPr lang="en-US" sz="2000" dirty="0" smtClean="0">
                          <a:solidFill>
                            <a:schemeClr val="tx1"/>
                          </a:solidFill>
                          <a:latin typeface="Calibri" panose="020F0502020204030204" pitchFamily="34" charset="0"/>
                        </a:rPr>
                        <a:t>requirements – </a:t>
                      </a:r>
                    </a:p>
                    <a:p>
                      <a:r>
                        <a:rPr lang="en-US" sz="2000" dirty="0" smtClean="0">
                          <a:solidFill>
                            <a:schemeClr val="tx1"/>
                          </a:solidFill>
                          <a:latin typeface="Calibri" panose="020F0502020204030204" pitchFamily="34" charset="0"/>
                        </a:rPr>
                        <a:t>Requires urgent attention</a:t>
                      </a:r>
                      <a:endParaRPr lang="en-US" sz="2000" dirty="0">
                        <a:solidFill>
                          <a:schemeClr val="tx1"/>
                        </a:solidFill>
                        <a:latin typeface="Calibri" panose="020F0502020204030204" pitchFamily="34" charset="0"/>
                      </a:endParaRPr>
                    </a:p>
                  </a:txBody>
                  <a:tcPr>
                    <a:solidFill>
                      <a:srgbClr val="FF0000"/>
                    </a:solidFill>
                  </a:tcPr>
                </a:tc>
              </a:tr>
            </a:tbl>
          </a:graphicData>
        </a:graphic>
      </p:graphicFrame>
    </p:spTree>
    <p:extLst>
      <p:ext uri="{BB962C8B-B14F-4D97-AF65-F5344CB8AC3E}">
        <p14:creationId xmlns:p14="http://schemas.microsoft.com/office/powerpoint/2010/main" val="417078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3200" b="1" dirty="0" smtClean="0">
              <a:latin typeface="Calibri" pitchFamily="34" charset="0"/>
              <a:cs typeface="Calibri" pitchFamily="34" charset="0"/>
            </a:endParaRPr>
          </a:p>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1:  TO </a:t>
            </a:r>
            <a:r>
              <a:rPr lang="en-ZA" sz="1800" b="1" dirty="0">
                <a:solidFill>
                  <a:srgbClr val="FFFFFF"/>
                </a:solidFill>
                <a:latin typeface="Calibri" panose="020F0502020204030204" pitchFamily="34" charset="0"/>
                <a:cs typeface="Calibri" panose="020F0502020204030204" pitchFamily="34" charset="0"/>
              </a:rPr>
              <a:t>ENSURE THE CONTINUED RELEVANCE OF THE ORGANISATION IN DELIVERING METEOROLOGICAL AND RELATED PRODUCTS AND SERVICES </a:t>
            </a:r>
            <a:endParaRPr lang="en-ZA" sz="1800" b="1" dirty="0">
              <a:solidFill>
                <a:srgbClr val="000000"/>
              </a:solidFill>
              <a:latin typeface="Calibri" pitchFamily="34" charset="0"/>
              <a:cs typeface="Calibri" pitchFamily="34" charset="0"/>
            </a:endParaRPr>
          </a:p>
          <a:p>
            <a:pPr algn="ctr"/>
            <a:endParaRPr lang="en-ZA" sz="3200" b="1"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15</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33037835"/>
              </p:ext>
            </p:extLst>
          </p:nvPr>
        </p:nvGraphicFramePr>
        <p:xfrm>
          <a:off x="15967" y="718455"/>
          <a:ext cx="9004209" cy="2170758"/>
        </p:xfrm>
        <a:graphic>
          <a:graphicData uri="http://schemas.openxmlformats.org/drawingml/2006/table">
            <a:tbl>
              <a:tblPr firstRow="1" bandRow="1">
                <a:tableStyleId>{5C22544A-7EE6-4342-B048-85BDC9FD1C3A}</a:tableStyleId>
              </a:tblPr>
              <a:tblGrid>
                <a:gridCol w="1209718"/>
                <a:gridCol w="1507787"/>
                <a:gridCol w="1352145"/>
                <a:gridCol w="1488332"/>
                <a:gridCol w="1118681"/>
                <a:gridCol w="1108953"/>
                <a:gridCol w="1218593"/>
              </a:tblGrid>
              <a:tr h="415110">
                <a:tc gridSpan="7">
                  <a:txBody>
                    <a:bodyPr/>
                    <a:lstStyle/>
                    <a:p>
                      <a:r>
                        <a:rPr lang="en-ZA" sz="1800" b="1" kern="1200" dirty="0" smtClean="0">
                          <a:solidFill>
                            <a:schemeClr val="bg1"/>
                          </a:solidFill>
                          <a:effectLst/>
                          <a:latin typeface="Calibri" panose="020F0502020204030204" pitchFamily="34" charset="0"/>
                          <a:ea typeface="+mn-ea"/>
                          <a:cs typeface="Calibri" panose="020F0502020204030204" pitchFamily="34" charset="0"/>
                        </a:rPr>
                        <a:t>SO 1.1:</a:t>
                      </a:r>
                      <a:r>
                        <a:rPr lang="en-ZA" sz="1800" b="1" kern="1200" baseline="0" dirty="0" smtClean="0">
                          <a:solidFill>
                            <a:schemeClr val="bg1"/>
                          </a:solidFill>
                          <a:effectLst/>
                          <a:latin typeface="Calibri" panose="020F0502020204030204" pitchFamily="34" charset="0"/>
                          <a:ea typeface="+mn-ea"/>
                          <a:cs typeface="Calibri" panose="020F0502020204030204" pitchFamily="34" charset="0"/>
                        </a:rPr>
                        <a:t>  </a:t>
                      </a:r>
                      <a:r>
                        <a:rPr lang="en-ZA" sz="1800" b="1" kern="1200" dirty="0" smtClean="0">
                          <a:solidFill>
                            <a:schemeClr val="bg1"/>
                          </a:solidFill>
                          <a:effectLst/>
                          <a:latin typeface="Calibri" panose="020F0502020204030204" pitchFamily="34" charset="0"/>
                          <a:ea typeface="+mn-ea"/>
                          <a:cs typeface="Calibri" panose="020F0502020204030204" pitchFamily="34" charset="0"/>
                        </a:rPr>
                        <a:t>Maintain compliance with all statutory requirements</a:t>
                      </a:r>
                      <a:endParaRPr lang="en-ZA" sz="1800" dirty="0">
                        <a:solidFill>
                          <a:schemeClr val="bg1"/>
                        </a:solidFill>
                        <a:latin typeface="Calibri" pitchFamily="34" charset="0"/>
                        <a:cs typeface="Calibri" pitchFamily="34" charset="0"/>
                      </a:endParaRPr>
                    </a:p>
                  </a:txBody>
                  <a:tcPr>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sz="1800" dirty="0">
                        <a:solidFill>
                          <a:schemeClr val="bg1"/>
                        </a:solidFill>
                        <a:latin typeface="Calibri" pitchFamily="34" charset="0"/>
                        <a:cs typeface="Calibri" pitchFamily="34" charset="0"/>
                      </a:endParaRPr>
                    </a:p>
                  </a:txBody>
                  <a:tcPr>
                    <a:solidFill>
                      <a:srgbClr val="0070C0"/>
                    </a:solidFill>
                  </a:tcPr>
                </a:tc>
                <a:tc hMerge="1">
                  <a:txBody>
                    <a:bodyPr/>
                    <a:lstStyle/>
                    <a:p>
                      <a:endParaRPr lang="en-ZA" sz="1800" dirty="0">
                        <a:solidFill>
                          <a:schemeClr val="bg1"/>
                        </a:solidFill>
                        <a:latin typeface="Calibri" pitchFamily="34" charset="0"/>
                        <a:cs typeface="Calibri" pitchFamily="34" charset="0"/>
                      </a:endParaRPr>
                    </a:p>
                  </a:txBody>
                  <a:tcPr>
                    <a:solidFill>
                      <a:srgbClr val="0070C0"/>
                    </a:solidFill>
                  </a:tcPr>
                </a:tc>
                <a:tc hMerge="1">
                  <a:txBody>
                    <a:bodyPr/>
                    <a:lstStyle/>
                    <a:p>
                      <a:endParaRPr lang="en-ZA" sz="1800" dirty="0">
                        <a:solidFill>
                          <a:schemeClr val="bg1"/>
                        </a:solidFill>
                        <a:latin typeface="Calibri" pitchFamily="34" charset="0"/>
                        <a:cs typeface="Calibri" pitchFamily="34" charset="0"/>
                      </a:endParaRPr>
                    </a:p>
                  </a:txBody>
                  <a:tcPr>
                    <a:solidFill>
                      <a:srgbClr val="0070C0"/>
                    </a:solidFill>
                  </a:tcPr>
                </a:tc>
              </a:tr>
              <a:tr h="410346">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Challenges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smtClean="0">
                        <a:solidFill>
                          <a:schemeClr val="bg1"/>
                        </a:solidFill>
                        <a:latin typeface="Calibri" panose="020F0502020204030204" pitchFamily="34" charset="0"/>
                        <a:ea typeface="+mn-ea"/>
                        <a:cs typeface="Calibri" panose="020F0502020204030204" pitchFamily="34" charset="0"/>
                      </a:endParaRPr>
                    </a:p>
                    <a:p>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pPr algn="l">
                        <a:lnSpc>
                          <a:spcPct val="120000"/>
                        </a:lnSpc>
                        <a:spcBef>
                          <a:spcPts val="500"/>
                        </a:spcBef>
                        <a:spcAft>
                          <a:spcPts val="500"/>
                        </a:spcAft>
                      </a:pPr>
                      <a:r>
                        <a:rPr lang="en-GB" sz="1400" b="0" dirty="0">
                          <a:solidFill>
                            <a:schemeClr val="tx1"/>
                          </a:solidFill>
                          <a:latin typeface="Calibri"/>
                          <a:ea typeface="Times New Roman"/>
                          <a:cs typeface="Calibri"/>
                        </a:rPr>
                        <a:t>Unqualified </a:t>
                      </a:r>
                      <a:r>
                        <a:rPr lang="en-GB" sz="1400" b="0" dirty="0" smtClean="0">
                          <a:solidFill>
                            <a:schemeClr val="tx1"/>
                          </a:solidFill>
                          <a:latin typeface="Calibri"/>
                          <a:ea typeface="Times New Roman"/>
                          <a:cs typeface="Calibri"/>
                        </a:rPr>
                        <a:t>audit</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a:ea typeface="Calibri"/>
                          <a:cs typeface="Times New Roman"/>
                        </a:rPr>
                        <a:t>Financially</a:t>
                      </a:r>
                      <a:r>
                        <a:rPr lang="en-ZA" sz="1400" b="0" baseline="0" dirty="0" smtClean="0">
                          <a:solidFill>
                            <a:schemeClr val="tx1"/>
                          </a:solidFill>
                          <a:latin typeface="Calibri"/>
                          <a:ea typeface="Calibri"/>
                          <a:cs typeface="Times New Roman"/>
                        </a:rPr>
                        <a:t> unqualified audit with no emphasis of matter</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GB" sz="1400" b="0" dirty="0">
                          <a:solidFill>
                            <a:schemeClr val="tx1"/>
                          </a:solidFill>
                          <a:latin typeface="Calibri"/>
                          <a:ea typeface="Times New Roman"/>
                          <a:cs typeface="Calibri"/>
                        </a:rPr>
                        <a:t>Unqualified </a:t>
                      </a:r>
                      <a:r>
                        <a:rPr lang="en-GB" sz="1400" b="0" dirty="0" smtClean="0">
                          <a:solidFill>
                            <a:schemeClr val="tx1"/>
                          </a:solidFill>
                          <a:latin typeface="Calibri"/>
                          <a:ea typeface="Times New Roman"/>
                          <a:cs typeface="Calibri"/>
                        </a:rPr>
                        <a:t>audit</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1" dirty="0" smtClean="0">
                          <a:solidFill>
                            <a:schemeClr val="tx1"/>
                          </a:solidFill>
                          <a:latin typeface="Calibri"/>
                          <a:ea typeface="Times New Roman"/>
                          <a:cs typeface="Calibri"/>
                        </a:rPr>
                        <a:t>Achieved</a:t>
                      </a:r>
                      <a:r>
                        <a:rPr lang="en-ZA" sz="1400" b="1" baseline="0" dirty="0" smtClean="0">
                          <a:solidFill>
                            <a:schemeClr val="tx1"/>
                          </a:solidFill>
                          <a:latin typeface="Calibri"/>
                          <a:ea typeface="Times New Roman"/>
                          <a:cs typeface="Calibri"/>
                        </a:rPr>
                        <a:t>  </a:t>
                      </a:r>
                      <a:r>
                        <a:rPr lang="en-ZA" sz="1400" b="0" baseline="0" dirty="0" smtClean="0">
                          <a:solidFill>
                            <a:schemeClr val="tx1"/>
                          </a:solidFill>
                          <a:latin typeface="Calibri"/>
                          <a:ea typeface="Times New Roman"/>
                          <a:cs typeface="Calibri"/>
                        </a:rPr>
                        <a:t>                 </a:t>
                      </a:r>
                      <a:r>
                        <a:rPr lang="en-ZA" sz="1400" b="0" dirty="0" smtClean="0">
                          <a:solidFill>
                            <a:schemeClr val="tx1"/>
                          </a:solidFill>
                          <a:latin typeface="Calibri"/>
                          <a:ea typeface="Times New Roman"/>
                          <a:cs typeface="Calibri"/>
                        </a:rPr>
                        <a:t> Unqualified audit </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a:ea typeface="Calibri"/>
                          <a:cs typeface="Times New Roman"/>
                        </a:rPr>
                        <a:t>N/A</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a:ea typeface="Calibri"/>
                          <a:cs typeface="Times New Roman"/>
                        </a:rPr>
                        <a:t>N/A</a:t>
                      </a:r>
                      <a:endParaRPr lang="en-ZA" sz="1400" b="0" dirty="0">
                        <a:solidFill>
                          <a:schemeClr val="tx1"/>
                        </a:solidFill>
                        <a:latin typeface="Calibri"/>
                        <a:ea typeface="Calibri"/>
                        <a:cs typeface="Times New Roman"/>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endParaRPr lang="en-ZA" sz="1400" b="0" dirty="0">
                        <a:solidFill>
                          <a:schemeClr val="tx1"/>
                        </a:solidFill>
                        <a:latin typeface="Calibri"/>
                        <a:ea typeface="Calibri"/>
                        <a:cs typeface="Times New Roman"/>
                      </a:endParaRPr>
                    </a:p>
                  </a:txBody>
                  <a:tcPr marL="68580" marR="68580" marT="0" marB="0">
                    <a:solidFill>
                      <a:srgbClr val="92D05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3200" b="1" dirty="0" smtClean="0">
              <a:latin typeface="Calibri" pitchFamily="34" charset="0"/>
              <a:cs typeface="Calibri" pitchFamily="34" charset="0"/>
            </a:endParaRPr>
          </a:p>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1:  TO </a:t>
            </a:r>
            <a:r>
              <a:rPr lang="en-ZA" sz="1800" b="1" dirty="0">
                <a:solidFill>
                  <a:srgbClr val="FFFFFF"/>
                </a:solidFill>
                <a:latin typeface="Calibri" panose="020F0502020204030204" pitchFamily="34" charset="0"/>
                <a:cs typeface="Calibri" panose="020F0502020204030204" pitchFamily="34" charset="0"/>
              </a:rPr>
              <a:t>ENSURE THE CONTINUED RELEVANCE OF THE ORGANISATION IN DELIVERING METEOROLOGICAL AND RELATED PRODUCTS AND SERVICES </a:t>
            </a:r>
            <a:endParaRPr lang="en-ZA" sz="1800" b="1" dirty="0">
              <a:solidFill>
                <a:srgbClr val="000000"/>
              </a:solidFill>
              <a:latin typeface="Calibri" pitchFamily="34" charset="0"/>
              <a:cs typeface="Calibri" pitchFamily="34" charset="0"/>
            </a:endParaRPr>
          </a:p>
          <a:p>
            <a:pPr algn="ctr"/>
            <a:endParaRPr lang="en-ZA" sz="3200" b="1"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1836133"/>
              </p:ext>
            </p:extLst>
          </p:nvPr>
        </p:nvGraphicFramePr>
        <p:xfrm>
          <a:off x="-1" y="641688"/>
          <a:ext cx="9128029" cy="5705348"/>
        </p:xfrm>
        <a:graphic>
          <a:graphicData uri="http://schemas.openxmlformats.org/drawingml/2006/table">
            <a:tbl>
              <a:tblPr firstRow="1" bandRow="1">
                <a:tableStyleId>{5C22544A-7EE6-4342-B048-85BDC9FD1C3A}</a:tableStyleId>
              </a:tblPr>
              <a:tblGrid>
                <a:gridCol w="1195866"/>
                <a:gridCol w="1346540"/>
                <a:gridCol w="1021405"/>
                <a:gridCol w="2042808"/>
                <a:gridCol w="1011677"/>
                <a:gridCol w="1081485"/>
                <a:gridCol w="1428248"/>
              </a:tblGrid>
              <a:tr h="596807">
                <a:tc gridSpan="7">
                  <a:txBody>
                    <a:bodyPr/>
                    <a:lstStyle/>
                    <a:p>
                      <a:pPr algn="l">
                        <a:lnSpc>
                          <a:spcPct val="120000"/>
                        </a:lnSpc>
                        <a:spcBef>
                          <a:spcPts val="500"/>
                        </a:spcBef>
                        <a:spcAft>
                          <a:spcPts val="500"/>
                        </a:spcAft>
                      </a:pPr>
                      <a:r>
                        <a:rPr lang="en-ZA" sz="1800" b="1" kern="1200" dirty="0" smtClean="0">
                          <a:solidFill>
                            <a:schemeClr val="bg1"/>
                          </a:solidFill>
                          <a:effectLst/>
                          <a:latin typeface="Calibri" panose="020F0502020204030204" pitchFamily="34" charset="0"/>
                          <a:ea typeface="+mn-ea"/>
                          <a:cs typeface="Calibri" panose="020F0502020204030204" pitchFamily="34" charset="0"/>
                        </a:rPr>
                        <a:t>SO 1.2:  Provide programmes and applications for weather and climate variability, climate change adaptation and mitigation</a:t>
                      </a:r>
                      <a:endParaRPr lang="en-ZA" sz="18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8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8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8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686013">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1835382">
                <a:tc>
                  <a:txBody>
                    <a:bodyPr/>
                    <a:lstStyle/>
                    <a:p>
                      <a:pPr algn="l">
                        <a:lnSpc>
                          <a:spcPct val="115000"/>
                        </a:lnSpc>
                        <a:spcBef>
                          <a:spcPts val="1000"/>
                        </a:spcBef>
                        <a:spcAft>
                          <a:spcPts val="100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Application usage levels </a:t>
                      </a: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70%</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b="1" dirty="0" smtClean="0">
                          <a:effectLst/>
                          <a:latin typeface="Calibri" panose="020F0502020204030204" pitchFamily="34" charset="0"/>
                          <a:ea typeface="Times New Roman" panose="02020603050405020304" pitchFamily="18" charset="0"/>
                          <a:cs typeface="Calibri" panose="020F0502020204030204" pitchFamily="34" charset="0"/>
                        </a:rPr>
                        <a:t>Achieved</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                       Application </a:t>
                      </a:r>
                      <a:r>
                        <a:rPr lang="en-ZA" sz="1400" dirty="0">
                          <a:effectLst/>
                          <a:latin typeface="Calibri" panose="020F0502020204030204" pitchFamily="34" charset="0"/>
                          <a:ea typeface="Times New Roman" panose="02020603050405020304" pitchFamily="18" charset="0"/>
                          <a:cs typeface="Calibri" panose="020F0502020204030204" pitchFamily="34" charset="0"/>
                        </a:rPr>
                        <a:t>usage levels of 96.5% </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 </a:t>
                      </a:r>
                    </a:p>
                    <a:p>
                      <a:pPr algn="l">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This is a new indicator; the uptake of the products was much higher than anticipated </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N/A</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N/A</a:t>
                      </a:r>
                    </a:p>
                    <a:p>
                      <a:pPr algn="l">
                        <a:lnSpc>
                          <a:spcPct val="115000"/>
                        </a:lnSpc>
                        <a:spcBef>
                          <a:spcPts val="1000"/>
                        </a:spcBef>
                        <a:spcAft>
                          <a:spcPts val="1000"/>
                        </a:spcAft>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r>
              <a:tr h="1856962">
                <a:tc>
                  <a:txBody>
                    <a:bodyPr/>
                    <a:lstStyle/>
                    <a:p>
                      <a:pPr algn="l">
                        <a:lnSpc>
                          <a:spcPct val="115000"/>
                        </a:lnSpc>
                        <a:spcBef>
                          <a:spcPts val="1000"/>
                        </a:spcBef>
                        <a:spcAft>
                          <a:spcPts val="100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Number of applications developed</a:t>
                      </a: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2 applications developed</a:t>
                      </a:r>
                    </a:p>
                    <a:p>
                      <a:pPr marL="180000" lvl="0" indent="-180000" algn="l" defTabSz="914400" rtl="0" eaLnBrk="1" latinLnBrk="0" hangingPunct="1">
                        <a:lnSpc>
                          <a:spcPct val="115000"/>
                        </a:lnSpc>
                        <a:spcBef>
                          <a:spcPts val="1000"/>
                        </a:spcBef>
                        <a:spcAft>
                          <a:spcPts val="0"/>
                        </a:spcAft>
                        <a:buFont typeface="+mj-lt"/>
                        <a:buAutoNum type="arabicPeriod"/>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Temperature Humidity Index (THI)</a:t>
                      </a:r>
                    </a:p>
                    <a:p>
                      <a:pPr marL="180000" lvl="0" indent="-180000" algn="l" defTabSz="914400" rtl="0" eaLnBrk="1" latinLnBrk="0" hangingPunct="1">
                        <a:lnSpc>
                          <a:spcPct val="115000"/>
                        </a:lnSpc>
                        <a:spcBef>
                          <a:spcPts val="1000"/>
                        </a:spcBef>
                        <a:spcAft>
                          <a:spcPts val="0"/>
                        </a:spcAft>
                        <a:buFont typeface="+mj-lt"/>
                        <a:buAutoNum type="arabicPeriod"/>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Growing Degree Days (GDD)</a:t>
                      </a:r>
                      <a:endPar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2</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b="1" dirty="0" smtClean="0">
                          <a:effectLst/>
                          <a:latin typeface="Calibri" panose="020F0502020204030204" pitchFamily="34" charset="0"/>
                          <a:ea typeface="Times New Roman" panose="02020603050405020304" pitchFamily="18" charset="0"/>
                          <a:cs typeface="Calibri" panose="020F0502020204030204" pitchFamily="34" charset="0"/>
                        </a:rPr>
                        <a:t>Achieved  </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                                   2  </a:t>
                      </a:r>
                      <a:r>
                        <a:rPr lang="en-ZA" sz="1400" dirty="0">
                          <a:effectLst/>
                          <a:latin typeface="Calibri" panose="020F0502020204030204" pitchFamily="34" charset="0"/>
                          <a:ea typeface="Times New Roman" panose="02020603050405020304" pitchFamily="18" charset="0"/>
                          <a:cs typeface="Calibri" panose="020F0502020204030204" pitchFamily="34" charset="0"/>
                        </a:rPr>
                        <a:t>applications developed</a:t>
                      </a:r>
                    </a:p>
                    <a:p>
                      <a:pPr marL="180000" lvl="0" indent="-180000" algn="l" defTabSz="914400" rtl="0" eaLnBrk="1" latinLnBrk="0" hangingPunct="1">
                        <a:lnSpc>
                          <a:spcPct val="115000"/>
                        </a:lnSpc>
                        <a:spcBef>
                          <a:spcPts val="1000"/>
                        </a:spcBef>
                        <a:spcAft>
                          <a:spcPts val="0"/>
                        </a:spcAft>
                        <a:buFont typeface="+mj-lt"/>
                        <a:buAutoNum type="arabicPeriod"/>
                      </a:pPr>
                      <a:r>
                        <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Hydrological Application</a:t>
                      </a:r>
                    </a:p>
                    <a:p>
                      <a:pPr marL="180000" lvl="0" indent="-180000" algn="l" defTabSz="914400" rtl="0" eaLnBrk="1" latinLnBrk="0" hangingPunct="1">
                        <a:lnSpc>
                          <a:spcPct val="115000"/>
                        </a:lnSpc>
                        <a:spcBef>
                          <a:spcPts val="1000"/>
                        </a:spcBef>
                        <a:spcAft>
                          <a:spcPts val="0"/>
                        </a:spcAft>
                        <a:buFont typeface="+mj-lt"/>
                        <a:buAutoNum type="arabicPeriod"/>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Defence </a:t>
                      </a:r>
                      <a:r>
                        <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Application</a:t>
                      </a:r>
                    </a:p>
                  </a:txBody>
                  <a:tcPr marL="68580" marR="68580" marT="0" marB="0">
                    <a:solidFill>
                      <a:schemeClr val="accent3">
                        <a:lumMod val="8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N/A</a:t>
                      </a:r>
                    </a:p>
                    <a:p>
                      <a:pPr marL="342900" lvl="0" indent="-342900" algn="just">
                        <a:lnSpc>
                          <a:spcPct val="115000"/>
                        </a:lnSpc>
                        <a:spcAft>
                          <a:spcPts val="0"/>
                        </a:spcAft>
                        <a:buFont typeface="+mj-lt"/>
                        <a:buAutoNum type="arabicPeriod"/>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N/A</a:t>
                      </a:r>
                    </a:p>
                    <a:p>
                      <a:pPr marL="342900" lvl="0" indent="-342900" algn="just">
                        <a:lnSpc>
                          <a:spcPct val="115000"/>
                        </a:lnSpc>
                        <a:spcAft>
                          <a:spcPts val="0"/>
                        </a:spcAft>
                        <a:buFont typeface="+mj-lt"/>
                        <a:buAutoNum type="arabicPeriod"/>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342900" lvl="0" indent="-342900" algn="just">
                        <a:lnSpc>
                          <a:spcPct val="115000"/>
                        </a:lnSpc>
                        <a:spcAft>
                          <a:spcPts val="0"/>
                        </a:spcAft>
                        <a:buFont typeface="+mj-lt"/>
                        <a:buAutoNum type="arabicPeriod"/>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r>
            </a:tbl>
          </a:graphicData>
        </a:graphic>
      </p:graphicFrame>
      <p:sp>
        <p:nvSpPr>
          <p:cNvPr id="7" name="Slide Number Placeholder 5"/>
          <p:cNvSpPr>
            <a:spLocks noGrp="1"/>
          </p:cNvSpPr>
          <p:nvPr>
            <p:ph type="sldNum" sz="quarter" idx="12"/>
          </p:nvPr>
        </p:nvSpPr>
        <p:spPr>
          <a:xfrm>
            <a:off x="6553200" y="6245225"/>
            <a:ext cx="2133600" cy="476250"/>
          </a:xfrm>
        </p:spPr>
        <p:txBody>
          <a:bodyPr/>
          <a:lstStyle/>
          <a:p>
            <a:pPr>
              <a:defRPr/>
            </a:pPr>
            <a:r>
              <a:rPr lang="en-US" dirty="0" smtClean="0"/>
              <a:t>16</a:t>
            </a:r>
            <a:endParaRPr lang="en-US" dirty="0"/>
          </a:p>
        </p:txBody>
      </p:sp>
    </p:spTree>
    <p:extLst>
      <p:ext uri="{BB962C8B-B14F-4D97-AF65-F5344CB8AC3E}">
        <p14:creationId xmlns:p14="http://schemas.microsoft.com/office/powerpoint/2010/main" val="358428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3200" b="1" dirty="0" smtClean="0">
              <a:latin typeface="Calibri" pitchFamily="34" charset="0"/>
              <a:cs typeface="Calibri" pitchFamily="34" charset="0"/>
            </a:endParaRPr>
          </a:p>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1:  TO </a:t>
            </a:r>
            <a:r>
              <a:rPr lang="en-ZA" sz="1800" b="1" dirty="0">
                <a:solidFill>
                  <a:srgbClr val="FFFFFF"/>
                </a:solidFill>
                <a:latin typeface="Calibri" panose="020F0502020204030204" pitchFamily="34" charset="0"/>
                <a:cs typeface="Calibri" panose="020F0502020204030204" pitchFamily="34" charset="0"/>
              </a:rPr>
              <a:t>ENSURE THE CONTINUED RELEVANCE OF THE ORGANISATION IN DELIVERING METEOROLOGICAL AND RELATED PRODUCTS AND SERVICES </a:t>
            </a:r>
            <a:endParaRPr lang="en-ZA" sz="1800" b="1" dirty="0">
              <a:solidFill>
                <a:srgbClr val="000000"/>
              </a:solidFill>
              <a:latin typeface="Calibri" pitchFamily="34" charset="0"/>
              <a:cs typeface="Calibri" pitchFamily="34" charset="0"/>
            </a:endParaRPr>
          </a:p>
          <a:p>
            <a:pPr algn="ctr"/>
            <a:endParaRPr lang="en-ZA" sz="3200" b="1"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17</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116021455"/>
              </p:ext>
            </p:extLst>
          </p:nvPr>
        </p:nvGraphicFramePr>
        <p:xfrm>
          <a:off x="15968" y="718455"/>
          <a:ext cx="9128035" cy="4575147"/>
        </p:xfrm>
        <a:graphic>
          <a:graphicData uri="http://schemas.openxmlformats.org/drawingml/2006/table">
            <a:tbl>
              <a:tblPr firstRow="1" bandRow="1">
                <a:tableStyleId>{5C22544A-7EE6-4342-B048-85BDC9FD1C3A}</a:tableStyleId>
              </a:tblPr>
              <a:tblGrid>
                <a:gridCol w="1229172"/>
                <a:gridCol w="817124"/>
                <a:gridCol w="904672"/>
                <a:gridCol w="2431915"/>
                <a:gridCol w="1060315"/>
                <a:gridCol w="1507787"/>
                <a:gridCol w="1177050"/>
              </a:tblGrid>
              <a:tr h="429867">
                <a:tc gridSpan="7">
                  <a:txBody>
                    <a:bodyPr/>
                    <a:lstStyle/>
                    <a:p>
                      <a:pPr algn="l">
                        <a:lnSpc>
                          <a:spcPct val="120000"/>
                        </a:lnSpc>
                        <a:spcBef>
                          <a:spcPts val="500"/>
                        </a:spcBef>
                        <a:spcAft>
                          <a:spcPts val="500"/>
                        </a:spcAft>
                      </a:pPr>
                      <a:r>
                        <a:rPr lang="en-ZA" sz="1600" b="1" kern="1200" dirty="0" smtClean="0">
                          <a:solidFill>
                            <a:schemeClr val="bg1"/>
                          </a:solidFill>
                          <a:effectLst/>
                          <a:latin typeface="+mn-lt"/>
                          <a:ea typeface="+mn-ea"/>
                          <a:cs typeface="+mn-cs"/>
                        </a:rPr>
                        <a:t>SO 1.3:  Develop</a:t>
                      </a:r>
                      <a:r>
                        <a:rPr lang="en-ZA" sz="1600" b="1" kern="1200" baseline="0" dirty="0" smtClean="0">
                          <a:solidFill>
                            <a:schemeClr val="bg1"/>
                          </a:solidFill>
                          <a:effectLst/>
                          <a:latin typeface="+mn-lt"/>
                          <a:ea typeface="+mn-ea"/>
                          <a:cs typeface="+mn-cs"/>
                        </a:rPr>
                        <a:t> products and services</a:t>
                      </a:r>
                      <a:endParaRPr lang="en-ZA" sz="1600" b="0" dirty="0">
                        <a:solidFill>
                          <a:schemeClr val="bg1"/>
                        </a:solidFill>
                        <a:latin typeface="Calibri"/>
                        <a:ea typeface="Calibri"/>
                        <a:cs typeface="Times New Roman"/>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600" b="0" dirty="0">
                        <a:solidFill>
                          <a:schemeClr val="bg1"/>
                        </a:solidFill>
                        <a:latin typeface="Calibri"/>
                        <a:ea typeface="Calibri"/>
                        <a:cs typeface="Times New Roman"/>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600" b="0" dirty="0">
                        <a:solidFill>
                          <a:schemeClr val="bg1"/>
                        </a:solidFill>
                        <a:latin typeface="Calibri"/>
                        <a:ea typeface="Calibri"/>
                        <a:cs typeface="Times New Roman"/>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600" b="0" dirty="0">
                        <a:solidFill>
                          <a:schemeClr val="bg1"/>
                        </a:solidFill>
                        <a:latin typeface="Calibri"/>
                        <a:ea typeface="Calibri"/>
                        <a:cs typeface="Times New Roman"/>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Number of new products and services developed</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4   products and/or services developed </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6 products and/or services developed namely:</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Rapidly Developing Thunderstorm (RDT)</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Convective Rain Rate (CRR)</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New Public Good Fire Danger Index (FDI) products developed for each province</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Lightning Threat Index (LTI)</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Cloud Top Temperature </a:t>
                      </a:r>
                    </a:p>
                    <a:p>
                      <a:pPr marL="34290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Cloud Type Identifier</a:t>
                      </a:r>
                    </a:p>
                    <a:p>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N/A</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Cloud Top Temperature  and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Cloud Type Identifier were as a result of adopting the Nowcasting Satellite Application facility (SAF) output for African conditions, which improved efficiency in the development of related applications</a:t>
                      </a:r>
                    </a:p>
                  </a:txBody>
                  <a:tcPr marL="68580" marR="68580" marT="0" marB="0">
                    <a:solidFill>
                      <a:schemeClr val="accent3">
                        <a:lumMod val="85000"/>
                      </a:schemeClr>
                    </a:solidFill>
                  </a:tcPr>
                </a:tc>
                <a:tc>
                  <a:txBody>
                    <a:bodyPr/>
                    <a:lstStyle/>
                    <a:p>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45958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48464"/>
            <a:ext cx="9144001" cy="250722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smtClean="0">
              <a:solidFill>
                <a:schemeClr val="bg1"/>
              </a:solidFill>
              <a:latin typeface="Calibri" pitchFamily="34" charset="0"/>
            </a:endParaRPr>
          </a:p>
          <a:p>
            <a:pPr algn="ctr"/>
            <a:r>
              <a:rPr lang="en-ZA" sz="2800" b="1" dirty="0" smtClean="0">
                <a:solidFill>
                  <a:schemeClr val="bg1"/>
                </a:solidFill>
                <a:latin typeface="Calibri" pitchFamily="34" charset="0"/>
              </a:rPr>
              <a:t>STRATEGIC GOAL 2:  </a:t>
            </a:r>
          </a:p>
          <a:p>
            <a:pPr algn="ctr"/>
            <a:endParaRPr lang="en-ZA" sz="2800" b="1" dirty="0">
              <a:solidFill>
                <a:schemeClr val="bg1"/>
              </a:solidFill>
              <a:latin typeface="Calibri" pitchFamily="34" charset="0"/>
            </a:endParaRPr>
          </a:p>
          <a:p>
            <a:pPr lvl="0" algn="ctr"/>
            <a:r>
              <a:rPr lang="en-ZA" sz="2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a:p>
            <a:pPr algn="ctr"/>
            <a:endParaRPr lang="en-ZA" sz="2800" b="1" dirty="0">
              <a:solidFill>
                <a:schemeClr val="bg1"/>
              </a:solidFill>
              <a:latin typeface="Calibri" pitchFamily="34" charset="0"/>
            </a:endParaRPr>
          </a:p>
          <a:p>
            <a:pPr algn="ctr"/>
            <a:r>
              <a:rPr lang="en-ZA" sz="3200" b="1" dirty="0" smtClean="0">
                <a:solidFill>
                  <a:schemeClr val="bg1"/>
                </a:solidFill>
                <a:latin typeface="Calibri" pitchFamily="34" charset="0"/>
              </a:rPr>
              <a:t>  </a:t>
            </a:r>
            <a:endParaRPr lang="en-ZA" sz="3200" b="1" dirty="0">
              <a:solidFill>
                <a:schemeClr val="bg1"/>
              </a:solidFill>
              <a:latin typeface="Calibri" pitchFamily="34" charset="0"/>
            </a:endParaRPr>
          </a:p>
        </p:txBody>
      </p:sp>
    </p:spTree>
    <p:extLst>
      <p:ext uri="{BB962C8B-B14F-4D97-AF65-F5344CB8AC3E}">
        <p14:creationId xmlns:p14="http://schemas.microsoft.com/office/powerpoint/2010/main" val="320075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2:  </a:t>
            </a:r>
            <a:r>
              <a:rPr lang="en-ZA" sz="1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19</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176919046"/>
              </p:ext>
            </p:extLst>
          </p:nvPr>
        </p:nvGraphicFramePr>
        <p:xfrm>
          <a:off x="0" y="653398"/>
          <a:ext cx="9128035" cy="4435516"/>
        </p:xfrm>
        <a:graphic>
          <a:graphicData uri="http://schemas.openxmlformats.org/drawingml/2006/table">
            <a:tbl>
              <a:tblPr firstRow="1" bandRow="1">
                <a:tableStyleId>{5C22544A-7EE6-4342-B048-85BDC9FD1C3A}</a:tableStyleId>
              </a:tblPr>
              <a:tblGrid>
                <a:gridCol w="1352145"/>
                <a:gridCol w="1235412"/>
                <a:gridCol w="1546698"/>
                <a:gridCol w="1663430"/>
                <a:gridCol w="1060315"/>
                <a:gridCol w="1070043"/>
                <a:gridCol w="1199992"/>
              </a:tblGrid>
              <a:tr h="323764">
                <a:tc gridSpan="7">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2.1:  Promote SAWS and its distinctive capabilities</a:t>
                      </a: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Stakeholder Satisfaction Index </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Overall customer satisfaction</a:t>
                      </a:r>
                      <a:r>
                        <a:rPr lang="en-ZA" sz="1400" baseline="0" dirty="0" smtClean="0">
                          <a:effectLst/>
                          <a:latin typeface="Calibri" panose="020F0502020204030204" pitchFamily="34" charset="0"/>
                          <a:ea typeface="Times New Roman" panose="02020603050405020304" pitchFamily="18" charset="0"/>
                          <a:cs typeface="Calibri" panose="020F0502020204030204" pitchFamily="34" charset="0"/>
                        </a:rPr>
                        <a:t> at 85%</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75%</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 </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84.8% Stakeholder Satisfaction Index</a:t>
                      </a:r>
                    </a:p>
                    <a:p>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r>
                        <a:rPr lang="en-ZA" sz="1400" kern="1200" dirty="0" smtClean="0">
                          <a:solidFill>
                            <a:schemeClr val="dk1"/>
                          </a:solidFill>
                          <a:effectLst/>
                          <a:latin typeface="Calibri" panose="020F0502020204030204" pitchFamily="34" charset="0"/>
                          <a:ea typeface="+mn-ea"/>
                          <a:cs typeface="Calibri" panose="020F0502020204030204" pitchFamily="34" charset="0"/>
                        </a:rPr>
                        <a:t>A decrease in satisfaction was anticipated due to reduced financial resources</a:t>
                      </a:r>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0" dirty="0" smtClean="0">
                          <a:solidFill>
                            <a:schemeClr val="tx1"/>
                          </a:solidFill>
                          <a:latin typeface="Calibri" panose="020F0502020204030204" pitchFamily="34" charset="0"/>
                          <a:ea typeface="Calibri"/>
                          <a:cs typeface="Calibri" panose="020F0502020204030204" pitchFamily="34" charset="0"/>
                        </a:rPr>
                        <a:t>N/A</a:t>
                      </a:r>
                    </a:p>
                  </a:txBody>
                  <a:tcPr marL="68580" marR="68580" marT="0" marB="0">
                    <a:solidFill>
                      <a:schemeClr val="accent3">
                        <a:lumMod val="85000"/>
                      </a:schemeClr>
                    </a:solidFill>
                  </a:tcPr>
                </a:tc>
                <a:tc>
                  <a:txBody>
                    <a:bodyPr/>
                    <a:lstStyle/>
                    <a:p>
                      <a:r>
                        <a:rPr lang="en-ZA" sz="1400" b="0" dirty="0" smtClean="0">
                          <a:solidFill>
                            <a:schemeClr val="tx1"/>
                          </a:solidFill>
                          <a:latin typeface="Calibri" panose="020F0502020204030204" pitchFamily="34" charset="0"/>
                          <a:ea typeface="Calibri"/>
                          <a:cs typeface="Calibri" panose="020F0502020204030204" pitchFamily="34" charset="0"/>
                        </a:rPr>
                        <a:t>N/A</a:t>
                      </a:r>
                    </a:p>
                  </a:txBody>
                  <a:tcPr marL="68580" marR="68580" marT="0" marB="0">
                    <a:solidFill>
                      <a:schemeClr val="accent3">
                        <a:lumMod val="85000"/>
                      </a:schemeClr>
                    </a:solidFill>
                  </a:tcPr>
                </a:tc>
                <a:tc>
                  <a:txBody>
                    <a:bodyPr/>
                    <a:lstStyle/>
                    <a:p>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r h="429867">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Communications Strategy and plan</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Draft document developed        </a:t>
                      </a:r>
                      <a:endPar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Implementation of programmes as per the Communications Plan</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1000"/>
                        </a:spcBef>
                        <a:spcAft>
                          <a:spcPts val="1000"/>
                        </a:spcAft>
                        <a:buClrTx/>
                        <a:buSzTx/>
                        <a:buFontTx/>
                        <a:buNone/>
                        <a:tabLst/>
                        <a:defRPr/>
                      </a:pPr>
                      <a:r>
                        <a:rPr lang="en-ZA" sz="1400" b="1"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Achieved</a:t>
                      </a: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                               Programmes implemented as per the Communications Plan</a:t>
                      </a:r>
                    </a:p>
                    <a:p>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N/A</a:t>
                      </a:r>
                    </a:p>
                    <a:p>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N/A</a:t>
                      </a:r>
                    </a:p>
                    <a:p>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endParaRPr lang="en-ZA" sz="1400" b="0" dirty="0" smtClean="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790875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2971800" y="0"/>
            <a:ext cx="6172200" cy="607868"/>
          </a:xfrm>
          <a:solidFill>
            <a:srgbClr val="00B0F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l" defTabSz="457200"/>
            <a:r>
              <a:rPr lang="en-US" sz="2400" b="1" kern="1200" dirty="0">
                <a:solidFill>
                  <a:schemeClr val="lt1"/>
                </a:solidFill>
                <a:latin typeface="+mn-lt"/>
                <a:ea typeface="+mn-ea"/>
                <a:cs typeface="+mn-cs"/>
              </a:rPr>
              <a:t>Contents</a:t>
            </a:r>
          </a:p>
        </p:txBody>
      </p:sp>
      <p:sp>
        <p:nvSpPr>
          <p:cNvPr id="3" name="Rectangle 2"/>
          <p:cNvSpPr/>
          <p:nvPr/>
        </p:nvSpPr>
        <p:spPr>
          <a:xfrm>
            <a:off x="4572000" y="1332088"/>
            <a:ext cx="4572000" cy="3631763"/>
          </a:xfrm>
          <a:prstGeom prst="rect">
            <a:avLst/>
          </a:prstGeom>
        </p:spPr>
        <p:txBody>
          <a:bodyPr>
            <a:spAutoFit/>
          </a:bodyPr>
          <a:lstStyle/>
          <a:p>
            <a:pPr marL="342900" indent="-342900" defTabSz="914400">
              <a:lnSpc>
                <a:spcPct val="150000"/>
              </a:lnSpc>
              <a:spcBef>
                <a:spcPts val="800"/>
              </a:spcBef>
              <a:buFontTx/>
              <a:buChar char="•"/>
              <a:defRPr/>
            </a:pPr>
            <a:r>
              <a:rPr lang="en-ZA" sz="2800" b="1" kern="0" dirty="0" smtClean="0">
                <a:solidFill>
                  <a:schemeClr val="accent2">
                    <a:lumMod val="75000"/>
                  </a:schemeClr>
                </a:solidFill>
              </a:rPr>
              <a:t>Overview and Context</a:t>
            </a:r>
            <a:endParaRPr lang="en-ZA" sz="2800" b="1" kern="0" dirty="0">
              <a:solidFill>
                <a:schemeClr val="accent2">
                  <a:lumMod val="75000"/>
                </a:schemeClr>
              </a:solidFill>
            </a:endParaRPr>
          </a:p>
          <a:p>
            <a:pPr marL="342900" indent="-342900" defTabSz="914400">
              <a:lnSpc>
                <a:spcPct val="150000"/>
              </a:lnSpc>
              <a:spcBef>
                <a:spcPts val="800"/>
              </a:spcBef>
              <a:buFontTx/>
              <a:buChar char="•"/>
              <a:defRPr/>
            </a:pPr>
            <a:r>
              <a:rPr lang="en-ZA" sz="2800" b="1" kern="0" dirty="0">
                <a:solidFill>
                  <a:schemeClr val="accent2">
                    <a:lumMod val="75000"/>
                  </a:schemeClr>
                </a:solidFill>
              </a:rPr>
              <a:t>Performance </a:t>
            </a:r>
            <a:r>
              <a:rPr lang="en-ZA" sz="2800" b="1" kern="0" dirty="0" smtClean="0">
                <a:solidFill>
                  <a:schemeClr val="accent2">
                    <a:lumMod val="75000"/>
                  </a:schemeClr>
                </a:solidFill>
              </a:rPr>
              <a:t>2014/15</a:t>
            </a:r>
            <a:endParaRPr lang="en-ZA" sz="2800" b="1" kern="0" dirty="0">
              <a:solidFill>
                <a:schemeClr val="accent2">
                  <a:lumMod val="75000"/>
                </a:schemeClr>
              </a:solidFill>
            </a:endParaRPr>
          </a:p>
          <a:p>
            <a:pPr marL="285750" indent="-285750" defTabSz="914400">
              <a:lnSpc>
                <a:spcPct val="150000"/>
              </a:lnSpc>
              <a:spcBef>
                <a:spcPts val="800"/>
              </a:spcBef>
              <a:buFont typeface="Arial" panose="020B0604020202020204" pitchFamily="34" charset="0"/>
              <a:buChar char="•"/>
              <a:defRPr/>
            </a:pPr>
            <a:r>
              <a:rPr lang="en-ZA" sz="2800" b="1" kern="0" dirty="0" smtClean="0">
                <a:solidFill>
                  <a:schemeClr val="accent2">
                    <a:lumMod val="75000"/>
                  </a:schemeClr>
                </a:solidFill>
              </a:rPr>
              <a:t>Audited Financial Statements</a:t>
            </a:r>
            <a:endParaRPr lang="en-ZA" sz="2800" b="1" kern="0" dirty="0">
              <a:solidFill>
                <a:schemeClr val="accent2">
                  <a:lumMod val="75000"/>
                </a:schemeClr>
              </a:solidFill>
            </a:endParaRPr>
          </a:p>
          <a:p>
            <a:pPr marL="285750" indent="-285750" defTabSz="914400">
              <a:lnSpc>
                <a:spcPct val="150000"/>
              </a:lnSpc>
              <a:spcBef>
                <a:spcPts val="800"/>
              </a:spcBef>
              <a:buFont typeface="Arial" panose="020B0604020202020204" pitchFamily="34" charset="0"/>
              <a:buChar char="•"/>
              <a:defRPr/>
            </a:pPr>
            <a:r>
              <a:rPr lang="en-ZA" sz="2800" b="1" kern="0" dirty="0">
                <a:solidFill>
                  <a:schemeClr val="accent2">
                    <a:lumMod val="75000"/>
                  </a:schemeClr>
                </a:solidFill>
              </a:rPr>
              <a:t>Conclusion</a:t>
            </a:r>
            <a:endParaRPr lang="en-ZA" sz="3200" kern="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8" y="850998"/>
            <a:ext cx="4520242" cy="5808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15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2:  </a:t>
            </a:r>
            <a:r>
              <a:rPr lang="en-ZA" sz="1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963727469"/>
              </p:ext>
            </p:extLst>
          </p:nvPr>
        </p:nvGraphicFramePr>
        <p:xfrm>
          <a:off x="-1" y="653398"/>
          <a:ext cx="9128035" cy="5317647"/>
        </p:xfrm>
        <a:graphic>
          <a:graphicData uri="http://schemas.openxmlformats.org/drawingml/2006/table">
            <a:tbl>
              <a:tblPr firstRow="1" bandRow="1">
                <a:tableStyleId>{5C22544A-7EE6-4342-B048-85BDC9FD1C3A}</a:tableStyleId>
              </a:tblPr>
              <a:tblGrid>
                <a:gridCol w="1342417"/>
                <a:gridCol w="1245140"/>
                <a:gridCol w="1741252"/>
                <a:gridCol w="1575880"/>
                <a:gridCol w="1070043"/>
                <a:gridCol w="963038"/>
                <a:gridCol w="1190265"/>
              </a:tblGrid>
              <a:tr h="309545">
                <a:tc gridSpan="7">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2.2:  Manage and leverage strategic partnerships and collaborations to ensure SAWS sustainability</a:t>
                      </a: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544221">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1326606">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A reviewed Stakeholder Relations Framework</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aseline="0" dirty="0" smtClean="0">
                          <a:effectLst/>
                          <a:latin typeface="Calibri" panose="020F0502020204030204" pitchFamily="34" charset="0"/>
                          <a:ea typeface="Times New Roman" panose="02020603050405020304" pitchFamily="18" charset="0"/>
                          <a:cs typeface="Calibri" panose="020F0502020204030204" pitchFamily="34" charset="0"/>
                        </a:rPr>
                        <a:t>Draft </a:t>
                      </a:r>
                      <a:r>
                        <a:rPr lang="en-ZA" sz="1400" kern="1200" dirty="0" smtClean="0">
                          <a:solidFill>
                            <a:schemeClr val="dk1"/>
                          </a:solidFill>
                          <a:effectLst/>
                          <a:latin typeface="Calibri" panose="020F0502020204030204" pitchFamily="34" charset="0"/>
                          <a:ea typeface="+mn-ea"/>
                          <a:cs typeface="Calibri" panose="020F0502020204030204" pitchFamily="34" charset="0"/>
                        </a:rPr>
                        <a:t>Stakeholder Relations Framework developed</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Reviewed Stakeholder Relations Framework</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A reviewed Stakeholder Relations Framework</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0" dirty="0" smtClean="0">
                          <a:solidFill>
                            <a:schemeClr val="tx1"/>
                          </a:solidFill>
                          <a:latin typeface="Calibri" panose="020F0502020204030204" pitchFamily="34" charset="0"/>
                          <a:ea typeface="Calibri"/>
                          <a:cs typeface="Calibri" panose="020F0502020204030204" pitchFamily="34" charset="0"/>
                        </a:rPr>
                        <a:t>N/A</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N/A</a:t>
                      </a:r>
                    </a:p>
                    <a:p>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r h="3137275">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Programmes of Action linked to MoUs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5% of MoUs linked to action plans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14% of MoUs linked to action plans</a:t>
                      </a:r>
                    </a:p>
                    <a:p>
                      <a:pPr marL="180000" lvl="0" indent="-180000">
                        <a:buFont typeface="+mj-lt"/>
                        <a:buAutoNum type="arabicPeriod"/>
                      </a:pPr>
                      <a:r>
                        <a:rPr lang="en-ZA" sz="1400" kern="1200" dirty="0" err="1" smtClean="0">
                          <a:solidFill>
                            <a:schemeClr val="dk1"/>
                          </a:solidFill>
                          <a:effectLst/>
                          <a:latin typeface="Calibri" panose="020F0502020204030204" pitchFamily="34" charset="0"/>
                          <a:ea typeface="+mn-ea"/>
                          <a:cs typeface="Calibri" panose="020F0502020204030204" pitchFamily="34" charset="0"/>
                        </a:rPr>
                        <a:t>Instituto</a:t>
                      </a:r>
                      <a:r>
                        <a:rPr lang="en-ZA" sz="1400" kern="1200" dirty="0" smtClean="0">
                          <a:solidFill>
                            <a:schemeClr val="dk1"/>
                          </a:solidFill>
                          <a:effectLst/>
                          <a:latin typeface="Calibri" panose="020F0502020204030204" pitchFamily="34" charset="0"/>
                          <a:ea typeface="+mn-ea"/>
                          <a:cs typeface="Calibri" panose="020F0502020204030204" pitchFamily="34" charset="0"/>
                        </a:rPr>
                        <a:t> </a:t>
                      </a:r>
                      <a:r>
                        <a:rPr lang="en-ZA" sz="1400" kern="1200" dirty="0" err="1" smtClean="0">
                          <a:solidFill>
                            <a:schemeClr val="dk1"/>
                          </a:solidFill>
                          <a:effectLst/>
                          <a:latin typeface="Calibri" panose="020F0502020204030204" pitchFamily="34" charset="0"/>
                          <a:ea typeface="+mn-ea"/>
                          <a:cs typeface="Calibri" panose="020F0502020204030204" pitchFamily="34" charset="0"/>
                        </a:rPr>
                        <a:t>Naciona</a:t>
                      </a:r>
                      <a:r>
                        <a:rPr lang="en-ZA" sz="1400" kern="1200" dirty="0" smtClean="0">
                          <a:solidFill>
                            <a:schemeClr val="dk1"/>
                          </a:solidFill>
                          <a:effectLst/>
                          <a:latin typeface="Calibri" panose="020F0502020204030204" pitchFamily="34" charset="0"/>
                          <a:ea typeface="+mn-ea"/>
                          <a:cs typeface="Calibri" panose="020F0502020204030204" pitchFamily="34" charset="0"/>
                        </a:rPr>
                        <a:t> de </a:t>
                      </a:r>
                      <a:r>
                        <a:rPr lang="en-ZA" sz="1400" kern="1200" dirty="0" err="1" smtClean="0">
                          <a:solidFill>
                            <a:schemeClr val="dk1"/>
                          </a:solidFill>
                          <a:effectLst/>
                          <a:latin typeface="Calibri" panose="020F0502020204030204" pitchFamily="34" charset="0"/>
                          <a:ea typeface="+mn-ea"/>
                          <a:cs typeface="Calibri" panose="020F0502020204030204" pitchFamily="34" charset="0"/>
                        </a:rPr>
                        <a:t>Meteorologia</a:t>
                      </a:r>
                      <a:r>
                        <a:rPr lang="en-ZA" sz="1400" kern="1200" dirty="0" smtClean="0">
                          <a:solidFill>
                            <a:schemeClr val="dk1"/>
                          </a:solidFill>
                          <a:effectLst/>
                          <a:latin typeface="Calibri" panose="020F0502020204030204" pitchFamily="34" charset="0"/>
                          <a:ea typeface="+mn-ea"/>
                          <a:cs typeface="Calibri" panose="020F0502020204030204" pitchFamily="34" charset="0"/>
                        </a:rPr>
                        <a:t> (INAM)</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SAAQIS</a:t>
                      </a:r>
                    </a:p>
                    <a:p>
                      <a:pPr marL="34290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SANSA</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The SANSA programme of action was completed ahead of schedule</a:t>
                      </a:r>
                    </a:p>
                  </a:txBody>
                  <a:tcPr marL="68580" marR="68580" marT="0" marB="0">
                    <a:solidFill>
                      <a:schemeClr val="accent3">
                        <a:lumMod val="85000"/>
                      </a:schemeClr>
                    </a:solidFill>
                  </a:tcPr>
                </a:tc>
                <a:tc>
                  <a:txBody>
                    <a:bodyPr/>
                    <a:lstStyle/>
                    <a:p>
                      <a:r>
                        <a:rPr lang="en-ZA" sz="1400" b="0" dirty="0" smtClean="0">
                          <a:solidFill>
                            <a:schemeClr val="tx1"/>
                          </a:solidFill>
                          <a:latin typeface="Calibri" panose="020F0502020204030204" pitchFamily="34" charset="0"/>
                          <a:ea typeface="Calibri"/>
                          <a:cs typeface="Calibri" panose="020F0502020204030204" pitchFamily="34" charset="0"/>
                        </a:rPr>
                        <a:t>N/A</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198915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2:  </a:t>
            </a:r>
            <a:r>
              <a:rPr lang="en-ZA" sz="1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21</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624901842"/>
              </p:ext>
            </p:extLst>
          </p:nvPr>
        </p:nvGraphicFramePr>
        <p:xfrm>
          <a:off x="-1" y="653398"/>
          <a:ext cx="9128035" cy="2646494"/>
        </p:xfrm>
        <a:graphic>
          <a:graphicData uri="http://schemas.openxmlformats.org/drawingml/2006/table">
            <a:tbl>
              <a:tblPr firstRow="1" bandRow="1">
                <a:tableStyleId>{5C22544A-7EE6-4342-B048-85BDC9FD1C3A}</a:tableStyleId>
              </a:tblPr>
              <a:tblGrid>
                <a:gridCol w="1342417"/>
                <a:gridCol w="1245140"/>
                <a:gridCol w="1741252"/>
                <a:gridCol w="1575880"/>
                <a:gridCol w="1070043"/>
                <a:gridCol w="963038"/>
                <a:gridCol w="1190265"/>
              </a:tblGrid>
              <a:tr h="309545">
                <a:tc gridSpan="7">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2.2:  Manage and leverage strategic partnerships and collaborations to ensure SAWS sustainability</a:t>
                      </a: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544221">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1792728">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Percentage increase in partnerships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New KPI</a:t>
                      </a:r>
                    </a:p>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17% increase in partnerships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Not 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No increase in partnerships</a:t>
                      </a:r>
                    </a:p>
                    <a:p>
                      <a:r>
                        <a:rPr lang="en-ZA" sz="1400" kern="1200" dirty="0" err="1" smtClean="0">
                          <a:solidFill>
                            <a:schemeClr val="dk1"/>
                          </a:solidFill>
                          <a:effectLst/>
                          <a:latin typeface="Calibri" panose="020F0502020204030204" pitchFamily="34" charset="0"/>
                          <a:ea typeface="+mn-ea"/>
                          <a:cs typeface="Calibri" panose="020F0502020204030204" pitchFamily="34" charset="0"/>
                        </a:rPr>
                        <a:t>AfriGIS</a:t>
                      </a:r>
                      <a:r>
                        <a:rPr lang="en-ZA" sz="1400" kern="1200" dirty="0" smtClean="0">
                          <a:solidFill>
                            <a:schemeClr val="dk1"/>
                          </a:solidFill>
                          <a:effectLst/>
                          <a:latin typeface="Calibri" panose="020F0502020204030204" pitchFamily="34" charset="0"/>
                          <a:ea typeface="+mn-ea"/>
                          <a:cs typeface="Calibri" panose="020F0502020204030204" pitchFamily="34" charset="0"/>
                        </a:rPr>
                        <a:t> </a:t>
                      </a:r>
                    </a:p>
                    <a:p>
                      <a:r>
                        <a:rPr lang="en-ZA" sz="1400" kern="1200" dirty="0" err="1" smtClean="0">
                          <a:solidFill>
                            <a:schemeClr val="dk1"/>
                          </a:solidFill>
                          <a:effectLst/>
                          <a:latin typeface="Calibri" panose="020F0502020204030204" pitchFamily="34" charset="0"/>
                          <a:ea typeface="+mn-ea"/>
                          <a:cs typeface="Calibri" panose="020F0502020204030204" pitchFamily="34" charset="0"/>
                        </a:rPr>
                        <a:t>HydroLogic</a:t>
                      </a:r>
                      <a:r>
                        <a:rPr lang="en-ZA" sz="1400" kern="1200" dirty="0" smtClean="0">
                          <a:solidFill>
                            <a:schemeClr val="dk1"/>
                          </a:solidFill>
                          <a:effectLst/>
                          <a:latin typeface="Calibri" panose="020F0502020204030204" pitchFamily="34" charset="0"/>
                          <a:ea typeface="+mn-ea"/>
                          <a:cs typeface="Calibri" panose="020F0502020204030204" pitchFamily="34" charset="0"/>
                        </a:rPr>
                        <a:t> agreement will be finalised in 2015/16</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err="1" smtClean="0">
                          <a:solidFill>
                            <a:schemeClr val="dk1"/>
                          </a:solidFill>
                          <a:effectLst/>
                          <a:latin typeface="Calibri" panose="020F0502020204030204" pitchFamily="34" charset="0"/>
                          <a:ea typeface="+mn-ea"/>
                          <a:cs typeface="Calibri" panose="020F0502020204030204" pitchFamily="34" charset="0"/>
                        </a:rPr>
                        <a:t>AfriGIS</a:t>
                      </a:r>
                      <a:r>
                        <a:rPr lang="en-ZA" sz="1400" kern="1200" dirty="0" smtClean="0">
                          <a:solidFill>
                            <a:schemeClr val="dk1"/>
                          </a:solidFill>
                          <a:effectLst/>
                          <a:latin typeface="Calibri" panose="020F0502020204030204" pitchFamily="34" charset="0"/>
                          <a:ea typeface="+mn-ea"/>
                          <a:cs typeface="Calibri" panose="020F0502020204030204" pitchFamily="34" charset="0"/>
                        </a:rPr>
                        <a:t> was appointed and the contract</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not finalised</a:t>
                      </a: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endParaRPr lang="en-ZA" sz="1400" b="0" i="1"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0" i="0" dirty="0" err="1" smtClean="0">
                          <a:solidFill>
                            <a:schemeClr val="tx1"/>
                          </a:solidFill>
                          <a:latin typeface="Calibri" panose="020F0502020204030204" pitchFamily="34" charset="0"/>
                          <a:ea typeface="Calibri"/>
                          <a:cs typeface="Calibri" panose="020F0502020204030204" pitchFamily="34" charset="0"/>
                        </a:rPr>
                        <a:t>AfriGis</a:t>
                      </a:r>
                      <a:r>
                        <a:rPr lang="en-ZA" sz="1400" b="0" i="0" dirty="0" smtClean="0">
                          <a:solidFill>
                            <a:schemeClr val="tx1"/>
                          </a:solidFill>
                          <a:latin typeface="Calibri" panose="020F0502020204030204" pitchFamily="34" charset="0"/>
                          <a:ea typeface="Calibri"/>
                          <a:cs typeface="Calibri" panose="020F0502020204030204" pitchFamily="34" charset="0"/>
                        </a:rPr>
                        <a:t> contract</a:t>
                      </a:r>
                      <a:r>
                        <a:rPr lang="en-ZA" sz="1400" b="0" i="0" baseline="0" dirty="0" smtClean="0">
                          <a:solidFill>
                            <a:schemeClr val="tx1"/>
                          </a:solidFill>
                          <a:latin typeface="Calibri" panose="020F0502020204030204" pitchFamily="34" charset="0"/>
                          <a:ea typeface="Calibri"/>
                          <a:cs typeface="Calibri" panose="020F0502020204030204" pitchFamily="34" charset="0"/>
                        </a:rPr>
                        <a:t> is now signed</a:t>
                      </a:r>
                    </a:p>
                    <a:p>
                      <a:endParaRPr lang="en-ZA" sz="1400" b="0" i="0" baseline="0" dirty="0" smtClean="0">
                        <a:solidFill>
                          <a:schemeClr val="tx1"/>
                        </a:solidFill>
                        <a:latin typeface="Calibri" panose="020F0502020204030204" pitchFamily="34" charset="0"/>
                        <a:ea typeface="Calibri"/>
                        <a:cs typeface="Calibri" panose="020F0502020204030204" pitchFamily="34" charset="0"/>
                      </a:endParaRPr>
                    </a:p>
                    <a:p>
                      <a:r>
                        <a:rPr lang="en-ZA" sz="1400" b="0" i="0" baseline="0" dirty="0" err="1" smtClean="0">
                          <a:solidFill>
                            <a:schemeClr val="tx1"/>
                          </a:solidFill>
                          <a:latin typeface="Calibri" panose="020F0502020204030204" pitchFamily="34" charset="0"/>
                          <a:ea typeface="Calibri"/>
                          <a:cs typeface="Calibri" panose="020F0502020204030204" pitchFamily="34" charset="0"/>
                        </a:rPr>
                        <a:t>HydroLogic</a:t>
                      </a:r>
                      <a:r>
                        <a:rPr lang="en-ZA" sz="1400" b="0" i="0" baseline="0" dirty="0" smtClean="0">
                          <a:solidFill>
                            <a:schemeClr val="tx1"/>
                          </a:solidFill>
                          <a:latin typeface="Calibri" panose="020F0502020204030204" pitchFamily="34" charset="0"/>
                          <a:ea typeface="Calibri"/>
                          <a:cs typeface="Calibri" panose="020F0502020204030204" pitchFamily="34" charset="0"/>
                        </a:rPr>
                        <a:t> Agreement being finalised</a:t>
                      </a:r>
                      <a:endParaRPr lang="en-ZA" sz="1400" b="0" i="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endParaRPr lang="en-ZA" sz="1400" b="0" i="1"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3722387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2:  </a:t>
            </a:r>
            <a:r>
              <a:rPr lang="en-ZA" sz="1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p:txBody>
      </p:sp>
      <p:graphicFrame>
        <p:nvGraphicFramePr>
          <p:cNvPr id="13" name="Table 12"/>
          <p:cNvGraphicFramePr>
            <a:graphicFrameLocks noGrp="1"/>
          </p:cNvGraphicFramePr>
          <p:nvPr>
            <p:extLst>
              <p:ext uri="{D42A27DB-BD31-4B8C-83A1-F6EECF244321}">
                <p14:modId xmlns:p14="http://schemas.microsoft.com/office/powerpoint/2010/main" val="2159833554"/>
              </p:ext>
            </p:extLst>
          </p:nvPr>
        </p:nvGraphicFramePr>
        <p:xfrm>
          <a:off x="-1" y="637309"/>
          <a:ext cx="9128035" cy="6066004"/>
        </p:xfrm>
        <a:graphic>
          <a:graphicData uri="http://schemas.openxmlformats.org/drawingml/2006/table">
            <a:tbl>
              <a:tblPr firstRow="1" bandRow="1">
                <a:tableStyleId>{5C22544A-7EE6-4342-B048-85BDC9FD1C3A}</a:tableStyleId>
              </a:tblPr>
              <a:tblGrid>
                <a:gridCol w="1196502"/>
                <a:gridCol w="803792"/>
                <a:gridCol w="845993"/>
                <a:gridCol w="3116768"/>
                <a:gridCol w="1050588"/>
                <a:gridCol w="943583"/>
                <a:gridCol w="1170809"/>
              </a:tblGrid>
              <a:tr h="579604">
                <a:tc gridSpan="7">
                  <a:txBody>
                    <a:bodyPr/>
                    <a:lstStyle/>
                    <a:p>
                      <a:r>
                        <a:rPr lang="en-ZA" sz="1600" b="1" kern="1200" dirty="0" smtClean="0">
                          <a:solidFill>
                            <a:schemeClr val="bg1"/>
                          </a:solidFill>
                          <a:effectLst/>
                          <a:latin typeface="+mn-lt"/>
                          <a:ea typeface="+mn-ea"/>
                          <a:cs typeface="+mn-cs"/>
                        </a:rPr>
                        <a:t>SO 2.3:</a:t>
                      </a:r>
                      <a:r>
                        <a:rPr lang="en-ZA" sz="1600" b="1" kern="1200" baseline="0" dirty="0" smtClean="0">
                          <a:solidFill>
                            <a:schemeClr val="bg1"/>
                          </a:solidFill>
                          <a:effectLst/>
                          <a:latin typeface="+mn-lt"/>
                          <a:ea typeface="+mn-ea"/>
                          <a:cs typeface="+mn-cs"/>
                        </a:rPr>
                        <a:t> </a:t>
                      </a:r>
                      <a:r>
                        <a:rPr lang="en-ZA" sz="1600" b="1" kern="1200" dirty="0" smtClean="0">
                          <a:solidFill>
                            <a:schemeClr val="bg1"/>
                          </a:solidFill>
                          <a:effectLst/>
                          <a:latin typeface="+mn-lt"/>
                          <a:ea typeface="+mn-ea"/>
                          <a:cs typeface="+mn-cs"/>
                        </a:rPr>
                        <a:t>Position SAWS as a pre-eminent meteorological institution nationally, regionally and globally</a:t>
                      </a:r>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r>
              <a:tr h="684714">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450638">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Number of leadership positions held</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10</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3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300" kern="1200" dirty="0" smtClean="0">
                          <a:solidFill>
                            <a:schemeClr val="dk1"/>
                          </a:solidFill>
                          <a:effectLst/>
                          <a:latin typeface="Calibri" panose="020F0502020204030204" pitchFamily="34" charset="0"/>
                          <a:ea typeface="+mn-ea"/>
                          <a:cs typeface="Calibri" panose="020F0502020204030204" pitchFamily="34" charset="0"/>
                        </a:rPr>
                        <a:t>10  leadership positions held</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Unit Manager: AQI elected president of the National Association for Clean Air</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Unit Manager: AQI appointed to Botswana/SA RESA  Technical committee</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CEO: Member of the WMO International Committee for the Gender Dimensions Conference</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CEO: Chair of the task force on Monitoring &amp; Evaluation under the Strategy &amp; Operational Planning Committee of the Executive Council</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Marine (6)  JCOMM Co-President </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Vice chair for IBPIO</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Task team on Capacity Building for DBCP</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Vice Chair for JTA </a:t>
                      </a:r>
                    </a:p>
                    <a:p>
                      <a:pPr marL="285750" lvl="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Vice chair of the Inter-term WMO </a:t>
                      </a:r>
                      <a:r>
                        <a:rPr lang="en-ZA" sz="1300" kern="1200" dirty="0" err="1" smtClean="0">
                          <a:solidFill>
                            <a:schemeClr val="dk1"/>
                          </a:solidFill>
                          <a:effectLst/>
                          <a:latin typeface="Calibri" panose="020F0502020204030204" pitchFamily="34" charset="0"/>
                          <a:ea typeface="+mn-ea"/>
                          <a:cs typeface="Calibri" panose="020F0502020204030204" pitchFamily="34" charset="0"/>
                        </a:rPr>
                        <a:t>Satcom</a:t>
                      </a:r>
                      <a:r>
                        <a:rPr lang="en-ZA" sz="1300" kern="1200" dirty="0" smtClean="0">
                          <a:solidFill>
                            <a:schemeClr val="dk1"/>
                          </a:solidFill>
                          <a:effectLst/>
                          <a:latin typeface="Calibri" panose="020F0502020204030204" pitchFamily="34" charset="0"/>
                          <a:ea typeface="+mn-ea"/>
                          <a:cs typeface="Calibri" panose="020F0502020204030204" pitchFamily="34" charset="0"/>
                        </a:rPr>
                        <a:t> Forum </a:t>
                      </a:r>
                    </a:p>
                    <a:p>
                      <a:pPr marL="285750" indent="-285750">
                        <a:buFont typeface="+mj-lt"/>
                        <a:buAutoNum type="arabicPeriod"/>
                      </a:pPr>
                      <a:r>
                        <a:rPr lang="en-ZA" sz="1300" kern="1200" dirty="0" smtClean="0">
                          <a:solidFill>
                            <a:schemeClr val="dk1"/>
                          </a:solidFill>
                          <a:effectLst/>
                          <a:latin typeface="Calibri" panose="020F0502020204030204" pitchFamily="34" charset="0"/>
                          <a:ea typeface="+mn-ea"/>
                          <a:cs typeface="Calibri" panose="020F0502020204030204" pitchFamily="34" charset="0"/>
                        </a:rPr>
                        <a:t>CEO: re-elected as the Co-Vice Chair of the Intergovernmental Board on Climate Services (IBCS</a:t>
                      </a:r>
                      <a:endParaRPr lang="en-ZA" sz="13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200" kern="1200" dirty="0" smtClean="0">
                          <a:solidFill>
                            <a:schemeClr val="dk1"/>
                          </a:solidFill>
                          <a:effectLst/>
                          <a:latin typeface="Calibri" panose="020F0502020204030204" pitchFamily="34" charset="0"/>
                          <a:ea typeface="+mn-ea"/>
                          <a:cs typeface="Calibri" panose="020F0502020204030204" pitchFamily="34" charset="0"/>
                        </a:rPr>
                        <a:t>N/A</a:t>
                      </a:r>
                    </a:p>
                  </a:txBody>
                  <a:tcPr marL="68580" marR="68580" marT="0" marB="0">
                    <a:solidFill>
                      <a:schemeClr val="accent3">
                        <a:lumMod val="85000"/>
                      </a:schemeClr>
                    </a:solidFill>
                  </a:tcPr>
                </a:tc>
                <a:tc>
                  <a:txBody>
                    <a:bodyPr/>
                    <a:lstStyle/>
                    <a:p>
                      <a:pPr marL="0" indent="0">
                        <a:buFont typeface="+mj-lt"/>
                        <a:buNone/>
                      </a:pPr>
                      <a:r>
                        <a:rPr lang="en-ZA" sz="1300" b="0" dirty="0" smtClean="0">
                          <a:solidFill>
                            <a:schemeClr val="tx1"/>
                          </a:solidFill>
                          <a:latin typeface="Calibri" panose="020F0502020204030204" pitchFamily="34" charset="0"/>
                          <a:ea typeface="Calibri"/>
                          <a:cs typeface="Calibri" panose="020F0502020204030204" pitchFamily="34" charset="0"/>
                        </a:rPr>
                        <a:t>N/A</a:t>
                      </a:r>
                      <a:endParaRPr lang="en-ZA" sz="13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285750" indent="-285750">
                        <a:buFont typeface="+mj-lt"/>
                        <a:buAutoNum type="arabicPeriod"/>
                      </a:pPr>
                      <a:endParaRPr lang="en-ZA" sz="13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bl>
          </a:graphicData>
        </a:graphic>
      </p:graphicFrame>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22</a:t>
            </a:fld>
            <a:endParaRPr lang="en-US" dirty="0"/>
          </a:p>
        </p:txBody>
      </p:sp>
    </p:spTree>
    <p:extLst>
      <p:ext uri="{BB962C8B-B14F-4D97-AF65-F5344CB8AC3E}">
        <p14:creationId xmlns:p14="http://schemas.microsoft.com/office/powerpoint/2010/main" val="3428110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2:  </a:t>
            </a:r>
            <a:r>
              <a:rPr lang="en-ZA" sz="1800" b="1" dirty="0">
                <a:solidFill>
                  <a:srgbClr val="FFFFFF"/>
                </a:solidFill>
                <a:latin typeface="Calibri" panose="020F0502020204030204" pitchFamily="34" charset="0"/>
                <a:cs typeface="Calibri" panose="020F0502020204030204" pitchFamily="34" charset="0"/>
              </a:rPr>
              <a:t>TO ENSURE THE EFFECTIVE MANAGEMENT OF STAKEHOLDER, PARTNER AND KEY CLIENT RELATIONS</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203114647"/>
              </p:ext>
            </p:extLst>
          </p:nvPr>
        </p:nvGraphicFramePr>
        <p:xfrm>
          <a:off x="0" y="653398"/>
          <a:ext cx="9128035" cy="5322484"/>
        </p:xfrm>
        <a:graphic>
          <a:graphicData uri="http://schemas.openxmlformats.org/drawingml/2006/table">
            <a:tbl>
              <a:tblPr firstRow="1" bandRow="1">
                <a:tableStyleId>{5C22544A-7EE6-4342-B048-85BDC9FD1C3A}</a:tableStyleId>
              </a:tblPr>
              <a:tblGrid>
                <a:gridCol w="1361872"/>
                <a:gridCol w="992222"/>
                <a:gridCol w="1040859"/>
                <a:gridCol w="2597285"/>
                <a:gridCol w="1031132"/>
                <a:gridCol w="943583"/>
                <a:gridCol w="1161082"/>
              </a:tblGrid>
              <a:tr h="323764">
                <a:tc gridSpan="7">
                  <a:txBody>
                    <a:bodyPr/>
                    <a:lstStyle/>
                    <a:p>
                      <a:r>
                        <a:rPr lang="en-ZA" sz="1600" b="1" kern="1200" dirty="0" smtClean="0">
                          <a:solidFill>
                            <a:schemeClr val="bg1"/>
                          </a:solidFill>
                          <a:effectLst/>
                          <a:latin typeface="Calibri" panose="020F0502020204030204" pitchFamily="34" charset="0"/>
                          <a:ea typeface="+mn-ea"/>
                          <a:cs typeface="Calibri" panose="020F0502020204030204" pitchFamily="34" charset="0"/>
                        </a:rPr>
                        <a:t>SO 2.3:</a:t>
                      </a:r>
                      <a:r>
                        <a:rPr lang="en-ZA" sz="1600" b="1" kern="1200" baseline="0" dirty="0" smtClean="0">
                          <a:solidFill>
                            <a:schemeClr val="bg1"/>
                          </a:solidFill>
                          <a:effectLst/>
                          <a:latin typeface="Calibri" panose="020F0502020204030204" pitchFamily="34" charset="0"/>
                          <a:ea typeface="+mn-ea"/>
                          <a:cs typeface="Calibri" panose="020F0502020204030204" pitchFamily="34" charset="0"/>
                        </a:rPr>
                        <a:t> </a:t>
                      </a:r>
                      <a:r>
                        <a:rPr lang="en-ZA" sz="1600" b="1" kern="1200" dirty="0" smtClean="0">
                          <a:solidFill>
                            <a:schemeClr val="bg1"/>
                          </a:solidFill>
                          <a:effectLst/>
                          <a:latin typeface="Calibri" panose="020F0502020204030204" pitchFamily="34" charset="0"/>
                          <a:ea typeface="+mn-ea"/>
                          <a:cs typeface="Calibri" panose="020F0502020204030204" pitchFamily="34" charset="0"/>
                        </a:rPr>
                        <a:t>Position SAWS as a pre-eminent meteorological institution nationally, regionally and globally</a:t>
                      </a:r>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c hMerge="1">
                  <a:txBody>
                    <a:bodyPr/>
                    <a:lstStyle/>
                    <a:p>
                      <a:endParaRPr lang="en-ZA" sz="1600" dirty="0">
                        <a:solidFill>
                          <a:schemeClr val="bg1"/>
                        </a:solidFill>
                        <a:latin typeface="Calibri" pitchFamily="34" charset="0"/>
                        <a:cs typeface="Calibri"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Number of strategic communication publications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4</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4  strategic communication publications</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TOPCO 20 years of democracy in Government and Business publication - </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ATNS coffee table book as they celebrated the organisation’s 21 years of existence</a:t>
                      </a:r>
                    </a:p>
                    <a:p>
                      <a:pPr marL="342900" lvl="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TOPCO Environment 20 years publication</a:t>
                      </a:r>
                    </a:p>
                    <a:p>
                      <a:pPr marL="342900" indent="-342900">
                        <a:buFont typeface="+mj-lt"/>
                        <a:buAutoNum type="arabicPeriod"/>
                      </a:pPr>
                      <a:r>
                        <a:rPr lang="en-ZA" sz="1400" kern="1200" dirty="0" smtClean="0">
                          <a:solidFill>
                            <a:schemeClr val="dk1"/>
                          </a:solidFill>
                          <a:effectLst/>
                          <a:latin typeface="Calibri" panose="020F0502020204030204" pitchFamily="34" charset="0"/>
                          <a:ea typeface="+mn-ea"/>
                          <a:cs typeface="Calibri" panose="020F0502020204030204" pitchFamily="34" charset="0"/>
                        </a:rPr>
                        <a:t>Public Sector Magazine (PSM)</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indent="0">
                        <a:buFont typeface="+mj-lt"/>
                        <a:buNone/>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indent="0">
                        <a:buFont typeface="+mj-lt"/>
                        <a:buNone/>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342900" indent="-342900">
                        <a:buFont typeface="+mj-lt"/>
                        <a:buAutoNum type="arabicPeriod"/>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r h="429867">
                <a:tc>
                  <a:txBody>
                    <a:bodyPr/>
                    <a:lstStyle/>
                    <a:p>
                      <a:pPr algn="l">
                        <a:lnSpc>
                          <a:spcPct val="120000"/>
                        </a:lnSpc>
                        <a:spcBef>
                          <a:spcPts val="500"/>
                        </a:spcBef>
                        <a:spcAft>
                          <a:spcPts val="5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Number of scientific publications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b="0" dirty="0" smtClean="0">
                        <a:solidFill>
                          <a:schemeClr val="tx1"/>
                        </a:solidFill>
                        <a:latin typeface="Calibri" panose="020F0502020204030204" pitchFamily="34" charset="0"/>
                        <a:ea typeface="Calibri"/>
                        <a:cs typeface="Calibri" panose="020F0502020204030204" pitchFamily="34" charset="0"/>
                      </a:endParaRP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14</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28 scientific publications</a:t>
                      </a:r>
                    </a:p>
                    <a:p>
                      <a:endParaRPr lang="en-ZA" sz="1400" b="0" kern="1200" dirty="0" smtClean="0">
                        <a:solidFill>
                          <a:schemeClr val="dk1"/>
                        </a:solidFill>
                        <a:effectLst/>
                        <a:latin typeface="Calibri" panose="020F0502020204030204" pitchFamily="34" charset="0"/>
                        <a:ea typeface="+mn-ea"/>
                        <a:cs typeface="Calibri" panose="020F0502020204030204" pitchFamily="34" charset="0"/>
                      </a:endParaRPr>
                    </a:p>
                    <a:p>
                      <a:r>
                        <a:rPr lang="en-ZA" sz="1400" kern="1200" dirty="0" smtClean="0">
                          <a:solidFill>
                            <a:schemeClr val="dk1"/>
                          </a:solidFill>
                          <a:effectLst/>
                          <a:latin typeface="Calibri" panose="020F0502020204030204" pitchFamily="34" charset="0"/>
                          <a:ea typeface="+mn-ea"/>
                          <a:cs typeface="Calibri" panose="020F0502020204030204" pitchFamily="34" charset="0"/>
                        </a:rPr>
                        <a:t>A decrease in the number of publications was anticipated due to reduced financial resources </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txBody>
                  <a:tcPr marL="68580" marR="68580" marT="0" marB="0">
                    <a:solidFill>
                      <a:schemeClr val="accent3">
                        <a:lumMod val="85000"/>
                      </a:schemeClr>
                    </a:solidFill>
                  </a:tcPr>
                </a:tc>
                <a:tc>
                  <a:txBody>
                    <a:bodyPr/>
                    <a:lstStyle/>
                    <a:p>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187529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48464"/>
            <a:ext cx="9144001" cy="250722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smtClean="0">
              <a:solidFill>
                <a:schemeClr val="bg1"/>
              </a:solidFill>
              <a:latin typeface="Calibri" pitchFamily="34" charset="0"/>
            </a:endParaRPr>
          </a:p>
          <a:p>
            <a:pPr algn="ctr"/>
            <a:endParaRPr lang="en-ZA" sz="2800" b="1" dirty="0" smtClean="0">
              <a:solidFill>
                <a:schemeClr val="bg1"/>
              </a:solidFill>
              <a:latin typeface="Calibri" pitchFamily="34" charset="0"/>
            </a:endParaRPr>
          </a:p>
          <a:p>
            <a:pPr algn="ctr"/>
            <a:r>
              <a:rPr lang="en-ZA" sz="2800" b="1" dirty="0" smtClean="0">
                <a:solidFill>
                  <a:schemeClr val="bg1"/>
                </a:solidFill>
                <a:latin typeface="Calibri" pitchFamily="34" charset="0"/>
              </a:rPr>
              <a:t>STRATEGIC GOAL 3:  </a:t>
            </a:r>
          </a:p>
          <a:p>
            <a:pPr algn="ctr"/>
            <a:endParaRPr lang="en-ZA" sz="2800" b="1" dirty="0">
              <a:solidFill>
                <a:schemeClr val="bg1"/>
              </a:solidFill>
              <a:latin typeface="Calibri" pitchFamily="34" charset="0"/>
            </a:endParaRPr>
          </a:p>
          <a:p>
            <a:pPr algn="ctr"/>
            <a:r>
              <a:rPr lang="en-ZA" sz="2800" b="1" dirty="0">
                <a:solidFill>
                  <a:srgbClr val="FFFFFF"/>
                </a:solidFill>
                <a:latin typeface="Calibri" panose="020F0502020204030204" pitchFamily="34" charset="0"/>
                <a:cs typeface="Calibri" panose="020F0502020204030204" pitchFamily="34" charset="0"/>
              </a:rPr>
              <a:t>TO ADDRESS THE SHORT-TERM VIABILITY AND LONG-TERM SUSTAINABILITY OF SAWS REVENUE AND ENSURE CONTINUED FISCAL DISCIPLINE</a:t>
            </a:r>
          </a:p>
          <a:p>
            <a:pPr algn="ctr"/>
            <a:endParaRPr lang="en-ZA" sz="2800" b="1" dirty="0">
              <a:solidFill>
                <a:schemeClr val="bg1"/>
              </a:solidFill>
              <a:latin typeface="Calibri" pitchFamily="34" charset="0"/>
            </a:endParaRPr>
          </a:p>
          <a:p>
            <a:pPr algn="ctr"/>
            <a:r>
              <a:rPr lang="en-ZA" sz="3200" b="1" dirty="0" smtClean="0">
                <a:solidFill>
                  <a:schemeClr val="bg1"/>
                </a:solidFill>
                <a:latin typeface="Calibri" pitchFamily="34" charset="0"/>
              </a:rPr>
              <a:t>  </a:t>
            </a:r>
            <a:endParaRPr lang="en-ZA" sz="3200" b="1" dirty="0">
              <a:solidFill>
                <a:schemeClr val="bg1"/>
              </a:solidFill>
              <a:latin typeface="Calibri" pitchFamily="34" charset="0"/>
            </a:endParaRPr>
          </a:p>
        </p:txBody>
      </p:sp>
    </p:spTree>
    <p:extLst>
      <p:ext uri="{BB962C8B-B14F-4D97-AF65-F5344CB8AC3E}">
        <p14:creationId xmlns:p14="http://schemas.microsoft.com/office/powerpoint/2010/main" val="952752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800" b="1" dirty="0" smtClean="0">
                <a:solidFill>
                  <a:srgbClr val="FFFFFF"/>
                </a:solidFill>
                <a:latin typeface="Calibri" panose="020F0502020204030204" pitchFamily="34" charset="0"/>
                <a:cs typeface="Calibri" panose="020F0502020204030204" pitchFamily="34" charset="0"/>
              </a:rPr>
              <a:t>STRATEGIC GOAL 3:  </a:t>
            </a:r>
            <a:r>
              <a:rPr lang="en-ZA" sz="1800" b="1" dirty="0">
                <a:solidFill>
                  <a:srgbClr val="FFFFFF"/>
                </a:solidFill>
                <a:latin typeface="Calibri" panose="020F0502020204030204" pitchFamily="34" charset="0"/>
                <a:cs typeface="Calibri" panose="020F0502020204030204" pitchFamily="34" charset="0"/>
              </a:rPr>
              <a:t>TO ADDRESS THE SHORT-TERM VIABILITY AND LONG-TERM SUSTAINABILITY OF SAWS REVENUE AND ENSURE CONTINUED FISCAL DISCIPLINE</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25</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01190455"/>
              </p:ext>
            </p:extLst>
          </p:nvPr>
        </p:nvGraphicFramePr>
        <p:xfrm>
          <a:off x="-1" y="637309"/>
          <a:ext cx="9128030" cy="4173127"/>
        </p:xfrm>
        <a:graphic>
          <a:graphicData uri="http://schemas.openxmlformats.org/drawingml/2006/table">
            <a:tbl>
              <a:tblPr firstRow="1" bandRow="1">
                <a:tableStyleId>{5C22544A-7EE6-4342-B048-85BDC9FD1C3A}</a:tableStyleId>
              </a:tblPr>
              <a:tblGrid>
                <a:gridCol w="1410512"/>
                <a:gridCol w="1692612"/>
                <a:gridCol w="1235413"/>
                <a:gridCol w="1643975"/>
                <a:gridCol w="1031132"/>
                <a:gridCol w="963038"/>
                <a:gridCol w="1151348"/>
              </a:tblGrid>
              <a:tr h="432734">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3.1:</a:t>
                      </a:r>
                      <a:r>
                        <a:rPr lang="en-ZA" sz="1600" b="1" kern="1200" baseline="0" dirty="0" smtClean="0">
                          <a:solidFill>
                            <a:schemeClr val="bg1"/>
                          </a:solidFill>
                          <a:effectLst/>
                          <a:latin typeface="Calibri" panose="020F0502020204030204" pitchFamily="34" charset="0"/>
                          <a:ea typeface="+mn-ea"/>
                          <a:cs typeface="Calibri" panose="020F0502020204030204" pitchFamily="34" charset="0"/>
                        </a:rPr>
                        <a:t> </a:t>
                      </a:r>
                      <a:r>
                        <a:rPr lang="en-ZA" sz="1600" b="1" kern="1200" dirty="0" smtClean="0">
                          <a:solidFill>
                            <a:schemeClr val="bg1"/>
                          </a:solidFill>
                          <a:effectLst/>
                          <a:latin typeface="Calibri" panose="020F0502020204030204" pitchFamily="34" charset="0"/>
                          <a:ea typeface="+mn-ea"/>
                          <a:cs typeface="Calibri" panose="020F0502020204030204" pitchFamily="34" charset="0"/>
                        </a:rPr>
                        <a:t>Grow public good (PG) revenue </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348365">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275025">
                <a:tc>
                  <a:txBody>
                    <a:bodyPr/>
                    <a:lstStyle/>
                    <a:p>
                      <a:pPr marL="0" marR="0" indent="0" algn="l" defTabSz="914400" rtl="0" eaLnBrk="1" fontAlgn="auto" latinLnBrk="0" hangingPunct="1">
                        <a:lnSpc>
                          <a:spcPct val="100000"/>
                        </a:lnSpc>
                        <a:spcBef>
                          <a:spcPts val="500"/>
                        </a:spcBef>
                        <a:spcAft>
                          <a:spcPts val="5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PG revenue growth</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8% increase year-on-year excluding SAAQIS</a:t>
                      </a:r>
                    </a:p>
                    <a:p>
                      <a:pPr algn="l">
                        <a:lnSpc>
                          <a:spcPct val="10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138</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nSpc>
                          <a:spcPct val="100000"/>
                        </a:lnSpc>
                      </a:pPr>
                      <a:r>
                        <a:rPr lang="en-ZA" sz="1400" b="1" dirty="0" smtClean="0">
                          <a:solidFill>
                            <a:schemeClr val="tx1"/>
                          </a:solidFill>
                          <a:latin typeface="Calibri" panose="020F0502020204030204" pitchFamily="34" charset="0"/>
                          <a:ea typeface="Calibri"/>
                          <a:cs typeface="Calibri" panose="020F0502020204030204" pitchFamily="34" charset="0"/>
                        </a:rPr>
                        <a:t>Achieved</a:t>
                      </a:r>
                      <a:r>
                        <a:rPr lang="en-ZA" sz="1400" b="0" dirty="0" smtClean="0">
                          <a:solidFill>
                            <a:schemeClr val="tx1"/>
                          </a:solidFill>
                          <a:latin typeface="Calibri" panose="020F0502020204030204" pitchFamily="34" charset="0"/>
                          <a:ea typeface="Calibri"/>
                          <a:cs typeface="Calibri" panose="020F0502020204030204" pitchFamily="34" charset="0"/>
                        </a:rPr>
                        <a:t>:  138,229</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a:lnSpc>
                          <a:spcPct val="100000"/>
                        </a:lnSpc>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a:lnSpc>
                          <a:spcPct val="100000"/>
                        </a:lnSpc>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nSpc>
                          <a:spcPct val="100000"/>
                        </a:lnSpc>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r h="402833">
                <a:tc gridSpan="7">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3.2: Grow aviation revenue</a:t>
                      </a: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348365">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Performance Indicator</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Baseline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Annual Target 2014/15</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pPr marL="0" algn="l" defTabSz="914400" rtl="0" eaLnBrk="1" latinLnBrk="0" hangingPunct="1">
                        <a:lnSpc>
                          <a:spcPct val="100000"/>
                        </a:lnSpc>
                      </a:pPr>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550051">
                <a:tc>
                  <a:txBody>
                    <a:bodyPr/>
                    <a:lstStyle/>
                    <a:p>
                      <a:pPr marL="0" marR="0" indent="0" algn="l" defTabSz="914400" rtl="0" eaLnBrk="1" fontAlgn="auto" latinLnBrk="0" hangingPunct="1">
                        <a:lnSpc>
                          <a:spcPct val="100000"/>
                        </a:lnSpc>
                        <a:spcBef>
                          <a:spcPts val="500"/>
                        </a:spcBef>
                        <a:spcAft>
                          <a:spcPts val="5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 aviation revenue growth</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500"/>
                        </a:spcBef>
                        <a:spcAft>
                          <a:spcPts val="5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R82 million income is on a cost recovery basis and the tariff was set lower than required by the RCMS</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101</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00000"/>
                        </a:lnSpc>
                        <a:spcBef>
                          <a:spcPts val="1000"/>
                        </a:spcBef>
                        <a:spcAft>
                          <a:spcPts val="1000"/>
                        </a:spcAft>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 104,5</a:t>
                      </a:r>
                    </a:p>
                    <a:p>
                      <a:pPr algn="l">
                        <a:lnSpc>
                          <a:spcPct val="100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Target exceeded due to increased actual air traffic volume relative to budget</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algn="l">
                        <a:lnSpc>
                          <a:spcPct val="100000"/>
                        </a:lnSpc>
                        <a:spcBef>
                          <a:spcPts val="1000"/>
                        </a:spcBef>
                        <a:spcAft>
                          <a:spcPts val="10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1000"/>
                        </a:spcBef>
                        <a:spcAft>
                          <a:spcPts val="10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1817965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800" b="1" dirty="0" smtClean="0">
                <a:solidFill>
                  <a:srgbClr val="FFFFFF"/>
                </a:solidFill>
                <a:latin typeface="Calibri" panose="020F0502020204030204" pitchFamily="34" charset="0"/>
                <a:cs typeface="Calibri" panose="020F0502020204030204" pitchFamily="34" charset="0"/>
              </a:rPr>
              <a:t>STRATEGIC GOAL 3:  </a:t>
            </a:r>
            <a:r>
              <a:rPr lang="en-ZA" sz="1800" b="1" dirty="0">
                <a:solidFill>
                  <a:srgbClr val="FFFFFF"/>
                </a:solidFill>
                <a:latin typeface="Calibri" panose="020F0502020204030204" pitchFamily="34" charset="0"/>
                <a:cs typeface="Calibri" panose="020F0502020204030204" pitchFamily="34" charset="0"/>
              </a:rPr>
              <a:t>TO ADDRESS THE SHORT-TERM VIABILITY AND LONG-TERM SUSTAINABILITY OF SAWS REVENUE AND ENSURE CONTINUED FISCAL DISCIPLINE</a:t>
            </a: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26</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65552475"/>
              </p:ext>
            </p:extLst>
          </p:nvPr>
        </p:nvGraphicFramePr>
        <p:xfrm>
          <a:off x="-1" y="637309"/>
          <a:ext cx="9128030" cy="4191366"/>
        </p:xfrm>
        <a:graphic>
          <a:graphicData uri="http://schemas.openxmlformats.org/drawingml/2006/table">
            <a:tbl>
              <a:tblPr firstRow="1" bandRow="1">
                <a:tableStyleId>{5C22544A-7EE6-4342-B048-85BDC9FD1C3A}</a:tableStyleId>
              </a:tblPr>
              <a:tblGrid>
                <a:gridCol w="1215958"/>
                <a:gridCol w="1094106"/>
                <a:gridCol w="1357265"/>
                <a:gridCol w="1245140"/>
                <a:gridCol w="1605064"/>
                <a:gridCol w="1449421"/>
                <a:gridCol w="1161076"/>
              </a:tblGrid>
              <a:tr h="496617">
                <a:tc gridSpan="7">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3.3: Grow commercial revenue</a:t>
                      </a:r>
                      <a:endParaRPr lang="en-ZA" sz="16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581581">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3113168">
                <a:tc>
                  <a:txBody>
                    <a:bodyPr/>
                    <a:lstStyle/>
                    <a:p>
                      <a:pPr marL="0" marR="0" indent="0" algn="l" defTabSz="914400" rtl="0" eaLnBrk="1" fontAlgn="auto" latinLnBrk="0" hangingPunct="1">
                        <a:lnSpc>
                          <a:spcPct val="100000"/>
                        </a:lnSpc>
                        <a:spcBef>
                          <a:spcPts val="500"/>
                        </a:spcBef>
                        <a:spcAft>
                          <a:spcPts val="5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 commercial revenue growth</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00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R6.2 million – this is a relatively new area and the market is being developed</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500"/>
                        </a:spcBef>
                        <a:spcAft>
                          <a:spcPts val="5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26**</a:t>
                      </a:r>
                    </a:p>
                    <a:p>
                      <a:pPr algn="l">
                        <a:lnSpc>
                          <a:spcPct val="10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00000"/>
                        </a:lnSpc>
                        <a:spcBef>
                          <a:spcPts val="1000"/>
                        </a:spcBef>
                        <a:spcAft>
                          <a:spcPts val="1000"/>
                        </a:spcAft>
                      </a:pPr>
                      <a:r>
                        <a:rPr lang="en-ZA" sz="1400" b="1" kern="1200" dirty="0" smtClean="0">
                          <a:solidFill>
                            <a:schemeClr val="dk1"/>
                          </a:solidFill>
                          <a:effectLst/>
                          <a:latin typeface="Calibri" panose="020F0502020204030204" pitchFamily="34" charset="0"/>
                          <a:ea typeface="+mn-ea"/>
                          <a:cs typeface="Calibri" panose="020F0502020204030204" pitchFamily="34" charset="0"/>
                        </a:rPr>
                        <a:t>Not 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a:t>
                      </a:r>
                      <a:r>
                        <a:rPr lang="en-ZA" sz="1400" kern="1200" dirty="0" smtClean="0">
                          <a:solidFill>
                            <a:schemeClr val="dk1"/>
                          </a:solidFill>
                          <a:effectLst/>
                          <a:latin typeface="Calibri" panose="020F0502020204030204" pitchFamily="34" charset="0"/>
                          <a:ea typeface="+mn-ea"/>
                          <a:cs typeface="Calibri" panose="020F0502020204030204" pitchFamily="34" charset="0"/>
                        </a:rPr>
                        <a:t>12,5M</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Deviation due to lower sales in meteorological equipment and Lightning Detection Network data. </a:t>
                      </a:r>
                    </a:p>
                    <a:p>
                      <a:pPr marL="0" marR="0" indent="0" algn="l" defTabSz="914400" rtl="0" eaLnBrk="1" fontAlgn="auto" latinLnBrk="0" hangingPunct="1">
                        <a:lnSpc>
                          <a:spcPct val="100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Adverse</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economic conditions.</a:t>
                      </a:r>
                    </a:p>
                    <a:p>
                      <a:pPr marL="0" marR="0" indent="0" algn="l" defTabSz="914400" rtl="0" eaLnBrk="1" fontAlgn="auto" latinLnBrk="0" hangingPunct="1">
                        <a:lnSpc>
                          <a:spcPct val="100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 </a:t>
                      </a:r>
                    </a:p>
                    <a:p>
                      <a:pPr algn="l">
                        <a:lnSpc>
                          <a:spcPct val="100000"/>
                        </a:lnSpc>
                        <a:spcBef>
                          <a:spcPts val="1000"/>
                        </a:spcBef>
                        <a:spcAft>
                          <a:spcPts val="1000"/>
                        </a:spcAft>
                      </a:pPr>
                      <a:endParaRPr lang="en-ZA" sz="1400" b="0" i="1"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1000"/>
                        </a:spcBef>
                        <a:spcAft>
                          <a:spcPts val="1000"/>
                        </a:spcAft>
                      </a:pPr>
                      <a:r>
                        <a:rPr lang="en-ZA" sz="1400" b="0" i="0" kern="1200" dirty="0" smtClean="0">
                          <a:solidFill>
                            <a:schemeClr val="dk1"/>
                          </a:solidFill>
                          <a:effectLst/>
                          <a:latin typeface="Calibri" panose="020F0502020204030204" pitchFamily="34" charset="0"/>
                          <a:ea typeface="+mn-ea"/>
                          <a:cs typeface="Calibri" panose="020F0502020204030204" pitchFamily="34" charset="0"/>
                        </a:rPr>
                        <a:t>The</a:t>
                      </a:r>
                      <a:r>
                        <a:rPr lang="en-ZA" sz="1400" b="0" i="0" kern="1200" baseline="0" dirty="0" smtClean="0">
                          <a:solidFill>
                            <a:schemeClr val="dk1"/>
                          </a:solidFill>
                          <a:effectLst/>
                          <a:latin typeface="Calibri" panose="020F0502020204030204" pitchFamily="34" charset="0"/>
                          <a:ea typeface="+mn-ea"/>
                          <a:cs typeface="Calibri" panose="020F0502020204030204" pitchFamily="34" charset="0"/>
                        </a:rPr>
                        <a:t> organisation is engaging a number of actions ranging from a review of strategic partnerships to placing products aggressively in identified markets and adding to its product mix</a:t>
                      </a:r>
                      <a:endParaRPr lang="en-ZA" sz="1400" b="0" i="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00000"/>
                        </a:lnSpc>
                        <a:spcBef>
                          <a:spcPts val="1000"/>
                        </a:spcBef>
                        <a:spcAft>
                          <a:spcPts val="1000"/>
                        </a:spcAft>
                      </a:pPr>
                      <a:endParaRPr lang="en-ZA" sz="1400" b="0" i="1"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rgbClr val="FF0000"/>
                    </a:solidFill>
                  </a:tcPr>
                </a:tc>
              </a:tr>
            </a:tbl>
          </a:graphicData>
        </a:graphic>
      </p:graphicFrame>
      <p:sp>
        <p:nvSpPr>
          <p:cNvPr id="7" name="Rectangle 6"/>
          <p:cNvSpPr/>
          <p:nvPr/>
        </p:nvSpPr>
        <p:spPr>
          <a:xfrm>
            <a:off x="2327290" y="1947463"/>
            <a:ext cx="1314268" cy="2074414"/>
          </a:xfrm>
          <a:prstGeom prst="rect">
            <a:avLst/>
          </a:prstGeom>
        </p:spPr>
        <p:txBody>
          <a:bodyPr wrap="square">
            <a:spAutoFit/>
          </a:bodyPr>
          <a:lstStyle/>
          <a:p>
            <a:pPr>
              <a:lnSpc>
                <a:spcPct val="115000"/>
              </a:lnSpc>
              <a:spcBef>
                <a:spcPts val="1000"/>
              </a:spcBef>
              <a:spcAft>
                <a:spcPts val="1000"/>
              </a:spcAft>
            </a:pPr>
            <a:r>
              <a:rPr lang="en-ZA" sz="16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Conditional on the approval of the SAWS/WIS transaction</a:t>
            </a:r>
            <a:endParaRPr lang="en-ZA"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01772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48464"/>
            <a:ext cx="9144001" cy="250722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smtClean="0">
              <a:solidFill>
                <a:schemeClr val="bg1"/>
              </a:solidFill>
              <a:latin typeface="Calibri" pitchFamily="34" charset="0"/>
            </a:endParaRPr>
          </a:p>
          <a:p>
            <a:pPr algn="ctr"/>
            <a:endParaRPr lang="en-ZA" sz="2800" b="1" dirty="0" smtClean="0">
              <a:solidFill>
                <a:schemeClr val="bg1"/>
              </a:solidFill>
              <a:latin typeface="Calibri" pitchFamily="34" charset="0"/>
            </a:endParaRPr>
          </a:p>
          <a:p>
            <a:pPr algn="ctr"/>
            <a:r>
              <a:rPr lang="en-ZA" sz="2800" b="1" dirty="0" smtClean="0">
                <a:solidFill>
                  <a:schemeClr val="bg1"/>
                </a:solidFill>
                <a:latin typeface="Calibri" pitchFamily="34" charset="0"/>
              </a:rPr>
              <a:t>STRATEGIC GOAL 4:  </a:t>
            </a:r>
          </a:p>
          <a:p>
            <a:pPr algn="ctr"/>
            <a:endParaRPr lang="en-ZA" sz="2800" b="1" dirty="0">
              <a:solidFill>
                <a:schemeClr val="bg1"/>
              </a:solidFill>
              <a:latin typeface="Calibri" pitchFamily="34" charset="0"/>
            </a:endParaRPr>
          </a:p>
          <a:p>
            <a:pPr algn="ctr"/>
            <a:r>
              <a:rPr lang="en-ZA" sz="2800" b="1" dirty="0">
                <a:solidFill>
                  <a:srgbClr val="FFFFFF"/>
                </a:solidFill>
                <a:latin typeface="Calibri" panose="020F0502020204030204" pitchFamily="34" charset="0"/>
                <a:cs typeface="Calibri" panose="020F0502020204030204" pitchFamily="34" charset="0"/>
              </a:rPr>
              <a:t>TO ENSURE CONTINUOUS ORGANISATIONAL EFFECTIVENESS AND EFFICIENCY</a:t>
            </a:r>
          </a:p>
          <a:p>
            <a:pPr algn="ctr"/>
            <a:endParaRPr lang="en-ZA" sz="2800" b="1" dirty="0">
              <a:solidFill>
                <a:schemeClr val="bg1"/>
              </a:solidFill>
              <a:latin typeface="Calibri" pitchFamily="34" charset="0"/>
            </a:endParaRPr>
          </a:p>
          <a:p>
            <a:pPr algn="ctr"/>
            <a:r>
              <a:rPr lang="en-ZA" sz="3200" b="1" dirty="0" smtClean="0">
                <a:solidFill>
                  <a:schemeClr val="bg1"/>
                </a:solidFill>
                <a:latin typeface="Calibri" pitchFamily="34" charset="0"/>
              </a:rPr>
              <a:t>  </a:t>
            </a:r>
            <a:endParaRPr lang="en-ZA" sz="3200" b="1" dirty="0">
              <a:solidFill>
                <a:schemeClr val="bg1"/>
              </a:solidFill>
              <a:latin typeface="Calibri" pitchFamily="34" charset="0"/>
            </a:endParaRPr>
          </a:p>
        </p:txBody>
      </p:sp>
    </p:spTree>
    <p:extLst>
      <p:ext uri="{BB962C8B-B14F-4D97-AF65-F5344CB8AC3E}">
        <p14:creationId xmlns:p14="http://schemas.microsoft.com/office/powerpoint/2010/main" val="162092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pPr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4:  </a:t>
            </a:r>
            <a:r>
              <a:rPr lang="en-ZA" sz="1800" b="1" dirty="0">
                <a:solidFill>
                  <a:srgbClr val="FFFFFF"/>
                </a:solidFill>
                <a:latin typeface="Calibri" panose="020F0502020204030204" pitchFamily="34" charset="0"/>
                <a:cs typeface="Calibri" panose="020F0502020204030204" pitchFamily="34" charset="0"/>
              </a:rPr>
              <a:t>TO ENSURE CONTINUOUS ORGANISATIONAL EFFECTIVENESS AND EFFICIENCY</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42043401"/>
              </p:ext>
            </p:extLst>
          </p:nvPr>
        </p:nvGraphicFramePr>
        <p:xfrm>
          <a:off x="15965" y="550384"/>
          <a:ext cx="9128035" cy="5931408"/>
        </p:xfrm>
        <a:graphic>
          <a:graphicData uri="http://schemas.openxmlformats.org/drawingml/2006/table">
            <a:tbl>
              <a:tblPr firstRow="1" bandRow="1">
                <a:tableStyleId>{5C22544A-7EE6-4342-B048-85BDC9FD1C3A}</a:tableStyleId>
              </a:tblPr>
              <a:tblGrid>
                <a:gridCol w="1186774"/>
                <a:gridCol w="813520"/>
                <a:gridCol w="1297383"/>
                <a:gridCol w="2237361"/>
                <a:gridCol w="1284051"/>
                <a:gridCol w="1167320"/>
                <a:gridCol w="1141626"/>
              </a:tblGrid>
              <a:tr h="228338">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4.1:</a:t>
                      </a:r>
                      <a:r>
                        <a:rPr lang="en-ZA" sz="1600" b="1" kern="1200" baseline="0" dirty="0" smtClean="0">
                          <a:solidFill>
                            <a:schemeClr val="bg1"/>
                          </a:solidFill>
                          <a:effectLst/>
                          <a:latin typeface="Calibri" panose="020F0502020204030204" pitchFamily="34" charset="0"/>
                          <a:ea typeface="+mn-ea"/>
                          <a:cs typeface="Calibri" panose="020F0502020204030204" pitchFamily="34" charset="0"/>
                        </a:rPr>
                        <a:t> </a:t>
                      </a:r>
                      <a:r>
                        <a:rPr lang="en-ZA" sz="1600" b="1" kern="1200" dirty="0" smtClean="0">
                          <a:solidFill>
                            <a:schemeClr val="bg1"/>
                          </a:solidFill>
                          <a:effectLst/>
                          <a:latin typeface="Calibri" panose="020F0502020204030204" pitchFamily="34" charset="0"/>
                          <a:ea typeface="+mn-ea"/>
                          <a:cs typeface="Calibri" panose="020F0502020204030204" pitchFamily="34" charset="0"/>
                        </a:rPr>
                        <a:t>Improve and enhance optimal observation network, processing and dissemination platforms </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33312">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a:t>
                      </a:r>
                      <a:r>
                        <a:rPr lang="en-ZA" sz="1400" b="1" kern="1200" baseline="0" dirty="0" smtClean="0">
                          <a:solidFill>
                            <a:schemeClr val="bg1"/>
                          </a:solidFill>
                          <a:latin typeface="Calibri" panose="020F0502020204030204" pitchFamily="34" charset="0"/>
                          <a:ea typeface="+mn-ea"/>
                          <a:cs typeface="Calibri" panose="020F0502020204030204" pitchFamily="34" charset="0"/>
                        </a:rPr>
                        <a:t>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2141070">
                <a:tc rowSpan="2">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 Availability of data</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Radar</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LDN</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rowSpan="2">
                  <a:txBody>
                    <a:bodyPr/>
                    <a:lstStyle/>
                    <a:p>
                      <a:pPr algn="l">
                        <a:lnSpc>
                          <a:spcPct val="120000"/>
                        </a:lnSpc>
                        <a:spcBef>
                          <a:spcPts val="500"/>
                        </a:spcBef>
                        <a:spcAft>
                          <a:spcPts val="5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NEW KPI</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500" kern="1200" dirty="0" smtClean="0">
                          <a:solidFill>
                            <a:schemeClr val="dk1"/>
                          </a:solidFill>
                          <a:effectLst/>
                          <a:latin typeface="Calibri" panose="020F0502020204030204" pitchFamily="34" charset="0"/>
                          <a:ea typeface="+mn-ea"/>
                          <a:cs typeface="Calibri" panose="020F0502020204030204" pitchFamily="34" charset="0"/>
                        </a:rPr>
                        <a:t>*</a:t>
                      </a:r>
                      <a:r>
                        <a:rPr lang="en-ZA" sz="1500" kern="1200" dirty="0" smtClean="0">
                          <a:solidFill>
                            <a:srgbClr val="FF0000"/>
                          </a:solidFill>
                          <a:effectLst/>
                          <a:latin typeface="Calibri" panose="020F0502020204030204" pitchFamily="34" charset="0"/>
                          <a:ea typeface="+mn-ea"/>
                          <a:cs typeface="Calibri" panose="020F0502020204030204" pitchFamily="34" charset="0"/>
                        </a:rPr>
                        <a:t>Radar data availability = 70%</a:t>
                      </a: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Partially achieved</a:t>
                      </a:r>
                    </a:p>
                    <a:p>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r>
                        <a:rPr lang="en-ZA" sz="1400" kern="1200" dirty="0" smtClean="0">
                          <a:solidFill>
                            <a:schemeClr val="dk1"/>
                          </a:solidFill>
                          <a:effectLst/>
                          <a:latin typeface="Calibri" panose="020F0502020204030204" pitchFamily="34" charset="0"/>
                          <a:ea typeface="+mn-ea"/>
                          <a:cs typeface="Calibri" panose="020F0502020204030204" pitchFamily="34" charset="0"/>
                        </a:rPr>
                        <a:t>Not Achieved % Availability of data Radar = 56.81%</a:t>
                      </a:r>
                    </a:p>
                    <a:p>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Low availability of radar data was due to long delivery lead time of spares (up to 10 months) by the supplier; unreliable power supply/load shedding. </a:t>
                      </a: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Management is making concerted efforts to address these challenges </a:t>
                      </a:r>
                    </a:p>
                  </a:txBody>
                  <a:tcPr marL="68580" marR="68580" marT="0" marB="0">
                    <a:solidFill>
                      <a:schemeClr val="accent3">
                        <a:lumMod val="85000"/>
                      </a:schemeClr>
                    </a:solidFill>
                  </a:tcPr>
                </a:tc>
                <a:tc>
                  <a:txBody>
                    <a:bodyPr/>
                    <a:lstStyle/>
                    <a:p>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FF0000"/>
                    </a:solidFill>
                  </a:tcPr>
                </a:tc>
              </a:tr>
              <a:tr h="2141070">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kern="1200" dirty="0" smtClean="0">
                          <a:solidFill>
                            <a:srgbClr val="00B050"/>
                          </a:solidFill>
                          <a:effectLst/>
                          <a:latin typeface="Calibri" panose="020F0502020204030204" pitchFamily="34" charset="0"/>
                          <a:ea typeface="+mn-ea"/>
                          <a:cs typeface="Calibri" panose="020F0502020204030204" pitchFamily="34" charset="0"/>
                        </a:rPr>
                        <a:t>LDN data availability = 80%</a:t>
                      </a:r>
                      <a:endParaRPr lang="en-ZA" sz="1500" kern="1200" dirty="0">
                        <a:solidFill>
                          <a:srgbClr val="00B050"/>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 % Availability of data  LDN = 96.48%</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Over achievement of LDN data availability was due to improvements in remote access diagnostics and trouble shooting of lightning sensors faults, and also ongoing management of relations with landlords as key stakeholders at sites where sensors are installed</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N/A</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N/A</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
        <p:nvSpPr>
          <p:cNvPr id="6" name="Slide Number Placeholder 5"/>
          <p:cNvSpPr>
            <a:spLocks noGrp="1"/>
          </p:cNvSpPr>
          <p:nvPr>
            <p:ph type="sldNum" sz="quarter" idx="12"/>
          </p:nvPr>
        </p:nvSpPr>
        <p:spPr>
          <a:xfrm>
            <a:off x="6553200" y="5985984"/>
            <a:ext cx="2133600" cy="476250"/>
          </a:xfrm>
        </p:spPr>
        <p:txBody>
          <a:bodyPr/>
          <a:lstStyle/>
          <a:p>
            <a:pPr>
              <a:defRPr/>
            </a:pPr>
            <a:fld id="{C4290978-3EF1-4D1B-A352-881DF48F9155}" type="slidenum">
              <a:rPr lang="en-US" smtClean="0"/>
              <a:pPr>
                <a:defRPr/>
              </a:pPr>
              <a:t>28</a:t>
            </a:fld>
            <a:endParaRPr lang="en-US" dirty="0"/>
          </a:p>
        </p:txBody>
      </p:sp>
    </p:spTree>
    <p:extLst>
      <p:ext uri="{BB962C8B-B14F-4D97-AF65-F5344CB8AC3E}">
        <p14:creationId xmlns:p14="http://schemas.microsoft.com/office/powerpoint/2010/main" val="299382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pPr defTabSz="914400" fontAlgn="auto">
              <a:spcBef>
                <a:spcPts val="0"/>
              </a:spcBef>
              <a:spcAft>
                <a:spcPts val="0"/>
              </a:spcAft>
            </a:pPr>
            <a:r>
              <a:rPr lang="en-ZA" sz="1800" b="1" dirty="0" smtClean="0">
                <a:solidFill>
                  <a:srgbClr val="FFFFFF"/>
                </a:solidFill>
                <a:latin typeface="Calibri" panose="020F0502020204030204" pitchFamily="34" charset="0"/>
                <a:cs typeface="Calibri" panose="020F0502020204030204" pitchFamily="34" charset="0"/>
              </a:rPr>
              <a:t>STRATEGIC GOAL 4:  </a:t>
            </a:r>
            <a:r>
              <a:rPr lang="en-ZA" sz="1800" b="1" dirty="0">
                <a:solidFill>
                  <a:srgbClr val="FFFFFF"/>
                </a:solidFill>
                <a:latin typeface="Calibri" panose="020F0502020204030204" pitchFamily="34" charset="0"/>
                <a:cs typeface="Calibri" panose="020F0502020204030204" pitchFamily="34" charset="0"/>
              </a:rPr>
              <a:t>TO ENSURE CONTINUOUS ORGANISATIONAL EFFECTIVENESS AND EFFICIENCY</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29</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943537184"/>
              </p:ext>
            </p:extLst>
          </p:nvPr>
        </p:nvGraphicFramePr>
        <p:xfrm>
          <a:off x="0" y="542611"/>
          <a:ext cx="9128035" cy="1923805"/>
        </p:xfrm>
        <a:graphic>
          <a:graphicData uri="http://schemas.openxmlformats.org/drawingml/2006/table">
            <a:tbl>
              <a:tblPr firstRow="1" bandRow="1">
                <a:tableStyleId>{5C22544A-7EE6-4342-B048-85BDC9FD1C3A}</a:tableStyleId>
              </a:tblPr>
              <a:tblGrid>
                <a:gridCol w="1313234"/>
                <a:gridCol w="1692613"/>
                <a:gridCol w="1429966"/>
                <a:gridCol w="1410510"/>
                <a:gridCol w="1060315"/>
                <a:gridCol w="1070043"/>
                <a:gridCol w="1151354"/>
              </a:tblGrid>
              <a:tr h="381517">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4.2:  **Retain and maintain Total Quality Management System</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Maintenance of ISO Certification </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effectLst/>
                          <a:latin typeface="Calibri" panose="020F0502020204030204" pitchFamily="34" charset="0"/>
                          <a:ea typeface="Calibri"/>
                          <a:cs typeface="Calibri" panose="020F0502020204030204" pitchFamily="34" charset="0"/>
                        </a:rPr>
                        <a:t>Certification</a:t>
                      </a:r>
                      <a:r>
                        <a:rPr lang="en-ZA" sz="1400" b="0" baseline="0" dirty="0" smtClean="0">
                          <a:solidFill>
                            <a:schemeClr val="tx1"/>
                          </a:solidFill>
                          <a:effectLst/>
                          <a:latin typeface="Calibri" panose="020F0502020204030204" pitchFamily="34" charset="0"/>
                          <a:ea typeface="Calibri"/>
                          <a:cs typeface="Calibri" panose="020F0502020204030204" pitchFamily="34" charset="0"/>
                        </a:rPr>
                        <a:t> maintained subject to the resolution of deviations identified</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Retention of ISO Certificate</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Retention of ISO Certification</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
        <p:nvSpPr>
          <p:cNvPr id="7" name="Rectangle 6"/>
          <p:cNvSpPr/>
          <p:nvPr/>
        </p:nvSpPr>
        <p:spPr>
          <a:xfrm>
            <a:off x="15967" y="4308695"/>
            <a:ext cx="8968376" cy="835613"/>
          </a:xfrm>
          <a:prstGeom prst="rect">
            <a:avLst/>
          </a:prstGeom>
        </p:spPr>
        <p:txBody>
          <a:bodyPr wrap="square">
            <a:spAutoFit/>
          </a:bodyPr>
          <a:lstStyle/>
          <a:p>
            <a:pPr>
              <a:lnSpc>
                <a:spcPct val="115000"/>
              </a:lnSpc>
              <a:spcBef>
                <a:spcPts val="1000"/>
              </a:spcBef>
              <a:spcAft>
                <a:spcPts val="1000"/>
              </a:spcAft>
            </a:pPr>
            <a:r>
              <a:rPr lang="en-ZA"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Poor maintenance of critical infrastructure, lack of infrastructure recapitalisation as well as the general of investment in operations, will impact negatively on the ability to retain certification. Reduction in travel budgets may impact on the ability to conduct internal audits as well as the continued training of auditors.</a:t>
            </a:r>
            <a:endParaRPr lang="en-ZA"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325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solidFill>
                  <a:schemeClr val="bg1"/>
                </a:solidFill>
                <a:latin typeface="Arial" panose="020B0604020202020204" pitchFamily="34" charset="0"/>
                <a:cs typeface="Arial" panose="020B0604020202020204" pitchFamily="34" charset="0"/>
              </a:rPr>
              <a:t>Overview and Context</a:t>
            </a:r>
            <a:endParaRPr lang="en-ZA" sz="2800" b="1" dirty="0">
              <a:solidFill>
                <a:schemeClr val="bg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534838" y="875434"/>
            <a:ext cx="6366294" cy="5607916"/>
          </a:xfrm>
          <a:prstGeom prst="rect">
            <a:avLst/>
          </a:prstGeom>
          <a:noFill/>
          <a:ln w="9525">
            <a:noFill/>
            <a:miter lim="800000"/>
            <a:headEnd/>
            <a:tailEnd/>
          </a:ln>
        </p:spPr>
        <p:txBody>
          <a:bodyPr anchor="ctr"/>
          <a:lstStyle/>
          <a:p>
            <a:pPr marL="342900" indent="-342900">
              <a:spcBef>
                <a:spcPts val="600"/>
              </a:spcBef>
              <a:spcAft>
                <a:spcPts val="600"/>
              </a:spcAft>
              <a:buFont typeface="Wingdings" panose="05000000000000000000" pitchFamily="2" charset="2"/>
              <a:buChar char="q"/>
              <a:defRPr/>
            </a:pPr>
            <a:endParaRPr lang="en-ZA" sz="2400" b="1" dirty="0" smtClean="0"/>
          </a:p>
          <a:p>
            <a:pPr>
              <a:spcBef>
                <a:spcPts val="600"/>
              </a:spcBef>
              <a:spcAft>
                <a:spcPts val="0"/>
              </a:spcAft>
              <a:defRPr/>
            </a:pPr>
            <a:endParaRPr lang="en-ZA" sz="1750" b="1" dirty="0" smtClean="0">
              <a:solidFill>
                <a:srgbClr val="002060"/>
              </a:solidFill>
            </a:endParaRPr>
          </a:p>
          <a:p>
            <a:pPr marL="342900" indent="-342900">
              <a:spcBef>
                <a:spcPts val="600"/>
              </a:spcBef>
              <a:spcAft>
                <a:spcPts val="0"/>
              </a:spcAft>
              <a:buFont typeface="Wingdings" panose="05000000000000000000" pitchFamily="2" charset="2"/>
              <a:buChar char="q"/>
              <a:defRPr/>
            </a:pPr>
            <a:endParaRPr lang="en-ZA" sz="1750" b="1" dirty="0" smtClean="0">
              <a:solidFill>
                <a:srgbClr val="002060"/>
              </a:solidFill>
            </a:endParaRPr>
          </a:p>
          <a:p>
            <a:pPr marL="342900" indent="-342900">
              <a:spcBef>
                <a:spcPts val="600"/>
              </a:spcBef>
              <a:spcAft>
                <a:spcPts val="0"/>
              </a:spcAft>
              <a:buFont typeface="Wingdings" panose="05000000000000000000" pitchFamily="2" charset="2"/>
              <a:buChar char="q"/>
              <a:defRPr/>
            </a:pPr>
            <a:r>
              <a:rPr lang="en-ZA" sz="1750" b="1" dirty="0" smtClean="0">
                <a:solidFill>
                  <a:srgbClr val="002060"/>
                </a:solidFill>
              </a:rPr>
              <a:t>Prudent Management of Resources</a:t>
            </a:r>
          </a:p>
          <a:p>
            <a:pPr marL="800100" lvl="1" indent="-342900">
              <a:spcBef>
                <a:spcPts val="600"/>
              </a:spcBef>
              <a:spcAft>
                <a:spcPts val="0"/>
              </a:spcAft>
              <a:buFont typeface="Wingdings" panose="05000000000000000000" pitchFamily="2" charset="2"/>
              <a:buChar char="q"/>
              <a:defRPr/>
            </a:pPr>
            <a:r>
              <a:rPr lang="en-ZA" sz="1750" b="1" dirty="0" smtClean="0">
                <a:solidFill>
                  <a:srgbClr val="002060"/>
                </a:solidFill>
              </a:rPr>
              <a:t>Human Capital</a:t>
            </a:r>
          </a:p>
          <a:p>
            <a:pPr marL="800100" lvl="1" indent="-342900">
              <a:spcBef>
                <a:spcPts val="600"/>
              </a:spcBef>
              <a:spcAft>
                <a:spcPts val="0"/>
              </a:spcAft>
              <a:buFont typeface="Wingdings" panose="05000000000000000000" pitchFamily="2" charset="2"/>
              <a:buChar char="q"/>
              <a:defRPr/>
            </a:pPr>
            <a:r>
              <a:rPr lang="en-ZA" sz="1750" b="1" dirty="0" smtClean="0">
                <a:solidFill>
                  <a:srgbClr val="002060"/>
                </a:solidFill>
              </a:rPr>
              <a:t>Infrastructure</a:t>
            </a:r>
          </a:p>
          <a:p>
            <a:pPr marL="800100" lvl="1" indent="-342900">
              <a:spcBef>
                <a:spcPts val="600"/>
              </a:spcBef>
              <a:spcAft>
                <a:spcPts val="0"/>
              </a:spcAft>
              <a:buFont typeface="Wingdings" panose="05000000000000000000" pitchFamily="2" charset="2"/>
              <a:buChar char="q"/>
              <a:defRPr/>
            </a:pPr>
            <a:r>
              <a:rPr lang="en-ZA" sz="1750" b="1" dirty="0" smtClean="0">
                <a:solidFill>
                  <a:srgbClr val="002060"/>
                </a:solidFill>
              </a:rPr>
              <a:t>And Financial Discipline</a:t>
            </a:r>
            <a:endParaRPr lang="en-ZA" sz="1750" dirty="0" smtClean="0">
              <a:solidFill>
                <a:srgbClr val="002060"/>
              </a:solidFill>
            </a:endParaRPr>
          </a:p>
          <a:p>
            <a:pPr lvl="1">
              <a:spcBef>
                <a:spcPts val="600"/>
              </a:spcBef>
              <a:spcAft>
                <a:spcPts val="0"/>
              </a:spcAft>
              <a:defRPr/>
            </a:pPr>
            <a:endParaRPr lang="en-ZA" sz="1750" b="1" dirty="0" smtClean="0">
              <a:solidFill>
                <a:srgbClr val="002060"/>
              </a:solidFill>
            </a:endParaRPr>
          </a:p>
          <a:p>
            <a:pPr>
              <a:spcBef>
                <a:spcPts val="600"/>
              </a:spcBef>
              <a:spcAft>
                <a:spcPts val="0"/>
              </a:spcAft>
              <a:defRPr/>
            </a:pPr>
            <a:endParaRPr lang="en-ZA" sz="1750" b="1" dirty="0" smtClean="0">
              <a:solidFill>
                <a:srgbClr val="002060"/>
              </a:solidFill>
            </a:endParaRPr>
          </a:p>
          <a:p>
            <a:pPr marL="342900" indent="-342900">
              <a:spcBef>
                <a:spcPts val="600"/>
              </a:spcBef>
              <a:spcAft>
                <a:spcPts val="0"/>
              </a:spcAft>
              <a:buFont typeface="Wingdings" panose="05000000000000000000" pitchFamily="2" charset="2"/>
              <a:buChar char="q"/>
              <a:defRPr/>
            </a:pPr>
            <a:r>
              <a:rPr lang="en-ZA" sz="1750" b="1" dirty="0">
                <a:solidFill>
                  <a:srgbClr val="002060"/>
                </a:solidFill>
              </a:rPr>
              <a:t>Good Customer satisfaction environment</a:t>
            </a:r>
          </a:p>
          <a:p>
            <a:pPr marL="800100" lvl="1" indent="-342900">
              <a:spcBef>
                <a:spcPts val="600"/>
              </a:spcBef>
              <a:spcAft>
                <a:spcPts val="0"/>
              </a:spcAft>
              <a:buFont typeface="Wingdings" panose="05000000000000000000" pitchFamily="2" charset="2"/>
              <a:buChar char="ü"/>
              <a:defRPr/>
            </a:pPr>
            <a:r>
              <a:rPr lang="en-ZA" sz="1750" dirty="0">
                <a:solidFill>
                  <a:srgbClr val="002060"/>
                </a:solidFill>
              </a:rPr>
              <a:t>Overall Customer Satisfaction rating at </a:t>
            </a:r>
            <a:r>
              <a:rPr lang="en-ZA" sz="1750" dirty="0" smtClean="0">
                <a:solidFill>
                  <a:srgbClr val="002060"/>
                </a:solidFill>
              </a:rPr>
              <a:t>84.7%(</a:t>
            </a:r>
            <a:r>
              <a:rPr lang="en-ZA" sz="1750" dirty="0">
                <a:solidFill>
                  <a:srgbClr val="002060"/>
                </a:solidFill>
              </a:rPr>
              <a:t>2013/14)</a:t>
            </a:r>
          </a:p>
          <a:p>
            <a:pPr>
              <a:spcBef>
                <a:spcPts val="600"/>
              </a:spcBef>
              <a:spcAft>
                <a:spcPts val="0"/>
              </a:spcAft>
              <a:defRPr/>
            </a:pPr>
            <a:endParaRPr lang="en-ZA" sz="1750" b="1" dirty="0" smtClean="0">
              <a:solidFill>
                <a:srgbClr val="002060"/>
              </a:solidFill>
            </a:endParaRPr>
          </a:p>
          <a:p>
            <a:pPr marL="342900" indent="-342900">
              <a:spcBef>
                <a:spcPts val="600"/>
              </a:spcBef>
              <a:spcAft>
                <a:spcPts val="0"/>
              </a:spcAft>
              <a:buFont typeface="Wingdings" panose="05000000000000000000" pitchFamily="2" charset="2"/>
              <a:buChar char="q"/>
              <a:defRPr/>
            </a:pPr>
            <a:r>
              <a:rPr lang="en-ZA" sz="1750" b="1" dirty="0" smtClean="0">
                <a:solidFill>
                  <a:srgbClr val="002060"/>
                </a:solidFill>
              </a:rPr>
              <a:t>Opportunities to improve </a:t>
            </a:r>
          </a:p>
          <a:p>
            <a:pPr>
              <a:spcBef>
                <a:spcPts val="600"/>
              </a:spcBef>
              <a:spcAft>
                <a:spcPts val="0"/>
              </a:spcAft>
              <a:defRPr/>
            </a:pPr>
            <a:endParaRPr lang="en-ZA" sz="1750" b="1" dirty="0" smtClean="0">
              <a:solidFill>
                <a:srgbClr val="002060"/>
              </a:solidFill>
            </a:endParaRPr>
          </a:p>
          <a:p>
            <a:pPr marL="800100" lvl="1" indent="-342900">
              <a:spcBef>
                <a:spcPts val="600"/>
              </a:spcBef>
              <a:spcAft>
                <a:spcPts val="0"/>
              </a:spcAft>
              <a:buFont typeface="Wingdings" panose="05000000000000000000" pitchFamily="2" charset="2"/>
              <a:buChar char="q"/>
              <a:defRPr/>
            </a:pPr>
            <a:r>
              <a:rPr lang="en-ZA" sz="1750" dirty="0" smtClean="0">
                <a:solidFill>
                  <a:srgbClr val="002060"/>
                </a:solidFill>
              </a:rPr>
              <a:t>Product Development and Service </a:t>
            </a:r>
            <a:r>
              <a:rPr lang="en-ZA" sz="1750" dirty="0">
                <a:solidFill>
                  <a:srgbClr val="002060"/>
                </a:solidFill>
              </a:rPr>
              <a:t>D</a:t>
            </a:r>
            <a:r>
              <a:rPr lang="en-ZA" sz="1750" dirty="0" smtClean="0">
                <a:solidFill>
                  <a:srgbClr val="002060"/>
                </a:solidFill>
              </a:rPr>
              <a:t>elivery</a:t>
            </a:r>
          </a:p>
          <a:p>
            <a:pPr marL="800100" lvl="1" indent="-342900">
              <a:spcBef>
                <a:spcPts val="600"/>
              </a:spcBef>
              <a:spcAft>
                <a:spcPts val="0"/>
              </a:spcAft>
              <a:buFont typeface="Wingdings" panose="05000000000000000000" pitchFamily="2" charset="2"/>
              <a:buChar char="q"/>
              <a:defRPr/>
            </a:pPr>
            <a:r>
              <a:rPr lang="en-ZA" sz="1750" dirty="0" smtClean="0">
                <a:solidFill>
                  <a:srgbClr val="002060"/>
                </a:solidFill>
              </a:rPr>
              <a:t>Organisational Maturity</a:t>
            </a:r>
          </a:p>
          <a:p>
            <a:pPr lvl="1">
              <a:spcBef>
                <a:spcPts val="600"/>
              </a:spcBef>
              <a:spcAft>
                <a:spcPts val="0"/>
              </a:spcAft>
              <a:defRPr/>
            </a:pPr>
            <a:endParaRPr lang="en-ZA" sz="1750" dirty="0" smtClean="0">
              <a:solidFill>
                <a:srgbClr val="002060"/>
              </a:solidFill>
            </a:endParaRPr>
          </a:p>
          <a:p>
            <a:pPr marL="342900" indent="-342900">
              <a:spcBef>
                <a:spcPts val="600"/>
              </a:spcBef>
              <a:spcAft>
                <a:spcPts val="0"/>
              </a:spcAft>
              <a:buFont typeface="Wingdings" panose="05000000000000000000" pitchFamily="2" charset="2"/>
              <a:buChar char="q"/>
              <a:defRPr/>
            </a:pPr>
            <a:endParaRPr lang="en-ZA" sz="1750" b="1" dirty="0" smtClean="0">
              <a:solidFill>
                <a:srgbClr val="002060"/>
              </a:solidFill>
            </a:endParaRPr>
          </a:p>
          <a:p>
            <a:pPr>
              <a:spcBef>
                <a:spcPts val="600"/>
              </a:spcBef>
              <a:spcAft>
                <a:spcPts val="0"/>
              </a:spcAft>
              <a:defRPr/>
            </a:pPr>
            <a:endParaRPr lang="en-US" sz="1750" b="1" dirty="0" smtClean="0">
              <a:solidFill>
                <a:srgbClr val="002060"/>
              </a:solidFill>
            </a:endParaRPr>
          </a:p>
          <a:p>
            <a:pPr>
              <a:spcBef>
                <a:spcPts val="600"/>
              </a:spcBef>
              <a:spcAft>
                <a:spcPts val="0"/>
              </a:spcAft>
              <a:defRPr/>
            </a:pPr>
            <a:endParaRPr lang="en-ZA" sz="700" b="1" dirty="0" smtClean="0"/>
          </a:p>
          <a:p>
            <a:pPr>
              <a:defRPr/>
            </a:pPr>
            <a:endParaRPr lang="en-ZA" sz="2400" b="1" dirty="0" smtClean="0"/>
          </a:p>
          <a:p>
            <a:pPr marL="971550" lvl="1" indent="-514350">
              <a:defRPr/>
            </a:pPr>
            <a:endParaRPr lang="en-ZA" sz="1800" dirty="0" smtClean="0"/>
          </a:p>
        </p:txBody>
      </p:sp>
      <p:sp>
        <p:nvSpPr>
          <p:cNvPr id="7" name="Slide Number Placeholder 5"/>
          <p:cNvSpPr>
            <a:spLocks noGrp="1"/>
          </p:cNvSpPr>
          <p:nvPr>
            <p:ph type="sldNum" sz="quarter" idx="12"/>
          </p:nvPr>
        </p:nvSpPr>
        <p:spPr>
          <a:xfrm>
            <a:off x="6553200" y="6245225"/>
            <a:ext cx="2133600" cy="476250"/>
          </a:xfrm>
        </p:spPr>
        <p:txBody>
          <a:bodyPr/>
          <a:lstStyle/>
          <a:p>
            <a:pPr>
              <a:defRPr/>
            </a:pPr>
            <a:r>
              <a:rPr lang="en-US" sz="1100" dirty="0" smtClean="0">
                <a:solidFill>
                  <a:srgbClr val="000000"/>
                </a:solidFill>
              </a:rPr>
              <a:t>3</a:t>
            </a:r>
            <a:endParaRPr lang="en-US" sz="1100" dirty="0">
              <a:solidFill>
                <a:srgbClr val="000000"/>
              </a:solidFill>
            </a:endParaRPr>
          </a:p>
        </p:txBody>
      </p:sp>
    </p:spTree>
    <p:extLst>
      <p:ext uri="{BB962C8B-B14F-4D97-AF65-F5344CB8AC3E}">
        <p14:creationId xmlns:p14="http://schemas.microsoft.com/office/powerpoint/2010/main" val="171109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48464"/>
            <a:ext cx="9144001" cy="250722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smtClean="0">
              <a:solidFill>
                <a:schemeClr val="bg1"/>
              </a:solidFill>
              <a:latin typeface="Calibri" pitchFamily="34" charset="0"/>
            </a:endParaRPr>
          </a:p>
          <a:p>
            <a:pPr algn="ctr"/>
            <a:endParaRPr lang="en-ZA" sz="2800" b="1" dirty="0" smtClean="0">
              <a:solidFill>
                <a:schemeClr val="bg1"/>
              </a:solidFill>
              <a:latin typeface="Calibri" pitchFamily="34" charset="0"/>
            </a:endParaRPr>
          </a:p>
          <a:p>
            <a:pPr algn="ctr"/>
            <a:r>
              <a:rPr lang="en-ZA" sz="2800" b="1" dirty="0" smtClean="0">
                <a:solidFill>
                  <a:schemeClr val="bg1"/>
                </a:solidFill>
                <a:latin typeface="Calibri" pitchFamily="34" charset="0"/>
              </a:rPr>
              <a:t>STRATEGIC GOAL 5:  </a:t>
            </a:r>
          </a:p>
          <a:p>
            <a:pPr algn="ctr"/>
            <a:endParaRPr lang="en-ZA" sz="2800" b="1" dirty="0">
              <a:solidFill>
                <a:schemeClr val="bg1"/>
              </a:solidFill>
              <a:latin typeface="Calibri" pitchFamily="34" charset="0"/>
            </a:endParaRPr>
          </a:p>
          <a:p>
            <a:pPr algn="ctr"/>
            <a:r>
              <a:rPr lang="en-ZA" sz="2800" b="1" dirty="0">
                <a:solidFill>
                  <a:srgbClr val="FFFFFF"/>
                </a:solidFill>
                <a:latin typeface="Calibri" panose="020F0502020204030204" pitchFamily="34" charset="0"/>
                <a:cs typeface="Calibri" panose="020F0502020204030204" pitchFamily="34" charset="0"/>
              </a:rPr>
              <a:t>TO CREATE A STRATEGY - DRIVEN HUMAN CAPITAL CAPACITY FOR SAWS PERFORMANCE</a:t>
            </a:r>
          </a:p>
          <a:p>
            <a:pPr algn="ctr"/>
            <a:endParaRPr lang="en-ZA" sz="2800" b="1" dirty="0">
              <a:solidFill>
                <a:schemeClr val="bg1"/>
              </a:solidFill>
              <a:latin typeface="Calibri" pitchFamily="34" charset="0"/>
            </a:endParaRPr>
          </a:p>
          <a:p>
            <a:pPr algn="ctr"/>
            <a:r>
              <a:rPr lang="en-ZA" sz="3200" b="1" dirty="0" smtClean="0">
                <a:solidFill>
                  <a:schemeClr val="bg1"/>
                </a:solidFill>
                <a:latin typeface="Calibri" pitchFamily="34" charset="0"/>
              </a:rPr>
              <a:t>  </a:t>
            </a:r>
            <a:endParaRPr lang="en-ZA" sz="3200" b="1" dirty="0">
              <a:solidFill>
                <a:schemeClr val="bg1"/>
              </a:solidFill>
              <a:latin typeface="Calibri" pitchFamily="34" charset="0"/>
            </a:endParaRPr>
          </a:p>
        </p:txBody>
      </p:sp>
    </p:spTree>
    <p:extLst>
      <p:ext uri="{BB962C8B-B14F-4D97-AF65-F5344CB8AC3E}">
        <p14:creationId xmlns:p14="http://schemas.microsoft.com/office/powerpoint/2010/main" val="3822502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r>
              <a:rPr lang="en-ZA" sz="1800" b="1" dirty="0" smtClean="0">
                <a:solidFill>
                  <a:srgbClr val="FFFFFF"/>
                </a:solidFill>
                <a:latin typeface="Calibri" panose="020F0502020204030204" pitchFamily="34" charset="0"/>
                <a:cs typeface="Calibri" panose="020F0502020204030204" pitchFamily="34" charset="0"/>
              </a:rPr>
              <a:t>STRATEGIC GOAL 5:  </a:t>
            </a:r>
            <a:r>
              <a:rPr lang="en-ZA" sz="1800" b="1" dirty="0">
                <a:solidFill>
                  <a:srgbClr val="FFFFFF"/>
                </a:solidFill>
                <a:latin typeface="Calibri" panose="020F0502020204030204" pitchFamily="34" charset="0"/>
                <a:cs typeface="Calibri" panose="020F0502020204030204" pitchFamily="34" charset="0"/>
              </a:rPr>
              <a:t>TO CREATE A STRATEGY - DRIVEN HUMAN CAPITAL CAPACITY FOR SAWS PERFORMANCE</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31</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039809247"/>
              </p:ext>
            </p:extLst>
          </p:nvPr>
        </p:nvGraphicFramePr>
        <p:xfrm>
          <a:off x="0" y="542611"/>
          <a:ext cx="9128035" cy="4915568"/>
        </p:xfrm>
        <a:graphic>
          <a:graphicData uri="http://schemas.openxmlformats.org/drawingml/2006/table">
            <a:tbl>
              <a:tblPr firstRow="1" bandRow="1">
                <a:tableStyleId>{5C22544A-7EE6-4342-B048-85BDC9FD1C3A}</a:tableStyleId>
              </a:tblPr>
              <a:tblGrid>
                <a:gridCol w="1420238"/>
                <a:gridCol w="875490"/>
                <a:gridCol w="1284051"/>
                <a:gridCol w="2441642"/>
                <a:gridCol w="1001949"/>
                <a:gridCol w="953311"/>
                <a:gridCol w="1151354"/>
              </a:tblGrid>
              <a:tr h="400972">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5.1:  Ensure the availability of strategy-driven human capital capacity</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a:t>
                      </a:r>
                      <a:r>
                        <a:rPr lang="en-ZA" sz="1400" b="1" kern="1200" baseline="0" dirty="0" smtClean="0">
                          <a:solidFill>
                            <a:schemeClr val="bg1"/>
                          </a:solidFill>
                          <a:latin typeface="Calibri" panose="020F0502020204030204" pitchFamily="34" charset="0"/>
                          <a:ea typeface="+mn-ea"/>
                          <a:cs typeface="Calibri" panose="020F0502020204030204" pitchFamily="34" charset="0"/>
                        </a:rPr>
                        <a:t>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Talent retention rate</a:t>
                      </a:r>
                      <a:r>
                        <a:rPr lang="en-ZA" sz="1400" dirty="0" smtClean="0">
                          <a:effectLst/>
                          <a:latin typeface="Calibri" panose="020F0502020204030204" pitchFamily="34" charset="0"/>
                          <a:cs typeface="Calibri" panose="020F0502020204030204" pitchFamily="34" charset="0"/>
                        </a:rPr>
                        <a:t> </a:t>
                      </a:r>
                      <a:r>
                        <a:rPr lang="en-ZA" sz="1400" i="1" kern="1200" dirty="0" smtClean="0">
                          <a:solidFill>
                            <a:schemeClr val="dk1"/>
                          </a:solidFill>
                          <a:effectLst/>
                          <a:latin typeface="Calibri" panose="020F0502020204030204" pitchFamily="34" charset="0"/>
                          <a:ea typeface="+mn-ea"/>
                          <a:cs typeface="Calibri" panose="020F0502020204030204" pitchFamily="34" charset="0"/>
                        </a:rPr>
                        <a:t> </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94.62%</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a:solidFill>
                            <a:schemeClr val="dk1"/>
                          </a:solidFill>
                          <a:effectLst/>
                          <a:latin typeface="Calibri" panose="020F0502020204030204" pitchFamily="34" charset="0"/>
                          <a:ea typeface="+mn-ea"/>
                          <a:cs typeface="Calibri" panose="020F0502020204030204" pitchFamily="34" charset="0"/>
                        </a:rPr>
                        <a:t>92%</a:t>
                      </a:r>
                    </a:p>
                  </a:txBody>
                  <a:tcPr marL="68580" marR="68580" marT="0" marB="0">
                    <a:solidFill>
                      <a:schemeClr val="accent3">
                        <a:lumMod val="85000"/>
                      </a:schemeClr>
                    </a:solidFill>
                  </a:tcPr>
                </a:tc>
                <a:tc>
                  <a:txBody>
                    <a:bodyPr/>
                    <a:lstStyle/>
                    <a:p>
                      <a:pPr marL="0" algn="l" defTabSz="914400" rtl="0" eaLnBrk="1" latinLnBrk="0" hangingPunct="1">
                        <a:lnSpc>
                          <a:spcPct val="100000"/>
                        </a:lnSpc>
                        <a:spcBef>
                          <a:spcPts val="1000"/>
                        </a:spcBef>
                        <a:spcAft>
                          <a:spcPts val="1000"/>
                        </a:spcAft>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  </a:t>
                      </a:r>
                      <a:r>
                        <a:rPr lang="en-ZA" sz="1400" kern="1200" dirty="0" smtClean="0">
                          <a:solidFill>
                            <a:schemeClr val="dk1"/>
                          </a:solidFill>
                          <a:effectLst/>
                          <a:latin typeface="Calibri" panose="020F0502020204030204" pitchFamily="34" charset="0"/>
                          <a:ea typeface="+mn-ea"/>
                          <a:cs typeface="Calibri" panose="020F0502020204030204" pitchFamily="34" charset="0"/>
                        </a:rPr>
                        <a:t>                                                       98</a:t>
                      </a:r>
                      <a:r>
                        <a:rPr lang="en-ZA" sz="1400" kern="1200" dirty="0">
                          <a:solidFill>
                            <a:schemeClr val="dk1"/>
                          </a:solidFill>
                          <a:effectLst/>
                          <a:latin typeface="Calibri" panose="020F0502020204030204" pitchFamily="34" charset="0"/>
                          <a:ea typeface="+mn-ea"/>
                          <a:cs typeface="Calibri" panose="020F0502020204030204" pitchFamily="34" charset="0"/>
                        </a:rPr>
                        <a:t>% talent retention </a:t>
                      </a:r>
                      <a:r>
                        <a:rPr lang="en-ZA" sz="1400" kern="1200" dirty="0" smtClean="0">
                          <a:solidFill>
                            <a:schemeClr val="dk1"/>
                          </a:solidFill>
                          <a:effectLst/>
                          <a:latin typeface="Calibri" panose="020F0502020204030204" pitchFamily="34" charset="0"/>
                          <a:ea typeface="+mn-ea"/>
                          <a:cs typeface="Calibri" panose="020F0502020204030204" pitchFamily="34" charset="0"/>
                        </a:rPr>
                        <a:t>rate</a:t>
                      </a:r>
                    </a:p>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Due to ongoing engagement of employees and continued enhancement of employee targeted programmes</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r h="429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Established  commercial  structure</a:t>
                      </a: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New KPI</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a:solidFill>
                            <a:schemeClr val="dk1"/>
                          </a:solidFill>
                          <a:effectLst/>
                          <a:latin typeface="Calibri" panose="020F0502020204030204" pitchFamily="34" charset="0"/>
                          <a:ea typeface="+mn-ea"/>
                          <a:cs typeface="Calibri" panose="020F0502020204030204" pitchFamily="34" charset="0"/>
                        </a:rPr>
                        <a:t>Operational commercial structure</a:t>
                      </a: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                                  Established </a:t>
                      </a:r>
                      <a:r>
                        <a:rPr lang="en-ZA" sz="1400" kern="1200" dirty="0">
                          <a:solidFill>
                            <a:schemeClr val="dk1"/>
                          </a:solidFill>
                          <a:effectLst/>
                          <a:latin typeface="Calibri" panose="020F0502020204030204" pitchFamily="34" charset="0"/>
                          <a:ea typeface="+mn-ea"/>
                          <a:cs typeface="Calibri" panose="020F0502020204030204" pitchFamily="34" charset="0"/>
                        </a:rPr>
                        <a:t>operational commercial </a:t>
                      </a:r>
                      <a:r>
                        <a:rPr lang="en-ZA" sz="1400" kern="1200" dirty="0" smtClean="0">
                          <a:solidFill>
                            <a:schemeClr val="dk1"/>
                          </a:solidFill>
                          <a:effectLst/>
                          <a:latin typeface="Calibri" panose="020F0502020204030204" pitchFamily="34" charset="0"/>
                          <a:ea typeface="+mn-ea"/>
                          <a:cs typeface="Calibri" panose="020F0502020204030204" pitchFamily="34" charset="0"/>
                        </a:rPr>
                        <a:t>structure</a:t>
                      </a:r>
                    </a:p>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GM position vacant</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at the end of the 2014/15 financial period</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r h="429867">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 Average organisational performance rating</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New KPI</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a:solidFill>
                            <a:schemeClr val="dk1"/>
                          </a:solidFill>
                          <a:effectLst/>
                          <a:latin typeface="Calibri" panose="020F0502020204030204" pitchFamily="34" charset="0"/>
                          <a:ea typeface="+mn-ea"/>
                          <a:cs typeface="Calibri" panose="020F0502020204030204" pitchFamily="34" charset="0"/>
                        </a:rPr>
                        <a:t>75%</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r>
                        <a:rPr lang="en-ZA" sz="1400" kern="1200" dirty="0" smtClean="0">
                          <a:solidFill>
                            <a:schemeClr val="dk1"/>
                          </a:solidFill>
                          <a:effectLst/>
                          <a:latin typeface="Calibri" panose="020F0502020204030204" pitchFamily="34" charset="0"/>
                          <a:ea typeface="+mn-ea"/>
                          <a:cs typeface="Calibri" panose="020F0502020204030204" pitchFamily="34" charset="0"/>
                        </a:rPr>
                        <a:t>                                                         78.26% Average organisational performance rating</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marR="0" indent="0" algn="l" defTabSz="914400" rtl="0" eaLnBrk="1" fontAlgn="auto" latinLnBrk="0" hangingPunct="1">
                        <a:lnSpc>
                          <a:spcPct val="115000"/>
                        </a:lnSpc>
                        <a:spcBef>
                          <a:spcPts val="1000"/>
                        </a:spcBef>
                        <a:spcAft>
                          <a:spcPts val="100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marR="0" indent="0" algn="l" defTabSz="914400" rtl="0" eaLnBrk="1" fontAlgn="auto" latinLnBrk="0" hangingPunct="1">
                        <a:lnSpc>
                          <a:spcPct val="115000"/>
                        </a:lnSpc>
                        <a:spcBef>
                          <a:spcPts val="1000"/>
                        </a:spcBef>
                        <a:spcAft>
                          <a:spcPts val="100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2153503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r>
              <a:rPr lang="en-ZA" sz="1800" b="1" dirty="0">
                <a:solidFill>
                  <a:srgbClr val="FFFFFF"/>
                </a:solidFill>
                <a:latin typeface="Calibri" panose="020F0502020204030204" pitchFamily="34" charset="0"/>
                <a:cs typeface="Calibri" panose="020F0502020204030204" pitchFamily="34" charset="0"/>
              </a:rPr>
              <a:t>STRATEGIC GOAL 5:  TO CREATE A STRATEGY - DRIVEN HUMAN CAPITAL CAPACITY FOR SAWS PERFORMANCE</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32</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981648917"/>
              </p:ext>
            </p:extLst>
          </p:nvPr>
        </p:nvGraphicFramePr>
        <p:xfrm>
          <a:off x="0" y="542611"/>
          <a:ext cx="9128035" cy="4328070"/>
        </p:xfrm>
        <a:graphic>
          <a:graphicData uri="http://schemas.openxmlformats.org/drawingml/2006/table">
            <a:tbl>
              <a:tblPr firstRow="1" bandRow="1">
                <a:tableStyleId>{5C22544A-7EE6-4342-B048-85BDC9FD1C3A}</a:tableStyleId>
              </a:tblPr>
              <a:tblGrid>
                <a:gridCol w="1186774"/>
                <a:gridCol w="813520"/>
                <a:gridCol w="845993"/>
                <a:gridCol w="1988360"/>
                <a:gridCol w="1245140"/>
                <a:gridCol w="1877439"/>
                <a:gridCol w="1170809"/>
              </a:tblGrid>
              <a:tr h="396150">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5.1:  Ensure the availability of strategy-driven human capital capacity</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689280">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3119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Increase in Employee Satisfaction Index</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New KPI</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5%</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Not</a:t>
                      </a:r>
                      <a:r>
                        <a:rPr lang="en-ZA" sz="1400" b="1" kern="1200" baseline="0" dirty="0" smtClean="0">
                          <a:solidFill>
                            <a:schemeClr val="dk1"/>
                          </a:solidFill>
                          <a:effectLst/>
                          <a:latin typeface="Calibri" panose="020F0502020204030204" pitchFamily="34" charset="0"/>
                          <a:ea typeface="+mn-ea"/>
                          <a:cs typeface="Calibri" panose="020F0502020204030204" pitchFamily="34" charset="0"/>
                        </a:rPr>
                        <a:t> Achieved</a:t>
                      </a:r>
                      <a:endParaRPr lang="en-ZA" sz="1400" b="1" kern="1200" dirty="0" smtClean="0">
                        <a:solidFill>
                          <a:schemeClr val="dk1"/>
                        </a:solidFill>
                        <a:effectLst/>
                        <a:latin typeface="Calibri" panose="020F0502020204030204" pitchFamily="34" charset="0"/>
                        <a:ea typeface="+mn-ea"/>
                        <a:cs typeface="Calibri" panose="020F0502020204030204" pitchFamily="34" charset="0"/>
                      </a:endParaRPr>
                    </a:p>
                    <a:p>
                      <a:r>
                        <a:rPr lang="en-ZA" sz="1400" kern="1200" dirty="0" smtClean="0">
                          <a:solidFill>
                            <a:schemeClr val="dk1"/>
                          </a:solidFill>
                          <a:effectLst/>
                          <a:latin typeface="Calibri" panose="020F0502020204030204" pitchFamily="34" charset="0"/>
                          <a:ea typeface="+mn-ea"/>
                          <a:cs typeface="Calibri" panose="020F0502020204030204" pitchFamily="34" charset="0"/>
                        </a:rPr>
                        <a:t>Increase in Employee Satisfaction Index</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Formal evaluation for the 2014/15 year deferred due to lack of funds, climate survey due in quarter 4 2013/14 was conducted in quarter 1 of 2014/15. This forms the baseline for further evaluation.</a:t>
                      </a:r>
                    </a:p>
                    <a:p>
                      <a:endParaRPr lang="en-ZA" sz="1400" b="1" kern="1200" dirty="0" smtClean="0">
                        <a:solidFill>
                          <a:schemeClr val="dk1"/>
                        </a:solidFill>
                        <a:effectLst/>
                        <a:latin typeface="Calibri" panose="020F0502020204030204" pitchFamily="34" charset="0"/>
                        <a:ea typeface="+mn-ea"/>
                        <a:cs typeface="Calibri" panose="020F0502020204030204" pitchFamily="34" charset="0"/>
                      </a:endParaRPr>
                    </a:p>
                    <a:p>
                      <a:endParaRPr lang="en-ZA" sz="1400" b="1" kern="1200" dirty="0" smtClean="0">
                        <a:solidFill>
                          <a:schemeClr val="dk1"/>
                        </a:solidFill>
                        <a:effectLst/>
                        <a:latin typeface="Calibri" panose="020F0502020204030204" pitchFamily="34" charset="0"/>
                        <a:ea typeface="+mn-ea"/>
                        <a:cs typeface="Calibri" panose="020F0502020204030204" pitchFamily="34" charset="0"/>
                      </a:endParaRPr>
                    </a:p>
                    <a:p>
                      <a:r>
                        <a:rPr lang="en-ZA" sz="1400" i="1" kern="1200" baseline="0" dirty="0" smtClean="0">
                          <a:solidFill>
                            <a:schemeClr val="dk1"/>
                          </a:solidFill>
                          <a:effectLst/>
                          <a:latin typeface="Calibri" panose="020F0502020204030204" pitchFamily="34" charset="0"/>
                          <a:ea typeface="+mn-ea"/>
                          <a:cs typeface="Calibri" panose="020F0502020204030204" pitchFamily="34" charset="0"/>
                        </a:rPr>
                        <a:t> </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i="0" kern="1200" dirty="0" smtClean="0">
                          <a:solidFill>
                            <a:schemeClr val="dk1"/>
                          </a:solidFill>
                          <a:effectLst/>
                          <a:latin typeface="Calibri" panose="020F0502020204030204" pitchFamily="34" charset="0"/>
                          <a:ea typeface="+mn-ea"/>
                          <a:cs typeface="Calibri" panose="020F0502020204030204" pitchFamily="34" charset="0"/>
                        </a:rPr>
                        <a:t>Financial constraints</a:t>
                      </a:r>
                      <a:endParaRPr lang="en-ZA" sz="1400" i="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i="0" kern="1200" dirty="0" smtClean="0">
                          <a:solidFill>
                            <a:schemeClr val="dk1"/>
                          </a:solidFill>
                          <a:effectLst/>
                          <a:latin typeface="Calibri" panose="020F0502020204030204" pitchFamily="34" charset="0"/>
                          <a:ea typeface="+mn-ea"/>
                          <a:cs typeface="Calibri" panose="020F0502020204030204" pitchFamily="34" charset="0"/>
                        </a:rPr>
                        <a:t>Due</a:t>
                      </a:r>
                      <a:r>
                        <a:rPr lang="en-ZA" sz="1400" i="0" kern="1200" baseline="0" dirty="0" smtClean="0">
                          <a:solidFill>
                            <a:schemeClr val="dk1"/>
                          </a:solidFill>
                          <a:effectLst/>
                          <a:latin typeface="Calibri" panose="020F0502020204030204" pitchFamily="34" charset="0"/>
                          <a:ea typeface="+mn-ea"/>
                          <a:cs typeface="Calibri" panose="020F0502020204030204" pitchFamily="34" charset="0"/>
                        </a:rPr>
                        <a:t> to financial constraints and the time it takes to achieve the desired impact with the implementation of the recommendations,  a further survey will be conducted in the 2017/18 financial year. A number of corrective measures are being considered and implemented.</a:t>
                      </a:r>
                      <a:endParaRPr lang="en-ZA" sz="1400" i="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6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2083978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r>
              <a:rPr lang="en-ZA" sz="1800" b="1" dirty="0">
                <a:solidFill>
                  <a:srgbClr val="FFFFFF"/>
                </a:solidFill>
                <a:latin typeface="Calibri" panose="020F0502020204030204" pitchFamily="34" charset="0"/>
                <a:cs typeface="Calibri" panose="020F0502020204030204" pitchFamily="34" charset="0"/>
              </a:rPr>
              <a:t>STRATEGIC GOAL 5:  TO CREATE A STRATEGY - DRIVEN HUMAN CAPITAL CAPACITY FOR SAWS PERFORMANCE</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33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277481879"/>
              </p:ext>
            </p:extLst>
          </p:nvPr>
        </p:nvGraphicFramePr>
        <p:xfrm>
          <a:off x="0" y="542611"/>
          <a:ext cx="9128035" cy="3741450"/>
        </p:xfrm>
        <a:graphic>
          <a:graphicData uri="http://schemas.openxmlformats.org/drawingml/2006/table">
            <a:tbl>
              <a:tblPr firstRow="1" bandRow="1">
                <a:tableStyleId>{5C22544A-7EE6-4342-B048-85BDC9FD1C3A}</a:tableStyleId>
              </a:tblPr>
              <a:tblGrid>
                <a:gridCol w="1293779"/>
                <a:gridCol w="1040859"/>
                <a:gridCol w="914400"/>
                <a:gridCol w="2548647"/>
                <a:gridCol w="1118681"/>
                <a:gridCol w="1050587"/>
                <a:gridCol w="1161082"/>
              </a:tblGrid>
              <a:tr h="449610">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5.1:  Ensure the availability of strategy-driven human capital capacity</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599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Increase in resource competency index</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New KPI</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5%</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20.85 increase in aviation competencies</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Priority was given to competencies as per the regulatory requirements</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N/A</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r h="429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Increase in employee capability score</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New KPI</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kern="1200" dirty="0" smtClean="0">
                          <a:solidFill>
                            <a:schemeClr val="dk1"/>
                          </a:solidFill>
                          <a:effectLst/>
                          <a:latin typeface="Calibri" panose="020F0502020204030204" pitchFamily="34" charset="0"/>
                          <a:ea typeface="+mn-ea"/>
                          <a:cs typeface="Calibri" panose="020F0502020204030204" pitchFamily="34" charset="0"/>
                        </a:rPr>
                        <a:t>5%</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p>
                    <a:p>
                      <a:r>
                        <a:rPr lang="en-ZA" sz="1400" kern="1200" dirty="0" smtClean="0">
                          <a:solidFill>
                            <a:schemeClr val="dk1"/>
                          </a:solidFill>
                          <a:effectLst/>
                          <a:latin typeface="Calibri" panose="020F0502020204030204" pitchFamily="34" charset="0"/>
                          <a:ea typeface="+mn-ea"/>
                          <a:cs typeface="Calibri" panose="020F0502020204030204" pitchFamily="34" charset="0"/>
                        </a:rPr>
                        <a:t>39.8% of PDP implementation</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achieved</a:t>
                      </a:r>
                    </a:p>
                    <a:p>
                      <a:r>
                        <a:rPr lang="en-ZA" sz="1400" kern="1200" baseline="0" dirty="0" smtClean="0">
                          <a:solidFill>
                            <a:schemeClr val="dk1"/>
                          </a:solidFill>
                          <a:effectLst/>
                          <a:latin typeface="Calibri" panose="020F0502020204030204" pitchFamily="34" charset="0"/>
                          <a:ea typeface="+mn-ea"/>
                          <a:cs typeface="Calibri" panose="020F0502020204030204" pitchFamily="34" charset="0"/>
                        </a:rPr>
                        <a:t>Priority was given to training related to regulatory requirements</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2814825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r>
              <a:rPr lang="en-ZA" sz="1800" b="1" dirty="0">
                <a:solidFill>
                  <a:srgbClr val="FFFFFF"/>
                </a:solidFill>
                <a:latin typeface="Calibri" panose="020F0502020204030204" pitchFamily="34" charset="0"/>
                <a:cs typeface="Calibri" panose="020F0502020204030204" pitchFamily="34" charset="0"/>
              </a:rPr>
              <a:t>STRATEGIC GOAL 5:  TO CREATE A STRATEGY - DRIVEN HUMAN CAPITAL CAPACITY FOR SAWS PERFORMANCE</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34</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833178385"/>
              </p:ext>
            </p:extLst>
          </p:nvPr>
        </p:nvGraphicFramePr>
        <p:xfrm>
          <a:off x="0" y="541212"/>
          <a:ext cx="9128034" cy="5700455"/>
        </p:xfrm>
        <a:graphic>
          <a:graphicData uri="http://schemas.openxmlformats.org/drawingml/2006/table">
            <a:tbl>
              <a:tblPr firstRow="1" bandRow="1">
                <a:tableStyleId>{5C22544A-7EE6-4342-B048-85BDC9FD1C3A}</a:tableStyleId>
              </a:tblPr>
              <a:tblGrid>
                <a:gridCol w="1177047"/>
                <a:gridCol w="1031132"/>
                <a:gridCol w="914400"/>
                <a:gridCol w="1420238"/>
                <a:gridCol w="1361872"/>
                <a:gridCol w="2052537"/>
                <a:gridCol w="1170808"/>
              </a:tblGrid>
              <a:tr h="348734">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5.2:  Build a talent pool for atmospheric science and related services</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683586">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 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a:t>
                      </a:r>
                      <a:r>
                        <a:rPr lang="en-ZA" sz="1400" b="1" kern="1200" baseline="0" dirty="0" smtClean="0">
                          <a:solidFill>
                            <a:schemeClr val="bg1"/>
                          </a:solidFill>
                          <a:latin typeface="Calibri" panose="020F0502020204030204" pitchFamily="34" charset="0"/>
                          <a:ea typeface="+mn-ea"/>
                          <a:cs typeface="Calibri" panose="020F0502020204030204" pitchFamily="34" charset="0"/>
                        </a:rPr>
                        <a:t>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1658823">
                <a:tc>
                  <a:txBody>
                    <a:bodyPr/>
                    <a:lstStyle/>
                    <a:p>
                      <a:r>
                        <a:rPr lang="en-ZA" sz="1400" kern="1200" dirty="0" smtClean="0">
                          <a:solidFill>
                            <a:schemeClr val="dk1"/>
                          </a:solidFill>
                          <a:effectLst/>
                          <a:latin typeface="Calibri" panose="020F0502020204030204" pitchFamily="34" charset="0"/>
                          <a:ea typeface="+mn-ea"/>
                          <a:cs typeface="Calibri" panose="020F0502020204030204" pitchFamily="34" charset="0"/>
                        </a:rPr>
                        <a:t>Number of bursaries </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 The organisation managed to</a:t>
                      </a:r>
                      <a:r>
                        <a:rPr lang="en-ZA" sz="1400" b="0" baseline="0" dirty="0" smtClean="0">
                          <a:solidFill>
                            <a:schemeClr val="tx1"/>
                          </a:solidFill>
                          <a:latin typeface="Calibri" panose="020F0502020204030204" pitchFamily="34" charset="0"/>
                          <a:ea typeface="Calibri"/>
                          <a:cs typeface="Calibri" panose="020F0502020204030204" pitchFamily="34" charset="0"/>
                        </a:rPr>
                        <a:t> achieve 95% of the target (40 bursaries)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75</a:t>
                      </a: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b="1" kern="1200" dirty="0" smtClean="0">
                          <a:solidFill>
                            <a:schemeClr val="dk1"/>
                          </a:solidFill>
                          <a:effectLst/>
                          <a:latin typeface="Calibri" panose="020F0502020204030204" pitchFamily="34" charset="0"/>
                          <a:ea typeface="+mn-ea"/>
                          <a:cs typeface="Calibri" panose="020F0502020204030204" pitchFamily="34" charset="0"/>
                        </a:rPr>
                        <a:t>Partially achieved                                   </a:t>
                      </a:r>
                      <a:r>
                        <a:rPr lang="en-ZA" sz="1400" kern="1200" dirty="0" smtClean="0">
                          <a:solidFill>
                            <a:schemeClr val="dk1"/>
                          </a:solidFill>
                          <a:effectLst/>
                          <a:latin typeface="Calibri" panose="020F0502020204030204" pitchFamily="34" charset="0"/>
                          <a:ea typeface="+mn-ea"/>
                          <a:cs typeface="Calibri" panose="020F0502020204030204" pitchFamily="34" charset="0"/>
                        </a:rPr>
                        <a:t>62 </a:t>
                      </a:r>
                      <a:r>
                        <a:rPr lang="en-ZA" sz="1400" kern="1200" dirty="0">
                          <a:solidFill>
                            <a:schemeClr val="dk1"/>
                          </a:solidFill>
                          <a:effectLst/>
                          <a:latin typeface="Calibri" panose="020F0502020204030204" pitchFamily="34" charset="0"/>
                          <a:ea typeface="+mn-ea"/>
                          <a:cs typeface="Calibri" panose="020F0502020204030204" pitchFamily="34" charset="0"/>
                        </a:rPr>
                        <a:t>bursaries </a:t>
                      </a:r>
                      <a:r>
                        <a:rPr lang="en-ZA" sz="1400" kern="1200" dirty="0" smtClean="0">
                          <a:solidFill>
                            <a:schemeClr val="dk1"/>
                          </a:solidFill>
                          <a:effectLst/>
                          <a:latin typeface="Calibri" panose="020F0502020204030204" pitchFamily="34" charset="0"/>
                          <a:ea typeface="+mn-ea"/>
                          <a:cs typeface="Calibri" panose="020F0502020204030204" pitchFamily="34" charset="0"/>
                        </a:rPr>
                        <a:t>were awarded due to financial constraints </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Financial constraints</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Other</a:t>
                      </a:r>
                      <a:r>
                        <a:rPr lang="en-ZA" sz="1400" baseline="0" dirty="0" smtClean="0">
                          <a:effectLst/>
                          <a:latin typeface="Calibri" panose="020F0502020204030204" pitchFamily="34" charset="0"/>
                          <a:ea typeface="Times New Roman" panose="02020603050405020304" pitchFamily="18" charset="0"/>
                          <a:cs typeface="Calibri" panose="020F0502020204030204" pitchFamily="34" charset="0"/>
                        </a:rPr>
                        <a:t> sources of funding to be identified and utilised. </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85000"/>
                      </a:schemeClr>
                    </a:solidFill>
                  </a:tcPr>
                </a:tc>
                <a:tc>
                  <a:txBody>
                    <a:bodyPr/>
                    <a:lstStyle/>
                    <a:p>
                      <a:pPr marL="0" algn="l" defTabSz="914400" rtl="0" eaLnBrk="1" latinLnBrk="0" hangingPunct="1">
                        <a:lnSpc>
                          <a:spcPct val="115000"/>
                        </a:lnSpc>
                        <a:spcBef>
                          <a:spcPts val="1000"/>
                        </a:spcBef>
                        <a:spcAft>
                          <a:spcPts val="1000"/>
                        </a:spcAft>
                      </a:pP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FFC000"/>
                    </a:solidFill>
                  </a:tcPr>
                </a:tc>
              </a:tr>
              <a:tr h="2827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Increase in percentage readiness of critical successors</a:t>
                      </a:r>
                      <a:r>
                        <a:rPr lang="en-ZA" sz="1400" i="1" kern="1200" dirty="0" smtClean="0">
                          <a:solidFill>
                            <a:schemeClr val="dk1"/>
                          </a:solidFill>
                          <a:effectLst/>
                          <a:latin typeface="Calibri" panose="020F0502020204030204" pitchFamily="34" charset="0"/>
                          <a:ea typeface="+mn-ea"/>
                          <a:cs typeface="Calibri" panose="020F0502020204030204" pitchFamily="34" charset="0"/>
                        </a:rPr>
                        <a:t>*</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Modified KPI</a:t>
                      </a:r>
                    </a:p>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50% readiness of identified successors</a:t>
                      </a:r>
                      <a:r>
                        <a:rPr lang="en-ZA" sz="1400" b="0" baseline="0" dirty="0" smtClean="0">
                          <a:solidFill>
                            <a:schemeClr val="tx1"/>
                          </a:solidFill>
                          <a:latin typeface="Calibri" panose="020F0502020204030204" pitchFamily="34" charset="0"/>
                          <a:ea typeface="Calibri"/>
                          <a:cs typeface="Calibri" panose="020F0502020204030204" pitchFamily="34" charset="0"/>
                        </a:rPr>
                        <a:t> to take up positions</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20% readiness of identified successors to take over positions</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baseline="0" dirty="0" smtClean="0">
                          <a:solidFill>
                            <a:schemeClr val="dk1"/>
                          </a:solidFill>
                          <a:effectLst/>
                          <a:latin typeface="Calibri" panose="020F0502020204030204" pitchFamily="34" charset="0"/>
                          <a:ea typeface="+mn-ea"/>
                          <a:cs typeface="Calibri" panose="020F0502020204030204" pitchFamily="34" charset="0"/>
                        </a:rPr>
                        <a:t>Not </a:t>
                      </a:r>
                      <a:r>
                        <a:rPr lang="en-ZA" sz="1400" b="1" kern="1200" baseline="0" dirty="0">
                          <a:solidFill>
                            <a:schemeClr val="dk1"/>
                          </a:solidFill>
                          <a:effectLst/>
                          <a:latin typeface="Calibri" panose="020F0502020204030204" pitchFamily="34" charset="0"/>
                          <a:ea typeface="+mn-ea"/>
                          <a:cs typeface="Calibri" panose="020F0502020204030204" pitchFamily="34" charset="0"/>
                        </a:rPr>
                        <a:t>achieved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Increase in percentage readiness of critical </a:t>
                      </a:r>
                      <a:r>
                        <a:rPr lang="en-ZA" sz="1400" kern="1200" dirty="0" smtClean="0">
                          <a:solidFill>
                            <a:schemeClr val="dk1"/>
                          </a:solidFill>
                          <a:effectLst/>
                          <a:latin typeface="Calibri" panose="020F0502020204030204" pitchFamily="34" charset="0"/>
                          <a:ea typeface="+mn-ea"/>
                          <a:cs typeface="Calibri" panose="020F0502020204030204" pitchFamily="34" charset="0"/>
                        </a:rPr>
                        <a:t>successors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Some training programmes deferred to next financial period due to financial constraints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A comprehensive training programme is being implemented for senior</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management. Informal programmes are currently being utilised at other levels.  The development and implementation of the various interventions remains subject to availability of funding. </a:t>
                      </a: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1090603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9456"/>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1800" b="1" dirty="0" smtClean="0">
              <a:solidFill>
                <a:srgbClr val="FFFFFF"/>
              </a:solidFill>
              <a:latin typeface="Calibri" panose="020F0502020204030204" pitchFamily="34" charset="0"/>
              <a:cs typeface="Calibri" panose="020F0502020204030204" pitchFamily="34" charset="0"/>
            </a:endParaRPr>
          </a:p>
          <a:p>
            <a:r>
              <a:rPr lang="en-ZA" sz="1800" b="1" dirty="0">
                <a:solidFill>
                  <a:srgbClr val="FFFFFF"/>
                </a:solidFill>
                <a:latin typeface="Calibri" panose="020F0502020204030204" pitchFamily="34" charset="0"/>
                <a:cs typeface="Calibri" panose="020F0502020204030204" pitchFamily="34" charset="0"/>
              </a:rPr>
              <a:t>STRATEGIC GOAL 5:  TO CREATE A STRATEGY - DRIVEN HUMAN CAPITAL CAPACITY FOR SAWS PERFORMANCE</a:t>
            </a:r>
          </a:p>
          <a:p>
            <a:pPr lvl="0" defTabSz="914400" fontAlgn="auto">
              <a:spcBef>
                <a:spcPts val="0"/>
              </a:spcBef>
              <a:spcAft>
                <a:spcPts val="0"/>
              </a:spcAft>
            </a:pPr>
            <a:endParaRPr lang="en-ZA" sz="1800" b="1" dirty="0">
              <a:solidFill>
                <a:srgbClr val="FFFFFF"/>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35</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581814252"/>
              </p:ext>
            </p:extLst>
          </p:nvPr>
        </p:nvGraphicFramePr>
        <p:xfrm>
          <a:off x="0" y="542611"/>
          <a:ext cx="9128034" cy="4332892"/>
        </p:xfrm>
        <a:graphic>
          <a:graphicData uri="http://schemas.openxmlformats.org/drawingml/2006/table">
            <a:tbl>
              <a:tblPr firstRow="1" bandRow="1">
                <a:tableStyleId>{5C22544A-7EE6-4342-B048-85BDC9FD1C3A}</a:tableStyleId>
              </a:tblPr>
              <a:tblGrid>
                <a:gridCol w="1245140"/>
                <a:gridCol w="1478605"/>
                <a:gridCol w="1303506"/>
                <a:gridCol w="1721796"/>
                <a:gridCol w="1050587"/>
                <a:gridCol w="1147864"/>
                <a:gridCol w="1180536"/>
              </a:tblGrid>
              <a:tr h="400972">
                <a:tc gridSpan="7">
                  <a:txBody>
                    <a:bodyPr/>
                    <a:lstStyle/>
                    <a:p>
                      <a:pPr algn="l">
                        <a:lnSpc>
                          <a:spcPct val="120000"/>
                        </a:lnSpc>
                        <a:spcBef>
                          <a:spcPts val="500"/>
                        </a:spcBef>
                        <a:spcAft>
                          <a:spcPts val="500"/>
                        </a:spcAft>
                      </a:pPr>
                      <a:r>
                        <a:rPr lang="en-ZA" sz="1600" b="1" kern="1200" dirty="0" smtClean="0">
                          <a:solidFill>
                            <a:schemeClr val="bg1"/>
                          </a:solidFill>
                          <a:effectLst/>
                          <a:latin typeface="Calibri" panose="020F0502020204030204" pitchFamily="34" charset="0"/>
                          <a:ea typeface="+mn-ea"/>
                          <a:cs typeface="Calibri" panose="020F0502020204030204" pitchFamily="34" charset="0"/>
                        </a:rPr>
                        <a:t>SO 5.2:  Build a talent pool for atmospheric science and related services</a:t>
                      </a: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endParaRPr lang="en-ZA"/>
                    </a:p>
                  </a:txBody>
                  <a:tcPr/>
                </a:tc>
                <a:tc hMerge="1">
                  <a:txBody>
                    <a:bodyPr/>
                    <a:lstStyle/>
                    <a:p>
                      <a:endParaRPr lang="en-ZA"/>
                    </a:p>
                  </a:txBody>
                  <a:tcPr/>
                </a:tc>
                <a:tc hMerge="1">
                  <a:txBody>
                    <a:bodyPr/>
                    <a:lstStyle/>
                    <a:p>
                      <a:pPr marL="0" algn="l" defTabSz="914400" rtl="0" eaLnBrk="1" latinLnBrk="0" hangingPunct="1">
                        <a:lnSpc>
                          <a:spcPct val="120000"/>
                        </a:lnSpc>
                        <a:spcBef>
                          <a:spcPts val="500"/>
                        </a:spcBef>
                        <a:spcAft>
                          <a:spcPts val="500"/>
                        </a:spcAft>
                      </a:pPr>
                      <a:endParaRPr lang="en-ZA" sz="1600" b="0" kern="1200" dirty="0">
                        <a:solidFill>
                          <a:schemeClr val="tx1"/>
                        </a:solidFill>
                        <a:latin typeface="Calibri"/>
                        <a:ea typeface="Times New Roman"/>
                        <a:cs typeface="Calibri"/>
                      </a:endParaRPr>
                    </a:p>
                  </a:txBody>
                  <a:tcPr marL="68580" marR="68580" marT="0" marB="0">
                    <a:solidFill>
                      <a:schemeClr val="bg1">
                        <a:lumMod val="85000"/>
                      </a:schemeClr>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c hMerge="1">
                  <a:txBody>
                    <a:bodyPr/>
                    <a:lstStyle/>
                    <a:p>
                      <a:pPr algn="l">
                        <a:lnSpc>
                          <a:spcPct val="120000"/>
                        </a:lnSpc>
                        <a:spcBef>
                          <a:spcPts val="500"/>
                        </a:spcBef>
                        <a:spcAft>
                          <a:spcPts val="500"/>
                        </a:spcAft>
                      </a:pPr>
                      <a:endParaRPr lang="en-ZA" sz="1400" b="0" dirty="0">
                        <a:solidFill>
                          <a:schemeClr val="bg1"/>
                        </a:solidFill>
                        <a:latin typeface="Calibri" panose="020F0502020204030204" pitchFamily="34" charset="0"/>
                        <a:ea typeface="Calibri"/>
                        <a:cs typeface="Calibri" panose="020F0502020204030204" pitchFamily="34" charset="0"/>
                      </a:endParaRPr>
                    </a:p>
                  </a:txBody>
                  <a:tcPr marL="68580" marR="68580" marT="0" marB="0">
                    <a:solidFill>
                      <a:srgbClr val="0070C0"/>
                    </a:solidFill>
                  </a:tcPr>
                </a:tc>
              </a:tr>
              <a:tr h="429867">
                <a:tc>
                  <a:txBody>
                    <a:bodyPr/>
                    <a:lstStyle/>
                    <a:p>
                      <a:r>
                        <a:rPr lang="en-ZA" sz="1400" b="1" dirty="0" smtClean="0">
                          <a:solidFill>
                            <a:schemeClr val="bg1"/>
                          </a:solidFill>
                          <a:latin typeface="Calibri" panose="020F0502020204030204" pitchFamily="34" charset="0"/>
                          <a:cs typeface="Calibri" panose="020F0502020204030204" pitchFamily="34" charset="0"/>
                        </a:rPr>
                        <a:t>Performance</a:t>
                      </a:r>
                      <a:r>
                        <a:rPr lang="en-ZA" sz="1400" b="1" baseline="0" dirty="0" smtClean="0">
                          <a:solidFill>
                            <a:schemeClr val="bg1"/>
                          </a:solidFill>
                          <a:latin typeface="Calibri" panose="020F0502020204030204" pitchFamily="34" charset="0"/>
                          <a:cs typeface="Calibri" panose="020F0502020204030204" pitchFamily="34" charset="0"/>
                        </a:rPr>
                        <a:t> Indicator</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Base</a:t>
                      </a:r>
                      <a:r>
                        <a:rPr lang="en-ZA" sz="1400" b="1" baseline="0" dirty="0" smtClean="0">
                          <a:solidFill>
                            <a:schemeClr val="bg1"/>
                          </a:solidFill>
                          <a:latin typeface="Calibri" panose="020F0502020204030204" pitchFamily="34" charset="0"/>
                          <a:cs typeface="Calibri" panose="020F0502020204030204" pitchFamily="34" charset="0"/>
                        </a:rPr>
                        <a:t>line</a:t>
                      </a:r>
                    </a:p>
                    <a:p>
                      <a:r>
                        <a:rPr lang="en-ZA" sz="1400" b="1" baseline="0" dirty="0" smtClean="0">
                          <a:solidFill>
                            <a:schemeClr val="bg1"/>
                          </a:solidFill>
                          <a:latin typeface="Calibri" panose="020F0502020204030204" pitchFamily="34" charset="0"/>
                          <a:cs typeface="Calibri" panose="020F0502020204030204" pitchFamily="34" charset="0"/>
                        </a:rPr>
                        <a:t>2013/14</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ZA" sz="1400" b="1" dirty="0" smtClean="0">
                          <a:solidFill>
                            <a:schemeClr val="bg1"/>
                          </a:solidFill>
                          <a:latin typeface="Calibri" panose="020F0502020204030204" pitchFamily="34" charset="0"/>
                          <a:cs typeface="Calibri" panose="020F0502020204030204" pitchFamily="34" charset="0"/>
                        </a:rPr>
                        <a:t>Annual Target 2014/15</a:t>
                      </a:r>
                      <a:endParaRPr lang="en-ZA" sz="14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r>
                        <a:rPr lang="en-US" sz="1400" b="1" kern="1200" dirty="0" smtClean="0">
                          <a:solidFill>
                            <a:schemeClr val="bg1"/>
                          </a:solidFill>
                          <a:latin typeface="Calibri" panose="020F0502020204030204" pitchFamily="34" charset="0"/>
                          <a:ea typeface="+mn-ea"/>
                          <a:cs typeface="Calibri" panose="020F0502020204030204" pitchFamily="34" charset="0"/>
                        </a:rPr>
                        <a:t>Achievements </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Challenges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Corrective measures</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c>
                  <a:txBody>
                    <a:bodyPr/>
                    <a:lstStyle/>
                    <a:p>
                      <a:r>
                        <a:rPr lang="en-ZA" sz="1400" b="1" kern="1200" dirty="0" smtClean="0">
                          <a:solidFill>
                            <a:schemeClr val="bg1"/>
                          </a:solidFill>
                          <a:latin typeface="Calibri" panose="020F0502020204030204" pitchFamily="34" charset="0"/>
                          <a:ea typeface="+mn-ea"/>
                          <a:cs typeface="Calibri" panose="020F0502020204030204" pitchFamily="34" charset="0"/>
                        </a:rPr>
                        <a:t>Overall performance</a:t>
                      </a:r>
                      <a:endParaRPr lang="en-ZA" sz="1400" b="1"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tr>
              <a:tr h="429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Developed and presented plan</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20000"/>
                        </a:lnSpc>
                        <a:spcBef>
                          <a:spcPts val="500"/>
                        </a:spcBef>
                        <a:spcAft>
                          <a:spcPts val="500"/>
                        </a:spcAft>
                        <a:buClrTx/>
                        <a:buSzTx/>
                        <a:buFontTx/>
                        <a:buNone/>
                        <a:tabLst/>
                        <a:defRPr/>
                      </a:pPr>
                      <a:r>
                        <a:rPr lang="en-ZA" sz="1400" b="0" dirty="0" smtClean="0">
                          <a:solidFill>
                            <a:schemeClr val="tx1"/>
                          </a:solidFill>
                          <a:latin typeface="Calibri" panose="020F0502020204030204" pitchFamily="34" charset="0"/>
                          <a:ea typeface="Calibri"/>
                          <a:cs typeface="Calibri" panose="020F0502020204030204" pitchFamily="34" charset="0"/>
                        </a:rPr>
                        <a:t>New KPI</a:t>
                      </a:r>
                    </a:p>
                    <a:p>
                      <a:pPr algn="l">
                        <a:lnSpc>
                          <a:spcPct val="120000"/>
                        </a:lnSpc>
                        <a:spcBef>
                          <a:spcPts val="500"/>
                        </a:spcBef>
                        <a:spcAft>
                          <a:spcPts val="500"/>
                        </a:spcAft>
                      </a:pP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Development and presentation of plan to MINMEC </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endParaRPr lang="en-ZA" sz="1400" b="1" kern="1200" dirty="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Developed and presented the plan to MINMEC </a:t>
                      </a: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Presented</a:t>
                      </a:r>
                      <a:r>
                        <a:rPr lang="en-ZA" sz="1400" kern="1200" baseline="0" dirty="0" smtClean="0">
                          <a:solidFill>
                            <a:schemeClr val="dk1"/>
                          </a:solidFill>
                          <a:effectLst/>
                          <a:latin typeface="Calibri" panose="020F0502020204030204" pitchFamily="34" charset="0"/>
                          <a:ea typeface="+mn-ea"/>
                          <a:cs typeface="Calibri" panose="020F0502020204030204" pitchFamily="34" charset="0"/>
                        </a:rPr>
                        <a:t> ahead of schedule</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r h="429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Percentage of bursars absorbed by SAWS in critical strategic areas</a:t>
                      </a:r>
                      <a:endParaRPr lang="en-ZA" sz="1400" i="1"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algn="l">
                        <a:lnSpc>
                          <a:spcPct val="120000"/>
                        </a:lnSpc>
                        <a:spcBef>
                          <a:spcPts val="500"/>
                        </a:spcBef>
                        <a:spcAft>
                          <a:spcPts val="500"/>
                        </a:spcAft>
                      </a:pPr>
                      <a:r>
                        <a:rPr lang="en-ZA" sz="1400" b="0" dirty="0" smtClean="0">
                          <a:solidFill>
                            <a:schemeClr val="tx1"/>
                          </a:solidFill>
                          <a:latin typeface="Calibri" panose="020F0502020204030204" pitchFamily="34" charset="0"/>
                          <a:ea typeface="Calibri"/>
                          <a:cs typeface="Calibri" panose="020F0502020204030204" pitchFamily="34" charset="0"/>
                        </a:rPr>
                        <a:t>93% of the graduates for critical scientific and technological areas were absorbed</a:t>
                      </a:r>
                      <a:endParaRPr lang="en-ZA" sz="1400" b="0" dirty="0">
                        <a:solidFill>
                          <a:schemeClr val="tx1"/>
                        </a:solidFill>
                        <a:latin typeface="Calibri" panose="020F0502020204030204" pitchFamily="34" charset="0"/>
                        <a:ea typeface="Calibri"/>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45%</a:t>
                      </a: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Calibri" panose="020F0502020204030204" pitchFamily="34" charset="0"/>
                          <a:ea typeface="+mn-ea"/>
                          <a:cs typeface="Calibri" panose="020F0502020204030204" pitchFamily="34" charset="0"/>
                        </a:rPr>
                        <a:t>Achieved</a:t>
                      </a:r>
                      <a:endParaRPr lang="en-ZA" sz="1400" b="1" kern="1200" dirty="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n-ea"/>
                          <a:cs typeface="Calibri" panose="020F0502020204030204" pitchFamily="34" charset="0"/>
                        </a:rPr>
                        <a:t>65% of bursars absorbed by SAWS in critical strategic </a:t>
                      </a:r>
                      <a:r>
                        <a:rPr lang="en-ZA" sz="1400" kern="1200" dirty="0" smtClean="0">
                          <a:solidFill>
                            <a:schemeClr val="dk1"/>
                          </a:solidFill>
                          <a:effectLst/>
                          <a:latin typeface="Calibri" panose="020F0502020204030204" pitchFamily="34" charset="0"/>
                          <a:ea typeface="+mn-ea"/>
                          <a:cs typeface="Calibri" panose="020F0502020204030204" pitchFamily="34" charset="0"/>
                        </a:rPr>
                        <a:t>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A higher absorption rate was achieved due to funded vacant positions</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Calibri" panose="020F0502020204030204" pitchFamily="34" charset="0"/>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37790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22495" y="627648"/>
            <a:ext cx="8064305" cy="1323439"/>
          </a:xfrm>
          <a:noFill/>
        </p:spPr>
        <p:txBody>
          <a:bodyPr wrap="square" rtlCol="0">
            <a:spAutoFit/>
          </a:bodyPr>
          <a:lstStyle/>
          <a:p>
            <a:pPr defTabSz="457200"/>
            <a:r>
              <a:rPr lang="en-US" sz="4000" b="1" kern="1200" dirty="0" smtClean="0">
                <a:solidFill>
                  <a:srgbClr val="000099"/>
                </a:solidFill>
                <a:latin typeface="Arial" charset="0"/>
                <a:ea typeface="+mn-ea"/>
                <a:cs typeface="Arial" pitchFamily="34" charset="0"/>
              </a:rPr>
              <a:t>SAWS </a:t>
            </a:r>
            <a:r>
              <a:rPr lang="en-US" sz="4000" b="1" kern="1200" dirty="0">
                <a:solidFill>
                  <a:srgbClr val="000099"/>
                </a:solidFill>
                <a:latin typeface="Arial" charset="0"/>
                <a:ea typeface="+mn-ea"/>
                <a:cs typeface="Arial" pitchFamily="34" charset="0"/>
              </a:rPr>
              <a:t>EMPLOYMENT </a:t>
            </a:r>
            <a:r>
              <a:rPr lang="en-US" sz="4000" b="1" kern="1200" dirty="0" smtClean="0">
                <a:solidFill>
                  <a:srgbClr val="000099"/>
                </a:solidFill>
                <a:latin typeface="Arial" charset="0"/>
                <a:ea typeface="+mn-ea"/>
                <a:cs typeface="Arial" pitchFamily="34" charset="0"/>
              </a:rPr>
              <a:t>EQUITY STATISTICS </a:t>
            </a:r>
            <a:endParaRPr lang="en-US" sz="4000" b="1" kern="1200" dirty="0">
              <a:solidFill>
                <a:srgbClr val="000099"/>
              </a:solidFill>
              <a:latin typeface="Arial" charset="0"/>
              <a:ea typeface="+mn-ea"/>
              <a:cs typeface="Arial" pitchFamily="34" charset="0"/>
            </a:endParaRPr>
          </a:p>
        </p:txBody>
      </p:sp>
      <p:graphicFrame>
        <p:nvGraphicFramePr>
          <p:cNvPr id="2" name="Table 1"/>
          <p:cNvGraphicFramePr>
            <a:graphicFrameLocks noGrp="1"/>
          </p:cNvGraphicFramePr>
          <p:nvPr>
            <p:extLst/>
          </p:nvPr>
        </p:nvGraphicFramePr>
        <p:xfrm>
          <a:off x="481818" y="7956948"/>
          <a:ext cx="7851060" cy="5942923"/>
        </p:xfrm>
        <a:graphic>
          <a:graphicData uri="http://schemas.openxmlformats.org/drawingml/2006/table">
            <a:tbl>
              <a:tblPr firstRow="1" bandRow="1">
                <a:tableStyleId>{5C22544A-7EE6-4342-B048-85BDC9FD1C3A}</a:tableStyleId>
              </a:tblPr>
              <a:tblGrid>
                <a:gridCol w="2617020"/>
                <a:gridCol w="2617020"/>
                <a:gridCol w="2617020"/>
              </a:tblGrid>
              <a:tr h="273643">
                <a:tc>
                  <a:txBody>
                    <a:bodyPr/>
                    <a:lstStyle/>
                    <a:p>
                      <a:r>
                        <a:rPr lang="en-ZA" sz="1100" b="1" dirty="0" smtClean="0">
                          <a:solidFill>
                            <a:schemeClr val="tx1"/>
                          </a:solidFill>
                          <a:latin typeface="Tahoma" pitchFamily="34" charset="0"/>
                          <a:ea typeface="Tahoma" pitchFamily="34" charset="0"/>
                          <a:cs typeface="Tahoma" pitchFamily="34" charset="0"/>
                        </a:rPr>
                        <a:t>Strategic Goal</a:t>
                      </a:r>
                      <a:endParaRPr lang="en-ZA" sz="1100" b="1" dirty="0">
                        <a:solidFill>
                          <a:schemeClr val="tx1"/>
                        </a:solidFill>
                        <a:latin typeface="Tahoma" pitchFamily="34" charset="0"/>
                        <a:ea typeface="Tahoma" pitchFamily="34" charset="0"/>
                        <a:cs typeface="Tahom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Tahoma" pitchFamily="34" charset="0"/>
                          <a:ea typeface="Tahoma" pitchFamily="34" charset="0"/>
                          <a:cs typeface="Tahoma" pitchFamily="34" charset="0"/>
                        </a:rPr>
                        <a:t>Strategic Objective</a:t>
                      </a:r>
                    </a:p>
                  </a:txBody>
                  <a:tcPr/>
                </a:tc>
                <a:tc>
                  <a:txBody>
                    <a:bodyPr/>
                    <a:lstStyle/>
                    <a:p>
                      <a:pPr marL="0" indent="0">
                        <a:buFont typeface="Arial" pitchFamily="34" charset="0"/>
                        <a:buNone/>
                      </a:pPr>
                      <a:r>
                        <a:rPr lang="en-ZA" sz="1100" b="1" dirty="0" smtClean="0">
                          <a:solidFill>
                            <a:schemeClr val="tx1"/>
                          </a:solidFill>
                          <a:latin typeface="Tahoma" pitchFamily="34" charset="0"/>
                          <a:ea typeface="Tahoma" pitchFamily="34" charset="0"/>
                          <a:cs typeface="Tahoma" pitchFamily="34" charset="0"/>
                        </a:rPr>
                        <a:t>Highlights</a:t>
                      </a:r>
                    </a:p>
                  </a:txBody>
                  <a:tcPr/>
                </a:tc>
              </a:tr>
              <a:tr h="424043">
                <a:tc rowSpan="2">
                  <a:txBody>
                    <a:bodyPr/>
                    <a:lstStyle/>
                    <a:p>
                      <a:endParaRPr lang="en-ZA" sz="1000" b="0" kern="1200" dirty="0" smtClean="0">
                        <a:solidFill>
                          <a:srgbClr val="002060"/>
                        </a:solidFill>
                        <a:effectLst/>
                        <a:latin typeface="Tahoma" pitchFamily="34" charset="0"/>
                        <a:ea typeface="Tahoma" pitchFamily="34" charset="0"/>
                        <a:cs typeface="Tahoma" pitchFamily="34" charset="0"/>
                      </a:endParaRPr>
                    </a:p>
                    <a:p>
                      <a:endParaRPr lang="en-ZA" sz="1000" b="0" kern="1200" dirty="0" smtClean="0">
                        <a:solidFill>
                          <a:srgbClr val="002060"/>
                        </a:solidFill>
                        <a:effectLst/>
                        <a:latin typeface="Tahoma" pitchFamily="34" charset="0"/>
                        <a:ea typeface="Tahoma" pitchFamily="34" charset="0"/>
                        <a:cs typeface="Tahoma" pitchFamily="34" charset="0"/>
                      </a:endParaRPr>
                    </a:p>
                    <a:p>
                      <a:r>
                        <a:rPr lang="en-ZA" sz="1000" b="0" kern="1200" dirty="0" smtClean="0">
                          <a:solidFill>
                            <a:srgbClr val="002060"/>
                          </a:solidFill>
                          <a:effectLst/>
                          <a:latin typeface="Tahoma" pitchFamily="34" charset="0"/>
                          <a:ea typeface="Tahoma" pitchFamily="34" charset="0"/>
                          <a:cs typeface="Tahoma" pitchFamily="34" charset="0"/>
                        </a:rPr>
                        <a:t>Build an effective infrastructure and Human Capital Management systems </a:t>
                      </a:r>
                      <a:endParaRPr lang="en-ZA" sz="1000" b="0" dirty="0">
                        <a:solidFill>
                          <a:srgbClr val="002060"/>
                        </a:solidFill>
                        <a:latin typeface="Tahoma" pitchFamily="34" charset="0"/>
                        <a:ea typeface="Tahoma" pitchFamily="34" charset="0"/>
                        <a:cs typeface="Tahoma" pitchFamily="34" charset="0"/>
                      </a:endParaRPr>
                    </a:p>
                  </a:txBody>
                  <a:tcPr/>
                </a:tc>
                <a:tc>
                  <a:txBody>
                    <a:bodyPr/>
                    <a:lstStyle/>
                    <a:p>
                      <a:r>
                        <a:rPr lang="en-ZA" sz="1000" b="0" dirty="0" smtClean="0">
                          <a:solidFill>
                            <a:srgbClr val="002060"/>
                          </a:solidFill>
                          <a:latin typeface="Tahoma" pitchFamily="34" charset="0"/>
                          <a:ea typeface="Tahoma" pitchFamily="34" charset="0"/>
                          <a:cs typeface="Tahoma" pitchFamily="34" charset="0"/>
                        </a:rPr>
                        <a:t>To align HCM processes and systems to the identified deliverables in the organisational strategy.</a:t>
                      </a:r>
                      <a:endParaRPr lang="en-ZA" sz="1000" b="0" dirty="0">
                        <a:solidFill>
                          <a:srgbClr val="002060"/>
                        </a:solidFill>
                        <a:latin typeface="Tahoma" pitchFamily="34" charset="0"/>
                        <a:ea typeface="Tahoma" pitchFamily="34" charset="0"/>
                        <a:cs typeface="Tahoma" pitchFamily="34" charset="0"/>
                      </a:endParaRPr>
                    </a:p>
                  </a:txBody>
                  <a:tcPr/>
                </a:tc>
                <a:tc>
                  <a:txBody>
                    <a:bodyPr/>
                    <a:lstStyle/>
                    <a:p>
                      <a:pPr marL="285750" indent="-285750">
                        <a:buFont typeface="Arial" pitchFamily="34" charset="0"/>
                        <a:buChar char="•"/>
                      </a:pPr>
                      <a:r>
                        <a:rPr lang="en-ZA" sz="1000" b="0" dirty="0" smtClean="0">
                          <a:solidFill>
                            <a:srgbClr val="002060"/>
                          </a:solidFill>
                          <a:latin typeface="Tahoma" pitchFamily="34" charset="0"/>
                          <a:ea typeface="Tahoma" pitchFamily="34" charset="0"/>
                          <a:cs typeface="Tahoma" pitchFamily="34" charset="0"/>
                        </a:rPr>
                        <a:t>Performance Management system</a:t>
                      </a:r>
                    </a:p>
                    <a:p>
                      <a:pPr marL="285750" indent="-285750">
                        <a:buFont typeface="Arial" pitchFamily="34" charset="0"/>
                        <a:buChar char="•"/>
                      </a:pPr>
                      <a:r>
                        <a:rPr lang="en-ZA" sz="1000" b="0" dirty="0" smtClean="0">
                          <a:solidFill>
                            <a:srgbClr val="002060"/>
                          </a:solidFill>
                          <a:latin typeface="Tahoma" pitchFamily="34" charset="0"/>
                          <a:ea typeface="Tahoma" pitchFamily="34" charset="0"/>
                          <a:cs typeface="Tahoma" pitchFamily="34" charset="0"/>
                        </a:rPr>
                        <a:t>360 degree assessments</a:t>
                      </a:r>
                    </a:p>
                    <a:p>
                      <a:pPr marL="285750" indent="-285750">
                        <a:buFont typeface="Arial" pitchFamily="34" charset="0"/>
                        <a:buChar char="•"/>
                      </a:pPr>
                      <a:r>
                        <a:rPr lang="en-ZA" sz="1000" b="0" dirty="0" smtClean="0">
                          <a:solidFill>
                            <a:srgbClr val="002060"/>
                          </a:solidFill>
                          <a:latin typeface="Tahoma" pitchFamily="34" charset="0"/>
                          <a:ea typeface="Tahoma" pitchFamily="34" charset="0"/>
                          <a:cs typeface="Tahoma" pitchFamily="34" charset="0"/>
                        </a:rPr>
                        <a:t>ESS (Leave system)</a:t>
                      </a:r>
                    </a:p>
                    <a:p>
                      <a:pPr marL="285750" indent="-285750">
                        <a:buFont typeface="Arial" pitchFamily="34" charset="0"/>
                        <a:buChar char="•"/>
                      </a:pPr>
                      <a:r>
                        <a:rPr lang="en-ZA" sz="1000" b="0" dirty="0" smtClean="0">
                          <a:solidFill>
                            <a:srgbClr val="002060"/>
                          </a:solidFill>
                          <a:latin typeface="Tahoma" pitchFamily="34" charset="0"/>
                          <a:ea typeface="Tahoma" pitchFamily="34" charset="0"/>
                          <a:cs typeface="Tahoma" pitchFamily="34" charset="0"/>
                        </a:rPr>
                        <a:t>Surveys </a:t>
                      </a:r>
                    </a:p>
                  </a:txBody>
                  <a:tcPr/>
                </a:tc>
              </a:tr>
              <a:tr h="590631">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rgbClr val="002060"/>
                          </a:solidFill>
                          <a:latin typeface="Tahoma" pitchFamily="34" charset="0"/>
                          <a:ea typeface="Tahoma" pitchFamily="34" charset="0"/>
                          <a:cs typeface="Tahoma" pitchFamily="34" charset="0"/>
                        </a:rPr>
                        <a:t>Design and develop efficient Human Capital administration</a:t>
                      </a:r>
                    </a:p>
                  </a:txBody>
                  <a:tcPr/>
                </a:tc>
                <a:tc>
                  <a:txBody>
                    <a:bodyPr/>
                    <a:lstStyle/>
                    <a:p>
                      <a:r>
                        <a:rPr lang="en-ZA" sz="1000" b="0" dirty="0" smtClean="0">
                          <a:solidFill>
                            <a:srgbClr val="002060"/>
                          </a:solidFill>
                          <a:latin typeface="Tahoma" pitchFamily="34" charset="0"/>
                          <a:ea typeface="Tahoma" pitchFamily="34" charset="0"/>
                          <a:cs typeface="Tahoma" pitchFamily="34" charset="0"/>
                        </a:rPr>
                        <a:t>Compliance Audits </a:t>
                      </a:r>
                    </a:p>
                    <a:p>
                      <a:r>
                        <a:rPr lang="en-ZA" sz="1000" b="0" dirty="0" smtClean="0">
                          <a:solidFill>
                            <a:srgbClr val="002060"/>
                          </a:solidFill>
                          <a:latin typeface="Tahoma" pitchFamily="34" charset="0"/>
                          <a:ea typeface="Tahoma" pitchFamily="34" charset="0"/>
                          <a:cs typeface="Tahoma" pitchFamily="34" charset="0"/>
                        </a:rPr>
                        <a:t>Data</a:t>
                      </a:r>
                      <a:r>
                        <a:rPr lang="en-ZA" sz="1000" b="0" baseline="0" dirty="0" smtClean="0">
                          <a:solidFill>
                            <a:srgbClr val="002060"/>
                          </a:solidFill>
                          <a:latin typeface="Tahoma" pitchFamily="34" charset="0"/>
                          <a:ea typeface="Tahoma" pitchFamily="34" charset="0"/>
                          <a:cs typeface="Tahoma" pitchFamily="34" charset="0"/>
                        </a:rPr>
                        <a:t> </a:t>
                      </a:r>
                      <a:r>
                        <a:rPr lang="en-ZA" sz="1000" b="0" dirty="0" smtClean="0">
                          <a:solidFill>
                            <a:srgbClr val="002060"/>
                          </a:solidFill>
                          <a:latin typeface="Tahoma" pitchFamily="34" charset="0"/>
                          <a:ea typeface="Tahoma" pitchFamily="34" charset="0"/>
                          <a:cs typeface="Tahoma" pitchFamily="34" charset="0"/>
                        </a:rPr>
                        <a:t>accuracy / Reporting</a:t>
                      </a:r>
                    </a:p>
                    <a:p>
                      <a:r>
                        <a:rPr lang="en-ZA" sz="1000" b="0" dirty="0" smtClean="0">
                          <a:solidFill>
                            <a:srgbClr val="002060"/>
                          </a:solidFill>
                          <a:latin typeface="Tahoma" pitchFamily="34" charset="0"/>
                          <a:ea typeface="Tahoma" pitchFamily="34" charset="0"/>
                          <a:cs typeface="Tahoma" pitchFamily="34" charset="0"/>
                        </a:rPr>
                        <a:t>ESS</a:t>
                      </a:r>
                      <a:r>
                        <a:rPr lang="en-ZA" sz="1000" b="0" baseline="0" dirty="0" smtClean="0">
                          <a:solidFill>
                            <a:srgbClr val="002060"/>
                          </a:solidFill>
                          <a:latin typeface="Tahoma" pitchFamily="34" charset="0"/>
                          <a:ea typeface="Tahoma" pitchFamily="34" charset="0"/>
                          <a:cs typeface="Tahoma" pitchFamily="34" charset="0"/>
                        </a:rPr>
                        <a:t> Leave system</a:t>
                      </a:r>
                    </a:p>
                    <a:p>
                      <a:r>
                        <a:rPr lang="en-ZA" sz="1000" b="0" baseline="0" dirty="0" smtClean="0">
                          <a:solidFill>
                            <a:srgbClr val="002060"/>
                          </a:solidFill>
                          <a:latin typeface="Tahoma" pitchFamily="34" charset="0"/>
                          <a:ea typeface="Tahoma" pitchFamily="34" charset="0"/>
                          <a:cs typeface="Tahoma" pitchFamily="34" charset="0"/>
                        </a:rPr>
                        <a:t>HR processes </a:t>
                      </a:r>
                    </a:p>
                  </a:txBody>
                  <a:tcPr/>
                </a:tc>
              </a:tr>
              <a:tr h="424043">
                <a:tc>
                  <a:txBody>
                    <a:bodyPr/>
                    <a:lstStyle/>
                    <a:p>
                      <a:endParaRPr lang="en-ZA" sz="1000" b="0" kern="1200" dirty="0" smtClean="0">
                        <a:solidFill>
                          <a:srgbClr val="002060"/>
                        </a:solidFill>
                        <a:effectLst/>
                        <a:latin typeface="Tahoma" pitchFamily="34" charset="0"/>
                        <a:ea typeface="Tahoma" pitchFamily="34" charset="0"/>
                        <a:cs typeface="Tahoma" pitchFamily="34" charset="0"/>
                      </a:endParaRPr>
                    </a:p>
                    <a:p>
                      <a:endParaRPr lang="en-ZA" sz="1000" b="0" kern="1200" dirty="0" smtClean="0">
                        <a:solidFill>
                          <a:srgbClr val="002060"/>
                        </a:solidFill>
                        <a:effectLst/>
                        <a:latin typeface="Tahoma" pitchFamily="34" charset="0"/>
                        <a:ea typeface="Tahoma" pitchFamily="34" charset="0"/>
                        <a:cs typeface="Tahoma" pitchFamily="34" charset="0"/>
                      </a:endParaRPr>
                    </a:p>
                    <a:p>
                      <a:r>
                        <a:rPr lang="en-ZA" sz="1000" b="0" kern="1200" dirty="0" smtClean="0">
                          <a:solidFill>
                            <a:srgbClr val="002060"/>
                          </a:solidFill>
                          <a:effectLst/>
                          <a:latin typeface="Tahoma" pitchFamily="34" charset="0"/>
                          <a:ea typeface="Tahoma" pitchFamily="34" charset="0"/>
                          <a:cs typeface="Tahoma" pitchFamily="34" charset="0"/>
                        </a:rPr>
                        <a:t>Management of organisational transformation</a:t>
                      </a:r>
                      <a:endParaRPr lang="en-ZA" sz="1000" b="0" dirty="0">
                        <a:solidFill>
                          <a:srgbClr val="002060"/>
                        </a:solidFill>
                        <a:latin typeface="Tahoma" pitchFamily="34" charset="0"/>
                        <a:ea typeface="Tahoma" pitchFamily="34" charset="0"/>
                        <a:cs typeface="Tahoma" pitchFamily="34" charset="0"/>
                      </a:endParaRPr>
                    </a:p>
                  </a:txBody>
                  <a:tcPr/>
                </a:tc>
                <a:tc>
                  <a:txBody>
                    <a:bodyPr/>
                    <a:lstStyle/>
                    <a:p>
                      <a:pPr marL="285750" indent="-285750" algn="l">
                        <a:buFont typeface="Arial" pitchFamily="34" charset="0"/>
                        <a:buChar char="•"/>
                      </a:pPr>
                      <a:endParaRPr lang="en-ZA" sz="1000" b="0" kern="1200" dirty="0" smtClean="0">
                        <a:solidFill>
                          <a:srgbClr val="002060"/>
                        </a:solidFill>
                        <a:effectLst/>
                        <a:latin typeface="Tahoma" pitchFamily="34" charset="0"/>
                        <a:ea typeface="Tahoma" pitchFamily="34" charset="0"/>
                        <a:cs typeface="Tahoma" pitchFamily="34" charset="0"/>
                      </a:endParaRPr>
                    </a:p>
                    <a:p>
                      <a:pPr marL="285750" indent="-285750" algn="l">
                        <a:buFont typeface="Arial" pitchFamily="34" charset="0"/>
                        <a:buChar char="•"/>
                      </a:pPr>
                      <a:r>
                        <a:rPr lang="en-ZA" sz="1000" b="0" kern="1200" dirty="0" smtClean="0">
                          <a:solidFill>
                            <a:srgbClr val="002060"/>
                          </a:solidFill>
                          <a:effectLst/>
                          <a:latin typeface="Tahoma" pitchFamily="34" charset="0"/>
                          <a:ea typeface="Tahoma" pitchFamily="34" charset="0"/>
                          <a:cs typeface="Tahoma" pitchFamily="34" charset="0"/>
                        </a:rPr>
                        <a:t>Manage transformation and ensuring capacity for change </a:t>
                      </a:r>
                    </a:p>
                    <a:p>
                      <a:pPr marL="0" indent="0" algn="l">
                        <a:buFont typeface="Arial" pitchFamily="34" charset="0"/>
                        <a:buNone/>
                      </a:pPr>
                      <a:endParaRPr lang="en-ZA" sz="1000" b="0" dirty="0">
                        <a:solidFill>
                          <a:srgbClr val="002060"/>
                        </a:solidFill>
                        <a:latin typeface="Tahoma" pitchFamily="34" charset="0"/>
                        <a:ea typeface="Tahoma" pitchFamily="34" charset="0"/>
                        <a:cs typeface="Tahoma" pitchFamily="34" charset="0"/>
                      </a:endParaRPr>
                    </a:p>
                  </a:txBody>
                  <a:tcPr/>
                </a:tc>
                <a:tc>
                  <a:txBody>
                    <a:bodyPr/>
                    <a:lstStyle/>
                    <a:p>
                      <a:pPr marL="171450" indent="-171450">
                        <a:buFont typeface="Arial" pitchFamily="34" charset="0"/>
                        <a:buChar char="•"/>
                      </a:pPr>
                      <a:endParaRPr lang="en-ZA" sz="1000" i="0" smtClean="0">
                        <a:solidFill>
                          <a:srgbClr val="002060"/>
                        </a:solidFill>
                        <a:effectLst/>
                        <a:latin typeface="Tahoma" pitchFamily="34" charset="0"/>
                        <a:ea typeface="Tahoma" pitchFamily="34" charset="0"/>
                        <a:cs typeface="Tahoma" pitchFamily="34" charset="0"/>
                      </a:endParaRPr>
                    </a:p>
                    <a:p>
                      <a:pPr marL="171450" indent="-171450">
                        <a:buFont typeface="Arial" pitchFamily="34" charset="0"/>
                        <a:buChar char="•"/>
                      </a:pPr>
                      <a:r>
                        <a:rPr lang="en-ZA" sz="1000" i="0" dirty="0" smtClean="0">
                          <a:solidFill>
                            <a:srgbClr val="002060"/>
                          </a:solidFill>
                          <a:effectLst/>
                          <a:latin typeface="Tahoma" pitchFamily="34" charset="0"/>
                          <a:ea typeface="Tahoma" pitchFamily="34" charset="0"/>
                          <a:cs typeface="Tahoma" pitchFamily="34" charset="0"/>
                        </a:rPr>
                        <a:t>Develop a transformation</a:t>
                      </a:r>
                      <a:r>
                        <a:rPr lang="en-ZA" sz="1000" i="0" baseline="0" dirty="0" smtClean="0">
                          <a:solidFill>
                            <a:srgbClr val="002060"/>
                          </a:solidFill>
                          <a:effectLst/>
                          <a:latin typeface="Tahoma" pitchFamily="34" charset="0"/>
                          <a:ea typeface="Tahoma" pitchFamily="34" charset="0"/>
                          <a:cs typeface="Tahoma" pitchFamily="34" charset="0"/>
                        </a:rPr>
                        <a:t> plan</a:t>
                      </a:r>
                      <a:endParaRPr lang="en-ZA" sz="1000" i="0" dirty="0" smtClean="0">
                        <a:solidFill>
                          <a:srgbClr val="002060"/>
                        </a:solidFill>
                        <a:effectLst/>
                        <a:latin typeface="Tahoma" pitchFamily="34" charset="0"/>
                        <a:ea typeface="Tahoma" pitchFamily="34" charset="0"/>
                        <a:cs typeface="Tahoma" pitchFamily="34" charset="0"/>
                      </a:endParaRPr>
                    </a:p>
                    <a:p>
                      <a:pPr marL="171450" indent="-171450">
                        <a:buFont typeface="Arial" pitchFamily="34" charset="0"/>
                        <a:buChar char="•"/>
                      </a:pPr>
                      <a:r>
                        <a:rPr lang="en-ZA" sz="1000" i="0" dirty="0" smtClean="0">
                          <a:solidFill>
                            <a:srgbClr val="002060"/>
                          </a:solidFill>
                          <a:effectLst/>
                          <a:latin typeface="Tahoma" pitchFamily="34" charset="0"/>
                          <a:ea typeface="Tahoma" pitchFamily="34" charset="0"/>
                          <a:cs typeface="Tahoma" pitchFamily="34" charset="0"/>
                        </a:rPr>
                        <a:t>Organizational Change Management - policies, procedures</a:t>
                      </a:r>
                      <a:r>
                        <a:rPr lang="en-ZA" sz="1000" i="0" baseline="0" dirty="0" smtClean="0">
                          <a:solidFill>
                            <a:srgbClr val="002060"/>
                          </a:solidFill>
                          <a:effectLst/>
                          <a:latin typeface="Tahoma" pitchFamily="34" charset="0"/>
                          <a:ea typeface="Tahoma" pitchFamily="34" charset="0"/>
                          <a:cs typeface="Tahoma" pitchFamily="34" charset="0"/>
                        </a:rPr>
                        <a:t> </a:t>
                      </a:r>
                      <a:r>
                        <a:rPr lang="en-ZA" sz="1000" i="0" dirty="0" smtClean="0">
                          <a:solidFill>
                            <a:srgbClr val="002060"/>
                          </a:solidFill>
                          <a:effectLst/>
                          <a:latin typeface="Tahoma" pitchFamily="34" charset="0"/>
                          <a:ea typeface="Tahoma" pitchFamily="34" charset="0"/>
                          <a:cs typeface="Tahoma" pitchFamily="34" charset="0"/>
                        </a:rPr>
                        <a:t>and processes </a:t>
                      </a:r>
                      <a:endParaRPr lang="en-ZA" sz="1000" i="0" dirty="0" smtClean="0">
                        <a:solidFill>
                          <a:srgbClr val="002060"/>
                        </a:solidFill>
                        <a:latin typeface="Tahoma" pitchFamily="34" charset="0"/>
                        <a:ea typeface="Tahoma" pitchFamily="34" charset="0"/>
                        <a:cs typeface="Tahoma" pitchFamily="34" charset="0"/>
                      </a:endParaRPr>
                    </a:p>
                  </a:txBody>
                  <a:tcPr/>
                </a:tc>
              </a:tr>
              <a:tr h="424043">
                <a:tc rowSpan="3">
                  <a:txBody>
                    <a:bodyPr/>
                    <a:lstStyle/>
                    <a:p>
                      <a:endParaRPr lang="en-ZA" sz="1000" kern="1200" dirty="0" smtClean="0">
                        <a:solidFill>
                          <a:srgbClr val="002060"/>
                        </a:solidFill>
                        <a:effectLst/>
                        <a:latin typeface="Tahoma" pitchFamily="34" charset="0"/>
                        <a:ea typeface="Tahoma" pitchFamily="34" charset="0"/>
                        <a:cs typeface="Tahoma" pitchFamily="34" charset="0"/>
                      </a:endParaRPr>
                    </a:p>
                    <a:p>
                      <a:endParaRPr lang="en-ZA" sz="1000" kern="1200" dirty="0" smtClean="0">
                        <a:solidFill>
                          <a:srgbClr val="002060"/>
                        </a:solidFill>
                        <a:effectLst/>
                        <a:latin typeface="Tahoma" pitchFamily="34" charset="0"/>
                        <a:ea typeface="Tahoma" pitchFamily="34" charset="0"/>
                        <a:cs typeface="Tahoma" pitchFamily="34" charset="0"/>
                      </a:endParaRPr>
                    </a:p>
                    <a:p>
                      <a:endParaRPr lang="en-ZA" sz="1000" kern="1200" dirty="0" smtClean="0">
                        <a:solidFill>
                          <a:srgbClr val="002060"/>
                        </a:solidFill>
                        <a:effectLst/>
                        <a:latin typeface="Tahoma" pitchFamily="34" charset="0"/>
                        <a:ea typeface="Tahoma" pitchFamily="34" charset="0"/>
                        <a:cs typeface="Tahoma" pitchFamily="34" charset="0"/>
                      </a:endParaRPr>
                    </a:p>
                    <a:p>
                      <a:endParaRPr lang="en-ZA" sz="1000" kern="1200" dirty="0" smtClean="0">
                        <a:solidFill>
                          <a:srgbClr val="002060"/>
                        </a:solidFill>
                        <a:effectLst/>
                        <a:latin typeface="Tahoma" pitchFamily="34" charset="0"/>
                        <a:ea typeface="Tahoma" pitchFamily="34" charset="0"/>
                        <a:cs typeface="Tahoma" pitchFamily="34" charset="0"/>
                      </a:endParaRPr>
                    </a:p>
                    <a:p>
                      <a:r>
                        <a:rPr lang="en-ZA" sz="1000" kern="1200" dirty="0" smtClean="0">
                          <a:solidFill>
                            <a:srgbClr val="002060"/>
                          </a:solidFill>
                          <a:effectLst/>
                          <a:latin typeface="Tahoma" pitchFamily="34" charset="0"/>
                          <a:ea typeface="Tahoma" pitchFamily="34" charset="0"/>
                          <a:cs typeface="Tahoma" pitchFamily="34" charset="0"/>
                        </a:rPr>
                        <a:t>Management of employee contribution</a:t>
                      </a:r>
                      <a:endParaRPr lang="en-ZA" sz="1000" dirty="0">
                        <a:solidFill>
                          <a:srgbClr val="002060"/>
                        </a:solidFill>
                        <a:latin typeface="Tahoma" pitchFamily="34" charset="0"/>
                        <a:ea typeface="Tahoma" pitchFamily="34" charset="0"/>
                        <a:cs typeface="Tahoma" pitchFamily="34" charset="0"/>
                      </a:endParaRPr>
                    </a:p>
                  </a:txBody>
                  <a:tcPr/>
                </a:tc>
                <a:tc>
                  <a:txBody>
                    <a:bodyPr/>
                    <a:lstStyle/>
                    <a:p>
                      <a:r>
                        <a:rPr lang="en-ZA" sz="1000" dirty="0" smtClean="0">
                          <a:solidFill>
                            <a:srgbClr val="002060"/>
                          </a:solidFill>
                          <a:latin typeface="Tahoma" pitchFamily="34" charset="0"/>
                          <a:ea typeface="Tahoma" pitchFamily="34" charset="0"/>
                          <a:cs typeface="Tahoma" pitchFamily="34" charset="0"/>
                        </a:rPr>
                        <a:t>To ensure wellness and safety  of SAWS employees</a:t>
                      </a:r>
                      <a:endParaRPr lang="en-ZA" sz="1000" dirty="0">
                        <a:solidFill>
                          <a:srgbClr val="002060"/>
                        </a:solidFill>
                        <a:latin typeface="Tahoma" pitchFamily="34" charset="0"/>
                        <a:ea typeface="Tahoma" pitchFamily="34" charset="0"/>
                        <a:cs typeface="Tahoma" pitchFamily="34" charset="0"/>
                      </a:endParaRPr>
                    </a:p>
                  </a:txBody>
                  <a:tcPr/>
                </a:tc>
                <a:tc>
                  <a:txBody>
                    <a:bodyPr/>
                    <a:lstStyle/>
                    <a:p>
                      <a:r>
                        <a:rPr lang="en-ZA" sz="1000" dirty="0" smtClean="0">
                          <a:solidFill>
                            <a:srgbClr val="002060"/>
                          </a:solidFill>
                          <a:latin typeface="Tahoma" pitchFamily="34" charset="0"/>
                          <a:ea typeface="Tahoma" pitchFamily="34" charset="0"/>
                          <a:cs typeface="Tahoma" pitchFamily="34" charset="0"/>
                        </a:rPr>
                        <a:t>Targets is 90% - more productivity  &amp; less absenteeism</a:t>
                      </a:r>
                    </a:p>
                    <a:p>
                      <a:r>
                        <a:rPr lang="en-ZA" sz="1000" dirty="0" smtClean="0">
                          <a:solidFill>
                            <a:srgbClr val="002060"/>
                          </a:solidFill>
                          <a:latin typeface="Tahoma" pitchFamily="34" charset="0"/>
                          <a:ea typeface="Tahoma" pitchFamily="34" charset="0"/>
                          <a:cs typeface="Tahoma" pitchFamily="34" charset="0"/>
                        </a:rPr>
                        <a:t>Wellness Projects </a:t>
                      </a:r>
                    </a:p>
                    <a:p>
                      <a:r>
                        <a:rPr lang="en-ZA" sz="1000" dirty="0" smtClean="0">
                          <a:solidFill>
                            <a:srgbClr val="002060"/>
                          </a:solidFill>
                          <a:latin typeface="Tahoma" pitchFamily="34" charset="0"/>
                          <a:ea typeface="Tahoma" pitchFamily="34" charset="0"/>
                          <a:cs typeface="Tahoma" pitchFamily="34" charset="0"/>
                        </a:rPr>
                        <a:t>(EAP, Executive Wellness Programme,</a:t>
                      </a:r>
                      <a:r>
                        <a:rPr lang="en-ZA" sz="1000" baseline="0" dirty="0" smtClean="0">
                          <a:solidFill>
                            <a:srgbClr val="002060"/>
                          </a:solidFill>
                          <a:latin typeface="Tahoma" pitchFamily="34" charset="0"/>
                          <a:ea typeface="Tahoma" pitchFamily="34" charset="0"/>
                          <a:cs typeface="Tahoma" pitchFamily="34" charset="0"/>
                        </a:rPr>
                        <a:t> </a:t>
                      </a:r>
                      <a:r>
                        <a:rPr lang="en-ZA" sz="1000" dirty="0" smtClean="0">
                          <a:solidFill>
                            <a:srgbClr val="002060"/>
                          </a:solidFill>
                          <a:latin typeface="Tahoma" pitchFamily="34" charset="0"/>
                          <a:ea typeface="Tahoma" pitchFamily="34" charset="0"/>
                          <a:cs typeface="Tahoma" pitchFamily="34" charset="0"/>
                        </a:rPr>
                        <a:t>Wellness days &amp; Sports teams)</a:t>
                      </a:r>
                    </a:p>
                    <a:p>
                      <a:endParaRPr lang="en-ZA" sz="1000" dirty="0" smtClean="0">
                        <a:solidFill>
                          <a:srgbClr val="002060"/>
                        </a:solidFill>
                        <a:latin typeface="Tahoma" pitchFamily="34" charset="0"/>
                        <a:ea typeface="Tahoma" pitchFamily="34" charset="0"/>
                        <a:cs typeface="Tahoma" pitchFamily="34" charset="0"/>
                      </a:endParaRPr>
                    </a:p>
                  </a:txBody>
                  <a:tcPr/>
                </a:tc>
              </a:tr>
              <a:tr h="424043">
                <a:tc vMerge="1">
                  <a:txBody>
                    <a:bodyPr/>
                    <a:lstStyle/>
                    <a:p>
                      <a:endParaRPr lang="en-ZA" sz="1100" dirty="0">
                        <a:latin typeface="Tahoma" pitchFamily="34" charset="0"/>
                        <a:ea typeface="Tahoma" pitchFamily="34" charset="0"/>
                        <a:cs typeface="Tahoma" pitchFamily="34" charset="0"/>
                      </a:endParaRPr>
                    </a:p>
                  </a:txBody>
                  <a:tcPr/>
                </a:tc>
                <a:tc>
                  <a:txBody>
                    <a:bodyPr/>
                    <a:lstStyle/>
                    <a:p>
                      <a:r>
                        <a:rPr lang="en-ZA" sz="1000" dirty="0" smtClean="0">
                          <a:solidFill>
                            <a:srgbClr val="002060"/>
                          </a:solidFill>
                          <a:latin typeface="Tahoma" pitchFamily="34" charset="0"/>
                          <a:ea typeface="Tahoma" pitchFamily="34" charset="0"/>
                          <a:cs typeface="Tahoma" pitchFamily="34" charset="0"/>
                        </a:rPr>
                        <a:t>Enhance employee engagement</a:t>
                      </a:r>
                      <a:br>
                        <a:rPr lang="en-ZA" sz="1000" dirty="0" smtClean="0">
                          <a:solidFill>
                            <a:srgbClr val="002060"/>
                          </a:solidFill>
                          <a:latin typeface="Tahoma" pitchFamily="34" charset="0"/>
                          <a:ea typeface="Tahoma" pitchFamily="34" charset="0"/>
                          <a:cs typeface="Tahoma" pitchFamily="34" charset="0"/>
                        </a:rPr>
                      </a:br>
                      <a:endParaRPr lang="en-ZA" sz="1000" dirty="0">
                        <a:solidFill>
                          <a:srgbClr val="002060"/>
                        </a:solidFill>
                        <a:latin typeface="Tahoma" pitchFamily="34" charset="0"/>
                        <a:ea typeface="Tahoma" pitchFamily="34" charset="0"/>
                        <a:cs typeface="Tahoma" pitchFamily="34" charset="0"/>
                      </a:endParaRPr>
                    </a:p>
                  </a:txBody>
                  <a:tcPr/>
                </a:tc>
                <a:tc>
                  <a:txBody>
                    <a:bodyPr/>
                    <a:lstStyle/>
                    <a:p>
                      <a:pPr marL="171450" indent="-171450">
                        <a:buFont typeface="Arial" pitchFamily="34" charset="0"/>
                        <a:buChar char="•"/>
                      </a:pPr>
                      <a:r>
                        <a:rPr lang="en-ZA" sz="1000" dirty="0" smtClean="0">
                          <a:solidFill>
                            <a:srgbClr val="002060"/>
                          </a:solidFill>
                          <a:latin typeface="Tahoma" pitchFamily="34" charset="0"/>
                          <a:ea typeface="Tahoma" pitchFamily="34" charset="0"/>
                          <a:cs typeface="Tahoma" pitchFamily="34" charset="0"/>
                        </a:rPr>
                        <a:t>Target 90% - maximise job </a:t>
                      </a:r>
                      <a:r>
                        <a:rPr lang="en-ZA" sz="1000" dirty="0" err="1" smtClean="0">
                          <a:solidFill>
                            <a:srgbClr val="002060"/>
                          </a:solidFill>
                          <a:latin typeface="Tahoma" pitchFamily="34" charset="0"/>
                          <a:ea typeface="Tahoma" pitchFamily="34" charset="0"/>
                          <a:cs typeface="Tahoma" pitchFamily="34" charset="0"/>
                        </a:rPr>
                        <a:t>satisafction</a:t>
                      </a:r>
                      <a:endParaRPr lang="en-ZA" sz="1000" dirty="0" smtClean="0">
                        <a:solidFill>
                          <a:srgbClr val="002060"/>
                        </a:solidFill>
                        <a:latin typeface="Tahoma" pitchFamily="34" charset="0"/>
                        <a:ea typeface="Tahoma" pitchFamily="34" charset="0"/>
                        <a:cs typeface="Tahoma" pitchFamily="34" charset="0"/>
                      </a:endParaRPr>
                    </a:p>
                    <a:p>
                      <a:pPr marL="171450" indent="-171450">
                        <a:buFont typeface="Arial" pitchFamily="34" charset="0"/>
                        <a:buChar char="•"/>
                      </a:pPr>
                      <a:r>
                        <a:rPr lang="en-ZA" sz="1000" dirty="0" smtClean="0">
                          <a:solidFill>
                            <a:srgbClr val="002060"/>
                          </a:solidFill>
                          <a:latin typeface="Tahoma" pitchFamily="34" charset="0"/>
                          <a:ea typeface="Tahoma" pitchFamily="34" charset="0"/>
                          <a:cs typeface="Tahoma" pitchFamily="34" charset="0"/>
                        </a:rPr>
                        <a:t>Deloitte Survey – </a:t>
                      </a:r>
                      <a:r>
                        <a:rPr lang="en-ZA" sz="1000" i="1" dirty="0" smtClean="0">
                          <a:solidFill>
                            <a:srgbClr val="002060"/>
                          </a:solidFill>
                          <a:latin typeface="Tahoma" pitchFamily="34" charset="0"/>
                          <a:ea typeface="Tahoma" pitchFamily="34" charset="0"/>
                          <a:cs typeface="Tahoma" pitchFamily="34" charset="0"/>
                        </a:rPr>
                        <a:t>Best Company to work for</a:t>
                      </a:r>
                      <a:r>
                        <a:rPr lang="en-ZA" sz="1000" dirty="0" smtClean="0">
                          <a:solidFill>
                            <a:srgbClr val="002060"/>
                          </a:solidFill>
                          <a:latin typeface="Tahoma" pitchFamily="34" charset="0"/>
                          <a:ea typeface="Tahoma" pitchFamily="34" charset="0"/>
                          <a:cs typeface="Tahoma" pitchFamily="34" charset="0"/>
                        </a:rPr>
                        <a:t> – 2014 participation</a:t>
                      </a:r>
                    </a:p>
                    <a:p>
                      <a:pPr marL="171450" indent="-171450">
                        <a:buFont typeface="Arial" pitchFamily="34" charset="0"/>
                        <a:buChar char="•"/>
                      </a:pPr>
                      <a:r>
                        <a:rPr lang="en-ZA" sz="1000" dirty="0" err="1" smtClean="0">
                          <a:solidFill>
                            <a:srgbClr val="002060"/>
                          </a:solidFill>
                          <a:latin typeface="Tahoma" pitchFamily="34" charset="0"/>
                          <a:ea typeface="Tahoma" pitchFamily="34" charset="0"/>
                          <a:cs typeface="Tahoma" pitchFamily="34" charset="0"/>
                        </a:rPr>
                        <a:t>Imbizos</a:t>
                      </a:r>
                      <a:r>
                        <a:rPr lang="en-ZA" sz="1000" baseline="0" dirty="0" smtClean="0">
                          <a:solidFill>
                            <a:srgbClr val="002060"/>
                          </a:solidFill>
                          <a:latin typeface="Tahoma" pitchFamily="34" charset="0"/>
                          <a:ea typeface="Tahoma" pitchFamily="34" charset="0"/>
                          <a:cs typeface="Tahoma" pitchFamily="34" charset="0"/>
                        </a:rPr>
                        <a:t> with senior leadership</a:t>
                      </a:r>
                    </a:p>
                    <a:p>
                      <a:pPr marL="171450" indent="-171450">
                        <a:buFont typeface="Arial" pitchFamily="34" charset="0"/>
                        <a:buChar char="•"/>
                      </a:pPr>
                      <a:r>
                        <a:rPr lang="en-ZA" sz="1000" baseline="0" dirty="0" smtClean="0">
                          <a:solidFill>
                            <a:srgbClr val="002060"/>
                          </a:solidFill>
                          <a:latin typeface="Tahoma" pitchFamily="34" charset="0"/>
                          <a:ea typeface="Tahoma" pitchFamily="34" charset="0"/>
                          <a:cs typeface="Tahoma" pitchFamily="34" charset="0"/>
                        </a:rPr>
                        <a:t>To launch HCM quarterly newsletter</a:t>
                      </a:r>
                    </a:p>
                    <a:p>
                      <a:pPr marL="171450" indent="-171450">
                        <a:buFont typeface="Arial" pitchFamily="34" charset="0"/>
                        <a:buChar char="•"/>
                      </a:pPr>
                      <a:r>
                        <a:rPr lang="en-ZA" sz="1000" baseline="0" dirty="0" smtClean="0">
                          <a:solidFill>
                            <a:srgbClr val="002060"/>
                          </a:solidFill>
                          <a:latin typeface="Tahoma" pitchFamily="34" charset="0"/>
                          <a:ea typeface="Tahoma" pitchFamily="34" charset="0"/>
                          <a:cs typeface="Tahoma" pitchFamily="34" charset="0"/>
                        </a:rPr>
                        <a:t>Meaningful relationships with unions</a:t>
                      </a:r>
                      <a:endParaRPr lang="en-ZA" sz="1000" dirty="0">
                        <a:solidFill>
                          <a:srgbClr val="002060"/>
                        </a:solidFill>
                        <a:latin typeface="Tahoma" pitchFamily="34" charset="0"/>
                        <a:ea typeface="Tahoma" pitchFamily="34" charset="0"/>
                        <a:cs typeface="Tahoma" pitchFamily="34" charset="0"/>
                      </a:endParaRPr>
                    </a:p>
                  </a:txBody>
                  <a:tcPr/>
                </a:tc>
              </a:tr>
              <a:tr h="424043">
                <a:tc vMerge="1">
                  <a:txBody>
                    <a:bodyPr/>
                    <a:lstStyle/>
                    <a:p>
                      <a:endParaRPr lang="en-ZA" sz="1100" dirty="0">
                        <a:latin typeface="Tahoma" pitchFamily="34" charset="0"/>
                        <a:ea typeface="Tahoma" pitchFamily="34" charset="0"/>
                        <a:cs typeface="Tahoma" pitchFamily="34" charset="0"/>
                      </a:endParaRPr>
                    </a:p>
                  </a:txBody>
                  <a:tcPr/>
                </a:tc>
                <a:tc>
                  <a:txBody>
                    <a:bodyPr/>
                    <a:lstStyle/>
                    <a:p>
                      <a:r>
                        <a:rPr lang="en-ZA" sz="1000" dirty="0" smtClean="0">
                          <a:solidFill>
                            <a:srgbClr val="002060"/>
                          </a:solidFill>
                          <a:latin typeface="Tahoma" pitchFamily="34" charset="0"/>
                          <a:ea typeface="Tahoma" pitchFamily="34" charset="0"/>
                          <a:cs typeface="Tahoma" pitchFamily="34" charset="0"/>
                        </a:rPr>
                        <a:t>To ensure optimal organisational performance</a:t>
                      </a:r>
                      <a:endParaRPr lang="en-ZA" sz="1000" dirty="0">
                        <a:solidFill>
                          <a:srgbClr val="002060"/>
                        </a:solidFill>
                        <a:latin typeface="Tahoma" pitchFamily="34" charset="0"/>
                        <a:ea typeface="Tahoma" pitchFamily="34" charset="0"/>
                        <a:cs typeface="Tahoma" pitchFamily="34" charset="0"/>
                      </a:endParaRPr>
                    </a:p>
                  </a:txBody>
                  <a:tcPr/>
                </a:tc>
                <a:tc>
                  <a:txBody>
                    <a:bodyPr/>
                    <a:lstStyle/>
                    <a:p>
                      <a:r>
                        <a:rPr lang="en-ZA" sz="1000" dirty="0" smtClean="0">
                          <a:solidFill>
                            <a:srgbClr val="002060"/>
                          </a:solidFill>
                          <a:latin typeface="Tahoma" pitchFamily="34" charset="0"/>
                          <a:ea typeface="Tahoma" pitchFamily="34" charset="0"/>
                          <a:cs typeface="Tahoma" pitchFamily="34" charset="0"/>
                        </a:rPr>
                        <a:t>Effective Performance Management</a:t>
                      </a:r>
                      <a:r>
                        <a:rPr lang="en-ZA" sz="1000" baseline="0" dirty="0" smtClean="0">
                          <a:solidFill>
                            <a:srgbClr val="002060"/>
                          </a:solidFill>
                          <a:latin typeface="Tahoma" pitchFamily="34" charset="0"/>
                          <a:ea typeface="Tahoma" pitchFamily="34" charset="0"/>
                          <a:cs typeface="Tahoma" pitchFamily="34" charset="0"/>
                        </a:rPr>
                        <a:t> process</a:t>
                      </a:r>
                    </a:p>
                    <a:p>
                      <a:r>
                        <a:rPr lang="en-ZA" sz="1000" baseline="0" dirty="0" smtClean="0">
                          <a:solidFill>
                            <a:srgbClr val="002060"/>
                          </a:solidFill>
                          <a:latin typeface="Tahoma" pitchFamily="34" charset="0"/>
                          <a:ea typeface="Tahoma" pitchFamily="34" charset="0"/>
                          <a:cs typeface="Tahoma" pitchFamily="34" charset="0"/>
                        </a:rPr>
                        <a:t>Success is 86% </a:t>
                      </a:r>
                    </a:p>
                  </a:txBody>
                  <a:tcPr/>
                </a:tc>
              </a:tr>
              <a:tr h="424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dirty="0" smtClean="0">
                          <a:solidFill>
                            <a:srgbClr val="002060"/>
                          </a:solidFill>
                          <a:effectLst/>
                          <a:latin typeface="Tahoma" pitchFamily="34" charset="0"/>
                          <a:ea typeface="Tahoma" pitchFamily="34" charset="0"/>
                          <a:cs typeface="Tahoma" pitchFamily="34" charset="0"/>
                        </a:rPr>
                        <a:t>Strategic Management of Human Capital</a:t>
                      </a:r>
                    </a:p>
                  </a:txBody>
                  <a:tcPr/>
                </a:tc>
                <a:tc>
                  <a:txBody>
                    <a:bodyPr/>
                    <a:lstStyle/>
                    <a:p>
                      <a:r>
                        <a:rPr lang="en-ZA" sz="1000" dirty="0" smtClean="0">
                          <a:solidFill>
                            <a:srgbClr val="002060"/>
                          </a:solidFill>
                          <a:latin typeface="Tahoma" pitchFamily="34" charset="0"/>
                          <a:ea typeface="Tahoma" pitchFamily="34" charset="0"/>
                          <a:cs typeface="Tahoma" pitchFamily="34" charset="0"/>
                        </a:rPr>
                        <a:t>Attraction and retention of skilled personnel</a:t>
                      </a:r>
                      <a:endParaRPr lang="en-ZA" sz="1000" dirty="0">
                        <a:solidFill>
                          <a:srgbClr val="002060"/>
                        </a:solidFill>
                        <a:latin typeface="Tahoma" pitchFamily="34" charset="0"/>
                        <a:ea typeface="Tahoma" pitchFamily="34" charset="0"/>
                        <a:cs typeface="Tahoma" pitchFamily="34" charset="0"/>
                      </a:endParaRPr>
                    </a:p>
                  </a:txBody>
                  <a:tcPr/>
                </a:tc>
                <a:tc>
                  <a:txBody>
                    <a:bodyPr/>
                    <a:lstStyle/>
                    <a:p>
                      <a:pPr marL="0" indent="0">
                        <a:buFont typeface="Arial" pitchFamily="34" charset="0"/>
                        <a:buNone/>
                      </a:pPr>
                      <a:r>
                        <a:rPr lang="en-ZA" sz="1000" b="1" dirty="0" smtClean="0">
                          <a:solidFill>
                            <a:srgbClr val="002060"/>
                          </a:solidFill>
                          <a:latin typeface="Tahoma" pitchFamily="34" charset="0"/>
                          <a:ea typeface="Tahoma" pitchFamily="34" charset="0"/>
                          <a:cs typeface="Tahoma" pitchFamily="34" charset="0"/>
                        </a:rPr>
                        <a:t>Rewards and Recognition</a:t>
                      </a:r>
                    </a:p>
                    <a:p>
                      <a:pPr marL="171450" indent="-171450">
                        <a:buFont typeface="Arial" pitchFamily="34" charset="0"/>
                        <a:buChar char="•"/>
                      </a:pPr>
                      <a:r>
                        <a:rPr lang="en-ZA" sz="1000" i="0" dirty="0" smtClean="0">
                          <a:solidFill>
                            <a:srgbClr val="002060"/>
                          </a:solidFill>
                          <a:latin typeface="Tahoma" pitchFamily="34" charset="0"/>
                          <a:ea typeface="Tahoma" pitchFamily="34" charset="0"/>
                          <a:cs typeface="Tahoma" pitchFamily="34" charset="0"/>
                        </a:rPr>
                        <a:t>Awards - Chairman's Award Employee of the month Award</a:t>
                      </a:r>
                    </a:p>
                    <a:p>
                      <a:pPr marL="171450" indent="-171450">
                        <a:buFont typeface="Arial" pitchFamily="34" charset="0"/>
                        <a:buChar char="•"/>
                      </a:pPr>
                      <a:r>
                        <a:rPr lang="en-ZA" sz="1000" i="0" dirty="0" smtClean="0">
                          <a:solidFill>
                            <a:srgbClr val="002060"/>
                          </a:solidFill>
                          <a:latin typeface="Tahoma" pitchFamily="34" charset="0"/>
                          <a:ea typeface="Tahoma" pitchFamily="34" charset="0"/>
                          <a:cs typeface="Tahoma" pitchFamily="34" charset="0"/>
                        </a:rPr>
                        <a:t>Careerpathing</a:t>
                      </a:r>
                    </a:p>
                    <a:p>
                      <a:pPr marL="171450" indent="-171450">
                        <a:buFont typeface="Arial" pitchFamily="34" charset="0"/>
                        <a:buChar char="•"/>
                      </a:pPr>
                      <a:r>
                        <a:rPr lang="en-ZA" sz="1000" i="0" dirty="0" smtClean="0">
                          <a:solidFill>
                            <a:srgbClr val="002060"/>
                          </a:solidFill>
                          <a:latin typeface="Tahoma" pitchFamily="34" charset="0"/>
                          <a:ea typeface="Tahoma" pitchFamily="34" charset="0"/>
                          <a:cs typeface="Tahoma" pitchFamily="34" charset="0"/>
                        </a:rPr>
                        <a:t>Long Service reward </a:t>
                      </a:r>
                    </a:p>
                    <a:p>
                      <a:pPr marL="171450" indent="-171450">
                        <a:buFont typeface="Arial" pitchFamily="34" charset="0"/>
                        <a:buChar char="•"/>
                      </a:pPr>
                      <a:r>
                        <a:rPr lang="en-ZA" sz="1000" i="0" dirty="0" smtClean="0">
                          <a:solidFill>
                            <a:srgbClr val="002060"/>
                          </a:solidFill>
                          <a:latin typeface="Tahoma" pitchFamily="34" charset="0"/>
                          <a:ea typeface="Tahoma" pitchFamily="34" charset="0"/>
                          <a:cs typeface="Tahoma" pitchFamily="34" charset="0"/>
                        </a:rPr>
                        <a:t>Constructive feedback &amp;</a:t>
                      </a:r>
                      <a:r>
                        <a:rPr lang="en-ZA" sz="1000" i="0" baseline="0" dirty="0" smtClean="0">
                          <a:solidFill>
                            <a:srgbClr val="002060"/>
                          </a:solidFill>
                          <a:latin typeface="Tahoma" pitchFamily="34" charset="0"/>
                          <a:ea typeface="Tahoma" pitchFamily="34" charset="0"/>
                          <a:cs typeface="Tahoma" pitchFamily="34" charset="0"/>
                        </a:rPr>
                        <a:t> </a:t>
                      </a:r>
                      <a:r>
                        <a:rPr lang="en-ZA" sz="1000" i="0" dirty="0" smtClean="0">
                          <a:solidFill>
                            <a:srgbClr val="002060"/>
                          </a:solidFill>
                          <a:latin typeface="Tahoma" pitchFamily="34" charset="0"/>
                          <a:ea typeface="Tahoma" pitchFamily="34" charset="0"/>
                          <a:cs typeface="Tahoma" pitchFamily="34" charset="0"/>
                        </a:rPr>
                        <a:t>communication</a:t>
                      </a:r>
                      <a:endParaRPr lang="en-ZA" sz="1000" i="1" dirty="0">
                        <a:solidFill>
                          <a:srgbClr val="002060"/>
                        </a:solidFill>
                        <a:latin typeface="Tahoma" pitchFamily="34" charset="0"/>
                        <a:ea typeface="Tahoma" pitchFamily="34" charset="0"/>
                        <a:cs typeface="Tahoma" pitchFamily="34" charset="0"/>
                      </a:endParaRPr>
                    </a:p>
                  </a:txBody>
                  <a:tcPr/>
                </a:tc>
              </a:tr>
            </a:tbl>
          </a:graphicData>
        </a:graphic>
      </p:graphicFrame>
      <p:pic>
        <p:nvPicPr>
          <p:cNvPr id="6" name="Content Placeholder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23" y="2224482"/>
            <a:ext cx="8848048" cy="3615396"/>
          </a:xfrm>
          <a:prstGeom prst="rect">
            <a:avLst/>
          </a:prstGeom>
        </p:spPr>
      </p:pic>
    </p:spTree>
    <p:extLst>
      <p:ext uri="{BB962C8B-B14F-4D97-AF65-F5344CB8AC3E}">
        <p14:creationId xmlns:p14="http://schemas.microsoft.com/office/powerpoint/2010/main" val="2398624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1"/>
            <a:ext cx="9143999" cy="1446514"/>
          </a:xfrm>
          <a:solidFill>
            <a:srgbClr val="00B0F0"/>
          </a:solidFill>
        </p:spPr>
        <p:txBody>
          <a:bodyPr/>
          <a:lstStyle/>
          <a:p>
            <a:pPr lvl="0">
              <a:lnSpc>
                <a:spcPct val="200000"/>
              </a:lnSpc>
            </a:pPr>
            <a:r>
              <a:rPr lang="en-US" sz="4000" b="1" dirty="0" smtClean="0">
                <a:solidFill>
                  <a:schemeClr val="bg1"/>
                </a:solidFill>
                <a:latin typeface="Calibri" panose="020F0502020204030204" pitchFamily="34" charset="0"/>
              </a:rPr>
              <a:t/>
            </a:r>
            <a:br>
              <a:rPr lang="en-US" sz="4000" b="1" dirty="0" smtClean="0">
                <a:solidFill>
                  <a:schemeClr val="bg1"/>
                </a:solidFill>
                <a:latin typeface="Calibri" panose="020F0502020204030204" pitchFamily="34" charset="0"/>
              </a:rPr>
            </a:br>
            <a:r>
              <a:rPr lang="en-US" sz="4000" b="1" dirty="0" smtClean="0">
                <a:solidFill>
                  <a:schemeClr val="bg1"/>
                </a:solidFill>
                <a:latin typeface="Calibri" panose="020F0502020204030204" pitchFamily="34" charset="0"/>
              </a:rPr>
              <a:t/>
            </a:r>
            <a:br>
              <a:rPr lang="en-US" sz="4000" b="1" dirty="0" smtClean="0">
                <a:solidFill>
                  <a:schemeClr val="bg1"/>
                </a:solidFill>
                <a:latin typeface="Calibri" panose="020F0502020204030204" pitchFamily="34" charset="0"/>
              </a:rPr>
            </a:br>
            <a:r>
              <a:rPr lang="en-US" sz="4000" b="1" dirty="0" smtClean="0">
                <a:solidFill>
                  <a:schemeClr val="bg1"/>
                </a:solidFill>
                <a:latin typeface="Calibri" panose="020F0502020204030204" pitchFamily="34" charset="0"/>
              </a:rPr>
              <a:t/>
            </a:r>
            <a:br>
              <a:rPr lang="en-US" sz="4000" b="1" dirty="0" smtClean="0">
                <a:solidFill>
                  <a:schemeClr val="bg1"/>
                </a:solidFill>
                <a:latin typeface="Calibri" panose="020F0502020204030204" pitchFamily="34" charset="0"/>
              </a:rPr>
            </a:br>
            <a:r>
              <a:rPr lang="en-US" sz="4000" b="1" dirty="0">
                <a:solidFill>
                  <a:schemeClr val="bg1"/>
                </a:solidFill>
                <a:latin typeface="Calibri" panose="020F0502020204030204" pitchFamily="34" charset="0"/>
              </a:rPr>
              <a:t/>
            </a:r>
            <a:br>
              <a:rPr lang="en-US" sz="4000" b="1" dirty="0">
                <a:solidFill>
                  <a:schemeClr val="bg1"/>
                </a:solidFill>
                <a:latin typeface="Calibri" panose="020F0502020204030204" pitchFamily="34" charset="0"/>
              </a:rPr>
            </a:br>
            <a:r>
              <a:rPr lang="en-US" sz="4000" b="1" dirty="0" smtClean="0">
                <a:solidFill>
                  <a:schemeClr val="bg1"/>
                </a:solidFill>
                <a:latin typeface="Calibri" panose="020F0502020204030204" pitchFamily="34" charset="0"/>
              </a:rPr>
              <a:t/>
            </a:r>
            <a:br>
              <a:rPr lang="en-US" sz="4000" b="1" dirty="0" smtClean="0">
                <a:solidFill>
                  <a:schemeClr val="bg1"/>
                </a:solidFill>
                <a:latin typeface="Calibri" panose="020F0502020204030204"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HCS Strategy Plan</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2000" b="1" dirty="0" smtClean="0">
                <a:solidFill>
                  <a:schemeClr val="bg1"/>
                </a:solidFill>
                <a:latin typeface="+mn-lt"/>
                <a:ea typeface="Tahoma" pitchFamily="34" charset="0"/>
                <a:cs typeface="Vrinda" panose="020B0502040204020203" pitchFamily="34" charset="0"/>
              </a:rPr>
              <a:t>SAWS STATS VS THE DEMOGRAPHICS OF SA- EMPLOYMENT EQUITY AS AT 31/03/2015</a:t>
            </a:r>
            <a:br>
              <a:rPr lang="en-US" sz="2000" b="1" dirty="0" smtClean="0">
                <a:solidFill>
                  <a:schemeClr val="bg1"/>
                </a:solidFill>
                <a:latin typeface="+mn-lt"/>
                <a:ea typeface="Tahoma" pitchFamily="34" charset="0"/>
                <a:cs typeface="Vrinda" panose="020B0502040204020203" pitchFamily="34" charset="0"/>
              </a:rPr>
            </a:br>
            <a:r>
              <a:rPr lang="en-US" sz="2000" b="1" dirty="0" smtClean="0">
                <a:solidFill>
                  <a:schemeClr val="bg1"/>
                </a:solidFill>
                <a:latin typeface="+mn-lt"/>
                <a:ea typeface="Tahoma" pitchFamily="34" charset="0"/>
                <a:cs typeface="Vrinda" panose="020B0502040204020203" pitchFamily="34" charset="0"/>
              </a:rPr>
              <a:t/>
            </a:r>
            <a:br>
              <a:rPr lang="en-US" sz="2000" b="1" dirty="0" smtClean="0">
                <a:solidFill>
                  <a:schemeClr val="bg1"/>
                </a:solidFill>
                <a:latin typeface="+mn-lt"/>
                <a:ea typeface="Tahoma" pitchFamily="34" charset="0"/>
                <a:cs typeface="Vrinda" panose="020B0502040204020203"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100" b="1" dirty="0" smtClean="0">
                <a:solidFill>
                  <a:schemeClr val="bg1"/>
                </a:solidFill>
                <a:latin typeface="Calibri" panose="020F0502020204030204" pitchFamily="34" charset="0"/>
                <a:ea typeface="Tahoma" pitchFamily="34" charset="0"/>
                <a:cs typeface="Tahoma" pitchFamily="34" charset="0"/>
              </a:rPr>
              <a:t/>
            </a:r>
            <a:br>
              <a:rPr lang="en-US" sz="1100" b="1" dirty="0" smtClean="0">
                <a:solidFill>
                  <a:schemeClr val="bg1"/>
                </a:solidFill>
                <a:latin typeface="Calibri" panose="020F0502020204030204" pitchFamily="34" charset="0"/>
                <a:ea typeface="Tahoma" pitchFamily="34" charset="0"/>
                <a:cs typeface="Tahoma" pitchFamily="34" charset="0"/>
              </a:rPr>
            </a:br>
            <a:r>
              <a:rPr lang="en-US" sz="1100" b="1" dirty="0">
                <a:solidFill>
                  <a:schemeClr val="bg1"/>
                </a:solidFill>
                <a:latin typeface="Calibri" panose="020F0502020204030204" pitchFamily="34" charset="0"/>
                <a:ea typeface="Tahoma" pitchFamily="34" charset="0"/>
                <a:cs typeface="Tahoma" pitchFamily="34" charset="0"/>
              </a:rPr>
              <a:t/>
            </a:r>
            <a:br>
              <a:rPr lang="en-US" sz="1100" b="1" dirty="0">
                <a:solidFill>
                  <a:schemeClr val="bg1"/>
                </a:solidFill>
                <a:latin typeface="Calibri" panose="020F0502020204030204" pitchFamily="34" charset="0"/>
                <a:ea typeface="Tahoma" pitchFamily="34" charset="0"/>
                <a:cs typeface="Tahoma" pitchFamily="34" charset="0"/>
              </a:rPr>
            </a:br>
            <a:r>
              <a:rPr lang="en-US" sz="1100" b="1" dirty="0" smtClean="0">
                <a:solidFill>
                  <a:schemeClr val="bg1"/>
                </a:solidFill>
                <a:latin typeface="Calibri" panose="020F0502020204030204" pitchFamily="34" charset="0"/>
                <a:ea typeface="Tahoma" pitchFamily="34" charset="0"/>
                <a:cs typeface="Tahoma" pitchFamily="34" charset="0"/>
              </a:rPr>
              <a:t/>
            </a:r>
            <a:br>
              <a:rPr lang="en-US" sz="110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a:solidFill>
                  <a:schemeClr val="bg1"/>
                </a:solidFill>
                <a:latin typeface="Calibri" panose="020F0502020204030204" pitchFamily="34" charset="0"/>
                <a:ea typeface="Tahoma" pitchFamily="34" charset="0"/>
                <a:cs typeface="Tahoma" pitchFamily="34" charset="0"/>
              </a:rPr>
              <a:t/>
            </a:r>
            <a:br>
              <a:rPr lang="en-US" sz="1050" b="1"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ZA" sz="1050" dirty="0">
                <a:solidFill>
                  <a:schemeClr val="bg1"/>
                </a:solidFill>
                <a:latin typeface="Calibri" panose="020F0502020204030204" pitchFamily="34" charset="0"/>
                <a:ea typeface="Tahoma" pitchFamily="34" charset="0"/>
                <a:cs typeface="Tahoma" pitchFamily="34" charset="0"/>
              </a:rPr>
              <a:t/>
            </a:r>
            <a:br>
              <a:rPr lang="en-ZA" sz="1050" dirty="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dirty="0" smtClean="0">
                <a:solidFill>
                  <a:schemeClr val="bg1"/>
                </a:solidFill>
                <a:latin typeface="Calibri" panose="020F0502020204030204" pitchFamily="34" charset="0"/>
                <a:ea typeface="Tahoma" pitchFamily="34" charset="0"/>
                <a:cs typeface="Tahoma" pitchFamily="34" charset="0"/>
              </a:rPr>
              <a:t/>
            </a:r>
            <a:br>
              <a:rPr lang="en-US" sz="1050" dirty="0" smtClean="0">
                <a:solidFill>
                  <a:schemeClr val="bg1"/>
                </a:solidFill>
                <a:latin typeface="Calibri" panose="020F0502020204030204" pitchFamily="34" charset="0"/>
                <a:ea typeface="Tahoma" pitchFamily="34" charset="0"/>
                <a:cs typeface="Tahoma" pitchFamily="34" charset="0"/>
              </a:rPr>
            </a:br>
            <a:r>
              <a:rPr lang="en-US" sz="1050" dirty="0" smtClean="0">
                <a:solidFill>
                  <a:schemeClr val="bg1"/>
                </a:solidFill>
                <a:latin typeface="Calibri" panose="020F0502020204030204" pitchFamily="34" charset="0"/>
                <a:ea typeface="Tahoma" pitchFamily="34" charset="0"/>
                <a:cs typeface="Tahoma" pitchFamily="34" charset="0"/>
              </a:rPr>
              <a:t/>
            </a:r>
            <a:br>
              <a:rPr lang="en-US" sz="1050"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1050" b="1" dirty="0" smtClean="0">
                <a:solidFill>
                  <a:schemeClr val="bg1"/>
                </a:solidFill>
                <a:latin typeface="Calibri" panose="020F0502020204030204" pitchFamily="34" charset="0"/>
                <a:ea typeface="Tahoma" pitchFamily="34" charset="0"/>
                <a:cs typeface="Tahoma" pitchFamily="34" charset="0"/>
              </a:rPr>
              <a:t/>
            </a:r>
            <a:br>
              <a:rPr lang="en-US" sz="1050" b="1" dirty="0" smtClean="0">
                <a:solidFill>
                  <a:schemeClr val="bg1"/>
                </a:solidFill>
                <a:latin typeface="Calibri" panose="020F0502020204030204" pitchFamily="34" charset="0"/>
                <a:ea typeface="Tahoma" pitchFamily="34" charset="0"/>
                <a:cs typeface="Tahoma" pitchFamily="34" charset="0"/>
              </a:rPr>
            </a:br>
            <a:r>
              <a:rPr lang="en-US" sz="4000" b="1" dirty="0" smtClean="0">
                <a:solidFill>
                  <a:schemeClr val="bg1"/>
                </a:solidFill>
                <a:latin typeface="Calibri" panose="020F0502020204030204" pitchFamily="34" charset="0"/>
              </a:rPr>
              <a:t/>
            </a:r>
            <a:br>
              <a:rPr lang="en-US" sz="4000" b="1" dirty="0" smtClean="0">
                <a:solidFill>
                  <a:schemeClr val="bg1"/>
                </a:solidFill>
                <a:latin typeface="Calibri" panose="020F0502020204030204" pitchFamily="34" charset="0"/>
              </a:rPr>
            </a:br>
            <a:endParaRPr lang="en-US" sz="4000" b="1" dirty="0" smtClean="0">
              <a:solidFill>
                <a:schemeClr val="bg1"/>
              </a:solidFill>
              <a:latin typeface="Calibri" panose="020F0502020204030204" pitchFamily="34" charset="0"/>
            </a:endParaRPr>
          </a:p>
        </p:txBody>
      </p:sp>
      <p:sp>
        <p:nvSpPr>
          <p:cNvPr id="2" name="Content Placeholder 1"/>
          <p:cNvSpPr>
            <a:spLocks noGrp="1"/>
          </p:cNvSpPr>
          <p:nvPr>
            <p:ph idx="1"/>
          </p:nvPr>
        </p:nvSpPr>
        <p:spPr>
          <a:xfrm>
            <a:off x="-4339086" y="2014268"/>
            <a:ext cx="8229600" cy="4525963"/>
          </a:xfrm>
        </p:spPr>
        <p:txBody>
          <a:bodyPr/>
          <a:lstStyle/>
          <a:p>
            <a:pPr marL="0" indent="0">
              <a:buNone/>
            </a:pPr>
            <a:endParaRPr lang="en-US" dirty="0" smtClean="0"/>
          </a:p>
          <a:p>
            <a:pPr marL="514350" indent="-514350">
              <a:buFont typeface="+mj-lt"/>
              <a:buAutoNum type="alphaLcParenR"/>
            </a:pPr>
            <a:endParaRPr lang="en-US" dirty="0" smtClean="0"/>
          </a:p>
          <a:p>
            <a:pPr marL="0" indent="0">
              <a:buNone/>
            </a:pPr>
            <a:endParaRPr lang="en-US" dirty="0"/>
          </a:p>
        </p:txBody>
      </p:sp>
      <p:sp>
        <p:nvSpPr>
          <p:cNvPr id="6" name="Footer Placeholder 5"/>
          <p:cNvSpPr>
            <a:spLocks noGrp="1"/>
          </p:cNvSpPr>
          <p:nvPr>
            <p:ph type="ftr" sz="quarter" idx="11"/>
          </p:nvPr>
        </p:nvSpPr>
        <p:spPr>
          <a:xfrm>
            <a:off x="111966" y="4873953"/>
            <a:ext cx="9032033" cy="1426594"/>
          </a:xfrm>
        </p:spPr>
        <p:txBody>
          <a:bodyPr rtlCol="0" anchor="ctr"/>
          <a:lstStyle/>
          <a:p>
            <a:pPr algn="l" fontAlgn="auto">
              <a:spcBef>
                <a:spcPts val="0"/>
              </a:spcBef>
              <a:spcAft>
                <a:spcPts val="0"/>
              </a:spcAft>
              <a:defRPr/>
            </a:pPr>
            <a:r>
              <a:rPr lang="pt-BR" sz="1600" b="1" i="1" dirty="0" smtClean="0">
                <a:solidFill>
                  <a:srgbClr val="0070C0"/>
                </a:solidFill>
                <a:latin typeface="Calibri" panose="020F0502020204030204" pitchFamily="34" charset="0"/>
                <a:ea typeface="Tahoma" pitchFamily="34" charset="0"/>
                <a:cs typeface="Tahoma" pitchFamily="34" charset="0"/>
              </a:rPr>
              <a:t>Note – National Demographics targets as at June 2015.</a:t>
            </a:r>
          </a:p>
          <a:p>
            <a:pPr algn="l" fontAlgn="auto">
              <a:spcBef>
                <a:spcPts val="0"/>
              </a:spcBef>
              <a:spcAft>
                <a:spcPts val="0"/>
              </a:spcAft>
              <a:defRPr/>
            </a:pPr>
            <a:r>
              <a:rPr lang="pt-BR" sz="1600" b="1" i="1" dirty="0">
                <a:solidFill>
                  <a:srgbClr val="0070C0"/>
                </a:solidFill>
                <a:latin typeface="Calibri" panose="020F0502020204030204" pitchFamily="34" charset="0"/>
                <a:ea typeface="Tahoma" pitchFamily="34" charset="0"/>
                <a:cs typeface="Tahoma" pitchFamily="34" charset="0"/>
              </a:rPr>
              <a:t> </a:t>
            </a:r>
            <a:r>
              <a:rPr lang="pt-BR" sz="1600" b="1" i="1" dirty="0" smtClean="0">
                <a:solidFill>
                  <a:srgbClr val="0070C0"/>
                </a:solidFill>
                <a:latin typeface="Calibri" panose="020F0502020204030204" pitchFamily="34" charset="0"/>
                <a:ea typeface="Tahoma" pitchFamily="34" charset="0"/>
                <a:cs typeface="Tahoma" pitchFamily="34" charset="0"/>
              </a:rPr>
              <a:t>           EE plan targets in line with skills availability  - interventions include the recruitment plan targeting  skills  development amongst africans</a:t>
            </a:r>
            <a:endParaRPr lang="en-US" sz="1600" b="1" i="1" dirty="0">
              <a:solidFill>
                <a:schemeClr val="tx1">
                  <a:tint val="75000"/>
                </a:schemeClr>
              </a:solidFill>
              <a:latin typeface="Calibri" panose="020F0502020204030204" pitchFamily="34" charset="0"/>
            </a:endParaRPr>
          </a:p>
        </p:txBody>
      </p:sp>
      <p:sp>
        <p:nvSpPr>
          <p:cNvPr id="14" name="Rectangle 7"/>
          <p:cNvSpPr>
            <a:spLocks noChangeArrowheads="1"/>
          </p:cNvSpPr>
          <p:nvPr/>
        </p:nvSpPr>
        <p:spPr bwMode="auto">
          <a:xfrm>
            <a:off x="457200" y="2773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23568045"/>
              </p:ext>
            </p:extLst>
          </p:nvPr>
        </p:nvGraphicFramePr>
        <p:xfrm>
          <a:off x="0" y="1186721"/>
          <a:ext cx="9144001" cy="3901513"/>
        </p:xfrm>
        <a:graphic>
          <a:graphicData uri="http://schemas.openxmlformats.org/drawingml/2006/table">
            <a:tbl>
              <a:tblPr>
                <a:tableStyleId>{16D9F66E-5EB9-4882-86FB-DCBF35E3C3E4}</a:tableStyleId>
              </a:tblPr>
              <a:tblGrid>
                <a:gridCol w="970767"/>
                <a:gridCol w="1586027"/>
                <a:gridCol w="1732860"/>
                <a:gridCol w="1430125"/>
                <a:gridCol w="1904482"/>
                <a:gridCol w="1519740"/>
              </a:tblGrid>
              <a:tr h="388273">
                <a:tc>
                  <a:txBody>
                    <a:bodyPr/>
                    <a:lstStyle/>
                    <a:p>
                      <a:pPr algn="l" fontAlgn="t"/>
                      <a:r>
                        <a:rPr lang="en-US" sz="1600" b="1" u="none" strike="noStrike" dirty="0">
                          <a:solidFill>
                            <a:schemeClr val="bg1"/>
                          </a:solidFill>
                          <a:effectLst/>
                        </a:rPr>
                        <a:t>Race</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c>
                  <a:txBody>
                    <a:bodyPr/>
                    <a:lstStyle/>
                    <a:p>
                      <a:pPr algn="l" rtl="0" fontAlgn="t"/>
                      <a:r>
                        <a:rPr lang="en-US" sz="1600" b="1" u="none" strike="noStrike" dirty="0">
                          <a:solidFill>
                            <a:schemeClr val="bg1"/>
                          </a:solidFill>
                          <a:effectLst/>
                        </a:rPr>
                        <a:t>National Demographics                           </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c>
                  <a:txBody>
                    <a:bodyPr/>
                    <a:lstStyle/>
                    <a:p>
                      <a:pPr algn="l" rtl="0" fontAlgn="t"/>
                      <a:r>
                        <a:rPr lang="en-US" sz="1600" b="1" u="none" strike="noStrike" dirty="0">
                          <a:solidFill>
                            <a:schemeClr val="bg1"/>
                          </a:solidFill>
                          <a:effectLst/>
                        </a:rPr>
                        <a:t>SAWS EE Plan Targets</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c>
                  <a:txBody>
                    <a:bodyPr/>
                    <a:lstStyle/>
                    <a:p>
                      <a:pPr algn="l" rtl="0" fontAlgn="t"/>
                      <a:r>
                        <a:rPr lang="en-US" sz="1600" b="1" u="none" strike="noStrike" dirty="0">
                          <a:solidFill>
                            <a:schemeClr val="bg1"/>
                          </a:solidFill>
                          <a:effectLst/>
                        </a:rPr>
                        <a:t>SAWS - 2014/15</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c>
                  <a:txBody>
                    <a:bodyPr/>
                    <a:lstStyle/>
                    <a:p>
                      <a:pPr algn="l" rtl="0" fontAlgn="t"/>
                      <a:r>
                        <a:rPr lang="en-US" sz="1600" b="1" u="none" strike="noStrike" dirty="0">
                          <a:solidFill>
                            <a:schemeClr val="bg1"/>
                          </a:solidFill>
                          <a:effectLst/>
                        </a:rPr>
                        <a:t>Deviation from target / demographics</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c>
                  <a:txBody>
                    <a:bodyPr/>
                    <a:lstStyle/>
                    <a:p>
                      <a:pPr algn="ctr" rtl="0" fontAlgn="t"/>
                      <a:r>
                        <a:rPr lang="en-US" sz="1600" b="1" u="none" strike="noStrike" dirty="0">
                          <a:solidFill>
                            <a:schemeClr val="bg1"/>
                          </a:solidFill>
                          <a:effectLst/>
                        </a:rPr>
                        <a:t>SAWS - Currently</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solidFill>
                      <a:srgbClr val="92D050"/>
                    </a:solidFill>
                  </a:tcPr>
                </a:tc>
              </a:tr>
              <a:tr h="790117">
                <a:tc>
                  <a:txBody>
                    <a:bodyPr/>
                    <a:lstStyle/>
                    <a:p>
                      <a:pPr algn="l" rtl="0" fontAlgn="ctr"/>
                      <a:r>
                        <a:rPr lang="en-US" sz="1600" b="1" u="none" strike="noStrike" dirty="0">
                          <a:solidFill>
                            <a:schemeClr val="bg1"/>
                          </a:solidFill>
                          <a:effectLst/>
                        </a:rPr>
                        <a:t>Africans</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nchor="ctr">
                    <a:solidFill>
                      <a:srgbClr val="92D050"/>
                    </a:solidFill>
                  </a:tcPr>
                </a:tc>
                <a:tc>
                  <a:txBody>
                    <a:bodyPr/>
                    <a:lstStyle/>
                    <a:p>
                      <a:pPr algn="ctr" rtl="0" fontAlgn="ctr"/>
                      <a:r>
                        <a:rPr lang="en-US" sz="1600" b="1" u="none" strike="noStrike" dirty="0">
                          <a:effectLst/>
                        </a:rPr>
                        <a:t>79.8%</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74.0%</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smtClean="0">
                          <a:effectLst/>
                        </a:rPr>
                        <a:t>67%</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-12.8</a:t>
                      </a:r>
                      <a:endParaRPr lang="en-US" sz="1600" b="1" i="0" u="none" strike="noStrike" dirty="0">
                        <a:solidFill>
                          <a:srgbClr val="FF000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67.8%</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r>
              <a:tr h="790117">
                <a:tc>
                  <a:txBody>
                    <a:bodyPr/>
                    <a:lstStyle/>
                    <a:p>
                      <a:pPr algn="l" rtl="0" fontAlgn="ctr"/>
                      <a:r>
                        <a:rPr lang="en-US" sz="1600" b="1" u="none" strike="noStrike" dirty="0">
                          <a:solidFill>
                            <a:schemeClr val="bg1"/>
                          </a:solidFill>
                          <a:effectLst/>
                        </a:rPr>
                        <a:t>White</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nchor="ctr">
                    <a:solidFill>
                      <a:srgbClr val="92D050"/>
                    </a:solidFill>
                  </a:tcPr>
                </a:tc>
                <a:tc>
                  <a:txBody>
                    <a:bodyPr/>
                    <a:lstStyle/>
                    <a:p>
                      <a:pPr algn="ctr" rtl="0" fontAlgn="ctr"/>
                      <a:r>
                        <a:rPr lang="en-US" sz="1600" b="1" u="none" strike="noStrike" dirty="0">
                          <a:effectLst/>
                        </a:rPr>
                        <a:t>8.70%</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rowSpan="3">
                  <a:txBody>
                    <a:bodyPr/>
                    <a:lstStyle/>
                    <a:p>
                      <a:pPr algn="ctr" rtl="0" fontAlgn="ctr"/>
                      <a:r>
                        <a:rPr lang="en-US" sz="1600" b="1" u="none" strike="noStrike" dirty="0" smtClean="0">
                          <a:effectLst/>
                        </a:rPr>
                        <a:t>Achieved/</a:t>
                      </a:r>
                      <a:r>
                        <a:rPr lang="en-US" sz="1600" b="1" u="none" strike="noStrike" baseline="0" dirty="0" smtClean="0">
                          <a:effectLst/>
                        </a:rPr>
                        <a:t> Over- achieved as</a:t>
                      </a:r>
                      <a:r>
                        <a:rPr lang="en-US" sz="1600" b="1" u="none" strike="noStrike" dirty="0" smtClean="0">
                          <a:effectLst/>
                        </a:rPr>
                        <a:t> per </a:t>
                      </a:r>
                      <a:r>
                        <a:rPr lang="en-US" sz="1600" b="1" u="none" strike="noStrike" dirty="0">
                          <a:effectLst/>
                        </a:rPr>
                        <a:t>the National demographics of the country</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21.1%</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smtClean="0">
                          <a:effectLst/>
                        </a:rPr>
                        <a:t>12.4%</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20.5%</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r>
              <a:tr h="790117">
                <a:tc>
                  <a:txBody>
                    <a:bodyPr/>
                    <a:lstStyle/>
                    <a:p>
                      <a:pPr algn="l" rtl="0" fontAlgn="ctr"/>
                      <a:r>
                        <a:rPr lang="en-US" sz="1600" b="1" u="none" strike="noStrike" dirty="0" err="1">
                          <a:solidFill>
                            <a:schemeClr val="bg1"/>
                          </a:solidFill>
                          <a:effectLst/>
                        </a:rPr>
                        <a:t>Coloured</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nchor="ctr">
                    <a:solidFill>
                      <a:srgbClr val="92D050"/>
                    </a:solidFill>
                  </a:tcPr>
                </a:tc>
                <a:tc>
                  <a:txBody>
                    <a:bodyPr/>
                    <a:lstStyle/>
                    <a:p>
                      <a:pPr algn="ctr" rtl="0" fontAlgn="ctr"/>
                      <a:r>
                        <a:rPr lang="en-US" sz="1600" b="1" u="none" strike="noStrike" dirty="0">
                          <a:effectLst/>
                        </a:rPr>
                        <a:t>9%</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vMerge="1">
                  <a:txBody>
                    <a:bodyPr/>
                    <a:lstStyle/>
                    <a:p>
                      <a:endParaRPr lang="en-US"/>
                    </a:p>
                  </a:txBody>
                  <a:tcPr/>
                </a:tc>
                <a:tc>
                  <a:txBody>
                    <a:bodyPr/>
                    <a:lstStyle/>
                    <a:p>
                      <a:pPr algn="ctr" rtl="0" fontAlgn="ctr"/>
                      <a:r>
                        <a:rPr lang="en-US" sz="1600" b="1" u="none" strike="noStrike" dirty="0">
                          <a:effectLst/>
                        </a:rPr>
                        <a:t>8.5%</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-0.5%</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smtClean="0">
                          <a:effectLst/>
                        </a:rPr>
                        <a:t>9%</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r>
              <a:tr h="790117">
                <a:tc>
                  <a:txBody>
                    <a:bodyPr/>
                    <a:lstStyle/>
                    <a:p>
                      <a:pPr algn="l" rtl="0" fontAlgn="ctr"/>
                      <a:r>
                        <a:rPr lang="en-US" sz="1600" b="1" u="none" strike="noStrike" dirty="0">
                          <a:solidFill>
                            <a:schemeClr val="bg1"/>
                          </a:solidFill>
                          <a:effectLst/>
                        </a:rPr>
                        <a:t>Indians</a:t>
                      </a:r>
                      <a:endParaRPr lang="en-US" sz="1600" b="1" i="0" u="none" strike="noStrike" dirty="0">
                        <a:solidFill>
                          <a:schemeClr val="bg1"/>
                        </a:solidFill>
                        <a:effectLst/>
                        <a:latin typeface="Vrinda" panose="020B0502040204020203" pitchFamily="34" charset="0"/>
                        <a:cs typeface="Vrinda" panose="020B0502040204020203" pitchFamily="34" charset="0"/>
                      </a:endParaRPr>
                    </a:p>
                  </a:txBody>
                  <a:tcPr marL="9525" marR="9525" marT="9525" marB="0" anchor="ctr">
                    <a:solidFill>
                      <a:srgbClr val="92D050"/>
                    </a:solidFill>
                  </a:tcPr>
                </a:tc>
                <a:tc>
                  <a:txBody>
                    <a:bodyPr/>
                    <a:lstStyle/>
                    <a:p>
                      <a:pPr algn="ctr" rtl="0" fontAlgn="ctr"/>
                      <a:r>
                        <a:rPr lang="en-US" sz="1600" b="1" u="none" strike="noStrike" dirty="0">
                          <a:effectLst/>
                        </a:rPr>
                        <a:t>2%</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vMerge="1">
                  <a:txBody>
                    <a:bodyPr/>
                    <a:lstStyle/>
                    <a:p>
                      <a:endParaRPr lang="en-US"/>
                    </a:p>
                  </a:txBody>
                  <a:tcPr/>
                </a:tc>
                <a:tc>
                  <a:txBody>
                    <a:bodyPr/>
                    <a:lstStyle/>
                    <a:p>
                      <a:pPr algn="ctr" rtl="0" fontAlgn="ctr"/>
                      <a:r>
                        <a:rPr lang="en-US" sz="1600" b="1" u="none" strike="noStrike" dirty="0">
                          <a:effectLst/>
                        </a:rPr>
                        <a:t>2.7%</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0.7%</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c>
                  <a:txBody>
                    <a:bodyPr/>
                    <a:lstStyle/>
                    <a:p>
                      <a:pPr algn="ctr" rtl="0" fontAlgn="ctr"/>
                      <a:r>
                        <a:rPr lang="en-US" sz="1600" b="1" u="none" strike="noStrike" dirty="0">
                          <a:effectLst/>
                        </a:rPr>
                        <a:t>2.7%</a:t>
                      </a:r>
                      <a:endParaRPr lang="en-US" sz="1600" b="1" i="0" u="none" strike="noStrike" dirty="0">
                        <a:solidFill>
                          <a:srgbClr val="0070C0"/>
                        </a:solidFill>
                        <a:effectLst/>
                        <a:latin typeface="Vrinda" panose="020B0502040204020203" pitchFamily="34" charset="0"/>
                        <a:cs typeface="Vrinda" panose="020B0502040204020203" pitchFamily="34" charset="0"/>
                      </a:endParaRPr>
                    </a:p>
                  </a:txBody>
                  <a:tcPr marL="9525" marR="9525" marT="9525" marB="0" anchor="ctr">
                    <a:solidFill>
                      <a:schemeClr val="accent3">
                        <a:lumMod val="95000"/>
                      </a:schemeClr>
                    </a:solidFill>
                  </a:tcPr>
                </a:tc>
              </a:tr>
            </a:tbl>
          </a:graphicData>
        </a:graphic>
      </p:graphicFrame>
      <p:sp>
        <p:nvSpPr>
          <p:cNvPr id="12" name="Slide Number Placeholder 5"/>
          <p:cNvSpPr>
            <a:spLocks noGrp="1"/>
          </p:cNvSpPr>
          <p:nvPr>
            <p:ph type="sldNum" sz="quarter" idx="12"/>
          </p:nvPr>
        </p:nvSpPr>
        <p:spPr>
          <a:xfrm>
            <a:off x="6553200" y="6245225"/>
            <a:ext cx="2133600" cy="476250"/>
          </a:xfrm>
        </p:spPr>
        <p:txBody>
          <a:bodyPr/>
          <a:lstStyle/>
          <a:p>
            <a:pPr>
              <a:defRPr/>
            </a:pPr>
            <a:r>
              <a:rPr lang="en-US" dirty="0" smtClean="0"/>
              <a:t>37</a:t>
            </a:r>
            <a:endParaRPr lang="en-US" dirty="0"/>
          </a:p>
        </p:txBody>
      </p:sp>
    </p:spTree>
    <p:extLst>
      <p:ext uri="{BB962C8B-B14F-4D97-AF65-F5344CB8AC3E}">
        <p14:creationId xmlns:p14="http://schemas.microsoft.com/office/powerpoint/2010/main" val="3681611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20026748"/>
              </p:ext>
            </p:extLst>
          </p:nvPr>
        </p:nvGraphicFramePr>
        <p:xfrm>
          <a:off x="-1" y="544725"/>
          <a:ext cx="9144000" cy="5714995"/>
        </p:xfrm>
        <a:graphic>
          <a:graphicData uri="http://schemas.openxmlformats.org/drawingml/2006/table">
            <a:tbl>
              <a:tblPr firstRow="1" firstCol="1" bandRow="1">
                <a:tableStyleId>{93296810-A885-4BE3-A3E7-6D5BEEA58F35}</a:tableStyleId>
              </a:tblPr>
              <a:tblGrid>
                <a:gridCol w="2993631"/>
                <a:gridCol w="892332"/>
                <a:gridCol w="604483"/>
                <a:gridCol w="614078"/>
                <a:gridCol w="606163"/>
                <a:gridCol w="584042"/>
                <a:gridCol w="416967"/>
                <a:gridCol w="418796"/>
                <a:gridCol w="660621"/>
                <a:gridCol w="700432"/>
                <a:gridCol w="652455"/>
              </a:tblGrid>
              <a:tr h="642569">
                <a:tc rowSpan="2">
                  <a:txBody>
                    <a:bodyPr/>
                    <a:lstStyle/>
                    <a:p>
                      <a:pPr marL="0" marR="0">
                        <a:lnSpc>
                          <a:spcPct val="107000"/>
                        </a:lnSpc>
                        <a:spcBef>
                          <a:spcPts val="0"/>
                        </a:spcBef>
                        <a:spcAft>
                          <a:spcPts val="0"/>
                        </a:spcAft>
                      </a:pPr>
                      <a:r>
                        <a:rPr lang="en-ZA" sz="1400" b="1" dirty="0">
                          <a:effectLst/>
                        </a:rPr>
                        <a:t>Occupational Levels</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gridSpan="4">
                  <a:txBody>
                    <a:bodyPr/>
                    <a:lstStyle/>
                    <a:p>
                      <a:pPr marL="0" marR="0" algn="ctr">
                        <a:lnSpc>
                          <a:spcPct val="107000"/>
                        </a:lnSpc>
                        <a:spcBef>
                          <a:spcPts val="0"/>
                        </a:spcBef>
                        <a:spcAft>
                          <a:spcPts val="0"/>
                        </a:spcAft>
                      </a:pPr>
                      <a:r>
                        <a:rPr lang="en-ZA" sz="1400" dirty="0">
                          <a:effectLst/>
                        </a:rPr>
                        <a:t>Male</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ZA" sz="1400" dirty="0">
                          <a:effectLst/>
                        </a:rPr>
                        <a:t>Female</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ZA" sz="1400">
                          <a:effectLst/>
                        </a:rPr>
                        <a:t>Foreigners</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rowSpan="2">
                  <a:txBody>
                    <a:bodyPr/>
                    <a:lstStyle/>
                    <a:p>
                      <a:pPr marL="0" marR="0" algn="ctr">
                        <a:lnSpc>
                          <a:spcPct val="107000"/>
                        </a:lnSpc>
                        <a:spcBef>
                          <a:spcPts val="0"/>
                        </a:spcBef>
                        <a:spcAft>
                          <a:spcPts val="0"/>
                        </a:spcAft>
                      </a:pPr>
                      <a:r>
                        <a:rPr lang="en-ZA" sz="1400">
                          <a:effectLst/>
                        </a:rPr>
                        <a:t>Total </a:t>
                      </a:r>
                      <a:endParaRPr lang="en-US" sz="1400">
                        <a:effectLst/>
                      </a:endParaRPr>
                    </a:p>
                    <a:p>
                      <a:pPr marL="0" marR="0" algn="ctr">
                        <a:lnSpc>
                          <a:spcPct val="107000"/>
                        </a:lnSpc>
                        <a:spcBef>
                          <a:spcPts val="0"/>
                        </a:spcBef>
                        <a:spcAft>
                          <a:spcPts val="0"/>
                        </a:spcAft>
                      </a:pPr>
                      <a:r>
                        <a:rPr lang="en-ZA" sz="1400">
                          <a:effectLst/>
                        </a:rPr>
                        <a:t> </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539669">
                <a:tc vMerge="1">
                  <a:txBody>
                    <a:bodyPr/>
                    <a:lstStyle/>
                    <a:p>
                      <a:endParaRPr lang="en-US"/>
                    </a:p>
                  </a:txBody>
                  <a:tcPr/>
                </a:tc>
                <a:tc>
                  <a:txBody>
                    <a:bodyPr/>
                    <a:lstStyle/>
                    <a:p>
                      <a:pPr marL="0" marR="0" algn="ctr">
                        <a:lnSpc>
                          <a:spcPct val="107000"/>
                        </a:lnSpc>
                        <a:spcBef>
                          <a:spcPts val="0"/>
                        </a:spcBef>
                        <a:spcAft>
                          <a:spcPts val="0"/>
                        </a:spcAft>
                      </a:pPr>
                      <a:r>
                        <a:rPr lang="en-ZA" sz="1400" dirty="0">
                          <a:effectLst/>
                        </a:rPr>
                        <a:t>A</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C</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I </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W</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C </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I </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W</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vMerge="1">
                  <a:txBody>
                    <a:bodyPr/>
                    <a:lstStyle/>
                    <a:p>
                      <a:endParaRPr lang="en-US"/>
                    </a:p>
                  </a:txBody>
                  <a:tcPr/>
                </a:tc>
              </a:tr>
              <a:tr h="318672">
                <a:tc>
                  <a:txBody>
                    <a:bodyPr/>
                    <a:lstStyle/>
                    <a:p>
                      <a:pPr marL="0" marR="0">
                        <a:lnSpc>
                          <a:spcPct val="107000"/>
                        </a:lnSpc>
                        <a:spcBef>
                          <a:spcPts val="0"/>
                        </a:spcBef>
                        <a:spcAft>
                          <a:spcPts val="0"/>
                        </a:spcAft>
                      </a:pPr>
                      <a:r>
                        <a:rPr lang="en-ZA" sz="1400" b="1" dirty="0">
                          <a:effectLst/>
                        </a:rPr>
                        <a:t>Top management</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2</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2</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5</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318672">
                <a:tc>
                  <a:txBody>
                    <a:bodyPr/>
                    <a:lstStyle/>
                    <a:p>
                      <a:pPr marL="0" marR="0">
                        <a:lnSpc>
                          <a:spcPct val="107000"/>
                        </a:lnSpc>
                        <a:spcBef>
                          <a:spcPts val="0"/>
                        </a:spcBef>
                        <a:spcAft>
                          <a:spcPts val="0"/>
                        </a:spcAft>
                      </a:pPr>
                      <a:r>
                        <a:rPr lang="en-ZA" sz="1400" b="1" dirty="0">
                          <a:effectLst/>
                        </a:rPr>
                        <a:t>Senior management</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7</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8</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2</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18</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707905">
                <a:tc>
                  <a:txBody>
                    <a:bodyPr/>
                    <a:lstStyle/>
                    <a:p>
                      <a:pPr marL="0" marR="0">
                        <a:lnSpc>
                          <a:spcPct val="107000"/>
                        </a:lnSpc>
                        <a:spcBef>
                          <a:spcPts val="0"/>
                        </a:spcBef>
                        <a:spcAft>
                          <a:spcPts val="0"/>
                        </a:spcAft>
                      </a:pPr>
                      <a:r>
                        <a:rPr lang="en-ZA" sz="1400" b="1" dirty="0">
                          <a:effectLst/>
                        </a:rPr>
                        <a:t>Professionally qualified and experienced specialists</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effectLst/>
                      </a:endParaRPr>
                    </a:p>
                    <a:p>
                      <a:pPr marL="0" marR="0" algn="ctr">
                        <a:lnSpc>
                          <a:spcPct val="107000"/>
                        </a:lnSpc>
                        <a:spcBef>
                          <a:spcPts val="0"/>
                        </a:spcBef>
                        <a:spcAft>
                          <a:spcPts val="0"/>
                        </a:spcAft>
                      </a:pPr>
                      <a:r>
                        <a:rPr lang="en-ZA" sz="1400">
                          <a:effectLst/>
                        </a:rPr>
                        <a:t>38</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effectLst/>
                      </a:endParaRPr>
                    </a:p>
                    <a:p>
                      <a:pPr marL="0" marR="0" algn="ctr">
                        <a:lnSpc>
                          <a:spcPct val="107000"/>
                        </a:lnSpc>
                        <a:spcBef>
                          <a:spcPts val="0"/>
                        </a:spcBef>
                        <a:spcAft>
                          <a:spcPts val="0"/>
                        </a:spcAft>
                      </a:pPr>
                      <a:r>
                        <a:rPr lang="en-ZA" sz="1400">
                          <a:effectLst/>
                        </a:rPr>
                        <a:t>4</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 </a:t>
                      </a:r>
                      <a:endParaRPr lang="en-US" sz="1400">
                        <a:effectLst/>
                      </a:endParaRPr>
                    </a:p>
                    <a:p>
                      <a:pPr marL="0" marR="0" algn="ctr">
                        <a:lnSpc>
                          <a:spcPct val="107000"/>
                        </a:lnSpc>
                        <a:spcBef>
                          <a:spcPts val="0"/>
                        </a:spcBef>
                        <a:spcAft>
                          <a:spcPts val="0"/>
                        </a:spcAft>
                      </a:pPr>
                      <a:r>
                        <a:rPr lang="en-ZA" sz="1400">
                          <a:effectLst/>
                        </a:rPr>
                        <a:t>1</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21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18</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8</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3</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effectLst/>
                      </a:endParaRPr>
                    </a:p>
                    <a:p>
                      <a:pPr marL="0" marR="0" algn="ctr">
                        <a:lnSpc>
                          <a:spcPct val="107000"/>
                        </a:lnSpc>
                        <a:spcBef>
                          <a:spcPts val="0"/>
                        </a:spcBef>
                        <a:spcAft>
                          <a:spcPts val="0"/>
                        </a:spcAft>
                      </a:pPr>
                      <a:r>
                        <a:rPr lang="en-ZA" sz="1400" dirty="0">
                          <a:effectLst/>
                        </a:rPr>
                        <a:t>94</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966467">
                <a:tc>
                  <a:txBody>
                    <a:bodyPr/>
                    <a:lstStyle/>
                    <a:p>
                      <a:pPr marL="0" marR="0">
                        <a:lnSpc>
                          <a:spcPct val="107000"/>
                        </a:lnSpc>
                        <a:spcBef>
                          <a:spcPts val="0"/>
                        </a:spcBef>
                        <a:spcAft>
                          <a:spcPts val="0"/>
                        </a:spcAft>
                      </a:pPr>
                      <a:r>
                        <a:rPr lang="en-ZA" sz="1400" b="1" dirty="0">
                          <a:effectLst/>
                        </a:rPr>
                        <a:t>Skilled technical and academically qualified workers, supervisors</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57</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6</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4</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25</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28</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4</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4</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16</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145</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642569">
                <a:tc>
                  <a:txBody>
                    <a:bodyPr/>
                    <a:lstStyle/>
                    <a:p>
                      <a:pPr marL="0" marR="0">
                        <a:lnSpc>
                          <a:spcPct val="107000"/>
                        </a:lnSpc>
                        <a:spcBef>
                          <a:spcPts val="0"/>
                        </a:spcBef>
                        <a:spcAft>
                          <a:spcPts val="0"/>
                        </a:spcAft>
                      </a:pPr>
                      <a:r>
                        <a:rPr lang="en-ZA" sz="1400" b="1" dirty="0">
                          <a:effectLst/>
                        </a:rPr>
                        <a:t>Semi-skilled and discretionary decision making</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40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9</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8</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41</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8</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4</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111</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642569">
                <a:tc>
                  <a:txBody>
                    <a:bodyPr/>
                    <a:lstStyle/>
                    <a:p>
                      <a:pPr marL="0" marR="0">
                        <a:lnSpc>
                          <a:spcPct val="107000"/>
                        </a:lnSpc>
                        <a:spcBef>
                          <a:spcPts val="0"/>
                        </a:spcBef>
                        <a:spcAft>
                          <a:spcPts val="0"/>
                        </a:spcAft>
                      </a:pPr>
                      <a:r>
                        <a:rPr lang="en-ZA" sz="1400" b="1" dirty="0">
                          <a:effectLst/>
                        </a:rPr>
                        <a:t>Unskilled and defined decision making</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12</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3</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2</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17</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318672">
                <a:tc>
                  <a:txBody>
                    <a:bodyPr/>
                    <a:lstStyle/>
                    <a:p>
                      <a:pPr marL="0" marR="0">
                        <a:lnSpc>
                          <a:spcPct val="107000"/>
                        </a:lnSpc>
                        <a:spcBef>
                          <a:spcPts val="0"/>
                        </a:spcBef>
                        <a:spcAft>
                          <a:spcPts val="0"/>
                        </a:spcAft>
                      </a:pPr>
                      <a:r>
                        <a:rPr lang="en-ZA" sz="1400" b="1" dirty="0">
                          <a:effectLst/>
                        </a:rPr>
                        <a:t>Temporary Employees</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7</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1</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9</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a:effectLst/>
                        </a:rPr>
                        <a:t>0</a:t>
                      </a:r>
                      <a:endParaRPr lang="en-US" sz="140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0</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 </a:t>
                      </a:r>
                      <a:endParaRPr lang="en-US" sz="1400"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17</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r h="617231">
                <a:tc>
                  <a:txBody>
                    <a:bodyPr/>
                    <a:lstStyle/>
                    <a:p>
                      <a:pPr marL="0" marR="0">
                        <a:lnSpc>
                          <a:spcPct val="107000"/>
                        </a:lnSpc>
                        <a:spcBef>
                          <a:spcPts val="0"/>
                        </a:spcBef>
                        <a:spcAft>
                          <a:spcPts val="0"/>
                        </a:spcAft>
                      </a:pPr>
                      <a:r>
                        <a:rPr lang="en-ZA" sz="1400" b="1" dirty="0">
                          <a:effectLst/>
                        </a:rPr>
                        <a:t>TOTAL PERMANENT</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163</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22</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6</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55</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108</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13</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5</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31</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4</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ZA" sz="1400" dirty="0">
                          <a:effectLst/>
                        </a:rPr>
                        <a:t>407</a:t>
                      </a:r>
                      <a:endParaRPr lang="en-US" sz="1400" b="1" dirty="0">
                        <a:solidFill>
                          <a:srgbClr val="0070C0"/>
                        </a:solidFill>
                        <a:effectLst/>
                        <a:latin typeface="Vrinda" panose="020B0502040204020203" pitchFamily="34" charset="0"/>
                        <a:ea typeface="Calibri" panose="020F0502020204030204" pitchFamily="34" charset="0"/>
                        <a:cs typeface="Vrinda" panose="020B0502040204020203" pitchFamily="34" charset="0"/>
                      </a:endParaRPr>
                    </a:p>
                  </a:txBody>
                  <a:tcPr marL="68580" marR="68580" marT="0" marB="0"/>
                </a:tc>
              </a:tr>
            </a:tbl>
          </a:graphicData>
        </a:graphic>
      </p:graphicFrame>
      <p:sp>
        <p:nvSpPr>
          <p:cNvPr id="5" name="Rectangle 4"/>
          <p:cNvSpPr/>
          <p:nvPr/>
        </p:nvSpPr>
        <p:spPr>
          <a:xfrm>
            <a:off x="-1" y="-19456"/>
            <a:ext cx="9144001" cy="5426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endParaRPr lang="en-ZA" sz="2400" b="1" dirty="0" smtClean="0">
              <a:solidFill>
                <a:srgbClr val="FFFFFF"/>
              </a:solidFill>
              <a:cs typeface="Calibri" panose="020F0502020204030204" pitchFamily="34" charset="0"/>
            </a:endParaRPr>
          </a:p>
          <a:p>
            <a:pPr algn="ctr"/>
            <a:r>
              <a:rPr lang="en-ZA" sz="2400" b="1" dirty="0" smtClean="0">
                <a:solidFill>
                  <a:srgbClr val="FFFFFF"/>
                </a:solidFill>
                <a:cs typeface="Calibri" panose="020F0502020204030204" pitchFamily="34" charset="0"/>
              </a:rPr>
              <a:t>SAWS EMPLOYMENT EQUITY PROFILE</a:t>
            </a:r>
            <a:endParaRPr lang="en-ZA" sz="2400" b="1" dirty="0">
              <a:solidFill>
                <a:srgbClr val="FFFFFF"/>
              </a:solidFill>
              <a:cs typeface="Calibri" panose="020F0502020204030204" pitchFamily="34" charset="0"/>
            </a:endParaRPr>
          </a:p>
          <a:p>
            <a:pPr lvl="0" defTabSz="914400" fontAlgn="auto">
              <a:spcBef>
                <a:spcPts val="0"/>
              </a:spcBef>
              <a:spcAft>
                <a:spcPts val="0"/>
              </a:spcAft>
            </a:pPr>
            <a:endParaRPr lang="en-ZA" sz="2400" b="1" dirty="0">
              <a:solidFill>
                <a:srgbClr val="FFFFFF"/>
              </a:solidFill>
              <a:cs typeface="Calibri" panose="020F0502020204030204" pitchFamily="34" charset="0"/>
            </a:endParaRPr>
          </a:p>
        </p:txBody>
      </p:sp>
      <p:sp>
        <p:nvSpPr>
          <p:cNvPr id="7"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38</a:t>
            </a:r>
            <a:endParaRPr lang="en-US" sz="1200" dirty="0">
              <a:solidFill>
                <a:srgbClr val="000000"/>
              </a:solidFill>
            </a:endParaRPr>
          </a:p>
        </p:txBody>
      </p:sp>
    </p:spTree>
    <p:extLst>
      <p:ext uri="{BB962C8B-B14F-4D97-AF65-F5344CB8AC3E}">
        <p14:creationId xmlns:p14="http://schemas.microsoft.com/office/powerpoint/2010/main" val="367674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719262"/>
            <a:ext cx="4038600" cy="4525963"/>
          </a:xfrm>
        </p:spPr>
        <p:txBody>
          <a:bodyPr/>
          <a:lstStyle/>
          <a:p>
            <a:pPr lvl="0"/>
            <a:r>
              <a:rPr lang="en-US" sz="1600" b="1" dirty="0" smtClean="0">
                <a:cs typeface="Vrinda" panose="020B0502040204020203" pitchFamily="34" charset="0"/>
              </a:rPr>
              <a:t>EE Targets as per EE Plan - </a:t>
            </a:r>
            <a:r>
              <a:rPr lang="en-US" sz="1600" dirty="0" smtClean="0">
                <a:cs typeface="Vrinda" panose="020B0502040204020203" pitchFamily="34" charset="0"/>
              </a:rPr>
              <a:t>91% achievement</a:t>
            </a:r>
            <a:r>
              <a:rPr lang="en-US" sz="1600" b="1" dirty="0" smtClean="0">
                <a:cs typeface="Vrinda" panose="020B0502040204020203" pitchFamily="34" charset="0"/>
              </a:rPr>
              <a:t> </a:t>
            </a:r>
            <a:r>
              <a:rPr lang="en-US" sz="1600" dirty="0" smtClean="0">
                <a:cs typeface="Vrinda" panose="020B0502040204020203" pitchFamily="34" charset="0"/>
              </a:rPr>
              <a:t>of EE targets for 2014/15 period;</a:t>
            </a:r>
          </a:p>
          <a:p>
            <a:pPr lvl="0"/>
            <a:r>
              <a:rPr lang="en-US" sz="1600" b="1" dirty="0" smtClean="0">
                <a:cs typeface="Vrinda" panose="020B0502040204020203" pitchFamily="34" charset="0"/>
              </a:rPr>
              <a:t>Women at Management level </a:t>
            </a:r>
            <a:r>
              <a:rPr lang="en-US" sz="1600" dirty="0" smtClean="0">
                <a:cs typeface="Vrinda" panose="020B0502040204020203" pitchFamily="34" charset="0"/>
              </a:rPr>
              <a:t>- 41% of women at Management </a:t>
            </a:r>
          </a:p>
          <a:p>
            <a:pPr lvl="0"/>
            <a:r>
              <a:rPr lang="en-US" sz="1600" b="1" dirty="0" smtClean="0">
                <a:cs typeface="Vrinda" panose="020B0502040204020203" pitchFamily="34" charset="0"/>
              </a:rPr>
              <a:t>New </a:t>
            </a:r>
            <a:r>
              <a:rPr lang="en-US" sz="1600" b="1" dirty="0">
                <a:cs typeface="Vrinda" panose="020B0502040204020203" pitchFamily="34" charset="0"/>
              </a:rPr>
              <a:t>Recruits </a:t>
            </a:r>
            <a:r>
              <a:rPr lang="en-US" sz="1600" dirty="0">
                <a:cs typeface="Vrinda" panose="020B0502040204020203" pitchFamily="34" charset="0"/>
              </a:rPr>
              <a:t>- 89% Africans and 50% is women and 80% at Management level;</a:t>
            </a:r>
          </a:p>
          <a:p>
            <a:pPr lvl="0"/>
            <a:r>
              <a:rPr lang="en-US" sz="1600" b="1" dirty="0" smtClean="0">
                <a:cs typeface="Vrinda" panose="020B0502040204020203" pitchFamily="34" charset="0"/>
              </a:rPr>
              <a:t>Skills Development </a:t>
            </a:r>
            <a:r>
              <a:rPr lang="en-US" sz="1600" dirty="0" smtClean="0">
                <a:cs typeface="Vrinda" panose="020B0502040204020203" pitchFamily="34" charset="0"/>
              </a:rPr>
              <a:t>- 86% of the overall training budget spent on Africans 24% on women;</a:t>
            </a:r>
          </a:p>
          <a:p>
            <a:r>
              <a:rPr lang="en-US" sz="1600" b="1" dirty="0" smtClean="0">
                <a:cs typeface="Vrinda" panose="020B0502040204020203" pitchFamily="34" charset="0"/>
              </a:rPr>
              <a:t>Bursaries</a:t>
            </a:r>
            <a:r>
              <a:rPr lang="en-US" sz="1600" dirty="0" smtClean="0">
                <a:cs typeface="Vrinda" panose="020B0502040204020203" pitchFamily="34" charset="0"/>
              </a:rPr>
              <a:t> – 62 bursaries awarded – </a:t>
            </a:r>
          </a:p>
          <a:p>
            <a:pPr marL="0" indent="0">
              <a:buNone/>
            </a:pPr>
            <a:r>
              <a:rPr lang="en-US" sz="1600" dirty="0" smtClean="0">
                <a:cs typeface="Vrinda" panose="020B0502040204020203" pitchFamily="34" charset="0"/>
              </a:rPr>
              <a:t>     - 47% (29)were awarded to 	women</a:t>
            </a:r>
          </a:p>
          <a:p>
            <a:pPr marL="0" lvl="1" indent="0">
              <a:buNone/>
            </a:pPr>
            <a:r>
              <a:rPr lang="en-US" sz="1200" dirty="0" smtClean="0">
                <a:cs typeface="Vrinda" panose="020B0502040204020203" pitchFamily="34" charset="0"/>
              </a:rPr>
              <a:t>       </a:t>
            </a:r>
            <a:r>
              <a:rPr lang="en-US" sz="1600" dirty="0">
                <a:ea typeface="+mn-ea"/>
                <a:cs typeface="Vrinda" panose="020B0502040204020203" pitchFamily="34" charset="0"/>
              </a:rPr>
              <a:t>- 89% (55) of the bursaries </a:t>
            </a:r>
            <a:r>
              <a:rPr lang="en-US" sz="1600" dirty="0" smtClean="0">
                <a:ea typeface="+mn-ea"/>
                <a:cs typeface="Vrinda" panose="020B0502040204020203" pitchFamily="34" charset="0"/>
              </a:rPr>
              <a:t>	were </a:t>
            </a:r>
            <a:r>
              <a:rPr lang="en-US" sz="1600" dirty="0">
                <a:ea typeface="+mn-ea"/>
                <a:cs typeface="Vrinda" panose="020B0502040204020203" pitchFamily="34" charset="0"/>
              </a:rPr>
              <a:t>awarded to </a:t>
            </a:r>
            <a:r>
              <a:rPr lang="en-US" sz="1600" dirty="0" smtClean="0">
                <a:ea typeface="+mn-ea"/>
                <a:cs typeface="Vrinda" panose="020B0502040204020203" pitchFamily="34" charset="0"/>
              </a:rPr>
              <a:t>Africans</a:t>
            </a:r>
            <a:endParaRPr lang="en-US" sz="1600" dirty="0">
              <a:ea typeface="+mn-ea"/>
              <a:cs typeface="Vrinda" panose="020B0502040204020203" pitchFamily="34" charset="0"/>
            </a:endParaRPr>
          </a:p>
          <a:p>
            <a:pPr marL="0" indent="0">
              <a:buNone/>
            </a:pPr>
            <a:endParaRPr lang="en-US" sz="1600" dirty="0">
              <a:cs typeface="Vrinda" panose="020B0502040204020203" pitchFamily="34" charset="0"/>
            </a:endParaRPr>
          </a:p>
          <a:p>
            <a:pPr marL="514350" indent="-514350">
              <a:buFont typeface="+mj-lt"/>
              <a:buAutoNum type="alphaLcParenR"/>
            </a:pPr>
            <a:endParaRPr lang="en-US" dirty="0" smtClean="0"/>
          </a:p>
          <a:p>
            <a:pPr marL="514350" indent="-514350">
              <a:buFont typeface="+mj-lt"/>
              <a:buAutoNum type="alphaLcParenR"/>
            </a:pPr>
            <a:endParaRPr lang="en-US" dirty="0"/>
          </a:p>
        </p:txBody>
      </p:sp>
      <p:sp>
        <p:nvSpPr>
          <p:cNvPr id="6" name="Footer Placeholder 5"/>
          <p:cNvSpPr>
            <a:spLocks noGrp="1"/>
          </p:cNvSpPr>
          <p:nvPr>
            <p:ph type="ftr" sz="quarter" idx="11"/>
          </p:nvPr>
        </p:nvSpPr>
        <p:spPr/>
        <p:txBody>
          <a:bodyPr rtlCol="0" anchor="ctr"/>
          <a:lstStyle/>
          <a:p>
            <a:pPr algn="l" fontAlgn="auto">
              <a:spcBef>
                <a:spcPts val="0"/>
              </a:spcBef>
              <a:spcAft>
                <a:spcPts val="0"/>
              </a:spcAft>
              <a:defRPr/>
            </a:pPr>
            <a:r>
              <a:rPr lang="pt-BR" sz="1000" dirty="0" smtClean="0">
                <a:solidFill>
                  <a:srgbClr val="0070C0"/>
                </a:solidFill>
                <a:latin typeface="Calibri" panose="020F0502020204030204" pitchFamily="34" charset="0"/>
                <a:ea typeface="Tahoma" pitchFamily="34" charset="0"/>
                <a:cs typeface="Tahoma" pitchFamily="34" charset="0"/>
              </a:rPr>
              <a:t>Doc </a:t>
            </a:r>
            <a:r>
              <a:rPr lang="pt-BR" sz="1000" dirty="0">
                <a:solidFill>
                  <a:srgbClr val="0070C0"/>
                </a:solidFill>
                <a:latin typeface="Calibri" panose="020F0502020204030204" pitchFamily="34" charset="0"/>
                <a:ea typeface="Tahoma" pitchFamily="34" charset="0"/>
                <a:cs typeface="Tahoma" pitchFamily="34" charset="0"/>
              </a:rPr>
              <a:t>Ref n: </a:t>
            </a:r>
            <a:r>
              <a:rPr lang="pt-BR" sz="1000" dirty="0" smtClean="0">
                <a:solidFill>
                  <a:srgbClr val="0070C0"/>
                </a:solidFill>
                <a:latin typeface="Calibri" panose="020F0502020204030204" pitchFamily="34" charset="0"/>
                <a:ea typeface="Tahoma" pitchFamily="34" charset="0"/>
                <a:cs typeface="Tahoma" pitchFamily="34" charset="0"/>
              </a:rPr>
              <a:t>PCEA-OCT-2015</a:t>
            </a:r>
            <a:endParaRPr lang="en-US" sz="1000" dirty="0">
              <a:solidFill>
                <a:schemeClr val="tx1">
                  <a:tint val="75000"/>
                </a:schemeClr>
              </a:solidFill>
              <a:latin typeface="Calibri" panose="020F0502020204030204" pitchFamily="34" charset="0"/>
            </a:endParaRPr>
          </a:p>
        </p:txBody>
      </p:sp>
      <p:pic>
        <p:nvPicPr>
          <p:cNvPr id="7"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16833"/>
            <a:ext cx="4038600" cy="4142791"/>
          </a:xfrm>
        </p:spPr>
      </p:pic>
      <p:sp>
        <p:nvSpPr>
          <p:cNvPr id="8" name="Title 1"/>
          <p:cNvSpPr txBox="1">
            <a:spLocks/>
          </p:cNvSpPr>
          <p:nvPr/>
        </p:nvSpPr>
        <p:spPr bwMode="auto">
          <a:xfrm>
            <a:off x="-1" y="-1"/>
            <a:ext cx="9144000" cy="1138687"/>
          </a:xfrm>
          <a:prstGeom prst="rect">
            <a:avLst/>
          </a:prstGeom>
          <a:solidFill>
            <a:srgbClr val="00B0F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lnSpc>
                <a:spcPct val="200000"/>
              </a:lnSpc>
            </a:pPr>
            <a:r>
              <a:rPr lang="en-US" b="1" kern="0" dirty="0" smtClean="0">
                <a:solidFill>
                  <a:schemeClr val="bg1"/>
                </a:solidFill>
                <a:latin typeface="+mn-lt"/>
              </a:rPr>
              <a:t/>
            </a:r>
            <a:br>
              <a:rPr lang="en-US" b="1" kern="0" dirty="0" smtClean="0">
                <a:solidFill>
                  <a:schemeClr val="bg1"/>
                </a:solidFill>
                <a:latin typeface="+mn-lt"/>
              </a:rPr>
            </a:br>
            <a:r>
              <a:rPr lang="en-US" b="1" kern="0" dirty="0" smtClean="0">
                <a:solidFill>
                  <a:schemeClr val="bg1"/>
                </a:solidFill>
                <a:latin typeface="+mn-lt"/>
              </a:rPr>
              <a:t/>
            </a:r>
            <a:br>
              <a:rPr lang="en-US" b="1" kern="0" dirty="0" smtClean="0">
                <a:solidFill>
                  <a:schemeClr val="bg1"/>
                </a:solidFill>
                <a:latin typeface="+mn-lt"/>
              </a:rPr>
            </a:br>
            <a:r>
              <a:rPr lang="en-US" b="1" kern="0" dirty="0" smtClean="0">
                <a:solidFill>
                  <a:schemeClr val="bg1"/>
                </a:solidFill>
                <a:latin typeface="+mn-lt"/>
              </a:rPr>
              <a:t/>
            </a:r>
            <a:br>
              <a:rPr lang="en-US" b="1" kern="0" dirty="0" smtClean="0">
                <a:solidFill>
                  <a:schemeClr val="bg1"/>
                </a:solidFill>
                <a:latin typeface="+mn-lt"/>
              </a:rPr>
            </a:br>
            <a:r>
              <a:rPr lang="en-US" b="1" kern="0" dirty="0" smtClean="0">
                <a:solidFill>
                  <a:schemeClr val="bg1"/>
                </a:solidFill>
                <a:latin typeface="+mn-lt"/>
              </a:rPr>
              <a:t/>
            </a:r>
            <a:br>
              <a:rPr lang="en-US" b="1" kern="0" dirty="0" smtClean="0">
                <a:solidFill>
                  <a:schemeClr val="bg1"/>
                </a:solidFill>
                <a:latin typeface="+mn-lt"/>
              </a:rPr>
            </a:br>
            <a:r>
              <a:rPr lang="en-US" b="1" kern="0" dirty="0" smtClean="0">
                <a:solidFill>
                  <a:schemeClr val="bg1"/>
                </a:solidFill>
                <a:latin typeface="+mn-lt"/>
              </a:rPr>
              <a:t/>
            </a:r>
            <a:br>
              <a:rPr lang="en-US" b="1" kern="0" dirty="0" smtClean="0">
                <a:solidFill>
                  <a:schemeClr val="bg1"/>
                </a:solidFill>
                <a:latin typeface="+mn-lt"/>
              </a:rPr>
            </a:br>
            <a:r>
              <a:rPr lang="en-US" sz="1100" b="1" kern="0" dirty="0" smtClean="0">
                <a:solidFill>
                  <a:schemeClr val="bg1"/>
                </a:solidFill>
                <a:latin typeface="+mn-lt"/>
                <a:ea typeface="Tahoma" pitchFamily="34" charset="0"/>
                <a:cs typeface="Tahoma" pitchFamily="34" charset="0"/>
              </a:rPr>
              <a:t>HCS Strategy Plan</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2400" b="1" kern="0" dirty="0" smtClean="0">
                <a:solidFill>
                  <a:schemeClr val="bg1"/>
                </a:solidFill>
                <a:latin typeface="+mn-lt"/>
                <a:ea typeface="Tahoma" pitchFamily="34" charset="0"/>
                <a:cs typeface="Vrinda" panose="020B0502040204020203" pitchFamily="34" charset="0"/>
              </a:rPr>
              <a:t>KEY ACHIEVEMENTS  - EMPLOYMENT EQUITY</a:t>
            </a:r>
            <a:r>
              <a:rPr lang="en-US" sz="1800" b="1" kern="0" dirty="0" smtClean="0">
                <a:solidFill>
                  <a:schemeClr val="bg1"/>
                </a:solidFill>
                <a:latin typeface="+mn-lt"/>
                <a:ea typeface="Tahoma" pitchFamily="34" charset="0"/>
                <a:cs typeface="Vrinda" panose="020B0502040204020203" pitchFamily="34" charset="0"/>
              </a:rPr>
              <a:t/>
            </a:r>
            <a:br>
              <a:rPr lang="en-US" sz="1800" b="1" kern="0" dirty="0" smtClean="0">
                <a:solidFill>
                  <a:schemeClr val="bg1"/>
                </a:solidFill>
                <a:latin typeface="+mn-lt"/>
                <a:ea typeface="Tahoma" pitchFamily="34" charset="0"/>
                <a:cs typeface="Vrinda" panose="020B0502040204020203" pitchFamily="34" charset="0"/>
              </a:rPr>
            </a:br>
            <a:r>
              <a:rPr lang="en-US" sz="1800" b="1" kern="0" dirty="0" smtClean="0">
                <a:solidFill>
                  <a:schemeClr val="bg1"/>
                </a:solidFill>
                <a:latin typeface="+mn-lt"/>
                <a:ea typeface="Tahoma" pitchFamily="34" charset="0"/>
                <a:cs typeface="Vrinda" panose="020B0502040204020203" pitchFamily="34" charset="0"/>
              </a:rPr>
              <a:t/>
            </a:r>
            <a:br>
              <a:rPr lang="en-US" sz="1800" b="1" kern="0" dirty="0" smtClean="0">
                <a:solidFill>
                  <a:schemeClr val="bg1"/>
                </a:solidFill>
                <a:latin typeface="+mn-lt"/>
                <a:ea typeface="Tahoma" pitchFamily="34" charset="0"/>
                <a:cs typeface="Vrinda" panose="020B0502040204020203"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ZA" sz="1100" kern="0" dirty="0" smtClean="0">
                <a:solidFill>
                  <a:schemeClr val="bg1"/>
                </a:solidFill>
                <a:latin typeface="+mn-lt"/>
                <a:ea typeface="Tahoma" pitchFamily="34" charset="0"/>
                <a:cs typeface="Tahoma" pitchFamily="34" charset="0"/>
              </a:rPr>
              <a:t/>
            </a:r>
            <a:br>
              <a:rPr lang="en-ZA" sz="1100"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kern="0" dirty="0" smtClean="0">
                <a:solidFill>
                  <a:schemeClr val="bg1"/>
                </a:solidFill>
                <a:latin typeface="+mn-lt"/>
                <a:ea typeface="Tahoma" pitchFamily="34" charset="0"/>
                <a:cs typeface="Tahoma" pitchFamily="34" charset="0"/>
              </a:rPr>
              <a:t/>
            </a:r>
            <a:br>
              <a:rPr lang="en-US" sz="1100" kern="0" dirty="0" smtClean="0">
                <a:solidFill>
                  <a:schemeClr val="bg1"/>
                </a:solidFill>
                <a:latin typeface="+mn-lt"/>
                <a:ea typeface="Tahoma" pitchFamily="34" charset="0"/>
                <a:cs typeface="Tahoma" pitchFamily="34" charset="0"/>
              </a:rPr>
            </a:br>
            <a:r>
              <a:rPr lang="en-US" sz="1100" kern="0" dirty="0" smtClean="0">
                <a:solidFill>
                  <a:schemeClr val="bg1"/>
                </a:solidFill>
                <a:latin typeface="+mn-lt"/>
                <a:ea typeface="Tahoma" pitchFamily="34" charset="0"/>
                <a:cs typeface="Tahoma" pitchFamily="34" charset="0"/>
              </a:rPr>
              <a:t/>
            </a:r>
            <a:br>
              <a:rPr lang="en-US" sz="1100"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b="1" kern="0" dirty="0" smtClean="0">
                <a:solidFill>
                  <a:schemeClr val="bg1"/>
                </a:solidFill>
                <a:latin typeface="+mn-lt"/>
              </a:rPr>
              <a:t/>
            </a:r>
            <a:br>
              <a:rPr lang="en-US" b="1" kern="0" dirty="0" smtClean="0">
                <a:solidFill>
                  <a:schemeClr val="bg1"/>
                </a:solidFill>
                <a:latin typeface="+mn-lt"/>
              </a:rPr>
            </a:br>
            <a:endParaRPr lang="en-US" b="1" kern="0" dirty="0" smtClean="0">
              <a:solidFill>
                <a:schemeClr val="bg1"/>
              </a:solidFill>
              <a:latin typeface="+mn-lt"/>
            </a:endParaRPr>
          </a:p>
        </p:txBody>
      </p:sp>
      <p:sp>
        <p:nvSpPr>
          <p:cNvPr id="9"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39</a:t>
            </a:r>
            <a:endParaRPr lang="en-US" sz="1200" dirty="0">
              <a:solidFill>
                <a:srgbClr val="000000"/>
              </a:solidFill>
            </a:endParaRPr>
          </a:p>
        </p:txBody>
      </p:sp>
    </p:spTree>
    <p:extLst>
      <p:ext uri="{BB962C8B-B14F-4D97-AF65-F5344CB8AC3E}">
        <p14:creationId xmlns:p14="http://schemas.microsoft.com/office/powerpoint/2010/main" val="140139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1737"/>
            <a:ext cx="9144001" cy="6196263"/>
          </a:xfrm>
          <a:prstGeom prst="rect">
            <a:avLst/>
          </a:prstGeom>
        </p:spPr>
      </p:pic>
      <p:sp>
        <p:nvSpPr>
          <p:cNvPr id="10" name="Rectangle 9"/>
          <p:cNvSpPr/>
          <p:nvPr/>
        </p:nvSpPr>
        <p:spPr>
          <a:xfrm>
            <a:off x="-1" y="20252"/>
            <a:ext cx="9144001" cy="641485"/>
          </a:xfrm>
          <a:prstGeom prst="rect">
            <a:avLst/>
          </a:prstGeom>
          <a:solidFill>
            <a:srgbClr val="00B0F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eaLnBrk="0" hangingPunct="0"/>
            <a:r>
              <a:rPr lang="en-US" sz="2400" b="1" dirty="0"/>
              <a:t>AG Financial Year </a:t>
            </a:r>
            <a:r>
              <a:rPr lang="en-US" sz="2400" b="1" dirty="0" smtClean="0"/>
              <a:t>2014/15 Audit </a:t>
            </a:r>
            <a:r>
              <a:rPr lang="en-US" sz="2400" b="1" dirty="0"/>
              <a:t>Report</a:t>
            </a:r>
          </a:p>
        </p:txBody>
      </p:sp>
      <p:sp>
        <p:nvSpPr>
          <p:cNvPr id="11"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4</a:t>
            </a:r>
            <a:endParaRPr lang="en-US" sz="1200" dirty="0">
              <a:solidFill>
                <a:srgbClr val="000000"/>
              </a:solidFill>
            </a:endParaRPr>
          </a:p>
        </p:txBody>
      </p:sp>
    </p:spTree>
    <p:extLst>
      <p:ext uri="{BB962C8B-B14F-4D97-AF65-F5344CB8AC3E}">
        <p14:creationId xmlns:p14="http://schemas.microsoft.com/office/powerpoint/2010/main" val="2548416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385763" indent="-385763">
              <a:buFont typeface="+mj-lt"/>
              <a:buAutoNum type="alphaLcParenR"/>
            </a:pPr>
            <a:endParaRPr lang="en-US" dirty="0" smtClean="0"/>
          </a:p>
          <a:p>
            <a:pPr marL="0" indent="0">
              <a:buNone/>
            </a:pPr>
            <a:endParaRPr lang="en-US" dirty="0"/>
          </a:p>
        </p:txBody>
      </p:sp>
      <p:sp>
        <p:nvSpPr>
          <p:cNvPr id="6" name="Footer Placeholder 5"/>
          <p:cNvSpPr>
            <a:spLocks noGrp="1"/>
          </p:cNvSpPr>
          <p:nvPr>
            <p:ph type="ftr" sz="quarter" idx="11"/>
          </p:nvPr>
        </p:nvSpPr>
        <p:spPr/>
        <p:txBody>
          <a:bodyPr rtlCol="0" anchor="ctr"/>
          <a:lstStyle/>
          <a:p>
            <a:pPr algn="l">
              <a:defRPr/>
            </a:pPr>
            <a:r>
              <a:rPr lang="pt-BR" sz="750" dirty="0">
                <a:solidFill>
                  <a:srgbClr val="0070C0"/>
                </a:solidFill>
                <a:latin typeface="Calibri" panose="020F0502020204030204" pitchFamily="34" charset="0"/>
                <a:ea typeface="Tahoma" pitchFamily="34" charset="0"/>
                <a:cs typeface="Tahoma" pitchFamily="34" charset="0"/>
              </a:rPr>
              <a:t>Doc Ref n: PCEA-OCT-2015</a:t>
            </a:r>
            <a:endParaRPr lang="en-US" sz="750" dirty="0">
              <a:solidFill>
                <a:schemeClr val="tx1">
                  <a:tint val="75000"/>
                </a:schemeClr>
              </a:solidFill>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647351954"/>
              </p:ext>
            </p:extLst>
          </p:nvPr>
        </p:nvGraphicFramePr>
        <p:xfrm>
          <a:off x="457200" y="1742536"/>
          <a:ext cx="7911703" cy="4155821"/>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a:xfrm>
            <a:off x="6057900" y="5541169"/>
            <a:ext cx="1600200" cy="357188"/>
          </a:xfrm>
        </p:spPr>
        <p:txBody>
          <a:bodyPr/>
          <a:lstStyle/>
          <a:p>
            <a:pPr>
              <a:defRPr/>
            </a:pPr>
            <a:r>
              <a:rPr lang="en-US" sz="900" dirty="0">
                <a:solidFill>
                  <a:srgbClr val="000000"/>
                </a:solidFill>
              </a:rPr>
              <a:t>40</a:t>
            </a:r>
          </a:p>
        </p:txBody>
      </p:sp>
      <p:sp>
        <p:nvSpPr>
          <p:cNvPr id="10" name="Title 1"/>
          <p:cNvSpPr txBox="1">
            <a:spLocks/>
          </p:cNvSpPr>
          <p:nvPr/>
        </p:nvSpPr>
        <p:spPr bwMode="auto">
          <a:xfrm>
            <a:off x="0" y="0"/>
            <a:ext cx="9144000" cy="1138687"/>
          </a:xfrm>
          <a:prstGeom prst="rect">
            <a:avLst/>
          </a:prstGeom>
          <a:solidFill>
            <a:srgbClr val="00B0F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lnSpc>
                <a:spcPct val="200000"/>
              </a:lnSpc>
            </a:pP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HCS Strategy Plan</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2400" b="1" kern="0" dirty="0" smtClean="0">
                <a:solidFill>
                  <a:schemeClr val="bg1"/>
                </a:solidFill>
                <a:latin typeface="+mn-lt"/>
                <a:ea typeface="Tahoma" pitchFamily="34" charset="0"/>
                <a:cs typeface="Vrinda" panose="020B0502040204020203" pitchFamily="34" charset="0"/>
              </a:rPr>
              <a:t>MILESTONES  - EMPLOYMENT EQUITY</a:t>
            </a:r>
            <a:r>
              <a:rPr lang="en-US" sz="1800" b="1" kern="0" dirty="0" smtClean="0">
                <a:solidFill>
                  <a:schemeClr val="bg1"/>
                </a:solidFill>
                <a:latin typeface="Calibri" panose="020F0502020204030204" pitchFamily="34" charset="0"/>
                <a:ea typeface="Tahoma" pitchFamily="34" charset="0"/>
                <a:cs typeface="Vrinda" panose="020B0502040204020203" pitchFamily="34" charset="0"/>
              </a:rPr>
              <a:t/>
            </a:r>
            <a:br>
              <a:rPr lang="en-US" sz="1800" b="1" kern="0" dirty="0" smtClean="0">
                <a:solidFill>
                  <a:schemeClr val="bg1"/>
                </a:solidFill>
                <a:latin typeface="Calibri" panose="020F0502020204030204" pitchFamily="34" charset="0"/>
                <a:ea typeface="Tahoma" pitchFamily="34" charset="0"/>
                <a:cs typeface="Vrinda" panose="020B0502040204020203" pitchFamily="34" charset="0"/>
              </a:rPr>
            </a:br>
            <a:r>
              <a:rPr lang="en-US" sz="1800" b="1" kern="0" dirty="0" smtClean="0">
                <a:solidFill>
                  <a:schemeClr val="bg1"/>
                </a:solidFill>
                <a:latin typeface="Calibri" panose="020F0502020204030204" pitchFamily="34" charset="0"/>
                <a:ea typeface="Tahoma" pitchFamily="34" charset="0"/>
                <a:cs typeface="Vrinda" panose="020B0502040204020203" pitchFamily="34" charset="0"/>
              </a:rPr>
              <a:t/>
            </a:r>
            <a:br>
              <a:rPr lang="en-US" sz="1800" b="1" kern="0" dirty="0" smtClean="0">
                <a:solidFill>
                  <a:schemeClr val="bg1"/>
                </a:solidFill>
                <a:latin typeface="Calibri" panose="020F0502020204030204" pitchFamily="34" charset="0"/>
                <a:ea typeface="Tahoma" pitchFamily="34" charset="0"/>
                <a:cs typeface="Vrinda" panose="020B0502040204020203"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200" b="1" kern="0" dirty="0" smtClean="0">
                <a:solidFill>
                  <a:schemeClr val="bg1"/>
                </a:solidFill>
                <a:latin typeface="Calibri" panose="020F0502020204030204" pitchFamily="34" charset="0"/>
                <a:ea typeface="Tahoma" pitchFamily="34" charset="0"/>
                <a:cs typeface="Tahoma" pitchFamily="34" charset="0"/>
              </a:rPr>
              <a:t/>
            </a:r>
            <a:br>
              <a:rPr lang="en-US" sz="1200" b="1" kern="0" dirty="0" smtClean="0">
                <a:solidFill>
                  <a:schemeClr val="bg1"/>
                </a:solidFill>
                <a:latin typeface="Calibri" panose="020F0502020204030204" pitchFamily="34" charset="0"/>
                <a:ea typeface="Tahoma" pitchFamily="34" charset="0"/>
                <a:cs typeface="Tahoma" pitchFamily="34" charset="0"/>
              </a:rPr>
            </a:br>
            <a:r>
              <a:rPr lang="en-US" sz="1200" b="1" kern="0" dirty="0" smtClean="0">
                <a:solidFill>
                  <a:schemeClr val="bg1"/>
                </a:solidFill>
                <a:latin typeface="Calibri" panose="020F0502020204030204" pitchFamily="34" charset="0"/>
                <a:ea typeface="Tahoma" pitchFamily="34" charset="0"/>
                <a:cs typeface="Tahoma" pitchFamily="34" charset="0"/>
              </a:rPr>
              <a:t/>
            </a:r>
            <a:br>
              <a:rPr lang="en-US" sz="1200" b="1" kern="0" dirty="0" smtClean="0">
                <a:solidFill>
                  <a:schemeClr val="bg1"/>
                </a:solidFill>
                <a:latin typeface="Calibri" panose="020F0502020204030204" pitchFamily="34" charset="0"/>
                <a:ea typeface="Tahoma" pitchFamily="34" charset="0"/>
                <a:cs typeface="Tahoma" pitchFamily="34" charset="0"/>
              </a:rPr>
            </a:br>
            <a:r>
              <a:rPr lang="en-US" sz="1200" b="1" kern="0" dirty="0" smtClean="0">
                <a:solidFill>
                  <a:schemeClr val="bg1"/>
                </a:solidFill>
                <a:latin typeface="Calibri" panose="020F0502020204030204" pitchFamily="34" charset="0"/>
                <a:ea typeface="Tahoma" pitchFamily="34" charset="0"/>
                <a:cs typeface="Tahoma" pitchFamily="34" charset="0"/>
              </a:rPr>
              <a:t/>
            </a:r>
            <a:br>
              <a:rPr lang="en-US" sz="12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ZA" sz="1100" kern="0" dirty="0" smtClean="0">
                <a:solidFill>
                  <a:schemeClr val="bg1"/>
                </a:solidFill>
                <a:latin typeface="Calibri" panose="020F0502020204030204" pitchFamily="34" charset="0"/>
                <a:ea typeface="Tahoma" pitchFamily="34" charset="0"/>
                <a:cs typeface="Tahoma" pitchFamily="34" charset="0"/>
              </a:rPr>
              <a:t/>
            </a:r>
            <a:br>
              <a:rPr lang="en-ZA" sz="1100"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kern="0" dirty="0" smtClean="0">
                <a:solidFill>
                  <a:schemeClr val="bg1"/>
                </a:solidFill>
                <a:latin typeface="Calibri" panose="020F0502020204030204" pitchFamily="34" charset="0"/>
                <a:ea typeface="Tahoma" pitchFamily="34" charset="0"/>
                <a:cs typeface="Tahoma" pitchFamily="34" charset="0"/>
              </a:rPr>
              <a:t/>
            </a:r>
            <a:br>
              <a:rPr lang="en-US" sz="1100" kern="0" dirty="0" smtClean="0">
                <a:solidFill>
                  <a:schemeClr val="bg1"/>
                </a:solidFill>
                <a:latin typeface="Calibri" panose="020F0502020204030204" pitchFamily="34" charset="0"/>
                <a:ea typeface="Tahoma" pitchFamily="34" charset="0"/>
                <a:cs typeface="Tahoma" pitchFamily="34" charset="0"/>
              </a:rPr>
            </a:br>
            <a:r>
              <a:rPr lang="en-US" sz="1100" kern="0" dirty="0" smtClean="0">
                <a:solidFill>
                  <a:schemeClr val="bg1"/>
                </a:solidFill>
                <a:latin typeface="Calibri" panose="020F0502020204030204" pitchFamily="34" charset="0"/>
                <a:ea typeface="Tahoma" pitchFamily="34" charset="0"/>
                <a:cs typeface="Tahoma" pitchFamily="34" charset="0"/>
              </a:rPr>
              <a:t/>
            </a:r>
            <a:br>
              <a:rPr lang="en-US" sz="1100"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sz="1100" b="1" kern="0" dirty="0" smtClean="0">
                <a:solidFill>
                  <a:schemeClr val="bg1"/>
                </a:solidFill>
                <a:latin typeface="Calibri" panose="020F0502020204030204" pitchFamily="34" charset="0"/>
                <a:ea typeface="Tahoma" pitchFamily="34" charset="0"/>
                <a:cs typeface="Tahoma" pitchFamily="34" charset="0"/>
              </a:rPr>
              <a:t/>
            </a:r>
            <a:br>
              <a:rPr lang="en-US" sz="1100" b="1" kern="0" dirty="0" smtClean="0">
                <a:solidFill>
                  <a:schemeClr val="bg1"/>
                </a:solidFill>
                <a:latin typeface="Calibri" panose="020F0502020204030204" pitchFamily="34" charset="0"/>
                <a:ea typeface="Tahoma" pitchFamily="34" charset="0"/>
                <a:cs typeface="Tahoma" pitchFamily="34" charset="0"/>
              </a:rPr>
            </a:br>
            <a:r>
              <a:rPr lang="en-US" b="1" kern="0" dirty="0" smtClean="0">
                <a:solidFill>
                  <a:schemeClr val="bg1"/>
                </a:solidFill>
                <a:latin typeface="Calibri" panose="020F0502020204030204" pitchFamily="34" charset="0"/>
              </a:rPr>
              <a:t/>
            </a:r>
            <a:br>
              <a:rPr lang="en-US" b="1" kern="0" dirty="0" smtClean="0">
                <a:solidFill>
                  <a:schemeClr val="bg1"/>
                </a:solidFill>
                <a:latin typeface="Calibri" panose="020F0502020204030204" pitchFamily="34" charset="0"/>
              </a:rPr>
            </a:br>
            <a:endParaRPr lang="en-US" b="1" kern="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2679366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216" y="1245636"/>
            <a:ext cx="8229600" cy="4525963"/>
          </a:xfrm>
        </p:spPr>
        <p:txBody>
          <a:bodyPr/>
          <a:lstStyle/>
          <a:p>
            <a:pPr lvl="0">
              <a:lnSpc>
                <a:spcPct val="150000"/>
              </a:lnSpc>
            </a:pPr>
            <a:endParaRPr lang="en-US" sz="1600" dirty="0" smtClean="0">
              <a:cs typeface="Vrinda" panose="020B0502040204020203" pitchFamily="34" charset="0"/>
            </a:endParaRPr>
          </a:p>
          <a:p>
            <a:pPr lvl="0">
              <a:lnSpc>
                <a:spcPct val="150000"/>
              </a:lnSpc>
            </a:pPr>
            <a:r>
              <a:rPr lang="en-US" sz="1600" dirty="0" smtClean="0">
                <a:cs typeface="Vrinda" panose="020B0502040204020203" pitchFamily="34" charset="0"/>
              </a:rPr>
              <a:t>Shortage </a:t>
            </a:r>
            <a:r>
              <a:rPr lang="en-US" sz="1600" dirty="0">
                <a:cs typeface="Vrinda" panose="020B0502040204020203" pitchFamily="34" charset="0"/>
              </a:rPr>
              <a:t>of core competencies required for the overall operation of the organisation</a:t>
            </a:r>
            <a:r>
              <a:rPr lang="en-US" sz="1600" dirty="0" smtClean="0">
                <a:cs typeface="Vrinda" panose="020B0502040204020203" pitchFamily="34" charset="0"/>
              </a:rPr>
              <a:t>;</a:t>
            </a:r>
          </a:p>
          <a:p>
            <a:pPr marL="0" lvl="0" indent="0">
              <a:lnSpc>
                <a:spcPct val="150000"/>
              </a:lnSpc>
              <a:buNone/>
            </a:pPr>
            <a:endParaRPr lang="en-US" sz="1600" dirty="0">
              <a:cs typeface="Vrinda" panose="020B0502040204020203" pitchFamily="34" charset="0"/>
            </a:endParaRPr>
          </a:p>
          <a:p>
            <a:pPr lvl="0">
              <a:lnSpc>
                <a:spcPct val="150000"/>
              </a:lnSpc>
            </a:pPr>
            <a:r>
              <a:rPr lang="en-US" sz="1600" dirty="0">
                <a:cs typeface="Vrinda" panose="020B0502040204020203" pitchFamily="34" charset="0"/>
              </a:rPr>
              <a:t>Shortage of women in the field of atmospheric sciences</a:t>
            </a:r>
            <a:r>
              <a:rPr lang="en-US" sz="1600" dirty="0" smtClean="0">
                <a:cs typeface="Vrinda" panose="020B0502040204020203" pitchFamily="34" charset="0"/>
              </a:rPr>
              <a:t>; and</a:t>
            </a:r>
          </a:p>
          <a:p>
            <a:pPr marL="0" lvl="0" indent="0">
              <a:lnSpc>
                <a:spcPct val="150000"/>
              </a:lnSpc>
              <a:buNone/>
            </a:pPr>
            <a:endParaRPr lang="en-US" sz="1600" dirty="0">
              <a:cs typeface="Vrinda" panose="020B0502040204020203" pitchFamily="34" charset="0"/>
            </a:endParaRPr>
          </a:p>
          <a:p>
            <a:pPr lvl="0">
              <a:lnSpc>
                <a:spcPct val="150000"/>
              </a:lnSpc>
            </a:pPr>
            <a:r>
              <a:rPr lang="en-US" sz="1600" dirty="0">
                <a:cs typeface="Vrinda" panose="020B0502040204020203" pitchFamily="34" charset="0"/>
              </a:rPr>
              <a:t>Budget constraints for the implementation of some of the key programmes aligned to </a:t>
            </a:r>
            <a:r>
              <a:rPr lang="en-US" sz="1600" dirty="0" smtClean="0">
                <a:cs typeface="Vrinda" panose="020B0502040204020203" pitchFamily="34" charset="0"/>
              </a:rPr>
              <a:t>the Employment </a:t>
            </a:r>
            <a:r>
              <a:rPr lang="en-US" sz="1600" dirty="0">
                <a:cs typeface="Vrinda" panose="020B0502040204020203" pitchFamily="34" charset="0"/>
              </a:rPr>
              <a:t>Equity Plan;</a:t>
            </a:r>
          </a:p>
          <a:p>
            <a:pPr marL="514350" indent="-514350">
              <a:lnSpc>
                <a:spcPct val="150000"/>
              </a:lnSpc>
              <a:buFont typeface="+mj-lt"/>
              <a:buAutoNum type="alphaLcParenR"/>
            </a:pPr>
            <a:endParaRPr lang="en-US" sz="1600" dirty="0" smtClean="0">
              <a:cs typeface="Vrinda" panose="020B0502040204020203" pitchFamily="34" charset="0"/>
            </a:endParaRPr>
          </a:p>
          <a:p>
            <a:pPr marL="514350" indent="-514350">
              <a:buFont typeface="+mj-lt"/>
              <a:buAutoNum type="alphaLcParenR"/>
            </a:pPr>
            <a:endParaRPr lang="en-US" dirty="0" smtClean="0"/>
          </a:p>
          <a:p>
            <a:pPr marL="0" indent="0">
              <a:buNone/>
            </a:pPr>
            <a:endParaRPr lang="en-US" dirty="0"/>
          </a:p>
        </p:txBody>
      </p:sp>
      <p:sp>
        <p:nvSpPr>
          <p:cNvPr id="6" name="Footer Placeholder 5"/>
          <p:cNvSpPr>
            <a:spLocks noGrp="1"/>
          </p:cNvSpPr>
          <p:nvPr>
            <p:ph type="ftr" sz="quarter" idx="11"/>
          </p:nvPr>
        </p:nvSpPr>
        <p:spPr/>
        <p:txBody>
          <a:bodyPr rtlCol="0" anchor="ctr"/>
          <a:lstStyle/>
          <a:p>
            <a:pPr algn="l" fontAlgn="auto">
              <a:spcBef>
                <a:spcPts val="0"/>
              </a:spcBef>
              <a:spcAft>
                <a:spcPts val="0"/>
              </a:spcAft>
              <a:defRPr/>
            </a:pPr>
            <a:r>
              <a:rPr lang="pt-BR" sz="1000" dirty="0" smtClean="0">
                <a:solidFill>
                  <a:srgbClr val="0070C0"/>
                </a:solidFill>
                <a:latin typeface="Calibri" panose="020F0502020204030204" pitchFamily="34" charset="0"/>
                <a:ea typeface="Tahoma" pitchFamily="34" charset="0"/>
                <a:cs typeface="Tahoma" pitchFamily="34" charset="0"/>
              </a:rPr>
              <a:t>Doc </a:t>
            </a:r>
            <a:r>
              <a:rPr lang="pt-BR" sz="1000" dirty="0">
                <a:solidFill>
                  <a:srgbClr val="0070C0"/>
                </a:solidFill>
                <a:latin typeface="Calibri" panose="020F0502020204030204" pitchFamily="34" charset="0"/>
                <a:ea typeface="Tahoma" pitchFamily="34" charset="0"/>
                <a:cs typeface="Tahoma" pitchFamily="34" charset="0"/>
              </a:rPr>
              <a:t>Ref n: </a:t>
            </a:r>
            <a:r>
              <a:rPr lang="pt-BR" sz="1000" dirty="0" smtClean="0">
                <a:solidFill>
                  <a:srgbClr val="0070C0"/>
                </a:solidFill>
                <a:latin typeface="Calibri" panose="020F0502020204030204" pitchFamily="34" charset="0"/>
                <a:ea typeface="Tahoma" pitchFamily="34" charset="0"/>
                <a:cs typeface="Tahoma" pitchFamily="34" charset="0"/>
              </a:rPr>
              <a:t>PCEA-OCT-2015</a:t>
            </a:r>
            <a:endParaRPr lang="en-US" sz="1000" dirty="0">
              <a:solidFill>
                <a:schemeClr val="tx1">
                  <a:tint val="75000"/>
                </a:schemeClr>
              </a:solidFill>
              <a:latin typeface="Calibri" panose="020F0502020204030204" pitchFamily="34" charset="0"/>
            </a:endParaRPr>
          </a:p>
        </p:txBody>
      </p:sp>
      <p:sp>
        <p:nvSpPr>
          <p:cNvPr id="7" name="Title 1"/>
          <p:cNvSpPr txBox="1">
            <a:spLocks/>
          </p:cNvSpPr>
          <p:nvPr/>
        </p:nvSpPr>
        <p:spPr bwMode="auto">
          <a:xfrm>
            <a:off x="0" y="0"/>
            <a:ext cx="9144000" cy="1138687"/>
          </a:xfrm>
          <a:prstGeom prst="rect">
            <a:avLst/>
          </a:prstGeom>
          <a:solidFill>
            <a:srgbClr val="00B0F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lnSpc>
                <a:spcPct val="200000"/>
              </a:lnSpc>
            </a:pPr>
            <a:r>
              <a:rPr lang="en-US" sz="1800" b="1" kern="0" dirty="0" smtClean="0">
                <a:solidFill>
                  <a:schemeClr val="bg1"/>
                </a:solidFill>
                <a:latin typeface="+mn-lt"/>
                <a:ea typeface="Tahoma" pitchFamily="34" charset="0"/>
                <a:cs typeface="Vrinda" panose="020B0502040204020203" pitchFamily="34" charset="0"/>
              </a:rPr>
              <a:t>CHALLENGES  - EMPLOYMENT EQUITY</a:t>
            </a:r>
            <a:br>
              <a:rPr lang="en-US" sz="1800" b="1" kern="0" dirty="0" smtClean="0">
                <a:solidFill>
                  <a:schemeClr val="bg1"/>
                </a:solidFill>
                <a:latin typeface="+mn-lt"/>
                <a:ea typeface="Tahoma" pitchFamily="34" charset="0"/>
                <a:cs typeface="Vrinda" panose="020B0502040204020203" pitchFamily="34" charset="0"/>
              </a:rPr>
            </a:br>
            <a:r>
              <a:rPr lang="en-US" sz="1800" b="1" kern="0" dirty="0" smtClean="0">
                <a:solidFill>
                  <a:schemeClr val="bg1"/>
                </a:solidFill>
                <a:latin typeface="+mn-lt"/>
                <a:ea typeface="Tahoma" pitchFamily="34" charset="0"/>
                <a:cs typeface="Vrinda" panose="020B0502040204020203" pitchFamily="34" charset="0"/>
              </a:rPr>
              <a:t/>
            </a:r>
            <a:br>
              <a:rPr lang="en-US" sz="1800" b="1" kern="0" dirty="0" smtClean="0">
                <a:solidFill>
                  <a:schemeClr val="bg1"/>
                </a:solidFill>
                <a:latin typeface="+mn-lt"/>
                <a:ea typeface="Tahoma" pitchFamily="34" charset="0"/>
                <a:cs typeface="Vrinda" panose="020B0502040204020203"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200" b="1" kern="0" dirty="0" smtClean="0">
                <a:solidFill>
                  <a:schemeClr val="bg1"/>
                </a:solidFill>
                <a:latin typeface="+mn-lt"/>
                <a:ea typeface="Tahoma" pitchFamily="34" charset="0"/>
                <a:cs typeface="Tahoma" pitchFamily="34" charset="0"/>
              </a:rPr>
              <a:t/>
            </a:r>
            <a:br>
              <a:rPr lang="en-US" sz="12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2400" b="1" kern="0" dirty="0" smtClean="0">
                <a:solidFill>
                  <a:schemeClr val="bg1"/>
                </a:solidFill>
                <a:latin typeface="+mn-lt"/>
                <a:ea typeface="Tahoma" pitchFamily="34" charset="0"/>
                <a:cs typeface="Tahoma" pitchFamily="34" charset="0"/>
              </a:rPr>
              <a:t>EMPLOYMENT EQUITY CHALLENGES</a:t>
            </a: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ZA" sz="1100" kern="0" dirty="0" smtClean="0">
                <a:solidFill>
                  <a:schemeClr val="bg1"/>
                </a:solidFill>
                <a:latin typeface="+mn-lt"/>
                <a:ea typeface="Tahoma" pitchFamily="34" charset="0"/>
                <a:cs typeface="Tahoma" pitchFamily="34" charset="0"/>
              </a:rPr>
              <a:t/>
            </a:r>
            <a:br>
              <a:rPr lang="en-ZA" sz="1100"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kern="0" dirty="0" smtClean="0">
                <a:solidFill>
                  <a:schemeClr val="bg1"/>
                </a:solidFill>
                <a:latin typeface="+mn-lt"/>
                <a:ea typeface="Tahoma" pitchFamily="34" charset="0"/>
                <a:cs typeface="Tahoma" pitchFamily="34" charset="0"/>
              </a:rPr>
              <a:t/>
            </a:r>
            <a:br>
              <a:rPr lang="en-US" sz="1100" kern="0" dirty="0" smtClean="0">
                <a:solidFill>
                  <a:schemeClr val="bg1"/>
                </a:solidFill>
                <a:latin typeface="+mn-lt"/>
                <a:ea typeface="Tahoma" pitchFamily="34" charset="0"/>
                <a:cs typeface="Tahoma" pitchFamily="34" charset="0"/>
              </a:rPr>
            </a:br>
            <a:r>
              <a:rPr lang="en-US" sz="1100" kern="0" dirty="0" smtClean="0">
                <a:solidFill>
                  <a:schemeClr val="bg1"/>
                </a:solidFill>
                <a:latin typeface="+mn-lt"/>
                <a:ea typeface="Tahoma" pitchFamily="34" charset="0"/>
                <a:cs typeface="Tahoma" pitchFamily="34" charset="0"/>
              </a:rPr>
              <a:t/>
            </a:r>
            <a:br>
              <a:rPr lang="en-US" sz="1100"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sz="1100" b="1" kern="0" dirty="0" smtClean="0">
                <a:solidFill>
                  <a:schemeClr val="bg1"/>
                </a:solidFill>
                <a:latin typeface="+mn-lt"/>
                <a:ea typeface="Tahoma" pitchFamily="34" charset="0"/>
                <a:cs typeface="Tahoma" pitchFamily="34" charset="0"/>
              </a:rPr>
              <a:t/>
            </a:r>
            <a:br>
              <a:rPr lang="en-US" sz="1100" b="1" kern="0" dirty="0" smtClean="0">
                <a:solidFill>
                  <a:schemeClr val="bg1"/>
                </a:solidFill>
                <a:latin typeface="+mn-lt"/>
                <a:ea typeface="Tahoma" pitchFamily="34" charset="0"/>
                <a:cs typeface="Tahoma" pitchFamily="34" charset="0"/>
              </a:rPr>
            </a:br>
            <a:r>
              <a:rPr lang="en-US" b="1" kern="0" dirty="0" smtClean="0">
                <a:solidFill>
                  <a:schemeClr val="bg1"/>
                </a:solidFill>
                <a:latin typeface="+mn-lt"/>
              </a:rPr>
              <a:t/>
            </a:r>
            <a:br>
              <a:rPr lang="en-US" b="1" kern="0" dirty="0" smtClean="0">
                <a:solidFill>
                  <a:schemeClr val="bg1"/>
                </a:solidFill>
                <a:latin typeface="+mn-lt"/>
              </a:rPr>
            </a:br>
            <a:endParaRPr lang="en-US" b="1" kern="0" dirty="0" smtClean="0">
              <a:solidFill>
                <a:schemeClr val="bg1"/>
              </a:solidFill>
              <a:latin typeface="+mn-lt"/>
            </a:endParaRPr>
          </a:p>
        </p:txBody>
      </p:sp>
      <p:sp>
        <p:nvSpPr>
          <p:cNvPr id="9"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41</a:t>
            </a:r>
            <a:endParaRPr lang="en-US" sz="1200" dirty="0">
              <a:solidFill>
                <a:srgbClr val="000000"/>
              </a:solidFill>
            </a:endParaRPr>
          </a:p>
        </p:txBody>
      </p:sp>
    </p:spTree>
    <p:extLst>
      <p:ext uri="{BB962C8B-B14F-4D97-AF65-F5344CB8AC3E}">
        <p14:creationId xmlns:p14="http://schemas.microsoft.com/office/powerpoint/2010/main" val="24424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80395"/>
            <a:ext cx="8610600" cy="3539430"/>
          </a:xfrm>
          <a:prstGeom prst="rect">
            <a:avLst/>
          </a:prstGeom>
          <a:noFill/>
        </p:spPr>
        <p:txBody>
          <a:bodyPr wrap="square" rtlCol="0">
            <a:spAutoFit/>
          </a:bodyPr>
          <a:lstStyle/>
          <a:p>
            <a:pPr algn="ctr"/>
            <a:endParaRPr lang="en-US" sz="4000" b="1" dirty="0" smtClean="0">
              <a:solidFill>
                <a:srgbClr val="000099"/>
              </a:solidFill>
              <a:cs typeface="Arial" pitchFamily="34" charset="0"/>
            </a:endParaRPr>
          </a:p>
          <a:p>
            <a:pPr algn="ctr"/>
            <a:r>
              <a:rPr lang="en-US" sz="4000" b="1" dirty="0" smtClean="0">
                <a:solidFill>
                  <a:srgbClr val="000099"/>
                </a:solidFill>
                <a:cs typeface="Arial" pitchFamily="34" charset="0"/>
              </a:rPr>
              <a:t>Audited Annual Financial Statements </a:t>
            </a:r>
          </a:p>
          <a:p>
            <a:pPr algn="ctr"/>
            <a:r>
              <a:rPr lang="en-US" sz="2400" b="1" dirty="0" smtClean="0">
                <a:solidFill>
                  <a:srgbClr val="000099"/>
                </a:solidFill>
                <a:cs typeface="Arial" pitchFamily="34" charset="0"/>
              </a:rPr>
              <a:t>FOR THE YEAR ENDED 31 MARCH 2015</a:t>
            </a:r>
          </a:p>
          <a:p>
            <a:pPr algn="ctr"/>
            <a:endParaRPr lang="en-US" sz="4000" dirty="0" smtClean="0">
              <a:solidFill>
                <a:srgbClr val="000099"/>
              </a:solidFill>
              <a:cs typeface="Arial" pitchFamily="34" charset="0"/>
            </a:endParaRPr>
          </a:p>
          <a:p>
            <a:pPr algn="ctr"/>
            <a:endParaRPr lang="en-US" sz="4000" dirty="0" smtClean="0">
              <a:solidFill>
                <a:srgbClr val="000099"/>
              </a:solidFill>
              <a:cs typeface="Arial" pitchFamily="34" charset="0"/>
            </a:endParaRPr>
          </a:p>
        </p:txBody>
      </p:sp>
    </p:spTree>
    <p:extLst>
      <p:ext uri="{BB962C8B-B14F-4D97-AF65-F5344CB8AC3E}">
        <p14:creationId xmlns:p14="http://schemas.microsoft.com/office/powerpoint/2010/main" val="2754488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algn="ctr">
              <a:spcBef>
                <a:spcPct val="0"/>
              </a:spcBef>
              <a:defRPr/>
            </a:pPr>
            <a:r>
              <a:rPr lang="en-US" sz="2400" b="1" dirty="0">
                <a:latin typeface="Arial" pitchFamily="34" charset="0"/>
                <a:cs typeface="Arial" pitchFamily="34" charset="0"/>
              </a:rPr>
              <a:t>Annual Financial Statements </a:t>
            </a:r>
          </a:p>
          <a:p>
            <a:pPr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algn="ctr">
              <a:spcBef>
                <a:spcPct val="0"/>
              </a:spcBef>
              <a:defRPr/>
            </a:pPr>
            <a:r>
              <a:rPr lang="en-US" sz="2400" b="1" dirty="0" smtClean="0">
                <a:latin typeface="Arial" pitchFamily="34" charset="0"/>
                <a:cs typeface="Arial" pitchFamily="34" charset="0"/>
              </a:rPr>
              <a:t>Statement of Financial Performance</a:t>
            </a:r>
            <a:endParaRPr lang="en-US"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D9226A6-CDFF-478C-B15E-9D51F804D307}" type="slidenum">
              <a:rPr lang="en-US" smtClean="0">
                <a:solidFill>
                  <a:prstClr val="black">
                    <a:tint val="75000"/>
                  </a:prstClr>
                </a:solidFill>
              </a:rPr>
              <a:pPr/>
              <a:t>43</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0" y="1066800"/>
            <a:ext cx="9144000" cy="5181600"/>
          </a:xfrm>
          <a:prstGeom prst="rect">
            <a:avLst/>
          </a:prstGeom>
        </p:spPr>
      </p:pic>
    </p:spTree>
    <p:extLst>
      <p:ext uri="{BB962C8B-B14F-4D97-AF65-F5344CB8AC3E}">
        <p14:creationId xmlns:p14="http://schemas.microsoft.com/office/powerpoint/2010/main" val="3069805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2"/>
          <p:cNvSpPr txBox="1">
            <a:spLocks/>
          </p:cNvSpPr>
          <p:nvPr/>
        </p:nvSpPr>
        <p:spPr>
          <a:xfrm>
            <a:off x="0" y="-76201"/>
            <a:ext cx="9144000" cy="1214859"/>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000" b="1" dirty="0">
                <a:latin typeface="Arial" pitchFamily="34" charset="0"/>
                <a:cs typeface="Arial" pitchFamily="34" charset="0"/>
              </a:rPr>
              <a:t>Annual Financial Statements for the year ended 31 March 2015</a:t>
            </a:r>
          </a:p>
          <a:p>
            <a:pPr lvl="0" algn="ctr">
              <a:spcBef>
                <a:spcPct val="0"/>
              </a:spcBef>
              <a:defRPr/>
            </a:pPr>
            <a:r>
              <a:rPr lang="en-US" sz="2000" b="1" dirty="0">
                <a:latin typeface="Arial" pitchFamily="34" charset="0"/>
                <a:cs typeface="Arial" pitchFamily="34" charset="0"/>
              </a:rPr>
              <a:t>Statement of Financial Performance (Actual to Budget Comparison)</a:t>
            </a:r>
          </a:p>
        </p:txBody>
      </p:sp>
      <p:sp>
        <p:nvSpPr>
          <p:cNvPr id="4" name="Slide Number Placeholder 3"/>
          <p:cNvSpPr>
            <a:spLocks noGrp="1"/>
          </p:cNvSpPr>
          <p:nvPr>
            <p:ph type="sldNum" sz="quarter" idx="12"/>
          </p:nvPr>
        </p:nvSpPr>
        <p:spPr/>
        <p:txBody>
          <a:bodyPr/>
          <a:lstStyle/>
          <a:p>
            <a:fld id="{8D9226A6-CDFF-478C-B15E-9D51F804D307}" type="slidenum">
              <a:rPr lang="en-US" smtClean="0">
                <a:solidFill>
                  <a:prstClr val="black">
                    <a:tint val="75000"/>
                  </a:prstClr>
                </a:solidFill>
              </a:rPr>
              <a:pPr/>
              <a:t>44</a:t>
            </a:fld>
            <a:endParaRPr lang="en-US" dirty="0">
              <a:solidFill>
                <a:prstClr val="black">
                  <a:tint val="75000"/>
                </a:prstClr>
              </a:solidFill>
            </a:endParaRPr>
          </a:p>
        </p:txBody>
      </p:sp>
      <p:pic>
        <p:nvPicPr>
          <p:cNvPr id="2" name="Picture 1"/>
          <p:cNvPicPr>
            <a:picLocks noChangeAspect="1"/>
          </p:cNvPicPr>
          <p:nvPr/>
        </p:nvPicPr>
        <p:blipFill>
          <a:blip r:embed="rId3"/>
          <a:stretch>
            <a:fillRect/>
          </a:stretch>
        </p:blipFill>
        <p:spPr>
          <a:xfrm>
            <a:off x="76200" y="1214858"/>
            <a:ext cx="8915400" cy="4322913"/>
          </a:xfrm>
          <a:prstGeom prst="rect">
            <a:avLst/>
          </a:prstGeom>
        </p:spPr>
      </p:pic>
    </p:spTree>
    <p:extLst>
      <p:ext uri="{BB962C8B-B14F-4D97-AF65-F5344CB8AC3E}">
        <p14:creationId xmlns:p14="http://schemas.microsoft.com/office/powerpoint/2010/main" val="2968149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208" y="860587"/>
            <a:ext cx="8915400" cy="1066800"/>
          </a:xfrm>
        </p:spPr>
        <p:txBody>
          <a:bodyPr>
            <a:normAutofit/>
          </a:bodyPr>
          <a:lstStyle/>
          <a:p>
            <a:pPr>
              <a:buNone/>
            </a:pPr>
            <a:r>
              <a:rPr lang="en-ZA" sz="2000" dirty="0" smtClean="0"/>
              <a:t> </a:t>
            </a:r>
          </a:p>
          <a:p>
            <a:pPr>
              <a:buNone/>
            </a:pPr>
            <a:endParaRPr lang="en-ZA" sz="7200" dirty="0" smtClean="0"/>
          </a:p>
        </p:txBody>
      </p:sp>
      <p:sp>
        <p:nvSpPr>
          <p:cNvPr id="6"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lvl="0" algn="ctr">
              <a:spcBef>
                <a:spcPct val="0"/>
              </a:spcBef>
              <a:defRPr/>
            </a:pPr>
            <a:r>
              <a:rPr lang="en-US" sz="2400" b="1" dirty="0" smtClean="0">
                <a:latin typeface="Arial" pitchFamily="34" charset="0"/>
                <a:cs typeface="Arial" pitchFamily="34" charset="0"/>
              </a:rPr>
              <a:t>Total Revenue</a:t>
            </a:r>
            <a:endParaRPr lang="en-US" sz="2400" b="1" dirty="0">
              <a:latin typeface="Arial" pitchFamily="34" charset="0"/>
              <a:cs typeface="Arial" pitchFamily="34" charset="0"/>
            </a:endParaRPr>
          </a:p>
        </p:txBody>
      </p:sp>
      <p:sp>
        <p:nvSpPr>
          <p:cNvPr id="2" name="TextBox 1"/>
          <p:cNvSpPr txBox="1"/>
          <p:nvPr/>
        </p:nvSpPr>
        <p:spPr>
          <a:xfrm>
            <a:off x="124408" y="1066800"/>
            <a:ext cx="8887408" cy="800219"/>
          </a:xfrm>
          <a:prstGeom prst="rect">
            <a:avLst/>
          </a:prstGeom>
          <a:noFill/>
        </p:spPr>
        <p:txBody>
          <a:bodyPr wrap="square" rtlCol="0">
            <a:spAutoFit/>
          </a:bodyPr>
          <a:lstStyle/>
          <a:p>
            <a:r>
              <a:rPr lang="en-GB" dirty="0"/>
              <a:t> </a:t>
            </a:r>
            <a:endParaRPr lang="en-ZA" dirty="0"/>
          </a:p>
          <a:p>
            <a:r>
              <a:rPr lang="en-GB" sz="1400" dirty="0"/>
              <a:t> </a:t>
            </a:r>
            <a:endParaRPr lang="en-ZA" sz="1400" dirty="0"/>
          </a:p>
          <a:p>
            <a:pPr marL="285750" indent="-285750">
              <a:buFont typeface="Arial" panose="020B0604020202020204" pitchFamily="34" charset="0"/>
              <a:buChar char="•"/>
            </a:pPr>
            <a:endParaRPr lang="en-ZA" sz="1400" dirty="0"/>
          </a:p>
        </p:txBody>
      </p:sp>
      <p:sp>
        <p:nvSpPr>
          <p:cNvPr id="3" name="Slide Number Placeholder 2"/>
          <p:cNvSpPr>
            <a:spLocks noGrp="1"/>
          </p:cNvSpPr>
          <p:nvPr>
            <p:ph type="sldNum" sz="quarter" idx="12"/>
          </p:nvPr>
        </p:nvSpPr>
        <p:spPr/>
        <p:txBody>
          <a:bodyPr/>
          <a:lstStyle/>
          <a:p>
            <a:fld id="{8D9226A6-CDFF-478C-B15E-9D51F804D307}" type="slidenum">
              <a:rPr lang="en-US" smtClean="0">
                <a:solidFill>
                  <a:prstClr val="black">
                    <a:tint val="75000"/>
                  </a:prstClr>
                </a:solidFill>
              </a:rPr>
              <a:pPr/>
              <a:t>45</a:t>
            </a:fld>
            <a:endParaRPr lang="en-US" dirty="0">
              <a:solidFill>
                <a:prstClr val="black">
                  <a:tint val="75000"/>
                </a:prstClr>
              </a:solidFill>
            </a:endParaRPr>
          </a:p>
        </p:txBody>
      </p:sp>
      <p:graphicFrame>
        <p:nvGraphicFramePr>
          <p:cNvPr id="9" name="Chart 8"/>
          <p:cNvGraphicFramePr>
            <a:graphicFrameLocks/>
          </p:cNvGraphicFramePr>
          <p:nvPr>
            <p:extLst/>
          </p:nvPr>
        </p:nvGraphicFramePr>
        <p:xfrm>
          <a:off x="48208" y="1066800"/>
          <a:ext cx="9095792" cy="528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578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208" y="860587"/>
            <a:ext cx="8915400" cy="1066800"/>
          </a:xfrm>
        </p:spPr>
        <p:txBody>
          <a:bodyPr>
            <a:normAutofit/>
          </a:bodyPr>
          <a:lstStyle/>
          <a:p>
            <a:pPr>
              <a:buNone/>
            </a:pPr>
            <a:r>
              <a:rPr lang="en-ZA" sz="2000" dirty="0" smtClean="0"/>
              <a:t> </a:t>
            </a:r>
          </a:p>
          <a:p>
            <a:pPr>
              <a:buNone/>
            </a:pPr>
            <a:endParaRPr lang="en-ZA" sz="7200" dirty="0" smtClean="0"/>
          </a:p>
        </p:txBody>
      </p:sp>
      <p:sp>
        <p:nvSpPr>
          <p:cNvPr id="6"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lvl="0" algn="ctr">
              <a:spcBef>
                <a:spcPct val="0"/>
              </a:spcBef>
              <a:defRPr/>
            </a:pPr>
            <a:r>
              <a:rPr lang="en-US" sz="2400" b="1" dirty="0" smtClean="0">
                <a:latin typeface="Arial" pitchFamily="34" charset="0"/>
                <a:cs typeface="Arial" pitchFamily="34" charset="0"/>
              </a:rPr>
              <a:t>Total Expenditure</a:t>
            </a:r>
            <a:endParaRPr lang="en-US" sz="2400" b="1" dirty="0">
              <a:latin typeface="Arial" pitchFamily="34" charset="0"/>
              <a:cs typeface="Arial" pitchFamily="34" charset="0"/>
            </a:endParaRPr>
          </a:p>
        </p:txBody>
      </p:sp>
      <p:sp>
        <p:nvSpPr>
          <p:cNvPr id="2" name="TextBox 1"/>
          <p:cNvSpPr txBox="1"/>
          <p:nvPr/>
        </p:nvSpPr>
        <p:spPr>
          <a:xfrm>
            <a:off x="124408" y="1066800"/>
            <a:ext cx="8887408" cy="800219"/>
          </a:xfrm>
          <a:prstGeom prst="rect">
            <a:avLst/>
          </a:prstGeom>
          <a:noFill/>
        </p:spPr>
        <p:txBody>
          <a:bodyPr wrap="square" rtlCol="0">
            <a:spAutoFit/>
          </a:bodyPr>
          <a:lstStyle/>
          <a:p>
            <a:r>
              <a:rPr lang="en-GB" dirty="0"/>
              <a:t> </a:t>
            </a:r>
            <a:endParaRPr lang="en-ZA" dirty="0"/>
          </a:p>
          <a:p>
            <a:r>
              <a:rPr lang="en-GB" sz="1400" dirty="0"/>
              <a:t> </a:t>
            </a:r>
            <a:endParaRPr lang="en-ZA" sz="1400" dirty="0"/>
          </a:p>
          <a:p>
            <a:pPr marL="285750" indent="-285750">
              <a:buFont typeface="Arial" panose="020B0604020202020204" pitchFamily="34" charset="0"/>
              <a:buChar char="•"/>
            </a:pPr>
            <a:endParaRPr lang="en-ZA" sz="1400" dirty="0"/>
          </a:p>
        </p:txBody>
      </p:sp>
      <p:sp>
        <p:nvSpPr>
          <p:cNvPr id="3" name="Slide Number Placeholder 2"/>
          <p:cNvSpPr>
            <a:spLocks noGrp="1"/>
          </p:cNvSpPr>
          <p:nvPr>
            <p:ph type="sldNum" sz="quarter" idx="12"/>
          </p:nvPr>
        </p:nvSpPr>
        <p:spPr/>
        <p:txBody>
          <a:bodyPr/>
          <a:lstStyle/>
          <a:p>
            <a:fld id="{8D9226A6-CDFF-478C-B15E-9D51F804D307}" type="slidenum">
              <a:rPr lang="en-US" smtClean="0">
                <a:solidFill>
                  <a:prstClr val="black">
                    <a:tint val="75000"/>
                  </a:prstClr>
                </a:solidFill>
              </a:rPr>
              <a:pPr/>
              <a:t>46</a:t>
            </a:fld>
            <a:endParaRPr lang="en-US" dirty="0">
              <a:solidFill>
                <a:prstClr val="black">
                  <a:tint val="75000"/>
                </a:prstClr>
              </a:solidFill>
            </a:endParaRPr>
          </a:p>
        </p:txBody>
      </p:sp>
      <p:graphicFrame>
        <p:nvGraphicFramePr>
          <p:cNvPr id="10" name="Chart 9"/>
          <p:cNvGraphicFramePr>
            <a:graphicFrameLocks/>
          </p:cNvGraphicFramePr>
          <p:nvPr>
            <p:extLst>
              <p:ext uri="{D42A27DB-BD31-4B8C-83A1-F6EECF244321}">
                <p14:modId xmlns:p14="http://schemas.microsoft.com/office/powerpoint/2010/main" val="3293767210"/>
              </p:ext>
            </p:extLst>
          </p:nvPr>
        </p:nvGraphicFramePr>
        <p:xfrm>
          <a:off x="6220" y="1066800"/>
          <a:ext cx="9061580" cy="528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798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208" y="860587"/>
            <a:ext cx="8915400" cy="1066800"/>
          </a:xfrm>
        </p:spPr>
        <p:txBody>
          <a:bodyPr>
            <a:normAutofit/>
          </a:bodyPr>
          <a:lstStyle/>
          <a:p>
            <a:pPr>
              <a:buNone/>
            </a:pPr>
            <a:r>
              <a:rPr lang="en-ZA" sz="2000" dirty="0" smtClean="0"/>
              <a:t> </a:t>
            </a:r>
          </a:p>
          <a:p>
            <a:pPr>
              <a:buNone/>
            </a:pPr>
            <a:endParaRPr lang="en-ZA" sz="7200" dirty="0" smtClean="0"/>
          </a:p>
        </p:txBody>
      </p:sp>
      <p:sp>
        <p:nvSpPr>
          <p:cNvPr id="6"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lvl="0" algn="ctr">
              <a:spcBef>
                <a:spcPct val="0"/>
              </a:spcBef>
              <a:defRPr/>
            </a:pPr>
            <a:r>
              <a:rPr lang="en-US" sz="2400" b="1" dirty="0">
                <a:latin typeface="Arial" pitchFamily="34" charset="0"/>
                <a:cs typeface="Arial" pitchFamily="34" charset="0"/>
              </a:rPr>
              <a:t>Statement of Financial Performance</a:t>
            </a:r>
          </a:p>
        </p:txBody>
      </p:sp>
      <p:sp>
        <p:nvSpPr>
          <p:cNvPr id="2" name="TextBox 1"/>
          <p:cNvSpPr txBox="1"/>
          <p:nvPr/>
        </p:nvSpPr>
        <p:spPr>
          <a:xfrm>
            <a:off x="124408" y="1066800"/>
            <a:ext cx="8887408" cy="6394058"/>
          </a:xfrm>
          <a:prstGeom prst="rect">
            <a:avLst/>
          </a:prstGeom>
          <a:noFill/>
        </p:spPr>
        <p:txBody>
          <a:bodyPr wrap="square" rtlCol="0">
            <a:spAutoFit/>
          </a:bodyPr>
          <a:lstStyle/>
          <a:p>
            <a:r>
              <a:rPr lang="en-ZA" sz="1800" b="1" dirty="0" smtClean="0"/>
              <a:t>Revenue</a:t>
            </a:r>
          </a:p>
          <a:p>
            <a:endParaRPr lang="en-ZA" sz="1050" b="1" i="1" dirty="0" smtClean="0"/>
          </a:p>
          <a:p>
            <a:r>
              <a:rPr lang="en-ZA" sz="1800" b="1" i="1" dirty="0" smtClean="0"/>
              <a:t>Revenue from Non-exchange Transactions:</a:t>
            </a:r>
          </a:p>
          <a:p>
            <a:pPr marL="742950" lvl="1" indent="-285750">
              <a:buFont typeface="Arial" panose="020B0604020202020204" pitchFamily="34" charset="0"/>
              <a:buChar char="•"/>
            </a:pPr>
            <a:r>
              <a:rPr lang="en-ZA" sz="1800" dirty="0" smtClean="0"/>
              <a:t>Government Grant represents 59% of total revenue</a:t>
            </a:r>
          </a:p>
          <a:p>
            <a:pPr marL="742950" lvl="1" indent="-285750">
              <a:buFont typeface="Arial" panose="020B0604020202020204" pitchFamily="34" charset="0"/>
              <a:buChar char="•"/>
            </a:pPr>
            <a:r>
              <a:rPr lang="en-ZA" sz="1800" dirty="0" smtClean="0"/>
              <a:t>Total Operational grant decreased by 6.4% (R10,45 million) year-on-year</a:t>
            </a:r>
          </a:p>
          <a:p>
            <a:pPr marL="1200150" lvl="2" indent="-285750">
              <a:buFont typeface="Wingdings" panose="05000000000000000000" pitchFamily="2" charset="2"/>
              <a:buChar char="v"/>
            </a:pPr>
            <a:r>
              <a:rPr lang="en-GB" sz="1800" dirty="0" smtClean="0"/>
              <a:t>SAWS Operational </a:t>
            </a:r>
            <a:r>
              <a:rPr lang="en-GB" sz="1800" dirty="0"/>
              <a:t>Grant </a:t>
            </a:r>
            <a:r>
              <a:rPr lang="en-GB" sz="1800" dirty="0" smtClean="0"/>
              <a:t>decreased </a:t>
            </a:r>
            <a:r>
              <a:rPr lang="en-GB" sz="1800" dirty="0"/>
              <a:t>by </a:t>
            </a:r>
            <a:r>
              <a:rPr lang="en-GB" sz="1800" dirty="0" smtClean="0"/>
              <a:t>7.5% </a:t>
            </a:r>
            <a:r>
              <a:rPr lang="en-GB" sz="1800" dirty="0"/>
              <a:t>(</a:t>
            </a:r>
            <a:r>
              <a:rPr lang="en-GB" sz="1800" dirty="0" smtClean="0"/>
              <a:t>R11,26 </a:t>
            </a:r>
            <a:r>
              <a:rPr lang="en-GB" sz="1800" dirty="0"/>
              <a:t>million</a:t>
            </a:r>
            <a:r>
              <a:rPr lang="en-GB" sz="1800" dirty="0" smtClean="0"/>
              <a:t>) year-on-year</a:t>
            </a:r>
          </a:p>
          <a:p>
            <a:pPr marL="1200150" lvl="2" indent="-285750">
              <a:buFont typeface="Wingdings" panose="05000000000000000000" pitchFamily="2" charset="2"/>
              <a:buChar char="v"/>
            </a:pPr>
            <a:r>
              <a:rPr lang="en-GB" sz="1800" dirty="0" smtClean="0"/>
              <a:t>SAAQIS </a:t>
            </a:r>
            <a:r>
              <a:rPr lang="en-GB" sz="1800" dirty="0"/>
              <a:t>income increased by </a:t>
            </a:r>
            <a:r>
              <a:rPr lang="en-GB" sz="1800" dirty="0" smtClean="0"/>
              <a:t>6% (R807k) to R14,26 </a:t>
            </a:r>
            <a:r>
              <a:rPr lang="en-GB" sz="1800" dirty="0"/>
              <a:t>million </a:t>
            </a:r>
            <a:r>
              <a:rPr lang="en-GB" sz="1800" dirty="0" smtClean="0"/>
              <a:t>year-on-year</a:t>
            </a:r>
          </a:p>
          <a:p>
            <a:pPr lvl="1"/>
            <a:endParaRPr lang="en-GB" sz="1050" dirty="0" smtClean="0"/>
          </a:p>
          <a:p>
            <a:r>
              <a:rPr lang="en-GB" sz="1800" b="1" i="1" dirty="0" smtClean="0"/>
              <a:t>Revenue from Exchange Transactions:</a:t>
            </a:r>
          </a:p>
          <a:p>
            <a:pPr lvl="1"/>
            <a:r>
              <a:rPr lang="en-GB" sz="1800" b="1" i="1" dirty="0" smtClean="0"/>
              <a:t>Regulated</a:t>
            </a:r>
          </a:p>
          <a:p>
            <a:pPr marL="742950" lvl="1" indent="-285750">
              <a:buFont typeface="Arial" panose="020B0604020202020204" pitchFamily="34" charset="0"/>
              <a:buChar char="•"/>
            </a:pPr>
            <a:r>
              <a:rPr lang="en-GB" sz="1800" dirty="0"/>
              <a:t>Aviation income increased by </a:t>
            </a:r>
            <a:r>
              <a:rPr lang="en-GB" sz="1800" dirty="0" smtClean="0"/>
              <a:t>28% </a:t>
            </a:r>
            <a:r>
              <a:rPr lang="en-GB" sz="1800" dirty="0"/>
              <a:t>from </a:t>
            </a:r>
            <a:r>
              <a:rPr lang="en-GB" sz="1800" dirty="0" smtClean="0"/>
              <a:t>R81,95 </a:t>
            </a:r>
            <a:r>
              <a:rPr lang="en-GB" sz="1800" dirty="0"/>
              <a:t>million to </a:t>
            </a:r>
            <a:r>
              <a:rPr lang="en-GB" sz="1800" dirty="0" smtClean="0"/>
              <a:t>R104,5 million year-on-year </a:t>
            </a:r>
          </a:p>
          <a:p>
            <a:pPr marL="1200150" lvl="2" indent="-285750">
              <a:buFont typeface="Wingdings" panose="05000000000000000000" pitchFamily="2" charset="2"/>
              <a:buChar char="v"/>
            </a:pPr>
            <a:r>
              <a:rPr lang="en-GB" sz="1800" dirty="0" smtClean="0"/>
              <a:t>actual </a:t>
            </a:r>
            <a:r>
              <a:rPr lang="en-GB" sz="1800" dirty="0"/>
              <a:t>revenue was </a:t>
            </a:r>
            <a:r>
              <a:rPr lang="en-GB" sz="1800" dirty="0" smtClean="0"/>
              <a:t>above </a:t>
            </a:r>
            <a:r>
              <a:rPr lang="en-GB" sz="1800" dirty="0"/>
              <a:t>the budget </a:t>
            </a:r>
            <a:r>
              <a:rPr lang="en-GB" sz="1800" dirty="0" smtClean="0"/>
              <a:t>- higher volume numbers</a:t>
            </a:r>
          </a:p>
          <a:p>
            <a:pPr lvl="2"/>
            <a:endParaRPr lang="en-ZA" sz="1050" dirty="0"/>
          </a:p>
          <a:p>
            <a:pPr lvl="1"/>
            <a:r>
              <a:rPr lang="en-GB" sz="1800" b="1" i="1" dirty="0" smtClean="0"/>
              <a:t>Non-regulated </a:t>
            </a:r>
            <a:r>
              <a:rPr lang="en-GB" sz="1800" b="1" i="1" dirty="0"/>
              <a:t>Commercial Income </a:t>
            </a:r>
            <a:endParaRPr lang="en-ZA" sz="1800" b="1" dirty="0"/>
          </a:p>
          <a:p>
            <a:pPr marL="742950" lvl="1" indent="-285750">
              <a:buFont typeface="Arial" panose="020B0604020202020204" pitchFamily="34" charset="0"/>
              <a:buChar char="•"/>
            </a:pPr>
            <a:r>
              <a:rPr lang="en-GB" sz="1800" dirty="0" smtClean="0"/>
              <a:t>Decreased </a:t>
            </a:r>
            <a:r>
              <a:rPr lang="en-GB" sz="1800" dirty="0"/>
              <a:t>by </a:t>
            </a:r>
            <a:r>
              <a:rPr lang="en-GB" sz="1800" dirty="0" smtClean="0"/>
              <a:t>23% </a:t>
            </a:r>
            <a:r>
              <a:rPr lang="en-GB" sz="1800" dirty="0"/>
              <a:t>from </a:t>
            </a:r>
            <a:r>
              <a:rPr lang="en-GB" sz="1800" dirty="0" smtClean="0"/>
              <a:t>R16,25 </a:t>
            </a:r>
            <a:r>
              <a:rPr lang="en-GB" sz="1800" dirty="0"/>
              <a:t>million to </a:t>
            </a:r>
            <a:r>
              <a:rPr lang="en-GB" sz="1800" dirty="0" smtClean="0"/>
              <a:t>R12,52 </a:t>
            </a:r>
            <a:r>
              <a:rPr lang="en-GB" sz="1800" dirty="0"/>
              <a:t>million </a:t>
            </a:r>
            <a:r>
              <a:rPr lang="en-GB" sz="1800" dirty="0" smtClean="0"/>
              <a:t>year-on-year</a:t>
            </a:r>
          </a:p>
          <a:p>
            <a:pPr marL="1200150" lvl="2" indent="-285750">
              <a:buFont typeface="Wingdings" panose="05000000000000000000" pitchFamily="2" charset="2"/>
              <a:buChar char="v"/>
            </a:pPr>
            <a:r>
              <a:rPr lang="en-GB" sz="1800" dirty="0" smtClean="0"/>
              <a:t>decrease </a:t>
            </a:r>
            <a:r>
              <a:rPr lang="en-GB" sz="1800" dirty="0"/>
              <a:t>in </a:t>
            </a:r>
            <a:r>
              <a:rPr lang="en-GB" sz="1800" dirty="0" smtClean="0"/>
              <a:t>sale </a:t>
            </a:r>
            <a:r>
              <a:rPr lang="en-GB" sz="1800" dirty="0"/>
              <a:t>of Lightning Detection Network </a:t>
            </a:r>
            <a:r>
              <a:rPr lang="en-GB" sz="1800" dirty="0" smtClean="0"/>
              <a:t>(56%) and </a:t>
            </a:r>
            <a:r>
              <a:rPr lang="en-GB" sz="1800" dirty="0"/>
              <a:t>Automatic Weather System </a:t>
            </a:r>
            <a:r>
              <a:rPr lang="en-GB" sz="1800" dirty="0" smtClean="0"/>
              <a:t>instruments (80%)</a:t>
            </a:r>
          </a:p>
          <a:p>
            <a:pPr marL="1200150" lvl="2" indent="-285750">
              <a:buFont typeface="Wingdings" panose="05000000000000000000" pitchFamily="2" charset="2"/>
              <a:buChar char="v"/>
            </a:pPr>
            <a:r>
              <a:rPr lang="en-GB" sz="1800" dirty="0" smtClean="0"/>
              <a:t>Regional </a:t>
            </a:r>
            <a:r>
              <a:rPr lang="en-GB" sz="1800" dirty="0"/>
              <a:t>Training Centre </a:t>
            </a:r>
            <a:r>
              <a:rPr lang="en-GB" sz="1800" dirty="0" smtClean="0"/>
              <a:t>sales amounted to R0.291 million, a decrease </a:t>
            </a:r>
            <a:r>
              <a:rPr lang="en-GB" sz="1800" dirty="0"/>
              <a:t>of </a:t>
            </a:r>
            <a:r>
              <a:rPr lang="en-GB" sz="1800" dirty="0" smtClean="0"/>
              <a:t>R0.525 million year-on-year</a:t>
            </a:r>
          </a:p>
          <a:p>
            <a:r>
              <a:rPr lang="en-GB" sz="1800" dirty="0"/>
              <a:t> </a:t>
            </a:r>
            <a:endParaRPr lang="en-ZA" sz="1800" dirty="0"/>
          </a:p>
          <a:p>
            <a:r>
              <a:rPr lang="en-GB" sz="1800" dirty="0"/>
              <a:t> </a:t>
            </a:r>
            <a:endParaRPr lang="en-ZA" sz="1800" dirty="0"/>
          </a:p>
          <a:p>
            <a:pPr marL="285750" indent="-285750">
              <a:buFont typeface="Arial" panose="020B0604020202020204" pitchFamily="34" charset="0"/>
              <a:buChar char="•"/>
            </a:pPr>
            <a:endParaRPr lang="en-ZA" sz="1800" dirty="0"/>
          </a:p>
        </p:txBody>
      </p:sp>
      <p:sp>
        <p:nvSpPr>
          <p:cNvPr id="3" name="Slide Number Placeholder 2"/>
          <p:cNvSpPr>
            <a:spLocks noGrp="1"/>
          </p:cNvSpPr>
          <p:nvPr>
            <p:ph type="sldNum" sz="quarter" idx="12"/>
          </p:nvPr>
        </p:nvSpPr>
        <p:spPr/>
        <p:txBody>
          <a:bodyPr/>
          <a:lstStyle/>
          <a:p>
            <a:fld id="{8D9226A6-CDFF-478C-B15E-9D51F804D307}"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322807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208" y="860587"/>
            <a:ext cx="8915400" cy="1066800"/>
          </a:xfrm>
        </p:spPr>
        <p:txBody>
          <a:bodyPr>
            <a:normAutofit/>
          </a:bodyPr>
          <a:lstStyle/>
          <a:p>
            <a:pPr>
              <a:buNone/>
            </a:pPr>
            <a:r>
              <a:rPr lang="en-ZA" sz="2000" dirty="0" smtClean="0"/>
              <a:t> </a:t>
            </a:r>
          </a:p>
          <a:p>
            <a:pPr>
              <a:buNone/>
            </a:pPr>
            <a:endParaRPr lang="en-ZA" sz="7200" dirty="0" smtClean="0"/>
          </a:p>
        </p:txBody>
      </p:sp>
      <p:sp>
        <p:nvSpPr>
          <p:cNvPr id="6"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lvl="0" algn="ctr">
              <a:spcBef>
                <a:spcPct val="0"/>
              </a:spcBef>
              <a:defRPr/>
            </a:pPr>
            <a:r>
              <a:rPr lang="en-US" sz="2400" b="1" dirty="0">
                <a:latin typeface="Arial" pitchFamily="34" charset="0"/>
                <a:cs typeface="Arial" pitchFamily="34" charset="0"/>
              </a:rPr>
              <a:t>Statement of Financial Performance</a:t>
            </a:r>
          </a:p>
        </p:txBody>
      </p:sp>
      <p:sp>
        <p:nvSpPr>
          <p:cNvPr id="2" name="TextBox 1"/>
          <p:cNvSpPr txBox="1"/>
          <p:nvPr/>
        </p:nvSpPr>
        <p:spPr>
          <a:xfrm>
            <a:off x="172616" y="890339"/>
            <a:ext cx="9019592" cy="5370701"/>
          </a:xfrm>
          <a:prstGeom prst="rect">
            <a:avLst/>
          </a:prstGeom>
          <a:noFill/>
        </p:spPr>
        <p:txBody>
          <a:bodyPr wrap="square" rtlCol="0">
            <a:spAutoFit/>
          </a:bodyPr>
          <a:lstStyle/>
          <a:p>
            <a:endParaRPr lang="en-ZA" sz="900" b="1" dirty="0" smtClean="0"/>
          </a:p>
          <a:p>
            <a:r>
              <a:rPr lang="en-ZA" sz="1600" b="1" dirty="0" smtClean="0"/>
              <a:t>Expenditure</a:t>
            </a:r>
          </a:p>
          <a:p>
            <a:endParaRPr lang="en-ZA" sz="1000" b="1" i="1" dirty="0" smtClean="0"/>
          </a:p>
          <a:p>
            <a:r>
              <a:rPr lang="en-ZA" sz="1600" dirty="0"/>
              <a:t>Total </a:t>
            </a:r>
            <a:r>
              <a:rPr lang="en-ZA" sz="1600" dirty="0" smtClean="0"/>
              <a:t>Expenditure before Depreciation and Amortisation </a:t>
            </a:r>
            <a:r>
              <a:rPr lang="en-ZA" sz="1600" dirty="0"/>
              <a:t>has increased by </a:t>
            </a:r>
            <a:r>
              <a:rPr lang="en-ZA" sz="1600" dirty="0" smtClean="0"/>
              <a:t>5% </a:t>
            </a:r>
            <a:r>
              <a:rPr lang="en-ZA" sz="1600" dirty="0"/>
              <a:t>year-on-year from </a:t>
            </a:r>
            <a:r>
              <a:rPr lang="en-ZA" sz="1600" dirty="0" smtClean="0"/>
              <a:t>R269,05 </a:t>
            </a:r>
            <a:r>
              <a:rPr lang="en-ZA" sz="1600" dirty="0"/>
              <a:t>million to </a:t>
            </a:r>
            <a:r>
              <a:rPr lang="en-ZA" sz="1600" dirty="0" smtClean="0"/>
              <a:t>R281,43 </a:t>
            </a:r>
            <a:r>
              <a:rPr lang="en-ZA" sz="1600" dirty="0"/>
              <a:t>million</a:t>
            </a:r>
            <a:r>
              <a:rPr lang="en-ZA" sz="1600" dirty="0" smtClean="0"/>
              <a:t>.</a:t>
            </a:r>
          </a:p>
          <a:p>
            <a:endParaRPr lang="en-ZA" sz="900" dirty="0" smtClean="0"/>
          </a:p>
          <a:p>
            <a:r>
              <a:rPr lang="en-ZA" sz="1600" b="1" i="1" dirty="0" smtClean="0"/>
              <a:t>Administrative </a:t>
            </a:r>
            <a:r>
              <a:rPr lang="en-ZA" sz="1600" b="1" i="1" dirty="0"/>
              <a:t>Expenses </a:t>
            </a:r>
          </a:p>
          <a:p>
            <a:pPr marL="285750" indent="-285750">
              <a:buFont typeface="Arial" panose="020B0604020202020204" pitchFamily="34" charset="0"/>
              <a:buChar char="•"/>
            </a:pPr>
            <a:r>
              <a:rPr lang="en-ZA" sz="1600" dirty="0" smtClean="0"/>
              <a:t>Increased </a:t>
            </a:r>
            <a:r>
              <a:rPr lang="en-ZA" sz="1600" dirty="0"/>
              <a:t>by </a:t>
            </a:r>
            <a:r>
              <a:rPr lang="en-ZA" sz="1600" dirty="0" smtClean="0"/>
              <a:t>80% year-on-year </a:t>
            </a:r>
            <a:r>
              <a:rPr lang="en-ZA" sz="1600" dirty="0"/>
              <a:t>from </a:t>
            </a:r>
            <a:r>
              <a:rPr lang="en-ZA" sz="1600" dirty="0" smtClean="0"/>
              <a:t>R8,39 </a:t>
            </a:r>
            <a:r>
              <a:rPr lang="en-ZA" sz="1600" dirty="0"/>
              <a:t>million to </a:t>
            </a:r>
            <a:r>
              <a:rPr lang="en-ZA" sz="1600" dirty="0" smtClean="0"/>
              <a:t>R15,13 million </a:t>
            </a:r>
          </a:p>
          <a:p>
            <a:pPr marL="285750" indent="-285750">
              <a:buFont typeface="Arial" panose="020B0604020202020204" pitchFamily="34" charset="0"/>
              <a:buChar char="•"/>
            </a:pPr>
            <a:r>
              <a:rPr lang="en-ZA" sz="1600" dirty="0" smtClean="0"/>
              <a:t>The increase </a:t>
            </a:r>
            <a:r>
              <a:rPr lang="en-ZA" sz="1600" dirty="0"/>
              <a:t>was mainly </a:t>
            </a:r>
            <a:r>
              <a:rPr lang="en-ZA" sz="1600" dirty="0" smtClean="0"/>
              <a:t>due to:</a:t>
            </a:r>
            <a:endParaRPr lang="en-ZA" sz="1600" dirty="0"/>
          </a:p>
          <a:p>
            <a:pPr marL="742950" lvl="1" indent="-285750">
              <a:buFont typeface="Wingdings" panose="05000000000000000000" pitchFamily="2" charset="2"/>
              <a:buChar char="v"/>
            </a:pPr>
            <a:r>
              <a:rPr lang="en-ZA" sz="1600" dirty="0"/>
              <a:t>P</a:t>
            </a:r>
            <a:r>
              <a:rPr lang="en-ZA" sz="1600" dirty="0" smtClean="0"/>
              <a:t>rovision </a:t>
            </a:r>
            <a:r>
              <a:rPr lang="en-ZA" sz="1600" dirty="0"/>
              <a:t>for doubtful </a:t>
            </a:r>
            <a:r>
              <a:rPr lang="en-ZA" sz="1600" dirty="0" smtClean="0"/>
              <a:t>debts increased with R4,68 </a:t>
            </a:r>
            <a:r>
              <a:rPr lang="en-ZA" sz="1600" dirty="0"/>
              <a:t>million </a:t>
            </a:r>
            <a:r>
              <a:rPr lang="en-ZA" sz="1600" dirty="0" smtClean="0"/>
              <a:t>for the year </a:t>
            </a:r>
          </a:p>
          <a:p>
            <a:pPr marL="742950" lvl="1" indent="-285750">
              <a:buFont typeface="Wingdings" panose="05000000000000000000" pitchFamily="2" charset="2"/>
              <a:buChar char="v"/>
            </a:pPr>
            <a:r>
              <a:rPr lang="en-ZA" sz="1600" dirty="0" smtClean="0"/>
              <a:t>Legal </a:t>
            </a:r>
            <a:r>
              <a:rPr lang="en-ZA" sz="1600" dirty="0"/>
              <a:t>fees </a:t>
            </a:r>
            <a:r>
              <a:rPr lang="en-ZA" sz="1600" dirty="0" smtClean="0"/>
              <a:t>increased </a:t>
            </a:r>
            <a:r>
              <a:rPr lang="en-ZA" sz="1600" dirty="0"/>
              <a:t>from </a:t>
            </a:r>
            <a:r>
              <a:rPr lang="en-ZA" sz="1600" dirty="0" smtClean="0"/>
              <a:t>R0,60 </a:t>
            </a:r>
            <a:r>
              <a:rPr lang="en-ZA" sz="1600" dirty="0"/>
              <a:t>million to </a:t>
            </a:r>
            <a:r>
              <a:rPr lang="en-ZA" sz="1600" dirty="0" smtClean="0"/>
              <a:t>R2,77 million </a:t>
            </a:r>
          </a:p>
          <a:p>
            <a:pPr lvl="1"/>
            <a:endParaRPr lang="en-ZA" sz="900" dirty="0"/>
          </a:p>
          <a:p>
            <a:r>
              <a:rPr lang="en-ZA" sz="1600" b="1" i="1" dirty="0"/>
              <a:t>Employee Costs</a:t>
            </a:r>
            <a:endParaRPr lang="en-ZA" sz="1600" b="1" dirty="0"/>
          </a:p>
          <a:p>
            <a:pPr marL="285750" indent="-285750">
              <a:buFont typeface="Arial" panose="020B0604020202020204" pitchFamily="34" charset="0"/>
              <a:buChar char="•"/>
            </a:pPr>
            <a:r>
              <a:rPr lang="en-ZA" sz="1600" dirty="0" smtClean="0"/>
              <a:t>Increased </a:t>
            </a:r>
            <a:r>
              <a:rPr lang="en-ZA" sz="1600" dirty="0"/>
              <a:t>by </a:t>
            </a:r>
            <a:r>
              <a:rPr lang="en-ZA" sz="1600" dirty="0" smtClean="0"/>
              <a:t>6% </a:t>
            </a:r>
            <a:r>
              <a:rPr lang="en-ZA" sz="1600" dirty="0"/>
              <a:t>year-on-year to </a:t>
            </a:r>
            <a:r>
              <a:rPr lang="en-ZA" sz="1600" dirty="0" smtClean="0"/>
              <a:t>R173,25 </a:t>
            </a:r>
            <a:r>
              <a:rPr lang="en-ZA" sz="1600" dirty="0"/>
              <a:t>million (</a:t>
            </a:r>
            <a:r>
              <a:rPr lang="en-ZA" sz="1600" dirty="0" smtClean="0"/>
              <a:t>2014:  R163,43 </a:t>
            </a:r>
            <a:r>
              <a:rPr lang="en-ZA" sz="1600" dirty="0"/>
              <a:t>million) </a:t>
            </a:r>
            <a:endParaRPr lang="en-ZA" sz="1600" dirty="0" smtClean="0"/>
          </a:p>
          <a:p>
            <a:pPr marL="285750" indent="-285750">
              <a:buFont typeface="Arial" panose="020B0604020202020204" pitchFamily="34" charset="0"/>
              <a:buChar char="•"/>
            </a:pPr>
            <a:r>
              <a:rPr lang="en-ZA" sz="1600" dirty="0" smtClean="0"/>
              <a:t>Achieved a R23,15 million positive variance to budget due to vacancies and unfilled posts</a:t>
            </a:r>
          </a:p>
          <a:p>
            <a:pPr marL="285750" indent="-285750">
              <a:buFont typeface="Arial" panose="020B0604020202020204" pitchFamily="34" charset="0"/>
              <a:buChar char="•"/>
            </a:pPr>
            <a:endParaRPr lang="en-ZA" sz="900" dirty="0"/>
          </a:p>
          <a:p>
            <a:r>
              <a:rPr lang="en-ZA" sz="1600" b="1" i="1" dirty="0"/>
              <a:t>Operating Expenses </a:t>
            </a:r>
            <a:endParaRPr lang="en-ZA" sz="1600" b="1" dirty="0"/>
          </a:p>
          <a:p>
            <a:pPr marL="285750" indent="-285750">
              <a:buFont typeface="Arial" panose="020B0604020202020204" pitchFamily="34" charset="0"/>
              <a:buChar char="•"/>
            </a:pPr>
            <a:r>
              <a:rPr lang="en-GB" sz="1600" dirty="0" smtClean="0"/>
              <a:t>Other </a:t>
            </a:r>
            <a:r>
              <a:rPr lang="en-GB" sz="1600" dirty="0"/>
              <a:t>operating expenses </a:t>
            </a:r>
            <a:r>
              <a:rPr lang="en-GB" sz="1600" dirty="0" smtClean="0"/>
              <a:t>decreased </a:t>
            </a:r>
            <a:r>
              <a:rPr lang="en-GB" sz="1600" dirty="0"/>
              <a:t>by 4</a:t>
            </a:r>
            <a:r>
              <a:rPr lang="en-GB" sz="1600" dirty="0" smtClean="0"/>
              <a:t>% </a:t>
            </a:r>
            <a:r>
              <a:rPr lang="en-GB" sz="1600" dirty="0"/>
              <a:t>(</a:t>
            </a:r>
            <a:r>
              <a:rPr lang="en-GB" sz="1600" dirty="0" smtClean="0"/>
              <a:t>R4,18 </a:t>
            </a:r>
            <a:r>
              <a:rPr lang="en-GB" sz="1600" dirty="0"/>
              <a:t>million) from </a:t>
            </a:r>
            <a:r>
              <a:rPr lang="en-GB" sz="1600" dirty="0" smtClean="0"/>
              <a:t>R97,23 </a:t>
            </a:r>
            <a:r>
              <a:rPr lang="en-GB" sz="1600" dirty="0"/>
              <a:t>million to </a:t>
            </a:r>
            <a:r>
              <a:rPr lang="en-GB" sz="1600" dirty="0" smtClean="0"/>
              <a:t>R93,05 </a:t>
            </a:r>
            <a:r>
              <a:rPr lang="en-GB" sz="1600" dirty="0"/>
              <a:t>million </a:t>
            </a:r>
            <a:r>
              <a:rPr lang="en-GB" sz="1600" dirty="0" smtClean="0"/>
              <a:t>year-on-year, due to:</a:t>
            </a:r>
          </a:p>
          <a:p>
            <a:pPr marL="742950" lvl="1" indent="-285750">
              <a:buFont typeface="Wingdings" panose="05000000000000000000" pitchFamily="2" charset="2"/>
              <a:buChar char="v"/>
            </a:pPr>
            <a:r>
              <a:rPr lang="en-GB" sz="1600" dirty="0" smtClean="0"/>
              <a:t>Aircraft expenses decreased </a:t>
            </a:r>
            <a:r>
              <a:rPr lang="en-GB" sz="1600" dirty="0"/>
              <a:t>from </a:t>
            </a:r>
            <a:r>
              <a:rPr lang="en-GB" sz="1600" dirty="0" smtClean="0"/>
              <a:t>R1,03 </a:t>
            </a:r>
            <a:r>
              <a:rPr lang="en-GB" sz="1600" dirty="0"/>
              <a:t>million to </a:t>
            </a:r>
            <a:r>
              <a:rPr lang="en-GB" sz="1600" dirty="0" smtClean="0"/>
              <a:t>R0,154 </a:t>
            </a:r>
            <a:r>
              <a:rPr lang="en-GB" sz="1600" dirty="0"/>
              <a:t>million </a:t>
            </a:r>
            <a:endParaRPr lang="en-GB" sz="1600" dirty="0" smtClean="0"/>
          </a:p>
          <a:p>
            <a:pPr marL="742950" lvl="1" indent="-285750">
              <a:buFont typeface="Wingdings" panose="05000000000000000000" pitchFamily="2" charset="2"/>
              <a:buChar char="v"/>
            </a:pPr>
            <a:r>
              <a:rPr lang="en-GB" sz="1600" dirty="0" smtClean="0"/>
              <a:t>Motor vehicle expenses decreased </a:t>
            </a:r>
            <a:r>
              <a:rPr lang="en-GB" sz="1600" dirty="0"/>
              <a:t>from </a:t>
            </a:r>
            <a:r>
              <a:rPr lang="en-GB" sz="1600" dirty="0" smtClean="0"/>
              <a:t>R1,88 </a:t>
            </a:r>
            <a:r>
              <a:rPr lang="en-GB" sz="1600" dirty="0"/>
              <a:t>million to </a:t>
            </a:r>
            <a:r>
              <a:rPr lang="en-GB" sz="1600" dirty="0" smtClean="0"/>
              <a:t>R1,14 million </a:t>
            </a:r>
          </a:p>
          <a:p>
            <a:pPr marL="0" lvl="1"/>
            <a:endParaRPr lang="en-GB" sz="900" b="1" dirty="0" smtClean="0"/>
          </a:p>
          <a:p>
            <a:pPr marL="0" lvl="1"/>
            <a:r>
              <a:rPr lang="en-GB" sz="1600" b="1" dirty="0" smtClean="0"/>
              <a:t>Expenses were contained by monitoring expenditure in line with the National Treasury Instruction on Cost Containment measures</a:t>
            </a:r>
            <a:endParaRPr lang="en-ZA" sz="1600" b="1" dirty="0"/>
          </a:p>
        </p:txBody>
      </p:sp>
      <p:sp>
        <p:nvSpPr>
          <p:cNvPr id="3" name="Slide Number Placeholder 2"/>
          <p:cNvSpPr>
            <a:spLocks noGrp="1"/>
          </p:cNvSpPr>
          <p:nvPr>
            <p:ph type="sldNum" sz="quarter" idx="12"/>
          </p:nvPr>
        </p:nvSpPr>
        <p:spPr/>
        <p:txBody>
          <a:bodyPr/>
          <a:lstStyle/>
          <a:p>
            <a:fld id="{8D9226A6-CDFF-478C-B15E-9D51F804D307}"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75234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066800"/>
            <a:ext cx="8839200" cy="5426075"/>
          </a:xfrm>
        </p:spPr>
        <p:txBody>
          <a:bodyPr>
            <a:noAutofit/>
          </a:bodyPr>
          <a:lstStyle/>
          <a:p>
            <a:pPr marL="0" indent="0">
              <a:buNone/>
            </a:pPr>
            <a:r>
              <a:rPr lang="en-ZA" sz="1800" b="1" i="1" dirty="0"/>
              <a:t>Property, Plant and Equipment</a:t>
            </a:r>
          </a:p>
          <a:p>
            <a:pPr marL="0" indent="0">
              <a:buNone/>
            </a:pPr>
            <a:endParaRPr lang="en-ZA" sz="800" dirty="0" smtClean="0"/>
          </a:p>
          <a:p>
            <a:pPr marL="0" indent="0">
              <a:buNone/>
            </a:pPr>
            <a:r>
              <a:rPr lang="en-ZA" sz="1800" dirty="0" err="1" smtClean="0"/>
              <a:t>Garsfontein</a:t>
            </a:r>
            <a:r>
              <a:rPr lang="en-ZA" sz="1800" dirty="0" smtClean="0"/>
              <a:t> Property:</a:t>
            </a:r>
          </a:p>
          <a:p>
            <a:r>
              <a:rPr lang="en-ZA" sz="1800" dirty="0" smtClean="0"/>
              <a:t>Value </a:t>
            </a:r>
            <a:r>
              <a:rPr lang="en-ZA" sz="1800" dirty="0"/>
              <a:t>of </a:t>
            </a:r>
            <a:r>
              <a:rPr lang="en-ZA" sz="1800" dirty="0" smtClean="0"/>
              <a:t>head </a:t>
            </a:r>
            <a:r>
              <a:rPr lang="en-ZA" sz="1800" dirty="0"/>
              <a:t>office </a:t>
            </a:r>
            <a:r>
              <a:rPr lang="en-ZA" sz="1800" dirty="0" smtClean="0"/>
              <a:t>portion - decreased </a:t>
            </a:r>
            <a:r>
              <a:rPr lang="en-ZA" sz="1800" dirty="0"/>
              <a:t>from </a:t>
            </a:r>
            <a:r>
              <a:rPr lang="en-ZA" sz="1800" dirty="0" smtClean="0"/>
              <a:t>R20,56 </a:t>
            </a:r>
            <a:r>
              <a:rPr lang="en-ZA" sz="1800" dirty="0"/>
              <a:t>million to </a:t>
            </a:r>
            <a:r>
              <a:rPr lang="en-ZA" sz="1800" dirty="0" smtClean="0"/>
              <a:t>R13,22 million </a:t>
            </a:r>
          </a:p>
          <a:p>
            <a:pPr lvl="1">
              <a:buFont typeface="Wingdings" panose="05000000000000000000" pitchFamily="2" charset="2"/>
              <a:buChar char="v"/>
            </a:pPr>
            <a:r>
              <a:rPr lang="en-ZA" sz="1800" dirty="0" smtClean="0"/>
              <a:t>decrease of R7,34 </a:t>
            </a:r>
            <a:r>
              <a:rPr lang="en-ZA" sz="1800" dirty="0"/>
              <a:t>million </a:t>
            </a:r>
            <a:r>
              <a:rPr lang="en-ZA" sz="1800" dirty="0" smtClean="0"/>
              <a:t>debited </a:t>
            </a:r>
            <a:r>
              <a:rPr lang="en-ZA" sz="1800" dirty="0"/>
              <a:t>to </a:t>
            </a:r>
            <a:r>
              <a:rPr lang="en-ZA" sz="1800" dirty="0" smtClean="0"/>
              <a:t>Revaluation Reserves (Statement </a:t>
            </a:r>
            <a:r>
              <a:rPr lang="en-ZA" sz="1800" dirty="0"/>
              <a:t>of Financial </a:t>
            </a:r>
            <a:r>
              <a:rPr lang="en-ZA" sz="1800" dirty="0" smtClean="0"/>
              <a:t>Position); Prior year there was an increase of R7,62 million in fair value of property</a:t>
            </a:r>
            <a:endParaRPr lang="en-ZA" sz="1800" dirty="0"/>
          </a:p>
          <a:p>
            <a:r>
              <a:rPr lang="en-ZA" sz="1800" dirty="0" smtClean="0"/>
              <a:t>Value of sub-leasing portion - decreased from R83,18 </a:t>
            </a:r>
            <a:r>
              <a:rPr lang="en-ZA" sz="1800" dirty="0"/>
              <a:t>million to </a:t>
            </a:r>
            <a:r>
              <a:rPr lang="en-ZA" sz="1800" dirty="0" smtClean="0"/>
              <a:t>R56,78 </a:t>
            </a:r>
            <a:r>
              <a:rPr lang="en-ZA" sz="1800" dirty="0"/>
              <a:t>million </a:t>
            </a:r>
            <a:endParaRPr lang="en-ZA" sz="1800" dirty="0" smtClean="0"/>
          </a:p>
          <a:p>
            <a:pPr lvl="1">
              <a:buFont typeface="Wingdings" panose="05000000000000000000" pitchFamily="2" charset="2"/>
              <a:buChar char="v"/>
            </a:pPr>
            <a:r>
              <a:rPr lang="en-ZA" sz="1800" dirty="0" smtClean="0"/>
              <a:t>decrease of R26,4 million debited (loss) </a:t>
            </a:r>
            <a:r>
              <a:rPr lang="en-ZA" sz="1800" dirty="0"/>
              <a:t>to </a:t>
            </a:r>
            <a:r>
              <a:rPr lang="en-ZA" sz="1800" dirty="0" smtClean="0"/>
              <a:t>Fair </a:t>
            </a:r>
            <a:r>
              <a:rPr lang="en-ZA" sz="1800" dirty="0"/>
              <a:t>Value Adjustments </a:t>
            </a:r>
            <a:r>
              <a:rPr lang="en-ZA" sz="1800" dirty="0" smtClean="0"/>
              <a:t>(Statement </a:t>
            </a:r>
            <a:r>
              <a:rPr lang="en-ZA" sz="1800" dirty="0"/>
              <a:t>of Financial </a:t>
            </a:r>
            <a:r>
              <a:rPr lang="en-ZA" sz="1800" dirty="0" smtClean="0"/>
              <a:t>Performance); Prior year there was an increase in of R38,65 million in investment property</a:t>
            </a:r>
            <a:endParaRPr lang="en-ZA" sz="1800" dirty="0"/>
          </a:p>
          <a:p>
            <a:pPr marL="0" indent="0">
              <a:buNone/>
            </a:pPr>
            <a:endParaRPr lang="en-ZA" sz="800" dirty="0" smtClean="0"/>
          </a:p>
          <a:p>
            <a:pPr marL="0" indent="0">
              <a:buNone/>
            </a:pPr>
            <a:r>
              <a:rPr lang="en-ZA" sz="1800" dirty="0" smtClean="0"/>
              <a:t>Other Property:</a:t>
            </a:r>
          </a:p>
          <a:p>
            <a:r>
              <a:rPr lang="en-ZA" sz="1800" dirty="0" smtClean="0"/>
              <a:t>Slight increases in Irene - (R0,200 million); and Bethlehem - (R0,175 million), -buildings </a:t>
            </a:r>
          </a:p>
          <a:p>
            <a:pPr marL="0" indent="0">
              <a:buNone/>
            </a:pPr>
            <a:endParaRPr lang="en-ZA" sz="800" dirty="0" smtClean="0"/>
          </a:p>
          <a:p>
            <a:pPr marL="0" indent="0">
              <a:buNone/>
            </a:pPr>
            <a:endParaRPr lang="en-ZA" sz="800" b="1" i="1" dirty="0" smtClean="0"/>
          </a:p>
          <a:p>
            <a:pPr marL="0" indent="0">
              <a:buNone/>
            </a:pPr>
            <a:r>
              <a:rPr lang="en-ZA" sz="1800" b="1" i="1" dirty="0" smtClean="0"/>
              <a:t>Post </a:t>
            </a:r>
            <a:r>
              <a:rPr lang="en-ZA" sz="1800" b="1" i="1" dirty="0"/>
              <a:t>Retirement Medical Aid Benefit</a:t>
            </a:r>
            <a:endParaRPr lang="en-ZA" sz="1800" b="1" dirty="0"/>
          </a:p>
          <a:p>
            <a:r>
              <a:rPr lang="en-ZA" sz="1800" dirty="0" smtClean="0"/>
              <a:t>Resulted in an actuarial loss of R1,59 million (R0,279 million in 2013/14)</a:t>
            </a:r>
            <a:endParaRPr lang="en-ZA" sz="1800" dirty="0"/>
          </a:p>
        </p:txBody>
      </p:sp>
      <p:sp>
        <p:nvSpPr>
          <p:cNvPr id="7"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endParaRPr lang="en-US" sz="2000" b="1" dirty="0">
              <a:latin typeface="Arial" pitchFamily="34" charset="0"/>
              <a:cs typeface="Arial" pitchFamily="34" charset="0"/>
            </a:endParaRPr>
          </a:p>
          <a:p>
            <a:pPr lvl="0" algn="ctr">
              <a:spcBef>
                <a:spcPct val="0"/>
              </a:spcBef>
              <a:defRPr/>
            </a:pPr>
            <a:r>
              <a:rPr lang="en-US" sz="2400" b="1" dirty="0" smtClean="0">
                <a:latin typeface="Arial" pitchFamily="34" charset="0"/>
                <a:cs typeface="Arial" pitchFamily="34" charset="0"/>
              </a:rPr>
              <a:t>Effect of Fair Value Adjustments</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D9226A6-CDFF-478C-B15E-9D51F804D307}" type="slidenum">
              <a:rPr lang="en-US" smtClean="0"/>
              <a:pPr/>
              <a:t>49</a:t>
            </a:fld>
            <a:endParaRPr lang="en-US" dirty="0"/>
          </a:p>
        </p:txBody>
      </p:sp>
    </p:spTree>
    <p:extLst>
      <p:ext uri="{BB962C8B-B14F-4D97-AF65-F5344CB8AC3E}">
        <p14:creationId xmlns:p14="http://schemas.microsoft.com/office/powerpoint/2010/main" val="1541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661737"/>
            <a:ext cx="9143999" cy="6196263"/>
          </a:xfrm>
          <a:prstGeom prst="rect">
            <a:avLst/>
          </a:prstGeom>
        </p:spPr>
      </p:pic>
      <p:sp>
        <p:nvSpPr>
          <p:cNvPr id="11" name="Rectangle 10"/>
          <p:cNvSpPr/>
          <p:nvPr/>
        </p:nvSpPr>
        <p:spPr>
          <a:xfrm>
            <a:off x="-1" y="20252"/>
            <a:ext cx="9144001" cy="641485"/>
          </a:xfrm>
          <a:prstGeom prst="rect">
            <a:avLst/>
          </a:prstGeom>
          <a:solidFill>
            <a:srgbClr val="00B0F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eaLnBrk="0" hangingPunct="0"/>
            <a:r>
              <a:rPr lang="en-US" sz="2400" b="1" dirty="0"/>
              <a:t>AG Financial Year </a:t>
            </a:r>
            <a:r>
              <a:rPr lang="en-US" sz="2400" b="1" dirty="0" smtClean="0"/>
              <a:t>2014/15 Audit </a:t>
            </a:r>
            <a:r>
              <a:rPr lang="en-US" sz="2400" b="1" dirty="0"/>
              <a:t>Report</a:t>
            </a:r>
          </a:p>
        </p:txBody>
      </p:sp>
      <p:sp>
        <p:nvSpPr>
          <p:cNvPr id="10"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5</a:t>
            </a:r>
            <a:endParaRPr lang="en-US" sz="1200" dirty="0">
              <a:solidFill>
                <a:srgbClr val="000000"/>
              </a:solidFill>
            </a:endParaRPr>
          </a:p>
        </p:txBody>
      </p:sp>
    </p:spTree>
    <p:extLst>
      <p:ext uri="{BB962C8B-B14F-4D97-AF65-F5344CB8AC3E}">
        <p14:creationId xmlns:p14="http://schemas.microsoft.com/office/powerpoint/2010/main" val="1024272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066800"/>
            <a:ext cx="8395699" cy="4881937"/>
          </a:xfrm>
        </p:spPr>
        <p:txBody>
          <a:bodyPr>
            <a:noAutofit/>
          </a:bodyPr>
          <a:lstStyle/>
          <a:p>
            <a:pPr marL="0" indent="0">
              <a:buNone/>
            </a:pPr>
            <a:r>
              <a:rPr lang="en-ZA" sz="1600" b="1" dirty="0" smtClean="0"/>
              <a:t>Assets</a:t>
            </a:r>
          </a:p>
          <a:p>
            <a:pPr marL="0" indent="0">
              <a:buNone/>
            </a:pPr>
            <a:r>
              <a:rPr lang="en-ZA" sz="1600" dirty="0" smtClean="0"/>
              <a:t>Total assets – decreased by 4% from R544 million to R522 million</a:t>
            </a:r>
          </a:p>
          <a:p>
            <a:r>
              <a:rPr lang="en-ZA" sz="1600" b="1" i="1" dirty="0" smtClean="0"/>
              <a:t>Non-Current Assets </a:t>
            </a:r>
            <a:r>
              <a:rPr lang="en-ZA" sz="1600" i="1" dirty="0" smtClean="0"/>
              <a:t>- </a:t>
            </a:r>
            <a:r>
              <a:rPr lang="en-ZA" sz="1600" dirty="0" smtClean="0"/>
              <a:t>decreased slightly by </a:t>
            </a:r>
            <a:r>
              <a:rPr lang="en-ZA" sz="1600" dirty="0" smtClean="0">
                <a:solidFill>
                  <a:schemeClr val="bg2">
                    <a:lumMod val="10000"/>
                  </a:schemeClr>
                </a:solidFill>
              </a:rPr>
              <a:t>0.11% from R443,79 million </a:t>
            </a:r>
            <a:r>
              <a:rPr lang="en-ZA" sz="1600" dirty="0" smtClean="0"/>
              <a:t>to R443,30 million </a:t>
            </a:r>
          </a:p>
          <a:p>
            <a:pPr lvl="1"/>
            <a:r>
              <a:rPr lang="en-ZA" sz="1600" dirty="0" smtClean="0"/>
              <a:t>Acquisitions for 2014/15 amounted to R60 million, mainly:</a:t>
            </a:r>
          </a:p>
          <a:p>
            <a:pPr lvl="2">
              <a:buFont typeface="Wingdings" panose="05000000000000000000" pitchFamily="2" charset="2"/>
              <a:buChar char="v"/>
            </a:pPr>
            <a:r>
              <a:rPr lang="en-ZA" sz="1600" dirty="0" smtClean="0"/>
              <a:t>Computer Servers of R47 million related to High Performance Computer </a:t>
            </a:r>
          </a:p>
          <a:p>
            <a:pPr lvl="2">
              <a:buFont typeface="Wingdings" panose="05000000000000000000" pitchFamily="2" charset="2"/>
              <a:buChar char="v"/>
            </a:pPr>
            <a:r>
              <a:rPr lang="en-ZA" sz="1600" dirty="0" smtClean="0"/>
              <a:t>Computer Software of R2 million</a:t>
            </a:r>
          </a:p>
          <a:p>
            <a:pPr lvl="2">
              <a:buFont typeface="Wingdings" panose="05000000000000000000" pitchFamily="2" charset="2"/>
              <a:buChar char="v"/>
            </a:pPr>
            <a:r>
              <a:rPr lang="en-ZA" sz="1600" dirty="0" smtClean="0"/>
              <a:t>Meteorological and Air Quality Equipment of R10 million</a:t>
            </a:r>
          </a:p>
          <a:p>
            <a:r>
              <a:rPr lang="en-ZA" sz="1600" b="1" i="1" dirty="0" smtClean="0"/>
              <a:t>Current Assets </a:t>
            </a:r>
            <a:r>
              <a:rPr lang="en-ZA" sz="1600" i="1" dirty="0" smtClean="0"/>
              <a:t>- </a:t>
            </a:r>
            <a:r>
              <a:rPr lang="en-ZA" sz="1600" dirty="0" smtClean="0"/>
              <a:t>decreased by 21.84% </a:t>
            </a:r>
            <a:r>
              <a:rPr lang="en-ZA" sz="1600" dirty="0"/>
              <a:t>from </a:t>
            </a:r>
            <a:r>
              <a:rPr lang="en-ZA" sz="1600" dirty="0" smtClean="0"/>
              <a:t>R100 </a:t>
            </a:r>
            <a:r>
              <a:rPr lang="en-ZA" sz="1600" dirty="0"/>
              <a:t>million to </a:t>
            </a:r>
            <a:r>
              <a:rPr lang="en-ZA" sz="1600" dirty="0" smtClean="0"/>
              <a:t>R78 </a:t>
            </a:r>
            <a:r>
              <a:rPr lang="en-ZA" sz="1600" dirty="0"/>
              <a:t>million </a:t>
            </a:r>
            <a:endParaRPr lang="en-ZA" sz="1600" dirty="0" smtClean="0"/>
          </a:p>
          <a:p>
            <a:pPr lvl="1"/>
            <a:r>
              <a:rPr lang="en-ZA" sz="1600" dirty="0"/>
              <a:t>Cash and cash equivalents decreased from R77 million to R57 million</a:t>
            </a:r>
          </a:p>
          <a:p>
            <a:pPr marL="0" indent="0">
              <a:buNone/>
            </a:pPr>
            <a:r>
              <a:rPr lang="en-ZA" sz="1600" b="1" dirty="0" smtClean="0"/>
              <a:t>Liabilities</a:t>
            </a:r>
          </a:p>
          <a:p>
            <a:pPr marL="0" indent="0">
              <a:buNone/>
            </a:pPr>
            <a:r>
              <a:rPr lang="en-ZA" sz="1600" dirty="0"/>
              <a:t>Total </a:t>
            </a:r>
            <a:r>
              <a:rPr lang="en-ZA" sz="1600" dirty="0" smtClean="0"/>
              <a:t>liabilities-increased </a:t>
            </a:r>
            <a:r>
              <a:rPr lang="en-ZA" sz="1600" dirty="0"/>
              <a:t>by </a:t>
            </a:r>
            <a:r>
              <a:rPr lang="en-ZA" sz="1600" dirty="0" smtClean="0"/>
              <a:t>18% </a:t>
            </a:r>
            <a:r>
              <a:rPr lang="en-ZA" sz="1600" dirty="0"/>
              <a:t>from </a:t>
            </a:r>
            <a:r>
              <a:rPr lang="en-ZA" sz="1600" dirty="0" smtClean="0"/>
              <a:t>R59 </a:t>
            </a:r>
            <a:r>
              <a:rPr lang="en-ZA" sz="1600" dirty="0"/>
              <a:t>million </a:t>
            </a:r>
            <a:r>
              <a:rPr lang="en-ZA" sz="1600" dirty="0" smtClean="0"/>
              <a:t>to R70 million </a:t>
            </a:r>
            <a:endParaRPr lang="en-ZA" sz="1600" dirty="0"/>
          </a:p>
          <a:p>
            <a:pPr lvl="0"/>
            <a:r>
              <a:rPr lang="en-ZA" sz="1600" b="1" i="1" dirty="0" smtClean="0"/>
              <a:t>Non-current liabilities </a:t>
            </a:r>
            <a:r>
              <a:rPr lang="en-ZA" sz="1600" i="1" dirty="0" smtClean="0"/>
              <a:t>- </a:t>
            </a:r>
            <a:r>
              <a:rPr lang="en-ZA" sz="1600" dirty="0" smtClean="0"/>
              <a:t>decreased </a:t>
            </a:r>
            <a:r>
              <a:rPr lang="en-ZA" sz="1600" dirty="0"/>
              <a:t>by </a:t>
            </a:r>
            <a:r>
              <a:rPr lang="en-ZA" sz="1600" dirty="0" smtClean="0"/>
              <a:t>1.19% from R15,09 to R14,91 million</a:t>
            </a:r>
            <a:endParaRPr lang="en-ZA" sz="1600" dirty="0"/>
          </a:p>
          <a:p>
            <a:pPr lvl="1"/>
            <a:r>
              <a:rPr lang="en-ZA" sz="1600" dirty="0"/>
              <a:t>Retirement benefit obligations decreased from </a:t>
            </a:r>
            <a:r>
              <a:rPr lang="en-ZA" sz="1600" dirty="0" smtClean="0"/>
              <a:t>R12,95 </a:t>
            </a:r>
            <a:r>
              <a:rPr lang="en-ZA" sz="1600" dirty="0"/>
              <a:t>million to </a:t>
            </a:r>
            <a:r>
              <a:rPr lang="en-ZA" sz="1600" dirty="0" smtClean="0"/>
              <a:t>R11,85 million</a:t>
            </a:r>
          </a:p>
          <a:p>
            <a:r>
              <a:rPr lang="en-ZA" sz="1600" b="1" i="1" dirty="0" smtClean="0"/>
              <a:t>Current </a:t>
            </a:r>
            <a:r>
              <a:rPr lang="en-ZA" sz="1600" b="1" i="1" dirty="0"/>
              <a:t>liabilities </a:t>
            </a:r>
            <a:r>
              <a:rPr lang="en-ZA" sz="1600" i="1" dirty="0" smtClean="0"/>
              <a:t>- </a:t>
            </a:r>
            <a:r>
              <a:rPr lang="en-ZA" sz="1600" dirty="0" smtClean="0"/>
              <a:t>increased </a:t>
            </a:r>
            <a:r>
              <a:rPr lang="en-ZA" sz="1600" dirty="0"/>
              <a:t>by </a:t>
            </a:r>
            <a:r>
              <a:rPr lang="en-ZA" sz="1600" dirty="0" smtClean="0"/>
              <a:t>24.71% </a:t>
            </a:r>
            <a:r>
              <a:rPr lang="en-ZA" sz="1600" dirty="0"/>
              <a:t>from </a:t>
            </a:r>
            <a:r>
              <a:rPr lang="en-ZA" sz="1600" dirty="0" smtClean="0"/>
              <a:t>R44,31 </a:t>
            </a:r>
            <a:r>
              <a:rPr lang="en-ZA" sz="1600" dirty="0"/>
              <a:t>million to </a:t>
            </a:r>
            <a:r>
              <a:rPr lang="en-ZA" sz="1600" dirty="0" smtClean="0"/>
              <a:t>R55,26 million due to:</a:t>
            </a:r>
          </a:p>
          <a:p>
            <a:pPr lvl="1"/>
            <a:r>
              <a:rPr lang="en-ZA" sz="1600" dirty="0" smtClean="0"/>
              <a:t>Trade and Other Payables increase by 16.63% from R25,92 million to R30,23 million</a:t>
            </a:r>
          </a:p>
          <a:p>
            <a:pPr lvl="1"/>
            <a:r>
              <a:rPr lang="en-ZA" sz="1600" dirty="0" smtClean="0"/>
              <a:t>Provisions </a:t>
            </a:r>
            <a:r>
              <a:rPr lang="en-ZA" sz="1600" dirty="0"/>
              <a:t>which have </a:t>
            </a:r>
            <a:r>
              <a:rPr lang="en-ZA" sz="1600" dirty="0" smtClean="0"/>
              <a:t>increased </a:t>
            </a:r>
            <a:r>
              <a:rPr lang="en-ZA" sz="1600" dirty="0"/>
              <a:t>from </a:t>
            </a:r>
            <a:r>
              <a:rPr lang="en-ZA" sz="1600" dirty="0" smtClean="0"/>
              <a:t>R11,88 </a:t>
            </a:r>
            <a:r>
              <a:rPr lang="en-ZA" sz="1600" dirty="0"/>
              <a:t>million to </a:t>
            </a:r>
            <a:r>
              <a:rPr lang="en-ZA" sz="1600" dirty="0" smtClean="0"/>
              <a:t>R15,19 million</a:t>
            </a:r>
          </a:p>
          <a:p>
            <a:pPr lvl="1"/>
            <a:r>
              <a:rPr lang="en-ZA" sz="1600" dirty="0" smtClean="0"/>
              <a:t>Unspent Donor funds increased by R3,57 million</a:t>
            </a:r>
            <a:endParaRPr lang="en-ZA" sz="1600" dirty="0"/>
          </a:p>
          <a:p>
            <a:pPr lvl="1"/>
            <a:endParaRPr lang="en-ZA" sz="1600" dirty="0" smtClean="0"/>
          </a:p>
        </p:txBody>
      </p:sp>
      <p:sp>
        <p:nvSpPr>
          <p:cNvPr id="7" name="Title 72"/>
          <p:cNvSpPr txBox="1">
            <a:spLocks/>
          </p:cNvSpPr>
          <p:nvPr/>
        </p:nvSpPr>
        <p:spPr>
          <a:xfrm>
            <a:off x="0" y="0"/>
            <a:ext cx="91440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p>
          <a:p>
            <a:pPr lvl="0" algn="ctr">
              <a:spcBef>
                <a:spcPct val="0"/>
              </a:spcBef>
              <a:defRPr/>
            </a:pPr>
            <a:r>
              <a:rPr lang="en-US" sz="2000" b="1" dirty="0" smtClean="0">
                <a:latin typeface="Arial" pitchFamily="34" charset="0"/>
                <a:cs typeface="Arial" pitchFamily="34" charset="0"/>
              </a:rPr>
              <a:t>Statement of Financial Position</a:t>
            </a:r>
            <a:endParaRPr lang="en-US" sz="20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D9226A6-CDFF-478C-B15E-9D51F804D307}" type="slidenum">
              <a:rPr lang="en-US" smtClean="0"/>
              <a:pPr/>
              <a:t>50</a:t>
            </a:fld>
            <a:endParaRPr lang="en-US" dirty="0"/>
          </a:p>
        </p:txBody>
      </p:sp>
    </p:spTree>
    <p:extLst>
      <p:ext uri="{BB962C8B-B14F-4D97-AF65-F5344CB8AC3E}">
        <p14:creationId xmlns:p14="http://schemas.microsoft.com/office/powerpoint/2010/main" val="3654029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760413"/>
            <a:ext cx="8839200" cy="5791200"/>
          </a:xfrm>
        </p:spPr>
        <p:txBody>
          <a:bodyPr>
            <a:noAutofit/>
          </a:bodyPr>
          <a:lstStyle/>
          <a:p>
            <a:pPr marL="0" indent="0">
              <a:buNone/>
            </a:pPr>
            <a:endParaRPr lang="en-ZA" sz="800" dirty="0" smtClean="0"/>
          </a:p>
          <a:p>
            <a:pPr marL="0" indent="0">
              <a:buNone/>
            </a:pPr>
            <a:r>
              <a:rPr lang="en-ZA" sz="1800" b="1" i="1" dirty="0" smtClean="0"/>
              <a:t>The </a:t>
            </a:r>
            <a:r>
              <a:rPr lang="en-ZA" sz="1800" b="1" i="1" dirty="0"/>
              <a:t>following result for the 2014/15 Regularity Audit </a:t>
            </a:r>
            <a:r>
              <a:rPr lang="en-ZA" sz="1800" b="1" i="1" dirty="0" smtClean="0"/>
              <a:t>has </a:t>
            </a:r>
            <a:r>
              <a:rPr lang="en-ZA" sz="1800" b="1" i="1" dirty="0"/>
              <a:t>been achieved</a:t>
            </a:r>
            <a:r>
              <a:rPr lang="en-ZA" sz="1800" b="1" i="1" dirty="0" smtClean="0"/>
              <a:t>:</a:t>
            </a:r>
          </a:p>
          <a:p>
            <a:pPr marL="0" indent="0">
              <a:buNone/>
            </a:pPr>
            <a:endParaRPr lang="en-US" sz="800" dirty="0"/>
          </a:p>
          <a:p>
            <a:pPr marL="354013" lvl="1" indent="-171450">
              <a:buFont typeface="Arial" panose="020B0604020202020204" pitchFamily="34" charset="0"/>
              <a:buChar char="•"/>
              <a:tabLst>
                <a:tab pos="354013" algn="l"/>
              </a:tabLst>
            </a:pPr>
            <a:r>
              <a:rPr lang="en-ZA" sz="1800" b="1" dirty="0" smtClean="0"/>
              <a:t>No </a:t>
            </a:r>
            <a:r>
              <a:rPr lang="en-ZA" sz="1800" b="1" dirty="0"/>
              <a:t>material misstatements </a:t>
            </a:r>
            <a:r>
              <a:rPr lang="en-ZA" sz="1800" dirty="0"/>
              <a:t>in the Annual Financial Statements </a:t>
            </a:r>
            <a:r>
              <a:rPr lang="en-ZA" sz="1800" b="1" dirty="0" smtClean="0"/>
              <a:t>submitted 29</a:t>
            </a:r>
            <a:r>
              <a:rPr lang="en-ZA" sz="1800" b="1" baseline="30000" dirty="0" smtClean="0"/>
              <a:t>th</a:t>
            </a:r>
            <a:r>
              <a:rPr lang="en-ZA" sz="1800" b="1" dirty="0" smtClean="0"/>
              <a:t> </a:t>
            </a:r>
            <a:r>
              <a:rPr lang="en-ZA" sz="1800" b="1" dirty="0"/>
              <a:t>May </a:t>
            </a:r>
            <a:r>
              <a:rPr lang="en-ZA" sz="1800" b="1" dirty="0" smtClean="0"/>
              <a:t>2015</a:t>
            </a:r>
            <a:endParaRPr lang="en-ZA" sz="1800" dirty="0" smtClean="0"/>
          </a:p>
          <a:p>
            <a:pPr marL="354013" lvl="1" indent="-171450">
              <a:buFont typeface="Arial" panose="020B0604020202020204" pitchFamily="34" charset="0"/>
              <a:buChar char="•"/>
              <a:tabLst>
                <a:tab pos="354013" algn="l"/>
              </a:tabLst>
            </a:pPr>
            <a:endParaRPr lang="en-US" sz="800" dirty="0"/>
          </a:p>
          <a:p>
            <a:pPr marL="354013" lvl="1" indent="-171450">
              <a:buFont typeface="Arial" panose="020B0604020202020204" pitchFamily="34" charset="0"/>
              <a:buChar char="•"/>
              <a:tabLst>
                <a:tab pos="354013" algn="l"/>
              </a:tabLst>
            </a:pPr>
            <a:r>
              <a:rPr lang="en-ZA" sz="1800" b="1" dirty="0"/>
              <a:t>Unqualified Opinion </a:t>
            </a:r>
            <a:r>
              <a:rPr lang="en-ZA" sz="1800" dirty="0"/>
              <a:t>on the Usefulness and Reliability of </a:t>
            </a:r>
            <a:r>
              <a:rPr lang="en-ZA" sz="1800" b="1" dirty="0"/>
              <a:t>Performance </a:t>
            </a:r>
            <a:r>
              <a:rPr lang="en-ZA" sz="1800" b="1" dirty="0" smtClean="0"/>
              <a:t>Information</a:t>
            </a:r>
            <a:endParaRPr lang="en-ZA" sz="1800" dirty="0" smtClean="0"/>
          </a:p>
          <a:p>
            <a:pPr marL="354013" lvl="1" indent="-171450">
              <a:buFont typeface="Arial" panose="020B0604020202020204" pitchFamily="34" charset="0"/>
              <a:buChar char="•"/>
              <a:tabLst>
                <a:tab pos="354013" algn="l"/>
              </a:tabLst>
            </a:pPr>
            <a:endParaRPr lang="en-US" sz="800" dirty="0"/>
          </a:p>
          <a:p>
            <a:pPr marL="354013" lvl="1" indent="-171450">
              <a:buFont typeface="Arial" panose="020B0604020202020204" pitchFamily="34" charset="0"/>
              <a:buChar char="•"/>
              <a:tabLst>
                <a:tab pos="354013" algn="l"/>
              </a:tabLst>
            </a:pPr>
            <a:r>
              <a:rPr lang="en-ZA" sz="1800" b="1" dirty="0"/>
              <a:t>Dashboard on the Drivers of Internal Control </a:t>
            </a:r>
            <a:r>
              <a:rPr lang="en-ZA" sz="1800" dirty="0"/>
              <a:t>– All green this year except for 1 (one) ICT that remained yellow, previous year </a:t>
            </a:r>
            <a:r>
              <a:rPr lang="en-ZA" sz="1800" dirty="0" smtClean="0"/>
              <a:t>5 </a:t>
            </a:r>
            <a:r>
              <a:rPr lang="en-ZA" sz="1800" dirty="0"/>
              <a:t>(five) </a:t>
            </a:r>
            <a:r>
              <a:rPr lang="en-ZA" sz="1800" dirty="0" smtClean="0"/>
              <a:t>yellows</a:t>
            </a:r>
          </a:p>
          <a:p>
            <a:pPr marL="354013" lvl="1" indent="-171450">
              <a:buFont typeface="Arial" panose="020B0604020202020204" pitchFamily="34" charset="0"/>
              <a:buChar char="•"/>
              <a:tabLst>
                <a:tab pos="354013" algn="l"/>
              </a:tabLst>
            </a:pPr>
            <a:endParaRPr lang="en-ZA" sz="800" dirty="0" smtClean="0"/>
          </a:p>
          <a:p>
            <a:pPr marL="354013" lvl="1" indent="-171450">
              <a:buFont typeface="Arial" panose="020B0604020202020204" pitchFamily="34" charset="0"/>
              <a:buChar char="•"/>
              <a:tabLst>
                <a:tab pos="354013" algn="l"/>
              </a:tabLst>
            </a:pPr>
            <a:r>
              <a:rPr lang="en-ZA" sz="1800" b="1" dirty="0" smtClean="0"/>
              <a:t>Assessment </a:t>
            </a:r>
            <a:r>
              <a:rPr lang="en-ZA" sz="1800" b="1" dirty="0"/>
              <a:t>of Assurance </a:t>
            </a:r>
            <a:r>
              <a:rPr lang="en-ZA" sz="1800" b="1" dirty="0" smtClean="0"/>
              <a:t>Drivers</a:t>
            </a:r>
            <a:r>
              <a:rPr lang="en-ZA" sz="1800" dirty="0" smtClean="0"/>
              <a:t>:  Senior Management to </a:t>
            </a:r>
            <a:r>
              <a:rPr lang="en-ZA" sz="1800" dirty="0"/>
              <a:t>Audit Committee – All </a:t>
            </a:r>
            <a:r>
              <a:rPr lang="en-ZA" sz="1800" dirty="0" smtClean="0"/>
              <a:t>Green</a:t>
            </a:r>
          </a:p>
          <a:p>
            <a:pPr marL="354013" lvl="1" indent="-171450">
              <a:buFont typeface="Arial" panose="020B0604020202020204" pitchFamily="34" charset="0"/>
              <a:buChar char="•"/>
              <a:tabLst>
                <a:tab pos="354013" algn="l"/>
              </a:tabLst>
            </a:pPr>
            <a:endParaRPr lang="en-US" sz="800" dirty="0"/>
          </a:p>
        </p:txBody>
      </p:sp>
      <p:sp>
        <p:nvSpPr>
          <p:cNvPr id="7" name="Title 72"/>
          <p:cNvSpPr txBox="1">
            <a:spLocks/>
          </p:cNvSpPr>
          <p:nvPr/>
        </p:nvSpPr>
        <p:spPr>
          <a:xfrm>
            <a:off x="0" y="0"/>
            <a:ext cx="89916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p>
          <a:p>
            <a:pPr lvl="0" algn="ctr">
              <a:spcBef>
                <a:spcPct val="0"/>
              </a:spcBef>
              <a:defRPr/>
            </a:pPr>
            <a:r>
              <a:rPr lang="en-US" sz="2000" b="1" dirty="0" smtClean="0">
                <a:latin typeface="Arial" pitchFamily="34" charset="0"/>
                <a:cs typeface="Arial" pitchFamily="34" charset="0"/>
              </a:rPr>
              <a:t>Regularity Audit Outcome</a:t>
            </a:r>
            <a:endParaRPr lang="en-US" sz="20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D9226A6-CDFF-478C-B15E-9D51F804D307}" type="slidenum">
              <a:rPr lang="en-US" smtClean="0"/>
              <a:pPr/>
              <a:t>51</a:t>
            </a:fld>
            <a:endParaRPr lang="en-US" dirty="0"/>
          </a:p>
        </p:txBody>
      </p:sp>
    </p:spTree>
    <p:extLst>
      <p:ext uri="{BB962C8B-B14F-4D97-AF65-F5344CB8AC3E}">
        <p14:creationId xmlns:p14="http://schemas.microsoft.com/office/powerpoint/2010/main" val="613636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760413"/>
            <a:ext cx="8839200" cy="5791200"/>
          </a:xfrm>
        </p:spPr>
        <p:txBody>
          <a:bodyPr>
            <a:noAutofit/>
          </a:bodyPr>
          <a:lstStyle/>
          <a:p>
            <a:pPr marL="0" indent="0">
              <a:buNone/>
            </a:pPr>
            <a:endParaRPr lang="en-ZA" sz="800" dirty="0" smtClean="0"/>
          </a:p>
          <a:p>
            <a:pPr marL="0" indent="0">
              <a:buNone/>
            </a:pPr>
            <a:r>
              <a:rPr lang="en-ZA" sz="1800" b="1" i="1" dirty="0" smtClean="0"/>
              <a:t>The </a:t>
            </a:r>
            <a:r>
              <a:rPr lang="en-ZA" sz="1800" b="1" i="1" dirty="0"/>
              <a:t>following result for the 2014/15 Regularity Audit </a:t>
            </a:r>
            <a:r>
              <a:rPr lang="en-ZA" sz="1800" b="1" i="1" dirty="0" smtClean="0"/>
              <a:t>has </a:t>
            </a:r>
            <a:r>
              <a:rPr lang="en-ZA" sz="1800" b="1" i="1" dirty="0"/>
              <a:t>been achieved</a:t>
            </a:r>
            <a:r>
              <a:rPr lang="en-ZA" sz="1800" b="1" i="1" dirty="0" smtClean="0"/>
              <a:t>:</a:t>
            </a:r>
          </a:p>
          <a:p>
            <a:pPr marL="354013" lvl="1" indent="-171450">
              <a:buFont typeface="Arial" panose="020B0604020202020204" pitchFamily="34" charset="0"/>
              <a:buChar char="•"/>
              <a:tabLst>
                <a:tab pos="354013" algn="l"/>
              </a:tabLst>
            </a:pPr>
            <a:endParaRPr lang="en-US" sz="800" dirty="0"/>
          </a:p>
          <a:p>
            <a:pPr marL="354013" lvl="1" indent="-171450">
              <a:buFont typeface="Arial" panose="020B0604020202020204" pitchFamily="34" charset="0"/>
              <a:buChar char="•"/>
              <a:tabLst>
                <a:tab pos="354013" algn="l"/>
              </a:tabLst>
            </a:pPr>
            <a:r>
              <a:rPr lang="en-ZA" sz="1800" dirty="0"/>
              <a:t>No deficiencies reported on </a:t>
            </a:r>
            <a:r>
              <a:rPr lang="en-ZA" sz="1800" b="1" dirty="0"/>
              <a:t>Internal </a:t>
            </a:r>
            <a:r>
              <a:rPr lang="en-ZA" sz="1800" b="1" dirty="0" smtClean="0"/>
              <a:t>Control</a:t>
            </a:r>
          </a:p>
          <a:p>
            <a:pPr marL="182563" lvl="1" indent="0">
              <a:buNone/>
              <a:tabLst>
                <a:tab pos="354013" algn="l"/>
              </a:tabLst>
            </a:pPr>
            <a:endParaRPr lang="en-ZA" sz="1800" dirty="0" smtClean="0"/>
          </a:p>
          <a:p>
            <a:pPr marL="354013" lvl="1" indent="-171450">
              <a:buFont typeface="Arial" panose="020B0604020202020204" pitchFamily="34" charset="0"/>
              <a:buChar char="•"/>
              <a:tabLst>
                <a:tab pos="354013" algn="l"/>
              </a:tabLst>
            </a:pPr>
            <a:endParaRPr lang="en-US" sz="800" dirty="0"/>
          </a:p>
          <a:p>
            <a:pPr marL="354013" lvl="1" indent="-171450">
              <a:buFont typeface="Arial" panose="020B0604020202020204" pitchFamily="34" charset="0"/>
              <a:buChar char="•"/>
              <a:tabLst>
                <a:tab pos="354013" algn="l"/>
              </a:tabLst>
            </a:pPr>
            <a:r>
              <a:rPr lang="en-ZA" sz="1800" dirty="0"/>
              <a:t>Specific Focus </a:t>
            </a:r>
            <a:r>
              <a:rPr lang="en-ZA" sz="1800" dirty="0" smtClean="0"/>
              <a:t>Area:  </a:t>
            </a:r>
            <a:r>
              <a:rPr lang="en-ZA" sz="1800" b="1" dirty="0" smtClean="0"/>
              <a:t>Procurement </a:t>
            </a:r>
            <a:r>
              <a:rPr lang="en-ZA" sz="1800" b="1" dirty="0"/>
              <a:t>and Contract Management </a:t>
            </a:r>
            <a:r>
              <a:rPr lang="en-ZA" sz="1800" dirty="0"/>
              <a:t>– No </a:t>
            </a:r>
            <a:r>
              <a:rPr lang="en-ZA" sz="1800" dirty="0" smtClean="0"/>
              <a:t>findings</a:t>
            </a:r>
          </a:p>
          <a:p>
            <a:pPr marL="182563" lvl="1" indent="0">
              <a:buNone/>
              <a:tabLst>
                <a:tab pos="354013" algn="l"/>
              </a:tabLst>
            </a:pPr>
            <a:endParaRPr lang="en-ZA" sz="1800" dirty="0" smtClean="0"/>
          </a:p>
          <a:p>
            <a:pPr marL="354013" lvl="1" indent="-171450">
              <a:buFont typeface="Arial" panose="020B0604020202020204" pitchFamily="34" charset="0"/>
              <a:buChar char="•"/>
              <a:tabLst>
                <a:tab pos="354013" algn="l"/>
              </a:tabLst>
            </a:pPr>
            <a:endParaRPr lang="en-ZA" sz="800" dirty="0" smtClean="0"/>
          </a:p>
          <a:p>
            <a:pPr lvl="0" indent="-160338"/>
            <a:r>
              <a:rPr lang="en-ZA" sz="1800" b="1" dirty="0" smtClean="0"/>
              <a:t>No unfavourable Financial </a:t>
            </a:r>
            <a:r>
              <a:rPr lang="en-ZA" sz="1800" b="1" dirty="0"/>
              <a:t>Indicators </a:t>
            </a:r>
            <a:r>
              <a:rPr lang="en-ZA" sz="1800" dirty="0"/>
              <a:t>that relate to:</a:t>
            </a:r>
            <a:endParaRPr lang="en-US" sz="1800" dirty="0"/>
          </a:p>
          <a:p>
            <a:pPr lvl="1"/>
            <a:r>
              <a:rPr lang="en-ZA" sz="1800" dirty="0"/>
              <a:t>Budget -; Expenditure -; Revenue -; Asset and liability -; and Cash </a:t>
            </a:r>
            <a:r>
              <a:rPr lang="en-ZA" sz="1800" dirty="0" smtClean="0"/>
              <a:t>management</a:t>
            </a:r>
          </a:p>
          <a:p>
            <a:pPr lvl="1"/>
            <a:endParaRPr lang="en-ZA" sz="800" dirty="0" smtClean="0"/>
          </a:p>
          <a:p>
            <a:pPr marL="457200" lvl="1" indent="0">
              <a:buNone/>
            </a:pPr>
            <a:endParaRPr lang="en-ZA" sz="800" dirty="0"/>
          </a:p>
          <a:p>
            <a:pPr lvl="0" indent="-160338"/>
            <a:r>
              <a:rPr lang="en-ZA" sz="1800" b="1" dirty="0" smtClean="0"/>
              <a:t>Unqualified </a:t>
            </a:r>
            <a:r>
              <a:rPr lang="en-ZA" sz="1800" b="1" dirty="0"/>
              <a:t>Audit Opinion on the Annual Financial Statements </a:t>
            </a:r>
            <a:r>
              <a:rPr lang="en-ZA" sz="1800" dirty="0"/>
              <a:t>with no emphasis of matter or any other reporting on </a:t>
            </a:r>
            <a:r>
              <a:rPr lang="en-ZA" sz="1800" dirty="0" smtClean="0"/>
              <a:t>non-compliance</a:t>
            </a:r>
            <a:endParaRPr lang="en-US" sz="1800" dirty="0"/>
          </a:p>
          <a:p>
            <a:pPr marL="354013" lvl="1" indent="-171450">
              <a:buFont typeface="Arial" panose="020B0604020202020204" pitchFamily="34" charset="0"/>
              <a:buChar char="•"/>
              <a:tabLst>
                <a:tab pos="354013" algn="l"/>
              </a:tabLst>
            </a:pPr>
            <a:endParaRPr lang="en-US" sz="1800" dirty="0"/>
          </a:p>
          <a:p>
            <a:pPr marL="354013" lvl="1" indent="-171450">
              <a:buNone/>
              <a:tabLst>
                <a:tab pos="354013" algn="l"/>
              </a:tabLst>
            </a:pPr>
            <a:endParaRPr lang="en-ZA" sz="1800" dirty="0" smtClean="0"/>
          </a:p>
        </p:txBody>
      </p:sp>
      <p:sp>
        <p:nvSpPr>
          <p:cNvPr id="7" name="Title 72"/>
          <p:cNvSpPr txBox="1">
            <a:spLocks/>
          </p:cNvSpPr>
          <p:nvPr/>
        </p:nvSpPr>
        <p:spPr>
          <a:xfrm>
            <a:off x="0" y="0"/>
            <a:ext cx="8991600" cy="1066800"/>
          </a:xfrm>
          <a:prstGeom prst="rect">
            <a:avLst/>
          </a:prstGeom>
          <a:solidFill>
            <a:schemeClr val="accent1">
              <a:lumMod val="40000"/>
              <a:lumOff val="60000"/>
            </a:schemeClr>
          </a:solidFill>
        </p:spPr>
        <p:txBody>
          <a:bodyPr vert="horz" wrap="square" lIns="91440" tIns="274320" rIns="91440" bIns="274320" rtlCol="0" anchor="ctr">
            <a:noAutofit/>
          </a:bodyPr>
          <a:lstStyle/>
          <a:p>
            <a:pPr lvl="0" algn="ctr">
              <a:spcBef>
                <a:spcPct val="0"/>
              </a:spcBef>
              <a:defRPr/>
            </a:pPr>
            <a:r>
              <a:rPr lang="en-US" sz="2400" b="1" dirty="0">
                <a:latin typeface="Arial" pitchFamily="34" charset="0"/>
                <a:cs typeface="Arial" pitchFamily="34" charset="0"/>
              </a:rPr>
              <a:t>Annual Financial Statements </a:t>
            </a:r>
          </a:p>
          <a:p>
            <a:pPr lvl="0" algn="ctr">
              <a:spcBef>
                <a:spcPct val="0"/>
              </a:spcBef>
              <a:defRPr/>
            </a:pPr>
            <a:r>
              <a:rPr lang="en-US" sz="2000" b="1" dirty="0">
                <a:latin typeface="Arial" pitchFamily="34" charset="0"/>
                <a:cs typeface="Arial" pitchFamily="34" charset="0"/>
              </a:rPr>
              <a:t>for the year ended 31 March </a:t>
            </a:r>
            <a:r>
              <a:rPr lang="en-US" sz="2000" b="1" dirty="0" smtClean="0">
                <a:latin typeface="Arial" pitchFamily="34" charset="0"/>
                <a:cs typeface="Arial" pitchFamily="34" charset="0"/>
              </a:rPr>
              <a:t>2015</a:t>
            </a:r>
          </a:p>
          <a:p>
            <a:pPr lvl="0" algn="ctr">
              <a:spcBef>
                <a:spcPct val="0"/>
              </a:spcBef>
              <a:defRPr/>
            </a:pPr>
            <a:r>
              <a:rPr lang="en-US" sz="2000" b="1" dirty="0" smtClean="0">
                <a:latin typeface="Arial" pitchFamily="34" charset="0"/>
                <a:cs typeface="Arial" pitchFamily="34" charset="0"/>
              </a:rPr>
              <a:t>Regularity Audit Outcome</a:t>
            </a:r>
            <a:endParaRPr lang="en-US" sz="20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D9226A6-CDFF-478C-B15E-9D51F804D307}" type="slidenum">
              <a:rPr lang="en-US" smtClean="0"/>
              <a:pPr/>
              <a:t>52</a:t>
            </a:fld>
            <a:endParaRPr lang="en-US" dirty="0"/>
          </a:p>
        </p:txBody>
      </p:sp>
    </p:spTree>
    <p:extLst>
      <p:ext uri="{BB962C8B-B14F-4D97-AF65-F5344CB8AC3E}">
        <p14:creationId xmlns:p14="http://schemas.microsoft.com/office/powerpoint/2010/main" val="1749088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53</a:t>
            </a:fld>
            <a:endParaRPr lang="en-US" dirty="0"/>
          </a:p>
        </p:txBody>
      </p:sp>
      <p:sp>
        <p:nvSpPr>
          <p:cNvPr id="8" name="Title 1"/>
          <p:cNvSpPr txBox="1">
            <a:spLocks/>
          </p:cNvSpPr>
          <p:nvPr/>
        </p:nvSpPr>
        <p:spPr bwMode="auto">
          <a:xfrm>
            <a:off x="0" y="0"/>
            <a:ext cx="9144000" cy="656846"/>
          </a:xfrm>
          <a:prstGeom prst="rect">
            <a:avLst/>
          </a:prstGeom>
          <a:solidFill>
            <a:srgbClr val="00B0F0"/>
          </a:solidFill>
          <a:ln w="9525">
            <a:solidFill>
              <a:schemeClr val="accent1">
                <a:lumMod val="50000"/>
              </a:schemeClr>
            </a:solid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100" b="1" kern="0" dirty="0">
                <a:solidFill>
                  <a:srgbClr val="FFFFFF"/>
                </a:solidFill>
              </a:rPr>
              <a:t>Challenges </a:t>
            </a:r>
          </a:p>
        </p:txBody>
      </p:sp>
      <p:grpSp>
        <p:nvGrpSpPr>
          <p:cNvPr id="4" name="Group 3"/>
          <p:cNvGrpSpPr/>
          <p:nvPr/>
        </p:nvGrpSpPr>
        <p:grpSpPr>
          <a:xfrm>
            <a:off x="257612" y="1568541"/>
            <a:ext cx="6295588" cy="3658184"/>
            <a:chOff x="1655771" y="1260115"/>
            <a:chExt cx="8394117" cy="4877578"/>
          </a:xfrm>
        </p:grpSpPr>
        <p:sp>
          <p:nvSpPr>
            <p:cNvPr id="10" name="Line 134"/>
            <p:cNvSpPr>
              <a:spLocks noChangeShapeType="1"/>
            </p:cNvSpPr>
            <p:nvPr/>
          </p:nvSpPr>
          <p:spPr bwMode="auto">
            <a:xfrm>
              <a:off x="2128261" y="5728926"/>
              <a:ext cx="7921625" cy="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ZA" sz="1350" kern="0">
                <a:solidFill>
                  <a:srgbClr val="000000"/>
                </a:solidFill>
                <a:cs typeface="Arial" panose="020B0604020202020204" pitchFamily="34" charset="0"/>
              </a:endParaRPr>
            </a:p>
          </p:txBody>
        </p:sp>
        <p:grpSp>
          <p:nvGrpSpPr>
            <p:cNvPr id="3" name="Group 2"/>
            <p:cNvGrpSpPr/>
            <p:nvPr/>
          </p:nvGrpSpPr>
          <p:grpSpPr>
            <a:xfrm>
              <a:off x="1655771" y="1260115"/>
              <a:ext cx="8394117" cy="4877578"/>
              <a:chOff x="1655771" y="1260115"/>
              <a:chExt cx="8394117" cy="4877578"/>
            </a:xfrm>
          </p:grpSpPr>
          <p:sp>
            <p:nvSpPr>
              <p:cNvPr id="9" name="Line 132"/>
              <p:cNvSpPr>
                <a:spLocks noChangeShapeType="1"/>
              </p:cNvSpPr>
              <p:nvPr/>
            </p:nvSpPr>
            <p:spPr bwMode="auto">
              <a:xfrm>
                <a:off x="2128261" y="1390650"/>
                <a:ext cx="0" cy="4341813"/>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ZA" sz="1350" kern="0">
                  <a:solidFill>
                    <a:srgbClr val="000000"/>
                  </a:solidFill>
                  <a:cs typeface="Arial" panose="020B0604020202020204" pitchFamily="34" charset="0"/>
                </a:endParaRPr>
              </a:p>
            </p:txBody>
          </p:sp>
          <p:sp>
            <p:nvSpPr>
              <p:cNvPr id="11" name="Text Box 136"/>
              <p:cNvSpPr txBox="1">
                <a:spLocks noChangeArrowheads="1"/>
              </p:cNvSpPr>
              <p:nvPr/>
            </p:nvSpPr>
            <p:spPr bwMode="auto">
              <a:xfrm>
                <a:off x="3928487" y="5799138"/>
                <a:ext cx="4535487"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50" b="1">
                    <a:solidFill>
                      <a:srgbClr val="D8210E"/>
                    </a:solidFill>
                    <a:cs typeface="Arial" panose="020B0604020202020204" pitchFamily="34" charset="0"/>
                  </a:rPr>
                  <a:t>Timeline</a:t>
                </a:r>
              </a:p>
            </p:txBody>
          </p:sp>
          <p:sp>
            <p:nvSpPr>
              <p:cNvPr id="12" name="Line 137"/>
              <p:cNvSpPr>
                <a:spLocks noChangeShapeType="1"/>
              </p:cNvSpPr>
              <p:nvPr/>
            </p:nvSpPr>
            <p:spPr bwMode="auto">
              <a:xfrm>
                <a:off x="4865111" y="1387113"/>
                <a:ext cx="0" cy="4341813"/>
              </a:xfrm>
              <a:prstGeom prst="line">
                <a:avLst/>
              </a:prstGeom>
              <a:noFill/>
              <a:ln w="38100" cap="rnd">
                <a:solidFill>
                  <a:srgbClr val="33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ZA" sz="1350" kern="0">
                  <a:solidFill>
                    <a:srgbClr val="000000"/>
                  </a:solidFill>
                  <a:cs typeface="Arial" panose="020B0604020202020204" pitchFamily="34" charset="0"/>
                </a:endParaRPr>
              </a:p>
            </p:txBody>
          </p:sp>
          <p:sp>
            <p:nvSpPr>
              <p:cNvPr id="13" name="Line 138"/>
              <p:cNvSpPr>
                <a:spLocks noChangeShapeType="1"/>
              </p:cNvSpPr>
              <p:nvPr/>
            </p:nvSpPr>
            <p:spPr bwMode="auto">
              <a:xfrm>
                <a:off x="7528936" y="1388701"/>
                <a:ext cx="0" cy="4341812"/>
              </a:xfrm>
              <a:prstGeom prst="line">
                <a:avLst/>
              </a:prstGeom>
              <a:noFill/>
              <a:ln w="38100" cap="rnd">
                <a:solidFill>
                  <a:srgbClr val="33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ZA" sz="1350" kern="0">
                  <a:solidFill>
                    <a:srgbClr val="000000"/>
                  </a:solidFill>
                  <a:cs typeface="Arial" panose="020B0604020202020204" pitchFamily="34" charset="0"/>
                </a:endParaRPr>
              </a:p>
            </p:txBody>
          </p:sp>
          <p:grpSp>
            <p:nvGrpSpPr>
              <p:cNvPr id="14" name="Group 148"/>
              <p:cNvGrpSpPr>
                <a:grpSpLocks/>
              </p:cNvGrpSpPr>
              <p:nvPr/>
            </p:nvGrpSpPr>
            <p:grpSpPr bwMode="auto">
              <a:xfrm>
                <a:off x="2272723" y="4289064"/>
                <a:ext cx="2376488" cy="1481138"/>
                <a:chOff x="476" y="2704"/>
                <a:chExt cx="1497" cy="933"/>
              </a:xfrm>
            </p:grpSpPr>
            <p:grpSp>
              <p:nvGrpSpPr>
                <p:cNvPr id="15" name="Group 145"/>
                <p:cNvGrpSpPr>
                  <a:grpSpLocks/>
                </p:cNvGrpSpPr>
                <p:nvPr/>
              </p:nvGrpSpPr>
              <p:grpSpPr bwMode="auto">
                <a:xfrm>
                  <a:off x="476" y="2704"/>
                  <a:ext cx="1497" cy="635"/>
                  <a:chOff x="476" y="2704"/>
                  <a:chExt cx="1497" cy="635"/>
                </a:xfrm>
              </p:grpSpPr>
              <p:sp>
                <p:nvSpPr>
                  <p:cNvPr id="17" name="Rectangle 130"/>
                  <p:cNvSpPr>
                    <a:spLocks noChangeArrowheads="1"/>
                  </p:cNvSpPr>
                  <p:nvPr/>
                </p:nvSpPr>
                <p:spPr bwMode="auto">
                  <a:xfrm>
                    <a:off x="476" y="2704"/>
                    <a:ext cx="1497" cy="635"/>
                  </a:xfrm>
                  <a:prstGeom prst="rect">
                    <a:avLst/>
                  </a:prstGeom>
                  <a:noFill/>
                  <a:ln w="76200">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ZA" sz="1350" kern="0">
                      <a:solidFill>
                        <a:srgbClr val="000000"/>
                      </a:solidFill>
                      <a:cs typeface="Arial" panose="020B0604020202020204" pitchFamily="34" charset="0"/>
                    </a:endParaRPr>
                  </a:p>
                </p:txBody>
              </p:sp>
              <p:sp>
                <p:nvSpPr>
                  <p:cNvPr id="18" name="Text Box 139"/>
                  <p:cNvSpPr txBox="1">
                    <a:spLocks noChangeArrowheads="1"/>
                  </p:cNvSpPr>
                  <p:nvPr/>
                </p:nvSpPr>
                <p:spPr bwMode="auto">
                  <a:xfrm>
                    <a:off x="476" y="2837"/>
                    <a:ext cx="14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defRPr/>
                    </a:pPr>
                    <a:r>
                      <a:rPr lang="en-US" altLang="en-US" sz="1200" kern="0" dirty="0">
                        <a:solidFill>
                          <a:srgbClr val="000000"/>
                        </a:solidFill>
                        <a:cs typeface="Arial" panose="020B0604020202020204" pitchFamily="34" charset="0"/>
                      </a:rPr>
                      <a:t>Establishment Phase</a:t>
                    </a:r>
                  </a:p>
                </p:txBody>
              </p:sp>
            </p:grpSp>
            <p:sp>
              <p:nvSpPr>
                <p:cNvPr id="16" name="Text Box 142"/>
                <p:cNvSpPr txBox="1">
                  <a:spLocks noChangeArrowheads="1"/>
                </p:cNvSpPr>
                <p:nvPr/>
              </p:nvSpPr>
              <p:spPr bwMode="auto">
                <a:xfrm>
                  <a:off x="748" y="3385"/>
                  <a:ext cx="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defRPr/>
                  </a:pPr>
                  <a:r>
                    <a:rPr lang="en-US" altLang="en-US" sz="1350" b="1" kern="0" dirty="0">
                      <a:solidFill>
                        <a:srgbClr val="333399"/>
                      </a:solidFill>
                      <a:cs typeface="Arial" panose="020B0604020202020204" pitchFamily="34" charset="0"/>
                    </a:rPr>
                    <a:t>2001 -2007</a:t>
                  </a:r>
                </a:p>
              </p:txBody>
            </p:sp>
          </p:grpSp>
          <p:grpSp>
            <p:nvGrpSpPr>
              <p:cNvPr id="19" name="Group 149"/>
              <p:cNvGrpSpPr>
                <a:grpSpLocks/>
              </p:cNvGrpSpPr>
              <p:nvPr/>
            </p:nvGrpSpPr>
            <p:grpSpPr bwMode="auto">
              <a:xfrm>
                <a:off x="4939723" y="2631713"/>
                <a:ext cx="2462213" cy="3138488"/>
                <a:chOff x="2156" y="1660"/>
                <a:chExt cx="1551" cy="1977"/>
              </a:xfrm>
            </p:grpSpPr>
            <p:grpSp>
              <p:nvGrpSpPr>
                <p:cNvPr id="20" name="Group 146"/>
                <p:cNvGrpSpPr>
                  <a:grpSpLocks/>
                </p:cNvGrpSpPr>
                <p:nvPr/>
              </p:nvGrpSpPr>
              <p:grpSpPr bwMode="auto">
                <a:xfrm>
                  <a:off x="2156" y="1660"/>
                  <a:ext cx="1551" cy="904"/>
                  <a:chOff x="2156" y="1660"/>
                  <a:chExt cx="1551" cy="904"/>
                </a:xfrm>
              </p:grpSpPr>
              <p:sp>
                <p:nvSpPr>
                  <p:cNvPr id="22" name="Rectangle 129"/>
                  <p:cNvSpPr>
                    <a:spLocks noChangeArrowheads="1"/>
                  </p:cNvSpPr>
                  <p:nvPr/>
                </p:nvSpPr>
                <p:spPr bwMode="auto">
                  <a:xfrm>
                    <a:off x="2210" y="1660"/>
                    <a:ext cx="1497" cy="904"/>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ZA" sz="1350" kern="0">
                      <a:solidFill>
                        <a:srgbClr val="000000"/>
                      </a:solidFill>
                      <a:cs typeface="Arial" panose="020B0604020202020204" pitchFamily="34" charset="0"/>
                    </a:endParaRPr>
                  </a:p>
                </p:txBody>
              </p:sp>
              <p:sp>
                <p:nvSpPr>
                  <p:cNvPr id="23" name="Text Box 140"/>
                  <p:cNvSpPr txBox="1">
                    <a:spLocks noChangeArrowheads="1"/>
                  </p:cNvSpPr>
                  <p:nvPr/>
                </p:nvSpPr>
                <p:spPr bwMode="auto">
                  <a:xfrm>
                    <a:off x="2156" y="1954"/>
                    <a:ext cx="14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defRPr/>
                    </a:pPr>
                    <a:r>
                      <a:rPr lang="en-US" altLang="en-US" sz="1200" kern="0" dirty="0">
                        <a:solidFill>
                          <a:srgbClr val="000000"/>
                        </a:solidFill>
                        <a:cs typeface="Arial" panose="020B0604020202020204" pitchFamily="34" charset="0"/>
                      </a:rPr>
                      <a:t> Consolidation Phase</a:t>
                    </a:r>
                  </a:p>
                </p:txBody>
              </p:sp>
            </p:grpSp>
            <p:sp>
              <p:nvSpPr>
                <p:cNvPr id="21" name="Text Box 143"/>
                <p:cNvSpPr txBox="1">
                  <a:spLocks noChangeArrowheads="1"/>
                </p:cNvSpPr>
                <p:nvPr/>
              </p:nvSpPr>
              <p:spPr bwMode="auto">
                <a:xfrm>
                  <a:off x="2471" y="3385"/>
                  <a:ext cx="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defRPr/>
                  </a:pPr>
                  <a:r>
                    <a:rPr lang="en-US" altLang="en-US" sz="1350" b="1" kern="0" dirty="0">
                      <a:solidFill>
                        <a:srgbClr val="333399"/>
                      </a:solidFill>
                      <a:cs typeface="Arial" panose="020B0604020202020204" pitchFamily="34" charset="0"/>
                    </a:rPr>
                    <a:t>2007 - 2012</a:t>
                  </a:r>
                </a:p>
              </p:txBody>
            </p:sp>
          </p:grpSp>
          <p:grpSp>
            <p:nvGrpSpPr>
              <p:cNvPr id="24" name="Group 150"/>
              <p:cNvGrpSpPr>
                <a:grpSpLocks/>
              </p:cNvGrpSpPr>
              <p:nvPr/>
            </p:nvGrpSpPr>
            <p:grpSpPr bwMode="auto">
              <a:xfrm>
                <a:off x="7655937" y="1553801"/>
                <a:ext cx="2393951" cy="4216399"/>
                <a:chOff x="3867" y="981"/>
                <a:chExt cx="1508" cy="2656"/>
              </a:xfrm>
            </p:grpSpPr>
            <p:grpSp>
              <p:nvGrpSpPr>
                <p:cNvPr id="25" name="Group 147"/>
                <p:cNvGrpSpPr>
                  <a:grpSpLocks/>
                </p:cNvGrpSpPr>
                <p:nvPr/>
              </p:nvGrpSpPr>
              <p:grpSpPr bwMode="auto">
                <a:xfrm>
                  <a:off x="3867" y="981"/>
                  <a:ext cx="1508" cy="816"/>
                  <a:chOff x="3867" y="981"/>
                  <a:chExt cx="1508" cy="816"/>
                </a:xfrm>
              </p:grpSpPr>
              <p:sp>
                <p:nvSpPr>
                  <p:cNvPr id="27" name="Rectangle 131"/>
                  <p:cNvSpPr>
                    <a:spLocks noChangeArrowheads="1"/>
                  </p:cNvSpPr>
                  <p:nvPr/>
                </p:nvSpPr>
                <p:spPr bwMode="auto">
                  <a:xfrm>
                    <a:off x="3878" y="981"/>
                    <a:ext cx="1497" cy="816"/>
                  </a:xfrm>
                  <a:prstGeom prst="rect">
                    <a:avLst/>
                  </a:prstGeom>
                  <a:noFill/>
                  <a:ln w="76200">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ZA" sz="1350" kern="0">
                      <a:solidFill>
                        <a:srgbClr val="000000"/>
                      </a:solidFill>
                      <a:cs typeface="Arial" panose="020B0604020202020204" pitchFamily="34" charset="0"/>
                    </a:endParaRPr>
                  </a:p>
                </p:txBody>
              </p:sp>
              <p:sp>
                <p:nvSpPr>
                  <p:cNvPr id="28" name="Text Box 141"/>
                  <p:cNvSpPr txBox="1">
                    <a:spLocks noChangeArrowheads="1"/>
                  </p:cNvSpPr>
                  <p:nvPr/>
                </p:nvSpPr>
                <p:spPr bwMode="auto">
                  <a:xfrm>
                    <a:off x="3867" y="1176"/>
                    <a:ext cx="14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defRPr/>
                    </a:pPr>
                    <a:r>
                      <a:rPr lang="en-US" altLang="en-US" sz="1200" kern="0" dirty="0">
                        <a:solidFill>
                          <a:srgbClr val="000000"/>
                        </a:solidFill>
                        <a:cs typeface="Arial" panose="020B0604020202020204" pitchFamily="34" charset="0"/>
                      </a:rPr>
                      <a:t>Sustainability Phase</a:t>
                    </a:r>
                  </a:p>
                </p:txBody>
              </p:sp>
            </p:grpSp>
            <p:sp>
              <p:nvSpPr>
                <p:cNvPr id="26" name="Text Box 144"/>
                <p:cNvSpPr txBox="1">
                  <a:spLocks noChangeArrowheads="1"/>
                </p:cNvSpPr>
                <p:nvPr/>
              </p:nvSpPr>
              <p:spPr bwMode="auto">
                <a:xfrm>
                  <a:off x="4150" y="3385"/>
                  <a:ext cx="111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a:spcBef>
                      <a:spcPct val="50000"/>
                    </a:spcBef>
                    <a:defRPr/>
                  </a:pPr>
                  <a:r>
                    <a:rPr lang="en-US" altLang="en-US" sz="1350" b="1" kern="0" dirty="0">
                      <a:solidFill>
                        <a:srgbClr val="333399"/>
                      </a:solidFill>
                      <a:cs typeface="Arial" panose="020B0604020202020204" pitchFamily="34" charset="0"/>
                    </a:rPr>
                    <a:t>2012 - Future</a:t>
                  </a:r>
                </a:p>
              </p:txBody>
            </p:sp>
          </p:grpSp>
          <p:sp>
            <p:nvSpPr>
              <p:cNvPr id="29" name="Text Box 135"/>
              <p:cNvSpPr txBox="1">
                <a:spLocks noChangeArrowheads="1"/>
              </p:cNvSpPr>
              <p:nvPr/>
            </p:nvSpPr>
            <p:spPr bwMode="auto">
              <a:xfrm rot="16200000">
                <a:off x="-442695" y="3358581"/>
                <a:ext cx="4535487"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050" b="1" dirty="0">
                    <a:solidFill>
                      <a:srgbClr val="D8210E"/>
                    </a:solidFill>
                    <a:cs typeface="Arial" panose="020B0604020202020204" pitchFamily="34" charset="0"/>
                  </a:rPr>
                  <a:t>Business model implementation</a:t>
                </a:r>
              </a:p>
            </p:txBody>
          </p:sp>
        </p:grpSp>
      </p:grpSp>
      <p:sp>
        <p:nvSpPr>
          <p:cNvPr id="30" name="Title 1"/>
          <p:cNvSpPr txBox="1">
            <a:spLocks/>
          </p:cNvSpPr>
          <p:nvPr/>
        </p:nvSpPr>
        <p:spPr bwMode="auto">
          <a:xfrm>
            <a:off x="5757267" y="2086138"/>
            <a:ext cx="3575304"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150000"/>
              </a:lnSpc>
            </a:pPr>
            <a:endParaRPr lang="en-US" sz="1350" b="1" dirty="0">
              <a:solidFill>
                <a:srgbClr val="00B050"/>
              </a:solidFill>
              <a:latin typeface="+mn-lt"/>
            </a:endParaRPr>
          </a:p>
          <a:p>
            <a:pPr algn="l" eaLnBrk="1" hangingPunct="1">
              <a:lnSpc>
                <a:spcPct val="150000"/>
              </a:lnSpc>
            </a:pPr>
            <a:endParaRPr lang="en-US" sz="1350" b="1" dirty="0">
              <a:solidFill>
                <a:srgbClr val="00B050"/>
              </a:solidFill>
              <a:latin typeface="+mn-lt"/>
            </a:endParaRPr>
          </a:p>
          <a:p>
            <a:pPr algn="l" eaLnBrk="1" hangingPunct="1">
              <a:lnSpc>
                <a:spcPct val="150000"/>
              </a:lnSpc>
            </a:pPr>
            <a:r>
              <a:rPr lang="en-US" sz="1350" b="1" dirty="0">
                <a:solidFill>
                  <a:srgbClr val="000000"/>
                </a:solidFill>
                <a:latin typeface="+mn-lt"/>
                <a:cs typeface="Calibri" pitchFamily="34" charset="0"/>
              </a:rPr>
              <a:t>Sustainability – focus of strategy</a:t>
            </a:r>
          </a:p>
          <a:p>
            <a:pPr marL="214313" indent="-214313" algn="l" eaLnBrk="1" hangingPunct="1">
              <a:lnSpc>
                <a:spcPct val="150000"/>
              </a:lnSpc>
              <a:buFont typeface="Arial" panose="020B0604020202020204" pitchFamily="34" charset="0"/>
              <a:buChar char="•"/>
            </a:pPr>
            <a:r>
              <a:rPr lang="en-US" sz="1350" b="1" dirty="0">
                <a:solidFill>
                  <a:srgbClr val="000000"/>
                </a:solidFill>
                <a:latin typeface="+mn-lt"/>
                <a:cs typeface="Calibri" pitchFamily="34" charset="0"/>
              </a:rPr>
              <a:t>Resource mobilisation</a:t>
            </a:r>
          </a:p>
          <a:p>
            <a:pPr marL="214313" indent="-214313" algn="l" eaLnBrk="1" hangingPunct="1">
              <a:lnSpc>
                <a:spcPct val="150000"/>
              </a:lnSpc>
              <a:buFont typeface="Arial" panose="020B0604020202020204" pitchFamily="34" charset="0"/>
              <a:buChar char="•"/>
            </a:pPr>
            <a:r>
              <a:rPr lang="en-US" sz="1350" b="1" dirty="0">
                <a:solidFill>
                  <a:srgbClr val="000000"/>
                </a:solidFill>
                <a:latin typeface="+mn-lt"/>
                <a:cs typeface="Calibri" pitchFamily="34" charset="0"/>
              </a:rPr>
              <a:t>Strategic Partnering / Collaboration</a:t>
            </a:r>
          </a:p>
          <a:p>
            <a:pPr marL="214313" indent="-214313" algn="l" eaLnBrk="1" hangingPunct="1">
              <a:lnSpc>
                <a:spcPct val="150000"/>
              </a:lnSpc>
              <a:buFont typeface="Arial" panose="020B0604020202020204" pitchFamily="34" charset="0"/>
              <a:buChar char="•"/>
            </a:pPr>
            <a:r>
              <a:rPr lang="en-US" sz="1350" b="1" dirty="0">
                <a:solidFill>
                  <a:srgbClr val="000000"/>
                </a:solidFill>
                <a:latin typeface="+mn-lt"/>
                <a:cs typeface="Calibri" pitchFamily="34" charset="0"/>
              </a:rPr>
              <a:t>Positioning of SAWS</a:t>
            </a:r>
          </a:p>
          <a:p>
            <a:pPr marL="214313" indent="-214313" algn="l" eaLnBrk="1" hangingPunct="1">
              <a:lnSpc>
                <a:spcPct val="150000"/>
              </a:lnSpc>
              <a:buFont typeface="Arial" panose="020B0604020202020204" pitchFamily="34" charset="0"/>
              <a:buChar char="•"/>
            </a:pPr>
            <a:r>
              <a:rPr lang="en-US" sz="1350" b="1" dirty="0" smtClean="0">
                <a:solidFill>
                  <a:srgbClr val="000000"/>
                </a:solidFill>
                <a:latin typeface="+mn-lt"/>
                <a:cs typeface="Calibri" pitchFamily="34" charset="0"/>
              </a:rPr>
              <a:t>Implementing Relevant </a:t>
            </a:r>
            <a:r>
              <a:rPr lang="en-US" sz="1350" b="1" dirty="0">
                <a:solidFill>
                  <a:srgbClr val="000000"/>
                </a:solidFill>
                <a:latin typeface="+mn-lt"/>
                <a:cs typeface="Calibri" pitchFamily="34" charset="0"/>
              </a:rPr>
              <a:t>projects</a:t>
            </a:r>
          </a:p>
          <a:p>
            <a:pPr eaLnBrk="1" hangingPunct="1">
              <a:lnSpc>
                <a:spcPct val="150000"/>
              </a:lnSpc>
            </a:pPr>
            <a:endParaRPr lang="en-US" sz="1350" b="1" dirty="0">
              <a:solidFill>
                <a:srgbClr val="00B050"/>
              </a:solidFill>
              <a:latin typeface="+mn-lt"/>
            </a:endParaRPr>
          </a:p>
        </p:txBody>
      </p:sp>
    </p:spTree>
    <p:extLst>
      <p:ext uri="{BB962C8B-B14F-4D97-AF65-F5344CB8AC3E}">
        <p14:creationId xmlns:p14="http://schemas.microsoft.com/office/powerpoint/2010/main" val="3284325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54</a:t>
            </a:fld>
            <a:endParaRPr lang="en-US" dirty="0"/>
          </a:p>
        </p:txBody>
      </p:sp>
      <p:pic>
        <p:nvPicPr>
          <p:cNvPr id="7" name="Picture 2" descr="http://makingadifference.typepad.com/.a/6a00d83453c18869e201156f5f18a3970b-800wi"/>
          <p:cNvPicPr>
            <a:picLocks noChangeAspect="1" noChangeArrowheads="1"/>
          </p:cNvPicPr>
          <p:nvPr/>
        </p:nvPicPr>
        <p:blipFill>
          <a:blip r:embed="rId2" cstate="print"/>
          <a:srcRect/>
          <a:stretch>
            <a:fillRect/>
          </a:stretch>
        </p:blipFill>
        <p:spPr bwMode="auto">
          <a:xfrm>
            <a:off x="1134688" y="2604052"/>
            <a:ext cx="6834601" cy="18983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372292"/>
          </a:xfr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57200"/>
            <a:r>
              <a:rPr lang="en-ZA" sz="2400" b="1" kern="1200" dirty="0" smtClean="0">
                <a:solidFill>
                  <a:schemeClr val="lt1"/>
                </a:solidFill>
                <a:latin typeface="+mn-lt"/>
                <a:ea typeface="+mn-ea"/>
                <a:cs typeface="+mn-cs"/>
              </a:rPr>
              <a:t>STAKEHOLDER SURVEY OUTCOMES</a:t>
            </a:r>
            <a:endParaRPr lang="en-ZA" sz="2400" b="1" kern="1200" dirty="0">
              <a:solidFill>
                <a:schemeClr val="lt1"/>
              </a:solidFill>
              <a:latin typeface="+mn-lt"/>
              <a:ea typeface="+mn-ea"/>
              <a:cs typeface="+mn-cs"/>
            </a:endParaRPr>
          </a:p>
        </p:txBody>
      </p:sp>
      <p:graphicFrame>
        <p:nvGraphicFramePr>
          <p:cNvPr id="8" name="Content Placeholder 7"/>
          <p:cNvGraphicFramePr>
            <a:graphicFrameLocks noGrp="1"/>
          </p:cNvGraphicFramePr>
          <p:nvPr>
            <p:ph sz="quarter" idx="4294967295"/>
            <p:extLst/>
          </p:nvPr>
        </p:nvGraphicFramePr>
        <p:xfrm>
          <a:off x="1331640" y="1229543"/>
          <a:ext cx="6326460" cy="352854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277634" y="5066070"/>
            <a:ext cx="5616624" cy="553998"/>
          </a:xfrm>
          <a:prstGeom prst="rect">
            <a:avLst/>
          </a:prstGeom>
        </p:spPr>
        <p:txBody>
          <a:bodyPr wrap="square">
            <a:spAutoFit/>
          </a:bodyPr>
          <a:lstStyle/>
          <a:p>
            <a:pPr marL="240030" indent="-240030">
              <a:spcBef>
                <a:spcPts val="525"/>
              </a:spcBef>
              <a:buSzPct val="60000"/>
              <a:buFont typeface="Wingdings" panose="05000000000000000000" pitchFamily="2" charset="2"/>
              <a:buChar char="n"/>
            </a:pPr>
            <a:r>
              <a:rPr lang="en-ZA" sz="1500" dirty="0">
                <a:solidFill>
                  <a:schemeClr val="tx1">
                    <a:lumMod val="65000"/>
                    <a:lumOff val="35000"/>
                  </a:schemeClr>
                </a:solidFill>
                <a:latin typeface="Helvetica" panose="020B0604020202020204" pitchFamily="34" charset="0"/>
                <a:cs typeface="Helvetica" panose="020B0604020202020204" pitchFamily="34" charset="0"/>
              </a:rPr>
              <a:t>The overall performance score in 2015 has remained flat at 84.8% - with a performance score of 84.7% in 2014. </a:t>
            </a:r>
          </a:p>
        </p:txBody>
      </p:sp>
      <p:sp>
        <p:nvSpPr>
          <p:cNvPr id="7" name="Title 2"/>
          <p:cNvSpPr txBox="1">
            <a:spLocks/>
          </p:cNvSpPr>
          <p:nvPr/>
        </p:nvSpPr>
        <p:spPr bwMode="auto">
          <a:xfrm>
            <a:off x="0" y="530364"/>
            <a:ext cx="9144000" cy="372292"/>
          </a:xfrm>
          <a:prstGeom prst="rect">
            <a:avLst/>
          </a:prstGeom>
          <a:solidFill>
            <a:srgbClr val="00B0F0"/>
          </a:solidFill>
          <a:ln w="25400" cap="flat" cmpd="sng" algn="ctr">
            <a:solidFill>
              <a:srgbClr val="00B0F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defTabSz="457200"/>
            <a:r>
              <a:rPr lang="en-ZA" sz="2400" b="1" kern="1200" dirty="0" smtClean="0"/>
              <a:t>PERFORMANCE SCORES: OVERALL COMPONENTS</a:t>
            </a:r>
            <a:endParaRPr lang="en-ZA" sz="2400" b="1" kern="1200" dirty="0"/>
          </a:p>
        </p:txBody>
      </p:sp>
      <p:sp>
        <p:nvSpPr>
          <p:cNvPr id="10" name="Slide Number Placeholder 5"/>
          <p:cNvSpPr>
            <a:spLocks noGrp="1"/>
          </p:cNvSpPr>
          <p:nvPr>
            <p:ph type="sldNum" sz="quarter" idx="12"/>
          </p:nvPr>
        </p:nvSpPr>
        <p:spPr>
          <a:xfrm>
            <a:off x="6553200" y="6245225"/>
            <a:ext cx="2133600" cy="476250"/>
          </a:xfrm>
        </p:spPr>
        <p:txBody>
          <a:bodyPr/>
          <a:lstStyle/>
          <a:p>
            <a:pPr>
              <a:defRPr/>
            </a:pPr>
            <a:r>
              <a:rPr lang="en-US" sz="1100" dirty="0" smtClean="0">
                <a:solidFill>
                  <a:srgbClr val="000000"/>
                </a:solidFill>
              </a:rPr>
              <a:t>6</a:t>
            </a:r>
            <a:endParaRPr lang="en-US" sz="1100" dirty="0">
              <a:solidFill>
                <a:srgbClr val="000000"/>
              </a:solidFill>
            </a:endParaRPr>
          </a:p>
        </p:txBody>
      </p:sp>
    </p:spTree>
    <p:extLst>
      <p:ext uri="{BB962C8B-B14F-4D97-AF65-F5344CB8AC3E}">
        <p14:creationId xmlns:p14="http://schemas.microsoft.com/office/powerpoint/2010/main" val="196309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222070" y="900653"/>
            <a:ext cx="8921930" cy="5081227"/>
          </a:xfrm>
        </p:spPr>
        <p:txBody>
          <a:bodyPr/>
          <a:lstStyle/>
          <a:p>
            <a:pPr>
              <a:spcBef>
                <a:spcPts val="0"/>
              </a:spcBef>
            </a:pPr>
            <a:endParaRPr lang="en-ZA" sz="2000" dirty="0" smtClean="0">
              <a:cs typeface="Calibri" pitchFamily="34" charset="0"/>
            </a:endParaRPr>
          </a:p>
          <a:p>
            <a:pPr>
              <a:spcBef>
                <a:spcPts val="0"/>
              </a:spcBef>
            </a:pPr>
            <a:r>
              <a:rPr lang="en-ZA" sz="2000" dirty="0" smtClean="0">
                <a:cs typeface="Calibri" pitchFamily="34" charset="0"/>
              </a:rPr>
              <a:t>Achievements in developing products and services for support of various sectors:</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Rapidly Developing Thunderstorm (RDT)</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Convective Rain Rate (CRR)</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New Public Good Fire Danger Index (FDI) products developed for each province</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Lightning Threat Index (LTI)</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Cloud Top Temperature </a:t>
            </a:r>
          </a:p>
          <a:p>
            <a:pPr marL="1314450" lvl="2" indent="-457200">
              <a:buFont typeface="Courier New" panose="02070309020205020404" pitchFamily="49" charset="0"/>
              <a:buChar char="o"/>
            </a:pPr>
            <a:r>
              <a:rPr lang="en-ZA" sz="2000" kern="1200" dirty="0">
                <a:solidFill>
                  <a:schemeClr val="dk1"/>
                </a:solidFill>
                <a:cs typeface="Calibri" panose="020F0502020204030204" pitchFamily="34" charset="0"/>
              </a:rPr>
              <a:t>Cloud Type </a:t>
            </a:r>
            <a:r>
              <a:rPr lang="en-ZA" sz="2000" kern="1200" dirty="0" smtClean="0">
                <a:solidFill>
                  <a:schemeClr val="dk1"/>
                </a:solidFill>
                <a:cs typeface="Calibri" panose="020F0502020204030204" pitchFamily="34" charset="0"/>
              </a:rPr>
              <a:t>Identifier</a:t>
            </a:r>
          </a:p>
          <a:p>
            <a:pPr marL="857250" lvl="2" indent="0">
              <a:buNone/>
            </a:pPr>
            <a:endParaRPr lang="en-ZA" sz="2000" kern="1200" dirty="0" smtClean="0">
              <a:solidFill>
                <a:schemeClr val="dk1"/>
              </a:solidFill>
              <a:cs typeface="Calibri" panose="020F0502020204030204" pitchFamily="34" charset="0"/>
            </a:endParaRPr>
          </a:p>
          <a:p>
            <a:r>
              <a:rPr lang="en-ZA" sz="2000" dirty="0" smtClean="0">
                <a:cs typeface="Calibri" panose="020F0502020204030204" pitchFamily="34" charset="0"/>
              </a:rPr>
              <a:t>Leadership positions – Improved influence on Climate change </a:t>
            </a:r>
          </a:p>
          <a:p>
            <a:pPr marL="457200" lvl="1" indent="0">
              <a:buNone/>
            </a:pPr>
            <a:endParaRPr lang="en-ZA" sz="2000" dirty="0">
              <a:cs typeface="Calibri" panose="020F0502020204030204" pitchFamily="34" charset="0"/>
            </a:endParaRPr>
          </a:p>
          <a:p>
            <a:pPr marL="1314450" lvl="2" indent="-457200">
              <a:buFont typeface="Courier New" panose="02070309020205020404" pitchFamily="49" charset="0"/>
              <a:buChar char="o"/>
            </a:pPr>
            <a:endParaRPr lang="en-ZA" sz="2000" kern="1200" dirty="0">
              <a:solidFill>
                <a:schemeClr val="dk1"/>
              </a:solidFill>
              <a:cs typeface="Calibri" panose="020F0502020204030204" pitchFamily="34" charset="0"/>
            </a:endParaRPr>
          </a:p>
        </p:txBody>
      </p:sp>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latin typeface="Calibri" pitchFamily="34" charset="0"/>
                <a:cs typeface="Calibri" pitchFamily="34" charset="0"/>
              </a:rPr>
              <a:t>ACHIEVEMENTS &amp; SUCCESSES</a:t>
            </a:r>
            <a:endParaRPr lang="en-ZA" sz="3200" b="1" dirty="0">
              <a:latin typeface="Calibri" pitchFamily="34" charset="0"/>
              <a:cs typeface="Calibri"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7</a:t>
            </a:r>
            <a:endParaRPr lang="en-US" sz="1200" dirty="0">
              <a:solidFill>
                <a:srgbClr val="000000"/>
              </a:solidFill>
            </a:endParaRPr>
          </a:p>
        </p:txBody>
      </p:sp>
    </p:spTree>
    <p:extLst>
      <p:ext uri="{BB962C8B-B14F-4D97-AF65-F5344CB8AC3E}">
        <p14:creationId xmlns:p14="http://schemas.microsoft.com/office/powerpoint/2010/main" val="210211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222070" y="508390"/>
            <a:ext cx="8921930" cy="5081227"/>
          </a:xfrm>
        </p:spPr>
        <p:txBody>
          <a:bodyPr/>
          <a:lstStyle/>
          <a:p>
            <a:endParaRPr lang="en-ZA" sz="2000" dirty="0" smtClean="0">
              <a:latin typeface="Calibri" panose="020F0502020204030204" pitchFamily="34" charset="0"/>
              <a:cs typeface="Calibri" panose="020F0502020204030204" pitchFamily="34" charset="0"/>
            </a:endParaRPr>
          </a:p>
          <a:p>
            <a:endParaRPr lang="en-ZA" sz="2000" dirty="0">
              <a:latin typeface="Calibri" panose="020F0502020204030204" pitchFamily="34" charset="0"/>
              <a:cs typeface="Calibri" panose="020F0502020204030204" pitchFamily="34" charset="0"/>
            </a:endParaRPr>
          </a:p>
          <a:p>
            <a:r>
              <a:rPr lang="en-ZA" sz="2000" dirty="0" smtClean="0">
                <a:cs typeface="Calibri" panose="020F0502020204030204" pitchFamily="34" charset="0"/>
              </a:rPr>
              <a:t>Conclusion </a:t>
            </a:r>
            <a:r>
              <a:rPr lang="en-ZA" sz="2000" dirty="0">
                <a:cs typeface="Calibri" panose="020F0502020204030204" pitchFamily="34" charset="0"/>
              </a:rPr>
              <a:t>of the NFCS Landscape Report as a step towards implementation of the framework. </a:t>
            </a:r>
            <a:endParaRPr lang="en-ZA" sz="2000" dirty="0" smtClean="0">
              <a:cs typeface="Calibri" panose="020F0502020204030204" pitchFamily="34" charset="0"/>
            </a:endParaRPr>
          </a:p>
          <a:p>
            <a:pPr marL="0" indent="0">
              <a:buNone/>
            </a:pPr>
            <a:endParaRPr lang="en-ZA" sz="2000" dirty="0">
              <a:cs typeface="Calibri" panose="020F0502020204030204" pitchFamily="34" charset="0"/>
            </a:endParaRPr>
          </a:p>
          <a:p>
            <a:r>
              <a:rPr lang="en-ZA" sz="2000" dirty="0">
                <a:cs typeface="Calibri" panose="020F0502020204030204" pitchFamily="34" charset="0"/>
              </a:rPr>
              <a:t>SAWS Marine strategy development – supporting Operation </a:t>
            </a:r>
            <a:r>
              <a:rPr lang="en-ZA" sz="2000" dirty="0" err="1">
                <a:cs typeface="Calibri" panose="020F0502020204030204" pitchFamily="34" charset="0"/>
              </a:rPr>
              <a:t>Phakisa</a:t>
            </a:r>
            <a:r>
              <a:rPr lang="en-ZA" sz="2000" dirty="0">
                <a:cs typeface="Calibri" panose="020F0502020204030204" pitchFamily="34" charset="0"/>
              </a:rPr>
              <a:t> and enabling the Blue </a:t>
            </a:r>
            <a:r>
              <a:rPr lang="en-ZA" sz="2000" dirty="0" smtClean="0">
                <a:cs typeface="Calibri" panose="020F0502020204030204" pitchFamily="34" charset="0"/>
              </a:rPr>
              <a:t>Economy</a:t>
            </a:r>
          </a:p>
          <a:p>
            <a:pPr marL="0" indent="0">
              <a:buNone/>
            </a:pPr>
            <a:endParaRPr lang="en-ZA" sz="2000" dirty="0">
              <a:cs typeface="Calibri" panose="020F0502020204030204" pitchFamily="34" charset="0"/>
            </a:endParaRPr>
          </a:p>
          <a:p>
            <a:r>
              <a:rPr lang="en-ZA" sz="2000" dirty="0">
                <a:cs typeface="Calibri" panose="020F0502020204030204" pitchFamily="34" charset="0"/>
              </a:rPr>
              <a:t>Achieved Re-certification  - ISO </a:t>
            </a:r>
            <a:r>
              <a:rPr lang="en-ZA" sz="2000" dirty="0" smtClean="0">
                <a:cs typeface="Calibri" panose="020F0502020204030204" pitchFamily="34" charset="0"/>
              </a:rPr>
              <a:t>9001</a:t>
            </a:r>
          </a:p>
          <a:p>
            <a:pPr marL="0" indent="0">
              <a:buNone/>
            </a:pPr>
            <a:endParaRPr lang="en-ZA" sz="2000" dirty="0">
              <a:cs typeface="Calibri" panose="020F0502020204030204" pitchFamily="34" charset="0"/>
            </a:endParaRPr>
          </a:p>
          <a:p>
            <a:r>
              <a:rPr lang="en-ZA" sz="2000" dirty="0">
                <a:cs typeface="Calibri" panose="020F0502020204030204" pitchFamily="34" charset="0"/>
              </a:rPr>
              <a:t>Acquisition of the HPC – enhanced SAWS’ numerical prediction capabilities. </a:t>
            </a:r>
          </a:p>
          <a:p>
            <a:pPr lvl="1"/>
            <a:r>
              <a:rPr lang="en-ZA" sz="2000" dirty="0">
                <a:cs typeface="Calibri" panose="020F0502020204030204" pitchFamily="34" charset="0"/>
              </a:rPr>
              <a:t>Third most powerful HPC in South Africa</a:t>
            </a:r>
            <a:r>
              <a:rPr lang="en-ZA" sz="2000" dirty="0" smtClean="0">
                <a:cs typeface="Calibri" panose="020F0502020204030204" pitchFamily="34" charset="0"/>
              </a:rPr>
              <a:t>.</a:t>
            </a:r>
          </a:p>
          <a:p>
            <a:pPr marL="457200" lvl="1" indent="0">
              <a:buNone/>
            </a:pPr>
            <a:endParaRPr lang="en-ZA" sz="2000" dirty="0">
              <a:cs typeface="Calibri" panose="020F0502020204030204" pitchFamily="34" charset="0"/>
            </a:endParaRPr>
          </a:p>
          <a:p>
            <a:pPr marL="1314450" lvl="2" indent="-457200">
              <a:buFont typeface="Courier New" panose="02070309020205020404" pitchFamily="49" charset="0"/>
              <a:buChar char="o"/>
            </a:pPr>
            <a:endParaRPr lang="en-ZA" sz="2000" kern="1200" dirty="0">
              <a:solidFill>
                <a:schemeClr val="dk1"/>
              </a:solidFill>
              <a:latin typeface="Calibri" panose="020F0502020204030204" pitchFamily="34" charset="0"/>
              <a:cs typeface="Calibri" panose="020F0502020204030204" pitchFamily="34" charset="0"/>
            </a:endParaRPr>
          </a:p>
        </p:txBody>
      </p:sp>
      <p:sp>
        <p:nvSpPr>
          <p:cNvPr id="5" name="Rectangle 4"/>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latin typeface="Calibri" pitchFamily="34" charset="0"/>
                <a:cs typeface="Calibri" pitchFamily="34" charset="0"/>
              </a:rPr>
              <a:t>ACHIEVEMENTS &amp; SUCCESSES</a:t>
            </a:r>
            <a:endParaRPr lang="en-ZA" sz="3200" b="1" dirty="0">
              <a:latin typeface="Calibri" pitchFamily="34" charset="0"/>
              <a:cs typeface="Calibri" pitchFamily="34" charset="0"/>
            </a:endParaRPr>
          </a:p>
        </p:txBody>
      </p:sp>
      <p:sp>
        <p:nvSpPr>
          <p:cNvPr id="6" name="Slide Number Placeholder 5"/>
          <p:cNvSpPr>
            <a:spLocks noGrp="1"/>
          </p:cNvSpPr>
          <p:nvPr>
            <p:ph type="sldNum" sz="quarter" idx="12"/>
          </p:nvPr>
        </p:nvSpPr>
        <p:spPr>
          <a:xfrm>
            <a:off x="6527321" y="6245225"/>
            <a:ext cx="2133600" cy="476250"/>
          </a:xfrm>
        </p:spPr>
        <p:txBody>
          <a:bodyPr/>
          <a:lstStyle/>
          <a:p>
            <a:pPr>
              <a:defRPr/>
            </a:pPr>
            <a:r>
              <a:rPr lang="en-US" sz="1200" dirty="0" smtClean="0">
                <a:solidFill>
                  <a:srgbClr val="000000"/>
                </a:solidFill>
              </a:rPr>
              <a:t>8</a:t>
            </a:r>
            <a:endParaRPr lang="en-US" sz="1200" dirty="0">
              <a:solidFill>
                <a:srgbClr val="000000"/>
              </a:solidFill>
            </a:endParaRPr>
          </a:p>
        </p:txBody>
      </p:sp>
    </p:spTree>
    <p:extLst>
      <p:ext uri="{BB962C8B-B14F-4D97-AF65-F5344CB8AC3E}">
        <p14:creationId xmlns:p14="http://schemas.microsoft.com/office/powerpoint/2010/main" val="2317564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4572648"/>
              </p:ext>
            </p:extLst>
          </p:nvPr>
        </p:nvGraphicFramePr>
        <p:xfrm>
          <a:off x="6340890" y="3335785"/>
          <a:ext cx="2061238" cy="1356984"/>
        </p:xfrm>
        <a:graphic>
          <a:graphicData uri="http://schemas.openxmlformats.org/drawingml/2006/table">
            <a:tbl>
              <a:tblPr>
                <a:tableStyleId>{5C22544A-7EE6-4342-B048-85BDC9FD1C3A}</a:tableStyleId>
              </a:tblPr>
              <a:tblGrid>
                <a:gridCol w="881420"/>
                <a:gridCol w="881420"/>
                <a:gridCol w="298398"/>
              </a:tblGrid>
              <a:tr h="339246">
                <a:tc>
                  <a:txBody>
                    <a:bodyPr/>
                    <a:lstStyle/>
                    <a:p>
                      <a:pPr algn="l" fontAlgn="b"/>
                      <a:r>
                        <a:rPr lang="en-US" sz="1400" u="none" strike="noStrike" dirty="0">
                          <a:effectLst/>
                        </a:rPr>
                        <a:t>Achieved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Calibri" panose="020F0502020204030204" pitchFamily="34" charset="0"/>
                      </a:endParaRPr>
                    </a:p>
                  </a:txBody>
                  <a:tcPr marL="9525" marR="9525" marT="9525" marB="0" anchor="b"/>
                </a:tc>
              </a:tr>
              <a:tr h="339246">
                <a:tc gridSpan="2">
                  <a:txBody>
                    <a:bodyPr/>
                    <a:lstStyle/>
                    <a:p>
                      <a:pPr algn="l" fontAlgn="b"/>
                      <a:r>
                        <a:rPr lang="en-US" sz="1400" u="none" strike="noStrike" dirty="0">
                          <a:effectLst/>
                        </a:rPr>
                        <a:t>Partially Achieved</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9525" marR="9525" marT="9525" marB="0" anchor="b"/>
                </a:tc>
              </a:tr>
              <a:tr h="339246">
                <a:tc gridSpan="2">
                  <a:txBody>
                    <a:bodyPr/>
                    <a:lstStyle/>
                    <a:p>
                      <a:pPr algn="l" fontAlgn="b"/>
                      <a:r>
                        <a:rPr lang="en-US" sz="1400" u="none" strike="noStrike" dirty="0">
                          <a:effectLst/>
                        </a:rPr>
                        <a:t>Not achieved</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u="none" strike="noStrike" dirty="0" smtClean="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r>
              <a:tr h="339246">
                <a:tc>
                  <a:txBody>
                    <a:bodyPr/>
                    <a:lstStyle/>
                    <a:p>
                      <a:pPr algn="l"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27</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8" name="Chart 7"/>
          <p:cNvGraphicFramePr/>
          <p:nvPr>
            <p:extLst>
              <p:ext uri="{D42A27DB-BD31-4B8C-83A1-F6EECF244321}">
                <p14:modId xmlns:p14="http://schemas.microsoft.com/office/powerpoint/2010/main" val="2615032110"/>
              </p:ext>
            </p:extLst>
          </p:nvPr>
        </p:nvGraphicFramePr>
        <p:xfrm>
          <a:off x="99125" y="1067063"/>
          <a:ext cx="527415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74368" y="1900989"/>
            <a:ext cx="3669632" cy="1015663"/>
          </a:xfrm>
          <a:prstGeom prst="rect">
            <a:avLst/>
          </a:prstGeom>
          <a:noFill/>
        </p:spPr>
        <p:txBody>
          <a:bodyPr wrap="square" rtlCol="0">
            <a:spAutoFit/>
          </a:bodyPr>
          <a:lstStyle/>
          <a:p>
            <a:r>
              <a:rPr lang="en-US" sz="2000" b="1" dirty="0" smtClean="0"/>
              <a:t>Overall Achievement – 85%</a:t>
            </a:r>
          </a:p>
          <a:p>
            <a:endParaRPr lang="en-US" sz="2000" b="1" dirty="0" smtClean="0"/>
          </a:p>
          <a:p>
            <a:r>
              <a:rPr lang="en-US" sz="2000" b="1" dirty="0" smtClean="0"/>
              <a:t>Not Achieved – 15%</a:t>
            </a:r>
            <a:endParaRPr lang="en-US" sz="2000" b="1" dirty="0"/>
          </a:p>
        </p:txBody>
      </p:sp>
      <p:sp>
        <p:nvSpPr>
          <p:cNvPr id="11" name="Rectangle 10"/>
          <p:cNvSpPr/>
          <p:nvPr/>
        </p:nvSpPr>
        <p:spPr>
          <a:xfrm>
            <a:off x="-1" y="0"/>
            <a:ext cx="9144001" cy="6373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t>PERFOMANCE ON OBJECTIVES</a:t>
            </a:r>
          </a:p>
        </p:txBody>
      </p:sp>
      <p:sp>
        <p:nvSpPr>
          <p:cNvPr id="7" name="Slide Number Placeholder 5"/>
          <p:cNvSpPr>
            <a:spLocks noGrp="1"/>
          </p:cNvSpPr>
          <p:nvPr>
            <p:ph type="sldNum" sz="quarter" idx="12"/>
          </p:nvPr>
        </p:nvSpPr>
        <p:spPr>
          <a:xfrm>
            <a:off x="6553200" y="6245225"/>
            <a:ext cx="2133600" cy="476250"/>
          </a:xfrm>
        </p:spPr>
        <p:txBody>
          <a:bodyPr/>
          <a:lstStyle/>
          <a:p>
            <a:pPr>
              <a:defRPr/>
            </a:pPr>
            <a:r>
              <a:rPr lang="en-US" sz="1200" dirty="0" smtClean="0">
                <a:solidFill>
                  <a:srgbClr val="000000"/>
                </a:solidFill>
              </a:rPr>
              <a:t>9</a:t>
            </a:r>
            <a:endParaRPr lang="en-US" sz="12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Template>
  <TotalTime>6663</TotalTime>
  <Words>4190</Words>
  <Application>Microsoft Office PowerPoint</Application>
  <PresentationFormat>On-screen Show (4:3)</PresentationFormat>
  <Paragraphs>1035</Paragraphs>
  <Slides>54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Courier New</vt:lpstr>
      <vt:lpstr>Helvetica</vt:lpstr>
      <vt:lpstr>Tahoma</vt:lpstr>
      <vt:lpstr>Times New Roman</vt:lpstr>
      <vt:lpstr>Vrinda</vt:lpstr>
      <vt:lpstr>Wingdings</vt:lpstr>
      <vt:lpstr>Template</vt:lpstr>
      <vt:lpstr>   THE SOUTH AFRICAN WEATHER SERVICE ANNUAL PERFORMANCE REPORT 2014/15 DASHBOARD   15 OCTOBER 2015 Dr. L. Makuleni   </vt:lpstr>
      <vt:lpstr>Contents</vt:lpstr>
      <vt:lpstr>PowerPoint Presentation</vt:lpstr>
      <vt:lpstr>PowerPoint Presentation</vt:lpstr>
      <vt:lpstr>PowerPoint Presentation</vt:lpstr>
      <vt:lpstr>STAKEHOLDER SURVEY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SAWS EMPLOYMENT EQUITY STATISTICS </vt:lpstr>
      <vt:lpstr>     HCS Strategy Plan                                    SAWS STATS VS THE DEMOGRAPHICS OF SA- EMPLOYMENT EQUITY AS AT 31/03/2015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Ziyanda Majokweni</cp:lastModifiedBy>
  <cp:revision>411</cp:revision>
  <dcterms:created xsi:type="dcterms:W3CDTF">2012-09-03T09:15:14Z</dcterms:created>
  <dcterms:modified xsi:type="dcterms:W3CDTF">2015-10-15T07:33:42Z</dcterms:modified>
</cp:coreProperties>
</file>