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88" r:id="rId2"/>
    <p:sldId id="290" r:id="rId3"/>
    <p:sldId id="276" r:id="rId4"/>
    <p:sldId id="292" r:id="rId5"/>
    <p:sldId id="294" r:id="rId6"/>
    <p:sldId id="293" r:id="rId7"/>
    <p:sldId id="295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5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DFD1-30B5-4770-BB3F-AA748D71CD17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6C5A-48A2-4CDD-A228-0FDFA60717E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26764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682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8375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4728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1306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875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4033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4395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8402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0940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0854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551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79AD8-2FC9-45ED-8276-3682289593F0}" type="datetimeFigureOut">
              <a:rPr lang="en-ZA" smtClean="0"/>
              <a:pPr/>
              <a:t>2015/10/19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D37E-7193-452B-935F-7AF7AE330DC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4874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004C00"/>
                </a:solidFill>
              </a:rPr>
              <a:t>FINANCIAL INFORMATION</a:t>
            </a:r>
            <a:endParaRPr lang="en-ZA" b="1" dirty="0">
              <a:solidFill>
                <a:srgbClr val="004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ZA" sz="4400" dirty="0" smtClean="0"/>
          </a:p>
          <a:p>
            <a:pPr marL="0" indent="0" algn="ctr">
              <a:buNone/>
            </a:pPr>
            <a:endParaRPr lang="en-ZA" sz="4400" dirty="0"/>
          </a:p>
          <a:p>
            <a:pPr marL="0" indent="0" algn="ctr">
              <a:buNone/>
            </a:pPr>
            <a:endParaRPr lang="en-ZA" sz="4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913120" cy="391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111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solidFill>
                  <a:srgbClr val="004C00"/>
                </a:solidFill>
              </a:rPr>
              <a:t>RESEARCH, POLICY COORDINATION AND KNOWLEDGE </a:t>
            </a:r>
            <a:br>
              <a:rPr lang="en-ZA" sz="2000" b="1" dirty="0" smtClean="0">
                <a:solidFill>
                  <a:srgbClr val="004C00"/>
                </a:solidFill>
              </a:rPr>
            </a:br>
            <a:r>
              <a:rPr lang="en-ZA" sz="2000" b="1" dirty="0" smtClean="0">
                <a:solidFill>
                  <a:srgbClr val="004C00"/>
                </a:solidFill>
              </a:rPr>
              <a:t>MANAGEMENT PERFORMANCE</a:t>
            </a:r>
            <a:endParaRPr lang="en-ZA" sz="2000" b="1" dirty="0">
              <a:solidFill>
                <a:srgbClr val="004C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159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solidFill>
                  <a:srgbClr val="004C00"/>
                </a:solidFill>
              </a:rPr>
              <a:t>MONITORING, EVALUATION AND OUTREACH PERFORMANCE</a:t>
            </a:r>
            <a:endParaRPr lang="en-ZA" sz="2000" b="1" dirty="0">
              <a:solidFill>
                <a:srgbClr val="004C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73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solidFill>
                  <a:srgbClr val="004C00"/>
                </a:solidFill>
              </a:rPr>
              <a:t>MONITORING, EVALUATION AND OUTREACH PERFORMANCE</a:t>
            </a:r>
            <a:endParaRPr lang="en-ZA" sz="2000" b="1" dirty="0">
              <a:solidFill>
                <a:srgbClr val="004C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19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0236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solidFill>
                  <a:srgbClr val="004C00"/>
                </a:solidFill>
              </a:rPr>
              <a:t>MONITORING, EVALUATION AND OUTREACH PERFORMANCE</a:t>
            </a:r>
            <a:endParaRPr lang="en-ZA" sz="2000" b="1" dirty="0">
              <a:solidFill>
                <a:srgbClr val="004C0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478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148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700" b="1" dirty="0" smtClean="0">
                <a:solidFill>
                  <a:srgbClr val="004C00"/>
                </a:solidFill>
              </a:rPr>
              <a:t>CURRENT STATUS OR PROGRESS IN 2015/2016</a:t>
            </a:r>
            <a:endParaRPr lang="en-ZA" sz="2700" b="1" dirty="0">
              <a:solidFill>
                <a:srgbClr val="004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7931224" cy="4824536"/>
          </a:xfrm>
        </p:spPr>
        <p:txBody>
          <a:bodyPr>
            <a:normAutofit fontScale="92500" lnSpcReduction="20000"/>
          </a:bodyPr>
          <a:lstStyle/>
          <a:p>
            <a:r>
              <a:rPr lang="en-ZA" sz="2000" dirty="0"/>
              <a:t>The Department has since achieved all the targets that were reported as not achieved as of 31 March 2015:</a:t>
            </a:r>
          </a:p>
          <a:p>
            <a:pPr>
              <a:buFont typeface="Wingdings" pitchFamily="2" charset="2"/>
              <a:buChar char="ü"/>
            </a:pPr>
            <a:r>
              <a:rPr lang="en-ZA" sz="2000" dirty="0"/>
              <a:t>Deputy Director and Director for Internal Audit were appointed and audit reports produced</a:t>
            </a:r>
          </a:p>
          <a:p>
            <a:pPr>
              <a:buFont typeface="Wingdings" pitchFamily="2" charset="2"/>
              <a:buChar char="ü"/>
            </a:pPr>
            <a:r>
              <a:rPr lang="en-ZA" sz="2000" dirty="0"/>
              <a:t>Departmental wide risk assessments conducted</a:t>
            </a:r>
          </a:p>
          <a:p>
            <a:pPr>
              <a:buFont typeface="Wingdings" pitchFamily="2" charset="2"/>
              <a:buChar char="ü"/>
            </a:pPr>
            <a:r>
              <a:rPr lang="en-ZA" sz="2000" dirty="0"/>
              <a:t>Report on fraud prevention measures produced</a:t>
            </a:r>
          </a:p>
          <a:p>
            <a:pPr>
              <a:buFont typeface="Wingdings" pitchFamily="2" charset="2"/>
              <a:buChar char="ü"/>
            </a:pPr>
            <a:r>
              <a:rPr lang="en-ZA" sz="2000" dirty="0"/>
              <a:t>Consultation conducted on Gender-Responsive Budgeting Integration Plan and report finalised</a:t>
            </a:r>
          </a:p>
          <a:p>
            <a:pPr>
              <a:buFont typeface="Wingdings" pitchFamily="2" charset="2"/>
              <a:buChar char="ü"/>
            </a:pPr>
            <a:r>
              <a:rPr lang="en-ZA" sz="2000" dirty="0"/>
              <a:t>Report on the placement of young women in the STEM finalised</a:t>
            </a:r>
          </a:p>
          <a:p>
            <a:pPr>
              <a:buFont typeface="Wingdings" pitchFamily="2" charset="2"/>
              <a:buChar char="ü"/>
            </a:pPr>
            <a:r>
              <a:rPr lang="en-ZA" sz="2000" dirty="0"/>
              <a:t>Report on the review of Gender Focal Point finalised</a:t>
            </a:r>
          </a:p>
          <a:p>
            <a:pPr marL="342900" lvl="1" indent="-342900" algn="just">
              <a:spcBef>
                <a:spcPts val="10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cs typeface="Arial" pitchFamily="34" charset="0"/>
              </a:rPr>
              <a:t>The Report on the Status of Women in South Africa released during the Women`s Day Month celebration (August 9 2015)</a:t>
            </a:r>
          </a:p>
          <a:p>
            <a:pPr marL="342900" lvl="1" indent="-342900" algn="just">
              <a:spcBef>
                <a:spcPts val="10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cs typeface="Arial" pitchFamily="34" charset="0"/>
              </a:rPr>
              <a:t>Country Reports finalised</a:t>
            </a:r>
          </a:p>
          <a:p>
            <a:pPr marL="342900" lvl="1" indent="-342900" algn="just">
              <a:spcBef>
                <a:spcPts val="10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cs typeface="Arial" pitchFamily="34" charset="0"/>
              </a:rPr>
              <a:t>Communication Strategy still in a draft stage</a:t>
            </a:r>
          </a:p>
          <a:p>
            <a:pPr marL="342900" lvl="1" indent="-342900" algn="just">
              <a:spcBef>
                <a:spcPts val="1000"/>
              </a:spcBef>
              <a:buFont typeface="Wingdings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  <a:cs typeface="Arial" pitchFamily="34" charset="0"/>
              </a:rPr>
              <a:t>Corporate Manual still in a draft stage.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010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24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Last Page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6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en-ZA" sz="3400" b="1" dirty="0" smtClean="0">
                <a:solidFill>
                  <a:srgbClr val="004C00"/>
                </a:solidFill>
              </a:rPr>
              <a:t>DEPARTMENTAL FINANCIAL PERSPECTIVE</a:t>
            </a:r>
            <a:endParaRPr lang="en-ZA" sz="3400" b="1" dirty="0">
              <a:solidFill>
                <a:srgbClr val="004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ZA" sz="4400" dirty="0" smtClean="0"/>
          </a:p>
          <a:p>
            <a:pPr marL="0" indent="0" algn="ctr">
              <a:buNone/>
            </a:pPr>
            <a:endParaRPr lang="en-ZA" sz="4400" dirty="0"/>
          </a:p>
          <a:p>
            <a:pPr marL="0" indent="0" algn="ctr">
              <a:buNone/>
            </a:pPr>
            <a:endParaRPr lang="en-ZA" sz="4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1052736"/>
            <a:ext cx="770485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table below  illustrates that the department’s projected expenditure  was R 184 ,764 million for the year 2014 / 15 and that the actual expenditure amounted to R 182, 930 million, with an under expenditure of R 1,834 million. Therefore the department has spent 99% of its budget as at 31 March 2015.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sz="1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ZA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ZA" sz="11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Figure 1: Department’s Financial Performance as of 31 March 2015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058911"/>
              </p:ext>
            </p:extLst>
          </p:nvPr>
        </p:nvGraphicFramePr>
        <p:xfrm>
          <a:off x="683568" y="2708920"/>
          <a:ext cx="7776863" cy="3109459"/>
        </p:xfrm>
        <a:graphic>
          <a:graphicData uri="http://schemas.openxmlformats.org/drawingml/2006/table">
            <a:tbl>
              <a:tblPr/>
              <a:tblGrid>
                <a:gridCol w="2171799"/>
                <a:gridCol w="1183436"/>
                <a:gridCol w="1209446"/>
                <a:gridCol w="1144421"/>
                <a:gridCol w="1300479"/>
                <a:gridCol w="767282"/>
              </a:tblGrid>
              <a:tr h="48980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Programme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Adjusted Appropriation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Projected Spending Plan 31/03/2015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Projected Spending Plan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Actual Expenditure 31/03/2015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Spent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4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R’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R’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R’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73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Administration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79 443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79 443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78 960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SOCIAL, POLITICAL AND ECONOMIC PARTICIPATION AND EMPOWERMENT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85 546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85 546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85 280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5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RESEARCH, POLICY COORDINATION AND KNOWLEDGE MANAGEMENT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26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MONITORING, EVALUATION AND OUTREACH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11 773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11 773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11 004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92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184 764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184 764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182 930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481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ZA" sz="4400" dirty="0" smtClean="0"/>
          </a:p>
          <a:p>
            <a:pPr marL="0" indent="0" algn="ctr">
              <a:buNone/>
            </a:pPr>
            <a:endParaRPr lang="en-ZA" sz="4400" dirty="0"/>
          </a:p>
          <a:p>
            <a:pPr marL="0" indent="0" algn="ctr">
              <a:buNone/>
            </a:pPr>
            <a:endParaRPr lang="en-ZA" sz="4400" dirty="0"/>
          </a:p>
        </p:txBody>
      </p:sp>
      <p:sp>
        <p:nvSpPr>
          <p:cNvPr id="4" name="Rectangle 3"/>
          <p:cNvSpPr/>
          <p:nvPr/>
        </p:nvSpPr>
        <p:spPr>
          <a:xfrm>
            <a:off x="3685698" y="3068960"/>
            <a:ext cx="1772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4400" dirty="0"/>
              <a:t>PART </a:t>
            </a:r>
            <a:r>
              <a:rPr lang="en-ZA" sz="4400" dirty="0" smtClean="0"/>
              <a:t>B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xmlns="" val="148999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4C00"/>
                </a:solidFill>
              </a:rPr>
              <a:t>ADMINISTRATION PERFORMANCE</a:t>
            </a:r>
            <a:endParaRPr lang="en-ZA" b="1" dirty="0">
              <a:solidFill>
                <a:srgbClr val="004C00"/>
              </a:solidFill>
            </a:endParaRPr>
          </a:p>
        </p:txBody>
      </p:sp>
      <p:pic>
        <p:nvPicPr>
          <p:cNvPr id="1536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9"/>
            <a:ext cx="8229600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87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4C00"/>
                </a:solidFill>
              </a:rPr>
              <a:t>ADMINISTRATION PERFORMANCE</a:t>
            </a:r>
            <a:endParaRPr lang="en-ZA" b="1" dirty="0">
              <a:solidFill>
                <a:srgbClr val="004C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27" y="1340768"/>
            <a:ext cx="8009213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472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4C00"/>
                </a:solidFill>
              </a:rPr>
              <a:t>ADMINISTRATION PERFORMANCE</a:t>
            </a:r>
            <a:endParaRPr lang="en-ZA" b="1" dirty="0">
              <a:solidFill>
                <a:srgbClr val="004C00"/>
              </a:solidFill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7"/>
            <a:ext cx="8229600" cy="413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416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4C00"/>
                </a:solidFill>
              </a:rPr>
              <a:t>ADMINISTRATION PERFORMANCE</a:t>
            </a:r>
            <a:endParaRPr lang="en-ZA" b="1" dirty="0">
              <a:solidFill>
                <a:srgbClr val="004C00"/>
              </a:solidFill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459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98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solidFill>
                  <a:srgbClr val="004C00"/>
                </a:solidFill>
              </a:rPr>
              <a:t>SOCIAL, POLITICAL AND ECONOMIC PARTICIPATION AND </a:t>
            </a:r>
            <a:br>
              <a:rPr lang="en-ZA" sz="2000" b="1" dirty="0" smtClean="0">
                <a:solidFill>
                  <a:srgbClr val="004C00"/>
                </a:solidFill>
              </a:rPr>
            </a:br>
            <a:r>
              <a:rPr lang="en-ZA" sz="2000" b="1" dirty="0" smtClean="0">
                <a:solidFill>
                  <a:srgbClr val="004C00"/>
                </a:solidFill>
              </a:rPr>
              <a:t>EMPOWERMENT PERFORMANCE</a:t>
            </a:r>
            <a:endParaRPr lang="en-ZA" sz="2000" b="1" dirty="0">
              <a:solidFill>
                <a:srgbClr val="004C00"/>
              </a:solidFill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3"/>
            <a:ext cx="8229600" cy="396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391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3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solidFill>
                  <a:srgbClr val="004C00"/>
                </a:solidFill>
              </a:rPr>
              <a:t>SOCIAL, POLITICAL AND ECONOMIC PARTICIPATION AND </a:t>
            </a:r>
            <a:br>
              <a:rPr lang="en-ZA" sz="2000" b="1" dirty="0" smtClean="0">
                <a:solidFill>
                  <a:srgbClr val="004C00"/>
                </a:solidFill>
              </a:rPr>
            </a:br>
            <a:r>
              <a:rPr lang="en-ZA" sz="2000" b="1" dirty="0" smtClean="0">
                <a:solidFill>
                  <a:srgbClr val="004C00"/>
                </a:solidFill>
              </a:rPr>
              <a:t>EMPOWERMENT PERFORMANCE</a:t>
            </a:r>
            <a:endParaRPr lang="en-ZA" sz="2000" b="1" dirty="0">
              <a:solidFill>
                <a:srgbClr val="004C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1"/>
            <a:ext cx="8229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841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282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FINANCIAL INFORMATION</vt:lpstr>
      <vt:lpstr>DEPARTMENTAL FINANCIAL PERSPECTIVE</vt:lpstr>
      <vt:lpstr>Slide 3</vt:lpstr>
      <vt:lpstr>ADMINISTRATION PERFORMANCE</vt:lpstr>
      <vt:lpstr>ADMINISTRATION PERFORMANCE</vt:lpstr>
      <vt:lpstr>ADMINISTRATION PERFORMANCE</vt:lpstr>
      <vt:lpstr>ADMINISTRATION PERFORMANCE</vt:lpstr>
      <vt:lpstr>SOCIAL, POLITICAL AND ECONOMIC PARTICIPATION AND  EMPOWERMENT PERFORMANCE</vt:lpstr>
      <vt:lpstr>SOCIAL, POLITICAL AND ECONOMIC PARTICIPATION AND  EMPOWERMENT PERFORMANCE</vt:lpstr>
      <vt:lpstr>RESEARCH, POLICY COORDINATION AND KNOWLEDGE  MANAGEMENT PERFORMANCE</vt:lpstr>
      <vt:lpstr>MONITORING, EVALUATION AND OUTREACH PERFORMANCE</vt:lpstr>
      <vt:lpstr>MONITORING, EVALUATION AND OUTREACH PERFORMANCE</vt:lpstr>
      <vt:lpstr>MONITORING, EVALUATION AND OUTREACH PERFORMANCE</vt:lpstr>
      <vt:lpstr>CURRENT STATUS OR PROGRESS IN 2015/2016</vt:lpstr>
      <vt:lpstr>Last Page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DoW’s Presentaion</dc:title>
  <dc:creator>Xoliseka Matara</dc:creator>
  <cp:lastModifiedBy>PUMZA</cp:lastModifiedBy>
  <cp:revision>25</cp:revision>
  <cp:lastPrinted>2015-10-06T10:06:24Z</cp:lastPrinted>
  <dcterms:created xsi:type="dcterms:W3CDTF">2015-08-05T11:40:45Z</dcterms:created>
  <dcterms:modified xsi:type="dcterms:W3CDTF">2015-10-19T13:34:38Z</dcterms:modified>
</cp:coreProperties>
</file>