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430" r:id="rId2"/>
    <p:sldId id="490" r:id="rId3"/>
    <p:sldId id="531" r:id="rId4"/>
    <p:sldId id="545" r:id="rId5"/>
    <p:sldId id="538" r:id="rId6"/>
    <p:sldId id="532" r:id="rId7"/>
    <p:sldId id="539" r:id="rId8"/>
    <p:sldId id="533" r:id="rId9"/>
    <p:sldId id="517" r:id="rId10"/>
    <p:sldId id="530" r:id="rId11"/>
    <p:sldId id="492" r:id="rId12"/>
    <p:sldId id="540" r:id="rId13"/>
    <p:sldId id="521" r:id="rId14"/>
    <p:sldId id="546" r:id="rId15"/>
    <p:sldId id="520" r:id="rId16"/>
    <p:sldId id="541" r:id="rId17"/>
    <p:sldId id="535" r:id="rId18"/>
    <p:sldId id="537" r:id="rId19"/>
    <p:sldId id="534" r:id="rId20"/>
    <p:sldId id="525" r:id="rId21"/>
    <p:sldId id="542" r:id="rId22"/>
    <p:sldId id="527" r:id="rId23"/>
    <p:sldId id="526" r:id="rId24"/>
    <p:sldId id="543" r:id="rId25"/>
    <p:sldId id="497" r:id="rId26"/>
    <p:sldId id="544" r:id="rId27"/>
    <p:sldId id="528" r:id="rId28"/>
    <p:sldId id="320" r:id="rId29"/>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66FF33"/>
    <a:srgbClr val="CC0000"/>
    <a:srgbClr val="CC3300"/>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1"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dirty="0"/>
          </a:p>
        </p:txBody>
      </p:sp>
      <p:sp>
        <p:nvSpPr>
          <p:cNvPr id="14339" name="Rectangle 3"/>
          <p:cNvSpPr>
            <a:spLocks noGrp="1" noChangeArrowheads="1"/>
          </p:cNvSpPr>
          <p:nvPr>
            <p:ph type="dt" sz="quarter" idx="1"/>
          </p:nvPr>
        </p:nvSpPr>
        <p:spPr bwMode="auto">
          <a:xfrm>
            <a:off x="389890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dirty="0"/>
          </a:p>
        </p:txBody>
      </p:sp>
      <p:sp>
        <p:nvSpPr>
          <p:cNvPr id="14340"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dirty="0"/>
          </a:p>
        </p:txBody>
      </p:sp>
      <p:sp>
        <p:nvSpPr>
          <p:cNvPr id="14341" name="Rectangle 5"/>
          <p:cNvSpPr>
            <a:spLocks noGrp="1" noChangeArrowheads="1"/>
          </p:cNvSpPr>
          <p:nvPr>
            <p:ph type="sldNum" sz="quarter" idx="3"/>
          </p:nvPr>
        </p:nvSpPr>
        <p:spPr bwMode="auto">
          <a:xfrm>
            <a:off x="3898900" y="8831263"/>
            <a:ext cx="2982913"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a:cs typeface="+mn-cs"/>
              </a:defRPr>
            </a:lvl1pPr>
          </a:lstStyle>
          <a:p>
            <a:pPr>
              <a:defRPr/>
            </a:pPr>
            <a:fld id="{99165122-7A5E-4440-A093-9E7E67933D5A}" type="slidenum">
              <a:rPr lang="en-US"/>
              <a:pPr>
                <a:defRPr/>
              </a:pPr>
              <a:t>‹#›</a:t>
            </a:fld>
            <a:endParaRPr lang="en-US" dirty="0"/>
          </a:p>
        </p:txBody>
      </p:sp>
    </p:spTree>
    <p:extLst>
      <p:ext uri="{BB962C8B-B14F-4D97-AF65-F5344CB8AC3E}">
        <p14:creationId xmlns:p14="http://schemas.microsoft.com/office/powerpoint/2010/main" xmlns="" val="3153675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dirty="0"/>
          </a:p>
        </p:txBody>
      </p:sp>
      <p:sp>
        <p:nvSpPr>
          <p:cNvPr id="11267" name="Rectangle 3"/>
          <p:cNvSpPr>
            <a:spLocks noGrp="1" noChangeArrowheads="1"/>
          </p:cNvSpPr>
          <p:nvPr>
            <p:ph type="dt" idx="1"/>
          </p:nvPr>
        </p:nvSpPr>
        <p:spPr bwMode="auto">
          <a:xfrm>
            <a:off x="3898900" y="0"/>
            <a:ext cx="2982913"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dirty="0"/>
          </a:p>
        </p:txBody>
      </p:sp>
      <p:sp>
        <p:nvSpPr>
          <p:cNvPr id="73732" name="Rectangle 4"/>
          <p:cNvSpPr>
            <a:spLocks noGrp="1" noRot="1" noChangeAspect="1" noChangeArrowheads="1" noTextEdit="1"/>
          </p:cNvSpPr>
          <p:nvPr>
            <p:ph type="sldImg" idx="2"/>
          </p:nvPr>
        </p:nvSpPr>
        <p:spPr bwMode="auto">
          <a:xfrm>
            <a:off x="1116013" y="696913"/>
            <a:ext cx="4649787"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7575" y="4416425"/>
            <a:ext cx="5046663"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31263"/>
            <a:ext cx="2982913"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dirty="0"/>
          </a:p>
        </p:txBody>
      </p:sp>
      <p:sp>
        <p:nvSpPr>
          <p:cNvPr id="11271" name="Rectangle 7"/>
          <p:cNvSpPr>
            <a:spLocks noGrp="1" noChangeArrowheads="1"/>
          </p:cNvSpPr>
          <p:nvPr>
            <p:ph type="sldNum" sz="quarter" idx="5"/>
          </p:nvPr>
        </p:nvSpPr>
        <p:spPr bwMode="auto">
          <a:xfrm>
            <a:off x="3898900" y="8831263"/>
            <a:ext cx="2982913"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a:cs typeface="+mn-cs"/>
              </a:defRPr>
            </a:lvl1pPr>
          </a:lstStyle>
          <a:p>
            <a:pPr>
              <a:defRPr/>
            </a:pPr>
            <a:fld id="{0A7F0A90-5F85-4DF6-B890-E3B7AD333933}" type="slidenum">
              <a:rPr lang="en-US"/>
              <a:pPr>
                <a:defRPr/>
              </a:pPr>
              <a:t>‹#›</a:t>
            </a:fld>
            <a:endParaRPr lang="en-US" dirty="0"/>
          </a:p>
        </p:txBody>
      </p:sp>
    </p:spTree>
    <p:extLst>
      <p:ext uri="{BB962C8B-B14F-4D97-AF65-F5344CB8AC3E}">
        <p14:creationId xmlns:p14="http://schemas.microsoft.com/office/powerpoint/2010/main" xmlns="" val="3170032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956EE31D-C22F-4750-A8BF-74203227AD18}" type="slidenum">
              <a:rPr lang="en-US" smtClean="0">
                <a:latin typeface="Times" pitchFamily="18" charset="0"/>
              </a:rPr>
              <a:pPr>
                <a:defRPr/>
              </a:pPr>
              <a:t>28</a:t>
            </a:fld>
            <a:endParaRPr lang="en-US" dirty="0" smtClean="0">
              <a:latin typeface="Times"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dirty="0" smtClean="0">
              <a:latin typeface="Times" pitchFamily="18" charset="0"/>
            </a:endParaRPr>
          </a:p>
        </p:txBody>
      </p:sp>
    </p:spTree>
    <p:extLst>
      <p:ext uri="{BB962C8B-B14F-4D97-AF65-F5344CB8AC3E}">
        <p14:creationId xmlns:p14="http://schemas.microsoft.com/office/powerpoint/2010/main" xmlns="" val="2978537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latin typeface="Times"/>
              <a:cs typeface="+mn-cs"/>
            </a:endParaRPr>
          </a:p>
        </p:txBody>
      </p:sp>
      <p:pic>
        <p:nvPicPr>
          <p:cNvPr id="6" name="Picture 7" descr="dirclogo"/>
          <p:cNvPicPr>
            <a:picLocks noChangeAspect="1" noChangeArrowheads="1"/>
          </p:cNvPicPr>
          <p:nvPr/>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smtClean="0"/>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65BD69AA-1F6E-4B64-9B68-5CB78D4D623E}"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5C90F09E-F576-49E7-95CC-BC017565B0E6}"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311AECEC-7B02-47AC-9EA2-96F459ADBC3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BA7AEA53-00F8-4B34-9FD7-13A69C260AD0}"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7DC8E390-469D-4522-9234-463BCCD333F2}"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E0DC6083-4007-40F5-96DA-EA5CEEEEE508}"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F1C1DB71-CC64-461A-9E97-77B34A60C08C}"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B959C178-A82B-40A8-AFD6-64589692E013}"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2CBD824-8C13-483A-A1B9-E27AB4C805F9}"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D68AE50-DB2D-48F1-B87E-353F065F8005}"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latin typeface="Times"/>
              <a:cs typeface="+mn-cs"/>
            </a:endParaRPr>
          </a:p>
        </p:txBody>
      </p:sp>
      <p:pic>
        <p:nvPicPr>
          <p:cNvPr id="1027" name="Picture 20" descr="dirclogo"/>
          <p:cNvPicPr>
            <a:picLocks noChangeAspect="1" noChangeArrowheads="1"/>
          </p:cNvPicPr>
          <p:nvPr/>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Times"/>
                <a:cs typeface="+mn-cs"/>
              </a:defRPr>
            </a:lvl1pPr>
          </a:lstStyle>
          <a:p>
            <a:pPr>
              <a:defRPr/>
            </a:pPr>
            <a:fld id="{3D053597-B378-4379-B694-DCDEC0D83D99}"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95"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sz="quarter"/>
          </p:nvPr>
        </p:nvSpPr>
        <p:spPr>
          <a:xfrm>
            <a:off x="214313" y="142875"/>
            <a:ext cx="8643937" cy="1470025"/>
          </a:xfrm>
        </p:spPr>
        <p:txBody>
          <a:bodyPr/>
          <a:lstStyle/>
          <a:p>
            <a:r>
              <a:rPr lang="en-ZA" dirty="0" smtClean="0"/>
              <a:t/>
            </a:r>
            <a:br>
              <a:rPr lang="en-ZA" dirty="0" smtClean="0"/>
            </a:br>
            <a:r>
              <a:rPr lang="en-ZA" sz="3600" dirty="0" smtClean="0"/>
              <a:t>DIRCO Annual Report </a:t>
            </a:r>
            <a:br>
              <a:rPr lang="en-ZA" sz="3600" dirty="0" smtClean="0"/>
            </a:br>
            <a:r>
              <a:rPr lang="en-ZA" sz="3600" dirty="0" smtClean="0"/>
              <a:t>2014/2015</a:t>
            </a:r>
            <a:r>
              <a:rPr lang="en-ZA" dirty="0" smtClean="0"/>
              <a:t/>
            </a:r>
            <a:br>
              <a:rPr lang="en-ZA" dirty="0" smtClean="0"/>
            </a:br>
            <a:r>
              <a:rPr lang="en-ZA" dirty="0" smtClean="0"/>
              <a:t/>
            </a:r>
            <a:br>
              <a:rPr lang="en-ZA" dirty="0" smtClean="0"/>
            </a:br>
            <a:endParaRPr lang="en-US" dirty="0" smtClean="0"/>
          </a:p>
        </p:txBody>
      </p:sp>
      <p:sp>
        <p:nvSpPr>
          <p:cNvPr id="3075" name="Subtitle 2"/>
          <p:cNvSpPr>
            <a:spLocks noGrp="1"/>
          </p:cNvSpPr>
          <p:nvPr>
            <p:ph type="subTitle" sz="quarter" idx="1"/>
          </p:nvPr>
        </p:nvSpPr>
        <p:spPr>
          <a:xfrm>
            <a:off x="214313" y="1643063"/>
            <a:ext cx="8643937" cy="3786187"/>
          </a:xfrm>
        </p:spPr>
        <p:txBody>
          <a:bodyPr/>
          <a:lstStyle/>
          <a:p>
            <a:r>
              <a:rPr lang="en-ZA" sz="2800" b="1" dirty="0" smtClean="0"/>
              <a:t>Presentation to the Portfolio Committee on </a:t>
            </a:r>
            <a:r>
              <a:rPr lang="en-ZA" sz="3200" b="1" dirty="0" smtClean="0"/>
              <a:t>International</a:t>
            </a:r>
            <a:r>
              <a:rPr lang="en-ZA" sz="2800" b="1" dirty="0" smtClean="0"/>
              <a:t> Relations and Co-operation</a:t>
            </a:r>
          </a:p>
          <a:p>
            <a:endParaRPr lang="en-ZA" sz="2800" b="1" dirty="0" smtClean="0"/>
          </a:p>
          <a:p>
            <a:endParaRPr lang="en-ZA" sz="2800" b="1" dirty="0" smtClean="0"/>
          </a:p>
          <a:p>
            <a:endParaRPr lang="en-ZA" sz="2800" b="1" dirty="0" smtClean="0"/>
          </a:p>
          <a:p>
            <a:r>
              <a:rPr lang="en-ZA" sz="2800" b="1" dirty="0" smtClean="0"/>
              <a:t>Cape Town</a:t>
            </a:r>
          </a:p>
          <a:p>
            <a:r>
              <a:rPr lang="en-ZA" sz="2800" b="1" dirty="0" smtClean="0"/>
              <a:t>14 October  2015</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
            </a:r>
            <a:br>
              <a:rPr lang="en-ZA" dirty="0" smtClean="0"/>
            </a:br>
            <a:r>
              <a:rPr lang="en-ZA" sz="3600" dirty="0" smtClean="0"/>
              <a:t> successes / achievements</a:t>
            </a:r>
            <a:endParaRPr lang="en-US" sz="3600" dirty="0" smtClean="0"/>
          </a:p>
        </p:txBody>
      </p:sp>
      <p:sp>
        <p:nvSpPr>
          <p:cNvPr id="6147" name="Content Placeholder 2"/>
          <p:cNvSpPr>
            <a:spLocks noGrp="1"/>
          </p:cNvSpPr>
          <p:nvPr>
            <p:ph idx="1"/>
          </p:nvPr>
        </p:nvSpPr>
        <p:spPr>
          <a:xfrm>
            <a:off x="457200" y="1417638"/>
            <a:ext cx="8229600" cy="3757613"/>
          </a:xfrm>
        </p:spPr>
        <p:txBody>
          <a:bodyPr/>
          <a:lstStyle/>
          <a:p>
            <a:r>
              <a:rPr lang="en-US" sz="2000" b="1" dirty="0" smtClean="0"/>
              <a:t>Climate change</a:t>
            </a:r>
            <a:endParaRPr lang="en-ZA" sz="2000" b="1" dirty="0" smtClean="0"/>
          </a:p>
          <a:p>
            <a:r>
              <a:rPr lang="en-US" sz="2000" dirty="0"/>
              <a:t>The structure was saved through the Durban Platform of Enhanced Action which since led to negotiating a new mechanism to ensure that we rise to the challenge of climate change in accordance with CBDR.</a:t>
            </a:r>
          </a:p>
          <a:p>
            <a:endParaRPr lang="en-ZA" sz="2000" dirty="0" smtClean="0"/>
          </a:p>
          <a:p>
            <a:r>
              <a:rPr lang="en-US" sz="2000" dirty="0" smtClean="0"/>
              <a:t>During most of 2014 and 2015, South Africa has </a:t>
            </a:r>
            <a:r>
              <a:rPr lang="en-US" sz="2000" dirty="0"/>
              <a:t>had to lead in shaping the last leg of negotiating a </a:t>
            </a:r>
            <a:r>
              <a:rPr lang="en-US" sz="2000" dirty="0" smtClean="0"/>
              <a:t>Protocol (legal instrument) </a:t>
            </a:r>
            <a:r>
              <a:rPr lang="en-US" sz="2000" dirty="0"/>
              <a:t>in Paris at COP21. At stake for </a:t>
            </a:r>
            <a:r>
              <a:rPr lang="en-US" sz="2000" dirty="0" smtClean="0"/>
              <a:t>South Africa are the triple challenges of </a:t>
            </a:r>
            <a:r>
              <a:rPr lang="en-US" sz="2000" dirty="0"/>
              <a:t>poverty eradication, job creation and addressing income </a:t>
            </a:r>
            <a:r>
              <a:rPr lang="en-US" sz="2000" dirty="0" smtClean="0"/>
              <a:t>equalities.</a:t>
            </a:r>
          </a:p>
          <a:p>
            <a:endParaRPr lang="en-US" sz="2000" dirty="0"/>
          </a:p>
          <a:p>
            <a:r>
              <a:rPr lang="en-US" sz="2000" dirty="0"/>
              <a:t>As we </a:t>
            </a:r>
            <a:r>
              <a:rPr lang="en-US" sz="2000" dirty="0" smtClean="0"/>
              <a:t>prepare for Paris </a:t>
            </a:r>
            <a:r>
              <a:rPr lang="en-US" sz="2000" dirty="0"/>
              <a:t>we are </a:t>
            </a:r>
            <a:r>
              <a:rPr lang="en-US" sz="2000" dirty="0" smtClean="0"/>
              <a:t>also the </a:t>
            </a:r>
            <a:r>
              <a:rPr lang="en-US" sz="2000" dirty="0"/>
              <a:t>lead negotiators for the G77 + China which comprises 134 countries</a:t>
            </a:r>
            <a:r>
              <a:rPr lang="en-ZA" sz="2000" dirty="0" smtClean="0"/>
              <a:t>. </a:t>
            </a:r>
            <a:r>
              <a:rPr lang="en-US" sz="2000" dirty="0" smtClean="0"/>
              <a:t> </a:t>
            </a:r>
          </a:p>
          <a:p>
            <a:endParaRPr lang="en-US" sz="1600" dirty="0" smtClean="0"/>
          </a:p>
          <a:p>
            <a:pPr>
              <a:buFontTx/>
              <a:buNone/>
            </a:pPr>
            <a:endParaRPr lang="en-US" dirty="0" smtClean="0"/>
          </a:p>
        </p:txBody>
      </p:sp>
      <p:sp>
        <p:nvSpPr>
          <p:cNvPr id="43012" name="Slide Number Placeholder 3"/>
          <p:cNvSpPr>
            <a:spLocks noGrp="1"/>
          </p:cNvSpPr>
          <p:nvPr>
            <p:ph type="sldNum" sz="quarter" idx="10"/>
          </p:nvPr>
        </p:nvSpPr>
        <p:spPr/>
        <p:txBody>
          <a:bodyPr/>
          <a:lstStyle/>
          <a:p>
            <a:pPr>
              <a:defRPr/>
            </a:pPr>
            <a:fld id="{E2181759-BEB3-49CA-86C9-2DC431456B69}" type="slidenum">
              <a:rPr lang="en-GB" smtClean="0">
                <a:latin typeface="Times" pitchFamily="18" charset="0"/>
              </a:rPr>
              <a:pPr>
                <a:defRPr/>
              </a:pPr>
              <a:t>10</a:t>
            </a:fld>
            <a:endParaRPr lang="en-GB" dirty="0" smtClean="0">
              <a:latin typeface="Times" pitchFamily="18" charset="0"/>
            </a:endParaRPr>
          </a:p>
        </p:txBody>
      </p:sp>
    </p:spTree>
    <p:extLst>
      <p:ext uri="{BB962C8B-B14F-4D97-AF65-F5344CB8AC3E}">
        <p14:creationId xmlns:p14="http://schemas.microsoft.com/office/powerpoint/2010/main" xmlns="" val="2141191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 </a:t>
            </a:r>
            <a:endParaRPr lang="en-US" sz="3600" dirty="0" smtClean="0"/>
          </a:p>
        </p:txBody>
      </p:sp>
      <p:sp>
        <p:nvSpPr>
          <p:cNvPr id="7171" name="Content Placeholder 2"/>
          <p:cNvSpPr>
            <a:spLocks noGrp="1"/>
          </p:cNvSpPr>
          <p:nvPr>
            <p:ph idx="1"/>
          </p:nvPr>
        </p:nvSpPr>
        <p:spPr>
          <a:xfrm>
            <a:off x="357188" y="1571625"/>
            <a:ext cx="8229600" cy="4038600"/>
          </a:xfrm>
        </p:spPr>
        <p:txBody>
          <a:bodyPr/>
          <a:lstStyle/>
          <a:p>
            <a:pPr algn="just"/>
            <a:r>
              <a:rPr lang="en-US" sz="2000" b="1" dirty="0" smtClean="0"/>
              <a:t>G20</a:t>
            </a:r>
          </a:p>
          <a:p>
            <a:pPr marL="0" indent="0" algn="just">
              <a:buNone/>
            </a:pPr>
            <a:endParaRPr lang="en-US" sz="2000" b="1" dirty="0" smtClean="0"/>
          </a:p>
          <a:p>
            <a:r>
              <a:rPr lang="en-ZA" sz="2000" dirty="0" smtClean="0"/>
              <a:t>South </a:t>
            </a:r>
            <a:r>
              <a:rPr lang="en-ZA" sz="2000" dirty="0"/>
              <a:t>Africa successfully participated in the Australian G20 Leaders’ Summit that took place in Brisbane, Australia, from 15 to 16 November 2014. The South African delegation to the Leaders’ Summit was led by President </a:t>
            </a:r>
            <a:r>
              <a:rPr lang="en-ZA" sz="2000" dirty="0" smtClean="0"/>
              <a:t>Zuma. </a:t>
            </a:r>
            <a:r>
              <a:rPr lang="en-ZA" sz="2000" dirty="0"/>
              <a:t>South Africa was an active participant in the summit and the processes that finalised the outcomes. Leaders adopted a concise, three-page communiqué which </a:t>
            </a:r>
            <a:r>
              <a:rPr lang="en-ZA" sz="2000" dirty="0" smtClean="0"/>
              <a:t>articulated </a:t>
            </a:r>
            <a:r>
              <a:rPr lang="en-ZA" sz="2000" dirty="0"/>
              <a:t>a clear and compelling narrative that </a:t>
            </a:r>
            <a:r>
              <a:rPr lang="en-ZA" sz="2000" dirty="0" smtClean="0"/>
              <a:t>outlined </a:t>
            </a:r>
            <a:r>
              <a:rPr lang="en-ZA" sz="2000" dirty="0"/>
              <a:t>the major G20 outcomes for the year. Leaders also adopted the Brisbane Action Plan, which </a:t>
            </a:r>
            <a:r>
              <a:rPr lang="en-ZA" sz="2000" dirty="0" smtClean="0"/>
              <a:t>set </a:t>
            </a:r>
            <a:r>
              <a:rPr lang="en-ZA" sz="2000" dirty="0"/>
              <a:t>out the G20’s comprehensive growth strategies. </a:t>
            </a:r>
          </a:p>
        </p:txBody>
      </p:sp>
      <p:sp>
        <p:nvSpPr>
          <p:cNvPr id="44036" name="Slide Number Placeholder 3"/>
          <p:cNvSpPr>
            <a:spLocks noGrp="1"/>
          </p:cNvSpPr>
          <p:nvPr>
            <p:ph type="sldNum" sz="quarter" idx="10"/>
          </p:nvPr>
        </p:nvSpPr>
        <p:spPr/>
        <p:txBody>
          <a:bodyPr/>
          <a:lstStyle/>
          <a:p>
            <a:pPr>
              <a:defRPr/>
            </a:pPr>
            <a:fld id="{26ACEF08-174C-4AB4-8737-79D26F1573DB}" type="slidenum">
              <a:rPr lang="en-GB" smtClean="0">
                <a:latin typeface="Times" pitchFamily="18" charset="0"/>
              </a:rPr>
              <a:pPr>
                <a:defRPr/>
              </a:pPr>
              <a:t>11</a:t>
            </a:fld>
            <a:endParaRPr lang="en-GB" dirty="0" smtClean="0">
              <a:latin typeface="Times"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successes / achievements</a:t>
            </a:r>
          </a:p>
        </p:txBody>
      </p:sp>
      <p:sp>
        <p:nvSpPr>
          <p:cNvPr id="3" name="Content Placeholder 2"/>
          <p:cNvSpPr>
            <a:spLocks noGrp="1"/>
          </p:cNvSpPr>
          <p:nvPr>
            <p:ph idx="1"/>
          </p:nvPr>
        </p:nvSpPr>
        <p:spPr/>
        <p:txBody>
          <a:bodyPr/>
          <a:lstStyle/>
          <a:p>
            <a:r>
              <a:rPr lang="en-ZA" sz="2000" b="1" dirty="0" smtClean="0"/>
              <a:t>G20</a:t>
            </a:r>
          </a:p>
          <a:p>
            <a:pPr marL="0" indent="0">
              <a:buNone/>
            </a:pPr>
            <a:endParaRPr lang="en-ZA" sz="2000" dirty="0" smtClean="0"/>
          </a:p>
          <a:p>
            <a:r>
              <a:rPr lang="en-ZA" sz="2000" dirty="0" smtClean="0"/>
              <a:t>Under </a:t>
            </a:r>
            <a:r>
              <a:rPr lang="en-ZA" sz="2000" dirty="0"/>
              <a:t>the 2015 Turkish G20 Presidency, South Africa will continue to work together with its partners to focus the G20’s efforts on ensuring inclusive and robust growth through collective action by member countries. South Africa will also continue to promote the mainstreaming of the G20 development agenda, in its capacity as co-chair of the G20 Development Working Group.</a:t>
            </a:r>
            <a:r>
              <a:rPr lang="en-US" sz="2000" dirty="0"/>
              <a:t> </a:t>
            </a:r>
          </a:p>
          <a:p>
            <a:endParaRPr lang="en-ZA" dirty="0"/>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12</a:t>
            </a:fld>
            <a:endParaRPr lang="en-GB" dirty="0"/>
          </a:p>
        </p:txBody>
      </p:sp>
    </p:spTree>
    <p:extLst>
      <p:ext uri="{BB962C8B-B14F-4D97-AF65-F5344CB8AC3E}">
        <p14:creationId xmlns:p14="http://schemas.microsoft.com/office/powerpoint/2010/main" xmlns="" val="1696433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a:t>
            </a:r>
            <a:endParaRPr lang="en-US" sz="3600" dirty="0" smtClean="0"/>
          </a:p>
        </p:txBody>
      </p:sp>
      <p:sp>
        <p:nvSpPr>
          <p:cNvPr id="8195" name="Content Placeholder 2"/>
          <p:cNvSpPr>
            <a:spLocks noGrp="1"/>
          </p:cNvSpPr>
          <p:nvPr>
            <p:ph idx="1"/>
          </p:nvPr>
        </p:nvSpPr>
        <p:spPr>
          <a:xfrm>
            <a:off x="457200" y="1435352"/>
            <a:ext cx="8229600" cy="4038600"/>
          </a:xfrm>
        </p:spPr>
        <p:txBody>
          <a:bodyPr/>
          <a:lstStyle/>
          <a:p>
            <a:pPr algn="just"/>
            <a:r>
              <a:rPr lang="en-US" sz="2000" b="1" dirty="0" smtClean="0"/>
              <a:t>Chair of G77 and China</a:t>
            </a:r>
          </a:p>
          <a:p>
            <a:pPr algn="just"/>
            <a:endParaRPr lang="en-US" sz="2000" dirty="0"/>
          </a:p>
          <a:p>
            <a:pPr algn="just"/>
            <a:r>
              <a:rPr lang="en-US" sz="2000" dirty="0" smtClean="0"/>
              <a:t>In </a:t>
            </a:r>
            <a:r>
              <a:rPr lang="en-US" sz="2000" dirty="0"/>
              <a:t>2014, South Africa was unanimously elected as Chair of the G77 for the year 2015. During its term as chair, South Africa is prominently positioned as the voice of developing countries, which constitute two-thirds of the UN membership, on key development issues facing the global community, including eradicating poverty, unemployment and inequality. </a:t>
            </a:r>
            <a:r>
              <a:rPr lang="en-US" sz="2000" dirty="0" smtClean="0"/>
              <a:t> </a:t>
            </a:r>
          </a:p>
          <a:p>
            <a:pPr algn="just"/>
            <a:endParaRPr lang="en-US" sz="2000" dirty="0"/>
          </a:p>
          <a:p>
            <a:pPr algn="just"/>
            <a:r>
              <a:rPr lang="en-US" sz="2000" dirty="0" smtClean="0"/>
              <a:t>Key </a:t>
            </a:r>
            <a:r>
              <a:rPr lang="en-US" sz="2000" dirty="0"/>
              <a:t>negotiating tracks </a:t>
            </a:r>
            <a:r>
              <a:rPr lang="en-US" sz="2000" dirty="0" smtClean="0"/>
              <a:t>where South </a:t>
            </a:r>
            <a:r>
              <a:rPr lang="en-US" sz="2000" dirty="0"/>
              <a:t>Africa </a:t>
            </a:r>
            <a:r>
              <a:rPr lang="en-US" sz="2000" dirty="0" smtClean="0"/>
              <a:t>would assume the </a:t>
            </a:r>
            <a:r>
              <a:rPr lang="en-US" sz="2000" dirty="0"/>
              <a:t>leadership role as Chair of the G77 </a:t>
            </a:r>
            <a:r>
              <a:rPr lang="en-US" sz="2000" dirty="0" smtClean="0"/>
              <a:t>was in the final stages of the </a:t>
            </a:r>
            <a:r>
              <a:rPr lang="en-US" sz="2000" dirty="0"/>
              <a:t>adoption of the Post-2015 Development Agenda, climate change negotiations and the financing for development process</a:t>
            </a:r>
            <a:r>
              <a:rPr lang="en-US" sz="2000" dirty="0" smtClean="0"/>
              <a:t>.</a:t>
            </a:r>
            <a:endParaRPr lang="en-ZA" sz="2000" dirty="0"/>
          </a:p>
          <a:p>
            <a:pPr algn="just"/>
            <a:endParaRPr lang="en-ZA" sz="1600" dirty="0" smtClean="0"/>
          </a:p>
          <a:p>
            <a:pPr>
              <a:buFontTx/>
              <a:buNone/>
            </a:pPr>
            <a:endParaRPr lang="en-US" sz="1600" b="1" u="sng" dirty="0" smtClean="0"/>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13</a:t>
            </a:fld>
            <a:endParaRPr lang="en-GB" dirty="0" smtClean="0">
              <a:latin typeface="Times" pitchFamily="18" charset="0"/>
            </a:endParaRPr>
          </a:p>
        </p:txBody>
      </p:sp>
    </p:spTree>
    <p:extLst>
      <p:ext uri="{BB962C8B-B14F-4D97-AF65-F5344CB8AC3E}">
        <p14:creationId xmlns:p14="http://schemas.microsoft.com/office/powerpoint/2010/main" xmlns="" val="2243812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a:t>
            </a:r>
            <a:endParaRPr lang="en-US" sz="3600" dirty="0" smtClean="0"/>
          </a:p>
        </p:txBody>
      </p:sp>
      <p:sp>
        <p:nvSpPr>
          <p:cNvPr id="8195" name="Content Placeholder 2"/>
          <p:cNvSpPr>
            <a:spLocks noGrp="1"/>
          </p:cNvSpPr>
          <p:nvPr>
            <p:ph idx="1"/>
          </p:nvPr>
        </p:nvSpPr>
        <p:spPr>
          <a:xfrm>
            <a:off x="457200" y="1435352"/>
            <a:ext cx="8229600" cy="4038600"/>
          </a:xfrm>
        </p:spPr>
        <p:txBody>
          <a:bodyPr/>
          <a:lstStyle/>
          <a:p>
            <a:pPr algn="just"/>
            <a:r>
              <a:rPr lang="en-US" sz="1800" b="1" dirty="0" smtClean="0"/>
              <a:t>Chair of G77 and China</a:t>
            </a:r>
          </a:p>
          <a:p>
            <a:pPr algn="just"/>
            <a:endParaRPr lang="en-US" sz="1800" dirty="0"/>
          </a:p>
          <a:p>
            <a:pPr algn="just"/>
            <a:r>
              <a:rPr lang="en-US" sz="1800" dirty="0"/>
              <a:t>South Africa is also chairing the G77 in the year that the UN marks its 70th year of existence. In this context, developing countries will also be advocating for the reform of the UN system, so that it is more responsive to the interests and needs of the majority of its members, namely developing countries.</a:t>
            </a:r>
            <a:endParaRPr lang="en-US" sz="1800" dirty="0" smtClean="0"/>
          </a:p>
          <a:p>
            <a:pPr algn="just"/>
            <a:endParaRPr lang="en-US" sz="1800" dirty="0"/>
          </a:p>
          <a:p>
            <a:pPr marL="0" indent="0" algn="just">
              <a:buNone/>
            </a:pPr>
            <a:r>
              <a:rPr lang="en-US" sz="1800" dirty="0" smtClean="0"/>
              <a:t> </a:t>
            </a:r>
          </a:p>
          <a:p>
            <a:pPr algn="just"/>
            <a:endParaRPr lang="en-ZA" sz="1800" dirty="0"/>
          </a:p>
          <a:p>
            <a:pPr algn="just"/>
            <a:endParaRPr lang="en-ZA" sz="1600" dirty="0" smtClean="0"/>
          </a:p>
          <a:p>
            <a:pPr>
              <a:buFontTx/>
              <a:buNone/>
            </a:pPr>
            <a:endParaRPr lang="en-US" sz="1600" b="1" u="sng" dirty="0" smtClean="0"/>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14</a:t>
            </a:fld>
            <a:endParaRPr lang="en-GB" dirty="0" smtClean="0">
              <a:latin typeface="Times" pitchFamily="18" charset="0"/>
            </a:endParaRPr>
          </a:p>
        </p:txBody>
      </p:sp>
    </p:spTree>
    <p:extLst>
      <p:ext uri="{BB962C8B-B14F-4D97-AF65-F5344CB8AC3E}">
        <p14:creationId xmlns:p14="http://schemas.microsoft.com/office/powerpoint/2010/main" xmlns="" val="39491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sz="3600" dirty="0" smtClean="0"/>
              <a:t>successes / achievements </a:t>
            </a:r>
            <a:endParaRPr lang="en-US" sz="3600" dirty="0" smtClean="0"/>
          </a:p>
        </p:txBody>
      </p:sp>
      <p:sp>
        <p:nvSpPr>
          <p:cNvPr id="8195" name="Content Placeholder 2"/>
          <p:cNvSpPr>
            <a:spLocks noGrp="1"/>
          </p:cNvSpPr>
          <p:nvPr>
            <p:ph idx="1"/>
          </p:nvPr>
        </p:nvSpPr>
        <p:spPr/>
        <p:txBody>
          <a:bodyPr/>
          <a:lstStyle/>
          <a:p>
            <a:pPr algn="just"/>
            <a:r>
              <a:rPr lang="en-US" sz="2000" b="1" dirty="0" smtClean="0"/>
              <a:t>United Nations</a:t>
            </a:r>
          </a:p>
          <a:p>
            <a:pPr marL="0" indent="0" algn="just">
              <a:buNone/>
            </a:pPr>
            <a:endParaRPr lang="en-ZA" sz="2000" b="1" dirty="0" smtClean="0"/>
          </a:p>
          <a:p>
            <a:pPr algn="just"/>
            <a:r>
              <a:rPr lang="en-GB" sz="2000" dirty="0"/>
              <a:t>The United Nations celebrates its 70</a:t>
            </a:r>
            <a:r>
              <a:rPr lang="en-GB" sz="2000" baseline="30000" dirty="0"/>
              <a:t>th</a:t>
            </a:r>
            <a:r>
              <a:rPr lang="en-GB" sz="2000" dirty="0"/>
              <a:t> anniversary during 2015 and South Africa continues to occupy leadership positions in various UN fora</a:t>
            </a:r>
            <a:r>
              <a:rPr lang="en-GB" sz="2000" dirty="0" smtClean="0"/>
              <a:t>.</a:t>
            </a:r>
          </a:p>
          <a:p>
            <a:pPr marL="0" indent="0" algn="just">
              <a:buNone/>
            </a:pPr>
            <a:endParaRPr lang="en-GB" sz="2000" dirty="0"/>
          </a:p>
          <a:p>
            <a:pPr algn="just"/>
            <a:r>
              <a:rPr lang="en-GB" sz="2000" dirty="0" smtClean="0"/>
              <a:t>Amongst </a:t>
            </a:r>
            <a:r>
              <a:rPr lang="en-GB" sz="2000" dirty="0"/>
              <a:t>others, South Africa is the current chair of the Group of 77  + China, member of the UN Human Rights Council, member of the UN Economic and Social Council and a member of the UN Peacebuilding Commission</a:t>
            </a:r>
            <a:r>
              <a:rPr lang="en-GB" sz="2000" dirty="0" smtClean="0"/>
              <a:t>.</a:t>
            </a:r>
          </a:p>
          <a:p>
            <a:pPr marL="0" indent="0" algn="just">
              <a:buNone/>
            </a:pPr>
            <a:endParaRPr lang="en-GB" sz="2000" dirty="0" smtClean="0"/>
          </a:p>
          <a:p>
            <a:pPr algn="just"/>
            <a:endParaRPr lang="en-ZA" sz="1600" dirty="0">
              <a:solidFill>
                <a:srgbClr val="3333FF"/>
              </a:solidFill>
            </a:endParaRPr>
          </a:p>
          <a:p>
            <a:pPr marL="0" indent="0" algn="just">
              <a:buNone/>
            </a:pPr>
            <a:endParaRPr lang="en-GB" sz="1600" dirty="0"/>
          </a:p>
          <a:p>
            <a:pPr algn="just"/>
            <a:endParaRPr lang="en-US" sz="1600" dirty="0"/>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marL="0" indent="0">
              <a:buNone/>
            </a:pPr>
            <a:endParaRPr lang="en-US" sz="1600" dirty="0" smtClean="0"/>
          </a:p>
          <a:p>
            <a:pPr>
              <a:buFontTx/>
              <a:buNone/>
            </a:pPr>
            <a:endParaRPr lang="en-US" sz="1600" dirty="0"/>
          </a:p>
          <a:p>
            <a:pPr>
              <a:buFontTx/>
              <a:buNone/>
            </a:pPr>
            <a:r>
              <a:rPr lang="en-US" sz="1600" dirty="0" smtClean="0"/>
              <a:t> </a:t>
            </a:r>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15</a:t>
            </a:fld>
            <a:endParaRPr lang="en-GB" dirty="0" smtClean="0">
              <a:latin typeface="Times" pitchFamily="18" charset="0"/>
            </a:endParaRPr>
          </a:p>
        </p:txBody>
      </p:sp>
    </p:spTree>
    <p:extLst>
      <p:ext uri="{BB962C8B-B14F-4D97-AF65-F5344CB8AC3E}">
        <p14:creationId xmlns:p14="http://schemas.microsoft.com/office/powerpoint/2010/main" xmlns="" val="4093709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t>successes / achievements</a:t>
            </a:r>
          </a:p>
        </p:txBody>
      </p:sp>
      <p:sp>
        <p:nvSpPr>
          <p:cNvPr id="3" name="Content Placeholder 2"/>
          <p:cNvSpPr>
            <a:spLocks noGrp="1"/>
          </p:cNvSpPr>
          <p:nvPr>
            <p:ph idx="1"/>
          </p:nvPr>
        </p:nvSpPr>
        <p:spPr/>
        <p:txBody>
          <a:bodyPr/>
          <a:lstStyle/>
          <a:p>
            <a:r>
              <a:rPr lang="en-US" sz="2000" b="1" dirty="0"/>
              <a:t>United Nations</a:t>
            </a:r>
          </a:p>
          <a:p>
            <a:r>
              <a:rPr lang="en-ZA" sz="2000" dirty="0" smtClean="0"/>
              <a:t>The </a:t>
            </a:r>
            <a:r>
              <a:rPr lang="en-ZA" sz="2000" dirty="0"/>
              <a:t>President of the General Assembly at the 69th Session, was Mr Sam Kutesa, Foreign Minister of Uganda. His theme was </a:t>
            </a:r>
            <a:r>
              <a:rPr lang="en-US" sz="2000" dirty="0"/>
              <a:t>“Delivering on and implementing a Transformative Post-2015 Development Agenda,” for the 69th session. It was </a:t>
            </a:r>
            <a:r>
              <a:rPr lang="en-US" sz="2000" dirty="0" smtClean="0"/>
              <a:t>on </a:t>
            </a:r>
            <a:r>
              <a:rPr lang="en-US" sz="2000" dirty="0"/>
              <a:t>Africa’s watch that the </a:t>
            </a:r>
            <a:r>
              <a:rPr lang="en-GB" sz="2000" dirty="0"/>
              <a:t>2030 Agenda for Sustainable Development took shape and that was </a:t>
            </a:r>
            <a:r>
              <a:rPr lang="en-GB" sz="2000" dirty="0" smtClean="0"/>
              <a:t>eventually adopted </a:t>
            </a:r>
            <a:r>
              <a:rPr lang="en-GB" sz="2000" dirty="0"/>
              <a:t>at UNGA70 in September 2015.</a:t>
            </a:r>
          </a:p>
          <a:p>
            <a:r>
              <a:rPr lang="en-GB" sz="2000" dirty="0"/>
              <a:t>The elected President of the General Assembly (PGA) for the  70</a:t>
            </a:r>
            <a:r>
              <a:rPr lang="en-GB" sz="2000" baseline="30000" dirty="0"/>
              <a:t>th</a:t>
            </a:r>
            <a:r>
              <a:rPr lang="en-GB" sz="2000" dirty="0"/>
              <a:t> Session, Mogens Lykketoft of Denmark, selected as his theme </a:t>
            </a:r>
            <a:r>
              <a:rPr lang="en-GB" sz="2000" i="1" dirty="0"/>
              <a:t>“The United Nations at 70: the Road ahead for Peace, Security and Human Rights</a:t>
            </a:r>
            <a:r>
              <a:rPr lang="en-GB" sz="2000" dirty="0"/>
              <a:t>”, aimed at encouraging participants to primarily focus on peace, security and human rights.</a:t>
            </a:r>
            <a:endParaRPr lang="en-US" sz="2000" b="1" dirty="0"/>
          </a:p>
          <a:p>
            <a:endParaRPr lang="en-ZA" dirty="0"/>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16</a:t>
            </a:fld>
            <a:endParaRPr lang="en-GB" dirty="0"/>
          </a:p>
        </p:txBody>
      </p:sp>
    </p:spTree>
    <p:extLst>
      <p:ext uri="{BB962C8B-B14F-4D97-AF65-F5344CB8AC3E}">
        <p14:creationId xmlns:p14="http://schemas.microsoft.com/office/powerpoint/2010/main" xmlns="" val="3794787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sz="3600" dirty="0" smtClean="0"/>
              <a:t>successes / achievements </a:t>
            </a:r>
            <a:endParaRPr lang="en-US" sz="3600" dirty="0" smtClean="0"/>
          </a:p>
        </p:txBody>
      </p:sp>
      <p:sp>
        <p:nvSpPr>
          <p:cNvPr id="8195" name="Content Placeholder 2"/>
          <p:cNvSpPr>
            <a:spLocks noGrp="1"/>
          </p:cNvSpPr>
          <p:nvPr>
            <p:ph idx="1"/>
          </p:nvPr>
        </p:nvSpPr>
        <p:spPr/>
        <p:txBody>
          <a:bodyPr/>
          <a:lstStyle/>
          <a:p>
            <a:pPr algn="just"/>
            <a:r>
              <a:rPr lang="en-US" sz="2000" b="1" dirty="0" smtClean="0"/>
              <a:t>United Nations</a:t>
            </a:r>
          </a:p>
          <a:p>
            <a:pPr algn="just"/>
            <a:r>
              <a:rPr lang="en-ZA" sz="2000" dirty="0" smtClean="0"/>
              <a:t>This year is also the landmark date identified by South Africa in 2013, and supported by almost two-thirds of the UN membership during the General Debate of UNGA69 (2014), as the key moment to achieve comprehensive reform of the UNSC. </a:t>
            </a:r>
            <a:r>
              <a:rPr lang="en-GB" sz="2000" dirty="0" smtClean="0"/>
              <a:t>South Africa continues to advocate for UN reform, in particular its Security Council, and this year has seen movement in the Intergovernmental Negotiation (IGN) on Security Council reform.</a:t>
            </a:r>
          </a:p>
          <a:p>
            <a:pPr algn="just"/>
            <a:r>
              <a:rPr lang="en-ZA" sz="2000" dirty="0"/>
              <a:t>During UNGA70 the strengthening of the UNGA’s role and its relationship with the UNSC is again in the spotlight as member states are starting to debate the selection and appointment of the UN Secretary General (UNSG). South Africa will continue to call for a transparent, more inclusive and democratic selection process.</a:t>
            </a:r>
            <a:endParaRPr lang="en-US" sz="2000" dirty="0"/>
          </a:p>
          <a:p>
            <a:pPr algn="just"/>
            <a:endParaRPr lang="en-GB" sz="2000" dirty="0" smtClean="0"/>
          </a:p>
          <a:p>
            <a:pPr algn="just"/>
            <a:endParaRPr lang="en-US" sz="2000" b="1" dirty="0"/>
          </a:p>
          <a:p>
            <a:pPr marL="0" indent="0" algn="just">
              <a:buNone/>
            </a:pPr>
            <a:endParaRPr lang="en-GB" sz="1600" dirty="0"/>
          </a:p>
          <a:p>
            <a:pPr marL="0" indent="0" algn="just">
              <a:buNone/>
            </a:pPr>
            <a:endParaRPr lang="en-US" sz="1600" dirty="0">
              <a:solidFill>
                <a:srgbClr val="FF0000"/>
              </a:solidFill>
            </a:endParaRPr>
          </a:p>
          <a:p>
            <a:pPr>
              <a:buFont typeface="Arial" panose="020B0604020202020204" pitchFamily="34" charset="0"/>
              <a:buChar char="•"/>
            </a:pPr>
            <a:endParaRPr lang="en-US" sz="1600" dirty="0" smtClean="0"/>
          </a:p>
          <a:p>
            <a:pPr>
              <a:buFont typeface="Arial" panose="020B0604020202020204" pitchFamily="34" charset="0"/>
              <a:buChar char="•"/>
            </a:pPr>
            <a:endParaRPr lang="en-US" sz="1600" dirty="0"/>
          </a:p>
          <a:p>
            <a:pPr marL="0" indent="0">
              <a:buNone/>
            </a:pPr>
            <a:endParaRPr lang="en-US" sz="1600" dirty="0" smtClean="0"/>
          </a:p>
          <a:p>
            <a:pPr>
              <a:buFontTx/>
              <a:buNone/>
            </a:pPr>
            <a:endParaRPr lang="en-US" sz="1600" dirty="0"/>
          </a:p>
          <a:p>
            <a:pPr>
              <a:buFontTx/>
              <a:buNone/>
            </a:pPr>
            <a:r>
              <a:rPr lang="en-US" sz="1600" dirty="0" smtClean="0"/>
              <a:t> </a:t>
            </a:r>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17</a:t>
            </a:fld>
            <a:endParaRPr lang="en-GB" dirty="0" smtClean="0">
              <a:latin typeface="Times" pitchFamily="18" charset="0"/>
            </a:endParaRPr>
          </a:p>
        </p:txBody>
      </p:sp>
    </p:spTree>
    <p:extLst>
      <p:ext uri="{BB962C8B-B14F-4D97-AF65-F5344CB8AC3E}">
        <p14:creationId xmlns:p14="http://schemas.microsoft.com/office/powerpoint/2010/main" xmlns="" val="2832896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sz="3600" dirty="0" smtClean="0"/>
              <a:t>successes / achievements </a:t>
            </a:r>
            <a:endParaRPr lang="en-US" sz="3600" dirty="0" smtClean="0"/>
          </a:p>
        </p:txBody>
      </p:sp>
      <p:sp>
        <p:nvSpPr>
          <p:cNvPr id="8195" name="Content Placeholder 2"/>
          <p:cNvSpPr>
            <a:spLocks noGrp="1"/>
          </p:cNvSpPr>
          <p:nvPr>
            <p:ph idx="1"/>
          </p:nvPr>
        </p:nvSpPr>
        <p:spPr/>
        <p:txBody>
          <a:bodyPr/>
          <a:lstStyle/>
          <a:p>
            <a:pPr algn="just"/>
            <a:r>
              <a:rPr lang="en-US" sz="2000" b="1" dirty="0" smtClean="0"/>
              <a:t>United Nations</a:t>
            </a:r>
          </a:p>
          <a:p>
            <a:pPr algn="just"/>
            <a:endParaRPr lang="en-US" sz="2000" dirty="0"/>
          </a:p>
          <a:p>
            <a:pPr algn="just"/>
            <a:r>
              <a:rPr lang="en-ZA" sz="2000" dirty="0" smtClean="0"/>
              <a:t>2015 will also see the culmination  of the </a:t>
            </a:r>
            <a:r>
              <a:rPr lang="en-ZA" sz="2000" dirty="0"/>
              <a:t>review of the UN’s peacekeeping operations (PKO</a:t>
            </a:r>
            <a:r>
              <a:rPr lang="en-ZA" sz="2000" dirty="0" smtClean="0"/>
              <a:t>), where the UNSG-appointed </a:t>
            </a:r>
            <a:r>
              <a:rPr lang="en-US" sz="2000" dirty="0"/>
              <a:t>High Level Independent Panel on Peace Operations released its report earlier this year. South Africa participates actively in the UN policy making fora on peacekeeping as a troop contributing country.</a:t>
            </a:r>
          </a:p>
          <a:p>
            <a:pPr marL="0" indent="0">
              <a:buNone/>
            </a:pPr>
            <a:endParaRPr lang="en-US" sz="1600" dirty="0" smtClean="0"/>
          </a:p>
          <a:p>
            <a:pPr>
              <a:buFont typeface="Arial" panose="020B0604020202020204" pitchFamily="34" charset="0"/>
              <a:buChar char="•"/>
            </a:pPr>
            <a:endParaRPr lang="en-US" sz="1600" dirty="0"/>
          </a:p>
          <a:p>
            <a:pPr marL="0" indent="0">
              <a:buNone/>
            </a:pPr>
            <a:endParaRPr lang="en-US" sz="1600" dirty="0" smtClean="0"/>
          </a:p>
          <a:p>
            <a:pPr>
              <a:buFontTx/>
              <a:buNone/>
            </a:pPr>
            <a:endParaRPr lang="en-US" sz="1600" dirty="0"/>
          </a:p>
          <a:p>
            <a:pPr>
              <a:buFontTx/>
              <a:buNone/>
            </a:pPr>
            <a:r>
              <a:rPr lang="en-US" sz="1600" dirty="0" smtClean="0"/>
              <a:t> </a:t>
            </a:r>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18</a:t>
            </a:fld>
            <a:endParaRPr lang="en-GB" dirty="0" smtClean="0">
              <a:latin typeface="Times" pitchFamily="18" charset="0"/>
            </a:endParaRPr>
          </a:p>
        </p:txBody>
      </p:sp>
    </p:spTree>
    <p:extLst>
      <p:ext uri="{BB962C8B-B14F-4D97-AF65-F5344CB8AC3E}">
        <p14:creationId xmlns:p14="http://schemas.microsoft.com/office/powerpoint/2010/main" xmlns="" val="1283540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sz="3600" dirty="0" smtClean="0"/>
              <a:t>successes / achievements </a:t>
            </a:r>
            <a:endParaRPr lang="en-US" sz="3600" dirty="0" smtClean="0"/>
          </a:p>
        </p:txBody>
      </p:sp>
      <p:sp>
        <p:nvSpPr>
          <p:cNvPr id="8195" name="Content Placeholder 2"/>
          <p:cNvSpPr>
            <a:spLocks noGrp="1"/>
          </p:cNvSpPr>
          <p:nvPr>
            <p:ph idx="1"/>
          </p:nvPr>
        </p:nvSpPr>
        <p:spPr>
          <a:xfrm>
            <a:off x="457200" y="1417638"/>
            <a:ext cx="8229600" cy="4221162"/>
          </a:xfrm>
        </p:spPr>
        <p:txBody>
          <a:bodyPr/>
          <a:lstStyle/>
          <a:p>
            <a:pPr algn="just"/>
            <a:r>
              <a:rPr lang="en-US" sz="2000" b="1" dirty="0" smtClean="0"/>
              <a:t>African Union</a:t>
            </a:r>
            <a:endParaRPr lang="en-ZA" sz="2000" b="1" dirty="0" smtClean="0"/>
          </a:p>
          <a:p>
            <a:pPr>
              <a:buFont typeface="Arial" panose="020B0604020202020204" pitchFamily="34" charset="0"/>
              <a:buChar char="•"/>
            </a:pPr>
            <a:r>
              <a:rPr lang="en-US" sz="2000" dirty="0" smtClean="0"/>
              <a:t>South Africa continued to play an active role in the strengthening of the architecture of the African Union. In </a:t>
            </a:r>
            <a:r>
              <a:rPr lang="en-US" sz="2000" dirty="0"/>
              <a:t>this </a:t>
            </a:r>
            <a:r>
              <a:rPr lang="en-US" sz="2000" dirty="0" smtClean="0"/>
              <a:t>regard, due </a:t>
            </a:r>
            <a:r>
              <a:rPr lang="en-US" sz="2000" dirty="0"/>
              <a:t>to a capacity challenge </a:t>
            </a:r>
            <a:r>
              <a:rPr lang="en-US" sz="2000" dirty="0" smtClean="0"/>
              <a:t>in </a:t>
            </a:r>
            <a:r>
              <a:rPr lang="en-US" sz="2000" dirty="0"/>
              <a:t>hosting the 2015 mid-year AU summit, South Africa was requested at the 24</a:t>
            </a:r>
            <a:r>
              <a:rPr lang="en-US" sz="2000" baseline="30000" dirty="0"/>
              <a:t>th</a:t>
            </a:r>
            <a:r>
              <a:rPr lang="en-US" sz="2000" dirty="0"/>
              <a:t> AU Summit in January 2015 to take over the hosting of the mid-year 25</a:t>
            </a:r>
            <a:r>
              <a:rPr lang="en-US" sz="2000" baseline="30000" dirty="0"/>
              <a:t>th</a:t>
            </a:r>
            <a:r>
              <a:rPr lang="en-US" sz="2000" dirty="0"/>
              <a:t> Summit. Despite the short lead-time, the Department was able to put in place all the logistic infrastructure to host the 25</a:t>
            </a:r>
            <a:r>
              <a:rPr lang="en-US" sz="2000" baseline="30000" dirty="0"/>
              <a:t>th</a:t>
            </a:r>
            <a:r>
              <a:rPr lang="en-US" sz="2000" dirty="0"/>
              <a:t> AU Summit on behalf of the Organisation in Johannesburg in June </a:t>
            </a:r>
            <a:r>
              <a:rPr lang="en-US" sz="2000" dirty="0" smtClean="0"/>
              <a:t>2015. </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The successful 25</a:t>
            </a:r>
            <a:r>
              <a:rPr lang="en-US" sz="2000" baseline="30000" dirty="0" smtClean="0"/>
              <a:t>th</a:t>
            </a:r>
            <a:r>
              <a:rPr lang="en-US" sz="2000" dirty="0" smtClean="0"/>
              <a:t> AU Summit led to outcomes in the areas of AU self-reliance, strengthening of the role of women and the first Ten-Year Implementation of Agenda 2063</a:t>
            </a:r>
          </a:p>
          <a:p>
            <a:pPr>
              <a:buFont typeface="Arial" panose="020B0604020202020204" pitchFamily="34" charset="0"/>
              <a:buChar char="•"/>
            </a:pPr>
            <a:endParaRPr lang="en-US" sz="1600" dirty="0"/>
          </a:p>
          <a:p>
            <a:pPr marL="0" indent="0">
              <a:buNone/>
            </a:pPr>
            <a:endParaRPr lang="en-US" sz="1600" dirty="0" smtClean="0"/>
          </a:p>
          <a:p>
            <a:pPr>
              <a:buFontTx/>
              <a:buNone/>
            </a:pPr>
            <a:endParaRPr lang="en-US" sz="1600" dirty="0"/>
          </a:p>
          <a:p>
            <a:pPr>
              <a:buFontTx/>
              <a:buNone/>
            </a:pPr>
            <a:r>
              <a:rPr lang="en-US" sz="1600" dirty="0" smtClean="0"/>
              <a:t> </a:t>
            </a:r>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19</a:t>
            </a:fld>
            <a:endParaRPr lang="en-GB" dirty="0" smtClean="0">
              <a:latin typeface="Times" pitchFamily="18" charset="0"/>
            </a:endParaRPr>
          </a:p>
        </p:txBody>
      </p:sp>
    </p:spTree>
    <p:extLst>
      <p:ext uri="{BB962C8B-B14F-4D97-AF65-F5344CB8AC3E}">
        <p14:creationId xmlns:p14="http://schemas.microsoft.com/office/powerpoint/2010/main" xmlns="" val="3785519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sz="quarter"/>
          </p:nvPr>
        </p:nvSpPr>
        <p:spPr>
          <a:xfrm>
            <a:off x="142875" y="1000125"/>
            <a:ext cx="8343900" cy="3175000"/>
          </a:xfrm>
        </p:spPr>
        <p:txBody>
          <a:bodyPr/>
          <a:lstStyle/>
          <a:p>
            <a:r>
              <a:rPr lang="en-ZA" sz="4000" dirty="0" smtClean="0">
                <a:solidFill>
                  <a:schemeClr val="tx1"/>
                </a:solidFill>
              </a:rPr>
              <a:t>Achievements: Branch: Global Governance and Continental Agenda</a:t>
            </a:r>
            <a:endParaRPr lang="en-US" sz="40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 </a:t>
            </a:r>
            <a:endParaRPr lang="en-US" sz="3600" dirty="0" smtClean="0"/>
          </a:p>
        </p:txBody>
      </p:sp>
      <p:sp>
        <p:nvSpPr>
          <p:cNvPr id="8195" name="Content Placeholder 2"/>
          <p:cNvSpPr>
            <a:spLocks noGrp="1"/>
          </p:cNvSpPr>
          <p:nvPr>
            <p:ph idx="1"/>
          </p:nvPr>
        </p:nvSpPr>
        <p:spPr>
          <a:xfrm>
            <a:off x="457200" y="1484784"/>
            <a:ext cx="8229600" cy="4154016"/>
          </a:xfrm>
        </p:spPr>
        <p:txBody>
          <a:bodyPr/>
          <a:lstStyle/>
          <a:p>
            <a:pPr algn="just"/>
            <a:r>
              <a:rPr lang="en-US" sz="2000" b="1" dirty="0" smtClean="0"/>
              <a:t>African Union Peace and Security Council</a:t>
            </a:r>
            <a:endParaRPr lang="en-ZA" sz="2000" b="1" dirty="0" smtClean="0"/>
          </a:p>
          <a:p>
            <a:pPr>
              <a:buFontTx/>
              <a:buNone/>
            </a:pPr>
            <a:endParaRPr lang="en-US" sz="2000" b="1" u="sng" dirty="0" smtClean="0"/>
          </a:p>
          <a:p>
            <a:r>
              <a:rPr lang="en-US" sz="2000" dirty="0"/>
              <a:t>Apart from its position on the AU PSC, South Africa continued to support efforts to strengthen peacekeeping on the continent through participation in multilateral peacekeeping policy </a:t>
            </a:r>
            <a:r>
              <a:rPr lang="en-US" sz="2000" dirty="0" smtClean="0"/>
              <a:t>fora, </a:t>
            </a:r>
            <a:r>
              <a:rPr lang="en-US" sz="2000" dirty="0"/>
              <a:t>such as the C34. South Africa is a significant troop-contributing state to UN peacekeeping missions in Africa, with a major focus on the DRC (MONUSCO) and Darfur (Sudan) as part of  UNAMID</a:t>
            </a:r>
            <a:r>
              <a:rPr lang="en-US" sz="2000" dirty="0" smtClean="0"/>
              <a:t>.</a:t>
            </a:r>
          </a:p>
          <a:p>
            <a:pPr marL="0" indent="0">
              <a:buNone/>
            </a:pPr>
            <a:endParaRPr lang="en-US" sz="1600" dirty="0"/>
          </a:p>
          <a:p>
            <a:r>
              <a:rPr lang="en-US" sz="2000" dirty="0"/>
              <a:t>South Africa chaired the AU PSC in the July 2015, where it led successful deliberations around issues such as reconciliation, healing and peace, and Post-Conflict Reconstruction and Development (PCRD).</a:t>
            </a:r>
          </a:p>
          <a:p>
            <a:endParaRPr lang="en-US" sz="1600" dirty="0"/>
          </a:p>
          <a:p>
            <a:pPr>
              <a:buFontTx/>
              <a:buNone/>
            </a:pPr>
            <a:endParaRPr lang="en-US" sz="1600" dirty="0"/>
          </a:p>
          <a:p>
            <a:pPr>
              <a:buFontTx/>
              <a:buNone/>
            </a:pPr>
            <a:r>
              <a:rPr lang="en-US" sz="1600" dirty="0" smtClean="0"/>
              <a:t> </a:t>
            </a:r>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20</a:t>
            </a:fld>
            <a:endParaRPr lang="en-GB" dirty="0" smtClean="0">
              <a:latin typeface="Times" pitchFamily="18" charset="0"/>
            </a:endParaRPr>
          </a:p>
        </p:txBody>
      </p:sp>
    </p:spTree>
    <p:extLst>
      <p:ext uri="{BB962C8B-B14F-4D97-AF65-F5344CB8AC3E}">
        <p14:creationId xmlns:p14="http://schemas.microsoft.com/office/powerpoint/2010/main" xmlns="" val="474206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t>successes / achievements </a:t>
            </a:r>
          </a:p>
        </p:txBody>
      </p:sp>
      <p:sp>
        <p:nvSpPr>
          <p:cNvPr id="3" name="Content Placeholder 2"/>
          <p:cNvSpPr>
            <a:spLocks noGrp="1"/>
          </p:cNvSpPr>
          <p:nvPr>
            <p:ph idx="1"/>
          </p:nvPr>
        </p:nvSpPr>
        <p:spPr/>
        <p:txBody>
          <a:bodyPr/>
          <a:lstStyle/>
          <a:p>
            <a:pPr algn="just"/>
            <a:r>
              <a:rPr lang="en-US" sz="2000" b="1" dirty="0"/>
              <a:t>African Union Peace and Security Council</a:t>
            </a:r>
            <a:endParaRPr lang="en-ZA" sz="2000" b="1" dirty="0"/>
          </a:p>
          <a:p>
            <a:pPr>
              <a:buFontTx/>
              <a:buNone/>
            </a:pPr>
            <a:endParaRPr lang="en-US" sz="2000" b="1" u="sng" dirty="0"/>
          </a:p>
          <a:p>
            <a:r>
              <a:rPr lang="en-US" sz="2000" dirty="0" smtClean="0"/>
              <a:t>South </a:t>
            </a:r>
            <a:r>
              <a:rPr lang="en-US" sz="2000" dirty="0"/>
              <a:t>Africa continues to contribute to peace and security on the continent as illustrated by its mediation in the Kingdom of Lesotho and in South Sudan through the intra-SPLM unification platform (Arusha Process).</a:t>
            </a:r>
          </a:p>
          <a:p>
            <a:endParaRPr lang="en-ZA" sz="2000" dirty="0"/>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21</a:t>
            </a:fld>
            <a:endParaRPr lang="en-GB" dirty="0"/>
          </a:p>
        </p:txBody>
      </p:sp>
    </p:spTree>
    <p:extLst>
      <p:ext uri="{BB962C8B-B14F-4D97-AF65-F5344CB8AC3E}">
        <p14:creationId xmlns:p14="http://schemas.microsoft.com/office/powerpoint/2010/main" xmlns="" val="1132198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ZA" dirty="0" smtClean="0"/>
              <a:t/>
            </a:r>
            <a:br>
              <a:rPr lang="en-ZA" dirty="0" smtClean="0"/>
            </a:br>
            <a:r>
              <a:rPr lang="en-ZA" sz="3600" dirty="0" smtClean="0"/>
              <a:t>Major successes / achievements </a:t>
            </a:r>
            <a:endParaRPr lang="en-US" sz="3600" dirty="0" smtClean="0"/>
          </a:p>
        </p:txBody>
      </p:sp>
      <p:sp>
        <p:nvSpPr>
          <p:cNvPr id="9219" name="Content Placeholder 2"/>
          <p:cNvSpPr>
            <a:spLocks noGrp="1"/>
          </p:cNvSpPr>
          <p:nvPr>
            <p:ph idx="1"/>
          </p:nvPr>
        </p:nvSpPr>
        <p:spPr/>
        <p:txBody>
          <a:bodyPr/>
          <a:lstStyle/>
          <a:p>
            <a:r>
              <a:rPr lang="en-US" sz="2000" b="1" dirty="0" smtClean="0"/>
              <a:t>Peace and Security</a:t>
            </a:r>
          </a:p>
          <a:p>
            <a:r>
              <a:rPr lang="en-GB" sz="2000" dirty="0" smtClean="0"/>
              <a:t>South </a:t>
            </a:r>
            <a:r>
              <a:rPr lang="en-GB" sz="2000" dirty="0"/>
              <a:t>Africa continued to play a leading role in the Pelindaba Treaty where a key focus was on the safety and security of nuclear energy and the catastrophic humanitarian consequences of the use of nuclear weapons. </a:t>
            </a:r>
            <a:r>
              <a:rPr lang="en-GB" sz="2000" dirty="0" smtClean="0"/>
              <a:t>South Africa </a:t>
            </a:r>
            <a:r>
              <a:rPr lang="en-GB" sz="2000" dirty="0"/>
              <a:t>was also re-elected to </a:t>
            </a:r>
            <a:r>
              <a:rPr lang="en-GB" sz="2000" dirty="0" smtClean="0"/>
              <a:t>the African Commission on Nuclear Energy (AFCON).</a:t>
            </a:r>
          </a:p>
          <a:p>
            <a:endParaRPr lang="en-GB" sz="2000" b="1" dirty="0"/>
          </a:p>
          <a:p>
            <a:r>
              <a:rPr lang="en-GB" sz="2000" dirty="0"/>
              <a:t>South Africa’s positions on nuclear disarmament, nuclear non-proliferation and the peaceful uses of nuclear energy </a:t>
            </a:r>
            <a:r>
              <a:rPr lang="en-GB" sz="2000" dirty="0" smtClean="0"/>
              <a:t>were </a:t>
            </a:r>
            <a:r>
              <a:rPr lang="en-GB" sz="2000" dirty="0"/>
              <a:t>presented and promoted through participation and negotiation in the preparatory process for the NPT Review Conference that culminated in the NPT Review Conference in early 2015.</a:t>
            </a:r>
            <a:endParaRPr lang="en-US" sz="2000" b="1" dirty="0"/>
          </a:p>
          <a:p>
            <a:endParaRPr lang="en-US" sz="1600" b="1" dirty="0" smtClean="0"/>
          </a:p>
          <a:p>
            <a:pPr marL="0" indent="0">
              <a:buNone/>
            </a:pPr>
            <a:r>
              <a:rPr lang="en-US" sz="1600" dirty="0" smtClean="0"/>
              <a:t>  </a:t>
            </a:r>
          </a:p>
          <a:p>
            <a:pPr>
              <a:buFontTx/>
              <a:buNone/>
            </a:pPr>
            <a:endParaRPr lang="en-US" sz="1600" b="1" u="sng" dirty="0" smtClean="0"/>
          </a:p>
        </p:txBody>
      </p:sp>
      <p:sp>
        <p:nvSpPr>
          <p:cNvPr id="47108" name="Slide Number Placeholder 3"/>
          <p:cNvSpPr>
            <a:spLocks noGrp="1"/>
          </p:cNvSpPr>
          <p:nvPr>
            <p:ph type="sldNum" sz="quarter" idx="10"/>
          </p:nvPr>
        </p:nvSpPr>
        <p:spPr/>
        <p:txBody>
          <a:bodyPr/>
          <a:lstStyle/>
          <a:p>
            <a:pPr>
              <a:defRPr/>
            </a:pPr>
            <a:fld id="{24D6E566-37DE-4B59-AFC4-90C81D3381D4}" type="slidenum">
              <a:rPr lang="en-GB" smtClean="0">
                <a:latin typeface="Times" pitchFamily="18" charset="0"/>
              </a:rPr>
              <a:pPr>
                <a:defRPr/>
              </a:pPr>
              <a:t>22</a:t>
            </a:fld>
            <a:endParaRPr lang="en-GB" dirty="0" smtClean="0">
              <a:latin typeface="Times" pitchFamily="18" charset="0"/>
            </a:endParaRPr>
          </a:p>
        </p:txBody>
      </p:sp>
    </p:spTree>
    <p:extLst>
      <p:ext uri="{BB962C8B-B14F-4D97-AF65-F5344CB8AC3E}">
        <p14:creationId xmlns:p14="http://schemas.microsoft.com/office/powerpoint/2010/main" xmlns="" val="148355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ZA" dirty="0" smtClean="0"/>
              <a:t/>
            </a:r>
            <a:br>
              <a:rPr lang="en-ZA" dirty="0" smtClean="0"/>
            </a:br>
            <a:r>
              <a:rPr lang="en-ZA" sz="3600" dirty="0" smtClean="0"/>
              <a:t>successes / achievements </a:t>
            </a:r>
            <a:endParaRPr lang="en-US" sz="3600" dirty="0" smtClean="0"/>
          </a:p>
        </p:txBody>
      </p:sp>
      <p:sp>
        <p:nvSpPr>
          <p:cNvPr id="8195" name="Content Placeholder 2"/>
          <p:cNvSpPr>
            <a:spLocks noGrp="1"/>
          </p:cNvSpPr>
          <p:nvPr>
            <p:ph idx="1"/>
          </p:nvPr>
        </p:nvSpPr>
        <p:spPr/>
        <p:txBody>
          <a:bodyPr/>
          <a:lstStyle/>
          <a:p>
            <a:pPr algn="just"/>
            <a:r>
              <a:rPr lang="en-US" sz="2000" b="1" dirty="0" smtClean="0"/>
              <a:t>Human Rights and Humanitarian Affairs</a:t>
            </a:r>
          </a:p>
          <a:p>
            <a:pPr algn="just"/>
            <a:endParaRPr lang="en-US" sz="2000" dirty="0"/>
          </a:p>
          <a:p>
            <a:pPr algn="just"/>
            <a:r>
              <a:rPr lang="en-US" sz="2000" dirty="0" smtClean="0">
                <a:latin typeface="Arial" panose="020B0604020202020204" pitchFamily="34" charset="0"/>
                <a:cs typeface="Arial" panose="020B0604020202020204" pitchFamily="34" charset="0"/>
              </a:rPr>
              <a:t>As a member of the Human Rights Council (HRC), South Africa continued to promote its position on human rights issues during the thee annual regular sessions of the HRC. Key focus areas for South Africa were; arresting the pushback of gains of the WCAR process; supporting the integrity of the HRC as a multilateral body worth preserving; and the elaboration of an international regulatory framework to regulate, monitor and oversee the operational activities of private military and security companies.</a:t>
            </a:r>
          </a:p>
          <a:p>
            <a:pPr algn="just"/>
            <a:endParaRPr lang="en-US" sz="1600" dirty="0" smtClean="0">
              <a:latin typeface="Arial" panose="020B0604020202020204" pitchFamily="34" charset="0"/>
              <a:cs typeface="Arial" panose="020B0604020202020204" pitchFamily="34" charset="0"/>
            </a:endParaRPr>
          </a:p>
          <a:p>
            <a:pPr marL="0" indent="0" algn="just">
              <a:buNone/>
            </a:pPr>
            <a:endParaRPr lang="en-US" sz="1600" b="1" u="sng" dirty="0" smtClean="0"/>
          </a:p>
        </p:txBody>
      </p:sp>
      <p:sp>
        <p:nvSpPr>
          <p:cNvPr id="46084" name="Slide Number Placeholder 3"/>
          <p:cNvSpPr>
            <a:spLocks noGrp="1"/>
          </p:cNvSpPr>
          <p:nvPr>
            <p:ph type="sldNum" sz="quarter" idx="10"/>
          </p:nvPr>
        </p:nvSpPr>
        <p:spPr/>
        <p:txBody>
          <a:bodyPr/>
          <a:lstStyle/>
          <a:p>
            <a:pPr>
              <a:defRPr/>
            </a:pPr>
            <a:fld id="{DD81BB7B-EE4B-4E3D-9D01-0AB83083A7D8}" type="slidenum">
              <a:rPr lang="en-GB" smtClean="0">
                <a:latin typeface="Times" pitchFamily="18" charset="0"/>
              </a:rPr>
              <a:pPr>
                <a:defRPr/>
              </a:pPr>
              <a:t>23</a:t>
            </a:fld>
            <a:endParaRPr lang="en-GB" dirty="0" smtClean="0">
              <a:latin typeface="Times" pitchFamily="18" charset="0"/>
            </a:endParaRPr>
          </a:p>
        </p:txBody>
      </p:sp>
    </p:spTree>
    <p:extLst>
      <p:ext uri="{BB962C8B-B14F-4D97-AF65-F5344CB8AC3E}">
        <p14:creationId xmlns:p14="http://schemas.microsoft.com/office/powerpoint/2010/main" xmlns="" val="371757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t>successes / achievements</a:t>
            </a:r>
          </a:p>
        </p:txBody>
      </p:sp>
      <p:sp>
        <p:nvSpPr>
          <p:cNvPr id="3" name="Content Placeholder 2"/>
          <p:cNvSpPr>
            <a:spLocks noGrp="1"/>
          </p:cNvSpPr>
          <p:nvPr>
            <p:ph idx="1"/>
          </p:nvPr>
        </p:nvSpPr>
        <p:spPr/>
        <p:txBody>
          <a:bodyPr/>
          <a:lstStyle/>
          <a:p>
            <a:r>
              <a:rPr lang="en-US" sz="2000" b="1" dirty="0"/>
              <a:t>Human Rights and Humanitarian </a:t>
            </a:r>
            <a:r>
              <a:rPr lang="en-US" sz="2000" b="1" dirty="0" smtClean="0"/>
              <a:t>Affairs</a:t>
            </a:r>
          </a:p>
          <a:p>
            <a:pPr marL="0" indent="0">
              <a:buNone/>
            </a:pPr>
            <a:endParaRPr lang="en-US" sz="2000" b="1" dirty="0"/>
          </a:p>
          <a:p>
            <a:r>
              <a:rPr lang="en-US" sz="2000" dirty="0" smtClean="0">
                <a:latin typeface="Arial" panose="020B0604020202020204" pitchFamily="34" charset="0"/>
                <a:cs typeface="Arial" panose="020B0604020202020204" pitchFamily="34" charset="0"/>
              </a:rPr>
              <a:t>South </a:t>
            </a:r>
            <a:r>
              <a:rPr lang="en-US" sz="2000" dirty="0">
                <a:latin typeface="Arial" panose="020B0604020202020204" pitchFamily="34" charset="0"/>
                <a:cs typeface="Arial" panose="020B0604020202020204" pitchFamily="34" charset="0"/>
              </a:rPr>
              <a:t>Africa continued to work together with partners such as the International Committee of the Red Cross and the UNHCR on various aspects of international humanitarian law. </a:t>
            </a:r>
            <a:r>
              <a:rPr lang="en-ZA" sz="2000" dirty="0"/>
              <a:t>Notwithstanding poor global economic conditions, within its limited means, we continued to contribute to supporting relief efforts, through donations to such bodies as OCHA, UNHCR, the FAO, the CERF and to disaster relief efforts in Malawi</a:t>
            </a:r>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24</a:t>
            </a:fld>
            <a:endParaRPr lang="en-GB" dirty="0"/>
          </a:p>
        </p:txBody>
      </p:sp>
    </p:spTree>
    <p:extLst>
      <p:ext uri="{BB962C8B-B14F-4D97-AF65-F5344CB8AC3E}">
        <p14:creationId xmlns:p14="http://schemas.microsoft.com/office/powerpoint/2010/main" xmlns="" val="1882807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 </a:t>
            </a:r>
            <a:endParaRPr lang="en-US" sz="3600" dirty="0" smtClean="0"/>
          </a:p>
        </p:txBody>
      </p:sp>
      <p:sp>
        <p:nvSpPr>
          <p:cNvPr id="11267" name="Content Placeholder 2"/>
          <p:cNvSpPr>
            <a:spLocks noGrp="1"/>
          </p:cNvSpPr>
          <p:nvPr>
            <p:ph idx="1"/>
          </p:nvPr>
        </p:nvSpPr>
        <p:spPr/>
        <p:txBody>
          <a:bodyPr/>
          <a:lstStyle/>
          <a:p>
            <a:r>
              <a:rPr lang="en-US" sz="2000" b="1" dirty="0" smtClean="0"/>
              <a:t>Social development</a:t>
            </a:r>
          </a:p>
          <a:p>
            <a:pPr marL="0" indent="0">
              <a:buNone/>
            </a:pPr>
            <a:endParaRPr lang="en-US" sz="2000" b="1" dirty="0" smtClean="0"/>
          </a:p>
          <a:p>
            <a:r>
              <a:rPr lang="en-GB" sz="2000" dirty="0"/>
              <a:t>South Africa participated in the 47</a:t>
            </a:r>
            <a:r>
              <a:rPr lang="en-GB" sz="2000" baseline="30000" dirty="0"/>
              <a:t>th </a:t>
            </a:r>
            <a:r>
              <a:rPr lang="en-GB" sz="2000" dirty="0"/>
              <a:t>Session of the UN Commission on Population and </a:t>
            </a:r>
            <a:r>
              <a:rPr lang="en-GB" sz="2000" dirty="0" smtClean="0"/>
              <a:t>Development</a:t>
            </a:r>
            <a:r>
              <a:rPr lang="en-GB" sz="2000" dirty="0"/>
              <a:t> </a:t>
            </a:r>
            <a:r>
              <a:rPr lang="en-GB" sz="2000" dirty="0" smtClean="0"/>
              <a:t>in New York. </a:t>
            </a:r>
            <a:r>
              <a:rPr lang="en-GB" sz="2000" dirty="0"/>
              <a:t>The priority theme was the “Assessment of the status of implementation of the Programme of Action of the International Conference on Population and Development” on which SA delivered two statements. South Africa vigorously promoted a rights-based approach to sexual and reproductive health and women’s rights</a:t>
            </a:r>
            <a:endParaRPr lang="en-US" sz="2000" dirty="0" smtClean="0"/>
          </a:p>
          <a:p>
            <a:endParaRPr lang="en-US" sz="1600" dirty="0" smtClean="0"/>
          </a:p>
        </p:txBody>
      </p:sp>
      <p:sp>
        <p:nvSpPr>
          <p:cNvPr id="49156" name="Slide Number Placeholder 3"/>
          <p:cNvSpPr>
            <a:spLocks noGrp="1"/>
          </p:cNvSpPr>
          <p:nvPr>
            <p:ph type="sldNum" sz="quarter" idx="10"/>
          </p:nvPr>
        </p:nvSpPr>
        <p:spPr/>
        <p:txBody>
          <a:bodyPr/>
          <a:lstStyle/>
          <a:p>
            <a:pPr>
              <a:defRPr/>
            </a:pPr>
            <a:fld id="{EFD04B4D-EC08-424D-94F7-2C99B0C04CDF}" type="slidenum">
              <a:rPr lang="en-GB" smtClean="0">
                <a:latin typeface="Times" pitchFamily="18" charset="0"/>
              </a:rPr>
              <a:pPr>
                <a:defRPr/>
              </a:pPr>
              <a:t>25</a:t>
            </a:fld>
            <a:endParaRPr lang="en-GB" dirty="0" smtClean="0">
              <a:latin typeface="Times"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t>successes / achievements</a:t>
            </a:r>
          </a:p>
        </p:txBody>
      </p:sp>
      <p:sp>
        <p:nvSpPr>
          <p:cNvPr id="3" name="Content Placeholder 2"/>
          <p:cNvSpPr>
            <a:spLocks noGrp="1"/>
          </p:cNvSpPr>
          <p:nvPr>
            <p:ph idx="1"/>
          </p:nvPr>
        </p:nvSpPr>
        <p:spPr/>
        <p:txBody>
          <a:bodyPr/>
          <a:lstStyle/>
          <a:p>
            <a:r>
              <a:rPr lang="en-US" sz="2000" b="1" dirty="0"/>
              <a:t>Social </a:t>
            </a:r>
            <a:r>
              <a:rPr lang="en-US" sz="2000" b="1" dirty="0" smtClean="0"/>
              <a:t>development</a:t>
            </a:r>
          </a:p>
          <a:p>
            <a:pPr marL="0" indent="0">
              <a:buNone/>
            </a:pPr>
            <a:endParaRPr lang="en-US" sz="2000" b="1" dirty="0"/>
          </a:p>
          <a:p>
            <a:r>
              <a:rPr lang="en-GB" sz="2000" dirty="0" smtClean="0"/>
              <a:t>South </a:t>
            </a:r>
            <a:r>
              <a:rPr lang="en-GB" sz="2000" dirty="0"/>
              <a:t>Africa participated in the 67</a:t>
            </a:r>
            <a:r>
              <a:rPr lang="en-GB" sz="2000" baseline="30000" dirty="0"/>
              <a:t>th</a:t>
            </a:r>
            <a:r>
              <a:rPr lang="en-GB" sz="2000" dirty="0"/>
              <a:t> Session of the World Health Assembly (WHA), Geneva, in May 2014 and, amongst others, delivered a statement that reflected the country’s positions on its health priorities in the National Development Plan. South Africa also delivered a statement in support of the draft decision on the agenda item Health conditions in the Occupied Palestinian Territories, East Jerusalem, and in the Occupied Syrian Golan. </a:t>
            </a:r>
            <a:endParaRPr lang="en-US" sz="2000" b="1" u="sng" dirty="0"/>
          </a:p>
          <a:p>
            <a:endParaRPr lang="en-ZA" dirty="0"/>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26</a:t>
            </a:fld>
            <a:endParaRPr lang="en-GB" dirty="0"/>
          </a:p>
        </p:txBody>
      </p:sp>
    </p:spTree>
    <p:extLst>
      <p:ext uri="{BB962C8B-B14F-4D97-AF65-F5344CB8AC3E}">
        <p14:creationId xmlns:p14="http://schemas.microsoft.com/office/powerpoint/2010/main" xmlns="" val="3995623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 </a:t>
            </a:r>
            <a:endParaRPr lang="en-US" sz="3600" dirty="0" smtClean="0"/>
          </a:p>
        </p:txBody>
      </p:sp>
      <p:sp>
        <p:nvSpPr>
          <p:cNvPr id="11267" name="Content Placeholder 2"/>
          <p:cNvSpPr>
            <a:spLocks noGrp="1"/>
          </p:cNvSpPr>
          <p:nvPr>
            <p:ph idx="1"/>
          </p:nvPr>
        </p:nvSpPr>
        <p:spPr/>
        <p:txBody>
          <a:bodyPr/>
          <a:lstStyle/>
          <a:p>
            <a:r>
              <a:rPr lang="en-US" sz="2000" b="1" dirty="0" smtClean="0"/>
              <a:t>Internal Departmental alignment</a:t>
            </a:r>
          </a:p>
          <a:p>
            <a:pPr marL="0" indent="0">
              <a:buNone/>
            </a:pPr>
            <a:endParaRPr lang="en-US" sz="2000" b="1" dirty="0" smtClean="0"/>
          </a:p>
          <a:p>
            <a:r>
              <a:rPr lang="en-US" sz="2000" dirty="0" smtClean="0"/>
              <a:t>With a view to the realignment of the Department, the Branch: Multilateral assumed responsibility in late 2014 for AU-related activities that had resorted under the Branch Africa Multilateral.</a:t>
            </a:r>
          </a:p>
          <a:p>
            <a:endParaRPr lang="en-US" sz="2000" dirty="0"/>
          </a:p>
          <a:p>
            <a:r>
              <a:rPr lang="en-US" sz="2000" dirty="0" smtClean="0"/>
              <a:t>This process came to a formal conclusion during the 2015/16 financial year, where the two Branches formally merged into the Branch Global and Continental Governance.</a:t>
            </a:r>
          </a:p>
        </p:txBody>
      </p:sp>
      <p:sp>
        <p:nvSpPr>
          <p:cNvPr id="49156" name="Slide Number Placeholder 3"/>
          <p:cNvSpPr>
            <a:spLocks noGrp="1"/>
          </p:cNvSpPr>
          <p:nvPr>
            <p:ph type="sldNum" sz="quarter" idx="10"/>
          </p:nvPr>
        </p:nvSpPr>
        <p:spPr/>
        <p:txBody>
          <a:bodyPr/>
          <a:lstStyle/>
          <a:p>
            <a:pPr>
              <a:defRPr/>
            </a:pPr>
            <a:fld id="{EFD04B4D-EC08-424D-94F7-2C99B0C04CDF}" type="slidenum">
              <a:rPr lang="en-GB" smtClean="0">
                <a:latin typeface="Times" pitchFamily="18" charset="0"/>
              </a:rPr>
              <a:pPr>
                <a:defRPr/>
              </a:pPr>
              <a:t>27</a:t>
            </a:fld>
            <a:endParaRPr lang="en-GB" dirty="0" smtClean="0">
              <a:latin typeface="Times" pitchFamily="18" charset="0"/>
            </a:endParaRPr>
          </a:p>
        </p:txBody>
      </p:sp>
    </p:spTree>
    <p:extLst>
      <p:ext uri="{BB962C8B-B14F-4D97-AF65-F5344CB8AC3E}">
        <p14:creationId xmlns:p14="http://schemas.microsoft.com/office/powerpoint/2010/main" xmlns="" val="4192758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p:txBody>
          <a:bodyPr/>
          <a:lstStyle/>
          <a:p>
            <a:pPr eaLnBrk="1" hangingPunct="1">
              <a:defRPr/>
            </a:pPr>
            <a:r>
              <a:rPr lang="en-US" dirty="0" smtClean="0"/>
              <a:t/>
            </a:r>
            <a:br>
              <a:rPr lang="en-US" dirty="0" smtClean="0"/>
            </a:br>
            <a:r>
              <a:rPr lang="en-ZA" dirty="0" smtClean="0"/>
              <a:t> </a:t>
            </a:r>
            <a:r>
              <a:rPr lang="en-US" dirty="0" smtClean="0"/>
              <a:t/>
            </a:r>
            <a:br>
              <a:rPr lang="en-US" dirty="0" smtClean="0"/>
            </a:br>
            <a:r>
              <a:rPr lang="en-US" dirty="0" smtClean="0"/>
              <a:t/>
            </a:r>
            <a:br>
              <a:rPr lang="en-US" dirty="0" smtClean="0"/>
            </a:br>
            <a:r>
              <a:rPr lang="en-GB" sz="3600" dirty="0" smtClean="0">
                <a:effectLst>
                  <a:outerShdw blurRad="38100" dist="38100" dir="2700000" algn="tl">
                    <a:srgbClr val="000000">
                      <a:alpha val="43137"/>
                    </a:srgbClr>
                  </a:outerShdw>
                </a:effectLst>
              </a:rPr>
              <a:t>THANK</a:t>
            </a:r>
            <a:r>
              <a:rPr lang="en-US" sz="3600" dirty="0" smtClean="0">
                <a:effectLst>
                  <a:outerShdw blurRad="38100" dist="38100" dir="2700000" algn="tl">
                    <a:srgbClr val="000000">
                      <a:alpha val="43137"/>
                    </a:srgbClr>
                  </a:outerShdw>
                </a:effectLst>
              </a:rPr>
              <a:t> YOU</a:t>
            </a:r>
            <a:endParaRPr lang="en-GB" dirty="0" smtClean="0"/>
          </a:p>
        </p:txBody>
      </p:sp>
      <p:sp>
        <p:nvSpPr>
          <p:cNvPr id="72707" name="Rectangle 20"/>
          <p:cNvSpPr>
            <a:spLocks noGrp="1" noChangeArrowheads="1"/>
          </p:cNvSpPr>
          <p:nvPr>
            <p:ph type="subTitle" idx="1"/>
          </p:nvPr>
        </p:nvSpPr>
        <p:spPr/>
        <p:txBody>
          <a:bodyPr/>
          <a:lstStyle/>
          <a:p>
            <a:pPr eaLnBrk="1" hangingPunct="1"/>
            <a:endParaRPr lang="en-US" dirty="0" smtClean="0"/>
          </a:p>
          <a:p>
            <a:pPr eaLnBrk="1" hangingPunct="1"/>
            <a:r>
              <a:rPr lang="en-ZA" b="1" dirty="0" smtClean="0"/>
              <a:t> </a:t>
            </a:r>
            <a:endParaRPr lang="en-US"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a:t>
            </a:r>
            <a:endParaRPr lang="en-US" sz="3600" dirty="0" smtClean="0"/>
          </a:p>
        </p:txBody>
      </p:sp>
      <p:sp>
        <p:nvSpPr>
          <p:cNvPr id="6147" name="Content Placeholder 2"/>
          <p:cNvSpPr>
            <a:spLocks noGrp="1"/>
          </p:cNvSpPr>
          <p:nvPr>
            <p:ph idx="1"/>
          </p:nvPr>
        </p:nvSpPr>
        <p:spPr>
          <a:xfrm>
            <a:off x="179512" y="1417638"/>
            <a:ext cx="8507288" cy="3757613"/>
          </a:xfrm>
        </p:spPr>
        <p:txBody>
          <a:bodyPr/>
          <a:lstStyle/>
          <a:p>
            <a:endParaRPr lang="en-GB" sz="2000" b="1" dirty="0" smtClean="0"/>
          </a:p>
          <a:p>
            <a:r>
              <a:rPr lang="en-GB" sz="2000" b="1" dirty="0" smtClean="0"/>
              <a:t>2030 </a:t>
            </a:r>
            <a:r>
              <a:rPr lang="en-GB" sz="2000" b="1" dirty="0"/>
              <a:t>Agenda for Sustainable Development</a:t>
            </a:r>
          </a:p>
          <a:p>
            <a:pPr marL="0" indent="0">
              <a:buNone/>
            </a:pPr>
            <a:endParaRPr lang="en-GB" sz="2000" dirty="0"/>
          </a:p>
          <a:p>
            <a:r>
              <a:rPr lang="en-GB" sz="2000" dirty="0" smtClean="0"/>
              <a:t>The post-2015 development agenda was adopted by Heads of State at a United Nations Summit on 25 September 2015. The outcome document is titled “Transforming </a:t>
            </a:r>
            <a:r>
              <a:rPr lang="en-GB" sz="2000" dirty="0"/>
              <a:t>Our World: The 2030 Agenda for Sustainable Development</a:t>
            </a:r>
            <a:r>
              <a:rPr lang="en-GB" sz="2000" dirty="0" smtClean="0"/>
              <a:t>”.</a:t>
            </a:r>
          </a:p>
          <a:p>
            <a:pPr marL="0" indent="0">
              <a:buNone/>
            </a:pPr>
            <a:endParaRPr lang="en-GB" sz="2000" dirty="0" smtClean="0"/>
          </a:p>
          <a:p>
            <a:r>
              <a:rPr lang="en-GB" sz="2000" dirty="0" smtClean="0"/>
              <a:t>South </a:t>
            </a:r>
            <a:r>
              <a:rPr lang="en-GB" sz="2000" dirty="0"/>
              <a:t>Africa played a </a:t>
            </a:r>
            <a:r>
              <a:rPr lang="en-GB" sz="2000" dirty="0" smtClean="0"/>
              <a:t>leadership role </a:t>
            </a:r>
            <a:r>
              <a:rPr lang="en-GB" sz="2000" dirty="0"/>
              <a:t>throughout the process of negotiating and finalising the </a:t>
            </a:r>
            <a:r>
              <a:rPr lang="en-GB" sz="2000" dirty="0" smtClean="0"/>
              <a:t>2030 Agenda, both in terms of the structure the negotiations and the final outcome. </a:t>
            </a:r>
          </a:p>
          <a:p>
            <a:endParaRPr lang="en-GB" sz="2000" dirty="0"/>
          </a:p>
          <a:p>
            <a:endParaRPr lang="en-GB" sz="2000" dirty="0" smtClean="0"/>
          </a:p>
          <a:p>
            <a:endParaRPr lang="en-US" sz="2000" dirty="0" smtClean="0"/>
          </a:p>
        </p:txBody>
      </p:sp>
      <p:sp>
        <p:nvSpPr>
          <p:cNvPr id="43012" name="Slide Number Placeholder 3"/>
          <p:cNvSpPr>
            <a:spLocks noGrp="1"/>
          </p:cNvSpPr>
          <p:nvPr>
            <p:ph type="sldNum" sz="quarter" idx="10"/>
          </p:nvPr>
        </p:nvSpPr>
        <p:spPr/>
        <p:txBody>
          <a:bodyPr/>
          <a:lstStyle/>
          <a:p>
            <a:pPr>
              <a:defRPr/>
            </a:pPr>
            <a:fld id="{E2181759-BEB3-49CA-86C9-2DC431456B69}" type="slidenum">
              <a:rPr lang="en-GB" smtClean="0">
                <a:latin typeface="Times" pitchFamily="18" charset="0"/>
              </a:rPr>
              <a:pPr>
                <a:defRPr/>
              </a:pPr>
              <a:t>3</a:t>
            </a:fld>
            <a:endParaRPr lang="en-GB" dirty="0" smtClean="0">
              <a:latin typeface="Times" pitchFamily="18" charset="0"/>
            </a:endParaRPr>
          </a:p>
        </p:txBody>
      </p:sp>
    </p:spTree>
    <p:extLst>
      <p:ext uri="{BB962C8B-B14F-4D97-AF65-F5344CB8AC3E}">
        <p14:creationId xmlns:p14="http://schemas.microsoft.com/office/powerpoint/2010/main" xmlns="" val="3459734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a:t>
            </a:r>
            <a:endParaRPr lang="en-US" sz="3600" dirty="0" smtClean="0"/>
          </a:p>
        </p:txBody>
      </p:sp>
      <p:sp>
        <p:nvSpPr>
          <p:cNvPr id="6147" name="Content Placeholder 2"/>
          <p:cNvSpPr>
            <a:spLocks noGrp="1"/>
          </p:cNvSpPr>
          <p:nvPr>
            <p:ph idx="1"/>
          </p:nvPr>
        </p:nvSpPr>
        <p:spPr>
          <a:xfrm>
            <a:off x="179512" y="1417638"/>
            <a:ext cx="8507288" cy="3757613"/>
          </a:xfrm>
        </p:spPr>
        <p:txBody>
          <a:bodyPr/>
          <a:lstStyle/>
          <a:p>
            <a:endParaRPr lang="en-GB" sz="2000" b="1" dirty="0" smtClean="0"/>
          </a:p>
          <a:p>
            <a:r>
              <a:rPr lang="en-GB" sz="2000" b="1" dirty="0" smtClean="0"/>
              <a:t>2030 </a:t>
            </a:r>
            <a:r>
              <a:rPr lang="en-GB" sz="2000" b="1" dirty="0"/>
              <a:t>Agenda for Sustainable Development</a:t>
            </a:r>
          </a:p>
          <a:p>
            <a:pPr marL="0" indent="0">
              <a:buNone/>
            </a:pPr>
            <a:endParaRPr lang="en-GB" sz="2000" dirty="0"/>
          </a:p>
          <a:p>
            <a:r>
              <a:rPr lang="en-GB" sz="2000" dirty="0" smtClean="0"/>
              <a:t>It </a:t>
            </a:r>
            <a:r>
              <a:rPr lang="en-GB" sz="2000" dirty="0"/>
              <a:t>was through South Africa’s efforts as a co-facilitator of the 2013 UN General Assembly Special Event on the MDGs, that the negotiations took place through an open, transparent, member state driven process. This ensued that the final outcome reflected the will of member states.</a:t>
            </a:r>
          </a:p>
          <a:p>
            <a:endParaRPr lang="en-GB" sz="2000" dirty="0" smtClean="0"/>
          </a:p>
          <a:p>
            <a:r>
              <a:rPr lang="en-GB" sz="2000" dirty="0"/>
              <a:t>As Chair of the G77 and China in 2015, South Africa was also able to lead and guide the interests of developing countries.</a:t>
            </a:r>
            <a:endParaRPr lang="en-US" sz="2000" dirty="0" smtClean="0"/>
          </a:p>
        </p:txBody>
      </p:sp>
      <p:sp>
        <p:nvSpPr>
          <p:cNvPr id="43012" name="Slide Number Placeholder 3"/>
          <p:cNvSpPr>
            <a:spLocks noGrp="1"/>
          </p:cNvSpPr>
          <p:nvPr>
            <p:ph type="sldNum" sz="quarter" idx="10"/>
          </p:nvPr>
        </p:nvSpPr>
        <p:spPr/>
        <p:txBody>
          <a:bodyPr/>
          <a:lstStyle/>
          <a:p>
            <a:pPr>
              <a:defRPr/>
            </a:pPr>
            <a:fld id="{E2181759-BEB3-49CA-86C9-2DC431456B69}" type="slidenum">
              <a:rPr lang="en-GB" smtClean="0">
                <a:latin typeface="Times" pitchFamily="18" charset="0"/>
              </a:rPr>
              <a:pPr>
                <a:defRPr/>
              </a:pPr>
              <a:t>4</a:t>
            </a:fld>
            <a:endParaRPr lang="en-GB" dirty="0" smtClean="0">
              <a:latin typeface="Times" pitchFamily="18" charset="0"/>
            </a:endParaRPr>
          </a:p>
        </p:txBody>
      </p:sp>
    </p:spTree>
    <p:extLst>
      <p:ext uri="{BB962C8B-B14F-4D97-AF65-F5344CB8AC3E}">
        <p14:creationId xmlns:p14="http://schemas.microsoft.com/office/powerpoint/2010/main" xmlns="" val="2658387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t>successes / achievements</a:t>
            </a:r>
          </a:p>
        </p:txBody>
      </p:sp>
      <p:sp>
        <p:nvSpPr>
          <p:cNvPr id="3" name="Content Placeholder 2"/>
          <p:cNvSpPr>
            <a:spLocks noGrp="1"/>
          </p:cNvSpPr>
          <p:nvPr>
            <p:ph idx="1"/>
          </p:nvPr>
        </p:nvSpPr>
        <p:spPr/>
        <p:txBody>
          <a:bodyPr/>
          <a:lstStyle/>
          <a:p>
            <a:r>
              <a:rPr lang="en-GB" sz="2000" b="1" dirty="0"/>
              <a:t>2030 Agenda for Sustainable Development</a:t>
            </a:r>
          </a:p>
          <a:p>
            <a:pPr marL="0" indent="0">
              <a:buNone/>
            </a:pPr>
            <a:endParaRPr lang="en-GB" sz="2000" dirty="0"/>
          </a:p>
          <a:p>
            <a:r>
              <a:rPr lang="en-GB" sz="2000" dirty="0" smtClean="0"/>
              <a:t>The </a:t>
            </a:r>
            <a:r>
              <a:rPr lang="en-GB" sz="2000" dirty="0"/>
              <a:t>SDGs contained in Agenda 2030 are aligned to South Africa’s National Development Plan as well as to the African Union’s Agenda 2063. The SDGs also seek to address the triple challenges of </a:t>
            </a:r>
            <a:r>
              <a:rPr lang="en-US" sz="2000" dirty="0"/>
              <a:t>poverty, unemployment and inequality</a:t>
            </a:r>
            <a:r>
              <a:rPr lang="en-GB" sz="2000" dirty="0"/>
              <a:t>. </a:t>
            </a:r>
            <a:endParaRPr lang="en-GB" sz="2000" dirty="0" smtClean="0"/>
          </a:p>
          <a:p>
            <a:endParaRPr lang="en-GB" sz="2000" dirty="0"/>
          </a:p>
          <a:p>
            <a:endParaRPr lang="en-ZA" dirty="0"/>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5</a:t>
            </a:fld>
            <a:endParaRPr lang="en-GB" dirty="0"/>
          </a:p>
        </p:txBody>
      </p:sp>
    </p:spTree>
    <p:extLst>
      <p:ext uri="{BB962C8B-B14F-4D97-AF65-F5344CB8AC3E}">
        <p14:creationId xmlns:p14="http://schemas.microsoft.com/office/powerpoint/2010/main" xmlns="" val="2410171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
            </a:r>
            <a:br>
              <a:rPr lang="en-ZA" dirty="0" smtClean="0"/>
            </a:br>
            <a:r>
              <a:rPr lang="en-ZA" sz="3600" dirty="0" smtClean="0"/>
              <a:t> successes / achievements</a:t>
            </a:r>
            <a:endParaRPr lang="en-US" sz="3600" dirty="0" smtClean="0"/>
          </a:p>
        </p:txBody>
      </p:sp>
      <p:sp>
        <p:nvSpPr>
          <p:cNvPr id="6147" name="Content Placeholder 2"/>
          <p:cNvSpPr>
            <a:spLocks noGrp="1"/>
          </p:cNvSpPr>
          <p:nvPr>
            <p:ph idx="1"/>
          </p:nvPr>
        </p:nvSpPr>
        <p:spPr>
          <a:xfrm>
            <a:off x="179512" y="1417638"/>
            <a:ext cx="8352928" cy="4133056"/>
          </a:xfrm>
        </p:spPr>
        <p:txBody>
          <a:bodyPr/>
          <a:lstStyle/>
          <a:p>
            <a:endParaRPr lang="en-GB" sz="2000" b="1" dirty="0" smtClean="0"/>
          </a:p>
          <a:p>
            <a:r>
              <a:rPr lang="en-GB" sz="2000" b="1" dirty="0" smtClean="0"/>
              <a:t>2030 Agenda for Sustainable Development</a:t>
            </a:r>
          </a:p>
          <a:p>
            <a:pPr marL="0" indent="0">
              <a:buNone/>
            </a:pPr>
            <a:endParaRPr lang="en-GB" sz="2000" dirty="0" smtClean="0"/>
          </a:p>
          <a:p>
            <a:r>
              <a:rPr lang="en-GB" sz="2000" dirty="0"/>
              <a:t>The 2030 Agenda represents a victory for developing countries in affirming that development is a continuum and that the 2030 Agenda should build on the unfinished business of the Millennium Development Goals (MDGs). Additionally, while the agenda is universal (in that the goals apply to both developed and developing countries), there is a clear recognition that the Principle of Common but Differentiated Responsibilities (which takes into account different national realities, capacities and levels of development and which also respects national policies and priorities) is applicable. </a:t>
            </a:r>
          </a:p>
          <a:p>
            <a:endParaRPr lang="en-US" sz="1600" dirty="0" smtClean="0"/>
          </a:p>
        </p:txBody>
      </p:sp>
      <p:sp>
        <p:nvSpPr>
          <p:cNvPr id="43012" name="Slide Number Placeholder 3"/>
          <p:cNvSpPr>
            <a:spLocks noGrp="1"/>
          </p:cNvSpPr>
          <p:nvPr>
            <p:ph type="sldNum" sz="quarter" idx="10"/>
          </p:nvPr>
        </p:nvSpPr>
        <p:spPr/>
        <p:txBody>
          <a:bodyPr/>
          <a:lstStyle/>
          <a:p>
            <a:pPr>
              <a:defRPr/>
            </a:pPr>
            <a:fld id="{E2181759-BEB3-49CA-86C9-2DC431456B69}" type="slidenum">
              <a:rPr lang="en-GB" smtClean="0">
                <a:latin typeface="Times" pitchFamily="18" charset="0"/>
              </a:rPr>
              <a:pPr>
                <a:defRPr/>
              </a:pPr>
              <a:t>6</a:t>
            </a:fld>
            <a:endParaRPr lang="en-GB" dirty="0" smtClean="0">
              <a:latin typeface="Times" pitchFamily="18" charset="0"/>
            </a:endParaRPr>
          </a:p>
        </p:txBody>
      </p:sp>
    </p:spTree>
    <p:extLst>
      <p:ext uri="{BB962C8B-B14F-4D97-AF65-F5344CB8AC3E}">
        <p14:creationId xmlns:p14="http://schemas.microsoft.com/office/powerpoint/2010/main" xmlns="" val="452601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t>successes / achievements</a:t>
            </a:r>
          </a:p>
        </p:txBody>
      </p:sp>
      <p:sp>
        <p:nvSpPr>
          <p:cNvPr id="3" name="Content Placeholder 2"/>
          <p:cNvSpPr>
            <a:spLocks noGrp="1"/>
          </p:cNvSpPr>
          <p:nvPr>
            <p:ph idx="1"/>
          </p:nvPr>
        </p:nvSpPr>
        <p:spPr>
          <a:xfrm>
            <a:off x="457200" y="1124744"/>
            <a:ext cx="8229600" cy="4514056"/>
          </a:xfrm>
        </p:spPr>
        <p:txBody>
          <a:bodyPr/>
          <a:lstStyle/>
          <a:p>
            <a:endParaRPr lang="en-GB" sz="2000" b="1" dirty="0" smtClean="0"/>
          </a:p>
          <a:p>
            <a:r>
              <a:rPr lang="en-GB" sz="2000" b="1" dirty="0" smtClean="0"/>
              <a:t>2030 </a:t>
            </a:r>
            <a:r>
              <a:rPr lang="en-GB" sz="2000" b="1" dirty="0"/>
              <a:t>Agenda for Sustainable </a:t>
            </a:r>
            <a:r>
              <a:rPr lang="en-GB" sz="2000" b="1" dirty="0" smtClean="0"/>
              <a:t>Development</a:t>
            </a:r>
          </a:p>
          <a:p>
            <a:pPr marL="0" indent="0">
              <a:buNone/>
            </a:pPr>
            <a:endParaRPr lang="en-GB" sz="2000" b="1" dirty="0"/>
          </a:p>
          <a:p>
            <a:r>
              <a:rPr lang="en-GB" sz="2000" dirty="0" smtClean="0"/>
              <a:t>South </a:t>
            </a:r>
            <a:r>
              <a:rPr lang="en-GB" sz="2000" dirty="0"/>
              <a:t>Africa had insisted that issues related to gender should not only be reflected horizontally in a stand-alone goal, but should also be integrated vertically throughout the SDGs so as to ensure that all goals also address issues related to gender</a:t>
            </a:r>
            <a:r>
              <a:rPr lang="en-GB" sz="2000" dirty="0" smtClean="0"/>
              <a:t>.</a:t>
            </a:r>
          </a:p>
          <a:p>
            <a:pPr marL="0" indent="0">
              <a:buNone/>
            </a:pPr>
            <a:endParaRPr lang="en-GB" sz="2000" dirty="0"/>
          </a:p>
          <a:p>
            <a:r>
              <a:rPr lang="en-GB" sz="2000" dirty="0"/>
              <a:t>The SDGs furthermore contain a stand-alone goal on the means of implementation (which is aimed at the revitalisation of the global partnership for sustainable development) as well as goal-specific means of implementation for each and every goal. </a:t>
            </a:r>
          </a:p>
          <a:p>
            <a:endParaRPr lang="en-ZA" dirty="0"/>
          </a:p>
        </p:txBody>
      </p:sp>
      <p:sp>
        <p:nvSpPr>
          <p:cNvPr id="4" name="Slide Number Placeholder 3"/>
          <p:cNvSpPr>
            <a:spLocks noGrp="1"/>
          </p:cNvSpPr>
          <p:nvPr>
            <p:ph type="sldNum" sz="quarter" idx="10"/>
          </p:nvPr>
        </p:nvSpPr>
        <p:spPr/>
        <p:txBody>
          <a:bodyPr/>
          <a:lstStyle/>
          <a:p>
            <a:pPr>
              <a:defRPr/>
            </a:pPr>
            <a:fld id="{311AECEC-7B02-47AC-9EA2-96F459ADBC33}" type="slidenum">
              <a:rPr lang="en-GB" smtClean="0"/>
              <a:pPr>
                <a:defRPr/>
              </a:pPr>
              <a:t>7</a:t>
            </a:fld>
            <a:endParaRPr lang="en-GB" dirty="0"/>
          </a:p>
        </p:txBody>
      </p:sp>
    </p:spTree>
    <p:extLst>
      <p:ext uri="{BB962C8B-B14F-4D97-AF65-F5344CB8AC3E}">
        <p14:creationId xmlns:p14="http://schemas.microsoft.com/office/powerpoint/2010/main" xmlns="" val="1632657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a:t>
            </a:r>
            <a:endParaRPr lang="en-US" sz="3600" dirty="0" smtClean="0"/>
          </a:p>
        </p:txBody>
      </p:sp>
      <p:sp>
        <p:nvSpPr>
          <p:cNvPr id="43012" name="Slide Number Placeholder 3"/>
          <p:cNvSpPr>
            <a:spLocks noGrp="1"/>
          </p:cNvSpPr>
          <p:nvPr>
            <p:ph type="sldNum" sz="quarter" idx="10"/>
          </p:nvPr>
        </p:nvSpPr>
        <p:spPr/>
        <p:txBody>
          <a:bodyPr/>
          <a:lstStyle/>
          <a:p>
            <a:pPr>
              <a:defRPr/>
            </a:pPr>
            <a:fld id="{E2181759-BEB3-49CA-86C9-2DC431456B69}" type="slidenum">
              <a:rPr lang="en-GB" smtClean="0">
                <a:latin typeface="Times" pitchFamily="18" charset="0"/>
              </a:rPr>
              <a:pPr>
                <a:defRPr/>
              </a:pPr>
              <a:t>8</a:t>
            </a:fld>
            <a:endParaRPr lang="en-GB" dirty="0" smtClean="0">
              <a:latin typeface="Times" pitchFamily="18" charset="0"/>
            </a:endParaRPr>
          </a:p>
        </p:txBody>
      </p:sp>
      <p:pic>
        <p:nvPicPr>
          <p:cNvPr id="1026" name="CBBFCC0B-639B-4F1F-BC6E-FA57FD9405FD" descr="FBD7F031-F852-4120-ACF7-B978AB1B508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364" y="1417638"/>
            <a:ext cx="8363272" cy="427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2865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
            </a:r>
            <a:br>
              <a:rPr lang="en-ZA" dirty="0" smtClean="0"/>
            </a:br>
            <a:r>
              <a:rPr lang="en-ZA" dirty="0" smtClean="0"/>
              <a:t> </a:t>
            </a:r>
            <a:r>
              <a:rPr lang="en-ZA" sz="3600" dirty="0" smtClean="0"/>
              <a:t>successes / achievements</a:t>
            </a:r>
            <a:endParaRPr lang="en-US" sz="3600" dirty="0" smtClean="0"/>
          </a:p>
        </p:txBody>
      </p:sp>
      <p:sp>
        <p:nvSpPr>
          <p:cNvPr id="6147" name="Content Placeholder 2"/>
          <p:cNvSpPr>
            <a:spLocks noGrp="1"/>
          </p:cNvSpPr>
          <p:nvPr>
            <p:ph idx="1"/>
          </p:nvPr>
        </p:nvSpPr>
        <p:spPr>
          <a:xfrm>
            <a:off x="457200" y="1600200"/>
            <a:ext cx="8229600" cy="3757613"/>
          </a:xfrm>
        </p:spPr>
        <p:txBody>
          <a:bodyPr/>
          <a:lstStyle/>
          <a:p>
            <a:r>
              <a:rPr lang="en-US" sz="2000" b="1" dirty="0" smtClean="0"/>
              <a:t>Climate change</a:t>
            </a:r>
            <a:endParaRPr lang="en-ZA" sz="2000" b="1" dirty="0" smtClean="0"/>
          </a:p>
          <a:p>
            <a:endParaRPr lang="en-ZA" sz="2000" dirty="0" smtClean="0"/>
          </a:p>
          <a:p>
            <a:r>
              <a:rPr lang="en-US" sz="2000" dirty="0"/>
              <a:t>DIRCO continues to head the negotiating team because we delivered the Durban Platform </a:t>
            </a:r>
            <a:r>
              <a:rPr lang="en-US" sz="2000" dirty="0" smtClean="0"/>
              <a:t>for Enhanced </a:t>
            </a:r>
            <a:r>
              <a:rPr lang="en-US" sz="2000" dirty="0"/>
              <a:t>Action without which we would not have a common point of reference on climate change </a:t>
            </a:r>
            <a:r>
              <a:rPr lang="en-US" sz="2000" dirty="0" smtClean="0"/>
              <a:t>today.</a:t>
            </a:r>
          </a:p>
          <a:p>
            <a:pPr marL="0" indent="0">
              <a:buNone/>
            </a:pPr>
            <a:endParaRPr lang="en-US" sz="2000" dirty="0" smtClean="0"/>
          </a:p>
          <a:p>
            <a:r>
              <a:rPr lang="en-US" sz="2000" dirty="0" smtClean="0"/>
              <a:t>When </a:t>
            </a:r>
            <a:r>
              <a:rPr lang="en-US" sz="2000" dirty="0"/>
              <a:t>the UNFCCC came to </a:t>
            </a:r>
            <a:r>
              <a:rPr lang="en-US" sz="2000" dirty="0" smtClean="0"/>
              <a:t>Durban in 2011, </a:t>
            </a:r>
            <a:r>
              <a:rPr lang="en-US" sz="2000" dirty="0"/>
              <a:t>its future was not </a:t>
            </a:r>
            <a:r>
              <a:rPr lang="en-US" sz="2000" dirty="0" smtClean="0"/>
              <a:t>certain, </a:t>
            </a:r>
            <a:r>
              <a:rPr lang="en-US" sz="2000" dirty="0"/>
              <a:t>having crumbled in Copenhagen on what needed to be done </a:t>
            </a:r>
            <a:r>
              <a:rPr lang="en-US" sz="2000" dirty="0" smtClean="0"/>
              <a:t>on </a:t>
            </a:r>
            <a:r>
              <a:rPr lang="en-US" sz="2000" dirty="0"/>
              <a:t>implementation of the Convention </a:t>
            </a:r>
            <a:r>
              <a:rPr lang="en-US" sz="2000" dirty="0" smtClean="0"/>
              <a:t>in </a:t>
            </a:r>
            <a:r>
              <a:rPr lang="en-US" sz="2000" dirty="0"/>
              <a:t>a manner </a:t>
            </a:r>
            <a:r>
              <a:rPr lang="en-US" sz="2000" dirty="0" smtClean="0"/>
              <a:t>in which </a:t>
            </a:r>
            <a:r>
              <a:rPr lang="en-US" sz="2000" dirty="0"/>
              <a:t>everyone </a:t>
            </a:r>
            <a:r>
              <a:rPr lang="en-US" sz="2000" dirty="0" smtClean="0"/>
              <a:t>was </a:t>
            </a:r>
            <a:r>
              <a:rPr lang="en-US" sz="2000" dirty="0"/>
              <a:t>on </a:t>
            </a:r>
            <a:r>
              <a:rPr lang="en-US" sz="2000" dirty="0" smtClean="0"/>
              <a:t>board, </a:t>
            </a:r>
            <a:r>
              <a:rPr lang="en-US" sz="2000" dirty="0"/>
              <a:t>including developing countries </a:t>
            </a:r>
            <a:r>
              <a:rPr lang="en-US" sz="2000" dirty="0" smtClean="0"/>
              <a:t>(through the principle of Common But Differentiated Responsibility).</a:t>
            </a:r>
          </a:p>
          <a:p>
            <a:pPr marL="0" indent="0">
              <a:buNone/>
            </a:pPr>
            <a:endParaRPr lang="en-US" sz="1600" dirty="0" smtClean="0"/>
          </a:p>
          <a:p>
            <a:endParaRPr lang="en-US" sz="1600" dirty="0"/>
          </a:p>
          <a:p>
            <a:pPr marL="0" indent="0">
              <a:buNone/>
            </a:pPr>
            <a:endParaRPr lang="en-US" sz="1600" dirty="0" smtClean="0"/>
          </a:p>
          <a:p>
            <a:endParaRPr lang="en-US" sz="1600" dirty="0" smtClean="0"/>
          </a:p>
          <a:p>
            <a:pPr>
              <a:buFontTx/>
              <a:buNone/>
            </a:pPr>
            <a:endParaRPr lang="en-US" dirty="0" smtClean="0"/>
          </a:p>
        </p:txBody>
      </p:sp>
      <p:sp>
        <p:nvSpPr>
          <p:cNvPr id="43012" name="Slide Number Placeholder 3"/>
          <p:cNvSpPr>
            <a:spLocks noGrp="1"/>
          </p:cNvSpPr>
          <p:nvPr>
            <p:ph type="sldNum" sz="quarter" idx="10"/>
          </p:nvPr>
        </p:nvSpPr>
        <p:spPr/>
        <p:txBody>
          <a:bodyPr/>
          <a:lstStyle/>
          <a:p>
            <a:pPr>
              <a:defRPr/>
            </a:pPr>
            <a:fld id="{E2181759-BEB3-49CA-86C9-2DC431456B69}" type="slidenum">
              <a:rPr lang="en-GB" smtClean="0">
                <a:latin typeface="Times" pitchFamily="18" charset="0"/>
              </a:rPr>
              <a:pPr>
                <a:defRPr/>
              </a:pPr>
              <a:t>9</a:t>
            </a:fld>
            <a:endParaRPr lang="en-GB" dirty="0" smtClean="0">
              <a:latin typeface="Times" pitchFamily="18" charset="0"/>
            </a:endParaRPr>
          </a:p>
        </p:txBody>
      </p:sp>
    </p:spTree>
    <p:extLst>
      <p:ext uri="{BB962C8B-B14F-4D97-AF65-F5344CB8AC3E}">
        <p14:creationId xmlns:p14="http://schemas.microsoft.com/office/powerpoint/2010/main" xmlns="" val="968323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CO Presentatio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DICO Presentation</Template>
  <TotalTime>3057</TotalTime>
  <Words>2117</Words>
  <Application>Microsoft Office PowerPoint</Application>
  <PresentationFormat>On-screen Show (4:3)</PresentationFormat>
  <Paragraphs>198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DICO Presentation</vt:lpstr>
      <vt:lpstr> DIRCO Annual Report  2014/2015  </vt:lpstr>
      <vt:lpstr>Achievements: Branch: Global Governance and Continental Agenda</vt:lpstr>
      <vt:lpstr>  successes / achievements</vt:lpstr>
      <vt:lpstr>  successes / achievements</vt:lpstr>
      <vt:lpstr>successes / achievements</vt:lpstr>
      <vt:lpstr>  successes / achievements</vt:lpstr>
      <vt:lpstr>successes / achievements</vt:lpstr>
      <vt:lpstr>  successes / achievements</vt:lpstr>
      <vt:lpstr>  successes / achievements</vt:lpstr>
      <vt:lpstr>  successes / achievements</vt:lpstr>
      <vt:lpstr>  successes / achievements </vt:lpstr>
      <vt:lpstr>successes / achievements</vt:lpstr>
      <vt:lpstr>  successes / achievements</vt:lpstr>
      <vt:lpstr>  successes / achievements</vt:lpstr>
      <vt:lpstr> successes / achievements </vt:lpstr>
      <vt:lpstr>successes / achievements</vt:lpstr>
      <vt:lpstr> successes / achievements </vt:lpstr>
      <vt:lpstr> successes / achievements </vt:lpstr>
      <vt:lpstr> successes / achievements </vt:lpstr>
      <vt:lpstr>  successes / achievements </vt:lpstr>
      <vt:lpstr>successes / achievements </vt:lpstr>
      <vt:lpstr> Major successes / achievements </vt:lpstr>
      <vt:lpstr> successes / achievements </vt:lpstr>
      <vt:lpstr>successes / achievements</vt:lpstr>
      <vt:lpstr>  successes / achievements </vt:lpstr>
      <vt:lpstr>successes / achievements</vt:lpstr>
      <vt:lpstr>  successes / achievements </vt:lpstr>
      <vt:lpstr>    THANK YOU</vt:lpstr>
    </vt:vector>
  </TitlesOfParts>
  <Company>DIRCO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czz022</dc:creator>
  <cp:lastModifiedBy>PUMZA</cp:lastModifiedBy>
  <cp:revision>409</cp:revision>
  <cp:lastPrinted>2015-10-13T16:23:01Z</cp:lastPrinted>
  <dcterms:created xsi:type="dcterms:W3CDTF">2010-03-09T13:58:39Z</dcterms:created>
  <dcterms:modified xsi:type="dcterms:W3CDTF">2015-10-19T10:15:09Z</dcterms:modified>
</cp:coreProperties>
</file>