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29" r:id="rId2"/>
    <p:sldId id="548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560" r:id="rId15"/>
    <p:sldId id="561" r:id="rId16"/>
    <p:sldId id="562" r:id="rId17"/>
    <p:sldId id="563" r:id="rId18"/>
    <p:sldId id="463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529" r:id="rId31"/>
    <p:sldId id="473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494" r:id="rId41"/>
    <p:sldId id="495" r:id="rId42"/>
    <p:sldId id="496" r:id="rId43"/>
    <p:sldId id="497" r:id="rId44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zide, T Ms : CDR : Supply Chain Management" initials="GTM:C:SCM" lastIdx="1" clrIdx="0">
    <p:extLst>
      <p:ext uri="{19B8F6BF-5375-455C-9EA6-DF929625EA0E}">
        <p15:presenceInfo xmlns="" xmlns:p15="http://schemas.microsoft.com/office/powerpoint/2012/main" userId="S-1-5-21-2044605346-1894218141-441284377-6613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3FDE6"/>
    <a:srgbClr val="00FF00"/>
    <a:srgbClr val="FF0000"/>
    <a:srgbClr val="66FF33"/>
    <a:srgbClr val="CC3300"/>
    <a:srgbClr val="73F188"/>
    <a:srgbClr val="7BEFA1"/>
    <a:srgbClr val="85EFA1"/>
    <a:srgbClr val="CC00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38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3152" y="-112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henguh\Desktop\a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bhenguh\Desktop\a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bhenguh\Desktop\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/>
              <a:t>Expenditure</a:t>
            </a:r>
            <a:r>
              <a:rPr lang="en-ZA" baseline="0"/>
              <a:t> analysis per programme</a:t>
            </a:r>
            <a:endParaRPr lang="en-ZA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Sheet1!$B$3:$B$4</c:f>
              <c:strCache>
                <c:ptCount val="2"/>
                <c:pt idx="0">
                  <c:v>  2014/15  Actual</c:v>
                </c:pt>
                <c:pt idx="1">
                  <c:v>R'000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cat>
            <c:strRef>
              <c:f>Sheet1!$A$5:$A$10</c:f>
              <c:strCache>
                <c:ptCount val="6"/>
                <c:pt idx="0">
                  <c:v>Administration</c:v>
                </c:pt>
                <c:pt idx="1">
                  <c:v>International Relations</c:v>
                </c:pt>
                <c:pt idx="2">
                  <c:v>International Cooperation</c:v>
                </c:pt>
                <c:pt idx="3">
                  <c:v>Public Diplomacy And State Protocol</c:v>
                </c:pt>
                <c:pt idx="4">
                  <c:v>International Transfers</c:v>
                </c:pt>
                <c:pt idx="5">
                  <c:v>Subtotal</c:v>
                </c:pt>
              </c:strCache>
            </c:strRef>
          </c:cat>
          <c:val>
            <c:numRef>
              <c:f>Sheet1!$B$5:$B$10</c:f>
              <c:numCache>
                <c:formatCode>#,##0</c:formatCode>
                <c:ptCount val="6"/>
                <c:pt idx="0">
                  <c:v>1247943</c:v>
                </c:pt>
                <c:pt idx="1">
                  <c:v>3119882</c:v>
                </c:pt>
                <c:pt idx="2">
                  <c:v>485154</c:v>
                </c:pt>
                <c:pt idx="3">
                  <c:v>275861</c:v>
                </c:pt>
                <c:pt idx="4">
                  <c:v>862712</c:v>
                </c:pt>
                <c:pt idx="5">
                  <c:v>5991552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2"/>
                <c:pt idx="0">
                  <c:v>   Variance</c:v>
                </c:pt>
                <c:pt idx="1">
                  <c:v>R'001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Sheet1!$A$5:$A$10</c:f>
              <c:strCache>
                <c:ptCount val="6"/>
                <c:pt idx="0">
                  <c:v>Administration</c:v>
                </c:pt>
                <c:pt idx="1">
                  <c:v>International Relations</c:v>
                </c:pt>
                <c:pt idx="2">
                  <c:v>International Cooperation</c:v>
                </c:pt>
                <c:pt idx="3">
                  <c:v>Public Diplomacy And State Protocol</c:v>
                </c:pt>
                <c:pt idx="4">
                  <c:v>International Transfers</c:v>
                </c:pt>
                <c:pt idx="5">
                  <c:v>Subtotal</c:v>
                </c:pt>
              </c:strCache>
            </c:strRef>
          </c:cat>
          <c:val>
            <c:numRef>
              <c:f>Sheet1!$C$5:$C$10</c:f>
            </c:numRef>
          </c:val>
        </c:ser>
        <c:ser>
          <c:idx val="2"/>
          <c:order val="2"/>
          <c:tx>
            <c:strRef>
              <c:f>Sheet1!$D$3:$D$4</c:f>
              <c:strCache>
                <c:ptCount val="2"/>
                <c:pt idx="0">
                  <c:v>Expenditure as %</c:v>
                </c:pt>
                <c:pt idx="1">
                  <c:v>R'002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Sheet1!$A$5:$A$10</c:f>
              <c:strCache>
                <c:ptCount val="6"/>
                <c:pt idx="0">
                  <c:v>Administration</c:v>
                </c:pt>
                <c:pt idx="1">
                  <c:v>International Relations</c:v>
                </c:pt>
                <c:pt idx="2">
                  <c:v>International Cooperation</c:v>
                </c:pt>
                <c:pt idx="3">
                  <c:v>Public Diplomacy And State Protocol</c:v>
                </c:pt>
                <c:pt idx="4">
                  <c:v>International Transfers</c:v>
                </c:pt>
                <c:pt idx="5">
                  <c:v>Subtotal</c:v>
                </c:pt>
              </c:strCache>
            </c:strRef>
          </c:cat>
          <c:val>
            <c:numRef>
              <c:f>Sheet1!$D$5:$D$10</c:f>
            </c:numRef>
          </c:val>
        </c:ser>
        <c:ser>
          <c:idx val="3"/>
          <c:order val="3"/>
          <c:tx>
            <c:strRef>
              <c:f>Sheet1!$E$3:$E$4</c:f>
              <c:strCache>
                <c:ptCount val="2"/>
                <c:pt idx="0">
                  <c:v>2013/14  Actual</c:v>
                </c:pt>
                <c:pt idx="1">
                  <c:v>R'000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  <a:sp3d/>
          </c:spPr>
          <c:cat>
            <c:strRef>
              <c:f>Sheet1!$A$5:$A$10</c:f>
              <c:strCache>
                <c:ptCount val="6"/>
                <c:pt idx="0">
                  <c:v>Administration</c:v>
                </c:pt>
                <c:pt idx="1">
                  <c:v>International Relations</c:v>
                </c:pt>
                <c:pt idx="2">
                  <c:v>International Cooperation</c:v>
                </c:pt>
                <c:pt idx="3">
                  <c:v>Public Diplomacy And State Protocol</c:v>
                </c:pt>
                <c:pt idx="4">
                  <c:v>International Transfers</c:v>
                </c:pt>
                <c:pt idx="5">
                  <c:v>Subtotal</c:v>
                </c:pt>
              </c:strCache>
            </c:strRef>
          </c:cat>
          <c:val>
            <c:numRef>
              <c:f>Sheet1!$E$5:$E$10</c:f>
              <c:numCache>
                <c:formatCode>#,##0</c:formatCode>
                <c:ptCount val="6"/>
                <c:pt idx="0">
                  <c:v>1263110</c:v>
                </c:pt>
                <c:pt idx="1">
                  <c:v>2892877</c:v>
                </c:pt>
                <c:pt idx="2">
                  <c:v>451689</c:v>
                </c:pt>
                <c:pt idx="3">
                  <c:v>281553</c:v>
                </c:pt>
                <c:pt idx="4">
                  <c:v>977981</c:v>
                </c:pt>
                <c:pt idx="5">
                  <c:v>5867210</c:v>
                </c:pt>
              </c:numCache>
            </c:numRef>
          </c:val>
        </c:ser>
        <c:dLbls/>
        <c:shape val="box"/>
        <c:axId val="64036224"/>
        <c:axId val="64050304"/>
        <c:axId val="0"/>
      </c:bar3DChart>
      <c:catAx>
        <c:axId val="64036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50304"/>
        <c:crosses val="autoZero"/>
        <c:auto val="1"/>
        <c:lblAlgn val="ctr"/>
        <c:lblOffset val="100"/>
      </c:catAx>
      <c:valAx>
        <c:axId val="64050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3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plotArea>
      <c:layout/>
      <c:pieChart>
        <c:varyColors val="1"/>
        <c:ser>
          <c:idx val="0"/>
          <c:order val="0"/>
          <c:tx>
            <c:strRef>
              <c:f>Sheet2!$D$2</c:f>
              <c:strCache>
                <c:ptCount val="1"/>
                <c:pt idx="0">
                  <c:v>Expenditure as %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Sheet2!$A$3:$C$8</c:f>
              <c:strCache>
                <c:ptCount val="6"/>
                <c:pt idx="0">
                  <c:v> Compensation of employees </c:v>
                </c:pt>
                <c:pt idx="1">
                  <c:v> Goods and services </c:v>
                </c:pt>
                <c:pt idx="2">
                  <c:v> Interest and rent on land </c:v>
                </c:pt>
                <c:pt idx="3">
                  <c:v> Transfers &amp; subsidies </c:v>
                </c:pt>
                <c:pt idx="4">
                  <c:v> Payment for capital assets </c:v>
                </c:pt>
                <c:pt idx="5">
                  <c:v> Payment for financial assets </c:v>
                </c:pt>
              </c:strCache>
            </c:strRef>
          </c:cat>
          <c:val>
            <c:numRef>
              <c:f>Sheet2!$D$3:$D$8</c:f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view3D>
      <c:rotX val="30"/>
      <c:depthPercent val="100"/>
      <c:perspective val="5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Sheet2!$F$2</c:f>
              <c:strCache>
                <c:ptCount val="1"/>
                <c:pt idx="0">
                  <c:v>% of expenditure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00B0F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92D05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rgbClr val="7030A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rgbClr val="FF00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Sheet2!$A$3:$E$8</c:f>
              <c:strCache>
                <c:ptCount val="6"/>
                <c:pt idx="0">
                  <c:v> Compensation of employees </c:v>
                </c:pt>
                <c:pt idx="1">
                  <c:v> Goods and services </c:v>
                </c:pt>
                <c:pt idx="2">
                  <c:v> Interest and rent on land </c:v>
                </c:pt>
                <c:pt idx="3">
                  <c:v> Transfers &amp; subsidies </c:v>
                </c:pt>
                <c:pt idx="4">
                  <c:v> Payment for capital assets </c:v>
                </c:pt>
                <c:pt idx="5">
                  <c:v> Payment for financial assets </c:v>
                </c:pt>
              </c:strCache>
            </c:strRef>
          </c:cat>
          <c:val>
            <c:numRef>
              <c:f>Sheet2!$F$3:$F$8</c:f>
              <c:numCache>
                <c:formatCode>0%</c:formatCode>
                <c:ptCount val="6"/>
                <c:pt idx="0">
                  <c:v>0.45226161769104234</c:v>
                </c:pt>
                <c:pt idx="1">
                  <c:v>0.36682348747035837</c:v>
                </c:pt>
                <c:pt idx="2">
                  <c:v>7.7759485355380397E-3</c:v>
                </c:pt>
                <c:pt idx="3">
                  <c:v>0.14503120393514071</c:v>
                </c:pt>
                <c:pt idx="4">
                  <c:v>2.8107742367920702E-2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001247795240374"/>
          <c:y val="0.11688541384489232"/>
          <c:w val="0.28507105730217308"/>
          <c:h val="0.83094009800499091"/>
        </c:manualLayout>
      </c:layout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6D0252-C6C2-42E1-8382-62E3E45A05F5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2_2" csCatId="accent2" phldr="1"/>
      <dgm:spPr/>
    </dgm:pt>
    <dgm:pt modelId="{2CC8146C-3832-45C5-8CD4-2E1CA5CFBE56}">
      <dgm:prSet phldrT="[Text]" custT="1"/>
      <dgm:spPr>
        <a:solidFill>
          <a:srgbClr val="FF00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AUDIT FINDING</a:t>
          </a:r>
        </a:p>
        <a:p>
          <a:pPr algn="l"/>
          <a:r>
            <a:rPr lang="en-ZA" sz="1550" b="0" dirty="0" smtClean="0"/>
            <a:t>1. Recording of assets acquired prior 2002</a:t>
          </a:r>
        </a:p>
        <a:p>
          <a:pPr algn="l"/>
          <a:r>
            <a:rPr lang="en-ZA" sz="1550" b="0" dirty="0" smtClean="0"/>
            <a:t>2. Classification of assets – Heritage assets</a:t>
          </a:r>
        </a:p>
        <a:p>
          <a:pPr algn="l"/>
          <a:r>
            <a:rPr lang="en-ZA" sz="1550" b="0" dirty="0" smtClean="0"/>
            <a:t>3. Physical existence and completeness of asset register</a:t>
          </a:r>
          <a:endParaRPr lang="en-ZA" sz="1550" b="0" dirty="0"/>
        </a:p>
      </dgm:t>
    </dgm:pt>
    <dgm:pt modelId="{643CCC72-196D-4906-A9D1-8A9B4AA10F71}" type="parTrans" cxnId="{58C3FF48-4EAA-45BE-870E-920C055CE025}">
      <dgm:prSet/>
      <dgm:spPr/>
      <dgm:t>
        <a:bodyPr/>
        <a:lstStyle/>
        <a:p>
          <a:endParaRPr lang="en-ZA"/>
        </a:p>
      </dgm:t>
    </dgm:pt>
    <dgm:pt modelId="{59928EEE-7019-4FB9-8FEE-B209E29ED53D}" type="sibTrans" cxnId="{58C3FF48-4EAA-45BE-870E-920C055CE025}">
      <dgm:prSet/>
      <dgm:spPr/>
      <dgm:t>
        <a:bodyPr/>
        <a:lstStyle/>
        <a:p>
          <a:endParaRPr lang="en-ZA"/>
        </a:p>
      </dgm:t>
    </dgm:pt>
    <dgm:pt modelId="{A26244E8-9683-4935-AC31-CADFD799B4FA}">
      <dgm:prSet phldrT="[Text]" custT="1"/>
      <dgm:spPr>
        <a:solidFill>
          <a:srgbClr val="00B05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OUTCOME</a:t>
          </a:r>
        </a:p>
        <a:p>
          <a:pPr algn="l"/>
          <a:r>
            <a:rPr lang="en-ZA" sz="1550" b="0" u="none" dirty="0" smtClean="0"/>
            <a:t>1. Missions and Business Unit performs physical verification.</a:t>
          </a:r>
        </a:p>
        <a:p>
          <a:pPr algn="l"/>
          <a:r>
            <a:rPr lang="en-ZA" sz="1550" b="0" u="none" dirty="0" smtClean="0"/>
            <a:t>2. Immovable assets procured prior 2002 have been revaluated.</a:t>
          </a:r>
        </a:p>
        <a:p>
          <a:pPr algn="l"/>
          <a:r>
            <a:rPr lang="en-ZA" sz="1550" b="0" u="none" dirty="0" smtClean="0"/>
            <a:t>3. All missions are recording all assets procured and disposed off in the web-based mission register. </a:t>
          </a:r>
        </a:p>
        <a:p>
          <a:pPr algn="l"/>
          <a:endParaRPr lang="en-ZA" sz="1550" b="0" u="none" dirty="0"/>
        </a:p>
      </dgm:t>
    </dgm:pt>
    <dgm:pt modelId="{4EDC3847-818C-42FD-A40D-B0BC86688AA7}" type="parTrans" cxnId="{6E22C5AB-B5FE-4FD4-9939-24EA36551360}">
      <dgm:prSet/>
      <dgm:spPr/>
      <dgm:t>
        <a:bodyPr/>
        <a:lstStyle/>
        <a:p>
          <a:endParaRPr lang="en-ZA"/>
        </a:p>
      </dgm:t>
    </dgm:pt>
    <dgm:pt modelId="{8E76F8CC-5FC1-4612-8D30-6A2084F1EB36}" type="sibTrans" cxnId="{6E22C5AB-B5FE-4FD4-9939-24EA36551360}">
      <dgm:prSet/>
      <dgm:spPr/>
      <dgm:t>
        <a:bodyPr/>
        <a:lstStyle/>
        <a:p>
          <a:endParaRPr lang="en-ZA"/>
        </a:p>
      </dgm:t>
    </dgm:pt>
    <dgm:pt modelId="{C3AE6506-3D5C-4AED-8893-D4E8A7E39381}">
      <dgm:prSet phldrT="[Text]" custT="1"/>
      <dgm:spPr>
        <a:solidFill>
          <a:srgbClr val="FFFF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MEASURES IMPLEMENTED</a:t>
          </a:r>
        </a:p>
        <a:p>
          <a:pPr algn="just"/>
          <a:r>
            <a:rPr lang="en-ZA" sz="1550" b="0" u="none" dirty="0" smtClean="0"/>
            <a:t>1.Introduced a web-based asset register for each mission to safeguard and maintain assets. </a:t>
          </a:r>
        </a:p>
        <a:p>
          <a:pPr algn="just"/>
          <a:r>
            <a:rPr lang="en-ZA" sz="1550" b="0" u="none" dirty="0" smtClean="0"/>
            <a:t>2.Introduced electronic verification system.</a:t>
          </a:r>
        </a:p>
        <a:p>
          <a:pPr algn="just"/>
          <a:r>
            <a:rPr lang="en-ZA" sz="1550" b="0" u="none" dirty="0" smtClean="0"/>
            <a:t>3. Revaluation of works of arts</a:t>
          </a:r>
        </a:p>
        <a:p>
          <a:pPr algn="just"/>
          <a:r>
            <a:rPr lang="en-ZA" sz="1550" b="0" u="none" dirty="0" smtClean="0"/>
            <a:t> 4. Revaluation of immovable assets acquired prior 2002 .</a:t>
          </a:r>
          <a:endParaRPr lang="en-ZA" sz="1550" b="0" u="none" dirty="0"/>
        </a:p>
      </dgm:t>
    </dgm:pt>
    <dgm:pt modelId="{7031B8F4-DE88-461D-9C25-D4CA32D7BFAB}" type="parTrans" cxnId="{826E87B6-7A05-4FFA-AE13-A699EC54AA26}">
      <dgm:prSet/>
      <dgm:spPr/>
      <dgm:t>
        <a:bodyPr/>
        <a:lstStyle/>
        <a:p>
          <a:endParaRPr lang="en-ZA"/>
        </a:p>
      </dgm:t>
    </dgm:pt>
    <dgm:pt modelId="{95631C14-A8E0-43EA-973C-4F5F12E27D53}" type="sibTrans" cxnId="{826E87B6-7A05-4FFA-AE13-A699EC54AA26}">
      <dgm:prSet/>
      <dgm:spPr/>
      <dgm:t>
        <a:bodyPr/>
        <a:lstStyle/>
        <a:p>
          <a:endParaRPr lang="en-ZA"/>
        </a:p>
      </dgm:t>
    </dgm:pt>
    <dgm:pt modelId="{E7DE9D3E-F8C5-4B35-9DCE-F0A15C59DF9D}" type="pres">
      <dgm:prSet presAssocID="{456D0252-C6C2-42E1-8382-62E3E45A05F5}" presName="Name0" presStyleCnt="0">
        <dgm:presLayoutVars>
          <dgm:chMax val="7"/>
          <dgm:dir/>
          <dgm:resizeHandles val="exact"/>
        </dgm:presLayoutVars>
      </dgm:prSet>
      <dgm:spPr/>
    </dgm:pt>
    <dgm:pt modelId="{61C9E88C-ABC7-4DB2-8D11-AC39695B87FF}" type="pres">
      <dgm:prSet presAssocID="{456D0252-C6C2-42E1-8382-62E3E45A05F5}" presName="ellipse1" presStyleLbl="vennNode1" presStyleIdx="0" presStyleCnt="3" custScaleX="121918" custLinFactNeighborX="-35453" custLinFactNeighborY="-160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33A37F5-E298-4F49-9D14-5E778C6649EF}" type="pres">
      <dgm:prSet presAssocID="{456D0252-C6C2-42E1-8382-62E3E45A05F5}" presName="ellipse2" presStyleLbl="vennNode1" presStyleIdx="1" presStyleCnt="3" custScaleX="142805" custScaleY="78049" custLinFactNeighborX="-13169" custLinFactNeighborY="888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F396A3-D2A8-4B25-A54B-95D7B80F50DC}" type="pres">
      <dgm:prSet presAssocID="{456D0252-C6C2-42E1-8382-62E3E45A05F5}" presName="ellipse3" presStyleLbl="vennNode1" presStyleIdx="2" presStyleCnt="3" custScaleX="138935" custScaleY="103570" custLinFactNeighborX="24769" custLinFactNeighborY="-457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8C3FF48-4EAA-45BE-870E-920C055CE025}" srcId="{456D0252-C6C2-42E1-8382-62E3E45A05F5}" destId="{2CC8146C-3832-45C5-8CD4-2E1CA5CFBE56}" srcOrd="0" destOrd="0" parTransId="{643CCC72-196D-4906-A9D1-8A9B4AA10F71}" sibTransId="{59928EEE-7019-4FB9-8FEE-B209E29ED53D}"/>
    <dgm:cxn modelId="{826E87B6-7A05-4FFA-AE13-A699EC54AA26}" srcId="{456D0252-C6C2-42E1-8382-62E3E45A05F5}" destId="{C3AE6506-3D5C-4AED-8893-D4E8A7E39381}" srcOrd="2" destOrd="0" parTransId="{7031B8F4-DE88-461D-9C25-D4CA32D7BFAB}" sibTransId="{95631C14-A8E0-43EA-973C-4F5F12E27D53}"/>
    <dgm:cxn modelId="{22259A6E-7C4C-4249-BB3B-060DA324B9DA}" type="presOf" srcId="{456D0252-C6C2-42E1-8382-62E3E45A05F5}" destId="{E7DE9D3E-F8C5-4B35-9DCE-F0A15C59DF9D}" srcOrd="0" destOrd="0" presId="urn:microsoft.com/office/officeart/2005/8/layout/rings+Icon"/>
    <dgm:cxn modelId="{549EA2F7-5A85-4A78-8865-B10B04A5B8D0}" type="presOf" srcId="{C3AE6506-3D5C-4AED-8893-D4E8A7E39381}" destId="{E3F396A3-D2A8-4B25-A54B-95D7B80F50DC}" srcOrd="0" destOrd="0" presId="urn:microsoft.com/office/officeart/2005/8/layout/rings+Icon"/>
    <dgm:cxn modelId="{4B59F441-0EA5-4011-8B92-FDC027063ABB}" type="presOf" srcId="{2CC8146C-3832-45C5-8CD4-2E1CA5CFBE56}" destId="{61C9E88C-ABC7-4DB2-8D11-AC39695B87FF}" srcOrd="0" destOrd="0" presId="urn:microsoft.com/office/officeart/2005/8/layout/rings+Icon"/>
    <dgm:cxn modelId="{6E22C5AB-B5FE-4FD4-9939-24EA36551360}" srcId="{456D0252-C6C2-42E1-8382-62E3E45A05F5}" destId="{A26244E8-9683-4935-AC31-CADFD799B4FA}" srcOrd="1" destOrd="0" parTransId="{4EDC3847-818C-42FD-A40D-B0BC86688AA7}" sibTransId="{8E76F8CC-5FC1-4612-8D30-6A2084F1EB36}"/>
    <dgm:cxn modelId="{FFEBB165-B334-49A2-92E0-1AB8CA064B5E}" type="presOf" srcId="{A26244E8-9683-4935-AC31-CADFD799B4FA}" destId="{433A37F5-E298-4F49-9D14-5E778C6649EF}" srcOrd="0" destOrd="0" presId="urn:microsoft.com/office/officeart/2005/8/layout/rings+Icon"/>
    <dgm:cxn modelId="{71EA9DFB-C9B1-4A73-AE61-6B64EE753F19}" type="presParOf" srcId="{E7DE9D3E-F8C5-4B35-9DCE-F0A15C59DF9D}" destId="{61C9E88C-ABC7-4DB2-8D11-AC39695B87FF}" srcOrd="0" destOrd="0" presId="urn:microsoft.com/office/officeart/2005/8/layout/rings+Icon"/>
    <dgm:cxn modelId="{FDCCC223-7282-4512-8F2D-E70475490A96}" type="presParOf" srcId="{E7DE9D3E-F8C5-4B35-9DCE-F0A15C59DF9D}" destId="{433A37F5-E298-4F49-9D14-5E778C6649EF}" srcOrd="1" destOrd="0" presId="urn:microsoft.com/office/officeart/2005/8/layout/rings+Icon"/>
    <dgm:cxn modelId="{EA6CF205-CDF4-4F99-AA25-FE1AA2193915}" type="presParOf" srcId="{E7DE9D3E-F8C5-4B35-9DCE-F0A15C59DF9D}" destId="{E3F396A3-D2A8-4B25-A54B-95D7B80F50D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6D0252-C6C2-42E1-8382-62E3E45A05F5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2_2" csCatId="accent2" phldr="1"/>
      <dgm:spPr/>
    </dgm:pt>
    <dgm:pt modelId="{2CC8146C-3832-45C5-8CD4-2E1CA5CFBE56}">
      <dgm:prSet phldrT="[Text]" custT="1"/>
      <dgm:spPr>
        <a:solidFill>
          <a:srgbClr val="FF00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AUDIT FINDING</a:t>
          </a:r>
        </a:p>
        <a:p>
          <a:r>
            <a:rPr lang="en-ZA" sz="1550" b="0" u="none" dirty="0" smtClean="0"/>
            <a:t>1. Goods and services with a transaction value below and above R500 000 were procured without</a:t>
          </a:r>
        </a:p>
        <a:p>
          <a:r>
            <a:rPr lang="en-ZA" sz="1550" b="0" u="none" dirty="0" smtClean="0"/>
            <a:t>obtaining the required price quotations, as required by treasury regulation 16A6.1.</a:t>
          </a:r>
        </a:p>
        <a:p>
          <a:endParaRPr lang="en-ZA" sz="1550" b="0" u="none" dirty="0" smtClean="0"/>
        </a:p>
      </dgm:t>
    </dgm:pt>
    <dgm:pt modelId="{643CCC72-196D-4906-A9D1-8A9B4AA10F71}" type="parTrans" cxnId="{58C3FF48-4EAA-45BE-870E-920C055CE025}">
      <dgm:prSet/>
      <dgm:spPr/>
      <dgm:t>
        <a:bodyPr/>
        <a:lstStyle/>
        <a:p>
          <a:endParaRPr lang="en-ZA"/>
        </a:p>
      </dgm:t>
    </dgm:pt>
    <dgm:pt modelId="{59928EEE-7019-4FB9-8FEE-B209E29ED53D}" type="sibTrans" cxnId="{58C3FF48-4EAA-45BE-870E-920C055CE025}">
      <dgm:prSet/>
      <dgm:spPr/>
      <dgm:t>
        <a:bodyPr/>
        <a:lstStyle/>
        <a:p>
          <a:endParaRPr lang="en-ZA"/>
        </a:p>
      </dgm:t>
    </dgm:pt>
    <dgm:pt modelId="{A26244E8-9683-4935-AC31-CADFD799B4FA}">
      <dgm:prSet phldrT="[Text]" custT="1"/>
      <dgm:spPr>
        <a:solidFill>
          <a:srgbClr val="00B05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OUTCOME</a:t>
          </a:r>
        </a:p>
        <a:p>
          <a:pPr algn="l"/>
          <a:r>
            <a:rPr lang="en-ZA" sz="1550" b="0" u="none" dirty="0" smtClean="0"/>
            <a:t>1. No audit finding on procurement of goods and services for 2013/14 and 2014/5 procurement to the value of above R500 000.</a:t>
          </a:r>
        </a:p>
        <a:p>
          <a:pPr algn="l"/>
          <a:r>
            <a:rPr lang="en-ZA" sz="1550" b="0" u="none" dirty="0" smtClean="0"/>
            <a:t>2. Non compliance was as a result of extension of contract which were acquired in line with procurement process.</a:t>
          </a:r>
        </a:p>
        <a:p>
          <a:pPr algn="l"/>
          <a:r>
            <a:rPr lang="en-ZA" sz="1550" b="0" u="none" dirty="0" smtClean="0"/>
            <a:t>3. Revised Financial Delegation of Authority.</a:t>
          </a:r>
        </a:p>
      </dgm:t>
    </dgm:pt>
    <dgm:pt modelId="{4EDC3847-818C-42FD-A40D-B0BC86688AA7}" type="parTrans" cxnId="{6E22C5AB-B5FE-4FD4-9939-24EA36551360}">
      <dgm:prSet/>
      <dgm:spPr/>
      <dgm:t>
        <a:bodyPr/>
        <a:lstStyle/>
        <a:p>
          <a:endParaRPr lang="en-ZA"/>
        </a:p>
      </dgm:t>
    </dgm:pt>
    <dgm:pt modelId="{8E76F8CC-5FC1-4612-8D30-6A2084F1EB36}" type="sibTrans" cxnId="{6E22C5AB-B5FE-4FD4-9939-24EA36551360}">
      <dgm:prSet/>
      <dgm:spPr/>
      <dgm:t>
        <a:bodyPr/>
        <a:lstStyle/>
        <a:p>
          <a:endParaRPr lang="en-ZA"/>
        </a:p>
      </dgm:t>
    </dgm:pt>
    <dgm:pt modelId="{C3AE6506-3D5C-4AED-8893-D4E8A7E39381}">
      <dgm:prSet phldrT="[Text]" custT="1"/>
      <dgm:spPr>
        <a:solidFill>
          <a:srgbClr val="FFFF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MEASURES IMPLEMENTED</a:t>
          </a:r>
        </a:p>
        <a:p>
          <a:pPr algn="l"/>
          <a:r>
            <a:rPr lang="en-ZA" sz="1550" b="0" u="none" dirty="0" smtClean="0"/>
            <a:t>1. Centralised procurement committees for goods and services</a:t>
          </a:r>
        </a:p>
        <a:p>
          <a:pPr algn="l"/>
          <a:r>
            <a:rPr lang="en-ZA" sz="1550" b="0" u="none" dirty="0" smtClean="0"/>
            <a:t>2. Established and Implemented procurement committees.</a:t>
          </a:r>
        </a:p>
        <a:p>
          <a:pPr algn="l"/>
          <a:r>
            <a:rPr lang="en-ZA" sz="1550" b="0" u="none" dirty="0" smtClean="0"/>
            <a:t>3. Conducted training of Supply Chain Management to all members serving in the committees.</a:t>
          </a:r>
          <a:endParaRPr lang="en-ZA" sz="1550" b="0" u="none" dirty="0"/>
        </a:p>
      </dgm:t>
    </dgm:pt>
    <dgm:pt modelId="{7031B8F4-DE88-461D-9C25-D4CA32D7BFAB}" type="parTrans" cxnId="{826E87B6-7A05-4FFA-AE13-A699EC54AA26}">
      <dgm:prSet/>
      <dgm:spPr/>
      <dgm:t>
        <a:bodyPr/>
        <a:lstStyle/>
        <a:p>
          <a:endParaRPr lang="en-ZA"/>
        </a:p>
      </dgm:t>
    </dgm:pt>
    <dgm:pt modelId="{95631C14-A8E0-43EA-973C-4F5F12E27D53}" type="sibTrans" cxnId="{826E87B6-7A05-4FFA-AE13-A699EC54AA26}">
      <dgm:prSet/>
      <dgm:spPr/>
      <dgm:t>
        <a:bodyPr/>
        <a:lstStyle/>
        <a:p>
          <a:endParaRPr lang="en-ZA"/>
        </a:p>
      </dgm:t>
    </dgm:pt>
    <dgm:pt modelId="{E7DE9D3E-F8C5-4B35-9DCE-F0A15C59DF9D}" type="pres">
      <dgm:prSet presAssocID="{456D0252-C6C2-42E1-8382-62E3E45A05F5}" presName="Name0" presStyleCnt="0">
        <dgm:presLayoutVars>
          <dgm:chMax val="7"/>
          <dgm:dir/>
          <dgm:resizeHandles val="exact"/>
        </dgm:presLayoutVars>
      </dgm:prSet>
      <dgm:spPr/>
    </dgm:pt>
    <dgm:pt modelId="{61C9E88C-ABC7-4DB2-8D11-AC39695B87FF}" type="pres">
      <dgm:prSet presAssocID="{456D0252-C6C2-42E1-8382-62E3E45A05F5}" presName="ellipse1" presStyleLbl="vennNode1" presStyleIdx="0" presStyleCnt="3" custScaleX="121918" custLinFactNeighborX="-19058" custLinFactNeighborY="-78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33A37F5-E298-4F49-9D14-5E778C6649EF}" type="pres">
      <dgm:prSet presAssocID="{456D0252-C6C2-42E1-8382-62E3E45A05F5}" presName="ellipse2" presStyleLbl="vennNode1" presStyleIdx="1" presStyleCnt="3" custScaleX="152191" custScaleY="101899" custLinFactNeighborX="-14226" custLinFactNeighborY="159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F396A3-D2A8-4B25-A54B-95D7B80F50DC}" type="pres">
      <dgm:prSet presAssocID="{456D0252-C6C2-42E1-8382-62E3E45A05F5}" presName="ellipse3" presStyleLbl="vennNode1" presStyleIdx="2" presStyleCnt="3" custScaleX="117002" custScaleY="103570" custLinFactNeighborX="25628" custLinFactNeighborY="-84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8C3FF48-4EAA-45BE-870E-920C055CE025}" srcId="{456D0252-C6C2-42E1-8382-62E3E45A05F5}" destId="{2CC8146C-3832-45C5-8CD4-2E1CA5CFBE56}" srcOrd="0" destOrd="0" parTransId="{643CCC72-196D-4906-A9D1-8A9B4AA10F71}" sibTransId="{59928EEE-7019-4FB9-8FEE-B209E29ED53D}"/>
    <dgm:cxn modelId="{826E87B6-7A05-4FFA-AE13-A699EC54AA26}" srcId="{456D0252-C6C2-42E1-8382-62E3E45A05F5}" destId="{C3AE6506-3D5C-4AED-8893-D4E8A7E39381}" srcOrd="2" destOrd="0" parTransId="{7031B8F4-DE88-461D-9C25-D4CA32D7BFAB}" sibTransId="{95631C14-A8E0-43EA-973C-4F5F12E27D53}"/>
    <dgm:cxn modelId="{3660E0FF-98E8-4079-BE94-80299A4C6709}" type="presOf" srcId="{2CC8146C-3832-45C5-8CD4-2E1CA5CFBE56}" destId="{61C9E88C-ABC7-4DB2-8D11-AC39695B87FF}" srcOrd="0" destOrd="0" presId="urn:microsoft.com/office/officeart/2005/8/layout/rings+Icon"/>
    <dgm:cxn modelId="{4D97459C-C2EF-4EC5-B2E4-D6E97619816F}" type="presOf" srcId="{A26244E8-9683-4935-AC31-CADFD799B4FA}" destId="{433A37F5-E298-4F49-9D14-5E778C6649EF}" srcOrd="0" destOrd="0" presId="urn:microsoft.com/office/officeart/2005/8/layout/rings+Icon"/>
    <dgm:cxn modelId="{F315F575-33E4-48AD-A9EE-D75584025219}" type="presOf" srcId="{C3AE6506-3D5C-4AED-8893-D4E8A7E39381}" destId="{E3F396A3-D2A8-4B25-A54B-95D7B80F50DC}" srcOrd="0" destOrd="0" presId="urn:microsoft.com/office/officeart/2005/8/layout/rings+Icon"/>
    <dgm:cxn modelId="{6E22C5AB-B5FE-4FD4-9939-24EA36551360}" srcId="{456D0252-C6C2-42E1-8382-62E3E45A05F5}" destId="{A26244E8-9683-4935-AC31-CADFD799B4FA}" srcOrd="1" destOrd="0" parTransId="{4EDC3847-818C-42FD-A40D-B0BC86688AA7}" sibTransId="{8E76F8CC-5FC1-4612-8D30-6A2084F1EB36}"/>
    <dgm:cxn modelId="{4FEBD100-F61E-4DB4-945A-C12E9EDB95EC}" type="presOf" srcId="{456D0252-C6C2-42E1-8382-62E3E45A05F5}" destId="{E7DE9D3E-F8C5-4B35-9DCE-F0A15C59DF9D}" srcOrd="0" destOrd="0" presId="urn:microsoft.com/office/officeart/2005/8/layout/rings+Icon"/>
    <dgm:cxn modelId="{9B2D8ADB-24F0-4214-8D03-9A10A0D643EC}" type="presParOf" srcId="{E7DE9D3E-F8C5-4B35-9DCE-F0A15C59DF9D}" destId="{61C9E88C-ABC7-4DB2-8D11-AC39695B87FF}" srcOrd="0" destOrd="0" presId="urn:microsoft.com/office/officeart/2005/8/layout/rings+Icon"/>
    <dgm:cxn modelId="{596D0EC8-D1EA-4232-8180-5C1482F26564}" type="presParOf" srcId="{E7DE9D3E-F8C5-4B35-9DCE-F0A15C59DF9D}" destId="{433A37F5-E298-4F49-9D14-5E778C6649EF}" srcOrd="1" destOrd="0" presId="urn:microsoft.com/office/officeart/2005/8/layout/rings+Icon"/>
    <dgm:cxn modelId="{490816B6-4630-4226-99A5-829798256FE6}" type="presParOf" srcId="{E7DE9D3E-F8C5-4B35-9DCE-F0A15C59DF9D}" destId="{E3F396A3-D2A8-4B25-A54B-95D7B80F50D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6D0252-C6C2-42E1-8382-62E3E45A05F5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2_2" csCatId="accent2" phldr="1"/>
      <dgm:spPr/>
    </dgm:pt>
    <dgm:pt modelId="{2CC8146C-3832-45C5-8CD4-2E1CA5CFBE56}">
      <dgm:prSet phldrT="[Text]" custT="1"/>
      <dgm:spPr>
        <a:solidFill>
          <a:srgbClr val="FF00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AUDIT FINDING</a:t>
          </a:r>
        </a:p>
        <a:p>
          <a:r>
            <a:rPr lang="en-ZA" sz="1550" b="0" u="none" dirty="0" smtClean="0"/>
            <a:t>1. Effective steps were not taken to prevent irregular, fruitless and wasteful expenditure,</a:t>
          </a:r>
        </a:p>
        <a:p>
          <a:r>
            <a:rPr lang="en-ZA" sz="1550" b="0" u="none" dirty="0" smtClean="0"/>
            <a:t>as required by section 38(1)(c)(ii) of the PFMA and treasury regulation 9.1.1.</a:t>
          </a:r>
        </a:p>
      </dgm:t>
    </dgm:pt>
    <dgm:pt modelId="{643CCC72-196D-4906-A9D1-8A9B4AA10F71}" type="parTrans" cxnId="{58C3FF48-4EAA-45BE-870E-920C055CE025}">
      <dgm:prSet/>
      <dgm:spPr/>
      <dgm:t>
        <a:bodyPr/>
        <a:lstStyle/>
        <a:p>
          <a:endParaRPr lang="en-ZA"/>
        </a:p>
      </dgm:t>
    </dgm:pt>
    <dgm:pt modelId="{59928EEE-7019-4FB9-8FEE-B209E29ED53D}" type="sibTrans" cxnId="{58C3FF48-4EAA-45BE-870E-920C055CE025}">
      <dgm:prSet/>
      <dgm:spPr/>
      <dgm:t>
        <a:bodyPr/>
        <a:lstStyle/>
        <a:p>
          <a:endParaRPr lang="en-ZA"/>
        </a:p>
      </dgm:t>
    </dgm:pt>
    <dgm:pt modelId="{A26244E8-9683-4935-AC31-CADFD799B4FA}">
      <dgm:prSet phldrT="[Text]" custT="1"/>
      <dgm:spPr>
        <a:solidFill>
          <a:srgbClr val="00B05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OUTCOME</a:t>
          </a:r>
        </a:p>
        <a:p>
          <a:pPr algn="l"/>
          <a:r>
            <a:rPr lang="en-ZA" sz="1550" b="0" u="none" dirty="0" smtClean="0"/>
            <a:t>1. Investigations underway (by internal audit section) and further action will be implemented upon receipt of the reports.</a:t>
          </a:r>
        </a:p>
        <a:p>
          <a:pPr algn="l"/>
          <a:r>
            <a:rPr lang="en-ZA" sz="1550" b="0" u="none" dirty="0" smtClean="0"/>
            <a:t>2. Revised the Financial Delegation of Authority.</a:t>
          </a:r>
          <a:endParaRPr lang="en-ZA" sz="1550" b="0" u="none" dirty="0"/>
        </a:p>
      </dgm:t>
    </dgm:pt>
    <dgm:pt modelId="{4EDC3847-818C-42FD-A40D-B0BC86688AA7}" type="parTrans" cxnId="{6E22C5AB-B5FE-4FD4-9939-24EA36551360}">
      <dgm:prSet/>
      <dgm:spPr/>
      <dgm:t>
        <a:bodyPr/>
        <a:lstStyle/>
        <a:p>
          <a:endParaRPr lang="en-ZA"/>
        </a:p>
      </dgm:t>
    </dgm:pt>
    <dgm:pt modelId="{8E76F8CC-5FC1-4612-8D30-6A2084F1EB36}" type="sibTrans" cxnId="{6E22C5AB-B5FE-4FD4-9939-24EA36551360}">
      <dgm:prSet/>
      <dgm:spPr/>
      <dgm:t>
        <a:bodyPr/>
        <a:lstStyle/>
        <a:p>
          <a:endParaRPr lang="en-ZA"/>
        </a:p>
      </dgm:t>
    </dgm:pt>
    <dgm:pt modelId="{C3AE6506-3D5C-4AED-8893-D4E8A7E39381}">
      <dgm:prSet phldrT="[Text]" custT="1"/>
      <dgm:spPr>
        <a:solidFill>
          <a:srgbClr val="FFFF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MEASURES IMPLEMENTED</a:t>
          </a:r>
        </a:p>
        <a:p>
          <a:pPr algn="l"/>
          <a:r>
            <a:rPr lang="en-ZA" sz="1550" b="0" u="none" dirty="0" smtClean="0"/>
            <a:t>1. Implemented a system to detect the irregular, fruitless and wasteful expenditure.</a:t>
          </a:r>
        </a:p>
        <a:p>
          <a:pPr algn="l"/>
          <a:r>
            <a:rPr lang="en-ZA" sz="1550" b="0" u="none" dirty="0" smtClean="0"/>
            <a:t>2. Keeping irregular, fruitless and wasteful expenditure register (missions and head office)for reporting. </a:t>
          </a:r>
        </a:p>
        <a:p>
          <a:pPr algn="l"/>
          <a:r>
            <a:rPr lang="en-ZA" sz="1550" b="0" u="none" dirty="0" smtClean="0"/>
            <a:t>3. Investigate matters reported and detected for further action.</a:t>
          </a:r>
        </a:p>
      </dgm:t>
    </dgm:pt>
    <dgm:pt modelId="{7031B8F4-DE88-461D-9C25-D4CA32D7BFAB}" type="parTrans" cxnId="{826E87B6-7A05-4FFA-AE13-A699EC54AA26}">
      <dgm:prSet/>
      <dgm:spPr/>
      <dgm:t>
        <a:bodyPr/>
        <a:lstStyle/>
        <a:p>
          <a:endParaRPr lang="en-ZA"/>
        </a:p>
      </dgm:t>
    </dgm:pt>
    <dgm:pt modelId="{95631C14-A8E0-43EA-973C-4F5F12E27D53}" type="sibTrans" cxnId="{826E87B6-7A05-4FFA-AE13-A699EC54AA26}">
      <dgm:prSet/>
      <dgm:spPr/>
      <dgm:t>
        <a:bodyPr/>
        <a:lstStyle/>
        <a:p>
          <a:endParaRPr lang="en-ZA"/>
        </a:p>
      </dgm:t>
    </dgm:pt>
    <dgm:pt modelId="{E7DE9D3E-F8C5-4B35-9DCE-F0A15C59DF9D}" type="pres">
      <dgm:prSet presAssocID="{456D0252-C6C2-42E1-8382-62E3E45A05F5}" presName="Name0" presStyleCnt="0">
        <dgm:presLayoutVars>
          <dgm:chMax val="7"/>
          <dgm:dir/>
          <dgm:resizeHandles val="exact"/>
        </dgm:presLayoutVars>
      </dgm:prSet>
      <dgm:spPr/>
    </dgm:pt>
    <dgm:pt modelId="{61C9E88C-ABC7-4DB2-8D11-AC39695B87FF}" type="pres">
      <dgm:prSet presAssocID="{456D0252-C6C2-42E1-8382-62E3E45A05F5}" presName="ellipse1" presStyleLbl="vennNode1" presStyleIdx="0" presStyleCnt="3" custScaleX="121918" custLinFactNeighborX="-19058" custLinFactNeighborY="-78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33A37F5-E298-4F49-9D14-5E778C6649EF}" type="pres">
      <dgm:prSet presAssocID="{456D0252-C6C2-42E1-8382-62E3E45A05F5}" presName="ellipse2" presStyleLbl="vennNode1" presStyleIdx="1" presStyleCnt="3" custScaleX="142805" custScaleY="90993" custLinFactNeighborX="-14762" custLinFactNeighborY="54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F396A3-D2A8-4B25-A54B-95D7B80F50DC}" type="pres">
      <dgm:prSet presAssocID="{456D0252-C6C2-42E1-8382-62E3E45A05F5}" presName="ellipse3" presStyleLbl="vennNode1" presStyleIdx="2" presStyleCnt="3" custScaleX="138935" custScaleY="103570" custLinFactNeighborX="25628" custLinFactNeighborY="-84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58C3FF48-4EAA-45BE-870E-920C055CE025}" srcId="{456D0252-C6C2-42E1-8382-62E3E45A05F5}" destId="{2CC8146C-3832-45C5-8CD4-2E1CA5CFBE56}" srcOrd="0" destOrd="0" parTransId="{643CCC72-196D-4906-A9D1-8A9B4AA10F71}" sibTransId="{59928EEE-7019-4FB9-8FEE-B209E29ED53D}"/>
    <dgm:cxn modelId="{57501208-CC38-4D8A-A82D-E69CB446CCE2}" type="presOf" srcId="{456D0252-C6C2-42E1-8382-62E3E45A05F5}" destId="{E7DE9D3E-F8C5-4B35-9DCE-F0A15C59DF9D}" srcOrd="0" destOrd="0" presId="urn:microsoft.com/office/officeart/2005/8/layout/rings+Icon"/>
    <dgm:cxn modelId="{826E87B6-7A05-4FFA-AE13-A699EC54AA26}" srcId="{456D0252-C6C2-42E1-8382-62E3E45A05F5}" destId="{C3AE6506-3D5C-4AED-8893-D4E8A7E39381}" srcOrd="2" destOrd="0" parTransId="{7031B8F4-DE88-461D-9C25-D4CA32D7BFAB}" sibTransId="{95631C14-A8E0-43EA-973C-4F5F12E27D53}"/>
    <dgm:cxn modelId="{6E22C5AB-B5FE-4FD4-9939-24EA36551360}" srcId="{456D0252-C6C2-42E1-8382-62E3E45A05F5}" destId="{A26244E8-9683-4935-AC31-CADFD799B4FA}" srcOrd="1" destOrd="0" parTransId="{4EDC3847-818C-42FD-A40D-B0BC86688AA7}" sibTransId="{8E76F8CC-5FC1-4612-8D30-6A2084F1EB36}"/>
    <dgm:cxn modelId="{E414293F-EE98-40B5-824F-F1FEE0D96647}" type="presOf" srcId="{A26244E8-9683-4935-AC31-CADFD799B4FA}" destId="{433A37F5-E298-4F49-9D14-5E778C6649EF}" srcOrd="0" destOrd="0" presId="urn:microsoft.com/office/officeart/2005/8/layout/rings+Icon"/>
    <dgm:cxn modelId="{DBFF697B-C160-46A0-A93B-44A5059BE927}" type="presOf" srcId="{2CC8146C-3832-45C5-8CD4-2E1CA5CFBE56}" destId="{61C9E88C-ABC7-4DB2-8D11-AC39695B87FF}" srcOrd="0" destOrd="0" presId="urn:microsoft.com/office/officeart/2005/8/layout/rings+Icon"/>
    <dgm:cxn modelId="{0E634CFA-B97D-4825-BB70-BB8BB5975099}" type="presOf" srcId="{C3AE6506-3D5C-4AED-8893-D4E8A7E39381}" destId="{E3F396A3-D2A8-4B25-A54B-95D7B80F50DC}" srcOrd="0" destOrd="0" presId="urn:microsoft.com/office/officeart/2005/8/layout/rings+Icon"/>
    <dgm:cxn modelId="{722A5666-03D9-4502-9024-69A9BFF54364}" type="presParOf" srcId="{E7DE9D3E-F8C5-4B35-9DCE-F0A15C59DF9D}" destId="{61C9E88C-ABC7-4DB2-8D11-AC39695B87FF}" srcOrd="0" destOrd="0" presId="urn:microsoft.com/office/officeart/2005/8/layout/rings+Icon"/>
    <dgm:cxn modelId="{D104B24F-50FE-46E4-BADF-C356C65BFA54}" type="presParOf" srcId="{E7DE9D3E-F8C5-4B35-9DCE-F0A15C59DF9D}" destId="{433A37F5-E298-4F49-9D14-5E778C6649EF}" srcOrd="1" destOrd="0" presId="urn:microsoft.com/office/officeart/2005/8/layout/rings+Icon"/>
    <dgm:cxn modelId="{030D1BE2-46C0-4DCF-9DCD-68173741EE97}" type="presParOf" srcId="{E7DE9D3E-F8C5-4B35-9DCE-F0A15C59DF9D}" destId="{E3F396A3-D2A8-4B25-A54B-95D7B80F50D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6D0252-C6C2-42E1-8382-62E3E45A05F5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2_2" csCatId="accent2" phldr="1"/>
      <dgm:spPr/>
    </dgm:pt>
    <dgm:pt modelId="{2CC8146C-3832-45C5-8CD4-2E1CA5CFBE56}">
      <dgm:prSet phldrT="[Text]" custT="1"/>
      <dgm:spPr>
        <a:solidFill>
          <a:srgbClr val="FF00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AUDIT FINDING</a:t>
          </a:r>
        </a:p>
        <a:p>
          <a:r>
            <a:rPr lang="en-ZA" sz="1550" b="0" u="none" dirty="0" smtClean="0"/>
            <a:t>1. Effective and appropriate steps were not taken to collect all money due, as required by section 38(1)(c)(</a:t>
          </a:r>
          <a:r>
            <a:rPr lang="en-ZA" sz="1550" b="0" u="none" dirty="0" err="1" smtClean="0"/>
            <a:t>i</a:t>
          </a:r>
          <a:r>
            <a:rPr lang="en-ZA" sz="1550" b="0" u="none" dirty="0" smtClean="0"/>
            <a:t>) of the PFMA and treasury regulations 11.2.1, 15.10.1.2(a) and 15.10.1.2(e)</a:t>
          </a:r>
        </a:p>
      </dgm:t>
    </dgm:pt>
    <dgm:pt modelId="{643CCC72-196D-4906-A9D1-8A9B4AA10F71}" type="parTrans" cxnId="{58C3FF48-4EAA-45BE-870E-920C055CE025}">
      <dgm:prSet/>
      <dgm:spPr/>
      <dgm:t>
        <a:bodyPr/>
        <a:lstStyle/>
        <a:p>
          <a:endParaRPr lang="en-ZA"/>
        </a:p>
      </dgm:t>
    </dgm:pt>
    <dgm:pt modelId="{59928EEE-7019-4FB9-8FEE-B209E29ED53D}" type="sibTrans" cxnId="{58C3FF48-4EAA-45BE-870E-920C055CE025}">
      <dgm:prSet/>
      <dgm:spPr/>
      <dgm:t>
        <a:bodyPr/>
        <a:lstStyle/>
        <a:p>
          <a:endParaRPr lang="en-ZA"/>
        </a:p>
      </dgm:t>
    </dgm:pt>
    <dgm:pt modelId="{A26244E8-9683-4935-AC31-CADFD799B4FA}">
      <dgm:prSet phldrT="[Text]" custT="1"/>
      <dgm:spPr>
        <a:solidFill>
          <a:srgbClr val="00B05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OUTCOME</a:t>
          </a:r>
        </a:p>
        <a:p>
          <a:pPr algn="l"/>
          <a:r>
            <a:rPr lang="en-ZA" sz="1550" b="0" u="none" dirty="0" smtClean="0"/>
            <a:t>1. Revenue collected is clearly recorded and reported accordingly.</a:t>
          </a:r>
        </a:p>
        <a:p>
          <a:pPr algn="l"/>
          <a:r>
            <a:rPr lang="en-ZA" sz="1550" b="0" u="none" dirty="0" smtClean="0"/>
            <a:t>2. Revenue collected on behalf of Dept. of Home Affairs will be recorded and directly deposited to the National Revenue Fund.  </a:t>
          </a:r>
          <a:endParaRPr lang="en-ZA" sz="1550" b="0" u="none" dirty="0"/>
        </a:p>
      </dgm:t>
    </dgm:pt>
    <dgm:pt modelId="{4EDC3847-818C-42FD-A40D-B0BC86688AA7}" type="parTrans" cxnId="{6E22C5AB-B5FE-4FD4-9939-24EA36551360}">
      <dgm:prSet/>
      <dgm:spPr/>
      <dgm:t>
        <a:bodyPr/>
        <a:lstStyle/>
        <a:p>
          <a:endParaRPr lang="en-ZA"/>
        </a:p>
      </dgm:t>
    </dgm:pt>
    <dgm:pt modelId="{8E76F8CC-5FC1-4612-8D30-6A2084F1EB36}" type="sibTrans" cxnId="{6E22C5AB-B5FE-4FD4-9939-24EA36551360}">
      <dgm:prSet/>
      <dgm:spPr/>
      <dgm:t>
        <a:bodyPr/>
        <a:lstStyle/>
        <a:p>
          <a:endParaRPr lang="en-ZA"/>
        </a:p>
      </dgm:t>
    </dgm:pt>
    <dgm:pt modelId="{C3AE6506-3D5C-4AED-8893-D4E8A7E39381}">
      <dgm:prSet phldrT="[Text]" custT="1"/>
      <dgm:spPr>
        <a:solidFill>
          <a:srgbClr val="FFFF00">
            <a:alpha val="50000"/>
          </a:srgbClr>
        </a:solidFill>
      </dgm:spPr>
      <dgm:t>
        <a:bodyPr anchor="t"/>
        <a:lstStyle/>
        <a:p>
          <a:pPr algn="ctr"/>
          <a:r>
            <a:rPr lang="en-ZA" sz="1550" b="1" u="sng" dirty="0" smtClean="0"/>
            <a:t>MEASURES IMPLEMENTED</a:t>
          </a:r>
        </a:p>
        <a:p>
          <a:pPr algn="l"/>
          <a:r>
            <a:rPr lang="en-ZA" sz="1550" b="0" u="none" dirty="0" smtClean="0"/>
            <a:t>1. Opened separate bank accounts in missions for revenue collection.</a:t>
          </a:r>
        </a:p>
        <a:p>
          <a:pPr algn="l"/>
          <a:r>
            <a:rPr lang="en-ZA" sz="1550" b="0" u="none" dirty="0" smtClean="0"/>
            <a:t>2. Opened separate line items for revenue collected on behalf of Dept. of Home Affairs.</a:t>
          </a:r>
        </a:p>
        <a:p>
          <a:pPr algn="l"/>
          <a:r>
            <a:rPr lang="en-ZA" sz="1550" b="0" u="none" dirty="0" smtClean="0"/>
            <a:t>3. Transfer of revenue collection and reporting function by Dept. of Home Affairs to DIRCO.</a:t>
          </a:r>
        </a:p>
        <a:p>
          <a:pPr algn="l"/>
          <a:endParaRPr lang="en-ZA" sz="1550" b="0" u="none" dirty="0" smtClean="0"/>
        </a:p>
      </dgm:t>
    </dgm:pt>
    <dgm:pt modelId="{7031B8F4-DE88-461D-9C25-D4CA32D7BFAB}" type="parTrans" cxnId="{826E87B6-7A05-4FFA-AE13-A699EC54AA26}">
      <dgm:prSet/>
      <dgm:spPr/>
      <dgm:t>
        <a:bodyPr/>
        <a:lstStyle/>
        <a:p>
          <a:endParaRPr lang="en-ZA"/>
        </a:p>
      </dgm:t>
    </dgm:pt>
    <dgm:pt modelId="{95631C14-A8E0-43EA-973C-4F5F12E27D53}" type="sibTrans" cxnId="{826E87B6-7A05-4FFA-AE13-A699EC54AA26}">
      <dgm:prSet/>
      <dgm:spPr/>
      <dgm:t>
        <a:bodyPr/>
        <a:lstStyle/>
        <a:p>
          <a:endParaRPr lang="en-ZA"/>
        </a:p>
      </dgm:t>
    </dgm:pt>
    <dgm:pt modelId="{E7DE9D3E-F8C5-4B35-9DCE-F0A15C59DF9D}" type="pres">
      <dgm:prSet presAssocID="{456D0252-C6C2-42E1-8382-62E3E45A05F5}" presName="Name0" presStyleCnt="0">
        <dgm:presLayoutVars>
          <dgm:chMax val="7"/>
          <dgm:dir/>
          <dgm:resizeHandles val="exact"/>
        </dgm:presLayoutVars>
      </dgm:prSet>
      <dgm:spPr/>
    </dgm:pt>
    <dgm:pt modelId="{61C9E88C-ABC7-4DB2-8D11-AC39695B87FF}" type="pres">
      <dgm:prSet presAssocID="{456D0252-C6C2-42E1-8382-62E3E45A05F5}" presName="ellipse1" presStyleLbl="vennNode1" presStyleIdx="0" presStyleCnt="3" custScaleX="136923" custLinFactNeighborX="-19058" custLinFactNeighborY="-784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33A37F5-E298-4F49-9D14-5E778C6649EF}" type="pres">
      <dgm:prSet presAssocID="{456D0252-C6C2-42E1-8382-62E3E45A05F5}" presName="ellipse2" presStyleLbl="vennNode1" presStyleIdx="1" presStyleCnt="3" custScaleX="142805" custScaleY="90993" custLinFactNeighborX="-5167" custLinFactNeighborY="313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3F396A3-D2A8-4B25-A54B-95D7B80F50DC}" type="pres">
      <dgm:prSet presAssocID="{456D0252-C6C2-42E1-8382-62E3E45A05F5}" presName="ellipse3" presStyleLbl="vennNode1" presStyleIdx="2" presStyleCnt="3" custScaleX="138935" custScaleY="103570" custLinFactNeighborX="25628" custLinFactNeighborY="-84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0F60DA6-C7A5-48B7-961C-09CCAE9E7252}" type="presOf" srcId="{2CC8146C-3832-45C5-8CD4-2E1CA5CFBE56}" destId="{61C9E88C-ABC7-4DB2-8D11-AC39695B87FF}" srcOrd="0" destOrd="0" presId="urn:microsoft.com/office/officeart/2005/8/layout/rings+Icon"/>
    <dgm:cxn modelId="{826E87B6-7A05-4FFA-AE13-A699EC54AA26}" srcId="{456D0252-C6C2-42E1-8382-62E3E45A05F5}" destId="{C3AE6506-3D5C-4AED-8893-D4E8A7E39381}" srcOrd="2" destOrd="0" parTransId="{7031B8F4-DE88-461D-9C25-D4CA32D7BFAB}" sibTransId="{95631C14-A8E0-43EA-973C-4F5F12E27D53}"/>
    <dgm:cxn modelId="{58C3FF48-4EAA-45BE-870E-920C055CE025}" srcId="{456D0252-C6C2-42E1-8382-62E3E45A05F5}" destId="{2CC8146C-3832-45C5-8CD4-2E1CA5CFBE56}" srcOrd="0" destOrd="0" parTransId="{643CCC72-196D-4906-A9D1-8A9B4AA10F71}" sibTransId="{59928EEE-7019-4FB9-8FEE-B209E29ED53D}"/>
    <dgm:cxn modelId="{7AD8D1AD-852D-45D9-AAA2-F4023B9D4BB4}" type="presOf" srcId="{C3AE6506-3D5C-4AED-8893-D4E8A7E39381}" destId="{E3F396A3-D2A8-4B25-A54B-95D7B80F50DC}" srcOrd="0" destOrd="0" presId="urn:microsoft.com/office/officeart/2005/8/layout/rings+Icon"/>
    <dgm:cxn modelId="{6E22C5AB-B5FE-4FD4-9939-24EA36551360}" srcId="{456D0252-C6C2-42E1-8382-62E3E45A05F5}" destId="{A26244E8-9683-4935-AC31-CADFD799B4FA}" srcOrd="1" destOrd="0" parTransId="{4EDC3847-818C-42FD-A40D-B0BC86688AA7}" sibTransId="{8E76F8CC-5FC1-4612-8D30-6A2084F1EB36}"/>
    <dgm:cxn modelId="{B0210E93-523E-40D2-AC55-236497CCB92A}" type="presOf" srcId="{456D0252-C6C2-42E1-8382-62E3E45A05F5}" destId="{E7DE9D3E-F8C5-4B35-9DCE-F0A15C59DF9D}" srcOrd="0" destOrd="0" presId="urn:microsoft.com/office/officeart/2005/8/layout/rings+Icon"/>
    <dgm:cxn modelId="{37061A18-CBF2-4FBE-B15D-DE1CABFD36EE}" type="presOf" srcId="{A26244E8-9683-4935-AC31-CADFD799B4FA}" destId="{433A37F5-E298-4F49-9D14-5E778C6649EF}" srcOrd="0" destOrd="0" presId="urn:microsoft.com/office/officeart/2005/8/layout/rings+Icon"/>
    <dgm:cxn modelId="{6EFBD270-9BFA-4CD2-8A15-85F9B99E4F3D}" type="presParOf" srcId="{E7DE9D3E-F8C5-4B35-9DCE-F0A15C59DF9D}" destId="{61C9E88C-ABC7-4DB2-8D11-AC39695B87FF}" srcOrd="0" destOrd="0" presId="urn:microsoft.com/office/officeart/2005/8/layout/rings+Icon"/>
    <dgm:cxn modelId="{ACDAF767-4E4A-4876-AA76-1FBE2DB14628}" type="presParOf" srcId="{E7DE9D3E-F8C5-4B35-9DCE-F0A15C59DF9D}" destId="{433A37F5-E298-4F49-9D14-5E778C6649EF}" srcOrd="1" destOrd="0" presId="urn:microsoft.com/office/officeart/2005/8/layout/rings+Icon"/>
    <dgm:cxn modelId="{62CEBFBB-8189-44CE-B2E5-FCF28D2436EE}" type="presParOf" srcId="{E7DE9D3E-F8C5-4B35-9DCE-F0A15C59DF9D}" destId="{E3F396A3-D2A8-4B25-A54B-95D7B80F50D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BCA1521-2D0B-45BD-96F5-51100EC0D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445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66" y="4690192"/>
            <a:ext cx="4984346" cy="444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FB73B8A-2467-4504-A579-64E4CE62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49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2EAF1-DB8A-4801-945D-6631577B075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32766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73B8A-2467-4504-A579-64E4CE6294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936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73B8A-2467-4504-A579-64E4CE6294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14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73B8A-2467-4504-A579-64E4CE6294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166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6DBB53-A0DB-4D22-BF38-FB44797D7E0F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12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FCB33C-34DD-4FD8-B34B-98F7F6D2C4AC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438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4D7C44-EDF5-43A6-BEE2-267D8896E591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949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2AFCB4-8BC0-4CA4-BDAB-CFB2C9C0C0EE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78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024CBB-3EB4-4779-A4B0-0CEA876D83D6}" type="slidenum">
              <a:rPr lang="en-US" altLang="en-US"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27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59E4-65FC-441E-A917-17C35E1E7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205B-8312-448B-BE82-22701F25C2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DE55-C9E1-4D58-9DE9-40A97C6FB8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F121E-B8E2-4A40-9D43-5AA78974B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162E-E292-4779-A655-CFC3FD2B4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7FC9-6DEE-4F9C-865D-1BB7FAA83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CB2D-259E-4C7C-9351-1DBB10B7BA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17431-DF1B-4CF6-8F04-4A0944332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8B200-B474-44BF-91C6-866E75473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4234-6940-4080-AA13-E07A9707F4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D878-0541-4F57-A34D-0030707C7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AFB58C7-C02A-491A-9E56-C892B0567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0" y="968375"/>
            <a:ext cx="8991600" cy="1470025"/>
          </a:xfrm>
        </p:spPr>
        <p:txBody>
          <a:bodyPr/>
          <a:lstStyle/>
          <a:p>
            <a:pPr eaLnBrk="1" hangingPunct="1"/>
            <a:r>
              <a:rPr lang="en-GB" smtClean="0"/>
              <a:t> </a:t>
            </a:r>
          </a:p>
        </p:txBody>
      </p:sp>
      <p:sp>
        <p:nvSpPr>
          <p:cNvPr id="3075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-4698" y="0"/>
            <a:ext cx="8996297" cy="5733256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 smtClean="0"/>
          </a:p>
          <a:p>
            <a:pPr eaLnBrk="1" hangingPunct="1"/>
            <a:r>
              <a:rPr lang="en-GB" sz="4800" b="1" dirty="0" smtClean="0"/>
              <a:t>DIRCO 2014/15 ANNUAL REPORT</a:t>
            </a:r>
          </a:p>
          <a:p>
            <a:pPr eaLnBrk="1" hangingPunct="1"/>
            <a:endParaRPr lang="en-GB" sz="3200" b="1" dirty="0" smtClean="0"/>
          </a:p>
          <a:p>
            <a:pPr eaLnBrk="1" hangingPunct="1"/>
            <a:r>
              <a:rPr lang="en-GB" sz="3200" b="1" dirty="0" smtClean="0"/>
              <a:t>Presentation to the Portfolio Committee</a:t>
            </a:r>
          </a:p>
          <a:p>
            <a:pPr eaLnBrk="1" hangingPunct="1"/>
            <a:endParaRPr lang="en-GB" sz="3200" b="1" dirty="0"/>
          </a:p>
          <a:p>
            <a:pPr eaLnBrk="1" hangingPunct="1"/>
            <a:r>
              <a:rPr lang="en-GB" sz="3200" b="1" dirty="0" smtClean="0"/>
              <a:t>Ambassador: JM Matjila</a:t>
            </a:r>
          </a:p>
          <a:p>
            <a:pPr eaLnBrk="1" hangingPunct="1"/>
            <a:r>
              <a:rPr lang="en-GB" sz="3200" b="1" dirty="0" smtClean="0"/>
              <a:t>Director General   </a:t>
            </a:r>
          </a:p>
          <a:p>
            <a:pPr eaLnBrk="1" hangingPunct="1"/>
            <a:r>
              <a:rPr lang="en-GB" sz="28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817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490537"/>
          </a:xfrm>
        </p:spPr>
        <p:txBody>
          <a:bodyPr/>
          <a:lstStyle/>
          <a:p>
            <a:r>
              <a:rPr lang="en-ZA" altLang="en-US" smtClean="0"/>
              <a:t>Programme 2: International Relations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53445"/>
              </p:ext>
            </p:extLst>
          </p:nvPr>
        </p:nvGraphicFramePr>
        <p:xfrm>
          <a:off x="290513" y="1052513"/>
          <a:ext cx="8640762" cy="4680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966"/>
                <a:gridCol w="6048796"/>
              </a:tblGrid>
              <a:tr h="4776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3" marB="45703"/>
                </a:tc>
              </a:tr>
              <a:tr h="420310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32 out of 65 planned  High level visits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3" marB="4570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The underachievement was due mostly to the national elections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The status of bilateral relations were reviewed and strengthened;  continental and global development of mutual concern were also discussed </a:t>
                      </a: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Tangible outcomes: signed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MoUs in the fields of higher education &amp; training, science &amp; technology, health &amp; a Five-to-Ten-year Programme of Cooperation </a:t>
                      </a:r>
                    </a:p>
                    <a:p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Promoted SA as an investment destination 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3" marB="45703"/>
                </a:tc>
              </a:tr>
            </a:tbl>
          </a:graphicData>
        </a:graphic>
      </p:graphicFrame>
      <p:sp>
        <p:nvSpPr>
          <p:cNvPr id="1639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224" y="6237312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F7D58E-1805-4689-851F-DC2194556A13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6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537"/>
          </a:xfrm>
        </p:spPr>
        <p:txBody>
          <a:bodyPr/>
          <a:lstStyle/>
          <a:p>
            <a:r>
              <a:rPr lang="en-ZA" altLang="en-US" dirty="0" smtClean="0"/>
              <a:t>Programme 2: International Relations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2645751"/>
              </p:ext>
            </p:extLst>
          </p:nvPr>
        </p:nvGraphicFramePr>
        <p:xfrm>
          <a:off x="179512" y="620688"/>
          <a:ext cx="8640762" cy="593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273"/>
                <a:gridCol w="5544489"/>
              </a:tblGrid>
              <a:tr h="54142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Areas targeted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Achievements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  <a:tr h="351752"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ECONOMIC DIPLOMACY</a:t>
                      </a:r>
                    </a:p>
                  </a:txBody>
                  <a:tcPr marL="91438" marR="91438" marT="45709" marB="45709"/>
                </a:tc>
                <a:tc hMerge="1">
                  <a:txBody>
                    <a:bodyPr/>
                    <a:lstStyle/>
                    <a:p>
                      <a:endParaRPr lang="en-ZA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7" marB="45707"/>
                </a:tc>
              </a:tr>
              <a:tr h="4731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Trade and investment seminars;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Chambers of commerce;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Government ministries;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Potential investors; and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Tourism promotion events</a:t>
                      </a:r>
                      <a:endParaRPr lang="en-Z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Promoted exports in agro processing; renewable energy; various sectors such as banking; mining; automotive components; fruits; cosmetics; military equipment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Explored possible collaboration in food processing; aviation; transport and infrastructure, science and technology and education</a:t>
                      </a:r>
                      <a:endParaRPr lang="en-Z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Created awareness of SA products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and promoted SA as a favourable investment destination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i="1" dirty="0" smtClean="0">
                          <a:solidFill>
                            <a:schemeClr val="tx1"/>
                          </a:solidFill>
                        </a:rPr>
                        <a:t>through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</a:rPr>
                        <a:t> 111 trade and investment seminars; 122 engagements with various chambers of commerce; 52 engagements with different government ministries; 96 meetings with potential investors and 96 tourism promotion events</a:t>
                      </a:r>
                    </a:p>
                    <a:p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9" marB="45709"/>
                </a:tc>
              </a:tr>
            </a:tbl>
          </a:graphicData>
        </a:graphic>
      </p:graphicFrame>
      <p:sp>
        <p:nvSpPr>
          <p:cNvPr id="174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426753-67D6-4827-8BAA-66524C6E9013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1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19137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Programme 3: International Cooperation</a:t>
            </a:r>
            <a:endParaRPr lang="en-ZA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388" y="727075"/>
          <a:ext cx="8856662" cy="5078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677"/>
                <a:gridCol w="6007985"/>
              </a:tblGrid>
              <a:tr h="701016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Focus area of the Targets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18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Promotion &amp; protection of human rights 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Negotiated and influenced the adoption of resolutions 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the implementation of the International Decade on People on African Descent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Right of Palestinian people to self determination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/>
                        <a:t>Right to development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80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Disarmament, nuclear security and Non-proliferation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Continued the promotion of peaceful uses of nuclear energy and the safety and security of nuclear energy.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98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Post-2015 Development Agenda and Sustainable Development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Extensive work done on South Africa’s position on the Post 2015 Development Agenda and the Sustainable Development Goals, to ensure alignment with the NDP, Agenda 2063 and NEPAD</a:t>
                      </a:r>
                      <a:endParaRPr lang="en-ZA" sz="2000" dirty="0"/>
                    </a:p>
                  </a:txBody>
                  <a:tcPr marL="91437" marR="91437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63F0E2-2F93-40C9-BE34-7D759B740708}" type="slidenum">
              <a:rPr 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66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38150" y="115888"/>
            <a:ext cx="8229600" cy="719137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Programme 3: International Cooperation</a:t>
            </a:r>
            <a:endParaRPr lang="en-ZA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0825" y="835025"/>
          <a:ext cx="8435975" cy="493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575"/>
                <a:gridCol w="6432400"/>
              </a:tblGrid>
              <a:tr h="700940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Focus area of Targets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538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UNGA and its Committees 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President’s participation to advance SA’s positions 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SA’s policy position on the Palestinian question and Western Sahara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Reform of the UNSC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Negotiated and influenced resolutions in the UNGA Main Committees including committees on Disarmament and International Security; Economic and Finance; Humanitarian and Cultural and Legal. 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707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Climate Change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Extensive work done in preparation for COP21 where a new legal instrument under the UN Framework Convention on Climate Change will be negotiated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40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G20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President’s participation at G20 Summit resulting in the adoption of the Brisbane Action Plan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0C34C5-8BC5-4295-ADF6-7B617C87AE2D}" type="slidenum">
              <a:rPr 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8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34975" y="0"/>
            <a:ext cx="8229600" cy="620713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Programme 3.2:Continental Cooperation</a:t>
            </a:r>
            <a:endParaRPr lang="en-ZA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388" y="638175"/>
          <a:ext cx="8640762" cy="585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191"/>
                <a:gridCol w="6480571"/>
              </a:tblGrid>
              <a:tr h="653306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Focus areas of targets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271">
                <a:tc rowSpan="4"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Peace and stability; socio-economic development; good governance and democracy 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Advanced Africa Agenda through participation at AU structures, providing a national account on efforts to promote and protect human rights, adoption of 2014 as </a:t>
                      </a:r>
                      <a:r>
                        <a:rPr lang="en-ZA" sz="1800" i="1" dirty="0" smtClean="0">
                          <a:solidFill>
                            <a:schemeClr val="tx1"/>
                          </a:solidFill>
                        </a:rPr>
                        <a:t>Year of Agriculture and Food Security </a:t>
                      </a:r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and national consultations towards Agenda 2063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95">
                <a:tc v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Utilised AUPSC membership to promote peace and security on the continent, including discussions on the modalities for effective operationalization of the ACIRC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03">
                <a:tc v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Participated in seven election observer missions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295">
                <a:tc v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Provided support to the President at NEPAD Summits and the updates given on progress on Presidential Infrastructure Championing Initiative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3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SADC Regional Integration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In capacity as Chair of the Organ convened various Summits to address peace and security challenges, particularly in Lesotho, DRC and Madagascar </a:t>
                      </a:r>
                    </a:p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Contributed to the adoption of the Draft Declaration on SADC Infrastructure Development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8E51C1-5F13-4C66-BBEF-2CA6495FD765}" type="slidenum">
              <a:rPr 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42913" y="153988"/>
            <a:ext cx="8229600" cy="839787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Programme 3: South –South and North –South  Cooperation</a:t>
            </a:r>
            <a:endParaRPr lang="en-ZA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507413" cy="509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542"/>
                <a:gridCol w="6486871"/>
              </a:tblGrid>
              <a:tr h="69878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Focus areas of targets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7735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BRICS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Sixth BRICS Summit that saw the signing of the first formal BRICS intergovernmental agreements, the Agreement on the New Development Bank with its regional centre in South Africa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258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IBSA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Contributed to IBSA fund that allowed for the timeous response of projects on rebuilding Palestine as well as aid to Ebola affected countries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78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IORA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South Africa assumed Vice-Chair of IORA, hosted first international workshop on the Blue Economy Contact Group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78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Concluded EPA negotiations and initialled the EU-SADC Economic Partnership Agreement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780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US-Africa Leaders’ Summit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Positioned South Africa as key trade and investment destination and renewal of AGOA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A5BC95-9979-43C7-B57C-02C49625AB96}" type="slidenum">
              <a:rPr 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3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30213" y="1300163"/>
          <a:ext cx="8229600" cy="428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967"/>
                <a:gridCol w="5239633"/>
              </a:tblGrid>
              <a:tr h="697378"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Focus areas of targets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</a:p>
                    <a:p>
                      <a:endParaRPr lang="en-ZA" sz="1800" dirty="0"/>
                    </a:p>
                  </a:txBody>
                  <a:tcPr marT="45721" marB="45721"/>
                </a:tc>
              </a:tr>
              <a:tr h="1892882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Media briefings, statements and opinion pieces</a:t>
                      </a:r>
                      <a:endParaRPr lang="en-ZA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Utilized various platforms to articulate SA’s foreign policy positions on international affairs: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32 over the target of 24 media briefings;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229 out of 240 targeted media statements;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24 over the target of 11 opinion pieces</a:t>
                      </a:r>
                      <a:endParaRPr lang="en-ZA" sz="1800" dirty="0"/>
                    </a:p>
                  </a:txBody>
                  <a:tcPr marT="45721" marB="45721"/>
                </a:tc>
              </a:tr>
              <a:tr h="404037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Publications</a:t>
                      </a:r>
                      <a:endParaRPr lang="en-ZA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20 out of 19 targeted publications</a:t>
                      </a:r>
                      <a:endParaRPr lang="en-ZA" sz="1800" dirty="0"/>
                    </a:p>
                  </a:txBody>
                  <a:tcPr marT="45721" marB="45721"/>
                </a:tc>
              </a:tr>
              <a:tr h="1295129">
                <a:tc>
                  <a:txBody>
                    <a:bodyPr/>
                    <a:lstStyle/>
                    <a:p>
                      <a:r>
                        <a:rPr lang="en-ZA" sz="1800" b="1" dirty="0" smtClean="0"/>
                        <a:t>Public Participation programmes</a:t>
                      </a:r>
                      <a:endParaRPr lang="en-ZA" sz="1800" b="1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17 out of the 12 targeted Public Participation </a:t>
                      </a:r>
                      <a:r>
                        <a:rPr lang="en-US" altLang="en-US" sz="1800" b="1" dirty="0" err="1" smtClean="0">
                          <a:solidFill>
                            <a:srgbClr val="000000"/>
                          </a:solidFill>
                        </a:rPr>
                        <a:t>Programmes</a:t>
                      </a: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 undertaken to create greater awareness of SA’s foreign policy priorities</a:t>
                      </a:r>
                    </a:p>
                    <a:p>
                      <a:endParaRPr lang="en-ZA" sz="1800" dirty="0"/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225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276771-E1FA-49DC-AE79-3BA0F979F095}" type="slidenum">
              <a:rPr lang="en-US" smtClean="0">
                <a:latin typeface="Times" panose="02020603050405020304" pitchFamily="18" charset="0"/>
              </a:rPr>
              <a:pPr/>
              <a:t>16</a:t>
            </a:fld>
            <a:endParaRPr lang="en-US" smtClean="0">
              <a:latin typeface="Times" panose="02020603050405020304" pitchFamily="18" charset="0"/>
            </a:endParaRPr>
          </a:p>
        </p:txBody>
      </p:sp>
      <p:sp>
        <p:nvSpPr>
          <p:cNvPr id="2254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ZA" altLang="en-US" smtClean="0"/>
              <a:t>Programme 4</a:t>
            </a:r>
            <a:br>
              <a:rPr lang="en-ZA" altLang="en-US" smtClean="0"/>
            </a:br>
            <a:r>
              <a:rPr lang="en-ZA" altLang="en-US" smtClean="0"/>
              <a:t>Sub-programme 4.1: Public Diplomacy</a:t>
            </a:r>
          </a:p>
        </p:txBody>
      </p:sp>
    </p:spTree>
    <p:extLst>
      <p:ext uri="{BB962C8B-B14F-4D97-AF65-F5344CB8AC3E}">
        <p14:creationId xmlns:p14="http://schemas.microsoft.com/office/powerpoint/2010/main" xmlns="" val="3370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42913" y="153988"/>
            <a:ext cx="8229600" cy="1143000"/>
          </a:xfrm>
        </p:spPr>
        <p:txBody>
          <a:bodyPr/>
          <a:lstStyle/>
          <a:p>
            <a:r>
              <a:rPr lang="en-ZA" altLang="en-US" smtClean="0"/>
              <a:t>Programme 4</a:t>
            </a:r>
            <a:br>
              <a:rPr lang="en-ZA" altLang="en-US" smtClean="0"/>
            </a:br>
            <a:r>
              <a:rPr lang="en-ZA" altLang="en-US" smtClean="0"/>
              <a:t>Sub-programme 4.2: State Protocol</a:t>
            </a:r>
            <a:endParaRPr lang="en-ZA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15925" y="1270000"/>
          <a:ext cx="8229600" cy="521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640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Focus areas of targets</a:t>
                      </a:r>
                    </a:p>
                    <a:p>
                      <a:endParaRPr lang="en-ZA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1800" dirty="0" smtClean="0"/>
                    </a:p>
                    <a:p>
                      <a:endParaRPr lang="en-ZA" sz="1800" dirty="0"/>
                    </a:p>
                  </a:txBody>
                  <a:tcPr marT="45731" marB="45731"/>
                </a:tc>
              </a:tr>
              <a:tr h="2286557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Provided Protocol services for state and ceremonial events, incoming and outgoing state visits</a:t>
                      </a:r>
                      <a:endParaRPr lang="en-ZA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Provided protocol services at four special events;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Facilitated 28174 dignitaries through the State Protocol Lounges;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148 requests for ceremonial services;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191 requests for incoming and outgoing international visits</a:t>
                      </a:r>
                    </a:p>
                    <a:p>
                      <a:endParaRPr lang="en-ZA" sz="1800" dirty="0"/>
                    </a:p>
                  </a:txBody>
                  <a:tcPr marT="45731" marB="45731"/>
                </a:tc>
              </a:tr>
              <a:tr h="2286557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Provide immunities and privileges for the Diplomatic Corps</a:t>
                      </a:r>
                      <a:endParaRPr lang="en-ZA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Provided diplomatic immunities and privileges in the following areas: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Issued 6015 diplomatic passports &amp; visas;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Responded to 7887 requests for Diplomatic accreditation;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1" dirty="0" smtClean="0">
                          <a:solidFill>
                            <a:srgbClr val="000000"/>
                          </a:solidFill>
                        </a:rPr>
                        <a:t>Responded to 2350 requests for Diplomatic privileges </a:t>
                      </a:r>
                      <a:endParaRPr lang="en-ZA" altLang="en-US" sz="1800" b="1" dirty="0" smtClean="0"/>
                    </a:p>
                    <a:p>
                      <a:endParaRPr lang="en-ZA" sz="1800" dirty="0"/>
                    </a:p>
                  </a:txBody>
                  <a:tcPr marT="45731" marB="45731"/>
                </a:tc>
              </a:tr>
            </a:tbl>
          </a:graphicData>
        </a:graphic>
      </p:graphicFrame>
      <p:sp>
        <p:nvSpPr>
          <p:cNvPr id="235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2A950E-C167-41A7-AA54-08E882EE4CE1}" type="slidenum">
              <a:rPr lang="en-US" smtClean="0">
                <a:latin typeface="Times" panose="02020603050405020304" pitchFamily="18" charset="0"/>
              </a:rPr>
              <a:pPr/>
              <a:t>17</a:t>
            </a:fld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9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229600" cy="1143000"/>
          </a:xfrm>
        </p:spPr>
        <p:txBody>
          <a:bodyPr/>
          <a:lstStyle/>
          <a:p>
            <a:r>
              <a:rPr lang="en-ZA" dirty="0" smtClean="0"/>
              <a:t>FINANCIAL POSITION AS AT 31 MARCH 2015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17431-DF1B-4CF6-8F04-4A0944332BB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99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65BA76-8AB2-46F7-947C-3A2EAB55E9C6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85306" y="26480"/>
            <a:ext cx="8229600" cy="720080"/>
          </a:xfrm>
          <a:ln w="19050"/>
        </p:spPr>
        <p:txBody>
          <a:bodyPr/>
          <a:lstStyle/>
          <a:p>
            <a:pPr eaLnBrk="1" hangingPunct="1"/>
            <a:r>
              <a:rPr lang="en-US" sz="3000" dirty="0" smtClean="0"/>
              <a:t>APPROPRIATION STATEMENT</a:t>
            </a:r>
            <a:endParaRPr lang="en-GB" sz="3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05036" y="4393662"/>
            <a:ext cx="8147248" cy="84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q"/>
            </a:pPr>
            <a:endParaRPr lang="en-Z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9512" y="754323"/>
          <a:ext cx="8712968" cy="4901350"/>
        </p:xfrm>
        <a:graphic>
          <a:graphicData uri="http://schemas.openxmlformats.org/drawingml/2006/table">
            <a:tbl>
              <a:tblPr/>
              <a:tblGrid>
                <a:gridCol w="1584176"/>
                <a:gridCol w="1080120"/>
                <a:gridCol w="864096"/>
                <a:gridCol w="1224136"/>
                <a:gridCol w="1080120"/>
                <a:gridCol w="1191812"/>
                <a:gridCol w="788711"/>
                <a:gridCol w="899797"/>
              </a:tblGrid>
              <a:tr h="514437">
                <a:tc gridSpan="8">
                  <a:txBody>
                    <a:bodyPr/>
                    <a:lstStyle/>
                    <a:p>
                      <a:pPr algn="ctr" fontAlgn="t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1712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Adjusted Appropriation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Virement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 Appropriation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2014/15  Actual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Variance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Expenditure as %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2013/14  Actual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R'000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R'000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R'000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R'000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R'000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Administration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1 419 569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(72 789)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346 780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1 247 943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98 837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92,7%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1 263 110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 Relations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3 047 451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75 473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3 122 924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3 119 882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3 042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99,9%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2 892 877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 Cooperation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504 400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(19 071)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485 329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485 154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175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100,0%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451 689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2290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Public Diplomacy And State Protocol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309 297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(22 718)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286 579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275 861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10 718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96,3%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281 553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International Transfers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823 607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39 105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862 712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862 712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100,0%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977 981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algn="l" fontAlgn="t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Subtotal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6 104 324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    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-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6 104 324 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5 991 552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112 772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98,2%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5 867 210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28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smtClean="0"/>
              <a:t>Presentation 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smtClean="0"/>
              <a:t>Background</a:t>
            </a:r>
          </a:p>
          <a:p>
            <a:r>
              <a:rPr lang="en-ZA" sz="3200" smtClean="0"/>
              <a:t>Programmes performance information  </a:t>
            </a:r>
          </a:p>
          <a:p>
            <a:r>
              <a:rPr lang="en-ZA" sz="3200" smtClean="0"/>
              <a:t>Financial Position as at 31 March 2015</a:t>
            </a:r>
          </a:p>
          <a:p>
            <a:r>
              <a:rPr lang="en-ZA" sz="3200" smtClean="0"/>
              <a:t>Conclusion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D1E039-22FD-4D08-92E5-484A382F7768}" type="slidenum">
              <a:rPr 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1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en-ZA" dirty="0" smtClean="0"/>
              <a:t>2014/15 APPROPRIATION STATEMENT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F121E-B8E2-4A40-9D43-5AA78974B17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980728"/>
          <a:ext cx="8712968" cy="4658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54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65BA76-8AB2-46F7-947C-3A2EAB55E9C6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12304"/>
          </a:xfrm>
          <a:ln w="19050"/>
        </p:spPr>
        <p:txBody>
          <a:bodyPr/>
          <a:lstStyle/>
          <a:p>
            <a:pPr eaLnBrk="1" hangingPunct="1"/>
            <a:r>
              <a:rPr lang="en-US" sz="3000" dirty="0" smtClean="0"/>
              <a:t>2014/15 </a:t>
            </a:r>
            <a:r>
              <a:rPr lang="en-US" sz="3000" dirty="0"/>
              <a:t>Expenditure Outcome </a:t>
            </a:r>
            <a:r>
              <a:rPr lang="en-ZA" altLang="en-US" sz="3000" dirty="0"/>
              <a:t>…continued</a:t>
            </a:r>
            <a:endParaRPr lang="en-GB" sz="30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05036" y="4393662"/>
            <a:ext cx="8147248" cy="84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q"/>
            </a:pPr>
            <a:endParaRPr lang="en-Z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9512" y="908720"/>
          <a:ext cx="8784976" cy="4508087"/>
        </p:xfrm>
        <a:graphic>
          <a:graphicData uri="http://schemas.openxmlformats.org/drawingml/2006/table">
            <a:tbl>
              <a:tblPr/>
              <a:tblGrid>
                <a:gridCol w="1440160"/>
                <a:gridCol w="1143655"/>
                <a:gridCol w="839740"/>
                <a:gridCol w="839740"/>
                <a:gridCol w="968931"/>
                <a:gridCol w="839740"/>
                <a:gridCol w="904336"/>
                <a:gridCol w="904337"/>
                <a:gridCol w="904337"/>
              </a:tblGrid>
              <a:tr h="159484">
                <a:tc gridSpan="8">
                  <a:txBody>
                    <a:bodyPr/>
                    <a:lstStyle/>
                    <a:p>
                      <a:pPr algn="ctr" fontAlgn="t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049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Adjusted Appropriation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Shifting of Funds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Virement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Final Appropriation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2014/15 Actual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Variance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Expenditure as %</a:t>
                      </a: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2013/14 Actual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175" marR="8175" marT="81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Compensation of employees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2 581 799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56 827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74 035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2 712 661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2 709 749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2 912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99,9%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2 433 733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Goods and services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2 414 835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(91 658)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(111 746)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2 211 431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2 197 842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13 589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99,4%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2 208 968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Interest and rent on land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46 598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46 598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46 590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100,0%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35 745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Transfers &amp; subsidies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833 713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(469)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35 732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868 976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868 962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100,0%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984 330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Payment for capital assets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273 977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(11 298)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1 979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264 658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168 409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96 249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63,6%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203 980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91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Payment for financial assets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37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Total </a:t>
                      </a:r>
                    </a:p>
                  </a:txBody>
                  <a:tcPr marL="8175" marR="8175" marT="81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6 104 324</a:t>
                      </a:r>
                      <a:endParaRPr lang="en-ZA" sz="1200" b="1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1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  <a:endParaRPr lang="en-ZA" sz="1200" b="1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6 104 324</a:t>
                      </a:r>
                      <a:endParaRPr lang="en-ZA" sz="1200" b="1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5 991 552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112 772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98,2%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5 991 552</a:t>
                      </a:r>
                      <a:endParaRPr lang="en-ZA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93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en-ZA" dirty="0"/>
              <a:t>2014/15 APPROPRIATION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F121E-B8E2-4A40-9D43-5AA78974B17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9388" y="908050"/>
          <a:ext cx="8785225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79512" y="692696"/>
          <a:ext cx="8712968" cy="4669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39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9061" y="0"/>
            <a:ext cx="8229600" cy="620688"/>
          </a:xfrm>
        </p:spPr>
        <p:txBody>
          <a:bodyPr/>
          <a:lstStyle/>
          <a:p>
            <a:r>
              <a:rPr lang="en-US" sz="3000" dirty="0" smtClean="0"/>
              <a:t>2014/15 </a:t>
            </a:r>
            <a:r>
              <a:rPr lang="en-US" sz="3000" dirty="0"/>
              <a:t>Expenditure </a:t>
            </a:r>
            <a:r>
              <a:rPr lang="en-US" sz="3000" dirty="0" smtClean="0"/>
              <a:t>Analysis</a:t>
            </a:r>
            <a:endParaRPr lang="en-ZA" altLang="en-US" sz="3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51837" cy="4881731"/>
          </a:xfrm>
        </p:spPr>
        <p:txBody>
          <a:bodyPr/>
          <a:lstStyle/>
          <a:p>
            <a:pPr marL="0" indent="0" algn="just">
              <a:buNone/>
            </a:pPr>
            <a:r>
              <a:rPr lang="en-ZA" sz="2000" b="1" dirty="0" err="1" smtClean="0"/>
              <a:t>Virements</a:t>
            </a:r>
            <a:r>
              <a:rPr lang="en-ZA" sz="2000" b="1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ZA" sz="2000" dirty="0" err="1" smtClean="0"/>
              <a:t>Virement</a:t>
            </a:r>
            <a:r>
              <a:rPr lang="en-ZA" sz="2000" dirty="0" smtClean="0"/>
              <a:t> </a:t>
            </a:r>
            <a:r>
              <a:rPr lang="en-ZA" sz="2000" dirty="0"/>
              <a:t>of funds amounting to R114, 6 million was shifted from </a:t>
            </a:r>
            <a:r>
              <a:rPr lang="en-ZA" sz="2000" dirty="0" smtClean="0"/>
              <a:t>programmes 1</a:t>
            </a:r>
            <a:r>
              <a:rPr lang="en-ZA" sz="2000" dirty="0"/>
              <a:t>, 3 and 4 to defrayment of </a:t>
            </a:r>
            <a:r>
              <a:rPr lang="en-ZA" sz="2000" dirty="0" smtClean="0"/>
              <a:t>over expenditure </a:t>
            </a:r>
            <a:r>
              <a:rPr lang="en-ZA" sz="2000" dirty="0"/>
              <a:t>in Programme 2 and </a:t>
            </a:r>
            <a:r>
              <a:rPr lang="en-ZA" sz="2000" dirty="0" smtClean="0"/>
              <a:t>Programme 5 </a:t>
            </a:r>
            <a:r>
              <a:rPr lang="en-ZA" sz="2000" dirty="0"/>
              <a:t>due the depreciation of the Rand against major foreign currencies, </a:t>
            </a:r>
            <a:r>
              <a:rPr lang="en-ZA" sz="2000" dirty="0" smtClean="0"/>
              <a:t>thus increasing </a:t>
            </a:r>
            <a:r>
              <a:rPr lang="en-ZA" sz="2000" dirty="0"/>
              <a:t>operational costs incurred in missions abroad as well as the </a:t>
            </a:r>
            <a:r>
              <a:rPr lang="en-ZA" sz="2000" dirty="0" smtClean="0"/>
              <a:t>assessed contribution </a:t>
            </a:r>
            <a:r>
              <a:rPr lang="en-ZA" sz="2000" dirty="0"/>
              <a:t>within Programme 5 as a result of foreign exchange fluctuation. </a:t>
            </a:r>
            <a:endParaRPr lang="en-ZA" sz="2000" dirty="0" smtClean="0"/>
          </a:p>
          <a:p>
            <a:pPr algn="just">
              <a:lnSpc>
                <a:spcPct val="150000"/>
              </a:lnSpc>
            </a:pPr>
            <a:r>
              <a:rPr lang="en-ZA" sz="2000" dirty="0" smtClean="0"/>
              <a:t>The</a:t>
            </a:r>
            <a:r>
              <a:rPr lang="en-ZA" sz="2000" dirty="0"/>
              <a:t> </a:t>
            </a:r>
            <a:r>
              <a:rPr lang="en-ZA" sz="2000" dirty="0" smtClean="0"/>
              <a:t>department </a:t>
            </a:r>
            <a:r>
              <a:rPr lang="en-ZA" sz="2000" dirty="0"/>
              <a:t>could not request additional funding from National Treasury as </a:t>
            </a:r>
            <a:r>
              <a:rPr lang="en-ZA" sz="2000" dirty="0" smtClean="0"/>
              <a:t>the depreciation </a:t>
            </a:r>
            <a:r>
              <a:rPr lang="en-ZA" sz="2000" dirty="0"/>
              <a:t>of the Rand was after the adjustment estimates were concluded</a:t>
            </a:r>
          </a:p>
          <a:p>
            <a:pPr marL="0" indent="0" algn="just">
              <a:buNone/>
            </a:pPr>
            <a:endParaRPr lang="en-ZA" altLang="en-US" sz="13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2120A2C-1D43-4577-B09E-3F8C3C7690DA}" type="slidenum">
              <a:rPr lang="en-GB" altLang="en-US" sz="1000" smtClean="0"/>
              <a:pPr/>
              <a:t>23</a:t>
            </a:fld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4857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9061" y="0"/>
            <a:ext cx="8229600" cy="620688"/>
          </a:xfrm>
        </p:spPr>
        <p:txBody>
          <a:bodyPr/>
          <a:lstStyle/>
          <a:p>
            <a:r>
              <a:rPr lang="en-US" sz="3000" dirty="0" smtClean="0"/>
              <a:t>2014/15 </a:t>
            </a:r>
            <a:r>
              <a:rPr lang="en-US" sz="3000" dirty="0"/>
              <a:t>Expenditure </a:t>
            </a:r>
            <a:r>
              <a:rPr lang="en-US" sz="3000" dirty="0" smtClean="0"/>
              <a:t>Analysis</a:t>
            </a:r>
            <a:endParaRPr lang="en-ZA" altLang="en-US" sz="3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51837" cy="4881731"/>
          </a:xfrm>
        </p:spPr>
        <p:txBody>
          <a:bodyPr/>
          <a:lstStyle/>
          <a:p>
            <a:pPr marL="0" indent="0" algn="just">
              <a:buNone/>
            </a:pPr>
            <a:r>
              <a:rPr lang="en-ZA" sz="1800" b="1" dirty="0"/>
              <a:t>Programme 1: Administration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en-ZA" sz="1800" dirty="0" smtClean="0"/>
              <a:t>The </a:t>
            </a:r>
            <a:r>
              <a:rPr lang="en-ZA" sz="1800" dirty="0"/>
              <a:t>expenditure for 2014/15 expenditure of R1.3 </a:t>
            </a:r>
            <a:r>
              <a:rPr lang="en-ZA" sz="1800" dirty="0" smtClean="0"/>
              <a:t>billion has </a:t>
            </a:r>
            <a:r>
              <a:rPr lang="en-ZA" sz="1800" dirty="0"/>
              <a:t>increase  as compared to </a:t>
            </a:r>
            <a:r>
              <a:rPr lang="en-ZA" sz="1800" dirty="0" smtClean="0"/>
              <a:t>the 2013/14 </a:t>
            </a:r>
            <a:r>
              <a:rPr lang="en-ZA" sz="1800" dirty="0"/>
              <a:t>of R1.2 billion </a:t>
            </a:r>
            <a:r>
              <a:rPr lang="en-ZA" sz="1800" dirty="0" smtClean="0"/>
              <a:t>. </a:t>
            </a:r>
            <a:r>
              <a:rPr lang="en-ZA" sz="1800" dirty="0"/>
              <a:t>This is as a result of payment for construction projects which were planned to paid in 2013/14 were only paid in 2014/15 due to unforeseeable delays with the capital projects.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1800" b="1" dirty="0" smtClean="0"/>
              <a:t>Programme </a:t>
            </a:r>
            <a:r>
              <a:rPr lang="en-ZA" sz="1800" b="1" dirty="0"/>
              <a:t>2: International Relations</a:t>
            </a:r>
          </a:p>
          <a:p>
            <a:pPr marL="342900" lvl="2" indent="-342900" algn="just">
              <a:lnSpc>
                <a:spcPct val="150000"/>
              </a:lnSpc>
              <a:buFontTx/>
              <a:buAutoNum type="arabicPeriod"/>
            </a:pPr>
            <a:r>
              <a:rPr lang="en-ZA" dirty="0"/>
              <a:t>The expenditure for 2014/15 expenditure of R3,1 </a:t>
            </a:r>
            <a:r>
              <a:rPr lang="en-ZA" dirty="0" smtClean="0"/>
              <a:t>billion has </a:t>
            </a:r>
            <a:r>
              <a:rPr lang="en-ZA" dirty="0"/>
              <a:t>increase  as compared to the 2013/14 of R2,9 </a:t>
            </a:r>
            <a:r>
              <a:rPr lang="en-ZA" dirty="0" smtClean="0"/>
              <a:t>billion. </a:t>
            </a:r>
            <a:r>
              <a:rPr lang="en-ZA" dirty="0"/>
              <a:t>This is </a:t>
            </a:r>
            <a:r>
              <a:rPr lang="en-GB" dirty="0"/>
              <a:t>due to the depreciation of the rand against other major currencies on expenditure to be incurred in foreign currency in missions </a:t>
            </a:r>
            <a:r>
              <a:rPr lang="en-GB" dirty="0" smtClean="0"/>
              <a:t>abroad.</a:t>
            </a:r>
            <a:endParaRPr lang="en-ZA" sz="1600" dirty="0"/>
          </a:p>
          <a:p>
            <a:pPr marL="0" indent="0" algn="just">
              <a:buNone/>
            </a:pPr>
            <a:endParaRPr lang="en-ZA" sz="1600" dirty="0"/>
          </a:p>
          <a:p>
            <a:pPr marL="0" indent="0" algn="just">
              <a:buNone/>
            </a:pPr>
            <a:endParaRPr lang="en-ZA" altLang="en-US" sz="13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2120A2C-1D43-4577-B09E-3F8C3C7690DA}" type="slidenum">
              <a:rPr lang="en-GB" altLang="en-US" sz="1000" smtClean="0"/>
              <a:pPr/>
              <a:t>24</a:t>
            </a:fld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59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9061" y="0"/>
            <a:ext cx="8229600" cy="620688"/>
          </a:xfrm>
        </p:spPr>
        <p:txBody>
          <a:bodyPr/>
          <a:lstStyle/>
          <a:p>
            <a:r>
              <a:rPr lang="en-US" sz="3000" dirty="0" smtClean="0"/>
              <a:t>2014/15 </a:t>
            </a:r>
            <a:r>
              <a:rPr lang="en-US" sz="3000" dirty="0"/>
              <a:t>Expenditure </a:t>
            </a:r>
            <a:r>
              <a:rPr lang="en-US" sz="3000" dirty="0" smtClean="0"/>
              <a:t>Analysis</a:t>
            </a:r>
            <a:endParaRPr lang="en-ZA" altLang="en-US" sz="3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51837" cy="4881731"/>
          </a:xfrm>
        </p:spPr>
        <p:txBody>
          <a:bodyPr/>
          <a:lstStyle/>
          <a:p>
            <a:pPr marL="0" indent="0" algn="just">
              <a:buNone/>
            </a:pPr>
            <a:r>
              <a:rPr lang="en-ZA" sz="1800" b="1" dirty="0"/>
              <a:t>Programme 3: International Cooperation</a:t>
            </a:r>
          </a:p>
          <a:p>
            <a:pPr marL="342900" lvl="2" indent="-342900" algn="just">
              <a:lnSpc>
                <a:spcPct val="150000"/>
              </a:lnSpc>
              <a:buFontTx/>
              <a:buAutoNum type="arabicPeriod"/>
            </a:pPr>
            <a:r>
              <a:rPr lang="en-ZA" sz="1800" dirty="0" smtClean="0"/>
              <a:t>The </a:t>
            </a:r>
            <a:r>
              <a:rPr lang="en-ZA" sz="1800" dirty="0"/>
              <a:t>expenditure for </a:t>
            </a:r>
            <a:r>
              <a:rPr lang="en-ZA" sz="1800" dirty="0" smtClean="0"/>
              <a:t>2014/15 </a:t>
            </a:r>
            <a:r>
              <a:rPr lang="en-ZA" sz="1800" dirty="0"/>
              <a:t>of </a:t>
            </a:r>
            <a:r>
              <a:rPr lang="en-ZA" sz="1800" dirty="0" smtClean="0"/>
              <a:t>R485 million has </a:t>
            </a:r>
            <a:r>
              <a:rPr lang="en-ZA" sz="1800" dirty="0"/>
              <a:t>increase  as compared to the </a:t>
            </a:r>
            <a:r>
              <a:rPr lang="en-ZA" sz="1800" dirty="0" smtClean="0"/>
              <a:t>2013/14 </a:t>
            </a:r>
            <a:r>
              <a:rPr lang="en-ZA" sz="1800" dirty="0"/>
              <a:t>expenditure of </a:t>
            </a:r>
            <a:r>
              <a:rPr lang="en-ZA" sz="1800" dirty="0" smtClean="0"/>
              <a:t>R452 million</a:t>
            </a:r>
            <a:r>
              <a:rPr lang="en-ZA" sz="1800" dirty="0"/>
              <a:t>. </a:t>
            </a:r>
            <a:r>
              <a:rPr lang="en-ZA" dirty="0"/>
              <a:t>This is </a:t>
            </a:r>
            <a:r>
              <a:rPr lang="en-GB" dirty="0"/>
              <a:t>due to the depreciation of the rand against other major currencies on expenditure to be incurred in foreign currency in missions </a:t>
            </a:r>
            <a:r>
              <a:rPr lang="en-GB" dirty="0" smtClean="0"/>
              <a:t>abroad.</a:t>
            </a:r>
            <a:endParaRPr lang="en-ZA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ZA" sz="1800" b="1" dirty="0" smtClean="0"/>
              <a:t>Programme 4: Public Diplomacy and State Protocol</a:t>
            </a:r>
            <a:endParaRPr lang="en-ZA" sz="1800" b="1" dirty="0"/>
          </a:p>
          <a:p>
            <a:pPr marL="342900" lvl="2" indent="-342900" algn="just">
              <a:lnSpc>
                <a:spcPct val="150000"/>
              </a:lnSpc>
              <a:buFontTx/>
              <a:buAutoNum type="arabicPeriod"/>
            </a:pPr>
            <a:r>
              <a:rPr lang="en-ZA" dirty="0"/>
              <a:t>The expenditure for 2014/15 expenditure of </a:t>
            </a:r>
            <a:r>
              <a:rPr lang="en-ZA" dirty="0" smtClean="0"/>
              <a:t>R276 million has decrease  </a:t>
            </a:r>
            <a:r>
              <a:rPr lang="en-ZA" dirty="0"/>
              <a:t>as compared to the 2013/14 of </a:t>
            </a:r>
            <a:r>
              <a:rPr lang="en-ZA" dirty="0" smtClean="0"/>
              <a:t>R281 million. </a:t>
            </a:r>
            <a:r>
              <a:rPr lang="en-ZA" dirty="0"/>
              <a:t>This </a:t>
            </a:r>
            <a:r>
              <a:rPr lang="en-ZA" dirty="0" smtClean="0"/>
              <a:t>was </a:t>
            </a:r>
            <a:r>
              <a:rPr lang="en-GB" dirty="0"/>
              <a:t>due to </a:t>
            </a:r>
            <a:r>
              <a:rPr lang="en-GB" dirty="0" smtClean="0"/>
              <a:t>a once off expenditure in 2013/14 relating to the facilitation </a:t>
            </a:r>
            <a:r>
              <a:rPr lang="en-GB" dirty="0"/>
              <a:t>of the hosting of the 2014 Presidential Inauguration with regard to the </a:t>
            </a:r>
            <a:r>
              <a:rPr lang="en-GB" dirty="0" smtClean="0"/>
              <a:t>protocol </a:t>
            </a:r>
            <a:r>
              <a:rPr lang="en-GB" dirty="0"/>
              <a:t>services provided to the invited Heads of State and Government.</a:t>
            </a:r>
            <a:endParaRPr lang="en-ZA" dirty="0"/>
          </a:p>
          <a:p>
            <a:pPr marL="342900" lvl="2" indent="-342900" algn="just">
              <a:lnSpc>
                <a:spcPct val="150000"/>
              </a:lnSpc>
              <a:buFontTx/>
              <a:buAutoNum type="arabicPeriod"/>
            </a:pPr>
            <a:endParaRPr lang="en-ZA" sz="1600" dirty="0"/>
          </a:p>
          <a:p>
            <a:pPr marL="0" indent="0" algn="just">
              <a:buNone/>
            </a:pPr>
            <a:endParaRPr lang="en-ZA" sz="1600" dirty="0"/>
          </a:p>
          <a:p>
            <a:pPr marL="0" indent="0" algn="just">
              <a:buNone/>
            </a:pPr>
            <a:endParaRPr lang="en-ZA" altLang="en-US" sz="13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2120A2C-1D43-4577-B09E-3F8C3C7690DA}" type="slidenum">
              <a:rPr lang="en-GB" altLang="en-US" sz="1000" smtClean="0"/>
              <a:pPr/>
              <a:t>25</a:t>
            </a:fld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617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9061" y="0"/>
            <a:ext cx="8229600" cy="620688"/>
          </a:xfrm>
        </p:spPr>
        <p:txBody>
          <a:bodyPr/>
          <a:lstStyle/>
          <a:p>
            <a:r>
              <a:rPr lang="en-US" sz="3000" dirty="0" smtClean="0"/>
              <a:t>2014/15 </a:t>
            </a:r>
            <a:r>
              <a:rPr lang="en-US" sz="3000" dirty="0"/>
              <a:t>Expenditure </a:t>
            </a:r>
            <a:r>
              <a:rPr lang="en-US" sz="3000" dirty="0" smtClean="0"/>
              <a:t>Analysis</a:t>
            </a:r>
            <a:endParaRPr lang="en-ZA" altLang="en-US" sz="3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51837" cy="488173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ZA" sz="1800" b="1" dirty="0" smtClean="0"/>
              <a:t>Programme </a:t>
            </a:r>
            <a:r>
              <a:rPr lang="en-ZA" sz="1800" b="1" dirty="0"/>
              <a:t>5</a:t>
            </a:r>
            <a:r>
              <a:rPr lang="en-ZA" sz="1800" b="1" dirty="0" smtClean="0"/>
              <a:t>: International Transfers</a:t>
            </a:r>
          </a:p>
          <a:p>
            <a:pPr marL="342900" lvl="2" indent="-342900" algn="just">
              <a:lnSpc>
                <a:spcPct val="150000"/>
              </a:lnSpc>
              <a:buFontTx/>
              <a:buAutoNum type="arabicPeriod"/>
            </a:pPr>
            <a:r>
              <a:rPr lang="en-ZA" dirty="0" smtClean="0"/>
              <a:t>The expenditure for 2014/15 expenditure of R863 million has decrease  as compared to the 2013/14 of 978 million. This was </a:t>
            </a:r>
            <a:r>
              <a:rPr lang="en-GB" dirty="0" smtClean="0"/>
              <a:t>due to the department containing cost in relations to voluntary transfer payments, which would have resulted in an unauthorised expenditure.</a:t>
            </a:r>
            <a:endParaRPr lang="en-ZA" sz="1600" dirty="0"/>
          </a:p>
          <a:p>
            <a:pPr marL="0" indent="0" algn="just">
              <a:buNone/>
            </a:pPr>
            <a:endParaRPr lang="en-ZA" sz="1600" dirty="0"/>
          </a:p>
          <a:p>
            <a:pPr marL="0" indent="0" algn="just">
              <a:buNone/>
            </a:pPr>
            <a:endParaRPr lang="en-ZA" altLang="en-US" sz="13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2120A2C-1D43-4577-B09E-3F8C3C7690DA}" type="slidenum">
              <a:rPr lang="en-GB" altLang="en-US" sz="1000" smtClean="0"/>
              <a:pPr/>
              <a:t>26</a:t>
            </a:fld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39451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2465" y="-25758"/>
            <a:ext cx="8229600" cy="692696"/>
          </a:xfrm>
        </p:spPr>
        <p:txBody>
          <a:bodyPr/>
          <a:lstStyle/>
          <a:p>
            <a:r>
              <a:rPr lang="en-US" altLang="en-US" dirty="0" smtClean="0"/>
              <a:t>ASSET MANAGEMENT</a:t>
            </a:r>
            <a:endParaRPr lang="en-ZA" alt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7377" y="404664"/>
          <a:ext cx="921702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42579B-F18C-47C4-8BC6-5FAFDCE0BDBF}" type="slidenum">
              <a:rPr lang="en-GB" altLang="en-US" sz="1000" smtClean="0"/>
              <a:pPr/>
              <a:t>27</a:t>
            </a:fld>
            <a:endParaRPr lang="en-GB" altLang="en-US" sz="1000" smtClean="0"/>
          </a:p>
        </p:txBody>
      </p:sp>
      <p:sp>
        <p:nvSpPr>
          <p:cNvPr id="7" name="Right Arrow 6"/>
          <p:cNvSpPr/>
          <p:nvPr/>
        </p:nvSpPr>
        <p:spPr bwMode="auto">
          <a:xfrm flipV="1">
            <a:off x="3923928" y="1556793"/>
            <a:ext cx="36004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1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2465" y="-25758"/>
            <a:ext cx="8229600" cy="692696"/>
          </a:xfrm>
        </p:spPr>
        <p:txBody>
          <a:bodyPr/>
          <a:lstStyle/>
          <a:p>
            <a:r>
              <a:rPr lang="en-US" altLang="en-US" dirty="0" smtClean="0"/>
              <a:t>PROCUREMENT MANAGEMENT</a:t>
            </a:r>
            <a:endParaRPr lang="en-ZA" alt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482307"/>
              </p:ext>
            </p:extLst>
          </p:nvPr>
        </p:nvGraphicFramePr>
        <p:xfrm>
          <a:off x="107504" y="548680"/>
          <a:ext cx="9036496" cy="549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42579B-F18C-47C4-8BC6-5FAFDCE0BDBF}" type="slidenum">
              <a:rPr lang="en-GB" altLang="en-US" sz="1000" smtClean="0"/>
              <a:pPr/>
              <a:t>28</a:t>
            </a:fld>
            <a:endParaRPr lang="en-GB" altLang="en-US" sz="1000" smtClean="0"/>
          </a:p>
        </p:txBody>
      </p:sp>
      <p:sp>
        <p:nvSpPr>
          <p:cNvPr id="7" name="Right Arrow 6"/>
          <p:cNvSpPr/>
          <p:nvPr/>
        </p:nvSpPr>
        <p:spPr bwMode="auto">
          <a:xfrm flipV="1">
            <a:off x="4067944" y="1844824"/>
            <a:ext cx="72008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3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2465" y="-25758"/>
            <a:ext cx="8229600" cy="646446"/>
          </a:xfrm>
        </p:spPr>
        <p:txBody>
          <a:bodyPr/>
          <a:lstStyle/>
          <a:p>
            <a:r>
              <a:rPr lang="en-ZA" dirty="0" smtClean="0"/>
              <a:t>EXPENDITURE MANAGEMENT</a:t>
            </a:r>
            <a:endParaRPr lang="en-ZA" alt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548680"/>
          <a:ext cx="842486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42579B-F18C-47C4-8BC6-5FAFDCE0BDBF}" type="slidenum">
              <a:rPr lang="en-GB" altLang="en-US" sz="1000" smtClean="0"/>
              <a:pPr/>
              <a:t>29</a:t>
            </a:fld>
            <a:endParaRPr lang="en-GB" altLang="en-US" sz="1000" smtClean="0"/>
          </a:p>
        </p:txBody>
      </p:sp>
      <p:sp>
        <p:nvSpPr>
          <p:cNvPr id="7" name="Right Arrow 6"/>
          <p:cNvSpPr/>
          <p:nvPr/>
        </p:nvSpPr>
        <p:spPr bwMode="auto">
          <a:xfrm flipV="1">
            <a:off x="3923928" y="1556793"/>
            <a:ext cx="36004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9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en-ZA" smtClean="0"/>
              <a:t>Some Key Highlights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942975"/>
            <a:ext cx="8435975" cy="4695825"/>
          </a:xfrm>
        </p:spPr>
        <p:txBody>
          <a:bodyPr/>
          <a:lstStyle/>
          <a:p>
            <a:r>
              <a:rPr lang="en-ZA" smtClean="0"/>
              <a:t>African Agenda forms the backbone of our foreign policy objectives</a:t>
            </a:r>
          </a:p>
          <a:p>
            <a:r>
              <a:rPr lang="en-ZA" smtClean="0"/>
              <a:t>Recorded many success in pursuit of regional peace and stability as well as regional integration regional peace initiatives such mediation in Lesotho</a:t>
            </a:r>
          </a:p>
          <a:p>
            <a:r>
              <a:rPr lang="en-ZA" smtClean="0"/>
              <a:t>As Chair of the SADC Organ on Politics, Defence and Security Cooperation deepened  democracy through supporting election observer missions in  Malawi; Mozambique; Namibia: Botswana; Mauritius: Zambia and Lesotho</a:t>
            </a:r>
          </a:p>
          <a:p>
            <a:r>
              <a:rPr lang="en-ZA" smtClean="0"/>
              <a:t>Supported work on the SADC Free Trade Agreement which influenced signing of the SADC-East Africa Community Market for Eastern and Southern Africa Tripartite Free Trade Agreement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127312-263F-40A6-91D8-2EE935921A9F}" type="slidenum">
              <a:rPr lang="en-US" smtClean="0">
                <a:latin typeface="Times" panose="02020603050405020304" pitchFamily="18" charset="0"/>
              </a:rPr>
              <a:pPr/>
              <a:t>3</a:t>
            </a:fld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3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2465" y="-25758"/>
            <a:ext cx="8229600" cy="646446"/>
          </a:xfrm>
        </p:spPr>
        <p:txBody>
          <a:bodyPr/>
          <a:lstStyle/>
          <a:p>
            <a:r>
              <a:rPr lang="en-ZA" dirty="0" smtClean="0"/>
              <a:t>REVENUE MANAGEMENT</a:t>
            </a:r>
            <a:endParaRPr lang="en-ZA" alt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548680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42579B-F18C-47C4-8BC6-5FAFDCE0BDBF}" type="slidenum">
              <a:rPr lang="en-GB" altLang="en-US" sz="1000" smtClean="0"/>
              <a:pPr/>
              <a:t>30</a:t>
            </a:fld>
            <a:endParaRPr lang="en-GB" altLang="en-US" sz="1000" smtClean="0"/>
          </a:p>
        </p:txBody>
      </p:sp>
      <p:sp>
        <p:nvSpPr>
          <p:cNvPr id="7" name="Right Arrow 6"/>
          <p:cNvSpPr/>
          <p:nvPr/>
        </p:nvSpPr>
        <p:spPr bwMode="auto">
          <a:xfrm flipV="1">
            <a:off x="4492378" y="1700808"/>
            <a:ext cx="360040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5"/>
          </a:xfrm>
        </p:spPr>
        <p:txBody>
          <a:bodyPr/>
          <a:lstStyle/>
          <a:p>
            <a:r>
              <a:rPr lang="en-ZA" dirty="0" smtClean="0"/>
              <a:t>CONCLUSION</a:t>
            </a:r>
            <a:endParaRPr lang="en-ZA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20957"/>
            <a:ext cx="8229600" cy="5112567"/>
          </a:xfrm>
        </p:spPr>
        <p:txBody>
          <a:bodyPr/>
          <a:lstStyle/>
          <a:p>
            <a:pPr>
              <a:lnSpc>
                <a:spcPct val="150000"/>
              </a:lnSpc>
              <a:buAutoNum type="arabicPeriod"/>
            </a:pPr>
            <a:r>
              <a:rPr lang="en-ZA" sz="1800" dirty="0" smtClean="0"/>
              <a:t>The financial position of the department is healthy, however, the department remained exposed to Rand fluctuations as a result of that the department had to contain costs and defer some of the expenditure to avoid unauthorised expenditure.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1800" dirty="0" smtClean="0"/>
              <a:t>The department will continue to engage National Treasury for a permanent or long term solution to assist the department to be able to perform as per the plans.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ZA" sz="1800" dirty="0" smtClean="0"/>
              <a:t>The department will continue to put more effort in addressing all audit issues – action plan has been developed and will be monitored by the office of the Chief Operating Officer. </a:t>
            </a:r>
          </a:p>
          <a:p>
            <a:pPr>
              <a:lnSpc>
                <a:spcPct val="150000"/>
              </a:lnSpc>
              <a:buAutoNum type="arabicPeriod"/>
            </a:pPr>
            <a:endParaRPr lang="en-ZA" sz="1800" dirty="0"/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endParaRPr lang="en-Z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F121E-B8E2-4A40-9D43-5AA78974B17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286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sz="quarter"/>
          </p:nvPr>
        </p:nvSpPr>
        <p:spPr>
          <a:xfrm>
            <a:off x="600075" y="538163"/>
            <a:ext cx="7772400" cy="45354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AFRICAN RENAISSANCE AND INTERNATIONAL CO-OPERATION FUND 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ANNUAL REPORT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2014/15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Presentation to Portfolio Committee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endParaRPr lang="en-US" altLang="en-US" sz="2800" dirty="0" smtClean="0">
              <a:cs typeface="Arial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sz="quarter" idx="1"/>
          </p:nvPr>
        </p:nvSpPr>
        <p:spPr>
          <a:xfrm>
            <a:off x="1285875" y="4643438"/>
            <a:ext cx="6400800" cy="895350"/>
          </a:xfrm>
        </p:spPr>
        <p:txBody>
          <a:bodyPr/>
          <a:lstStyle/>
          <a:p>
            <a:pPr eaLnBrk="1" hangingPunct="1"/>
            <a:r>
              <a:rPr lang="en-ZA" altLang="en-US" sz="2000" b="1" smtClean="0">
                <a:cs typeface="Arial" panose="020B0604020202020204" pitchFamily="34" charset="0"/>
              </a:rPr>
              <a:t>14 October 2015</a:t>
            </a:r>
          </a:p>
        </p:txBody>
      </p:sp>
    </p:spTree>
    <p:extLst>
      <p:ext uri="{BB962C8B-B14F-4D97-AF65-F5344CB8AC3E}">
        <p14:creationId xmlns:p14="http://schemas.microsoft.com/office/powerpoint/2010/main" xmlns="" val="1609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Introduction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567237"/>
          </a:xfrm>
        </p:spPr>
        <p:txBody>
          <a:bodyPr/>
          <a:lstStyle/>
          <a:p>
            <a:pPr>
              <a:defRPr/>
            </a:pPr>
            <a:r>
              <a:rPr lang="en-ZA" sz="1800" dirty="0" smtClean="0"/>
              <a:t>I am pleased with the steady progress we are making in utilizing the ARF to meet policy and strategic objectives of our government.</a:t>
            </a:r>
          </a:p>
          <a:p>
            <a:pPr>
              <a:defRPr/>
            </a:pPr>
            <a:r>
              <a:rPr lang="en-ZA" sz="1800" dirty="0" smtClean="0"/>
              <a:t>The ARF has made significant strides in moving away from transfer payments to recipient countries towards ensuring that goods and services are procured locally.</a:t>
            </a:r>
          </a:p>
          <a:p>
            <a:pPr>
              <a:defRPr/>
            </a:pPr>
            <a:r>
              <a:rPr lang="en-ZA" sz="1800" dirty="0" smtClean="0"/>
              <a:t>This new approach has led to a significant decrease in disbursement due to strengthening of governance structures.</a:t>
            </a:r>
          </a:p>
          <a:p>
            <a:pPr>
              <a:defRPr/>
            </a:pPr>
            <a:r>
              <a:rPr lang="en-ZA" sz="1800" dirty="0" smtClean="0"/>
              <a:t>The Lesotho humanitarian project provided assistance to Basotho people while ensuring that there was a significant contribution to South African farmers. All commodities were procured locally and 40% of grain for production on maize meal was procured from small holder farmers.</a:t>
            </a:r>
          </a:p>
          <a:p>
            <a:pPr>
              <a:defRPr/>
            </a:pPr>
            <a:r>
              <a:rPr lang="en-ZA" sz="1800" dirty="0" smtClean="0"/>
              <a:t>South Africa continues to  be at the forefront of promotion of democracy and good governance by participating in SADC Election observer missions. Observers were deployed  for elections in </a:t>
            </a:r>
            <a:r>
              <a:rPr lang="en-GB" sz="1800" kern="1200" dirty="0" smtClean="0">
                <a:solidFill>
                  <a:schemeClr val="dk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Mozambique, Botswana, Namibia, Zambia and Mauritius.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88ADA3-CC01-45BA-91C8-8745A4C0FE9E}" type="slidenum">
              <a:rPr lang="en-US" altLang="en-US">
                <a:latin typeface="Times" panose="02020603050405020304" pitchFamily="18" charset="0"/>
              </a:rPr>
              <a:pPr eaLnBrk="1" hangingPunct="1"/>
              <a:t>33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352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-857250" y="-714375"/>
            <a:ext cx="8462963" cy="5868988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992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EA447F-E622-42BD-833A-1620E5E14C5B}" type="slidenum">
              <a:rPr lang="en-GB" altLang="en-US">
                <a:latin typeface="Times" panose="02020603050405020304" pitchFamily="18" charset="0"/>
              </a:rPr>
              <a:pPr eaLnBrk="1" hangingPunct="1"/>
              <a:t>34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153988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 </a:t>
            </a:r>
            <a:br>
              <a:rPr lang="en-US" altLang="en-US" sz="2800" smtClean="0"/>
            </a:br>
            <a:r>
              <a:rPr lang="en-US" altLang="en-US" sz="2800" smtClean="0"/>
              <a:t>ARF Annual Performance report 2014/15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0245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825" y="760413"/>
          <a:ext cx="8740776" cy="539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490"/>
                <a:gridCol w="2807643"/>
                <a:gridCol w="2807643"/>
              </a:tblGrid>
              <a:tr h="87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ACHIEVEMENT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90" marR="68590" marT="0" marB="0" anchor="ctr"/>
                </a:tc>
              </a:tr>
              <a:tr h="1208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lang="en-GB" sz="1500" b="1" dirty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requests responded to for the quality assurance and review of project proposals  in preparation for the ARF Board meetings</a:t>
                      </a:r>
                      <a:endParaRPr lang="en-ZA" sz="15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% of requests received responded to timeously as per objectives of the project plan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5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Twenty</a:t>
                      </a:r>
                      <a:r>
                        <a:rPr lang="en-US" sz="1500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one</a:t>
                      </a:r>
                      <a:r>
                        <a:rPr lang="en-US" sz="150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(21) Project Proposals have been reviewed and submitted to committee meetings.</a:t>
                      </a:r>
                      <a:endParaRPr lang="en-ZA" sz="15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</a:tr>
              <a:tr h="1490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ARF structures and processes convened to identify and recommend projects in compliance with the ARF Act, 2000 and PFMA, 1999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Four 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Advisory Committee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meeting 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consider project proposals for recommendation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Five meetings held to consider</a:t>
                      </a:r>
                      <a:r>
                        <a:rPr lang="en-ZA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project proposals for recommendation.</a:t>
                      </a:r>
                      <a:endParaRPr lang="en-ZA" sz="15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</a:tr>
              <a:tr h="182862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Democracy </a:t>
                      </a: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and good governance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democracy and good governance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timeously as per the objective of the project plan.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payments totalling R 3 440 949.52 with respect to South African deployment of election observer mission to Mozambique, Botswana, Namibia, Zambia and Mauritius.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</a:tr>
            </a:tbl>
          </a:graphicData>
        </a:graphic>
      </p:graphicFrame>
      <p:cxnSp>
        <p:nvCxnSpPr>
          <p:cNvPr id="10268" name="Straight Connector 9"/>
          <p:cNvCxnSpPr>
            <a:cxnSpLocks noChangeShapeType="1"/>
          </p:cNvCxnSpPr>
          <p:nvPr/>
        </p:nvCxnSpPr>
        <p:spPr bwMode="auto">
          <a:xfrm>
            <a:off x="381000" y="62071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7798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80200" y="623728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E4E463-1D0A-4FB5-AB06-C7258B46273F}" type="slidenum">
              <a:rPr lang="en-GB" altLang="en-US">
                <a:latin typeface="Times" panose="02020603050405020304" pitchFamily="18" charset="0"/>
              </a:rPr>
              <a:pPr eaLnBrk="1" hangingPunct="1"/>
              <a:t>35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5563"/>
            <a:ext cx="8120062" cy="746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 ARF Annual Performance report 2014/15 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1269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752475"/>
          <a:ext cx="8662987" cy="49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86"/>
                <a:gridCol w="2965242"/>
                <a:gridCol w="3242959"/>
              </a:tblGrid>
              <a:tr h="82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PERFORMANCE 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TARGETS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 anchor="ctr"/>
                </a:tc>
              </a:tr>
              <a:tr h="22861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Socio – economic development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support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social – economic development processed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objectives of the project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5 369 000 for implementation of Cuban Medical Brigade Project in Sierra Leone.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R 4 251 709.71 for Rice and Vegetable Production Project in Guinea (Conakry).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137167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Capacity-building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capacity-building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</a:t>
                      </a: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 objectives of the project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7 100 000 for African Ombudsman Research Centre Project  to the Public Protector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511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cxnSp>
        <p:nvCxnSpPr>
          <p:cNvPr id="11292" name="Straight Connector 9"/>
          <p:cNvCxnSpPr>
            <a:cxnSpLocks noChangeShapeType="1"/>
          </p:cNvCxnSpPr>
          <p:nvPr/>
        </p:nvCxnSpPr>
        <p:spPr bwMode="auto">
          <a:xfrm>
            <a:off x="381000" y="7651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9496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80200" y="623728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1A752E-A536-4A5C-ADD0-6C5E60EAFA7A}" type="slidenum">
              <a:rPr lang="en-GB" altLang="en-US">
                <a:latin typeface="Times" panose="02020603050405020304" pitchFamily="18" charset="0"/>
              </a:rPr>
              <a:pPr eaLnBrk="1" hangingPunct="1"/>
              <a:t>36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5563"/>
            <a:ext cx="8120062" cy="746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 ARF Annual Performance report 2014/15 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2293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752475"/>
          <a:ext cx="8662987" cy="420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86"/>
                <a:gridCol w="2965242"/>
                <a:gridCol w="3242959"/>
              </a:tblGrid>
              <a:tr h="822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PERFORMANCE 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TARGETS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 anchor="ctr"/>
                </a:tc>
              </a:tr>
              <a:tr h="149613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provide humanitarian assistance and disaster relief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humanitarian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assistance processed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objectives of the project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141 000 as final payment for humanitarian assistance to Niger.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137137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contribute to PCRD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PCRD processed </a:t>
                      </a: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 objectives of the project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18 230 000 as South Africa’s contribution to the SADC Secretariat for the Lesotho peace process.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5117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cxnSp>
        <p:nvCxnSpPr>
          <p:cNvPr id="12316" name="Straight Connector 9"/>
          <p:cNvCxnSpPr>
            <a:cxnSpLocks noChangeShapeType="1"/>
          </p:cNvCxnSpPr>
          <p:nvPr/>
        </p:nvCxnSpPr>
        <p:spPr bwMode="auto">
          <a:xfrm>
            <a:off x="381000" y="7651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5731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D11034-1C45-4316-BE58-402C6EF11D26}" type="slidenum">
              <a:rPr lang="en-GB" altLang="en-US">
                <a:latin typeface="Times" panose="02020603050405020304" pitchFamily="18" charset="0"/>
              </a:rPr>
              <a:pPr eaLnBrk="1" hangingPunct="1"/>
              <a:t>37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15888"/>
            <a:ext cx="8229600" cy="5762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  </a:t>
            </a:r>
            <a:br>
              <a:rPr lang="en-US" altLang="en-US" sz="2800" smtClean="0"/>
            </a:br>
            <a:r>
              <a:rPr lang="en-US" altLang="en-US" sz="2800" smtClean="0"/>
              <a:t>ARF Financial report 2014/15</a:t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4341" name="Straight Connector 7"/>
          <p:cNvCxnSpPr>
            <a:cxnSpLocks noChangeShapeType="1"/>
          </p:cNvCxnSpPr>
          <p:nvPr/>
        </p:nvCxnSpPr>
        <p:spPr bwMode="auto">
          <a:xfrm>
            <a:off x="381000" y="74136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313" y="876300"/>
          <a:ext cx="8629650" cy="395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039"/>
                <a:gridCol w="3487611"/>
              </a:tblGrid>
              <a:tr h="6191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</a:tr>
              <a:tr h="52452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Accumulated 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surplus </a:t>
                      </a:r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at 31 March 2014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1 470 662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52452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Appropriated 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funds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277 560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9239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 received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112 547</a:t>
                      </a:r>
                    </a:p>
                    <a:p>
                      <a:pPr algn="r" rtl="0" fontAlgn="ctr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746278">
                <a:tc>
                  <a:txBody>
                    <a:bodyPr/>
                    <a:lstStyle/>
                    <a:p>
                      <a:pPr algn="just" rtl="0" fontAlgn="ctr"/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Approved Grants for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2014/15 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(189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900)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619163">
                <a:tc>
                  <a:txBody>
                    <a:bodyPr/>
                    <a:lstStyle/>
                    <a:p>
                      <a:pPr algn="just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</a:t>
                      </a:r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funds </a:t>
                      </a:r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at 31 March 2015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1 670 869</a:t>
                      </a:r>
                    </a:p>
                  </a:txBody>
                  <a:tcPr marL="9525" marR="85727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09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850" y="-26988"/>
            <a:ext cx="8229600" cy="1143001"/>
          </a:xfrm>
        </p:spPr>
        <p:txBody>
          <a:bodyPr/>
          <a:lstStyle/>
          <a:p>
            <a:r>
              <a:rPr lang="en-US" altLang="en-US" smtClean="0"/>
              <a:t>ARF Financial report 2014/2015</a:t>
            </a:r>
            <a:br>
              <a:rPr lang="en-US" altLang="en-US" smtClean="0"/>
            </a:br>
            <a:endParaRPr lang="en-ZA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8244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en-US" b="1" smtClean="0"/>
              <a:t>2014/15 Approved projects:</a:t>
            </a:r>
          </a:p>
          <a:p>
            <a:pPr marL="0" indent="0" algn="just">
              <a:buFontTx/>
              <a:buNone/>
            </a:pPr>
            <a:endParaRPr lang="en-US" altLang="en-US" sz="2000" smtClean="0"/>
          </a:p>
          <a:p>
            <a:pPr marL="0" indent="0" algn="just">
              <a:buFontTx/>
              <a:buNone/>
            </a:pPr>
            <a:r>
              <a:rPr lang="en-US" altLang="en-US" sz="2400" smtClean="0"/>
              <a:t>    </a:t>
            </a:r>
            <a:r>
              <a:rPr lang="en-US" altLang="en-US" sz="2000" smtClean="0"/>
              <a:t>(a) Humanitarian assistance to South Sudan        R   15 000 000</a:t>
            </a:r>
          </a:p>
          <a:p>
            <a:pPr marL="0" indent="0" algn="just">
              <a:buFontTx/>
              <a:buNone/>
            </a:pPr>
            <a:r>
              <a:rPr lang="en-ZA" altLang="en-US" sz="2000" b="1" smtClean="0"/>
              <a:t>     </a:t>
            </a:r>
            <a:r>
              <a:rPr lang="en-ZA" altLang="en-US" sz="2000" smtClean="0"/>
              <a:t>(b) Drought relief in Namibia                                  R 100 000 000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(c) Humanitarian assistance to Palestine               R   11 200 000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(d) Emergency relief to Ebola disease                   R   32 500 000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(e) South Africa contribution to Lesotho peace 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      process                                                             R   20 000 000</a:t>
            </a:r>
            <a:endParaRPr lang="en-US" altLang="en-US" sz="20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C80747-056C-4263-85D0-B8957757DD9B}" type="slidenum">
              <a:rPr lang="en-GB" altLang="en-US">
                <a:latin typeface="Times" panose="02020603050405020304" pitchFamily="18" charset="0"/>
              </a:rPr>
              <a:pPr eaLnBrk="1" hangingPunct="1"/>
              <a:t>38</a:t>
            </a:fld>
            <a:endParaRPr lang="en-GB" altLang="en-US">
              <a:latin typeface="Times" panose="02020603050405020304" pitchFamily="18" charset="0"/>
            </a:endParaRPr>
          </a:p>
        </p:txBody>
      </p:sp>
      <p:cxnSp>
        <p:nvCxnSpPr>
          <p:cNvPr id="15365" name="Straight Connector 4"/>
          <p:cNvCxnSpPr>
            <a:cxnSpLocks noChangeShapeType="1"/>
          </p:cNvCxnSpPr>
          <p:nvPr/>
        </p:nvCxnSpPr>
        <p:spPr bwMode="auto">
          <a:xfrm>
            <a:off x="381000" y="62071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6915000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-357188"/>
            <a:ext cx="8229600" cy="1143001"/>
          </a:xfrm>
        </p:spPr>
        <p:txBody>
          <a:bodyPr/>
          <a:lstStyle/>
          <a:p>
            <a:r>
              <a:rPr lang="en-ZA" altLang="en-US" smtClean="0"/>
              <a:t>Governance structures </a:t>
            </a: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5" y="500063"/>
          <a:ext cx="8858250" cy="52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947"/>
                <a:gridCol w="2055928"/>
                <a:gridCol w="4143375"/>
              </a:tblGrid>
              <a:tr h="36574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Role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Performance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58415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Portfolio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Committee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Oversight on public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entity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The chairperson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ARF briefed the committee three times in the financial year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76077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Executive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Authority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Performance monitoring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The ARF submitted the Strategic Plan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2015 - 2017, APP2015/16, four quarterly reports , Annual report and Financial statements 2014/15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76077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ARF Advisory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committee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Recommendation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projects to the Executive Authority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Held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five meetings, processed 21 project proposals and recommended 10 project proposals.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31058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Risk Committee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Provides advice to Accounting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Authority of effectiveness of enterprise wide risk management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Developed the risk management policy and strategy.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822928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Audit Committee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Review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financial and performance information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Held 6 meetings is during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the financial year to review quarterly reports, financial statements and audit outcomes.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</a:tbl>
          </a:graphicData>
        </a:graphic>
      </p:graphicFrame>
      <p:sp>
        <p:nvSpPr>
          <p:cNvPr id="7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39F54A-2B98-4DC4-8A9A-20290B1BACAD}" type="slidenum">
              <a:rPr lang="en-US" altLang="en-US">
                <a:latin typeface="Times" panose="02020603050405020304" pitchFamily="18" charset="0"/>
              </a:rPr>
              <a:pPr eaLnBrk="1" hangingPunct="1"/>
              <a:t>39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44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r>
              <a:rPr lang="en-ZA" smtClean="0"/>
              <a:t>Some Key Highlights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31800" y="908050"/>
            <a:ext cx="8229600" cy="4645025"/>
          </a:xfrm>
        </p:spPr>
        <p:txBody>
          <a:bodyPr/>
          <a:lstStyle/>
          <a:p>
            <a:r>
              <a:rPr lang="en-ZA" smtClean="0"/>
              <a:t>Used membership of AUPSC to  the causes of poverty and unemployment as drivers of violence and terrorism.</a:t>
            </a:r>
          </a:p>
          <a:p>
            <a:r>
              <a:rPr lang="en-ZA" smtClean="0"/>
              <a:t>Continued to manage our South-South relations in formations such as BRICS, IBSA, IORA and the G77+China to advance the African Agenda.</a:t>
            </a:r>
          </a:p>
          <a:p>
            <a:r>
              <a:rPr lang="en-ZA" smtClean="0"/>
              <a:t>Chairing the G77+China has enabled South Africa to position itself as the voice of developing countries on critical development issues facing the global community</a:t>
            </a:r>
          </a:p>
          <a:p>
            <a:r>
              <a:rPr lang="en-ZA" smtClean="0"/>
              <a:t>On the home front the Department has concluded its organisational review in order to streamline its work for the achievement of its strategic objectives</a:t>
            </a:r>
          </a:p>
          <a:p>
            <a:endParaRPr lang="en-ZA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43FB16-AE95-4D0E-9192-8A90A6BEB0E8}" type="slidenum">
              <a:rPr lang="en-US" smtClean="0">
                <a:latin typeface="Times" panose="02020603050405020304" pitchFamily="18" charset="0"/>
              </a:rPr>
              <a:pPr/>
              <a:t>4</a:t>
            </a:fld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3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Governance 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567237"/>
          </a:xfrm>
        </p:spPr>
        <p:txBody>
          <a:bodyPr/>
          <a:lstStyle/>
          <a:p>
            <a:r>
              <a:rPr lang="en-ZA" altLang="en-US" smtClean="0"/>
              <a:t>The fund is managed through the control of the DG of DIRCO.</a:t>
            </a:r>
          </a:p>
          <a:p>
            <a:r>
              <a:rPr lang="en-ZA" altLang="en-US" smtClean="0"/>
              <a:t>The DG established a full time secretariat to monitor and evaluate projects, facilitate agreements and disbursements and provide secretarial services to Advisory Committee.</a:t>
            </a:r>
          </a:p>
          <a:p>
            <a:r>
              <a:rPr lang="en-ZA" altLang="en-US" smtClean="0"/>
              <a:t>The Advisory Committee, through the Secretariat, regularized the relationship between Fund and department by means of Operational Framework.</a:t>
            </a:r>
          </a:p>
          <a:p>
            <a:r>
              <a:rPr lang="en-ZA" altLang="en-US" smtClean="0"/>
              <a:t>The terms of reference for the Advisory committee and Secretariat were finalized and signed.</a:t>
            </a:r>
          </a:p>
          <a:p>
            <a:r>
              <a:rPr lang="en-ZA" altLang="en-US" smtClean="0"/>
              <a:t>The risk and audit committees were established during the financial year.</a:t>
            </a:r>
          </a:p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099A22-A6A2-46A9-95EE-BD3B77C881D0}" type="slidenum">
              <a:rPr lang="en-US" altLang="en-US">
                <a:latin typeface="Times" panose="02020603050405020304" pitchFamily="18" charset="0"/>
              </a:rPr>
              <a:pPr eaLnBrk="1" hangingPunct="1"/>
              <a:t>40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948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Governance 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en-US" smtClean="0"/>
              <a:t>The irregular expenditure incurred in the financial year was condoned by the Accounting Authority. It relates to projects that are long running with contracts that were irregular from previous periods.</a:t>
            </a:r>
          </a:p>
          <a:p>
            <a:r>
              <a:rPr lang="en-ZA" altLang="en-US" smtClean="0"/>
              <a:t>We are addressing the challenge of procurement in remote areas where it is not possible to comply with SCM prescripts.</a:t>
            </a:r>
          </a:p>
          <a:p>
            <a:r>
              <a:rPr lang="en-ZA" altLang="en-US" smtClean="0"/>
              <a:t>Finalization of agreements with recipient countries is an ongoing challenge which affects the disbursement of funds.</a:t>
            </a:r>
          </a:p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240906-AC56-4AA4-9CCE-A4C3B09D34D6}" type="slidenum">
              <a:rPr lang="en-US" altLang="en-US">
                <a:latin typeface="Times" panose="02020603050405020304" pitchFamily="18" charset="0"/>
              </a:rPr>
              <a:pPr eaLnBrk="1" hangingPunct="1"/>
              <a:t>41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939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SADPA/PFD bill</a:t>
            </a: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en-US" smtClean="0"/>
              <a:t>The department is perusing efforts to review the legislative framework in order to consolidate international assistance provided by South African government.</a:t>
            </a:r>
          </a:p>
          <a:p>
            <a:r>
              <a:rPr lang="en-ZA" altLang="en-US" smtClean="0"/>
              <a:t>The draft Partnership for Development Fund is planned to the tabled before parliament in the 2016/2017 financial year.</a:t>
            </a:r>
          </a:p>
          <a:p>
            <a:r>
              <a:rPr lang="en-ZA" altLang="en-US" smtClean="0"/>
              <a:t>The objective of the bill is to support South Africa’s outgoing development cooperation policy by providing funding and technical support for development initiatives.</a:t>
            </a: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2B2AF5-A62A-46AE-A50D-CD17FB81E3F6}" type="slidenum">
              <a:rPr lang="en-US" altLang="en-US">
                <a:latin typeface="Times" panose="02020603050405020304" pitchFamily="18" charset="0"/>
              </a:rPr>
              <a:pPr eaLnBrk="1" hangingPunct="1"/>
              <a:t>42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19609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AF8F61-597B-4CBD-BA0B-C9E65AB81A8C}" type="slidenum">
              <a:rPr lang="en-GB" altLang="en-US">
                <a:latin typeface="Times" panose="02020603050405020304" pitchFamily="18" charset="0"/>
              </a:rPr>
              <a:pPr eaLnBrk="1" hangingPunct="1"/>
              <a:t>43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038600"/>
          </a:xfrm>
        </p:spPr>
        <p:txBody>
          <a:bodyPr/>
          <a:lstStyle/>
          <a:p>
            <a:pPr marL="419100" indent="-41910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ZA" altLang="en-US" sz="1600" smtClean="0"/>
          </a:p>
          <a:p>
            <a:pPr marL="419100" indent="-4191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Char char="-"/>
            </a:pPr>
            <a:endParaRPr lang="en-US" altLang="en-US" sz="16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1058863"/>
            <a:ext cx="79248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			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 algn="ctr">
              <a:spcBef>
                <a:spcPct val="50000"/>
              </a:spcBef>
            </a:pPr>
            <a:r>
              <a:rPr lang="en-US" altLang="en-US" sz="6600" b="1">
                <a:latin typeface="Arial Body"/>
              </a:rPr>
              <a:t>THANK YOU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						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020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457200" y="2205038"/>
            <a:ext cx="8229600" cy="1143000"/>
          </a:xfrm>
        </p:spPr>
        <p:txBody>
          <a:bodyPr/>
          <a:lstStyle/>
          <a:p>
            <a:r>
              <a:rPr lang="en-ZA" smtClean="0"/>
              <a:t>Programmes performance information  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896724-5306-4FF4-BA00-DDE242183909}" type="slidenum">
              <a:rPr lang="en-US" smtClean="0">
                <a:latin typeface="Times" panose="02020603050405020304" pitchFamily="18" charset="0"/>
              </a:rPr>
              <a:pPr/>
              <a:t>5</a:t>
            </a:fld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4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17512"/>
          </a:xfrm>
        </p:spPr>
        <p:txBody>
          <a:bodyPr/>
          <a:lstStyle/>
          <a:p>
            <a:r>
              <a:rPr lang="en-ZA" altLang="en-US" smtClean="0"/>
              <a:t>Programme 1: Administration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1432536"/>
              </p:ext>
            </p:extLst>
          </p:nvPr>
        </p:nvGraphicFramePr>
        <p:xfrm>
          <a:off x="179388" y="533400"/>
          <a:ext cx="8785225" cy="51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604"/>
                <a:gridCol w="4464621"/>
              </a:tblGrid>
              <a:tr h="5039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Annual targets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Achievements</a:t>
                      </a: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0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Compliance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with corporate governance requirements for ICT: ICT Policy, Charter, Plan, Implementation Plan, Operational Plan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Adhered</a:t>
                      </a:r>
                      <a:r>
                        <a:rPr lang="en-US" sz="1800" baseline="0" dirty="0" smtClean="0"/>
                        <a:t> to two aspects of ICT Corporate governance: ICT Policy &amp; Charter</a:t>
                      </a:r>
                      <a:endParaRPr lang="en-ZA" sz="1800" dirty="0"/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network availability</a:t>
                      </a: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97,37% network availability</a:t>
                      </a:r>
                      <a:endParaRPr lang="en-ZA" sz="1800" dirty="0"/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consular assistance responded to as per the Service Delivery Charter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(1 047)of cases reported:</a:t>
                      </a:r>
                      <a:endParaRPr lang="en-ZA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Citizens in distress, Detainee/prisoners new cases, Mortal remains, Whereabouts, Parental child abduction, Extraditions, Service of process</a:t>
                      </a: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of documents processed and legalized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(43 793) documents processed and legalised</a:t>
                      </a:r>
                      <a:endParaRPr lang="en-ZA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103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compliance with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30-day payment period</a:t>
                      </a:r>
                      <a:endParaRPr lang="en-ZA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98,25% compliance </a:t>
                      </a:r>
                      <a:endParaRPr lang="en-ZA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D2E88B-8E50-4815-9C13-6C355780B1B2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/>
          <a:lstStyle/>
          <a:p>
            <a:r>
              <a:rPr lang="en-ZA" altLang="en-US" smtClean="0"/>
              <a:t>Programme 1: Administration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3200" y="765175"/>
          <a:ext cx="8737600" cy="42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183"/>
                <a:gridCol w="5472417"/>
              </a:tblGrid>
              <a:tr h="63998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Annual targets</a:t>
                      </a:r>
                      <a:endParaRPr lang="en-Z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1800" dirty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Achievements</a:t>
                      </a:r>
                      <a:endParaRPr lang="en-ZA" sz="1800" dirty="0" smtClean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0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posts filled within four months after advertisements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turnaround time for filling of vacant posts was reduced to 5,3 months. 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signed SMS performance agreements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99,6% (279 of 280) of eligible SMS’s performance agreements for 2015/16 signed and filed by due date</a:t>
                      </a:r>
                      <a:endParaRPr lang="en-Z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71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lodged grievances handled within</a:t>
                      </a:r>
                      <a:r>
                        <a:rPr lang="en-US" sz="1800" baseline="0" dirty="0" smtClean="0"/>
                        <a:t> 30 days</a:t>
                      </a:r>
                      <a:endParaRPr lang="en-ZA" sz="1800" dirty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21% (10 out of 46) of grievances handled within 30 days</a:t>
                      </a:r>
                      <a:endParaRPr lang="en-ZA" sz="1800" dirty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100% of disciplinary cases finalized within 90 days from date of being initiated</a:t>
                      </a:r>
                      <a:endParaRPr lang="en-ZA" sz="1800" dirty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28% (two out of 7) disciplinary cases </a:t>
                      </a:r>
                      <a:r>
                        <a:rPr lang="en-US" sz="1800" dirty="0" err="1" smtClean="0"/>
                        <a:t>finalised</a:t>
                      </a:r>
                      <a:r>
                        <a:rPr lang="en-US" sz="1800" dirty="0" smtClean="0"/>
                        <a:t> within 90 days </a:t>
                      </a:r>
                      <a:endParaRPr lang="en-ZA" sz="1800" dirty="0"/>
                    </a:p>
                  </a:txBody>
                  <a:tcPr marL="91441" marR="91441" marT="45677" marB="456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A15006-AD38-42B1-A092-CE926653994B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2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90537"/>
          </a:xfrm>
        </p:spPr>
        <p:txBody>
          <a:bodyPr/>
          <a:lstStyle/>
          <a:p>
            <a:r>
              <a:rPr lang="en-ZA" altLang="en-US" smtClean="0"/>
              <a:t>Programme 1: Administration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0850" y="679450"/>
          <a:ext cx="8435975" cy="4750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154"/>
                <a:gridCol w="5472821"/>
              </a:tblGrid>
              <a:tr h="63995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Annual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targets</a:t>
                      </a:r>
                      <a:endParaRPr lang="en-Z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1800" dirty="0"/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Achievements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ZA" sz="1800" dirty="0"/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 training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line with Work Place Skills Plan</a:t>
                      </a: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Exceeded target by 45 training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5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training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international participants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International participants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94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Protocol training </a:t>
                      </a: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(64) Protocol training 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22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publications reflecting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institutional knowledge and experience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 publications reflecting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institutional knowledge and experience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50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Stakeholder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engagements in support of foreign policy and four research papers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stakeholder engagements and four research papers on (Ukraine, Islamic States, Cyber Warfare &amp; Price of Oil) 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8" marR="91448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2348AC-8F5F-4286-9301-01CF4C49BF08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0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3550" y="188913"/>
            <a:ext cx="8229600" cy="490537"/>
          </a:xfrm>
        </p:spPr>
        <p:txBody>
          <a:bodyPr/>
          <a:lstStyle/>
          <a:p>
            <a:r>
              <a:rPr lang="en-ZA" altLang="en-US" smtClean="0"/>
              <a:t>Programme 2: International Relations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388" y="679450"/>
          <a:ext cx="8640762" cy="512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6"/>
                <a:gridCol w="6552406"/>
              </a:tblGrid>
              <a:tr h="46116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1" marB="4570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Achievement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1" marB="45701"/>
                </a:tc>
              </a:tr>
              <a:tr h="466328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 out of the planned 34 structured mechanisms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1" marB="45701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During our bilateral engagements we focused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on socio-economic development, market access &amp; energy, agriculture, education, science and technology</a:t>
                      </a: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Signed MoUs on Trade and Industrial Cooperation, Academic Cooperation, Health, Science &amp; Technology, </a:t>
                      </a: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Secured commitments on strengthening cooperation in fields of energy, defence, education, the blue economy, development assistance for rural development, skills development, mining, agriculture, science and technology</a:t>
                      </a: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Financial assistance committed for Green Economy, HIV Prevention, Governance and Public Administration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01" marB="45701"/>
                </a:tc>
              </a:tr>
            </a:tbl>
          </a:graphicData>
        </a:graphic>
      </p:graphicFrame>
      <p:sp>
        <p:nvSpPr>
          <p:cNvPr id="153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158B9E-122F-4D23-BB24-758FB9EB5AD2}" type="slidenum">
              <a:rPr lang="en-US" altLang="en-US" sz="1000" smtClean="0">
                <a:latin typeface="Times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50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System:Applications:Microsoft Office 2004:Templates:Presentations:Content:Business Plan</Template>
  <TotalTime>6741</TotalTime>
  <Words>3475</Words>
  <Application>Microsoft Office PowerPoint</Application>
  <PresentationFormat>On-screen Show (4:3)</PresentationFormat>
  <Paragraphs>582</Paragraphs>
  <Slides>43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 Presentation</vt:lpstr>
      <vt:lpstr> </vt:lpstr>
      <vt:lpstr>Presentation Outline</vt:lpstr>
      <vt:lpstr>Some Key Highlights</vt:lpstr>
      <vt:lpstr>Some Key Highlights</vt:lpstr>
      <vt:lpstr>Programmes performance information  </vt:lpstr>
      <vt:lpstr>Programme 1: Administration</vt:lpstr>
      <vt:lpstr>Programme 1: Administration</vt:lpstr>
      <vt:lpstr>Programme 1: Administration</vt:lpstr>
      <vt:lpstr>Programme 2: International Relations</vt:lpstr>
      <vt:lpstr>Programme 2: International Relations</vt:lpstr>
      <vt:lpstr>Programme 2: International Relations</vt:lpstr>
      <vt:lpstr>Programme 3: International Cooperation</vt:lpstr>
      <vt:lpstr>Programme 3: International Cooperation</vt:lpstr>
      <vt:lpstr>Programme 3.2:Continental Cooperation</vt:lpstr>
      <vt:lpstr>Programme 3: South –South and North –South  Cooperation</vt:lpstr>
      <vt:lpstr>Programme 4 Sub-programme 4.1: Public Diplomacy</vt:lpstr>
      <vt:lpstr>Programme 4 Sub-programme 4.2: State Protocol</vt:lpstr>
      <vt:lpstr>FINANCIAL POSITION AS AT 31 MARCH 2015</vt:lpstr>
      <vt:lpstr>APPROPRIATION STATEMENT</vt:lpstr>
      <vt:lpstr>2014/15 APPROPRIATION STATEMENT</vt:lpstr>
      <vt:lpstr>2014/15 Expenditure Outcome …continued</vt:lpstr>
      <vt:lpstr>2014/15 APPROPRIATION STATEMENT</vt:lpstr>
      <vt:lpstr>2014/15 Expenditure Analysis</vt:lpstr>
      <vt:lpstr>2014/15 Expenditure Analysis</vt:lpstr>
      <vt:lpstr>2014/15 Expenditure Analysis</vt:lpstr>
      <vt:lpstr>2014/15 Expenditure Analysis</vt:lpstr>
      <vt:lpstr>ASSET MANAGEMENT</vt:lpstr>
      <vt:lpstr>PROCUREMENT MANAGEMENT</vt:lpstr>
      <vt:lpstr>EXPENDITURE MANAGEMENT</vt:lpstr>
      <vt:lpstr>REVENUE MANAGEMENT</vt:lpstr>
      <vt:lpstr>CONCLUSION</vt:lpstr>
      <vt:lpstr> AFRICAN RENAISSANCE AND INTERNATIONAL CO-OPERATION FUND  ANNUAL REPORT  2014/15 Presentation to Portfolio Committee  </vt:lpstr>
      <vt:lpstr>Introduction </vt:lpstr>
      <vt:lpstr>    ARF Annual Performance report 2014/15  </vt:lpstr>
      <vt:lpstr>    ARF Annual Performance report 2014/15   </vt:lpstr>
      <vt:lpstr>    ARF Annual Performance report 2014/15   </vt:lpstr>
      <vt:lpstr>   ARF Financial report 2014/15 </vt:lpstr>
      <vt:lpstr>ARF Financial report 2014/2015 </vt:lpstr>
      <vt:lpstr>Governance structures </vt:lpstr>
      <vt:lpstr>Governance </vt:lpstr>
      <vt:lpstr>Governance </vt:lpstr>
      <vt:lpstr>SADPA/PFD bill</vt:lpstr>
      <vt:lpstr>Slide 43</vt:lpstr>
    </vt:vector>
  </TitlesOfParts>
  <Company>DFA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Zimele Ngxongo</dc:creator>
  <cp:lastModifiedBy>PUMZA</cp:lastModifiedBy>
  <cp:revision>515</cp:revision>
  <cp:lastPrinted>2015-10-08T09:25:50Z</cp:lastPrinted>
  <dcterms:created xsi:type="dcterms:W3CDTF">2005-10-07T13:50:53Z</dcterms:created>
  <dcterms:modified xsi:type="dcterms:W3CDTF">2015-10-19T10:12:09Z</dcterms:modified>
</cp:coreProperties>
</file>