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86" r:id="rId2"/>
    <p:sldId id="487" r:id="rId3"/>
    <p:sldId id="488" r:id="rId4"/>
    <p:sldId id="489" r:id="rId5"/>
    <p:sldId id="490" r:id="rId6"/>
    <p:sldId id="491" r:id="rId7"/>
    <p:sldId id="492" r:id="rId8"/>
    <p:sldId id="493" r:id="rId9"/>
    <p:sldId id="494" r:id="rId10"/>
    <p:sldId id="495" r:id="rId11"/>
    <p:sldId id="496" r:id="rId12"/>
    <p:sldId id="497" r:id="rId13"/>
  </p:sldIdLst>
  <p:sldSz cx="9144000" cy="6858000" type="screen4x3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zide, T Ms : CDR : Supply Chain Management" initials="GTM:C:SC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FDE6"/>
    <a:srgbClr val="00FF00"/>
    <a:srgbClr val="FF0000"/>
    <a:srgbClr val="66FF33"/>
    <a:srgbClr val="CC3300"/>
    <a:srgbClr val="73F188"/>
    <a:srgbClr val="7BEFA1"/>
    <a:srgbClr val="85EFA1"/>
    <a:srgbClr val="CC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638" autoAdjust="0"/>
  </p:normalViewPr>
  <p:slideViewPr>
    <p:cSldViewPr>
      <p:cViewPr>
        <p:scale>
          <a:sx n="125" d="100"/>
          <a:sy n="125" d="100"/>
        </p:scale>
        <p:origin x="-72" y="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1" d="100"/>
          <a:sy n="121" d="100"/>
        </p:scale>
        <p:origin x="-3152" y="-112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275" cy="49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01" y="2"/>
            <a:ext cx="2946275" cy="49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8696"/>
            <a:ext cx="2946275" cy="49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01" y="9378696"/>
            <a:ext cx="2946275" cy="49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1BCA1521-2D0B-45BD-96F5-51100EC0D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55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275" cy="49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01" y="2"/>
            <a:ext cx="2946275" cy="49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66" y="4690192"/>
            <a:ext cx="4984346" cy="444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696"/>
            <a:ext cx="2946275" cy="49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01" y="9378696"/>
            <a:ext cx="2946275" cy="49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1FB73B8A-2467-4504-A579-64E4CE629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95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6DBB53-A0DB-4D22-BF38-FB44797D7E0F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122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DFCB33C-34DD-4FD8-B34B-98F7F6D2C4AC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38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84D7C44-EDF5-43A6-BEE2-267D8896E591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949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E2AFCB4-8BC0-4CA4-BDAB-CFB2C9C0C0EE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786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ZA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3024CBB-3EB4-4779-A4B0-0CEA876D83D6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27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Powerpoint"/>
          <p:cNvPicPr>
            <a:picLocks noChangeAspect="1" noChangeArrowheads="1"/>
          </p:cNvPicPr>
          <p:nvPr userDrawn="1"/>
        </p:nvPicPr>
        <p:blipFill>
          <a:blip r:embed="rId2" cstate="print"/>
          <a:srcRect b="15651"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7" descr="dirc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943600"/>
            <a:ext cx="22098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68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D59E4-65FC-441E-A917-17C35E1E7B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64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64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9205B-8312-448B-BE82-22701F25C2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0DE55-C9E1-4D58-9DE9-40A97C6FB8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F121E-B8E2-4A40-9D43-5AA78974B1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F162E-E292-4779-A655-CFC3FD2B4C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E7FC9-6DEE-4F9C-865D-1BB7FAA83A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4CB2D-259E-4C7C-9351-1DBB10B7BA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17431-DF1B-4CF6-8F04-4A0944332B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8B200-B474-44BF-91C6-866E75473A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D4234-6940-4080-AA13-E07A9707F4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7D878-0541-4F57-A34D-0030707C78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0" y="5715000"/>
            <a:ext cx="9144000" cy="76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20" descr="dirc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943600"/>
            <a:ext cx="22098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AFB58C7-C02A-491A-9E56-C892B05673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 sz="quarter"/>
          </p:nvPr>
        </p:nvSpPr>
        <p:spPr>
          <a:xfrm>
            <a:off x="600075" y="538163"/>
            <a:ext cx="7772400" cy="453548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ZA" altLang="en-US" sz="2800" dirty="0" smtClean="0">
                <a:cs typeface="Arial" panose="020B0604020202020204" pitchFamily="34" charset="0"/>
              </a:rPr>
              <a:t/>
            </a:r>
            <a:br>
              <a:rPr lang="en-ZA" altLang="en-US" sz="2800" dirty="0" smtClean="0">
                <a:cs typeface="Arial" panose="020B0604020202020204" pitchFamily="34" charset="0"/>
              </a:rPr>
            </a:br>
            <a:r>
              <a:rPr lang="en-ZA" altLang="en-US" sz="2800" dirty="0" smtClean="0">
                <a:cs typeface="Arial" panose="020B0604020202020204" pitchFamily="34" charset="0"/>
              </a:rPr>
              <a:t>AFRICAN RENAISSANCE AND INTERNATIONAL CO-OPERATION FUND </a:t>
            </a:r>
            <a:br>
              <a:rPr lang="en-ZA" altLang="en-US" sz="2800" dirty="0" smtClean="0">
                <a:cs typeface="Arial" panose="020B0604020202020204" pitchFamily="34" charset="0"/>
              </a:rPr>
            </a:br>
            <a:r>
              <a:rPr lang="en-ZA" altLang="en-US" sz="2800" dirty="0" smtClean="0">
                <a:cs typeface="Arial" panose="020B0604020202020204" pitchFamily="34" charset="0"/>
              </a:rPr>
              <a:t>ANNUAL REPORT</a:t>
            </a:r>
            <a:br>
              <a:rPr lang="en-ZA" altLang="en-US" sz="2800" dirty="0" smtClean="0">
                <a:cs typeface="Arial" panose="020B0604020202020204" pitchFamily="34" charset="0"/>
              </a:rPr>
            </a:br>
            <a:r>
              <a:rPr lang="en-ZA" altLang="en-US" sz="2800" dirty="0" smtClean="0">
                <a:cs typeface="Arial" panose="020B0604020202020204" pitchFamily="34" charset="0"/>
              </a:rPr>
              <a:t/>
            </a:r>
            <a:br>
              <a:rPr lang="en-ZA" altLang="en-US" sz="2800" dirty="0" smtClean="0">
                <a:cs typeface="Arial" panose="020B0604020202020204" pitchFamily="34" charset="0"/>
              </a:rPr>
            </a:br>
            <a:r>
              <a:rPr lang="en-ZA" altLang="en-US" sz="2800" dirty="0" smtClean="0">
                <a:cs typeface="Arial" panose="020B0604020202020204" pitchFamily="34" charset="0"/>
              </a:rPr>
              <a:t>2014/15</a:t>
            </a:r>
            <a:br>
              <a:rPr lang="en-ZA" altLang="en-US" sz="2800" dirty="0" smtClean="0">
                <a:cs typeface="Arial" panose="020B0604020202020204" pitchFamily="34" charset="0"/>
              </a:rPr>
            </a:br>
            <a:r>
              <a:rPr lang="en-ZA" altLang="en-US" sz="2800" dirty="0" smtClean="0">
                <a:cs typeface="Arial" panose="020B0604020202020204" pitchFamily="34" charset="0"/>
              </a:rPr>
              <a:t>Presentation to Portfolio Committee</a:t>
            </a:r>
            <a:br>
              <a:rPr lang="en-ZA" altLang="en-US" sz="2800" dirty="0" smtClean="0">
                <a:cs typeface="Arial" panose="020B0604020202020204" pitchFamily="34" charset="0"/>
              </a:rPr>
            </a:br>
            <a:r>
              <a:rPr lang="en-ZA" altLang="en-US" sz="2800" dirty="0" smtClean="0">
                <a:cs typeface="Arial" panose="020B0604020202020204" pitchFamily="34" charset="0"/>
              </a:rPr>
              <a:t/>
            </a:r>
            <a:br>
              <a:rPr lang="en-ZA" altLang="en-US" sz="2800" dirty="0" smtClean="0">
                <a:cs typeface="Arial" panose="020B0604020202020204" pitchFamily="34" charset="0"/>
              </a:rPr>
            </a:br>
            <a:endParaRPr lang="en-US" altLang="en-US" sz="2800" dirty="0" smtClean="0">
              <a:cs typeface="Arial" panose="020B0604020202020204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sz="quarter" idx="1"/>
          </p:nvPr>
        </p:nvSpPr>
        <p:spPr>
          <a:xfrm>
            <a:off x="1285875" y="4643438"/>
            <a:ext cx="6400800" cy="895350"/>
          </a:xfrm>
        </p:spPr>
        <p:txBody>
          <a:bodyPr/>
          <a:lstStyle/>
          <a:p>
            <a:pPr eaLnBrk="1" hangingPunct="1"/>
            <a:r>
              <a:rPr lang="en-ZA" altLang="en-US" sz="2000" b="1" smtClean="0">
                <a:cs typeface="Arial" panose="020B0604020202020204" pitchFamily="34" charset="0"/>
              </a:rPr>
              <a:t>14 October 2015</a:t>
            </a:r>
          </a:p>
        </p:txBody>
      </p:sp>
    </p:spTree>
    <p:extLst>
      <p:ext uri="{BB962C8B-B14F-4D97-AF65-F5344CB8AC3E}">
        <p14:creationId xmlns:p14="http://schemas.microsoft.com/office/powerpoint/2010/main" val="160945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smtClean="0"/>
              <a:t>Governance </a:t>
            </a:r>
            <a:endParaRPr lang="en-US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altLang="en-US" smtClean="0"/>
              <a:t>The irregular expenditure incurred in the financial year was condoned by the Accounting Authority. It relates to projects that are long running with contracts that were irregular from previous periods.</a:t>
            </a:r>
          </a:p>
          <a:p>
            <a:r>
              <a:rPr lang="en-ZA" altLang="en-US" smtClean="0"/>
              <a:t>We are addressing the challenge of procurement in remote areas where it is not possible to comply with SCM prescripts.</a:t>
            </a:r>
          </a:p>
          <a:p>
            <a:r>
              <a:rPr lang="en-ZA" altLang="en-US" smtClean="0"/>
              <a:t>Finalization of agreements with recipient countries is an ongoing challenge which affects the disbursement of funds.</a:t>
            </a:r>
          </a:p>
          <a:p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3240906-AC56-4AA4-9CCE-A4C3B09D34D6}" type="slidenum">
              <a:rPr lang="en-US" altLang="en-US">
                <a:latin typeface="Times" panose="02020603050405020304" pitchFamily="18" charset="0"/>
              </a:rPr>
              <a:pPr eaLnBrk="1" hangingPunct="1"/>
              <a:t>10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939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smtClean="0"/>
              <a:t>SADPA/PFD bill</a:t>
            </a:r>
            <a:endParaRPr lang="en-US" alt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altLang="en-US" smtClean="0"/>
              <a:t>The department is perusing efforts to review the legislative framework in order to consolidate international assistance provided by South African government.</a:t>
            </a:r>
          </a:p>
          <a:p>
            <a:r>
              <a:rPr lang="en-ZA" altLang="en-US" smtClean="0"/>
              <a:t>The draft Partnership for Development Fund is planned to the tabled before parliament in the 2016/2017 financial year.</a:t>
            </a:r>
          </a:p>
          <a:p>
            <a:r>
              <a:rPr lang="en-ZA" altLang="en-US" smtClean="0"/>
              <a:t>The objective of the bill is to support South Africa’s outgoing development cooperation policy by providing funding and technical support for development initiatives.</a:t>
            </a: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2B2AF5-A62A-46AE-A50D-CD17FB81E3F6}" type="slidenum">
              <a:rPr lang="en-US" altLang="en-US">
                <a:latin typeface="Times" panose="02020603050405020304" pitchFamily="18" charset="0"/>
              </a:rPr>
              <a:pPr eaLnBrk="1" hangingPunct="1"/>
              <a:t>11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960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AF8F61-597B-4CBD-BA0B-C9E65AB81A8C}" type="slidenum">
              <a:rPr lang="en-GB" altLang="en-US">
                <a:latin typeface="Times" panose="02020603050405020304" pitchFamily="18" charset="0"/>
              </a:rPr>
              <a:pPr eaLnBrk="1" hangingPunct="1"/>
              <a:t>12</a:t>
            </a:fld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229600" cy="4038600"/>
          </a:xfrm>
        </p:spPr>
        <p:txBody>
          <a:bodyPr/>
          <a:lstStyle/>
          <a:p>
            <a:pPr marL="419100" indent="-419100" eaLnBrk="1" hangingPunct="1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FontTx/>
              <a:buNone/>
            </a:pPr>
            <a:endParaRPr lang="en-ZA" altLang="en-US" sz="1600" smtClean="0"/>
          </a:p>
          <a:p>
            <a:pPr marL="419100" indent="-419100"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FontTx/>
              <a:buChar char="-"/>
            </a:pPr>
            <a:endParaRPr lang="en-US" altLang="en-US" sz="1600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09600" y="1058863"/>
            <a:ext cx="7924800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			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 algn="ctr">
              <a:spcBef>
                <a:spcPct val="50000"/>
              </a:spcBef>
            </a:pPr>
            <a:r>
              <a:rPr lang="en-US" altLang="en-US" sz="6600" b="1">
                <a:latin typeface="Arial Body"/>
              </a:rPr>
              <a:t>THANK YOU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						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/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/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04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smtClean="0"/>
              <a:t>Introduction 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4567237"/>
          </a:xfrm>
        </p:spPr>
        <p:txBody>
          <a:bodyPr/>
          <a:lstStyle/>
          <a:p>
            <a:pPr>
              <a:defRPr/>
            </a:pPr>
            <a:r>
              <a:rPr lang="en-ZA" sz="1800" dirty="0" smtClean="0"/>
              <a:t>I am pleased with the steady progress we are making in utilizing the ARF to meet policy and strategic objectives of our government.</a:t>
            </a:r>
          </a:p>
          <a:p>
            <a:pPr>
              <a:defRPr/>
            </a:pPr>
            <a:r>
              <a:rPr lang="en-ZA" sz="1800" dirty="0" smtClean="0"/>
              <a:t>The ARF has made significant strides in moving away from transfer payments to recipient countries towards ensuring that goods and services are procured locally.</a:t>
            </a:r>
          </a:p>
          <a:p>
            <a:pPr>
              <a:defRPr/>
            </a:pPr>
            <a:r>
              <a:rPr lang="en-ZA" sz="1800" dirty="0" smtClean="0"/>
              <a:t>This new approach has led to a significant decrease in disbursement due to strengthening of governance structures.</a:t>
            </a:r>
          </a:p>
          <a:p>
            <a:pPr>
              <a:defRPr/>
            </a:pPr>
            <a:r>
              <a:rPr lang="en-ZA" sz="1800" dirty="0" smtClean="0"/>
              <a:t>The Lesotho humanitarian project provided assistance to Basotho people while ensuring that there was a significant contribution to South African farmers. All commodities were procured locally and 40% of grain for production on maize meal was procured from small holder farmers.</a:t>
            </a:r>
          </a:p>
          <a:p>
            <a:pPr>
              <a:defRPr/>
            </a:pPr>
            <a:r>
              <a:rPr lang="en-ZA" sz="1800" dirty="0" smtClean="0"/>
              <a:t>South Africa continues to  be at the forefront of promotion of democracy and good governance by participating in SADC Election observer missions. Observers were deployed  for elections in </a:t>
            </a:r>
            <a:r>
              <a:rPr lang="en-GB" sz="1800" kern="1200" dirty="0" smtClean="0">
                <a:solidFill>
                  <a:schemeClr val="dk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Mozambique, Botswana, Namibia, Zambia and Mauritius.</a:t>
            </a:r>
          </a:p>
          <a:p>
            <a:pPr>
              <a:defRPr/>
            </a:pPr>
            <a:endParaRPr lang="en-US" sz="1800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88ADA3-CC01-45BA-91C8-8745A4C0FE9E}" type="slidenum">
              <a:rPr lang="en-US" altLang="en-US">
                <a:latin typeface="Times" panose="02020603050405020304" pitchFamily="18" charset="0"/>
              </a:rPr>
              <a:pPr eaLnBrk="1" hangingPunct="1"/>
              <a:t>2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35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-857250" y="-714375"/>
            <a:ext cx="8462963" cy="5868988"/>
          </a:xfrm>
        </p:spPr>
        <p:txBody>
          <a:bodyPr/>
          <a:lstStyle/>
          <a:p>
            <a:pPr algn="just"/>
            <a:endParaRPr lang="en-ZA" altLang="en-US" sz="2400" smtClean="0"/>
          </a:p>
          <a:p>
            <a:pPr algn="just"/>
            <a:endParaRPr lang="en-ZA" altLang="en-US" sz="2400" smtClean="0"/>
          </a:p>
          <a:p>
            <a:pPr algn="just"/>
            <a:endParaRPr lang="en-ZA" altLang="en-US" sz="2400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99225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9EA447F-E622-42BD-833A-1620E5E14C5B}" type="slidenum">
              <a:rPr lang="en-GB" altLang="en-US">
                <a:latin typeface="Times" panose="02020603050405020304" pitchFamily="18" charset="0"/>
              </a:rPr>
              <a:pPr eaLnBrk="1" hangingPunct="1"/>
              <a:t>3</a:t>
            </a:fld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-153988"/>
            <a:ext cx="8229600" cy="877888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800" smtClean="0"/>
              <a:t>  </a:t>
            </a:r>
            <a:br>
              <a:rPr lang="en-US" altLang="en-US" sz="2800" smtClean="0"/>
            </a:br>
            <a:r>
              <a:rPr lang="en-US" altLang="en-US" sz="2800" smtClean="0"/>
              <a:t>ARF Annual Performance report 2014/15</a:t>
            </a:r>
            <a:br>
              <a:rPr lang="en-US" altLang="en-US" sz="2800" smtClean="0"/>
            </a:br>
            <a:r>
              <a:rPr lang="en-US" altLang="en-US" sz="2800" smtClean="0"/>
              <a:t/>
            </a:r>
            <a:br>
              <a:rPr lang="en-US" altLang="en-US" sz="2800" smtClean="0"/>
            </a:br>
            <a:endParaRPr lang="en-GB" altLang="en-US" sz="2800" smtClean="0"/>
          </a:p>
        </p:txBody>
      </p:sp>
      <p:cxnSp>
        <p:nvCxnSpPr>
          <p:cNvPr id="10245" name="Straight Connector 7"/>
          <p:cNvCxnSpPr>
            <a:cxnSpLocks noChangeShapeType="1"/>
          </p:cNvCxnSpPr>
          <p:nvPr/>
        </p:nvCxnSpPr>
        <p:spPr bwMode="auto">
          <a:xfrm>
            <a:off x="381000" y="1066800"/>
            <a:ext cx="86106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50825" y="760413"/>
          <a:ext cx="8740776" cy="5397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5490"/>
                <a:gridCol w="2807643"/>
                <a:gridCol w="2807643"/>
              </a:tblGrid>
              <a:tr h="87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Performance indicators</a:t>
                      </a:r>
                      <a:endParaRPr lang="en-ZA" sz="1400" b="1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Target</a:t>
                      </a:r>
                      <a:endParaRPr lang="en-ZA" sz="14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4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ACTUAL 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ACHIEVEMENT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AGAINST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TARGET</a:t>
                      </a:r>
                      <a:endParaRPr lang="en-ZA" sz="14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ZA" sz="12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90" marR="68590" marT="0" marB="0" anchor="ctr"/>
                </a:tc>
              </a:tr>
              <a:tr h="1208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 b="1" dirty="0" smtClean="0"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Percentage </a:t>
                      </a:r>
                      <a:r>
                        <a:rPr lang="en-GB" sz="1500" b="1" dirty="0"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of requests responded to for the quality assurance and review of project proposals  in preparation for the ARF Board meetings</a:t>
                      </a:r>
                      <a:endParaRPr lang="en-ZA" sz="1500" b="1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GB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% of requests received responded to timeously as per objectives of the project plan</a:t>
                      </a:r>
                      <a:r>
                        <a:rPr lang="en-GB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GB" sz="15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5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Twenty</a:t>
                      </a:r>
                      <a:r>
                        <a:rPr lang="en-US" sz="1500" baseline="0" dirty="0" smtClean="0"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one</a:t>
                      </a:r>
                      <a:r>
                        <a:rPr lang="en-US" sz="1500" dirty="0" smtClean="0"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(21) Project Proposals have been reviewed and submitted to committee meetings.</a:t>
                      </a:r>
                      <a:endParaRPr lang="en-ZA" sz="15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0" marR="68590" marT="0" marB="0"/>
                </a:tc>
              </a:tr>
              <a:tr h="14902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Number </a:t>
                      </a:r>
                      <a:r>
                        <a:rPr lang="en-GB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of ARF structures and processes convened to identify and recommend projects in compliance with the ARF Act, 2000 and PFMA, 1999</a:t>
                      </a:r>
                      <a:endParaRPr lang="en-ZA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Four </a:t>
                      </a: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Advisory Committee </a:t>
                      </a: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meeting </a:t>
                      </a: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to consider project proposals for recommendation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ZA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Five meetings held to consider</a:t>
                      </a:r>
                      <a:r>
                        <a:rPr lang="en-ZA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project proposals for recommendation.</a:t>
                      </a:r>
                      <a:endParaRPr lang="en-ZA" sz="15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90" marR="68590" marT="0" marB="0"/>
                </a:tc>
              </a:tr>
              <a:tr h="182862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GB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Democracy </a:t>
                      </a:r>
                      <a:r>
                        <a:rPr lang="en-GB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and good governance</a:t>
                      </a:r>
                      <a:endParaRPr lang="en-ZA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of approved disbursement to support democracy and good governance </a:t>
                      </a: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</a:t>
                      </a: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timeously as per the objective of the project plan.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90" marR="6859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5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</a:t>
                      </a: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payments totalling R 3 440 949.52 with respect to South African deployment of election observer mission to Mozambique, Botswana, Namibia, Zambia and Mauritius.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90" marR="68590" marT="0" marB="0"/>
                </a:tc>
              </a:tr>
            </a:tbl>
          </a:graphicData>
        </a:graphic>
      </p:graphicFrame>
      <p:cxnSp>
        <p:nvCxnSpPr>
          <p:cNvPr id="10268" name="Straight Connector 9"/>
          <p:cNvCxnSpPr>
            <a:cxnSpLocks noChangeShapeType="1"/>
          </p:cNvCxnSpPr>
          <p:nvPr/>
        </p:nvCxnSpPr>
        <p:spPr bwMode="auto">
          <a:xfrm>
            <a:off x="381000" y="620713"/>
            <a:ext cx="86106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77985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381000" y="1331913"/>
            <a:ext cx="8462963" cy="5868987"/>
          </a:xfrm>
        </p:spPr>
        <p:txBody>
          <a:bodyPr/>
          <a:lstStyle/>
          <a:p>
            <a:pPr algn="just"/>
            <a:endParaRPr lang="en-ZA" altLang="en-US" sz="2400" smtClean="0"/>
          </a:p>
          <a:p>
            <a:pPr algn="just"/>
            <a:endParaRPr lang="en-ZA" altLang="en-US" sz="2400" smtClean="0"/>
          </a:p>
          <a:p>
            <a:pPr algn="just"/>
            <a:endParaRPr lang="en-ZA" altLang="en-US" sz="2400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80200" y="6237288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E4E463-1D0A-4FB5-AB06-C7258B46273F}" type="slidenum">
              <a:rPr lang="en-GB" altLang="en-US">
                <a:latin typeface="Times" panose="02020603050405020304" pitchFamily="18" charset="0"/>
              </a:rPr>
              <a:pPr eaLnBrk="1" hangingPunct="1"/>
              <a:t>4</a:t>
            </a:fld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5563"/>
            <a:ext cx="8120062" cy="74612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800" smtClean="0"/>
              <a:t> </a:t>
            </a:r>
            <a:br>
              <a:rPr lang="en-US" altLang="en-US" sz="2800" smtClean="0"/>
            </a:br>
            <a:r>
              <a:rPr lang="en-US" altLang="en-US" sz="2800" smtClean="0"/>
              <a:t> ARF Annual Performance report 2014/15 </a:t>
            </a:r>
            <a:br>
              <a:rPr lang="en-US" altLang="en-US" sz="2800" smtClean="0"/>
            </a:br>
            <a:r>
              <a:rPr lang="en-US" altLang="en-US" sz="2800" smtClean="0"/>
              <a:t/>
            </a:r>
            <a:br>
              <a:rPr lang="en-US" altLang="en-US" sz="2800" smtClean="0"/>
            </a:br>
            <a:endParaRPr lang="en-GB" altLang="en-US" sz="2800" smtClean="0"/>
          </a:p>
        </p:txBody>
      </p:sp>
      <p:cxnSp>
        <p:nvCxnSpPr>
          <p:cNvPr id="11269" name="Straight Connector 7"/>
          <p:cNvCxnSpPr>
            <a:cxnSpLocks noChangeShapeType="1"/>
          </p:cNvCxnSpPr>
          <p:nvPr/>
        </p:nvCxnSpPr>
        <p:spPr bwMode="auto">
          <a:xfrm>
            <a:off x="381000" y="1066800"/>
            <a:ext cx="86106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57188" y="752475"/>
          <a:ext cx="8662987" cy="4992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786"/>
                <a:gridCol w="2965242"/>
                <a:gridCol w="3242959"/>
              </a:tblGrid>
              <a:tr h="823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Performance indicators</a:t>
                      </a:r>
                      <a:endParaRPr lang="en-ZA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Annual Target</a:t>
                      </a:r>
                      <a:endParaRPr lang="en-ZA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ACTUAL PERFORMANCE AGAINST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TARGETS</a:t>
                      </a:r>
                      <a:endParaRPr lang="en-ZA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ZA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77" marR="68577" marT="0" marB="0" anchor="ctr"/>
                </a:tc>
              </a:tr>
              <a:tr h="228612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indent="-9017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Socio – economic development</a:t>
                      </a: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of approved disbursement </a:t>
                      </a: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to support</a:t>
                      </a: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social – economic development processed </a:t>
                      </a: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timeously as per the</a:t>
                      </a: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objectives of the project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</a:t>
                      </a: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payment of R 5 369 000 for implementation of Cuban Medical Brigade Project in Sierra Leone.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GB" sz="15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 payment of R 4 251 709.71 for Rice and Vegetable Production Project in Guinea (Conakry).</a:t>
                      </a: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</a:tr>
              <a:tr h="137167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indent="-9017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Capacity-building</a:t>
                      </a:r>
                      <a:endParaRPr lang="en-ZA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of approved disbursement to support capacity-building </a:t>
                      </a: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 </a:t>
                      </a:r>
                      <a:r>
                        <a:rPr lang="en-ZA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timeously as per the objectives of the project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5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</a:t>
                      </a: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payment of R 7 100 000 for African Ombudsman Research Centre Project  to the Public Protector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</a:tr>
              <a:tr h="51188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ZA" sz="1500" b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</a:tr>
            </a:tbl>
          </a:graphicData>
        </a:graphic>
      </p:graphicFrame>
      <p:cxnSp>
        <p:nvCxnSpPr>
          <p:cNvPr id="11292" name="Straight Connector 9"/>
          <p:cNvCxnSpPr>
            <a:cxnSpLocks noChangeShapeType="1"/>
          </p:cNvCxnSpPr>
          <p:nvPr/>
        </p:nvCxnSpPr>
        <p:spPr bwMode="auto">
          <a:xfrm>
            <a:off x="381000" y="765175"/>
            <a:ext cx="86106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94967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81000" y="1331913"/>
            <a:ext cx="8462963" cy="5868987"/>
          </a:xfrm>
        </p:spPr>
        <p:txBody>
          <a:bodyPr/>
          <a:lstStyle/>
          <a:p>
            <a:pPr algn="just"/>
            <a:endParaRPr lang="en-ZA" altLang="en-US" sz="2400" smtClean="0"/>
          </a:p>
          <a:p>
            <a:pPr algn="just"/>
            <a:endParaRPr lang="en-ZA" altLang="en-US" sz="2400" smtClean="0"/>
          </a:p>
          <a:p>
            <a:pPr algn="just"/>
            <a:endParaRPr lang="en-ZA" altLang="en-US" sz="2400" smtClean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80200" y="6237288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1A752E-A536-4A5C-ADD0-6C5E60EAFA7A}" type="slidenum">
              <a:rPr lang="en-GB" altLang="en-US">
                <a:latin typeface="Times" panose="02020603050405020304" pitchFamily="18" charset="0"/>
              </a:rPr>
              <a:pPr eaLnBrk="1" hangingPunct="1"/>
              <a:t>5</a:t>
            </a:fld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5563"/>
            <a:ext cx="8120062" cy="74612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800" smtClean="0"/>
              <a:t> </a:t>
            </a:r>
            <a:br>
              <a:rPr lang="en-US" altLang="en-US" sz="2800" smtClean="0"/>
            </a:br>
            <a:r>
              <a:rPr lang="en-US" altLang="en-US" sz="2800" smtClean="0"/>
              <a:t> ARF Annual Performance report 2014/15 </a:t>
            </a:r>
            <a:br>
              <a:rPr lang="en-US" altLang="en-US" sz="2800" smtClean="0"/>
            </a:br>
            <a:r>
              <a:rPr lang="en-US" altLang="en-US" sz="2800" smtClean="0"/>
              <a:t/>
            </a:r>
            <a:br>
              <a:rPr lang="en-US" altLang="en-US" sz="2800" smtClean="0"/>
            </a:br>
            <a:endParaRPr lang="en-GB" altLang="en-US" sz="2800" smtClean="0"/>
          </a:p>
        </p:txBody>
      </p:sp>
      <p:cxnSp>
        <p:nvCxnSpPr>
          <p:cNvPr id="12293" name="Straight Connector 7"/>
          <p:cNvCxnSpPr>
            <a:cxnSpLocks noChangeShapeType="1"/>
          </p:cNvCxnSpPr>
          <p:nvPr/>
        </p:nvCxnSpPr>
        <p:spPr bwMode="auto">
          <a:xfrm>
            <a:off x="381000" y="1066800"/>
            <a:ext cx="86106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57188" y="752475"/>
          <a:ext cx="8662987" cy="4202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786"/>
                <a:gridCol w="2965242"/>
                <a:gridCol w="3242959"/>
              </a:tblGrid>
              <a:tr h="822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Performance indicators</a:t>
                      </a:r>
                      <a:endParaRPr lang="en-ZA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Annual Target</a:t>
                      </a:r>
                      <a:endParaRPr lang="en-ZA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ACTUAL PERFORMANCE AGAINST 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TARGETS</a:t>
                      </a:r>
                      <a:endParaRPr lang="en-ZA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ZA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77" marR="68577" marT="0" marB="0" anchor="ctr"/>
                </a:tc>
              </a:tr>
              <a:tr h="149613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indent="-9017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To provide humanitarian assistance and disaster relief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of approved disbursement </a:t>
                      </a: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to humanitarian</a:t>
                      </a: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assistance processed </a:t>
                      </a: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timeously as per the</a:t>
                      </a: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objectives of the project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</a:t>
                      </a: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payment of R 141 000 as final payment for humanitarian assistance to Niger.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GB" sz="15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</a:tr>
              <a:tr h="1371378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indent="-9017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To contribute to PCRD</a:t>
                      </a:r>
                      <a:endParaRPr lang="en-ZA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 of approved disbursement to support </a:t>
                      </a: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PCRD processed </a:t>
                      </a:r>
                      <a:r>
                        <a:rPr lang="en-ZA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timeously as per the objectives of the project</a:t>
                      </a: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5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Processed</a:t>
                      </a:r>
                      <a:r>
                        <a:rPr lang="en-GB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payment of R 18 230 000 as South Africa’s contribution to the SADC Secretariat for the Lesotho peace process.</a:t>
                      </a: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</a:tr>
              <a:tr h="51177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ZA" sz="1500" b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endParaRPr lang="en-ZA" sz="15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77" marR="68577" marT="0" marB="0"/>
                </a:tc>
              </a:tr>
            </a:tbl>
          </a:graphicData>
        </a:graphic>
      </p:graphicFrame>
      <p:cxnSp>
        <p:nvCxnSpPr>
          <p:cNvPr id="12316" name="Straight Connector 9"/>
          <p:cNvCxnSpPr>
            <a:cxnSpLocks noChangeShapeType="1"/>
          </p:cNvCxnSpPr>
          <p:nvPr/>
        </p:nvCxnSpPr>
        <p:spPr bwMode="auto">
          <a:xfrm>
            <a:off x="381000" y="765175"/>
            <a:ext cx="86106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57312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81000" y="1331913"/>
            <a:ext cx="8462963" cy="5868987"/>
          </a:xfrm>
        </p:spPr>
        <p:txBody>
          <a:bodyPr/>
          <a:lstStyle/>
          <a:p>
            <a:pPr algn="just"/>
            <a:endParaRPr lang="en-ZA" altLang="en-US" sz="2400" smtClean="0"/>
          </a:p>
          <a:p>
            <a:pPr algn="just"/>
            <a:endParaRPr lang="en-ZA" altLang="en-US" sz="2400" smtClean="0"/>
          </a:p>
          <a:p>
            <a:pPr algn="just"/>
            <a:endParaRPr lang="en-ZA" altLang="en-US" sz="2400" smtClean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D11034-1C45-4316-BE58-402C6EF11D26}" type="slidenum">
              <a:rPr lang="en-GB" altLang="en-US">
                <a:latin typeface="Times" panose="02020603050405020304" pitchFamily="18" charset="0"/>
              </a:rPr>
              <a:pPr eaLnBrk="1" hangingPunct="1"/>
              <a:t>6</a:t>
            </a:fld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15888"/>
            <a:ext cx="8229600" cy="576262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  </a:t>
            </a:r>
            <a:br>
              <a:rPr lang="en-US" altLang="en-US" sz="2800" smtClean="0"/>
            </a:br>
            <a:r>
              <a:rPr lang="en-US" altLang="en-US" sz="2800" smtClean="0"/>
              <a:t>ARF Financial report 2014/15</a:t>
            </a:r>
            <a:br>
              <a:rPr lang="en-US" altLang="en-US" sz="2800" smtClean="0"/>
            </a:br>
            <a:endParaRPr lang="en-GB" altLang="en-US" sz="2800" smtClean="0"/>
          </a:p>
        </p:txBody>
      </p:sp>
      <p:cxnSp>
        <p:nvCxnSpPr>
          <p:cNvPr id="14341" name="Straight Connector 7"/>
          <p:cNvCxnSpPr>
            <a:cxnSpLocks noChangeShapeType="1"/>
          </p:cNvCxnSpPr>
          <p:nvPr/>
        </p:nvCxnSpPr>
        <p:spPr bwMode="auto">
          <a:xfrm>
            <a:off x="381000" y="741363"/>
            <a:ext cx="86106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313" y="876300"/>
          <a:ext cx="8629650" cy="3957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2039"/>
                <a:gridCol w="3487611"/>
              </a:tblGrid>
              <a:tr h="61916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ZA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ctr"/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R'000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6" marB="0" anchor="ctr"/>
                </a:tc>
              </a:tr>
              <a:tr h="52452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Accumulated </a:t>
                      </a:r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surplus </a:t>
                      </a:r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at 31 March 2014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1 470 662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7" marT="9526" marB="0" anchor="ctr"/>
                </a:tc>
              </a:tr>
              <a:tr h="524526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Appropriated </a:t>
                      </a:r>
                      <a:r>
                        <a:rPr lang="en-Z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funds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277 560</a:t>
                      </a:r>
                      <a:endParaRPr lang="en-ZA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7" marT="9526" marB="0" anchor="ctr"/>
                </a:tc>
              </a:tr>
              <a:tr h="9239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Interest received</a:t>
                      </a:r>
                      <a:endParaRPr lang="en-ZA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112 547</a:t>
                      </a:r>
                    </a:p>
                    <a:p>
                      <a:pPr algn="r" rtl="0" fontAlgn="ctr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7" marT="9526" marB="0" anchor="ctr"/>
                </a:tc>
              </a:tr>
              <a:tr h="746278">
                <a:tc>
                  <a:txBody>
                    <a:bodyPr/>
                    <a:lstStyle/>
                    <a:p>
                      <a:pPr algn="just" rtl="0" fontAlgn="ctr"/>
                      <a:endParaRPr lang="en-ZA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Approved Grants for</a:t>
                      </a:r>
                      <a:r>
                        <a:rPr lang="en-ZA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2014/15 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(189</a:t>
                      </a:r>
                      <a:r>
                        <a:rPr lang="en-ZA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900)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7" marT="9526" marB="0" anchor="ctr"/>
                </a:tc>
              </a:tr>
              <a:tr h="619163">
                <a:tc>
                  <a:txBody>
                    <a:bodyPr/>
                    <a:lstStyle/>
                    <a:p>
                      <a:pPr algn="just" rtl="0" fontAlgn="ctr"/>
                      <a:endParaRPr lang="en-ZA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Available </a:t>
                      </a:r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funds </a:t>
                      </a:r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at 31 March 2015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ZA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rtl="0" fontAlgn="ctr"/>
                      <a:r>
                        <a:rPr lang="en-ZA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1 670 869</a:t>
                      </a:r>
                    </a:p>
                  </a:txBody>
                  <a:tcPr marL="9525" marR="85727" marT="952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94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23850" y="-26988"/>
            <a:ext cx="8229600" cy="1143001"/>
          </a:xfrm>
        </p:spPr>
        <p:txBody>
          <a:bodyPr/>
          <a:lstStyle/>
          <a:p>
            <a:r>
              <a:rPr lang="en-US" altLang="en-US" smtClean="0"/>
              <a:t>ARF Financial report 2014/2015</a:t>
            </a:r>
            <a:br>
              <a:rPr lang="en-US" altLang="en-US" smtClean="0"/>
            </a:br>
            <a:endParaRPr lang="en-ZA" alt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4824413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en-US" altLang="en-US" b="1" smtClean="0"/>
              <a:t>2014/15 Approved projects:</a:t>
            </a:r>
          </a:p>
          <a:p>
            <a:pPr marL="0" indent="0" algn="just">
              <a:buFontTx/>
              <a:buNone/>
            </a:pPr>
            <a:endParaRPr lang="en-US" altLang="en-US" sz="2000" smtClean="0"/>
          </a:p>
          <a:p>
            <a:pPr marL="0" indent="0" algn="just">
              <a:buFontTx/>
              <a:buNone/>
            </a:pPr>
            <a:r>
              <a:rPr lang="en-US" altLang="en-US" sz="2400" smtClean="0"/>
              <a:t>    </a:t>
            </a:r>
            <a:r>
              <a:rPr lang="en-US" altLang="en-US" sz="2000" smtClean="0"/>
              <a:t>(a) Humanitarian assistance to South Sudan        R   15 000 000</a:t>
            </a:r>
          </a:p>
          <a:p>
            <a:pPr marL="0" indent="0" algn="just">
              <a:buFontTx/>
              <a:buNone/>
            </a:pPr>
            <a:r>
              <a:rPr lang="en-ZA" altLang="en-US" sz="2000" b="1" smtClean="0"/>
              <a:t>     </a:t>
            </a:r>
            <a:r>
              <a:rPr lang="en-ZA" altLang="en-US" sz="2000" smtClean="0"/>
              <a:t>(b) Drought relief in Namibia                                  R 100 000 000</a:t>
            </a:r>
          </a:p>
          <a:p>
            <a:pPr marL="0" indent="0" algn="just">
              <a:buFontTx/>
              <a:buNone/>
            </a:pPr>
            <a:r>
              <a:rPr lang="en-ZA" altLang="en-US" sz="2000" smtClean="0"/>
              <a:t>     (c) Humanitarian assistance to Palestine               R   11 200 000</a:t>
            </a:r>
          </a:p>
          <a:p>
            <a:pPr marL="0" indent="0" algn="just">
              <a:buFontTx/>
              <a:buNone/>
            </a:pPr>
            <a:r>
              <a:rPr lang="en-ZA" altLang="en-US" sz="2000" smtClean="0"/>
              <a:t>     (d) Emergency relief to Ebola disease                   R   32 500 000</a:t>
            </a:r>
          </a:p>
          <a:p>
            <a:pPr marL="0" indent="0" algn="just">
              <a:buFontTx/>
              <a:buNone/>
            </a:pPr>
            <a:r>
              <a:rPr lang="en-ZA" altLang="en-US" sz="2000" smtClean="0"/>
              <a:t>     (e) South Africa contribution to Lesotho peace </a:t>
            </a:r>
          </a:p>
          <a:p>
            <a:pPr marL="0" indent="0" algn="just">
              <a:buFontTx/>
              <a:buNone/>
            </a:pPr>
            <a:r>
              <a:rPr lang="en-ZA" altLang="en-US" sz="2000" smtClean="0"/>
              <a:t>           process                                                             R   20 000 000</a:t>
            </a:r>
            <a:endParaRPr lang="en-US" altLang="en-US" sz="200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C80747-056C-4263-85D0-B8957757DD9B}" type="slidenum">
              <a:rPr lang="en-GB" altLang="en-US">
                <a:latin typeface="Times" panose="02020603050405020304" pitchFamily="18" charset="0"/>
              </a:rPr>
              <a:pPr eaLnBrk="1" hangingPunct="1"/>
              <a:t>7</a:t>
            </a:fld>
            <a:endParaRPr lang="en-GB" altLang="en-US">
              <a:latin typeface="Times" panose="02020603050405020304" pitchFamily="18" charset="0"/>
            </a:endParaRPr>
          </a:p>
        </p:txBody>
      </p:sp>
      <p:cxnSp>
        <p:nvCxnSpPr>
          <p:cNvPr id="15365" name="Straight Connector 4"/>
          <p:cNvCxnSpPr>
            <a:cxnSpLocks noChangeShapeType="1"/>
          </p:cNvCxnSpPr>
          <p:nvPr/>
        </p:nvCxnSpPr>
        <p:spPr bwMode="auto">
          <a:xfrm>
            <a:off x="381000" y="620713"/>
            <a:ext cx="86106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691500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28625" y="-357188"/>
            <a:ext cx="8229600" cy="1143001"/>
          </a:xfrm>
        </p:spPr>
        <p:txBody>
          <a:bodyPr/>
          <a:lstStyle/>
          <a:p>
            <a:r>
              <a:rPr lang="en-ZA" altLang="en-US" smtClean="0"/>
              <a:t>Governance structures </a:t>
            </a:r>
            <a:endParaRPr lang="en-US" altLang="en-US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2875" y="500063"/>
          <a:ext cx="8858250" cy="5235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8947"/>
                <a:gridCol w="2055928"/>
                <a:gridCol w="4143375"/>
              </a:tblGrid>
              <a:tr h="365746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Role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solidFill>
                            <a:schemeClr val="tx1"/>
                          </a:solidFill>
                        </a:rPr>
                        <a:t>Performance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</a:tr>
              <a:tr h="584156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Portfolio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Committee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Oversight on public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entity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The chairperson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of ARF briefed the committee three times in the financial year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</a:tr>
              <a:tr h="1076077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Executive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Authority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Performance monitoring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The ARF submitted the Strategic Plan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2015 - 2017, APP2015/16, four quarterly reports , Annual report and Financial statements 2014/15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</a:tr>
              <a:tr h="1076077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ARF Advisory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committee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Recommendation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of projects to the Executive Authority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Held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five meetings, processed 21 project proposals and recommended 10 project proposals.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</a:tr>
              <a:tr h="1310589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Risk Committee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Provides advice to Accounting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Authority of effectiveness of enterprise wide risk management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Developed the risk management policy and strategy.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</a:tr>
              <a:tr h="822928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Audit Committee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Review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of financial and performance information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Held 6 meetings is during</a:t>
                      </a:r>
                      <a:r>
                        <a:rPr lang="en-ZA" sz="1600" baseline="0" dirty="0" smtClean="0">
                          <a:solidFill>
                            <a:schemeClr val="tx1"/>
                          </a:solidFill>
                        </a:rPr>
                        <a:t> the financial year to review quarterly reports, financial statements and audit outcomes.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8" marB="45718"/>
                </a:tc>
              </a:tr>
            </a:tbl>
          </a:graphicData>
        </a:graphic>
      </p:graphicFrame>
      <p:sp>
        <p:nvSpPr>
          <p:cNvPr id="7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139F54A-2B98-4DC4-8A9A-20290B1BACAD}" type="slidenum">
              <a:rPr lang="en-US" altLang="en-US">
                <a:latin typeface="Times" panose="02020603050405020304" pitchFamily="18" charset="0"/>
              </a:rPr>
              <a:pPr eaLnBrk="1" hangingPunct="1"/>
              <a:t>8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442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smtClean="0"/>
              <a:t>Governance </a:t>
            </a:r>
            <a:endParaRPr lang="en-US" alt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4567237"/>
          </a:xfrm>
        </p:spPr>
        <p:txBody>
          <a:bodyPr/>
          <a:lstStyle/>
          <a:p>
            <a:r>
              <a:rPr lang="en-ZA" altLang="en-US" smtClean="0"/>
              <a:t>The fund is managed through the control of the DG of DIRCO.</a:t>
            </a:r>
          </a:p>
          <a:p>
            <a:r>
              <a:rPr lang="en-ZA" altLang="en-US" smtClean="0"/>
              <a:t>The DG established a full time secretariat to monitor and evaluate projects, facilitate agreements and disbursements and provide secretarial services to Advisory Committee.</a:t>
            </a:r>
          </a:p>
          <a:p>
            <a:r>
              <a:rPr lang="en-ZA" altLang="en-US" smtClean="0"/>
              <a:t>The Advisory Committee, through the Secretariat, regularized the relationship between Fund and department by means of Operational Framework.</a:t>
            </a:r>
          </a:p>
          <a:p>
            <a:r>
              <a:rPr lang="en-ZA" altLang="en-US" smtClean="0"/>
              <a:t>The terms of reference for the Advisory committee and Secretariat were finalized and signed.</a:t>
            </a:r>
          </a:p>
          <a:p>
            <a:r>
              <a:rPr lang="en-ZA" altLang="en-US" smtClean="0"/>
              <a:t>The risk and audit committees were established during the financial year.</a:t>
            </a:r>
          </a:p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099A22-A6A2-46A9-95EE-BD3B77C881D0}" type="slidenum">
              <a:rPr lang="en-US" altLang="en-US">
                <a:latin typeface="Times" panose="02020603050405020304" pitchFamily="18" charset="0"/>
              </a:rPr>
              <a:pPr eaLnBrk="1" hangingPunct="1"/>
              <a:t>9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94863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System:Applications:Microsoft Office 2004:Templates:Presentations:Content:Business Plan</Template>
  <TotalTime>6742</TotalTime>
  <Words>691</Words>
  <Application>Microsoft Office PowerPoint</Application>
  <PresentationFormat>On-screen Show (4:3)</PresentationFormat>
  <Paragraphs>153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 AFRICAN RENAISSANCE AND INTERNATIONAL CO-OPERATION FUND  ANNUAL REPORT  2014/15 Presentation to Portfolio Committee  </vt:lpstr>
      <vt:lpstr>Introduction </vt:lpstr>
      <vt:lpstr>    ARF Annual Performance report 2014/15  </vt:lpstr>
      <vt:lpstr>    ARF Annual Performance report 2014/15   </vt:lpstr>
      <vt:lpstr>    ARF Annual Performance report 2014/15   </vt:lpstr>
      <vt:lpstr>   ARF Financial report 2014/15 </vt:lpstr>
      <vt:lpstr>ARF Financial report 2014/2015 </vt:lpstr>
      <vt:lpstr>Governance structures </vt:lpstr>
      <vt:lpstr>Governance </vt:lpstr>
      <vt:lpstr>Governance </vt:lpstr>
      <vt:lpstr>SADPA/PFD bill</vt:lpstr>
      <vt:lpstr>PowerPoint Presentation</vt:lpstr>
    </vt:vector>
  </TitlesOfParts>
  <Company>DFA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Zimele Ngxongo</dc:creator>
  <cp:lastModifiedBy>Asanda</cp:lastModifiedBy>
  <cp:revision>516</cp:revision>
  <cp:lastPrinted>2015-10-08T09:25:50Z</cp:lastPrinted>
  <dcterms:created xsi:type="dcterms:W3CDTF">2005-10-07T13:50:53Z</dcterms:created>
  <dcterms:modified xsi:type="dcterms:W3CDTF">2015-10-21T10:23:04Z</dcterms:modified>
</cp:coreProperties>
</file>