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2.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theme/themeOverride3.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72" r:id="rId6"/>
    <p:sldMasterId id="2147483684" r:id="rId7"/>
  </p:sldMasterIdLst>
  <p:notesMasterIdLst>
    <p:notesMasterId r:id="rId47"/>
  </p:notesMasterIdLst>
  <p:handoutMasterIdLst>
    <p:handoutMasterId r:id="rId48"/>
  </p:handoutMasterIdLst>
  <p:sldIdLst>
    <p:sldId id="256" r:id="rId8"/>
    <p:sldId id="308" r:id="rId9"/>
    <p:sldId id="259" r:id="rId10"/>
    <p:sldId id="260" r:id="rId11"/>
    <p:sldId id="261" r:id="rId12"/>
    <p:sldId id="262" r:id="rId13"/>
    <p:sldId id="309" r:id="rId14"/>
    <p:sldId id="311" r:id="rId15"/>
    <p:sldId id="321" r:id="rId16"/>
    <p:sldId id="324" r:id="rId17"/>
    <p:sldId id="313" r:id="rId18"/>
    <p:sldId id="332" r:id="rId19"/>
    <p:sldId id="336" r:id="rId20"/>
    <p:sldId id="338" r:id="rId21"/>
    <p:sldId id="334" r:id="rId22"/>
    <p:sldId id="340" r:id="rId23"/>
    <p:sldId id="276" r:id="rId24"/>
    <p:sldId id="342" r:id="rId25"/>
    <p:sldId id="346" r:id="rId26"/>
    <p:sldId id="344" r:id="rId27"/>
    <p:sldId id="348" r:id="rId28"/>
    <p:sldId id="281" r:id="rId29"/>
    <p:sldId id="350" r:id="rId30"/>
    <p:sldId id="352" r:id="rId31"/>
    <p:sldId id="293" r:id="rId32"/>
    <p:sldId id="354" r:id="rId33"/>
    <p:sldId id="301" r:id="rId34"/>
    <p:sldId id="356" r:id="rId35"/>
    <p:sldId id="358" r:id="rId36"/>
    <p:sldId id="360" r:id="rId37"/>
    <p:sldId id="362" r:id="rId38"/>
    <p:sldId id="364" r:id="rId39"/>
    <p:sldId id="327" r:id="rId40"/>
    <p:sldId id="366" r:id="rId41"/>
    <p:sldId id="368" r:id="rId42"/>
    <p:sldId id="317" r:id="rId43"/>
    <p:sldId id="326" r:id="rId44"/>
    <p:sldId id="325" r:id="rId45"/>
    <p:sldId id="328" r:id="rId46"/>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8">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rmel Mbizvo" initials="CM" lastIdx="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B3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13" autoAdjust="0"/>
    <p:restoredTop sz="94676" autoAdjust="0"/>
  </p:normalViewPr>
  <p:slideViewPr>
    <p:cSldViewPr>
      <p:cViewPr varScale="1">
        <p:scale>
          <a:sx n="70" d="100"/>
          <a:sy n="70" d="100"/>
        </p:scale>
        <p:origin x="43" y="125"/>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48" d="100"/>
          <a:sy n="48" d="100"/>
        </p:scale>
        <p:origin x="-2804" y="-76"/>
      </p:cViewPr>
      <p:guideLst>
        <p:guide orient="horz" pos="3128"/>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commentAuthors" Target="commentAuthor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handoutMaster" Target="handoutMasters/handoutMaster1.xml"/><Relationship Id="rId8" Type="http://schemas.openxmlformats.org/officeDocument/2006/relationships/slide" Target="slides/slide1.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1" Type="http://schemas.openxmlformats.org/officeDocument/2006/relationships/oleObject" Target="file:///C:\Kaashiefa\Queries%20for%20Maano\Copy%20of%20SMS%20graphical%20presentation.xlsx" TargetMode="Externa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title>
      <c:tx>
        <c:rich>
          <a:bodyPr/>
          <a:lstStyle/>
          <a:p>
            <a:pPr>
              <a:defRPr sz="1600"/>
            </a:pPr>
            <a:r>
              <a:rPr lang="en-US" sz="1600" dirty="0" smtClean="0"/>
              <a:t>Top and Senior</a:t>
            </a:r>
            <a:r>
              <a:rPr lang="en-US" sz="1600" baseline="0" dirty="0" smtClean="0"/>
              <a:t> Management Level – March 2014</a:t>
            </a:r>
            <a:endParaRPr lang="en-US" sz="1600" dirty="0"/>
          </a:p>
        </c:rich>
      </c:tx>
      <c:overlay val="0"/>
    </c:title>
    <c:autoTitleDeleted val="0"/>
    <c:plotArea>
      <c:layout>
        <c:manualLayout>
          <c:layoutTarget val="inner"/>
          <c:xMode val="edge"/>
          <c:yMode val="edge"/>
          <c:x val="0.23478127734033247"/>
          <c:y val="0.22942694663167104"/>
          <c:w val="0.41652099737532816"/>
          <c:h val="0.69420166229221358"/>
        </c:manualLayout>
      </c:layout>
      <c:pieChart>
        <c:varyColors val="1"/>
        <c:ser>
          <c:idx val="0"/>
          <c:order val="0"/>
          <c:tx>
            <c:strRef>
              <c:f>Sheet1!$D$7:$K$7</c:f>
              <c:strCache>
                <c:ptCount val="1"/>
                <c:pt idx="0">
                  <c:v>18% 10% 4% 24% 10% 10% 0% 24%</c:v>
                </c:pt>
              </c:strCache>
            </c:strRef>
          </c:tx>
          <c:dLbls>
            <c:dLbl>
              <c:idx val="0"/>
              <c:layout>
                <c:manualLayout>
                  <c:x val="-8.8471019247594054E-2"/>
                  <c:y val="0.13946558763487898"/>
                </c:manualLayout>
              </c:layout>
              <c:showLegendKey val="0"/>
              <c:showVal val="0"/>
              <c:showCatName val="0"/>
              <c:showSerName val="0"/>
              <c:showPercent val="1"/>
              <c:showBubbleSize val="0"/>
              <c:extLst>
                <c:ext xmlns:c15="http://schemas.microsoft.com/office/drawing/2012/chart" uri="{CE6537A1-D6FC-4f65-9D91-7224C49458BB}"/>
              </c:extLst>
            </c:dLbl>
            <c:dLbl>
              <c:idx val="1"/>
              <c:layout>
                <c:manualLayout>
                  <c:x val="-0.10915824584426946"/>
                  <c:y val="2.9638378536016332E-2"/>
                </c:manualLayout>
              </c:layout>
              <c:showLegendKey val="0"/>
              <c:showVal val="0"/>
              <c:showCatName val="0"/>
              <c:showSerName val="0"/>
              <c:showPercent val="1"/>
              <c:showBubbleSize val="0"/>
              <c:extLst>
                <c:ext xmlns:c15="http://schemas.microsoft.com/office/drawing/2012/chart" uri="{CE6537A1-D6FC-4f65-9D91-7224C49458BB}"/>
              </c:extLst>
            </c:dLbl>
            <c:dLbl>
              <c:idx val="2"/>
              <c:layout>
                <c:manualLayout>
                  <c:x val="-6.7289370078740154E-2"/>
                  <c:y val="-3.372630504520268E-2"/>
                </c:manualLayout>
              </c:layout>
              <c:showLegendKey val="0"/>
              <c:showVal val="0"/>
              <c:showCatName val="0"/>
              <c:showSerName val="0"/>
              <c:showPercent val="1"/>
              <c:showBubbleSize val="0"/>
              <c:extLst>
                <c:ext xmlns:c15="http://schemas.microsoft.com/office/drawing/2012/chart" uri="{CE6537A1-D6FC-4f65-9D91-7224C49458BB}"/>
              </c:extLst>
            </c:dLbl>
            <c:dLbl>
              <c:idx val="3"/>
              <c:layout>
                <c:manualLayout>
                  <c:x val="-8.2326662292213471E-2"/>
                  <c:y val="-0.17952391367745699"/>
                </c:manualLayout>
              </c:layout>
              <c:showLegendKey val="0"/>
              <c:showVal val="0"/>
              <c:showCatName val="0"/>
              <c:showSerName val="0"/>
              <c:showPercent val="1"/>
              <c:showBubbleSize val="0"/>
              <c:extLst>
                <c:ext xmlns:c15="http://schemas.microsoft.com/office/drawing/2012/chart" uri="{CE6537A1-D6FC-4f65-9D91-7224C49458BB}"/>
              </c:extLst>
            </c:dLbl>
            <c:dLbl>
              <c:idx val="4"/>
              <c:layout>
                <c:manualLayout>
                  <c:x val="7.9133202099737537E-2"/>
                  <c:y val="-0.12087489063867017"/>
                </c:manualLayout>
              </c:layout>
              <c:showLegendKey val="0"/>
              <c:showVal val="0"/>
              <c:showCatName val="0"/>
              <c:showSerName val="0"/>
              <c:showPercent val="1"/>
              <c:showBubbleSize val="0"/>
              <c:extLst>
                <c:ext xmlns:c15="http://schemas.microsoft.com/office/drawing/2012/chart" uri="{CE6537A1-D6FC-4f65-9D91-7224C49458BB}"/>
              </c:extLst>
            </c:dLbl>
            <c:dLbl>
              <c:idx val="5"/>
              <c:layout>
                <c:manualLayout>
                  <c:x val="0.10264555993000875"/>
                  <c:y val="-3.4916520851560225E-2"/>
                </c:manualLayout>
              </c:layout>
              <c:showLegendKey val="0"/>
              <c:showVal val="0"/>
              <c:showCatName val="0"/>
              <c:showSerName val="0"/>
              <c:showPercent val="1"/>
              <c:showBubbleSize val="0"/>
              <c:extLst>
                <c:ext xmlns:c15="http://schemas.microsoft.com/office/drawing/2012/chart" uri="{CE6537A1-D6FC-4f65-9D91-7224C49458BB}"/>
              </c:extLst>
            </c:dLbl>
            <c:dLbl>
              <c:idx val="7"/>
              <c:layout>
                <c:manualLayout>
                  <c:x val="8.8403871391076111E-2"/>
                  <c:y val="0.17305373286672499"/>
                </c:manualLayout>
              </c:layout>
              <c:showLegendKey val="0"/>
              <c:showVal val="0"/>
              <c:showCatName val="0"/>
              <c:showSerName val="0"/>
              <c:showPercent val="1"/>
              <c:showBubbleSize val="0"/>
              <c:extLst>
                <c:ext xmlns:c15="http://schemas.microsoft.com/office/drawing/2012/chart" uri="{CE6537A1-D6FC-4f65-9D91-7224C49458BB}"/>
              </c:extLst>
            </c:dLbl>
            <c:spPr>
              <a:noFill/>
              <a:ln>
                <a:noFill/>
              </a:ln>
              <a:effectLst/>
            </c:spPr>
            <c:txPr>
              <a:bodyPr/>
              <a:lstStyle/>
              <a:p>
                <a:pPr>
                  <a:defRPr sz="1050" b="1" i="1"/>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Sheet1!$D$4:$K$4</c:f>
              <c:strCache>
                <c:ptCount val="8"/>
                <c:pt idx="0">
                  <c:v>African Male</c:v>
                </c:pt>
                <c:pt idx="1">
                  <c:v>Coloured Male </c:v>
                </c:pt>
                <c:pt idx="2">
                  <c:v>Indian Male</c:v>
                </c:pt>
                <c:pt idx="3">
                  <c:v>White Male</c:v>
                </c:pt>
                <c:pt idx="4">
                  <c:v>African Female</c:v>
                </c:pt>
                <c:pt idx="5">
                  <c:v>Coloured Female</c:v>
                </c:pt>
                <c:pt idx="6">
                  <c:v>Indian Female </c:v>
                </c:pt>
                <c:pt idx="7">
                  <c:v>White Female</c:v>
                </c:pt>
              </c:strCache>
            </c:strRef>
          </c:cat>
          <c:val>
            <c:numRef>
              <c:f>Sheet1!$D$7:$K$7</c:f>
              <c:numCache>
                <c:formatCode>0%</c:formatCode>
                <c:ptCount val="8"/>
                <c:pt idx="0">
                  <c:v>0.18</c:v>
                </c:pt>
                <c:pt idx="1">
                  <c:v>0.1</c:v>
                </c:pt>
                <c:pt idx="2">
                  <c:v>0.04</c:v>
                </c:pt>
                <c:pt idx="3">
                  <c:v>0.24</c:v>
                </c:pt>
                <c:pt idx="4">
                  <c:v>0.1</c:v>
                </c:pt>
                <c:pt idx="5">
                  <c:v>0.1</c:v>
                </c:pt>
                <c:pt idx="6">
                  <c:v>0</c:v>
                </c:pt>
                <c:pt idx="7">
                  <c:v>0.24</c:v>
                </c:pt>
              </c:numCache>
            </c:numRef>
          </c:val>
        </c:ser>
        <c:dLbls>
          <c:showLegendKey val="0"/>
          <c:showVal val="0"/>
          <c:showCatName val="0"/>
          <c:showSerName val="0"/>
          <c:showPercent val="1"/>
          <c:showBubbleSize val="0"/>
          <c:showLeaderLines val="1"/>
        </c:dLbls>
        <c:firstSliceAng val="0"/>
      </c:pieChart>
    </c:plotArea>
    <c:legend>
      <c:legendPos val="r"/>
      <c:layout>
        <c:manualLayout>
          <c:xMode val="edge"/>
          <c:yMode val="edge"/>
          <c:x val="0.71108355205599294"/>
          <c:y val="0.28564049285505977"/>
          <c:w val="0.23891644794400699"/>
          <c:h val="0.66973753280839898"/>
        </c:manualLayout>
      </c:layout>
      <c:overlay val="0"/>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title>
      <c:tx>
        <c:rich>
          <a:bodyPr/>
          <a:lstStyle/>
          <a:p>
            <a:pPr>
              <a:defRPr sz="1600"/>
            </a:pPr>
            <a:r>
              <a:rPr lang="en-ZA" sz="1600" dirty="0" smtClean="0"/>
              <a:t>Top and Senior Management</a:t>
            </a:r>
            <a:r>
              <a:rPr lang="en-ZA" sz="1600" baseline="0" dirty="0" smtClean="0"/>
              <a:t> Level – March 2015</a:t>
            </a:r>
            <a:endParaRPr lang="en-ZA" sz="1600" dirty="0"/>
          </a:p>
        </c:rich>
      </c:tx>
      <c:overlay val="0"/>
    </c:title>
    <c:autoTitleDeleted val="0"/>
    <c:plotArea>
      <c:layout>
        <c:manualLayout>
          <c:layoutTarget val="inner"/>
          <c:xMode val="edge"/>
          <c:yMode val="edge"/>
          <c:x val="0.22089238845144357"/>
          <c:y val="0.23405657626130066"/>
          <c:w val="0.430409886264217"/>
          <c:h val="0.71734981044036172"/>
        </c:manualLayout>
      </c:layout>
      <c:pieChart>
        <c:varyColors val="1"/>
        <c:ser>
          <c:idx val="0"/>
          <c:order val="0"/>
          <c:dLbls>
            <c:dLbl>
              <c:idx val="0"/>
              <c:layout>
                <c:manualLayout>
                  <c:x val="-9.4750765529308834E-2"/>
                  <c:y val="0.15883275007290756"/>
                </c:manualLayout>
              </c:layout>
              <c:showLegendKey val="0"/>
              <c:showVal val="0"/>
              <c:showCatName val="0"/>
              <c:showSerName val="0"/>
              <c:showPercent val="1"/>
              <c:showBubbleSize val="0"/>
              <c:extLst>
                <c:ext xmlns:c15="http://schemas.microsoft.com/office/drawing/2012/chart" uri="{CE6537A1-D6FC-4f65-9D91-7224C49458BB}"/>
              </c:extLst>
            </c:dLbl>
            <c:dLbl>
              <c:idx val="1"/>
              <c:layout>
                <c:manualLayout>
                  <c:x val="-0.10344564741907261"/>
                  <c:y val="-2.2269247594050745E-2"/>
                </c:manualLayout>
              </c:layout>
              <c:showLegendKey val="0"/>
              <c:showVal val="0"/>
              <c:showCatName val="0"/>
              <c:showSerName val="0"/>
              <c:showPercent val="1"/>
              <c:showBubbleSize val="0"/>
              <c:extLst>
                <c:ext xmlns:c15="http://schemas.microsoft.com/office/drawing/2012/chart" uri="{CE6537A1-D6FC-4f65-9D91-7224C49458BB}"/>
              </c:extLst>
            </c:dLbl>
            <c:dLbl>
              <c:idx val="2"/>
              <c:layout>
                <c:manualLayout>
                  <c:x val="-1.3777777777777778E-2"/>
                  <c:y val="5.6944444444444447E-3"/>
                </c:manualLayout>
              </c:layout>
              <c:showLegendKey val="0"/>
              <c:showVal val="0"/>
              <c:showCatName val="0"/>
              <c:showSerName val="0"/>
              <c:showPercent val="1"/>
              <c:showBubbleSize val="0"/>
              <c:extLst>
                <c:ext xmlns:c15="http://schemas.microsoft.com/office/drawing/2012/chart" uri="{CE6537A1-D6FC-4f65-9D91-7224C49458BB}"/>
              </c:extLst>
            </c:dLbl>
            <c:dLbl>
              <c:idx val="3"/>
              <c:layout>
                <c:manualLayout>
                  <c:x val="-5.5894138232720908E-2"/>
                  <c:y val="-0.14331328375619715"/>
                </c:manualLayout>
              </c:layout>
              <c:showLegendKey val="0"/>
              <c:showVal val="0"/>
              <c:showCatName val="0"/>
              <c:showSerName val="0"/>
              <c:showPercent val="1"/>
              <c:showBubbleSize val="0"/>
              <c:extLst>
                <c:ext xmlns:c15="http://schemas.microsoft.com/office/drawing/2012/chart" uri="{CE6537A1-D6FC-4f65-9D91-7224C49458BB}"/>
              </c:extLst>
            </c:dLbl>
            <c:dLbl>
              <c:idx val="4"/>
              <c:layout>
                <c:manualLayout>
                  <c:x val="7.7773184601924755E-2"/>
                  <c:y val="-0.15509477981918926"/>
                </c:manualLayout>
              </c:layout>
              <c:showLegendKey val="0"/>
              <c:showVal val="0"/>
              <c:showCatName val="0"/>
              <c:showSerName val="0"/>
              <c:showPercent val="1"/>
              <c:showBubbleSize val="0"/>
              <c:extLst>
                <c:ext xmlns:c15="http://schemas.microsoft.com/office/drawing/2012/chart" uri="{CE6537A1-D6FC-4f65-9D91-7224C49458BB}"/>
              </c:extLst>
            </c:dLbl>
            <c:dLbl>
              <c:idx val="7"/>
              <c:layout>
                <c:manualLayout>
                  <c:x val="8.1929352580927386E-2"/>
                  <c:y val="0.15883275007290756"/>
                </c:manualLayout>
              </c:layout>
              <c:showLegendKey val="0"/>
              <c:showVal val="0"/>
              <c:showCatName val="0"/>
              <c:showSerName val="0"/>
              <c:showPercent val="1"/>
              <c:showBubbleSize val="0"/>
              <c:extLst>
                <c:ext xmlns:c15="http://schemas.microsoft.com/office/drawing/2012/chart" uri="{CE6537A1-D6FC-4f65-9D91-7224C49458BB}"/>
              </c:extLst>
            </c:dLbl>
            <c:spPr>
              <a:noFill/>
              <a:ln>
                <a:noFill/>
              </a:ln>
              <a:effectLst/>
            </c:spPr>
            <c:txPr>
              <a:bodyPr/>
              <a:lstStyle/>
              <a:p>
                <a:pPr>
                  <a:defRPr sz="1050" b="1" i="1"/>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Sheet1!$C$26:$J$26</c:f>
              <c:strCache>
                <c:ptCount val="8"/>
                <c:pt idx="0">
                  <c:v>African Male</c:v>
                </c:pt>
                <c:pt idx="1">
                  <c:v>Coloured Male </c:v>
                </c:pt>
                <c:pt idx="2">
                  <c:v>Indian Male</c:v>
                </c:pt>
                <c:pt idx="3">
                  <c:v>White Male</c:v>
                </c:pt>
                <c:pt idx="4">
                  <c:v>African Female</c:v>
                </c:pt>
                <c:pt idx="5">
                  <c:v>Coloured Female</c:v>
                </c:pt>
                <c:pt idx="6">
                  <c:v>Indian Female </c:v>
                </c:pt>
                <c:pt idx="7">
                  <c:v>White Female</c:v>
                </c:pt>
              </c:strCache>
            </c:strRef>
          </c:cat>
          <c:val>
            <c:numRef>
              <c:f>Sheet1!$C$39:$J$39</c:f>
              <c:numCache>
                <c:formatCode>0%</c:formatCode>
                <c:ptCount val="8"/>
                <c:pt idx="0">
                  <c:v>0.22580645161290322</c:v>
                </c:pt>
                <c:pt idx="1">
                  <c:v>9.6774193548387094E-2</c:v>
                </c:pt>
                <c:pt idx="2">
                  <c:v>3.2258064516129031E-2</c:v>
                </c:pt>
                <c:pt idx="3">
                  <c:v>0.16129032258064516</c:v>
                </c:pt>
                <c:pt idx="4">
                  <c:v>0.12903225806451613</c:v>
                </c:pt>
                <c:pt idx="5">
                  <c:v>6.4516129032258063E-2</c:v>
                </c:pt>
                <c:pt idx="6">
                  <c:v>6.4516129032258063E-2</c:v>
                </c:pt>
                <c:pt idx="7">
                  <c:v>0.22580645161290322</c:v>
                </c:pt>
              </c:numCache>
            </c:numRef>
          </c:val>
        </c:ser>
        <c:dLbls>
          <c:showLegendKey val="0"/>
          <c:showVal val="0"/>
          <c:showCatName val="0"/>
          <c:showSerName val="0"/>
          <c:showPercent val="1"/>
          <c:showBubbleSize val="0"/>
          <c:showLeaderLines val="1"/>
        </c:dLbls>
        <c:firstSliceAng val="0"/>
      </c:pieChart>
    </c:plotArea>
    <c:legend>
      <c:legendPos val="r"/>
      <c:layout>
        <c:manualLayout>
          <c:xMode val="edge"/>
          <c:yMode val="edge"/>
          <c:x val="0.71386132983377071"/>
          <c:y val="0.28564049285505977"/>
          <c:w val="0.23891644794400699"/>
          <c:h val="0.66973753280839898"/>
        </c:manualLayout>
      </c:layout>
      <c:overlay val="0"/>
    </c:legend>
    <c:plotVisOnly val="1"/>
    <c:dispBlanksAs val="gap"/>
    <c:showDLblsOverMax val="0"/>
  </c:chart>
  <c:spPr>
    <a:noFill/>
    <a:ln>
      <a:noFill/>
    </a:ln>
  </c:sp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sz="1600"/>
            </a:pPr>
            <a:r>
              <a:rPr lang="en-ZA" sz="1600" dirty="0" smtClean="0"/>
              <a:t>Gender distribution – March 2015</a:t>
            </a:r>
            <a:endParaRPr lang="en-ZA" sz="1600" dirty="0"/>
          </a:p>
        </c:rich>
      </c:tx>
      <c:layout>
        <c:manualLayout>
          <c:xMode val="edge"/>
          <c:yMode val="edge"/>
          <c:x val="0.11591526489043238"/>
          <c:y val="3.2067144054700993E-2"/>
        </c:manualLayout>
      </c:layout>
      <c:overlay val="0"/>
    </c:title>
    <c:autoTitleDeleted val="0"/>
    <c:plotArea>
      <c:layout>
        <c:manualLayout>
          <c:layoutTarget val="inner"/>
          <c:xMode val="edge"/>
          <c:yMode val="edge"/>
          <c:x val="0.23009433359255985"/>
          <c:y val="0.21126903408038838"/>
          <c:w val="0.46195575749182372"/>
          <c:h val="0.72994120181932642"/>
        </c:manualLayout>
      </c:layout>
      <c:pieChart>
        <c:varyColors val="1"/>
        <c:ser>
          <c:idx val="0"/>
          <c:order val="0"/>
          <c:dLbls>
            <c:spPr>
              <a:noFill/>
              <a:ln>
                <a:noFill/>
              </a:ln>
              <a:effectLst/>
            </c:spPr>
            <c:txPr>
              <a:bodyPr/>
              <a:lstStyle/>
              <a:p>
                <a:pPr>
                  <a:defRPr sz="1100" b="1" i="1"/>
                </a:pPr>
                <a:endParaRPr lang="en-US"/>
              </a:p>
            </c:txPr>
            <c:dLblPos val="ctr"/>
            <c:showLegendKey val="0"/>
            <c:showVal val="1"/>
            <c:showCatName val="0"/>
            <c:showSerName val="0"/>
            <c:showPercent val="0"/>
            <c:showBubbleSize val="0"/>
            <c:showLeaderLines val="1"/>
            <c:extLst>
              <c:ext xmlns:c15="http://schemas.microsoft.com/office/drawing/2012/chart" uri="{CE6537A1-D6FC-4f65-9D91-7224C49458BB}"/>
            </c:extLst>
          </c:dLbls>
          <c:cat>
            <c:strRef>
              <c:f>'Graphical Present'!$C$45:$D$45</c:f>
              <c:strCache>
                <c:ptCount val="2"/>
                <c:pt idx="0">
                  <c:v>Male </c:v>
                </c:pt>
                <c:pt idx="1">
                  <c:v>Female </c:v>
                </c:pt>
              </c:strCache>
            </c:strRef>
          </c:cat>
          <c:val>
            <c:numRef>
              <c:f>'Graphical Present'!$C$47:$D$47</c:f>
              <c:numCache>
                <c:formatCode>0%</c:formatCode>
                <c:ptCount val="2"/>
                <c:pt idx="0">
                  <c:v>0.5161290322580645</c:v>
                </c:pt>
                <c:pt idx="1">
                  <c:v>0.4838709677419355</c:v>
                </c:pt>
              </c:numCache>
            </c:numRef>
          </c:val>
        </c:ser>
        <c:dLbls>
          <c:dLblPos val="ctr"/>
          <c:showLegendKey val="0"/>
          <c:showVal val="1"/>
          <c:showCatName val="0"/>
          <c:showSerName val="0"/>
          <c:showPercent val="0"/>
          <c:showBubbleSize val="0"/>
          <c:showLeaderLines val="1"/>
        </c:dLbls>
        <c:firstSliceAng val="0"/>
      </c:pieChart>
    </c:plotArea>
    <c:legend>
      <c:legendPos val="r"/>
      <c:overlay val="0"/>
      <c:txPr>
        <a:bodyPr/>
        <a:lstStyle/>
        <a:p>
          <a:pPr>
            <a:defRPr sz="105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title>
      <c:tx>
        <c:rich>
          <a:bodyPr/>
          <a:lstStyle/>
          <a:p>
            <a:pPr>
              <a:defRPr sz="1600"/>
            </a:pPr>
            <a:r>
              <a:rPr lang="en-US" sz="1600" dirty="0" smtClean="0"/>
              <a:t>Gender distribution – March 2014</a:t>
            </a:r>
          </a:p>
        </c:rich>
      </c:tx>
      <c:layout>
        <c:manualLayout>
          <c:xMode val="edge"/>
          <c:yMode val="edge"/>
          <c:x val="0.15764588801399826"/>
          <c:y val="2.7777777777777776E-2"/>
        </c:manualLayout>
      </c:layout>
      <c:overlay val="0"/>
    </c:title>
    <c:autoTitleDeleted val="0"/>
    <c:plotArea>
      <c:layout>
        <c:manualLayout>
          <c:layoutTarget val="inner"/>
          <c:xMode val="edge"/>
          <c:yMode val="edge"/>
          <c:x val="0.26597003499562555"/>
          <c:y val="0.20156969962088073"/>
          <c:w val="0.38026924759405073"/>
          <c:h val="0.6337820793234179"/>
        </c:manualLayout>
      </c:layout>
      <c:pieChart>
        <c:varyColors val="1"/>
        <c:ser>
          <c:idx val="0"/>
          <c:order val="0"/>
          <c:tx>
            <c:strRef>
              <c:f>Sheet1!$H$9</c:f>
              <c:strCache>
                <c:ptCount val="1"/>
                <c:pt idx="0">
                  <c:v>Gender</c:v>
                </c:pt>
              </c:strCache>
            </c:strRef>
          </c:tx>
          <c:dLbls>
            <c:dLbl>
              <c:idx val="0"/>
              <c:layout>
                <c:manualLayout>
                  <c:x val="-0.12501793525809274"/>
                  <c:y val="-3.2571449402158063E-3"/>
                </c:manualLayout>
              </c:layout>
              <c:showLegendKey val="0"/>
              <c:showVal val="0"/>
              <c:showCatName val="0"/>
              <c:showSerName val="0"/>
              <c:showPercent val="1"/>
              <c:showBubbleSize val="0"/>
              <c:extLst>
                <c:ext xmlns:c15="http://schemas.microsoft.com/office/drawing/2012/chart" uri="{CE6537A1-D6FC-4f65-9D91-7224C49458BB}"/>
              </c:extLst>
            </c:dLbl>
            <c:dLbl>
              <c:idx val="1"/>
              <c:layout>
                <c:manualLayout>
                  <c:x val="0.13989041994750656"/>
                  <c:y val="3.0497229512977545E-3"/>
                </c:manualLayout>
              </c:layout>
              <c:showLegendKey val="0"/>
              <c:showVal val="0"/>
              <c:showCatName val="0"/>
              <c:showSerName val="0"/>
              <c:showPercent val="1"/>
              <c:showBubbleSize val="0"/>
              <c:extLst>
                <c:ext xmlns:c15="http://schemas.microsoft.com/office/drawing/2012/chart" uri="{CE6537A1-D6FC-4f65-9D91-7224C49458BB}"/>
              </c:extLst>
            </c:dLbl>
            <c:spPr>
              <a:noFill/>
              <a:ln>
                <a:noFill/>
              </a:ln>
              <a:effectLst/>
            </c:spPr>
            <c:txPr>
              <a:bodyPr/>
              <a:lstStyle/>
              <a:p>
                <a:pPr>
                  <a:defRPr sz="1100" b="1" i="1"/>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Sheet1!$H$10:$H$11</c:f>
              <c:strCache>
                <c:ptCount val="2"/>
                <c:pt idx="0">
                  <c:v>Male</c:v>
                </c:pt>
                <c:pt idx="1">
                  <c:v>Female</c:v>
                </c:pt>
              </c:strCache>
            </c:strRef>
          </c:cat>
          <c:val>
            <c:numRef>
              <c:f>Sheet1!$J$10:$J$11</c:f>
              <c:numCache>
                <c:formatCode>0%</c:formatCode>
                <c:ptCount val="2"/>
                <c:pt idx="0">
                  <c:v>0.55000000000000004</c:v>
                </c:pt>
                <c:pt idx="1">
                  <c:v>0.45</c:v>
                </c:pt>
              </c:numCache>
            </c:numRef>
          </c:val>
        </c:ser>
        <c:dLbls>
          <c:showLegendKey val="0"/>
          <c:showVal val="0"/>
          <c:showCatName val="0"/>
          <c:showSerName val="0"/>
          <c:showPercent val="1"/>
          <c:showBubbleSize val="0"/>
          <c:showLeaderLines val="1"/>
        </c:dLbls>
        <c:firstSliceAng val="0"/>
      </c:pieChart>
    </c:plotArea>
    <c:legend>
      <c:legendPos val="r"/>
      <c:layout>
        <c:manualLayout>
          <c:xMode val="edge"/>
          <c:yMode val="edge"/>
          <c:x val="0.7483204286964128"/>
          <c:y val="0.39539151356080487"/>
          <c:w val="0.12945734908136483"/>
          <c:h val="0.16743438320209975"/>
        </c:manualLayout>
      </c:layout>
      <c:overlay val="0"/>
    </c:legend>
    <c:plotVisOnly val="1"/>
    <c:dispBlanksAs val="gap"/>
    <c:showDLblsOverMax val="0"/>
  </c:chart>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945659" cy="495937"/>
          </a:xfrm>
          <a:prstGeom prst="rect">
            <a:avLst/>
          </a:prstGeom>
        </p:spPr>
        <p:txBody>
          <a:bodyPr vert="horz" lIns="90823" tIns="45412" rIns="90823" bIns="45412" rtlCol="0"/>
          <a:lstStyle>
            <a:lvl1pPr algn="l">
              <a:defRPr sz="1200"/>
            </a:lvl1pPr>
          </a:lstStyle>
          <a:p>
            <a:endParaRPr lang="en-ZA"/>
          </a:p>
        </p:txBody>
      </p:sp>
      <p:sp>
        <p:nvSpPr>
          <p:cNvPr id="3" name="Date Placeholder 2"/>
          <p:cNvSpPr>
            <a:spLocks noGrp="1"/>
          </p:cNvSpPr>
          <p:nvPr>
            <p:ph type="dt" sz="quarter" idx="1"/>
          </p:nvPr>
        </p:nvSpPr>
        <p:spPr>
          <a:xfrm>
            <a:off x="3850445" y="2"/>
            <a:ext cx="2945659" cy="495937"/>
          </a:xfrm>
          <a:prstGeom prst="rect">
            <a:avLst/>
          </a:prstGeom>
        </p:spPr>
        <p:txBody>
          <a:bodyPr vert="horz" lIns="90823" tIns="45412" rIns="90823" bIns="45412" rtlCol="0"/>
          <a:lstStyle>
            <a:lvl1pPr algn="r">
              <a:defRPr sz="1200"/>
            </a:lvl1pPr>
          </a:lstStyle>
          <a:p>
            <a:fld id="{9B622CFB-DAB4-480F-A279-FE959EA43FFD}" type="datetimeFigureOut">
              <a:rPr lang="en-ZA" smtClean="0"/>
              <a:pPr/>
              <a:t>2015/10/09</a:t>
            </a:fld>
            <a:endParaRPr lang="en-ZA"/>
          </a:p>
        </p:txBody>
      </p:sp>
      <p:sp>
        <p:nvSpPr>
          <p:cNvPr id="4" name="Footer Placeholder 3"/>
          <p:cNvSpPr>
            <a:spLocks noGrp="1"/>
          </p:cNvSpPr>
          <p:nvPr>
            <p:ph type="ftr" sz="quarter" idx="2"/>
          </p:nvPr>
        </p:nvSpPr>
        <p:spPr>
          <a:xfrm>
            <a:off x="1" y="9430711"/>
            <a:ext cx="2945659" cy="495937"/>
          </a:xfrm>
          <a:prstGeom prst="rect">
            <a:avLst/>
          </a:prstGeom>
        </p:spPr>
        <p:txBody>
          <a:bodyPr vert="horz" lIns="90823" tIns="45412" rIns="90823" bIns="45412" rtlCol="0" anchor="b"/>
          <a:lstStyle>
            <a:lvl1pPr algn="l">
              <a:defRPr sz="1200"/>
            </a:lvl1pPr>
          </a:lstStyle>
          <a:p>
            <a:endParaRPr lang="en-ZA"/>
          </a:p>
        </p:txBody>
      </p:sp>
      <p:sp>
        <p:nvSpPr>
          <p:cNvPr id="5" name="Slide Number Placeholder 4"/>
          <p:cNvSpPr>
            <a:spLocks noGrp="1"/>
          </p:cNvSpPr>
          <p:nvPr>
            <p:ph type="sldNum" sz="quarter" idx="3"/>
          </p:nvPr>
        </p:nvSpPr>
        <p:spPr>
          <a:xfrm>
            <a:off x="3850445" y="9430711"/>
            <a:ext cx="2945659" cy="495937"/>
          </a:xfrm>
          <a:prstGeom prst="rect">
            <a:avLst/>
          </a:prstGeom>
        </p:spPr>
        <p:txBody>
          <a:bodyPr vert="horz" lIns="90823" tIns="45412" rIns="90823" bIns="45412" rtlCol="0" anchor="b"/>
          <a:lstStyle>
            <a:lvl1pPr algn="r">
              <a:defRPr sz="1200"/>
            </a:lvl1pPr>
          </a:lstStyle>
          <a:p>
            <a:fld id="{D7F11A13-DA02-4B70-AB62-B2A58B6C56E8}" type="slidenum">
              <a:rPr lang="en-ZA" smtClean="0"/>
              <a:pPr/>
              <a:t>‹#›</a:t>
            </a:fld>
            <a:endParaRPr lang="en-ZA"/>
          </a:p>
        </p:txBody>
      </p:sp>
    </p:spTree>
    <p:extLst>
      <p:ext uri="{BB962C8B-B14F-4D97-AF65-F5344CB8AC3E}">
        <p14:creationId xmlns:p14="http://schemas.microsoft.com/office/powerpoint/2010/main" val="38899541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945659" cy="495937"/>
          </a:xfrm>
          <a:prstGeom prst="rect">
            <a:avLst/>
          </a:prstGeom>
        </p:spPr>
        <p:txBody>
          <a:bodyPr vert="horz" lIns="90823" tIns="45412" rIns="90823" bIns="45412" rtlCol="0"/>
          <a:lstStyle>
            <a:lvl1pPr algn="l">
              <a:defRPr sz="1200"/>
            </a:lvl1pPr>
          </a:lstStyle>
          <a:p>
            <a:endParaRPr lang="en-ZA"/>
          </a:p>
        </p:txBody>
      </p:sp>
      <p:sp>
        <p:nvSpPr>
          <p:cNvPr id="3" name="Date Placeholder 2"/>
          <p:cNvSpPr>
            <a:spLocks noGrp="1"/>
          </p:cNvSpPr>
          <p:nvPr>
            <p:ph type="dt" idx="1"/>
          </p:nvPr>
        </p:nvSpPr>
        <p:spPr>
          <a:xfrm>
            <a:off x="3850445" y="2"/>
            <a:ext cx="2945659" cy="495937"/>
          </a:xfrm>
          <a:prstGeom prst="rect">
            <a:avLst/>
          </a:prstGeom>
        </p:spPr>
        <p:txBody>
          <a:bodyPr vert="horz" lIns="90823" tIns="45412" rIns="90823" bIns="45412" rtlCol="0"/>
          <a:lstStyle>
            <a:lvl1pPr algn="r">
              <a:defRPr sz="1200"/>
            </a:lvl1pPr>
          </a:lstStyle>
          <a:p>
            <a:fld id="{209631FF-9763-4B06-BAC1-2039CCC0F81B}" type="datetimeFigureOut">
              <a:rPr lang="en-ZA" smtClean="0"/>
              <a:pPr/>
              <a:t>2015/10/09</a:t>
            </a:fld>
            <a:endParaRPr lang="en-ZA"/>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0823" tIns="45412" rIns="90823" bIns="45412" rtlCol="0" anchor="ctr"/>
          <a:lstStyle/>
          <a:p>
            <a:endParaRPr lang="en-ZA"/>
          </a:p>
        </p:txBody>
      </p:sp>
      <p:sp>
        <p:nvSpPr>
          <p:cNvPr id="5" name="Notes Placeholder 4"/>
          <p:cNvSpPr>
            <a:spLocks noGrp="1"/>
          </p:cNvSpPr>
          <p:nvPr>
            <p:ph type="body" sz="quarter" idx="3"/>
          </p:nvPr>
        </p:nvSpPr>
        <p:spPr>
          <a:xfrm>
            <a:off x="679768" y="4716144"/>
            <a:ext cx="5438140" cy="4468175"/>
          </a:xfrm>
          <a:prstGeom prst="rect">
            <a:avLst/>
          </a:prstGeom>
        </p:spPr>
        <p:txBody>
          <a:bodyPr vert="horz" lIns="90823" tIns="45412" rIns="90823" bIns="4541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1" y="9430711"/>
            <a:ext cx="2945659" cy="495937"/>
          </a:xfrm>
          <a:prstGeom prst="rect">
            <a:avLst/>
          </a:prstGeom>
        </p:spPr>
        <p:txBody>
          <a:bodyPr vert="horz" lIns="90823" tIns="45412" rIns="90823" bIns="45412" rtlCol="0" anchor="b"/>
          <a:lstStyle>
            <a:lvl1pPr algn="l">
              <a:defRPr sz="1200"/>
            </a:lvl1pPr>
          </a:lstStyle>
          <a:p>
            <a:endParaRPr lang="en-ZA"/>
          </a:p>
        </p:txBody>
      </p:sp>
      <p:sp>
        <p:nvSpPr>
          <p:cNvPr id="7" name="Slide Number Placeholder 6"/>
          <p:cNvSpPr>
            <a:spLocks noGrp="1"/>
          </p:cNvSpPr>
          <p:nvPr>
            <p:ph type="sldNum" sz="quarter" idx="5"/>
          </p:nvPr>
        </p:nvSpPr>
        <p:spPr>
          <a:xfrm>
            <a:off x="3850445" y="9430711"/>
            <a:ext cx="2945659" cy="495937"/>
          </a:xfrm>
          <a:prstGeom prst="rect">
            <a:avLst/>
          </a:prstGeom>
        </p:spPr>
        <p:txBody>
          <a:bodyPr vert="horz" lIns="90823" tIns="45412" rIns="90823" bIns="45412" rtlCol="0" anchor="b"/>
          <a:lstStyle>
            <a:lvl1pPr algn="r">
              <a:defRPr sz="1200"/>
            </a:lvl1pPr>
          </a:lstStyle>
          <a:p>
            <a:fld id="{4A6F2437-1DAA-4136-BD79-F4B6E034322C}" type="slidenum">
              <a:rPr lang="en-ZA" smtClean="0"/>
              <a:pPr/>
              <a:t>‹#›</a:t>
            </a:fld>
            <a:endParaRPr lang="en-ZA"/>
          </a:p>
        </p:txBody>
      </p:sp>
    </p:spTree>
    <p:extLst>
      <p:ext uri="{BB962C8B-B14F-4D97-AF65-F5344CB8AC3E}">
        <p14:creationId xmlns:p14="http://schemas.microsoft.com/office/powerpoint/2010/main" val="1488898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solidFill>
                  <a:prstClr val="black"/>
                </a:solidFill>
              </a:rPr>
              <a:pPr>
                <a:defRPr/>
              </a:pPr>
              <a:t>9</a:t>
            </a:fld>
            <a:endParaRPr lang="en-US">
              <a:solidFill>
                <a:prstClr val="black"/>
              </a:solidFill>
            </a:endParaRPr>
          </a:p>
        </p:txBody>
      </p:sp>
    </p:spTree>
    <p:extLst>
      <p:ext uri="{BB962C8B-B14F-4D97-AF65-F5344CB8AC3E}">
        <p14:creationId xmlns:p14="http://schemas.microsoft.com/office/powerpoint/2010/main" val="34634557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AC97040-CFBD-4666-B09C-F46DFDDD8D1A}" type="slidenum">
              <a:rPr lang="en-ZA" smtClean="0">
                <a:solidFill>
                  <a:prstClr val="black"/>
                </a:solidFill>
              </a:rPr>
              <a:pPr/>
              <a:t>14</a:t>
            </a:fld>
            <a:endParaRPr lang="en-ZA">
              <a:solidFill>
                <a:prstClr val="black"/>
              </a:solidFill>
            </a:endParaRPr>
          </a:p>
        </p:txBody>
      </p:sp>
    </p:spTree>
    <p:extLst>
      <p:ext uri="{BB962C8B-B14F-4D97-AF65-F5344CB8AC3E}">
        <p14:creationId xmlns:p14="http://schemas.microsoft.com/office/powerpoint/2010/main" val="6202821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455EFE42-8943-4429-B73A-712D1B4D150E}" type="datetimeFigureOut">
              <a:rPr lang="en-ZA" smtClean="0"/>
              <a:pPr/>
              <a:t>2015/10/09</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D45B1029-6F76-46CD-B1CE-A789D6137003}" type="slidenum">
              <a:rPr lang="en-ZA" smtClean="0"/>
              <a:pPr/>
              <a:t>‹#›</a:t>
            </a:fld>
            <a:endParaRPr lang="en-ZA"/>
          </a:p>
        </p:txBody>
      </p:sp>
    </p:spTree>
    <p:extLst>
      <p:ext uri="{BB962C8B-B14F-4D97-AF65-F5344CB8AC3E}">
        <p14:creationId xmlns:p14="http://schemas.microsoft.com/office/powerpoint/2010/main" val="1939130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455EFE42-8943-4429-B73A-712D1B4D150E}" type="datetimeFigureOut">
              <a:rPr lang="en-ZA" smtClean="0"/>
              <a:pPr/>
              <a:t>2015/10/09</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D45B1029-6F76-46CD-B1CE-A789D6137003}" type="slidenum">
              <a:rPr lang="en-ZA" smtClean="0"/>
              <a:pPr/>
              <a:t>‹#›</a:t>
            </a:fld>
            <a:endParaRPr lang="en-ZA"/>
          </a:p>
        </p:txBody>
      </p:sp>
    </p:spTree>
    <p:extLst>
      <p:ext uri="{BB962C8B-B14F-4D97-AF65-F5344CB8AC3E}">
        <p14:creationId xmlns:p14="http://schemas.microsoft.com/office/powerpoint/2010/main" val="2749418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455EFE42-8943-4429-B73A-712D1B4D150E}" type="datetimeFigureOut">
              <a:rPr lang="en-ZA" smtClean="0"/>
              <a:pPr/>
              <a:t>2015/10/09</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D45B1029-6F76-46CD-B1CE-A789D6137003}" type="slidenum">
              <a:rPr lang="en-ZA" smtClean="0"/>
              <a:pPr/>
              <a:t>‹#›</a:t>
            </a:fld>
            <a:endParaRPr lang="en-ZA"/>
          </a:p>
        </p:txBody>
      </p:sp>
    </p:spTree>
    <p:extLst>
      <p:ext uri="{BB962C8B-B14F-4D97-AF65-F5344CB8AC3E}">
        <p14:creationId xmlns:p14="http://schemas.microsoft.com/office/powerpoint/2010/main" val="13838776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4449D3EF-61F3-4A5E-BF46-7BB5A2D75B56}" type="datetime1">
              <a:rPr lang="en-ZA" smtClean="0">
                <a:solidFill>
                  <a:prstClr val="black">
                    <a:tint val="75000"/>
                  </a:prstClr>
                </a:solidFill>
              </a:rPr>
              <a:pPr/>
              <a:t>2015/10/09</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D45B1029-6F76-46CD-B1CE-A789D6137003}"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33291024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EEF8E925-AA2A-45BF-9877-3A56DAF36D80}" type="datetime1">
              <a:rPr lang="en-ZA" smtClean="0">
                <a:solidFill>
                  <a:prstClr val="black">
                    <a:tint val="75000"/>
                  </a:prstClr>
                </a:solidFill>
              </a:rPr>
              <a:pPr/>
              <a:t>2015/10/09</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D45B1029-6F76-46CD-B1CE-A789D6137003}"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14619538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C65361-0267-4B6B-B02A-76D24F85A2D7}" type="datetime1">
              <a:rPr lang="en-ZA" smtClean="0">
                <a:solidFill>
                  <a:prstClr val="black">
                    <a:tint val="75000"/>
                  </a:prstClr>
                </a:solidFill>
              </a:rPr>
              <a:pPr/>
              <a:t>2015/10/09</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D45B1029-6F76-46CD-B1CE-A789D6137003}"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41458209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6C774D41-BB3B-4815-A0D9-D7524FCD1D83}" type="datetime1">
              <a:rPr lang="en-ZA" smtClean="0">
                <a:solidFill>
                  <a:prstClr val="black">
                    <a:tint val="75000"/>
                  </a:prstClr>
                </a:solidFill>
              </a:rPr>
              <a:pPr/>
              <a:t>2015/10/09</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D45B1029-6F76-46CD-B1CE-A789D6137003}"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39347610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23421C75-68F2-4305-AA69-C401F1FE5CA9}" type="datetime1">
              <a:rPr lang="en-ZA" smtClean="0">
                <a:solidFill>
                  <a:prstClr val="black">
                    <a:tint val="75000"/>
                  </a:prstClr>
                </a:solidFill>
              </a:rPr>
              <a:pPr/>
              <a:t>2015/10/09</a:t>
            </a:fld>
            <a:endParaRPr lang="en-ZA">
              <a:solidFill>
                <a:prstClr val="black">
                  <a:tint val="75000"/>
                </a:prstClr>
              </a:solidFill>
            </a:endParaRPr>
          </a:p>
        </p:txBody>
      </p:sp>
      <p:sp>
        <p:nvSpPr>
          <p:cNvPr id="8" name="Footer Placeholder 7"/>
          <p:cNvSpPr>
            <a:spLocks noGrp="1"/>
          </p:cNvSpPr>
          <p:nvPr>
            <p:ph type="ftr" sz="quarter" idx="11"/>
          </p:nvPr>
        </p:nvSpPr>
        <p:spPr/>
        <p:txBody>
          <a:bodyPr/>
          <a:lstStyle/>
          <a:p>
            <a:endParaRPr lang="en-ZA">
              <a:solidFill>
                <a:prstClr val="black">
                  <a:tint val="75000"/>
                </a:prstClr>
              </a:solidFill>
            </a:endParaRPr>
          </a:p>
        </p:txBody>
      </p:sp>
      <p:sp>
        <p:nvSpPr>
          <p:cNvPr id="9" name="Slide Number Placeholder 8"/>
          <p:cNvSpPr>
            <a:spLocks noGrp="1"/>
          </p:cNvSpPr>
          <p:nvPr>
            <p:ph type="sldNum" sz="quarter" idx="12"/>
          </p:nvPr>
        </p:nvSpPr>
        <p:spPr/>
        <p:txBody>
          <a:bodyPr/>
          <a:lstStyle/>
          <a:p>
            <a:fld id="{D45B1029-6F76-46CD-B1CE-A789D6137003}"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36991405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93631C27-A477-4A72-BE1D-F7BB9AEFE4B1}" type="datetime1">
              <a:rPr lang="en-ZA" smtClean="0">
                <a:solidFill>
                  <a:prstClr val="black">
                    <a:tint val="75000"/>
                  </a:prstClr>
                </a:solidFill>
              </a:rPr>
              <a:pPr/>
              <a:t>2015/10/09</a:t>
            </a:fld>
            <a:endParaRPr lang="en-ZA">
              <a:solidFill>
                <a:prstClr val="black">
                  <a:tint val="75000"/>
                </a:prstClr>
              </a:solidFill>
            </a:endParaRPr>
          </a:p>
        </p:txBody>
      </p:sp>
      <p:sp>
        <p:nvSpPr>
          <p:cNvPr id="4" name="Footer Placeholder 3"/>
          <p:cNvSpPr>
            <a:spLocks noGrp="1"/>
          </p:cNvSpPr>
          <p:nvPr>
            <p:ph type="ftr" sz="quarter" idx="11"/>
          </p:nvPr>
        </p:nvSpPr>
        <p:spPr/>
        <p:txBody>
          <a:bodyPr/>
          <a:lstStyle/>
          <a:p>
            <a:endParaRPr lang="en-ZA">
              <a:solidFill>
                <a:prstClr val="black">
                  <a:tint val="75000"/>
                </a:prstClr>
              </a:solidFill>
            </a:endParaRPr>
          </a:p>
        </p:txBody>
      </p:sp>
      <p:sp>
        <p:nvSpPr>
          <p:cNvPr id="5" name="Slide Number Placeholder 4"/>
          <p:cNvSpPr>
            <a:spLocks noGrp="1"/>
          </p:cNvSpPr>
          <p:nvPr>
            <p:ph type="sldNum" sz="quarter" idx="12"/>
          </p:nvPr>
        </p:nvSpPr>
        <p:spPr/>
        <p:txBody>
          <a:bodyPr/>
          <a:lstStyle/>
          <a:p>
            <a:fld id="{D45B1029-6F76-46CD-B1CE-A789D6137003}"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27496314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440A49-8003-4A17-8D84-5A08A39F9FBB}" type="datetime1">
              <a:rPr lang="en-ZA" smtClean="0">
                <a:solidFill>
                  <a:prstClr val="black">
                    <a:tint val="75000"/>
                  </a:prstClr>
                </a:solidFill>
              </a:rPr>
              <a:pPr/>
              <a:t>2015/10/09</a:t>
            </a:fld>
            <a:endParaRPr lang="en-ZA">
              <a:solidFill>
                <a:prstClr val="black">
                  <a:tint val="75000"/>
                </a:prstClr>
              </a:solidFill>
            </a:endParaRPr>
          </a:p>
        </p:txBody>
      </p:sp>
      <p:sp>
        <p:nvSpPr>
          <p:cNvPr id="3" name="Footer Placeholder 2"/>
          <p:cNvSpPr>
            <a:spLocks noGrp="1"/>
          </p:cNvSpPr>
          <p:nvPr>
            <p:ph type="ftr" sz="quarter" idx="11"/>
          </p:nvPr>
        </p:nvSpPr>
        <p:spPr/>
        <p:txBody>
          <a:bodyPr/>
          <a:lstStyle/>
          <a:p>
            <a:endParaRPr lang="en-ZA">
              <a:solidFill>
                <a:prstClr val="black">
                  <a:tint val="75000"/>
                </a:prstClr>
              </a:solidFill>
            </a:endParaRPr>
          </a:p>
        </p:txBody>
      </p:sp>
      <p:sp>
        <p:nvSpPr>
          <p:cNvPr id="4" name="Slide Number Placeholder 3"/>
          <p:cNvSpPr>
            <a:spLocks noGrp="1"/>
          </p:cNvSpPr>
          <p:nvPr>
            <p:ph type="sldNum" sz="quarter" idx="12"/>
          </p:nvPr>
        </p:nvSpPr>
        <p:spPr/>
        <p:txBody>
          <a:bodyPr/>
          <a:lstStyle/>
          <a:p>
            <a:fld id="{D45B1029-6F76-46CD-B1CE-A789D6137003}"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14295598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0A95C7-2CBA-4B2D-8270-21D76313CE55}" type="datetime1">
              <a:rPr lang="en-ZA" smtClean="0">
                <a:solidFill>
                  <a:prstClr val="black">
                    <a:tint val="75000"/>
                  </a:prstClr>
                </a:solidFill>
              </a:rPr>
              <a:pPr/>
              <a:t>2015/10/09</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D45B1029-6F76-46CD-B1CE-A789D6137003}"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1087966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455EFE42-8943-4429-B73A-712D1B4D150E}" type="datetimeFigureOut">
              <a:rPr lang="en-ZA" smtClean="0"/>
              <a:pPr/>
              <a:t>2015/10/09</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D45B1029-6F76-46CD-B1CE-A789D6137003}" type="slidenum">
              <a:rPr lang="en-ZA" smtClean="0"/>
              <a:pPr/>
              <a:t>‹#›</a:t>
            </a:fld>
            <a:endParaRPr lang="en-ZA"/>
          </a:p>
        </p:txBody>
      </p:sp>
    </p:spTree>
    <p:extLst>
      <p:ext uri="{BB962C8B-B14F-4D97-AF65-F5344CB8AC3E}">
        <p14:creationId xmlns:p14="http://schemas.microsoft.com/office/powerpoint/2010/main" val="41469852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D3C1C5-E0A1-43A4-B55B-6D3478526FD1}" type="datetime1">
              <a:rPr lang="en-ZA" smtClean="0">
                <a:solidFill>
                  <a:prstClr val="black">
                    <a:tint val="75000"/>
                  </a:prstClr>
                </a:solidFill>
              </a:rPr>
              <a:pPr/>
              <a:t>2015/10/09</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D45B1029-6F76-46CD-B1CE-A789D6137003}"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33280176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CCF6D776-ECB7-44AD-8450-A995B967DCEA}" type="datetime1">
              <a:rPr lang="en-ZA" smtClean="0">
                <a:solidFill>
                  <a:prstClr val="black">
                    <a:tint val="75000"/>
                  </a:prstClr>
                </a:solidFill>
              </a:rPr>
              <a:pPr/>
              <a:t>2015/10/09</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D45B1029-6F76-46CD-B1CE-A789D6137003}"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35516907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D86779F2-C330-4611-AB40-918FED957CAB}" type="datetime1">
              <a:rPr lang="en-ZA" smtClean="0">
                <a:solidFill>
                  <a:prstClr val="black">
                    <a:tint val="75000"/>
                  </a:prstClr>
                </a:solidFill>
              </a:rPr>
              <a:pPr/>
              <a:t>2015/10/09</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D45B1029-6F76-46CD-B1CE-A789D6137003}"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29950765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455EFE42-8943-4429-B73A-712D1B4D150E}" type="datetimeFigureOut">
              <a:rPr lang="en-ZA" smtClean="0">
                <a:solidFill>
                  <a:prstClr val="black">
                    <a:tint val="75000"/>
                  </a:prstClr>
                </a:solidFill>
              </a:rPr>
              <a:pPr/>
              <a:t>2015/10/09</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D45B1029-6F76-46CD-B1CE-A789D6137003}"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34772273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455EFE42-8943-4429-B73A-712D1B4D150E}" type="datetimeFigureOut">
              <a:rPr lang="en-ZA" smtClean="0">
                <a:solidFill>
                  <a:prstClr val="black">
                    <a:tint val="75000"/>
                  </a:prstClr>
                </a:solidFill>
              </a:rPr>
              <a:pPr/>
              <a:t>2015/10/09</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D45B1029-6F76-46CD-B1CE-A789D6137003}"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40897255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5EFE42-8943-4429-B73A-712D1B4D150E}" type="datetimeFigureOut">
              <a:rPr lang="en-ZA" smtClean="0">
                <a:solidFill>
                  <a:prstClr val="black">
                    <a:tint val="75000"/>
                  </a:prstClr>
                </a:solidFill>
              </a:rPr>
              <a:pPr/>
              <a:t>2015/10/09</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D45B1029-6F76-46CD-B1CE-A789D6137003}"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33288699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455EFE42-8943-4429-B73A-712D1B4D150E}" type="datetimeFigureOut">
              <a:rPr lang="en-ZA" smtClean="0">
                <a:solidFill>
                  <a:prstClr val="black">
                    <a:tint val="75000"/>
                  </a:prstClr>
                </a:solidFill>
              </a:rPr>
              <a:pPr/>
              <a:t>2015/10/09</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D45B1029-6F76-46CD-B1CE-A789D6137003}"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10423202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455EFE42-8943-4429-B73A-712D1B4D150E}" type="datetimeFigureOut">
              <a:rPr lang="en-ZA" smtClean="0">
                <a:solidFill>
                  <a:prstClr val="black">
                    <a:tint val="75000"/>
                  </a:prstClr>
                </a:solidFill>
              </a:rPr>
              <a:pPr/>
              <a:t>2015/10/09</a:t>
            </a:fld>
            <a:endParaRPr lang="en-ZA">
              <a:solidFill>
                <a:prstClr val="black">
                  <a:tint val="75000"/>
                </a:prstClr>
              </a:solidFill>
            </a:endParaRPr>
          </a:p>
        </p:txBody>
      </p:sp>
      <p:sp>
        <p:nvSpPr>
          <p:cNvPr id="8" name="Footer Placeholder 7"/>
          <p:cNvSpPr>
            <a:spLocks noGrp="1"/>
          </p:cNvSpPr>
          <p:nvPr>
            <p:ph type="ftr" sz="quarter" idx="11"/>
          </p:nvPr>
        </p:nvSpPr>
        <p:spPr/>
        <p:txBody>
          <a:bodyPr/>
          <a:lstStyle/>
          <a:p>
            <a:endParaRPr lang="en-ZA">
              <a:solidFill>
                <a:prstClr val="black">
                  <a:tint val="75000"/>
                </a:prstClr>
              </a:solidFill>
            </a:endParaRPr>
          </a:p>
        </p:txBody>
      </p:sp>
      <p:sp>
        <p:nvSpPr>
          <p:cNvPr id="9" name="Slide Number Placeholder 8"/>
          <p:cNvSpPr>
            <a:spLocks noGrp="1"/>
          </p:cNvSpPr>
          <p:nvPr>
            <p:ph type="sldNum" sz="quarter" idx="12"/>
          </p:nvPr>
        </p:nvSpPr>
        <p:spPr/>
        <p:txBody>
          <a:bodyPr/>
          <a:lstStyle/>
          <a:p>
            <a:fld id="{D45B1029-6F76-46CD-B1CE-A789D6137003}"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26205348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455EFE42-8943-4429-B73A-712D1B4D150E}" type="datetimeFigureOut">
              <a:rPr lang="en-ZA" smtClean="0">
                <a:solidFill>
                  <a:prstClr val="black">
                    <a:tint val="75000"/>
                  </a:prstClr>
                </a:solidFill>
              </a:rPr>
              <a:pPr/>
              <a:t>2015/10/09</a:t>
            </a:fld>
            <a:endParaRPr lang="en-ZA">
              <a:solidFill>
                <a:prstClr val="black">
                  <a:tint val="75000"/>
                </a:prstClr>
              </a:solidFill>
            </a:endParaRPr>
          </a:p>
        </p:txBody>
      </p:sp>
      <p:sp>
        <p:nvSpPr>
          <p:cNvPr id="4" name="Footer Placeholder 3"/>
          <p:cNvSpPr>
            <a:spLocks noGrp="1"/>
          </p:cNvSpPr>
          <p:nvPr>
            <p:ph type="ftr" sz="quarter" idx="11"/>
          </p:nvPr>
        </p:nvSpPr>
        <p:spPr/>
        <p:txBody>
          <a:bodyPr/>
          <a:lstStyle/>
          <a:p>
            <a:endParaRPr lang="en-ZA">
              <a:solidFill>
                <a:prstClr val="black">
                  <a:tint val="75000"/>
                </a:prstClr>
              </a:solidFill>
            </a:endParaRPr>
          </a:p>
        </p:txBody>
      </p:sp>
      <p:sp>
        <p:nvSpPr>
          <p:cNvPr id="5" name="Slide Number Placeholder 4"/>
          <p:cNvSpPr>
            <a:spLocks noGrp="1"/>
          </p:cNvSpPr>
          <p:nvPr>
            <p:ph type="sldNum" sz="quarter" idx="12"/>
          </p:nvPr>
        </p:nvSpPr>
        <p:spPr/>
        <p:txBody>
          <a:bodyPr/>
          <a:lstStyle/>
          <a:p>
            <a:fld id="{D45B1029-6F76-46CD-B1CE-A789D6137003}"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27986805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5EFE42-8943-4429-B73A-712D1B4D150E}" type="datetimeFigureOut">
              <a:rPr lang="en-ZA" smtClean="0">
                <a:solidFill>
                  <a:prstClr val="black">
                    <a:tint val="75000"/>
                  </a:prstClr>
                </a:solidFill>
              </a:rPr>
              <a:pPr/>
              <a:t>2015/10/09</a:t>
            </a:fld>
            <a:endParaRPr lang="en-ZA">
              <a:solidFill>
                <a:prstClr val="black">
                  <a:tint val="75000"/>
                </a:prstClr>
              </a:solidFill>
            </a:endParaRPr>
          </a:p>
        </p:txBody>
      </p:sp>
      <p:sp>
        <p:nvSpPr>
          <p:cNvPr id="3" name="Footer Placeholder 2"/>
          <p:cNvSpPr>
            <a:spLocks noGrp="1"/>
          </p:cNvSpPr>
          <p:nvPr>
            <p:ph type="ftr" sz="quarter" idx="11"/>
          </p:nvPr>
        </p:nvSpPr>
        <p:spPr/>
        <p:txBody>
          <a:bodyPr/>
          <a:lstStyle/>
          <a:p>
            <a:endParaRPr lang="en-ZA">
              <a:solidFill>
                <a:prstClr val="black">
                  <a:tint val="75000"/>
                </a:prstClr>
              </a:solidFill>
            </a:endParaRPr>
          </a:p>
        </p:txBody>
      </p:sp>
      <p:sp>
        <p:nvSpPr>
          <p:cNvPr id="4" name="Slide Number Placeholder 3"/>
          <p:cNvSpPr>
            <a:spLocks noGrp="1"/>
          </p:cNvSpPr>
          <p:nvPr>
            <p:ph type="sldNum" sz="quarter" idx="12"/>
          </p:nvPr>
        </p:nvSpPr>
        <p:spPr/>
        <p:txBody>
          <a:bodyPr/>
          <a:lstStyle/>
          <a:p>
            <a:fld id="{D45B1029-6F76-46CD-B1CE-A789D6137003}"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7080408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5EFE42-8943-4429-B73A-712D1B4D150E}" type="datetimeFigureOut">
              <a:rPr lang="en-ZA" smtClean="0"/>
              <a:pPr/>
              <a:t>2015/10/09</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D45B1029-6F76-46CD-B1CE-A789D6137003}" type="slidenum">
              <a:rPr lang="en-ZA" smtClean="0"/>
              <a:pPr/>
              <a:t>‹#›</a:t>
            </a:fld>
            <a:endParaRPr lang="en-ZA"/>
          </a:p>
        </p:txBody>
      </p:sp>
    </p:spTree>
    <p:extLst>
      <p:ext uri="{BB962C8B-B14F-4D97-AF65-F5344CB8AC3E}">
        <p14:creationId xmlns:p14="http://schemas.microsoft.com/office/powerpoint/2010/main" val="42551833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5EFE42-8943-4429-B73A-712D1B4D150E}" type="datetimeFigureOut">
              <a:rPr lang="en-ZA" smtClean="0">
                <a:solidFill>
                  <a:prstClr val="black">
                    <a:tint val="75000"/>
                  </a:prstClr>
                </a:solidFill>
              </a:rPr>
              <a:pPr/>
              <a:t>2015/10/09</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D45B1029-6F76-46CD-B1CE-A789D6137003}"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32950844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5EFE42-8943-4429-B73A-712D1B4D150E}" type="datetimeFigureOut">
              <a:rPr lang="en-ZA" smtClean="0">
                <a:solidFill>
                  <a:prstClr val="black">
                    <a:tint val="75000"/>
                  </a:prstClr>
                </a:solidFill>
              </a:rPr>
              <a:pPr/>
              <a:t>2015/10/09</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D45B1029-6F76-46CD-B1CE-A789D6137003}"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27906626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455EFE42-8943-4429-B73A-712D1B4D150E}" type="datetimeFigureOut">
              <a:rPr lang="en-ZA" smtClean="0">
                <a:solidFill>
                  <a:prstClr val="black">
                    <a:tint val="75000"/>
                  </a:prstClr>
                </a:solidFill>
              </a:rPr>
              <a:pPr/>
              <a:t>2015/10/09</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D45B1029-6F76-46CD-B1CE-A789D6137003}"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15136689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455EFE42-8943-4429-B73A-712D1B4D150E}" type="datetimeFigureOut">
              <a:rPr lang="en-ZA" smtClean="0">
                <a:solidFill>
                  <a:prstClr val="black">
                    <a:tint val="75000"/>
                  </a:prstClr>
                </a:solidFill>
              </a:rPr>
              <a:pPr/>
              <a:t>2015/10/09</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D45B1029-6F76-46CD-B1CE-A789D6137003}"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41625932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5B71ADA0-6868-4400-B87C-31C2364D0EDF}" type="datetimeFigureOut">
              <a:rPr lang="en-ZA" smtClean="0">
                <a:solidFill>
                  <a:prstClr val="black">
                    <a:tint val="75000"/>
                  </a:prstClr>
                </a:solidFill>
              </a:rPr>
              <a:pPr/>
              <a:t>2015/10/09</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7DC4CB8A-C192-4906-8516-C47A2BDAE1E6}"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8103689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5B71ADA0-6868-4400-B87C-31C2364D0EDF}" type="datetimeFigureOut">
              <a:rPr lang="en-ZA" smtClean="0">
                <a:solidFill>
                  <a:prstClr val="black">
                    <a:tint val="75000"/>
                  </a:prstClr>
                </a:solidFill>
              </a:rPr>
              <a:pPr/>
              <a:t>2015/10/09</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7DC4CB8A-C192-4906-8516-C47A2BDAE1E6}"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1836324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71ADA0-6868-4400-B87C-31C2364D0EDF}" type="datetimeFigureOut">
              <a:rPr lang="en-ZA" smtClean="0">
                <a:solidFill>
                  <a:prstClr val="black">
                    <a:tint val="75000"/>
                  </a:prstClr>
                </a:solidFill>
              </a:rPr>
              <a:pPr/>
              <a:t>2015/10/09</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7DC4CB8A-C192-4906-8516-C47A2BDAE1E6}"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19354272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5B71ADA0-6868-4400-B87C-31C2364D0EDF}" type="datetimeFigureOut">
              <a:rPr lang="en-ZA" smtClean="0">
                <a:solidFill>
                  <a:prstClr val="black">
                    <a:tint val="75000"/>
                  </a:prstClr>
                </a:solidFill>
              </a:rPr>
              <a:pPr/>
              <a:t>2015/10/09</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7DC4CB8A-C192-4906-8516-C47A2BDAE1E6}"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2516451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5B71ADA0-6868-4400-B87C-31C2364D0EDF}" type="datetimeFigureOut">
              <a:rPr lang="en-ZA" smtClean="0">
                <a:solidFill>
                  <a:prstClr val="black">
                    <a:tint val="75000"/>
                  </a:prstClr>
                </a:solidFill>
              </a:rPr>
              <a:pPr/>
              <a:t>2015/10/09</a:t>
            </a:fld>
            <a:endParaRPr lang="en-ZA">
              <a:solidFill>
                <a:prstClr val="black">
                  <a:tint val="75000"/>
                </a:prstClr>
              </a:solidFill>
            </a:endParaRPr>
          </a:p>
        </p:txBody>
      </p:sp>
      <p:sp>
        <p:nvSpPr>
          <p:cNvPr id="8" name="Footer Placeholder 7"/>
          <p:cNvSpPr>
            <a:spLocks noGrp="1"/>
          </p:cNvSpPr>
          <p:nvPr>
            <p:ph type="ftr" sz="quarter" idx="11"/>
          </p:nvPr>
        </p:nvSpPr>
        <p:spPr/>
        <p:txBody>
          <a:bodyPr/>
          <a:lstStyle/>
          <a:p>
            <a:endParaRPr lang="en-ZA">
              <a:solidFill>
                <a:prstClr val="black">
                  <a:tint val="75000"/>
                </a:prstClr>
              </a:solidFill>
            </a:endParaRPr>
          </a:p>
        </p:txBody>
      </p:sp>
      <p:sp>
        <p:nvSpPr>
          <p:cNvPr id="9" name="Slide Number Placeholder 8"/>
          <p:cNvSpPr>
            <a:spLocks noGrp="1"/>
          </p:cNvSpPr>
          <p:nvPr>
            <p:ph type="sldNum" sz="quarter" idx="12"/>
          </p:nvPr>
        </p:nvSpPr>
        <p:spPr/>
        <p:txBody>
          <a:bodyPr/>
          <a:lstStyle/>
          <a:p>
            <a:fld id="{7DC4CB8A-C192-4906-8516-C47A2BDAE1E6}"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23773084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5B71ADA0-6868-4400-B87C-31C2364D0EDF}" type="datetimeFigureOut">
              <a:rPr lang="en-ZA" smtClean="0">
                <a:solidFill>
                  <a:prstClr val="black">
                    <a:tint val="75000"/>
                  </a:prstClr>
                </a:solidFill>
              </a:rPr>
              <a:pPr/>
              <a:t>2015/10/09</a:t>
            </a:fld>
            <a:endParaRPr lang="en-ZA">
              <a:solidFill>
                <a:prstClr val="black">
                  <a:tint val="75000"/>
                </a:prstClr>
              </a:solidFill>
            </a:endParaRPr>
          </a:p>
        </p:txBody>
      </p:sp>
      <p:sp>
        <p:nvSpPr>
          <p:cNvPr id="4" name="Footer Placeholder 3"/>
          <p:cNvSpPr>
            <a:spLocks noGrp="1"/>
          </p:cNvSpPr>
          <p:nvPr>
            <p:ph type="ftr" sz="quarter" idx="11"/>
          </p:nvPr>
        </p:nvSpPr>
        <p:spPr/>
        <p:txBody>
          <a:bodyPr/>
          <a:lstStyle/>
          <a:p>
            <a:endParaRPr lang="en-ZA">
              <a:solidFill>
                <a:prstClr val="black">
                  <a:tint val="75000"/>
                </a:prstClr>
              </a:solidFill>
            </a:endParaRPr>
          </a:p>
        </p:txBody>
      </p:sp>
      <p:sp>
        <p:nvSpPr>
          <p:cNvPr id="5" name="Slide Number Placeholder 4"/>
          <p:cNvSpPr>
            <a:spLocks noGrp="1"/>
          </p:cNvSpPr>
          <p:nvPr>
            <p:ph type="sldNum" sz="quarter" idx="12"/>
          </p:nvPr>
        </p:nvSpPr>
        <p:spPr/>
        <p:txBody>
          <a:bodyPr/>
          <a:lstStyle/>
          <a:p>
            <a:fld id="{7DC4CB8A-C192-4906-8516-C47A2BDAE1E6}"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2523364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455EFE42-8943-4429-B73A-712D1B4D150E}" type="datetimeFigureOut">
              <a:rPr lang="en-ZA" smtClean="0"/>
              <a:pPr/>
              <a:t>2015/10/09</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D45B1029-6F76-46CD-B1CE-A789D6137003}" type="slidenum">
              <a:rPr lang="en-ZA" smtClean="0"/>
              <a:pPr/>
              <a:t>‹#›</a:t>
            </a:fld>
            <a:endParaRPr lang="en-ZA"/>
          </a:p>
        </p:txBody>
      </p:sp>
    </p:spTree>
    <p:extLst>
      <p:ext uri="{BB962C8B-B14F-4D97-AF65-F5344CB8AC3E}">
        <p14:creationId xmlns:p14="http://schemas.microsoft.com/office/powerpoint/2010/main" val="308968112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71ADA0-6868-4400-B87C-31C2364D0EDF}" type="datetimeFigureOut">
              <a:rPr lang="en-ZA" smtClean="0">
                <a:solidFill>
                  <a:prstClr val="black">
                    <a:tint val="75000"/>
                  </a:prstClr>
                </a:solidFill>
              </a:rPr>
              <a:pPr/>
              <a:t>2015/10/09</a:t>
            </a:fld>
            <a:endParaRPr lang="en-ZA">
              <a:solidFill>
                <a:prstClr val="black">
                  <a:tint val="75000"/>
                </a:prstClr>
              </a:solidFill>
            </a:endParaRPr>
          </a:p>
        </p:txBody>
      </p:sp>
      <p:sp>
        <p:nvSpPr>
          <p:cNvPr id="3" name="Footer Placeholder 2"/>
          <p:cNvSpPr>
            <a:spLocks noGrp="1"/>
          </p:cNvSpPr>
          <p:nvPr>
            <p:ph type="ftr" sz="quarter" idx="11"/>
          </p:nvPr>
        </p:nvSpPr>
        <p:spPr/>
        <p:txBody>
          <a:bodyPr/>
          <a:lstStyle/>
          <a:p>
            <a:endParaRPr lang="en-ZA">
              <a:solidFill>
                <a:prstClr val="black">
                  <a:tint val="75000"/>
                </a:prstClr>
              </a:solidFill>
            </a:endParaRPr>
          </a:p>
        </p:txBody>
      </p:sp>
      <p:sp>
        <p:nvSpPr>
          <p:cNvPr id="4" name="Slide Number Placeholder 3"/>
          <p:cNvSpPr>
            <a:spLocks noGrp="1"/>
          </p:cNvSpPr>
          <p:nvPr>
            <p:ph type="sldNum" sz="quarter" idx="12"/>
          </p:nvPr>
        </p:nvSpPr>
        <p:spPr/>
        <p:txBody>
          <a:bodyPr/>
          <a:lstStyle/>
          <a:p>
            <a:fld id="{7DC4CB8A-C192-4906-8516-C47A2BDAE1E6}"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30470269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71ADA0-6868-4400-B87C-31C2364D0EDF}" type="datetimeFigureOut">
              <a:rPr lang="en-ZA" smtClean="0">
                <a:solidFill>
                  <a:prstClr val="black">
                    <a:tint val="75000"/>
                  </a:prstClr>
                </a:solidFill>
              </a:rPr>
              <a:pPr/>
              <a:t>2015/10/09</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7DC4CB8A-C192-4906-8516-C47A2BDAE1E6}"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234055815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71ADA0-6868-4400-B87C-31C2364D0EDF}" type="datetimeFigureOut">
              <a:rPr lang="en-ZA" smtClean="0">
                <a:solidFill>
                  <a:prstClr val="black">
                    <a:tint val="75000"/>
                  </a:prstClr>
                </a:solidFill>
              </a:rPr>
              <a:pPr/>
              <a:t>2015/10/09</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7DC4CB8A-C192-4906-8516-C47A2BDAE1E6}"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97136902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5B71ADA0-6868-4400-B87C-31C2364D0EDF}" type="datetimeFigureOut">
              <a:rPr lang="en-ZA" smtClean="0">
                <a:solidFill>
                  <a:prstClr val="black">
                    <a:tint val="75000"/>
                  </a:prstClr>
                </a:solidFill>
              </a:rPr>
              <a:pPr/>
              <a:t>2015/10/09</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7DC4CB8A-C192-4906-8516-C47A2BDAE1E6}"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329638623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5B71ADA0-6868-4400-B87C-31C2364D0EDF}" type="datetimeFigureOut">
              <a:rPr lang="en-ZA" smtClean="0">
                <a:solidFill>
                  <a:prstClr val="black">
                    <a:tint val="75000"/>
                  </a:prstClr>
                </a:solidFill>
              </a:rPr>
              <a:pPr/>
              <a:t>2015/10/09</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7DC4CB8A-C192-4906-8516-C47A2BDAE1E6}"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2550430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455EFE42-8943-4429-B73A-712D1B4D150E}" type="datetimeFigureOut">
              <a:rPr lang="en-ZA" smtClean="0"/>
              <a:pPr/>
              <a:t>2015/10/09</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D45B1029-6F76-46CD-B1CE-A789D6137003}" type="slidenum">
              <a:rPr lang="en-ZA" smtClean="0"/>
              <a:pPr/>
              <a:t>‹#›</a:t>
            </a:fld>
            <a:endParaRPr lang="en-ZA"/>
          </a:p>
        </p:txBody>
      </p:sp>
    </p:spTree>
    <p:extLst>
      <p:ext uri="{BB962C8B-B14F-4D97-AF65-F5344CB8AC3E}">
        <p14:creationId xmlns:p14="http://schemas.microsoft.com/office/powerpoint/2010/main" val="3248671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455EFE42-8943-4429-B73A-712D1B4D150E}" type="datetimeFigureOut">
              <a:rPr lang="en-ZA" smtClean="0"/>
              <a:pPr/>
              <a:t>2015/10/09</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D45B1029-6F76-46CD-B1CE-A789D6137003}" type="slidenum">
              <a:rPr lang="en-ZA" smtClean="0"/>
              <a:pPr/>
              <a:t>‹#›</a:t>
            </a:fld>
            <a:endParaRPr lang="en-ZA"/>
          </a:p>
        </p:txBody>
      </p:sp>
    </p:spTree>
    <p:extLst>
      <p:ext uri="{BB962C8B-B14F-4D97-AF65-F5344CB8AC3E}">
        <p14:creationId xmlns:p14="http://schemas.microsoft.com/office/powerpoint/2010/main" val="3944005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5EFE42-8943-4429-B73A-712D1B4D150E}" type="datetimeFigureOut">
              <a:rPr lang="en-ZA" smtClean="0"/>
              <a:pPr/>
              <a:t>2015/10/09</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D45B1029-6F76-46CD-B1CE-A789D6137003}" type="slidenum">
              <a:rPr lang="en-ZA" smtClean="0"/>
              <a:pPr/>
              <a:t>‹#›</a:t>
            </a:fld>
            <a:endParaRPr lang="en-ZA"/>
          </a:p>
        </p:txBody>
      </p:sp>
    </p:spTree>
    <p:extLst>
      <p:ext uri="{BB962C8B-B14F-4D97-AF65-F5344CB8AC3E}">
        <p14:creationId xmlns:p14="http://schemas.microsoft.com/office/powerpoint/2010/main" val="28681570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5EFE42-8943-4429-B73A-712D1B4D150E}" type="datetimeFigureOut">
              <a:rPr lang="en-ZA" smtClean="0"/>
              <a:pPr/>
              <a:t>2015/10/09</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D45B1029-6F76-46CD-B1CE-A789D6137003}" type="slidenum">
              <a:rPr lang="en-ZA" smtClean="0"/>
              <a:pPr/>
              <a:t>‹#›</a:t>
            </a:fld>
            <a:endParaRPr lang="en-ZA"/>
          </a:p>
        </p:txBody>
      </p:sp>
    </p:spTree>
    <p:extLst>
      <p:ext uri="{BB962C8B-B14F-4D97-AF65-F5344CB8AC3E}">
        <p14:creationId xmlns:p14="http://schemas.microsoft.com/office/powerpoint/2010/main" val="3932550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5EFE42-8943-4429-B73A-712D1B4D150E}" type="datetimeFigureOut">
              <a:rPr lang="en-ZA" smtClean="0"/>
              <a:pPr/>
              <a:t>2015/10/09</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D45B1029-6F76-46CD-B1CE-A789D6137003}" type="slidenum">
              <a:rPr lang="en-ZA" smtClean="0"/>
              <a:pPr/>
              <a:t>‹#›</a:t>
            </a:fld>
            <a:endParaRPr lang="en-ZA"/>
          </a:p>
        </p:txBody>
      </p:sp>
    </p:spTree>
    <p:extLst>
      <p:ext uri="{BB962C8B-B14F-4D97-AF65-F5344CB8AC3E}">
        <p14:creationId xmlns:p14="http://schemas.microsoft.com/office/powerpoint/2010/main" val="2695634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5EFE42-8943-4429-B73A-712D1B4D150E}" type="datetimeFigureOut">
              <a:rPr lang="en-ZA" smtClean="0"/>
              <a:pPr/>
              <a:t>2015/10/09</a:t>
            </a:fld>
            <a:endParaRPr lang="en-Z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5B1029-6F76-46CD-B1CE-A789D6137003}" type="slidenum">
              <a:rPr lang="en-ZA" smtClean="0"/>
              <a:pPr/>
              <a:t>‹#›</a:t>
            </a:fld>
            <a:endParaRPr lang="en-ZA"/>
          </a:p>
        </p:txBody>
      </p:sp>
    </p:spTree>
    <p:extLst>
      <p:ext uri="{BB962C8B-B14F-4D97-AF65-F5344CB8AC3E}">
        <p14:creationId xmlns:p14="http://schemas.microsoft.com/office/powerpoint/2010/main" val="39417194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918990-BBE5-4336-85FD-868316717B18}" type="datetime1">
              <a:rPr lang="en-ZA" smtClean="0">
                <a:solidFill>
                  <a:prstClr val="black">
                    <a:tint val="75000"/>
                  </a:prstClr>
                </a:solidFill>
              </a:rPr>
              <a:pPr/>
              <a:t>2015/10/09</a:t>
            </a:fld>
            <a:endParaRPr lang="en-ZA">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5B1029-6F76-46CD-B1CE-A789D6137003}"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15520345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5EFE42-8943-4429-B73A-712D1B4D150E}" type="datetimeFigureOut">
              <a:rPr lang="en-ZA" smtClean="0">
                <a:solidFill>
                  <a:prstClr val="black">
                    <a:tint val="75000"/>
                  </a:prstClr>
                </a:solidFill>
              </a:rPr>
              <a:pPr/>
              <a:t>2015/10/09</a:t>
            </a:fld>
            <a:endParaRPr lang="en-ZA">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5B1029-6F76-46CD-B1CE-A789D6137003}"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36269555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71ADA0-6868-4400-B87C-31C2364D0EDF}" type="datetimeFigureOut">
              <a:rPr lang="en-ZA" smtClean="0">
                <a:solidFill>
                  <a:prstClr val="black">
                    <a:tint val="75000"/>
                  </a:prstClr>
                </a:solidFill>
              </a:rPr>
              <a:pPr/>
              <a:t>2015/10/09</a:t>
            </a:fld>
            <a:endParaRPr lang="en-ZA">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C4CB8A-C192-4906-8516-C47A2BDAE1E6}"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336984070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40.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xml"/><Relationship Id="rId1" Type="http://schemas.openxmlformats.org/officeDocument/2006/relationships/slideLayout" Target="../slideLayouts/slideLayout40.xml"/><Relationship Id="rId4" Type="http://schemas.openxmlformats.org/officeDocument/2006/relationships/chart" Target="../charts/char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2.jpeg"/><Relationship Id="rId13" Type="http://schemas.openxmlformats.org/officeDocument/2006/relationships/image" Target="../media/image27.jpeg"/><Relationship Id="rId3" Type="http://schemas.openxmlformats.org/officeDocument/2006/relationships/image" Target="../media/image17.jpeg"/><Relationship Id="rId7" Type="http://schemas.openxmlformats.org/officeDocument/2006/relationships/image" Target="../media/image21.jpeg"/><Relationship Id="rId12" Type="http://schemas.openxmlformats.org/officeDocument/2006/relationships/image" Target="../media/image26.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0.jpeg"/><Relationship Id="rId11" Type="http://schemas.openxmlformats.org/officeDocument/2006/relationships/image" Target="../media/image25.jpeg"/><Relationship Id="rId5" Type="http://schemas.openxmlformats.org/officeDocument/2006/relationships/image" Target="../media/image19.jpeg"/><Relationship Id="rId15" Type="http://schemas.openxmlformats.org/officeDocument/2006/relationships/image" Target="../media/image29.jpeg"/><Relationship Id="rId10" Type="http://schemas.openxmlformats.org/officeDocument/2006/relationships/image" Target="../media/image24.jpeg"/><Relationship Id="rId4" Type="http://schemas.openxmlformats.org/officeDocument/2006/relationships/image" Target="../media/image18.jpeg"/><Relationship Id="rId9" Type="http://schemas.openxmlformats.org/officeDocument/2006/relationships/image" Target="../media/image23.jpeg"/><Relationship Id="rId14" Type="http://schemas.openxmlformats.org/officeDocument/2006/relationships/image" Target="../media/image2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9.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5.jpeg"/><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32576" y="3284984"/>
            <a:ext cx="7992888" cy="2232248"/>
          </a:xfrm>
        </p:spPr>
        <p:txBody>
          <a:bodyPr lIns="72000" tIns="0" rIns="0" bIns="0" anchor="t">
            <a:normAutofit fontScale="90000"/>
          </a:bodyPr>
          <a:lstStyle/>
          <a:p>
            <a:r>
              <a:rPr lang="en-ZA" sz="4000" b="1" dirty="0" smtClean="0">
                <a:latin typeface="Arial Black" panose="020B0A04020102020204" pitchFamily="34" charset="0"/>
                <a:cs typeface="Arial" panose="020B0604020202020204" pitchFamily="34" charset="0"/>
              </a:rPr>
              <a:t>SANBI </a:t>
            </a:r>
            <a:br>
              <a:rPr lang="en-ZA" sz="4000" b="1" dirty="0" smtClean="0">
                <a:latin typeface="Arial Black" panose="020B0A04020102020204" pitchFamily="34" charset="0"/>
                <a:cs typeface="Arial" panose="020B0604020202020204" pitchFamily="34" charset="0"/>
              </a:rPr>
            </a:br>
            <a:r>
              <a:rPr lang="en-ZA" sz="3600" b="1" dirty="0" smtClean="0">
                <a:latin typeface="Arial Black" panose="020B0A04020102020204" pitchFamily="34" charset="0"/>
                <a:cs typeface="Arial" panose="020B0604020202020204" pitchFamily="34" charset="0"/>
              </a:rPr>
              <a:t>ANNUAL PERFORMANCE REPORT DASHBOARD </a:t>
            </a:r>
            <a:br>
              <a:rPr lang="en-ZA" sz="3600" b="1" dirty="0" smtClean="0">
                <a:latin typeface="Arial Black" panose="020B0A04020102020204" pitchFamily="34" charset="0"/>
                <a:cs typeface="Arial" panose="020B0604020202020204" pitchFamily="34" charset="0"/>
              </a:rPr>
            </a:br>
            <a:r>
              <a:rPr lang="en-ZA" sz="3600" b="1" dirty="0" smtClean="0">
                <a:latin typeface="Arial Black" panose="020B0A04020102020204" pitchFamily="34" charset="0"/>
                <a:cs typeface="Arial" panose="020B0604020202020204" pitchFamily="34" charset="0"/>
              </a:rPr>
              <a:t>2014/15</a:t>
            </a:r>
            <a:endParaRPr lang="en-ZA" sz="3600" b="1" dirty="0">
              <a:latin typeface="Arial Black" panose="020B0A04020102020204" pitchFamily="34" charset="0"/>
              <a:cs typeface="Arial" panose="020B0604020202020204" pitchFamily="34" charset="0"/>
            </a:endParaRPr>
          </a:p>
        </p:txBody>
      </p:sp>
      <p:sp>
        <p:nvSpPr>
          <p:cNvPr id="4" name="Subtitle 2"/>
          <p:cNvSpPr txBox="1">
            <a:spLocks/>
          </p:cNvSpPr>
          <p:nvPr/>
        </p:nvSpPr>
        <p:spPr>
          <a:xfrm>
            <a:off x="360000" y="6012712"/>
            <a:ext cx="6400800" cy="262880"/>
          </a:xfrm>
          <a:prstGeom prst="rect">
            <a:avLst/>
          </a:prstGeom>
        </p:spPr>
        <p:txBody>
          <a:bodyPr vert="horz" lIns="0" tIns="0" rIns="0" bIns="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1600" b="1" dirty="0" smtClean="0">
                <a:solidFill>
                  <a:schemeClr val="bg1"/>
                </a:solidFill>
                <a:latin typeface="Arial Black" panose="020B0A04020102020204" pitchFamily="34" charset="0"/>
                <a:cs typeface="Arial" panose="020B0604020202020204" pitchFamily="34" charset="0"/>
              </a:rPr>
              <a:t>Dr Tanya Abrahamse, CEO</a:t>
            </a:r>
            <a:endParaRPr lang="en-ZA" sz="1600" b="1" dirty="0">
              <a:solidFill>
                <a:schemeClr val="bg1"/>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7979744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 y="165463"/>
            <a:ext cx="8781607" cy="566057"/>
          </a:xfrm>
          <a:solidFill>
            <a:srgbClr val="CCFFCC"/>
          </a:solidFill>
          <a:ln/>
        </p:spPr>
        <p:style>
          <a:lnRef idx="1">
            <a:schemeClr val="accent3"/>
          </a:lnRef>
          <a:fillRef idx="2">
            <a:schemeClr val="accent3"/>
          </a:fillRef>
          <a:effectRef idx="1">
            <a:schemeClr val="accent3"/>
          </a:effectRef>
          <a:fontRef idx="minor">
            <a:schemeClr val="dk1"/>
          </a:fontRef>
        </p:style>
        <p:txBody>
          <a:bodyPr>
            <a:noAutofit/>
          </a:bodyPr>
          <a:lstStyle/>
          <a:p>
            <a:r>
              <a:rPr lang="en-ZA" sz="2400" b="1" dirty="0" smtClean="0">
                <a:solidFill>
                  <a:srgbClr val="00B050"/>
                </a:solidFill>
                <a:latin typeface="Arial Black" panose="020B0A04020102020204" pitchFamily="34" charset="0"/>
                <a:cs typeface="Arial" panose="020B0604020202020204" pitchFamily="34" charset="0"/>
              </a:rPr>
              <a:t>SANBI’s Programmes</a:t>
            </a:r>
            <a:endParaRPr lang="en-ZA" sz="2400" b="1" dirty="0">
              <a:solidFill>
                <a:srgbClr val="00B050"/>
              </a:solidFill>
              <a:latin typeface="Arial Black" panose="020B0A04020102020204" pitchFamily="34" charset="0"/>
              <a:cs typeface="Arial" panose="020B0604020202020204" pitchFamily="34" charset="0"/>
            </a:endParaRPr>
          </a:p>
        </p:txBody>
      </p:sp>
      <p:sp>
        <p:nvSpPr>
          <p:cNvPr id="4" name="Rectangle 3"/>
          <p:cNvSpPr/>
          <p:nvPr/>
        </p:nvSpPr>
        <p:spPr>
          <a:xfrm>
            <a:off x="182880" y="888279"/>
            <a:ext cx="8853615" cy="756000"/>
          </a:xfrm>
          <a:prstGeom prst="rect">
            <a:avLst/>
          </a:prstGeom>
          <a:solidFill>
            <a:schemeClr val="accent6">
              <a:lumMod val="60000"/>
              <a:lumOff val="40000"/>
            </a:schemeClr>
          </a:solidFill>
          <a:ln/>
        </p:spPr>
        <p:style>
          <a:lnRef idx="1">
            <a:schemeClr val="accent4"/>
          </a:lnRef>
          <a:fillRef idx="2">
            <a:schemeClr val="accent4"/>
          </a:fillRef>
          <a:effectRef idx="1">
            <a:schemeClr val="accent4"/>
          </a:effectRef>
          <a:fontRef idx="minor">
            <a:schemeClr val="dk1"/>
          </a:fontRef>
        </p:style>
        <p:txBody>
          <a:bodyPr rtlCol="0" anchor="ctr"/>
          <a:lstStyle/>
          <a:p>
            <a:endParaRPr lang="en-ZA" dirty="0" smtClean="0">
              <a:solidFill>
                <a:prstClr val="white"/>
              </a:solidFill>
            </a:endParaRPr>
          </a:p>
          <a:p>
            <a:r>
              <a:rPr lang="en-ZA" sz="1900" b="1" dirty="0" smtClean="0">
                <a:solidFill>
                  <a:prstClr val="black"/>
                </a:solidFill>
                <a:latin typeface="Arial" panose="020B0604020202020204" pitchFamily="34" charset="0"/>
                <a:cs typeface="Arial" panose="020B0604020202020204" pitchFamily="34" charset="0"/>
              </a:rPr>
              <a:t>1:  </a:t>
            </a:r>
            <a:r>
              <a:rPr lang="en-ZA" sz="1900" b="1" dirty="0" smtClean="0">
                <a:solidFill>
                  <a:schemeClr val="tx1"/>
                </a:solidFill>
                <a:latin typeface="Arial" panose="020B0604020202020204" pitchFamily="34" charset="0"/>
                <a:cs typeface="Arial" panose="020B0604020202020204" pitchFamily="34" charset="0"/>
              </a:rPr>
              <a:t>Render effective and efficient corporate services</a:t>
            </a:r>
          </a:p>
          <a:p>
            <a:r>
              <a:rPr lang="en-ZA" sz="2000" dirty="0" smtClean="0">
                <a:solidFill>
                  <a:schemeClr val="tx1"/>
                </a:solidFill>
                <a:latin typeface="Candara" panose="020E0502030303020204" pitchFamily="34" charset="0"/>
              </a:rPr>
              <a:t> </a:t>
            </a:r>
            <a:endParaRPr lang="en-ZA" sz="2000" dirty="0">
              <a:solidFill>
                <a:schemeClr val="tx1"/>
              </a:solidFill>
              <a:latin typeface="Candara" panose="020E0502030303020204" pitchFamily="34" charset="0"/>
            </a:endParaRPr>
          </a:p>
        </p:txBody>
      </p:sp>
      <p:sp>
        <p:nvSpPr>
          <p:cNvPr id="5" name="Rectangle 4"/>
          <p:cNvSpPr/>
          <p:nvPr/>
        </p:nvSpPr>
        <p:spPr>
          <a:xfrm>
            <a:off x="191590" y="1736896"/>
            <a:ext cx="8844906" cy="75600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r>
              <a:rPr lang="en-ZA" sz="1900" b="1" dirty="0" smtClean="0">
                <a:solidFill>
                  <a:prstClr val="black"/>
                </a:solidFill>
                <a:latin typeface="Arial" panose="020B0604020202020204" pitchFamily="34" charset="0"/>
                <a:cs typeface="Arial" panose="020B0604020202020204" pitchFamily="34" charset="0"/>
              </a:rPr>
              <a:t>2: </a:t>
            </a:r>
            <a:r>
              <a:rPr lang="en-ZA" sz="1900" b="1" dirty="0" smtClean="0">
                <a:solidFill>
                  <a:schemeClr val="tx1"/>
                </a:solidFill>
                <a:latin typeface="Arial" panose="020B0604020202020204" pitchFamily="34" charset="0"/>
                <a:cs typeface="Arial" panose="020B0604020202020204" pitchFamily="34" charset="0"/>
              </a:rPr>
              <a:t> Manage and unlock benefits of the network of National Botanical</a:t>
            </a:r>
          </a:p>
          <a:p>
            <a:r>
              <a:rPr lang="en-ZA" sz="1900" b="1" dirty="0" smtClean="0">
                <a:solidFill>
                  <a:schemeClr val="tx1"/>
                </a:solidFill>
                <a:latin typeface="Arial" panose="020B0604020202020204" pitchFamily="34" charset="0"/>
                <a:cs typeface="Arial" panose="020B0604020202020204" pitchFamily="34" charset="0"/>
              </a:rPr>
              <a:t>     Gardens as windows into South Africa’s biodiversity</a:t>
            </a:r>
            <a:endParaRPr lang="en-ZA" sz="1900" b="1" dirty="0">
              <a:solidFill>
                <a:schemeClr val="tx1"/>
              </a:solidFill>
              <a:latin typeface="Arial" panose="020B0604020202020204" pitchFamily="34" charset="0"/>
              <a:cs typeface="Arial" panose="020B0604020202020204" pitchFamily="34" charset="0"/>
            </a:endParaRPr>
          </a:p>
        </p:txBody>
      </p:sp>
      <p:sp>
        <p:nvSpPr>
          <p:cNvPr id="6" name="Rectangle 5"/>
          <p:cNvSpPr/>
          <p:nvPr/>
        </p:nvSpPr>
        <p:spPr>
          <a:xfrm>
            <a:off x="191590" y="2636912"/>
            <a:ext cx="8844905" cy="756000"/>
          </a:xfrm>
          <a:prstGeom prst="rect">
            <a:avLst/>
          </a:prstGeom>
          <a:solidFill>
            <a:srgbClr val="CCFFCC"/>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ZA" sz="1600" dirty="0" smtClean="0">
              <a:solidFill>
                <a:prstClr val="black"/>
              </a:solidFill>
              <a:latin typeface="Arial Black" panose="020B0A04020102020204" pitchFamily="34" charset="0"/>
            </a:endParaRPr>
          </a:p>
          <a:p>
            <a:pPr defTabSz="355600"/>
            <a:r>
              <a:rPr lang="en-ZA" sz="1900" b="1" dirty="0" smtClean="0">
                <a:solidFill>
                  <a:prstClr val="black"/>
                </a:solidFill>
                <a:latin typeface="Arial" panose="020B0604020202020204" pitchFamily="34" charset="0"/>
                <a:cs typeface="Arial" panose="020B0604020202020204" pitchFamily="34" charset="0"/>
              </a:rPr>
              <a:t>3:  </a:t>
            </a:r>
            <a:r>
              <a:rPr lang="en-ZA" sz="1900" b="1" dirty="0" smtClean="0">
                <a:latin typeface="Arial" panose="020B0604020202020204" pitchFamily="34" charset="0"/>
                <a:cs typeface="Arial" panose="020B0604020202020204" pitchFamily="34" charset="0"/>
              </a:rPr>
              <a:t>Provide </a:t>
            </a:r>
            <a:r>
              <a:rPr lang="en-ZA" sz="1900" b="1" dirty="0">
                <a:latin typeface="Arial" panose="020B0604020202020204" pitchFamily="34" charset="0"/>
                <a:cs typeface="Arial" panose="020B0604020202020204" pitchFamily="34" charset="0"/>
              </a:rPr>
              <a:t>science-based evidence to support policy and decision </a:t>
            </a:r>
            <a:r>
              <a:rPr lang="en-ZA" sz="1900" b="1" dirty="0" smtClean="0">
                <a:latin typeface="Arial" panose="020B0604020202020204" pitchFamily="34" charset="0"/>
                <a:cs typeface="Arial" panose="020B0604020202020204" pitchFamily="34" charset="0"/>
              </a:rPr>
              <a:t> 	making </a:t>
            </a:r>
            <a:r>
              <a:rPr lang="en-ZA" sz="1900" b="1" dirty="0">
                <a:latin typeface="Arial" panose="020B0604020202020204" pitchFamily="34" charset="0"/>
                <a:cs typeface="Arial" panose="020B0604020202020204" pitchFamily="34" charset="0"/>
              </a:rPr>
              <a:t>relating biodiversity, including the impacts of climate </a:t>
            </a:r>
            <a:r>
              <a:rPr lang="en-ZA" sz="1900" b="1" dirty="0" smtClean="0">
                <a:latin typeface="Arial" panose="020B0604020202020204" pitchFamily="34" charset="0"/>
                <a:cs typeface="Arial" panose="020B0604020202020204" pitchFamily="34" charset="0"/>
              </a:rPr>
              <a:t>change</a:t>
            </a:r>
            <a:r>
              <a:rPr lang="en-ZA" sz="1900" b="1" dirty="0">
                <a:latin typeface="Arial" panose="020B0604020202020204" pitchFamily="34" charset="0"/>
                <a:cs typeface="Arial" panose="020B0604020202020204" pitchFamily="34" charset="0"/>
              </a:rPr>
              <a:t>. </a:t>
            </a:r>
            <a:endParaRPr lang="en-ZA" sz="1900" b="1" dirty="0">
              <a:solidFill>
                <a:schemeClr val="tx1"/>
              </a:solidFill>
              <a:latin typeface="Arial" panose="020B0604020202020204" pitchFamily="34" charset="0"/>
              <a:cs typeface="Arial" panose="020B0604020202020204" pitchFamily="34" charset="0"/>
            </a:endParaRPr>
          </a:p>
          <a:p>
            <a:pPr algn="ctr"/>
            <a:r>
              <a:rPr lang="en-ZA" sz="2000" dirty="0" smtClean="0">
                <a:solidFill>
                  <a:prstClr val="black"/>
                </a:solidFill>
                <a:latin typeface="Arial" panose="020B0604020202020204" pitchFamily="34" charset="0"/>
                <a:cs typeface="Arial" panose="020B0604020202020204" pitchFamily="34" charset="0"/>
              </a:rPr>
              <a:t> </a:t>
            </a:r>
          </a:p>
        </p:txBody>
      </p:sp>
      <p:sp>
        <p:nvSpPr>
          <p:cNvPr id="7" name="Rectangle 6"/>
          <p:cNvSpPr/>
          <p:nvPr/>
        </p:nvSpPr>
        <p:spPr>
          <a:xfrm>
            <a:off x="191591" y="3501008"/>
            <a:ext cx="8844904" cy="756000"/>
          </a:xfrm>
          <a:prstGeom prst="rect">
            <a:avLst/>
          </a:prstGeom>
          <a:solidFill>
            <a:schemeClr val="accent6">
              <a:lumMod val="60000"/>
              <a:lumOff val="4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defTabSz="271463"/>
            <a:r>
              <a:rPr lang="en-ZA" sz="1900" b="1" dirty="0" smtClean="0">
                <a:solidFill>
                  <a:prstClr val="black"/>
                </a:solidFill>
                <a:latin typeface="Arial" panose="020B0604020202020204" pitchFamily="34" charset="0"/>
                <a:cs typeface="Arial" panose="020B0604020202020204" pitchFamily="34" charset="0"/>
              </a:rPr>
              <a:t>4: </a:t>
            </a:r>
            <a:r>
              <a:rPr lang="en-ZA" sz="1900" b="1" dirty="0" smtClean="0">
                <a:latin typeface="Arial" panose="020B0604020202020204" pitchFamily="34" charset="0"/>
                <a:cs typeface="Arial" panose="020B0604020202020204" pitchFamily="34" charset="0"/>
              </a:rPr>
              <a:t>Co-ordinate and provide access to biodiversity information and 	scientific knowledge </a:t>
            </a:r>
            <a:endParaRPr lang="en-ZA" sz="1900" b="1" dirty="0">
              <a:solidFill>
                <a:schemeClr val="tx1"/>
              </a:solidFill>
              <a:latin typeface="Arial" panose="020B0604020202020204" pitchFamily="34" charset="0"/>
              <a:cs typeface="Arial" panose="020B0604020202020204" pitchFamily="34" charset="0"/>
            </a:endParaRPr>
          </a:p>
        </p:txBody>
      </p:sp>
      <p:sp>
        <p:nvSpPr>
          <p:cNvPr id="8" name="Rectangle 7"/>
          <p:cNvSpPr/>
          <p:nvPr/>
        </p:nvSpPr>
        <p:spPr>
          <a:xfrm>
            <a:off x="191591" y="4437112"/>
            <a:ext cx="8844904" cy="75600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defTabSz="271463"/>
            <a:r>
              <a:rPr lang="en-ZA" sz="1900" b="1" dirty="0" smtClean="0">
                <a:solidFill>
                  <a:prstClr val="black"/>
                </a:solidFill>
                <a:latin typeface="Arial" panose="020B0604020202020204" pitchFamily="34" charset="0"/>
                <a:cs typeface="Arial" panose="020B0604020202020204" pitchFamily="34" charset="0"/>
              </a:rPr>
              <a:t>5: </a:t>
            </a:r>
            <a:r>
              <a:rPr lang="en-ZA" sz="1900" b="1" dirty="0">
                <a:latin typeface="Arial" panose="020B0604020202020204" pitchFamily="34" charset="0"/>
                <a:cs typeface="Arial" panose="020B0604020202020204" pitchFamily="34" charset="0"/>
              </a:rPr>
              <a:t>Provide biodiversity and climate change adaptation policy tools and </a:t>
            </a:r>
            <a:r>
              <a:rPr lang="en-ZA" sz="1900" b="1" dirty="0" smtClean="0">
                <a:latin typeface="Arial" panose="020B0604020202020204" pitchFamily="34" charset="0"/>
                <a:cs typeface="Arial" panose="020B0604020202020204" pitchFamily="34" charset="0"/>
              </a:rPr>
              <a:t>	advice </a:t>
            </a:r>
            <a:r>
              <a:rPr lang="en-ZA" sz="1900" b="1" dirty="0">
                <a:latin typeface="Arial" panose="020B0604020202020204" pitchFamily="34" charset="0"/>
                <a:cs typeface="Arial" panose="020B0604020202020204" pitchFamily="34" charset="0"/>
              </a:rPr>
              <a:t>in support of South Africa’s development </a:t>
            </a:r>
            <a:endParaRPr lang="en-ZA" sz="1900" b="1" dirty="0">
              <a:solidFill>
                <a:schemeClr val="tx1"/>
              </a:solidFill>
              <a:latin typeface="Arial" panose="020B0604020202020204" pitchFamily="34" charset="0"/>
              <a:cs typeface="Arial" panose="020B0604020202020204" pitchFamily="34" charset="0"/>
            </a:endParaRPr>
          </a:p>
        </p:txBody>
      </p:sp>
      <p:sp>
        <p:nvSpPr>
          <p:cNvPr id="9" name="Rectangle 8"/>
          <p:cNvSpPr/>
          <p:nvPr/>
        </p:nvSpPr>
        <p:spPr>
          <a:xfrm>
            <a:off x="191591" y="5337296"/>
            <a:ext cx="8844904" cy="756000"/>
          </a:xfrm>
          <a:prstGeom prst="rect">
            <a:avLst/>
          </a:prstGeom>
          <a:solidFill>
            <a:srgbClr val="CCFFCC"/>
          </a:solidFill>
          <a:ln/>
        </p:spPr>
        <p:style>
          <a:lnRef idx="1">
            <a:schemeClr val="accent4"/>
          </a:lnRef>
          <a:fillRef idx="2">
            <a:schemeClr val="accent4"/>
          </a:fillRef>
          <a:effectRef idx="1">
            <a:schemeClr val="accent4"/>
          </a:effectRef>
          <a:fontRef idx="minor">
            <a:schemeClr val="dk1"/>
          </a:fontRef>
        </p:style>
        <p:txBody>
          <a:bodyPr rtlCol="0" anchor="ctr"/>
          <a:lstStyle/>
          <a:p>
            <a:pPr defTabSz="271463"/>
            <a:r>
              <a:rPr lang="en-ZA" sz="1900" b="1" dirty="0" smtClean="0">
                <a:solidFill>
                  <a:prstClr val="black"/>
                </a:solidFill>
                <a:latin typeface="Arial" panose="020B0604020202020204" pitchFamily="34" charset="0"/>
                <a:cs typeface="Arial" panose="020B0604020202020204" pitchFamily="34" charset="0"/>
              </a:rPr>
              <a:t>6: </a:t>
            </a:r>
            <a:r>
              <a:rPr lang="en-ZA" sz="1900" b="1" dirty="0">
                <a:latin typeface="Arial" panose="020B0604020202020204" pitchFamily="34" charset="0"/>
                <a:cs typeface="Arial" panose="020B0604020202020204" pitchFamily="34" charset="0"/>
              </a:rPr>
              <a:t>Drive human capital development, education and awareness in response 	</a:t>
            </a:r>
            <a:r>
              <a:rPr lang="en-ZA" sz="1900" b="1" dirty="0" smtClean="0">
                <a:latin typeface="Arial" panose="020B0604020202020204" pitchFamily="34" charset="0"/>
                <a:cs typeface="Arial" panose="020B0604020202020204" pitchFamily="34" charset="0"/>
              </a:rPr>
              <a:t>to </a:t>
            </a:r>
            <a:r>
              <a:rPr lang="en-ZA" sz="1900" b="1" dirty="0">
                <a:latin typeface="Arial" panose="020B0604020202020204" pitchFamily="34" charset="0"/>
                <a:cs typeface="Arial" panose="020B0604020202020204" pitchFamily="34" charset="0"/>
              </a:rPr>
              <a:t>SANBI’s mandate </a:t>
            </a:r>
            <a:endParaRPr lang="en-ZA" sz="1900" b="1" dirty="0">
              <a:solidFill>
                <a:schemeClr val="tx1"/>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D45B1029-6F76-46CD-B1CE-A789D6137003}" type="slidenum">
              <a:rPr lang="en-ZA" smtClean="0">
                <a:solidFill>
                  <a:prstClr val="black">
                    <a:tint val="75000"/>
                  </a:prstClr>
                </a:solidFill>
              </a:rPr>
              <a:pPr/>
              <a:t>10</a:t>
            </a:fld>
            <a:endParaRPr lang="en-ZA">
              <a:solidFill>
                <a:prstClr val="black">
                  <a:tint val="75000"/>
                </a:prstClr>
              </a:solidFill>
            </a:endParaRPr>
          </a:p>
        </p:txBody>
      </p:sp>
      <p:sp>
        <p:nvSpPr>
          <p:cNvPr id="10" name="TextBox 9"/>
          <p:cNvSpPr txBox="1"/>
          <p:nvPr/>
        </p:nvSpPr>
        <p:spPr>
          <a:xfrm>
            <a:off x="251520" y="6232354"/>
            <a:ext cx="2016224" cy="548680"/>
          </a:xfrm>
          <a:prstGeom prst="rect">
            <a:avLst/>
          </a:prstGeom>
          <a:solidFill>
            <a:schemeClr val="bg1"/>
          </a:solidFill>
        </p:spPr>
        <p:txBody>
          <a:bodyPr wrap="square" rtlCol="0">
            <a:spAutoFit/>
          </a:bodyPr>
          <a:lstStyle/>
          <a:p>
            <a:endParaRPr lang="en-ZA" dirty="0"/>
          </a:p>
        </p:txBody>
      </p:sp>
    </p:spTree>
    <p:extLst>
      <p:ext uri="{BB962C8B-B14F-4D97-AF65-F5344CB8AC3E}">
        <p14:creationId xmlns:p14="http://schemas.microsoft.com/office/powerpoint/2010/main" val="3336989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1000"/>
                                        <p:tgtEl>
                                          <p:spTgt spid="7"/>
                                        </p:tgtEl>
                                      </p:cBhvr>
                                    </p:animEffect>
                                    <p:anim calcmode="lin" valueType="num">
                                      <p:cBhvr>
                                        <p:cTn id="35" dur="1000" fill="hold"/>
                                        <p:tgtEl>
                                          <p:spTgt spid="7"/>
                                        </p:tgtEl>
                                        <p:attrNameLst>
                                          <p:attrName>ppt_x</p:attrName>
                                        </p:attrNameLst>
                                      </p:cBhvr>
                                      <p:tavLst>
                                        <p:tav tm="0">
                                          <p:val>
                                            <p:strVal val="#ppt_x"/>
                                          </p:val>
                                        </p:tav>
                                        <p:tav tm="100000">
                                          <p:val>
                                            <p:strVal val="#ppt_x"/>
                                          </p:val>
                                        </p:tav>
                                      </p:tavLst>
                                    </p:anim>
                                    <p:anim calcmode="lin" valueType="num">
                                      <p:cBhvr>
                                        <p:cTn id="3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1000"/>
                                        <p:tgtEl>
                                          <p:spTgt spid="8"/>
                                        </p:tgtEl>
                                      </p:cBhvr>
                                    </p:animEffect>
                                    <p:anim calcmode="lin" valueType="num">
                                      <p:cBhvr>
                                        <p:cTn id="42" dur="1000" fill="hold"/>
                                        <p:tgtEl>
                                          <p:spTgt spid="8"/>
                                        </p:tgtEl>
                                        <p:attrNameLst>
                                          <p:attrName>ppt_x</p:attrName>
                                        </p:attrNameLst>
                                      </p:cBhvr>
                                      <p:tavLst>
                                        <p:tav tm="0">
                                          <p:val>
                                            <p:strVal val="#ppt_x"/>
                                          </p:val>
                                        </p:tav>
                                        <p:tav tm="100000">
                                          <p:val>
                                            <p:strVal val="#ppt_x"/>
                                          </p:val>
                                        </p:tav>
                                      </p:tavLst>
                                    </p:anim>
                                    <p:anim calcmode="lin" valueType="num">
                                      <p:cBhvr>
                                        <p:cTn id="4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fade">
                                      <p:cBhvr>
                                        <p:cTn id="48" dur="1000"/>
                                        <p:tgtEl>
                                          <p:spTgt spid="9"/>
                                        </p:tgtEl>
                                      </p:cBhvr>
                                    </p:animEffect>
                                    <p:anim calcmode="lin" valueType="num">
                                      <p:cBhvr>
                                        <p:cTn id="49" dur="1000" fill="hold"/>
                                        <p:tgtEl>
                                          <p:spTgt spid="9"/>
                                        </p:tgtEl>
                                        <p:attrNameLst>
                                          <p:attrName>ppt_x</p:attrName>
                                        </p:attrNameLst>
                                      </p:cBhvr>
                                      <p:tavLst>
                                        <p:tav tm="0">
                                          <p:val>
                                            <p:strVal val="#ppt_x"/>
                                          </p:val>
                                        </p:tav>
                                        <p:tav tm="100000">
                                          <p:val>
                                            <p:strVal val="#ppt_x"/>
                                          </p:val>
                                        </p:tav>
                                      </p:tavLst>
                                    </p:anim>
                                    <p:anim calcmode="lin" valueType="num">
                                      <p:cBhvr>
                                        <p:cTn id="5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8"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33500" y="930208"/>
            <a:ext cx="6934200" cy="3032192"/>
          </a:xfrm>
        </p:spPr>
        <p:txBody>
          <a:bodyPr>
            <a:normAutofit/>
          </a:bodyPr>
          <a:lstStyle/>
          <a:p>
            <a:r>
              <a:rPr lang="en-US" sz="5300" dirty="0" smtClean="0">
                <a:solidFill>
                  <a:schemeClr val="bg1"/>
                </a:solidFill>
              </a:rPr>
              <a:t/>
            </a:r>
            <a:br>
              <a:rPr lang="en-US" sz="5300" dirty="0" smtClean="0">
                <a:solidFill>
                  <a:schemeClr val="bg1"/>
                </a:solidFill>
              </a:rPr>
            </a:br>
            <a:endParaRPr lang="en-US" sz="5300" dirty="0"/>
          </a:p>
        </p:txBody>
      </p:sp>
      <p:sp>
        <p:nvSpPr>
          <p:cNvPr id="3" name="Subtitle 2"/>
          <p:cNvSpPr>
            <a:spLocks noGrp="1"/>
          </p:cNvSpPr>
          <p:nvPr>
            <p:ph type="subTitle" idx="1"/>
          </p:nvPr>
        </p:nvSpPr>
        <p:spPr>
          <a:xfrm>
            <a:off x="2667000" y="5105400"/>
            <a:ext cx="5410200" cy="1295400"/>
          </a:xfrm>
        </p:spPr>
        <p:txBody>
          <a:bodyPr>
            <a:normAutofit/>
          </a:bodyPr>
          <a:lstStyle/>
          <a:p>
            <a:endParaRPr lang="en-US" sz="1800" dirty="0" smtClean="0">
              <a:latin typeface="Arial" pitchFamily="34" charset="0"/>
              <a:cs typeface="Arial" pitchFamily="34" charset="0"/>
            </a:endParaRPr>
          </a:p>
          <a:p>
            <a:r>
              <a:rPr lang="en-US" sz="2400" dirty="0" smtClean="0">
                <a:solidFill>
                  <a:schemeClr val="tx1"/>
                </a:solidFill>
                <a:latin typeface="Arial" pitchFamily="34" charset="0"/>
                <a:cs typeface="Arial" pitchFamily="34" charset="0"/>
              </a:rPr>
              <a:t> </a:t>
            </a:r>
            <a:r>
              <a:rPr lang="en-US" dirty="0" smtClean="0">
                <a:solidFill>
                  <a:schemeClr val="tx1"/>
                </a:solidFill>
                <a:latin typeface="Arial" pitchFamily="34" charset="0"/>
                <a:cs typeface="Arial" pitchFamily="34" charset="0"/>
              </a:rPr>
              <a:t>      </a:t>
            </a:r>
          </a:p>
        </p:txBody>
      </p:sp>
      <p:sp>
        <p:nvSpPr>
          <p:cNvPr id="8" name="Title 1"/>
          <p:cNvSpPr txBox="1">
            <a:spLocks/>
          </p:cNvSpPr>
          <p:nvPr/>
        </p:nvSpPr>
        <p:spPr>
          <a:xfrm>
            <a:off x="323528" y="44624"/>
            <a:ext cx="8640960" cy="717376"/>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ZA" sz="1600" b="1" dirty="0" smtClean="0"/>
          </a:p>
          <a:p>
            <a:pPr algn="l"/>
            <a:r>
              <a:rPr lang="en-ZA" sz="2400" b="1" dirty="0" smtClean="0"/>
              <a:t>PROGRAMME 1 : Render effective &amp; efficient Corporate </a:t>
            </a:r>
            <a:r>
              <a:rPr lang="en-ZA" sz="2400" b="1" dirty="0"/>
              <a:t>S</a:t>
            </a:r>
            <a:r>
              <a:rPr lang="en-ZA" sz="2400" b="1" dirty="0" smtClean="0"/>
              <a:t>ervices</a:t>
            </a:r>
            <a:r>
              <a:rPr lang="en-ZA" sz="1600" b="1" dirty="0" smtClean="0"/>
              <a:t/>
            </a:r>
            <a:br>
              <a:rPr lang="en-ZA" sz="1600" b="1" dirty="0" smtClean="0"/>
            </a:br>
            <a:endParaRPr lang="en-ZA" sz="1600" b="1" dirty="0"/>
          </a:p>
        </p:txBody>
      </p:sp>
      <p:pic>
        <p:nvPicPr>
          <p:cNvPr id="23555" name="Picture 3" descr="C:\Users\RalepeliL\AppData\Local\Microsoft\Windows\Temporary Internet Files\Content.Outlook\5I43IUCO\IMG_1664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66900" y="762000"/>
            <a:ext cx="5657428" cy="3200400"/>
          </a:xfrm>
          <a:prstGeom prst="rect">
            <a:avLst/>
          </a:prstGeom>
          <a:noFill/>
          <a:extLst>
            <a:ext uri="{909E8E84-426E-40DD-AFC4-6F175D3DCCD1}">
              <a14:hiddenFill xmlns:a14="http://schemas.microsoft.com/office/drawing/2010/main">
                <a:solidFill>
                  <a:srgbClr val="FFFFFF"/>
                </a:solidFill>
              </a14:hiddenFill>
            </a:ext>
          </a:extLst>
        </p:spPr>
      </p:pic>
      <p:pic>
        <p:nvPicPr>
          <p:cNvPr id="23556" name="Picture 4" descr="C:\Users\RalepeliL\AppData\Local\Microsoft\Windows\Temporary Internet Files\Content.Outlook\5I43IUCO\IMG_1729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600" y="4076700"/>
            <a:ext cx="4092102" cy="2590800"/>
          </a:xfrm>
          <a:prstGeom prst="rect">
            <a:avLst/>
          </a:prstGeom>
          <a:noFill/>
          <a:extLst>
            <a:ext uri="{909E8E84-426E-40DD-AFC4-6F175D3DCCD1}">
              <a14:hiddenFill xmlns:a14="http://schemas.microsoft.com/office/drawing/2010/main">
                <a:solidFill>
                  <a:srgbClr val="FFFFFF"/>
                </a:solidFill>
              </a14:hiddenFill>
            </a:ext>
          </a:extLst>
        </p:spPr>
      </p:pic>
      <p:pic>
        <p:nvPicPr>
          <p:cNvPr id="23557" name="Picture 5" descr="C:\Users\RalepeliL\AppData\Local\Microsoft\Windows\Temporary Internet Files\Content.Outlook\5I43IUCO\IMG_1673 (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4076700"/>
            <a:ext cx="4098587"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9371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67544" y="116632"/>
            <a:ext cx="8229600" cy="477836"/>
          </a:xfrm>
        </p:spPr>
        <p:txBody>
          <a:bodyPr>
            <a:noAutofit/>
          </a:bodyPr>
          <a:lstStyle/>
          <a:p>
            <a:pPr algn="l"/>
            <a:r>
              <a:rPr lang="en-ZA" sz="1600" b="1" dirty="0" smtClean="0">
                <a:latin typeface="Arial Black" panose="020B0A04020102020204" pitchFamily="34" charset="0"/>
              </a:rPr>
              <a:t/>
            </a:r>
            <a:br>
              <a:rPr lang="en-ZA" sz="1600" b="1" dirty="0" smtClean="0">
                <a:latin typeface="Arial Black" panose="020B0A04020102020204" pitchFamily="34" charset="0"/>
              </a:rPr>
            </a:br>
            <a:r>
              <a:rPr lang="en-ZA" sz="1600" b="1" dirty="0" smtClean="0">
                <a:latin typeface="Arial Black" panose="020B0A04020102020204" pitchFamily="34" charset="0"/>
              </a:rPr>
              <a:t>PROGRAMME </a:t>
            </a:r>
            <a:r>
              <a:rPr lang="en-ZA" sz="1600" b="1" dirty="0">
                <a:latin typeface="Arial Black" panose="020B0A04020102020204" pitchFamily="34" charset="0"/>
              </a:rPr>
              <a:t>1 : Render effective &amp; efficient Corporate Services</a:t>
            </a:r>
            <a:r>
              <a:rPr lang="en-ZA" sz="2000" b="1" dirty="0"/>
              <a:t/>
            </a:r>
            <a:br>
              <a:rPr lang="en-ZA" sz="2000" b="1" dirty="0"/>
            </a:br>
            <a:endParaRPr lang="en-ZA" sz="2000" b="1" dirty="0"/>
          </a:p>
        </p:txBody>
      </p:sp>
      <p:graphicFrame>
        <p:nvGraphicFramePr>
          <p:cNvPr id="4" name="Group 121"/>
          <p:cNvGraphicFramePr>
            <a:graphicFrameLocks noGrp="1"/>
          </p:cNvGraphicFramePr>
          <p:nvPr>
            <p:ph idx="1"/>
            <p:extLst>
              <p:ext uri="{D42A27DB-BD31-4B8C-83A1-F6EECF244321}">
                <p14:modId xmlns:p14="http://schemas.microsoft.com/office/powerpoint/2010/main" val="3332457246"/>
              </p:ext>
            </p:extLst>
          </p:nvPr>
        </p:nvGraphicFramePr>
        <p:xfrm>
          <a:off x="245660" y="686193"/>
          <a:ext cx="8761862" cy="5376355"/>
        </p:xfrm>
        <a:graphic>
          <a:graphicData uri="http://schemas.openxmlformats.org/drawingml/2006/table">
            <a:tbl>
              <a:tblPr/>
              <a:tblGrid>
                <a:gridCol w="2166165"/>
                <a:gridCol w="1582967"/>
                <a:gridCol w="1513539"/>
                <a:gridCol w="3499191"/>
              </a:tblGrid>
              <a:tr h="323742">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600" b="1" kern="1200" dirty="0" smtClean="0">
                          <a:solidFill>
                            <a:schemeClr val="dk1"/>
                          </a:solidFill>
                          <a:effectLst/>
                          <a:latin typeface="+mn-lt"/>
                          <a:ea typeface="+mn-ea"/>
                          <a:cs typeface="+mn-cs"/>
                        </a:rPr>
                        <a:t>1.1: </a:t>
                      </a:r>
                      <a:r>
                        <a:rPr lang="en-ZA" sz="1600" b="1" i="0" u="none" strike="noStrike" kern="1200" baseline="0" dirty="0" smtClean="0">
                          <a:solidFill>
                            <a:schemeClr val="dk1"/>
                          </a:solidFill>
                          <a:latin typeface="+mn-lt"/>
                          <a:ea typeface="+mn-ea"/>
                          <a:cs typeface="+mn-cs"/>
                        </a:rPr>
                        <a:t>SANBI is positioned as an employer of choice in the biodiversity sector</a:t>
                      </a:r>
                      <a:endParaRPr lang="en-ZA" sz="1600" dirty="0" smtClean="0">
                        <a:latin typeface="+mn-lt"/>
                        <a:cs typeface="Arial" panose="020B0604020202020204" pitchFamily="34" charset="0"/>
                      </a:endParaRPr>
                    </a:p>
                  </a:txBody>
                  <a:tcPr marL="91454" marR="9145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tr>
              <a:tr h="5049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bg1"/>
                          </a:solidFill>
                          <a:effectLst/>
                          <a:latin typeface="Arial Narrow" pitchFamily="34" charset="0"/>
                          <a:ea typeface="+mn-ea"/>
                          <a:cs typeface="Arial" pitchFamily="34" charset="0"/>
                        </a:rPr>
                        <a:t>Performance indicator </a:t>
                      </a:r>
                    </a:p>
                  </a:txBody>
                  <a:tcPr marL="91454" marR="9145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algn="ctr">
                        <a:lnSpc>
                          <a:spcPct val="115000"/>
                        </a:lnSpc>
                        <a:spcAft>
                          <a:spcPts val="0"/>
                        </a:spcAft>
                      </a:pPr>
                      <a:r>
                        <a:rPr kumimoji="0" lang="en-ZA" sz="1400" b="1" i="0" u="none" strike="noStrike" kern="1200" cap="none" normalizeH="0" baseline="0" dirty="0" smtClean="0">
                          <a:ln>
                            <a:noFill/>
                          </a:ln>
                          <a:solidFill>
                            <a:schemeClr val="bg1"/>
                          </a:solidFill>
                          <a:effectLst/>
                          <a:latin typeface="Arial Narrow" pitchFamily="34" charset="0"/>
                          <a:ea typeface="+mn-ea"/>
                          <a:cs typeface="Arial" pitchFamily="34" charset="0"/>
                        </a:rPr>
                        <a:t>Baseline </a:t>
                      </a:r>
                      <a:endParaRPr kumimoji="0" lang="en-ZA" sz="1400" b="1" i="0" u="none" strike="noStrike" kern="1200" cap="none" normalizeH="0" baseline="0" dirty="0">
                        <a:ln>
                          <a:noFill/>
                        </a:ln>
                        <a:solidFill>
                          <a:schemeClr val="bg1"/>
                        </a:solidFill>
                        <a:effectLst/>
                        <a:latin typeface="Arial Narrow" pitchFamily="34" charset="0"/>
                        <a:ea typeface="+mn-ea"/>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algn="ctr">
                        <a:lnSpc>
                          <a:spcPct val="115000"/>
                        </a:lnSpc>
                        <a:spcAft>
                          <a:spcPts val="0"/>
                        </a:spcAft>
                      </a:pPr>
                      <a:r>
                        <a:rPr kumimoji="0" lang="en-ZA" sz="1400" b="1" i="0" u="none" strike="noStrike" kern="1200" cap="none" normalizeH="0" baseline="0" dirty="0" smtClean="0">
                          <a:ln>
                            <a:noFill/>
                          </a:ln>
                          <a:solidFill>
                            <a:schemeClr val="bg1"/>
                          </a:solidFill>
                          <a:effectLst/>
                          <a:latin typeface="Arial Narrow" pitchFamily="34" charset="0"/>
                          <a:ea typeface="+mn-ea"/>
                          <a:cs typeface="Arial" pitchFamily="34" charset="0"/>
                        </a:rPr>
                        <a:t>Annual target </a:t>
                      </a:r>
                    </a:p>
                    <a:p>
                      <a:pPr algn="ctr">
                        <a:lnSpc>
                          <a:spcPct val="115000"/>
                        </a:lnSpc>
                        <a:spcAft>
                          <a:spcPts val="0"/>
                        </a:spcAft>
                      </a:pPr>
                      <a:r>
                        <a:rPr kumimoji="0" lang="en-ZA" sz="1400" b="1" i="0" u="none" strike="noStrike" kern="1200" cap="none" normalizeH="0" baseline="0" dirty="0" smtClean="0">
                          <a:ln>
                            <a:noFill/>
                          </a:ln>
                          <a:solidFill>
                            <a:schemeClr val="bg1"/>
                          </a:solidFill>
                          <a:effectLst/>
                          <a:latin typeface="Arial Narrow" pitchFamily="34" charset="0"/>
                          <a:ea typeface="+mn-ea"/>
                          <a:cs typeface="Arial" pitchFamily="34" charset="0"/>
                        </a:rPr>
                        <a:t>2014/15</a:t>
                      </a:r>
                      <a:endParaRPr kumimoji="0" lang="en-ZA" sz="1400" b="1" i="0" u="none" strike="noStrike" kern="1200" cap="none" normalizeH="0" baseline="0" dirty="0">
                        <a:ln>
                          <a:noFill/>
                        </a:ln>
                        <a:solidFill>
                          <a:schemeClr val="bg1"/>
                        </a:solidFill>
                        <a:effectLst/>
                        <a:latin typeface="Arial Narrow" pitchFamily="34" charset="0"/>
                        <a:ea typeface="+mn-ea"/>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cap="none" normalizeH="0" baseline="0" dirty="0" smtClean="0">
                          <a:ln>
                            <a:noFill/>
                          </a:ln>
                          <a:solidFill>
                            <a:schemeClr val="bg1"/>
                          </a:solidFill>
                          <a:effectLst/>
                          <a:latin typeface="Arial Narrow" pitchFamily="34" charset="0"/>
                          <a:cs typeface="Arial" pitchFamily="34" charset="0"/>
                        </a:rPr>
                        <a:t>Achievements/Challenges/Corrective measures</a:t>
                      </a:r>
                    </a:p>
                  </a:txBody>
                  <a:tcPr marL="91454" marR="9145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r>
              <a:tr h="339386">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b="1" i="0" u="none" strike="noStrike" kern="1200" baseline="0" dirty="0" smtClean="0">
                          <a:solidFill>
                            <a:schemeClr val="dk1"/>
                          </a:solidFill>
                          <a:latin typeface="Arial Narrow" panose="020B0606020202030204" pitchFamily="34" charset="0"/>
                          <a:ea typeface="+mn-ea"/>
                          <a:cs typeface="Arial" panose="020B0604020202020204" pitchFamily="34" charset="0"/>
                        </a:rPr>
                        <a:t>Percentage of qualifying staff on the scientist and horticulturalist career path.</a:t>
                      </a:r>
                      <a:endParaRPr lang="en-ZA" sz="1200" b="1" dirty="0" smtClean="0">
                        <a:effectLst/>
                        <a:latin typeface="Arial Narrow" panose="020B0606020202030204" pitchFamily="34" charset="0"/>
                        <a:ea typeface="Times New Roman"/>
                        <a:cs typeface="Arial" panose="020B0604020202020204" pitchFamily="34" charset="0"/>
                      </a:endParaRPr>
                    </a:p>
                  </a:txBody>
                  <a:tcPr marL="45728" marR="4572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r>
                        <a:rPr lang="en-ZA" sz="1200" kern="1200" dirty="0" smtClean="0">
                          <a:solidFill>
                            <a:schemeClr val="tx1"/>
                          </a:solidFill>
                          <a:effectLst/>
                          <a:latin typeface="Arial Narrow" panose="020B0606020202030204" pitchFamily="34" charset="0"/>
                          <a:ea typeface="+mn-ea"/>
                          <a:cs typeface="+mn-cs"/>
                        </a:rPr>
                        <a:t>Approved Human Resources and Transformation Strategy. </a:t>
                      </a:r>
                    </a:p>
                    <a:p>
                      <a:r>
                        <a:rPr lang="en-ZA" sz="1200" kern="1200" dirty="0" smtClean="0">
                          <a:solidFill>
                            <a:schemeClr val="tx1"/>
                          </a:solidFill>
                          <a:effectLst/>
                          <a:latin typeface="Arial Narrow" panose="020B0606020202030204" pitchFamily="34" charset="0"/>
                          <a:ea typeface="+mn-ea"/>
                          <a:cs typeface="+mn-cs"/>
                        </a:rPr>
                        <a:t> Career ladder for scientists.</a:t>
                      </a:r>
                    </a:p>
                    <a:p>
                      <a:pPr algn="l">
                        <a:lnSpc>
                          <a:spcPct val="100000"/>
                        </a:lnSpc>
                        <a:spcAft>
                          <a:spcPts val="0"/>
                        </a:spcAft>
                      </a:pPr>
                      <a:endParaRPr kumimoji="0" lang="en-ZA" sz="12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en-ZA" sz="1200" b="0" i="0" u="none" strike="noStrike" kern="1200" baseline="0" dirty="0" smtClean="0">
                          <a:solidFill>
                            <a:schemeClr val="dk1"/>
                          </a:solidFill>
                          <a:latin typeface="Arial Narrow" panose="020B0606020202030204" pitchFamily="34" charset="0"/>
                          <a:ea typeface="+mn-ea"/>
                          <a:cs typeface="Arial" panose="020B0604020202020204" pitchFamily="34" charset="0"/>
                        </a:rPr>
                        <a:t>70% of qualifying staff placed on scientist career path</a:t>
                      </a:r>
                      <a:endParaRPr lang="en-ZA" sz="1200" b="0" dirty="0">
                        <a:effectLst/>
                        <a:latin typeface="Arial Narrow" panose="020B0606020202030204" pitchFamily="34" charset="0"/>
                        <a:ea typeface="Times New Roman"/>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just" defTabSz="457200" rtl="0" eaLnBrk="1" fontAlgn="ctr" latinLnBrk="0" hangingPunct="1">
                        <a:lnSpc>
                          <a:spcPct val="110000"/>
                        </a:lnSpc>
                        <a:spcBef>
                          <a:spcPts val="0"/>
                        </a:spcBef>
                        <a:spcAft>
                          <a:spcPts val="0"/>
                        </a:spcAft>
                        <a:buClrTx/>
                        <a:buSzTx/>
                        <a:buFontTx/>
                        <a:buNone/>
                        <a:tabLst/>
                        <a:defRPr/>
                      </a:pPr>
                      <a:r>
                        <a:rPr lang="en-ZA" sz="1200" b="1" i="1" kern="1200" dirty="0" smtClean="0">
                          <a:solidFill>
                            <a:schemeClr val="tx1"/>
                          </a:solidFill>
                          <a:effectLst/>
                          <a:latin typeface="Arial Narrow" pitchFamily="34" charset="0"/>
                          <a:ea typeface="+mn-ea"/>
                          <a:cs typeface="+mn-cs"/>
                        </a:rPr>
                        <a:t>Progress</a:t>
                      </a:r>
                      <a:r>
                        <a:rPr lang="en-ZA" sz="1200" kern="1200" dirty="0" smtClean="0">
                          <a:solidFill>
                            <a:schemeClr val="tx1"/>
                          </a:solidFill>
                          <a:effectLst/>
                          <a:latin typeface="Arial Narrow" pitchFamily="34" charset="0"/>
                          <a:ea typeface="+mn-ea"/>
                          <a:cs typeface="+mn-cs"/>
                        </a:rPr>
                        <a:t>:</a:t>
                      </a:r>
                    </a:p>
                    <a:p>
                      <a:pPr marL="0" marR="0" indent="0" algn="l" defTabSz="457200" rtl="0" eaLnBrk="1" fontAlgn="ctr" latinLnBrk="0" hangingPunct="1">
                        <a:lnSpc>
                          <a:spcPct val="110000"/>
                        </a:lnSpc>
                        <a:spcBef>
                          <a:spcPts val="0"/>
                        </a:spcBef>
                        <a:spcAft>
                          <a:spcPts val="0"/>
                        </a:spcAft>
                        <a:buClrTx/>
                        <a:buSzTx/>
                        <a:buFontTx/>
                        <a:buNone/>
                        <a:tabLst/>
                        <a:defRPr/>
                      </a:pPr>
                      <a:r>
                        <a:rPr lang="en-ZA" sz="1200" b="1" kern="1200" dirty="0" smtClean="0">
                          <a:solidFill>
                            <a:schemeClr val="tx1"/>
                          </a:solidFill>
                          <a:effectLst/>
                          <a:latin typeface="Arial Narrow" pitchFamily="34" charset="0"/>
                          <a:ea typeface="+mn-ea"/>
                          <a:cs typeface="+mn-cs"/>
                        </a:rPr>
                        <a:t>Achieved.</a:t>
                      </a:r>
                      <a:r>
                        <a:rPr lang="en-ZA" sz="1200" kern="1200" baseline="0" dirty="0" smtClean="0">
                          <a:solidFill>
                            <a:schemeClr val="tx1"/>
                          </a:solidFill>
                          <a:effectLst/>
                          <a:latin typeface="Arial Narrow" pitchFamily="34" charset="0"/>
                          <a:ea typeface="+mn-ea"/>
                          <a:cs typeface="+mn-cs"/>
                        </a:rPr>
                        <a:t> </a:t>
                      </a:r>
                      <a:r>
                        <a:rPr lang="en-ZA" sz="1200" kern="1200" dirty="0" smtClean="0">
                          <a:solidFill>
                            <a:schemeClr val="tx1"/>
                          </a:solidFill>
                          <a:effectLst/>
                          <a:latin typeface="Arial Narrow" pitchFamily="34" charset="0"/>
                          <a:ea typeface="+mn-ea"/>
                          <a:cs typeface="+mn-cs"/>
                        </a:rPr>
                        <a:t>70% of qualifying staff were placed on scientist career path.</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9386">
                <a:tc vMerge="1">
                  <a:txBody>
                    <a:bodyPr/>
                    <a:lstStyle/>
                    <a:p>
                      <a:endParaRPr lang="en-ZA" sz="1400" b="0" dirty="0">
                        <a:effectLst/>
                        <a:latin typeface="Arial Narrow" panose="020B0606020202030204" pitchFamily="34" charset="0"/>
                        <a:ea typeface="Times New Roman"/>
                        <a:cs typeface="Arial" panose="020B0604020202020204" pitchFamily="34" charset="0"/>
                      </a:endParaRPr>
                    </a:p>
                  </a:txBody>
                  <a:tcPr marL="45728" marR="4572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algn="just">
                        <a:lnSpc>
                          <a:spcPct val="115000"/>
                        </a:lnSpc>
                        <a:spcAft>
                          <a:spcPts val="0"/>
                        </a:spcAft>
                      </a:pPr>
                      <a:endParaRPr lang="en-ZA"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en-ZA" sz="1200" b="0" i="0" u="none" strike="noStrike" kern="1200" baseline="0" dirty="0" smtClean="0">
                          <a:solidFill>
                            <a:schemeClr val="dk1"/>
                          </a:solidFill>
                          <a:latin typeface="Arial Narrow" panose="020B0606020202030204" pitchFamily="34" charset="0"/>
                          <a:ea typeface="+mn-ea"/>
                          <a:cs typeface="Arial" panose="020B0604020202020204" pitchFamily="34" charset="0"/>
                        </a:rPr>
                        <a:t>60% of qualifying staff placed on horticulturist career path</a:t>
                      </a:r>
                      <a:endParaRPr lang="en-ZA" sz="1200" b="0" dirty="0">
                        <a:effectLst/>
                        <a:latin typeface="Arial Narrow" panose="020B0606020202030204" pitchFamily="34" charset="0"/>
                        <a:ea typeface="Times New Roman"/>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just" defTabSz="457200" rtl="0" eaLnBrk="1" fontAlgn="ctr" latinLnBrk="0" hangingPunct="1">
                        <a:lnSpc>
                          <a:spcPct val="115000"/>
                        </a:lnSpc>
                        <a:spcBef>
                          <a:spcPts val="0"/>
                        </a:spcBef>
                        <a:spcAft>
                          <a:spcPts val="0"/>
                        </a:spcAft>
                        <a:buClrTx/>
                        <a:buSzTx/>
                        <a:buFontTx/>
                        <a:buNone/>
                        <a:tabLst/>
                        <a:defRPr/>
                      </a:pPr>
                      <a:r>
                        <a:rPr lang="en-ZA" sz="1200" b="1" i="1" kern="1200" dirty="0" smtClean="0">
                          <a:solidFill>
                            <a:schemeClr val="tx1"/>
                          </a:solidFill>
                          <a:effectLst/>
                          <a:latin typeface="Arial Narrow" pitchFamily="34" charset="0"/>
                          <a:ea typeface="+mn-ea"/>
                          <a:cs typeface="+mn-cs"/>
                        </a:rPr>
                        <a:t>Progress</a:t>
                      </a:r>
                      <a:r>
                        <a:rPr lang="en-ZA" sz="1200" kern="1200" dirty="0" smtClean="0">
                          <a:solidFill>
                            <a:schemeClr val="tx1"/>
                          </a:solidFill>
                          <a:effectLst/>
                          <a:latin typeface="Arial Narrow" pitchFamily="34" charset="0"/>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en-ZA" sz="1200" b="1" dirty="0" smtClean="0">
                          <a:latin typeface="Arial Narrow" panose="020B0606020202030204" pitchFamily="34" charset="0"/>
                          <a:cs typeface="Arial" panose="020B0604020202020204" pitchFamily="34" charset="0"/>
                        </a:rPr>
                        <a:t>Partially achieved</a:t>
                      </a:r>
                      <a:r>
                        <a:rPr lang="en-ZA" sz="1200" b="0" dirty="0" smtClean="0">
                          <a:latin typeface="Arial Narrow" panose="020B0606020202030204" pitchFamily="34" charset="0"/>
                          <a:cs typeface="Arial" panose="020B0604020202020204" pitchFamily="34" charset="0"/>
                        </a:rPr>
                        <a:t>.</a:t>
                      </a:r>
                      <a:r>
                        <a:rPr lang="en-ZA" sz="1200" b="0" baseline="0" dirty="0" smtClean="0">
                          <a:latin typeface="Arial Narrow" panose="020B0606020202030204" pitchFamily="34" charset="0"/>
                          <a:cs typeface="Arial" panose="020B0604020202020204" pitchFamily="34" charset="0"/>
                        </a:rPr>
                        <a:t> 29 Horticulturists identified and placed on career ladder.</a:t>
                      </a:r>
                    </a:p>
                    <a:p>
                      <a:pPr marL="0" marR="0" indent="0" algn="l" defTabSz="914400" rtl="0" eaLnBrk="1" fontAlgn="auto" latinLnBrk="0" hangingPunct="1">
                        <a:lnSpc>
                          <a:spcPct val="100000"/>
                        </a:lnSpc>
                        <a:spcBef>
                          <a:spcPts val="0"/>
                        </a:spcBef>
                        <a:spcAft>
                          <a:spcPts val="0"/>
                        </a:spcAft>
                        <a:buClrTx/>
                        <a:buSzTx/>
                        <a:buFontTx/>
                        <a:buNone/>
                        <a:tabLst/>
                        <a:defRPr/>
                      </a:pPr>
                      <a:endParaRPr lang="en-ZA" sz="400" b="0" dirty="0" smtClean="0">
                        <a:latin typeface="Arial Narrow" panose="020B060602020203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ZA" sz="1200" b="0" dirty="0" smtClean="0">
                          <a:latin typeface="Arial Narrow" panose="020B0606020202030204" pitchFamily="34" charset="0"/>
                          <a:cs typeface="Arial" panose="020B0604020202020204" pitchFamily="34" charset="0"/>
                        </a:rPr>
                        <a:t>Career ladder for Horticulturists was developed and approved by SANBI Board. A work study approved by EXCO was conducted aimed at assessing the work load amongst Horticulturists in order to create an enabling environment for the implementation of the horticulturists career ladder.  A total of 29 Horticulturists have been identified and will be placed on the career ladder accordingly.</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938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b="1" i="0" u="none" strike="noStrike" kern="1200" baseline="0" dirty="0" smtClean="0">
                          <a:solidFill>
                            <a:schemeClr val="dk1"/>
                          </a:solidFill>
                          <a:latin typeface="Arial Narrow" panose="020B0606020202030204" pitchFamily="34" charset="0"/>
                          <a:ea typeface="+mn-ea"/>
                          <a:cs typeface="Arial" panose="020B0604020202020204" pitchFamily="34" charset="0"/>
                        </a:rPr>
                        <a:t>Percentage of payroll allocated and spent on staff development</a:t>
                      </a:r>
                      <a:endParaRPr lang="en-ZA" sz="1200" b="1" dirty="0" smtClean="0">
                        <a:effectLst/>
                        <a:latin typeface="Arial Narrow" panose="020B0606020202030204" pitchFamily="34" charset="0"/>
                        <a:ea typeface="Times New Roman"/>
                        <a:cs typeface="Arial" panose="020B0604020202020204" pitchFamily="34" charset="0"/>
                      </a:endParaRPr>
                    </a:p>
                    <a:p>
                      <a:endParaRPr lang="en-ZA" sz="1200" b="1" dirty="0">
                        <a:effectLst/>
                        <a:latin typeface="Arial Narrow" panose="020B0606020202030204" pitchFamily="34" charset="0"/>
                        <a:ea typeface="Times New Roman"/>
                        <a:cs typeface="Arial" panose="020B0604020202020204" pitchFamily="34" charset="0"/>
                      </a:endParaRPr>
                    </a:p>
                  </a:txBody>
                  <a:tcPr marL="45728" marR="4572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just">
                        <a:lnSpc>
                          <a:spcPct val="100000"/>
                        </a:lnSpc>
                        <a:spcAft>
                          <a:spcPts val="0"/>
                        </a:spcAft>
                      </a:pPr>
                      <a:r>
                        <a:rPr lang="en-ZA" sz="1200" dirty="0" smtClean="0">
                          <a:effectLst/>
                          <a:latin typeface="Arial Narrow" panose="020B0606020202030204" pitchFamily="34" charset="0"/>
                          <a:ea typeface="Calibri" panose="020F0502020204030204" pitchFamily="34" charset="0"/>
                          <a:cs typeface="Times New Roman" panose="02020603050405020304" pitchFamily="18" charset="0"/>
                        </a:rPr>
                        <a:t>1% of payroll</a:t>
                      </a:r>
                      <a:r>
                        <a:rPr lang="en-ZA" sz="1200" baseline="0" dirty="0" smtClean="0">
                          <a:effectLst/>
                          <a:latin typeface="Arial Narrow" panose="020B0606020202030204" pitchFamily="34" charset="0"/>
                          <a:ea typeface="Calibri" panose="020F0502020204030204" pitchFamily="34" charset="0"/>
                          <a:cs typeface="Times New Roman" panose="02020603050405020304" pitchFamily="18" charset="0"/>
                        </a:rPr>
                        <a:t> spent on staff development</a:t>
                      </a:r>
                      <a:endParaRPr lang="en-ZA"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en-ZA" sz="1200" b="0" i="0" u="none" strike="noStrike" kern="1200" baseline="0" dirty="0" smtClean="0">
                          <a:solidFill>
                            <a:schemeClr val="dk1"/>
                          </a:solidFill>
                          <a:latin typeface="Arial Narrow" panose="020B0606020202030204" pitchFamily="34" charset="0"/>
                          <a:ea typeface="+mn-ea"/>
                          <a:cs typeface="Arial" panose="020B0604020202020204" pitchFamily="34" charset="0"/>
                        </a:rPr>
                        <a:t>1% of payroll allocated and spent on staff development</a:t>
                      </a:r>
                      <a:endParaRPr lang="en-ZA" sz="1200" b="0" dirty="0">
                        <a:effectLst/>
                        <a:latin typeface="Arial Narrow" panose="020B0606020202030204" pitchFamily="34" charset="0"/>
                        <a:ea typeface="Times New Roman"/>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b="1" i="1" dirty="0" smtClean="0">
                          <a:latin typeface="Arial Narrow" panose="020B0606020202030204" pitchFamily="34" charset="0"/>
                          <a:cs typeface="Arial" panose="020B0604020202020204" pitchFamily="34" charset="0"/>
                        </a:rPr>
                        <a:t>Progress:</a:t>
                      </a:r>
                    </a:p>
                    <a:p>
                      <a:pPr marL="0" marR="0" indent="0" algn="l" defTabSz="914400" rtl="0" eaLnBrk="1" fontAlgn="auto" latinLnBrk="0" hangingPunct="1">
                        <a:lnSpc>
                          <a:spcPct val="100000"/>
                        </a:lnSpc>
                        <a:spcBef>
                          <a:spcPts val="0"/>
                        </a:spcBef>
                        <a:spcAft>
                          <a:spcPts val="0"/>
                        </a:spcAft>
                        <a:buClrTx/>
                        <a:buSzTx/>
                        <a:buFontTx/>
                        <a:buNone/>
                        <a:tabLst/>
                        <a:defRPr/>
                      </a:pPr>
                      <a:r>
                        <a:rPr lang="en-ZA" sz="1200" b="1" baseline="0" dirty="0" smtClean="0">
                          <a:latin typeface="Arial Narrow" panose="020B0606020202030204" pitchFamily="34" charset="0"/>
                          <a:cs typeface="Arial" panose="020B0604020202020204" pitchFamily="34" charset="0"/>
                        </a:rPr>
                        <a:t>Achieved. </a:t>
                      </a:r>
                      <a:r>
                        <a:rPr lang="en-ZA" sz="1200" b="0" baseline="0" dirty="0" smtClean="0">
                          <a:latin typeface="Arial Narrow" panose="020B0606020202030204" pitchFamily="34" charset="0"/>
                          <a:cs typeface="Arial" panose="020B0604020202020204" pitchFamily="34" charset="0"/>
                        </a:rPr>
                        <a:t>The 1% of payroll allocated was spent on staff </a:t>
                      </a:r>
                      <a:r>
                        <a:rPr lang="en-ZA" sz="1200" b="0" baseline="0" smtClean="0">
                          <a:latin typeface="Arial Narrow" panose="020B0606020202030204" pitchFamily="34" charset="0"/>
                          <a:cs typeface="Arial" panose="020B0604020202020204" pitchFamily="34" charset="0"/>
                        </a:rPr>
                        <a:t>development.</a:t>
                      </a:r>
                      <a:endParaRPr lang="en-ZA" sz="1200" b="0" dirty="0" smtClean="0">
                        <a:latin typeface="Arial Narrow" panose="020B0606020202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9386">
                <a:tc>
                  <a:txBody>
                    <a:bodyPr/>
                    <a:lstStyle/>
                    <a:p>
                      <a:r>
                        <a:rPr lang="en-ZA" sz="1200" b="1" i="0" u="none" strike="noStrike" kern="1200" baseline="0" dirty="0" smtClean="0">
                          <a:solidFill>
                            <a:schemeClr val="dk1"/>
                          </a:solidFill>
                          <a:latin typeface="Arial Narrow" panose="020B0606020202030204" pitchFamily="34" charset="0"/>
                          <a:ea typeface="+mn-ea"/>
                          <a:cs typeface="Arial" panose="020B0604020202020204" pitchFamily="34" charset="0"/>
                        </a:rPr>
                        <a:t>Percentage of Employment Equity targets achieved</a:t>
                      </a:r>
                      <a:endParaRPr lang="en-ZA" sz="1200" b="1" dirty="0" smtClean="0">
                        <a:effectLst/>
                        <a:latin typeface="Arial Narrow" panose="020B0606020202030204" pitchFamily="34" charset="0"/>
                        <a:ea typeface="Times New Roman"/>
                        <a:cs typeface="Arial" panose="020B0604020202020204" pitchFamily="34" charset="0"/>
                      </a:endParaRPr>
                    </a:p>
                    <a:p>
                      <a:endParaRPr lang="en-ZA" sz="1200" b="1" dirty="0">
                        <a:effectLst/>
                        <a:latin typeface="Arial Narrow" panose="020B0606020202030204" pitchFamily="34" charset="0"/>
                        <a:ea typeface="Times New Roman"/>
                        <a:cs typeface="Arial" panose="020B0604020202020204" pitchFamily="34" charset="0"/>
                      </a:endParaRPr>
                    </a:p>
                    <a:p>
                      <a:endParaRPr lang="en-ZA" sz="1200" b="1" dirty="0">
                        <a:effectLst/>
                        <a:latin typeface="Arial Narrow" panose="020B0606020202030204" pitchFamily="34" charset="0"/>
                        <a:ea typeface="Times New Roman"/>
                        <a:cs typeface="Arial" panose="020B0604020202020204" pitchFamily="34" charset="0"/>
                      </a:endParaRPr>
                    </a:p>
                  </a:txBody>
                  <a:tcPr marL="45728" marR="4572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just">
                        <a:lnSpc>
                          <a:spcPct val="115000"/>
                        </a:lnSpc>
                        <a:spcAft>
                          <a:spcPts val="0"/>
                        </a:spcAft>
                      </a:pPr>
                      <a:r>
                        <a:rPr lang="en-ZA" sz="1200" dirty="0" smtClean="0">
                          <a:effectLst/>
                          <a:latin typeface="Arial Narrow" panose="020B0606020202030204" pitchFamily="34" charset="0"/>
                          <a:ea typeface="Calibri" panose="020F0502020204030204" pitchFamily="34" charset="0"/>
                          <a:cs typeface="Times New Roman" panose="02020603050405020304" pitchFamily="18" charset="0"/>
                        </a:rPr>
                        <a:t>Employment Equity Plan is approved</a:t>
                      </a:r>
                      <a:endParaRPr lang="en-ZA"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en-ZA" sz="1200" b="0" i="0" u="none" strike="noStrike" kern="1200" baseline="0" dirty="0" smtClean="0">
                          <a:solidFill>
                            <a:schemeClr val="dk1"/>
                          </a:solidFill>
                          <a:latin typeface="Arial Narrow" panose="020B0606020202030204" pitchFamily="34" charset="0"/>
                          <a:ea typeface="+mn-ea"/>
                          <a:cs typeface="Arial" panose="020B0604020202020204" pitchFamily="34" charset="0"/>
                        </a:rPr>
                        <a:t>60% of EE targets achieved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b="1" i="1" smtClean="0">
                          <a:latin typeface="Arial Narrow" panose="020B0606020202030204" pitchFamily="34" charset="0"/>
                          <a:cs typeface="Arial" panose="020B0604020202020204" pitchFamily="34" charset="0"/>
                        </a:rPr>
                        <a:t>Progress:</a:t>
                      </a:r>
                    </a:p>
                    <a:p>
                      <a:pPr marL="0" marR="0" indent="0" algn="l" defTabSz="914400" rtl="0" eaLnBrk="1" fontAlgn="auto" latinLnBrk="0" hangingPunct="1">
                        <a:lnSpc>
                          <a:spcPct val="100000"/>
                        </a:lnSpc>
                        <a:spcBef>
                          <a:spcPts val="0"/>
                        </a:spcBef>
                        <a:spcAft>
                          <a:spcPts val="0"/>
                        </a:spcAft>
                        <a:buClrTx/>
                        <a:buSzTx/>
                        <a:buFontTx/>
                        <a:buNone/>
                        <a:tabLst/>
                        <a:defRPr/>
                      </a:pPr>
                      <a:r>
                        <a:rPr lang="en-ZA" sz="1200" b="0" smtClean="0">
                          <a:latin typeface="Arial Narrow" panose="020B0606020202030204" pitchFamily="34" charset="0"/>
                          <a:cs typeface="Arial" panose="020B0604020202020204" pitchFamily="34" charset="0"/>
                        </a:rPr>
                        <a:t>Partially achieved.</a:t>
                      </a:r>
                      <a:r>
                        <a:rPr lang="en-ZA" sz="1200" b="0" baseline="0" smtClean="0">
                          <a:latin typeface="Arial Narrow" panose="020B0606020202030204" pitchFamily="34" charset="0"/>
                          <a:cs typeface="Arial" panose="020B0604020202020204" pitchFamily="34" charset="0"/>
                        </a:rPr>
                        <a:t>  </a:t>
                      </a:r>
                      <a:r>
                        <a:rPr lang="en-ZA" sz="1200" b="0" smtClean="0">
                          <a:latin typeface="Arial Narrow" panose="020B0606020202030204" pitchFamily="34" charset="0"/>
                          <a:cs typeface="Arial" panose="020B0604020202020204" pitchFamily="34" charset="0"/>
                        </a:rPr>
                        <a:t>Out </a:t>
                      </a:r>
                      <a:r>
                        <a:rPr lang="en-ZA" sz="1200" b="0" dirty="0" smtClean="0">
                          <a:latin typeface="Arial Narrow" panose="020B0606020202030204" pitchFamily="34" charset="0"/>
                          <a:cs typeface="Arial" panose="020B0604020202020204" pitchFamily="34" charset="0"/>
                        </a:rPr>
                        <a:t>of 60% EE targets (numerical), only 45% was achieved</a:t>
                      </a:r>
                      <a:r>
                        <a:rPr lang="en-ZA" sz="1200" b="0" smtClean="0">
                          <a:latin typeface="Arial Narrow" panose="020B0606020202030204" pitchFamily="34" charset="0"/>
                          <a:cs typeface="Arial" panose="020B0604020202020204" pitchFamily="34" charset="0"/>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ZA" sz="700" b="0" smtClean="0">
                        <a:latin typeface="Arial Narrow" panose="020B060602020203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ZA" sz="1200" b="0" smtClean="0">
                          <a:latin typeface="Arial Narrow" panose="020B0606020202030204" pitchFamily="34" charset="0"/>
                          <a:cs typeface="Arial" panose="020B0604020202020204" pitchFamily="34" charset="0"/>
                        </a:rPr>
                        <a:t>The variation was caused by the fact that EXCO approved specific posts to be filled. Not all vacant posts were filled. EE targets will be applied as and when EXCO approves the vacant posts to be filled.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Slide Number Placeholder 1"/>
          <p:cNvSpPr>
            <a:spLocks noGrp="1"/>
          </p:cNvSpPr>
          <p:nvPr>
            <p:ph type="sldNum" sz="quarter" idx="12"/>
          </p:nvPr>
        </p:nvSpPr>
        <p:spPr/>
        <p:txBody>
          <a:bodyPr/>
          <a:lstStyle/>
          <a:p>
            <a:pPr>
              <a:defRPr/>
            </a:pPr>
            <a:fld id="{9C457303-9F10-4D8F-8D76-077531F17F12}" type="slidenum">
              <a:rPr lang="en-US" smtClean="0">
                <a:solidFill>
                  <a:prstClr val="black">
                    <a:tint val="75000"/>
                  </a:prstClr>
                </a:solidFill>
              </a:rPr>
              <a:pPr>
                <a:defRPr/>
              </a:pPr>
              <a:t>12</a:t>
            </a:fld>
            <a:endParaRPr lang="en-US">
              <a:solidFill>
                <a:prstClr val="black">
                  <a:tint val="75000"/>
                </a:prstClr>
              </a:solidFill>
            </a:endParaRPr>
          </a:p>
        </p:txBody>
      </p:sp>
    </p:spTree>
    <p:extLst>
      <p:ext uri="{BB962C8B-B14F-4D97-AF65-F5344CB8AC3E}">
        <p14:creationId xmlns:p14="http://schemas.microsoft.com/office/powerpoint/2010/main" val="12433893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85800" y="188640"/>
            <a:ext cx="8229600" cy="63408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sz="2000" b="1" dirty="0" smtClean="0">
                <a:solidFill>
                  <a:prstClr val="black"/>
                </a:solidFill>
              </a:rPr>
              <a:t>Employment Equity Profile</a:t>
            </a:r>
            <a:endParaRPr lang="en-ZA" sz="2000" b="1" dirty="0">
              <a:solidFill>
                <a:prstClr val="black"/>
              </a:solidFill>
            </a:endParaRPr>
          </a:p>
          <a:p>
            <a:r>
              <a:rPr lang="en-ZA" sz="2000" b="1" dirty="0" smtClean="0">
                <a:solidFill>
                  <a:prstClr val="black"/>
                </a:solidFill>
              </a:rPr>
              <a:t>Top &amp; Senior </a:t>
            </a:r>
            <a:r>
              <a:rPr lang="en-ZA" sz="2000" b="1" dirty="0">
                <a:solidFill>
                  <a:prstClr val="black"/>
                </a:solidFill>
              </a:rPr>
              <a:t>M</a:t>
            </a:r>
            <a:r>
              <a:rPr lang="en-ZA" sz="2000" b="1" dirty="0" smtClean="0">
                <a:solidFill>
                  <a:prstClr val="black"/>
                </a:solidFill>
              </a:rPr>
              <a:t>anagement levels</a:t>
            </a:r>
            <a:endParaRPr lang="en-ZA" sz="2000" b="1" dirty="0">
              <a:solidFill>
                <a:prstClr val="black"/>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1135049748"/>
              </p:ext>
            </p:extLst>
          </p:nvPr>
        </p:nvGraphicFramePr>
        <p:xfrm>
          <a:off x="323528" y="4365104"/>
          <a:ext cx="5040562" cy="1997154"/>
        </p:xfrm>
        <a:graphic>
          <a:graphicData uri="http://schemas.openxmlformats.org/drawingml/2006/table">
            <a:tbl>
              <a:tblPr>
                <a:tableStyleId>{2D5ABB26-0587-4C30-8999-92F81FD0307C}</a:tableStyleId>
              </a:tblPr>
              <a:tblGrid>
                <a:gridCol w="949105"/>
                <a:gridCol w="511057"/>
                <a:gridCol w="511057"/>
                <a:gridCol w="511057"/>
                <a:gridCol w="438049"/>
                <a:gridCol w="438049"/>
                <a:gridCol w="438049"/>
                <a:gridCol w="438049"/>
                <a:gridCol w="365125"/>
                <a:gridCol w="440965"/>
              </a:tblGrid>
              <a:tr h="272033">
                <a:tc rowSpan="2">
                  <a:txBody>
                    <a:bodyPr/>
                    <a:lstStyle/>
                    <a:p>
                      <a:pPr algn="ctr" rtl="0" fontAlgn="ctr"/>
                      <a:r>
                        <a:rPr lang="en-ZA" sz="1100" b="1" u="none" strike="noStrike" dirty="0">
                          <a:effectLst/>
                        </a:rPr>
                        <a:t>Occupational Level</a:t>
                      </a:r>
                      <a:endParaRPr lang="en-ZA" sz="1100" b="1"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gridSpan="4">
                  <a:txBody>
                    <a:bodyPr/>
                    <a:lstStyle/>
                    <a:p>
                      <a:pPr algn="ctr" rtl="0" fontAlgn="ctr"/>
                      <a:r>
                        <a:rPr lang="en-ZA" sz="1100" b="1" u="none" strike="noStrike" dirty="0">
                          <a:effectLst/>
                        </a:rPr>
                        <a:t>Male</a:t>
                      </a:r>
                      <a:endParaRPr lang="en-ZA" sz="1100" b="1" i="0" u="none" strike="noStrike" dirty="0">
                        <a:solidFill>
                          <a:srgbClr val="000000"/>
                        </a:solidFill>
                        <a:effectLst/>
                        <a:latin typeface="Calibri"/>
                      </a:endParaRPr>
                    </a:p>
                  </a:txBody>
                  <a:tcPr marL="9525" marR="9525" marT="9525"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tc gridSpan="4">
                  <a:txBody>
                    <a:bodyPr/>
                    <a:lstStyle/>
                    <a:p>
                      <a:pPr algn="ctr" rtl="0" fontAlgn="ctr"/>
                      <a:r>
                        <a:rPr lang="en-ZA" sz="1100" b="1" u="none" strike="noStrike" dirty="0">
                          <a:effectLst/>
                        </a:rPr>
                        <a:t>Female</a:t>
                      </a:r>
                      <a:endParaRPr lang="en-ZA" sz="1100" b="1"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tc rowSpan="2">
                  <a:txBody>
                    <a:bodyPr/>
                    <a:lstStyle/>
                    <a:p>
                      <a:pPr algn="ctr" rtl="0" fontAlgn="ctr"/>
                      <a:r>
                        <a:rPr lang="en-ZA" sz="1100" b="1" u="none" strike="noStrike" dirty="0" smtClean="0">
                          <a:effectLst/>
                        </a:rPr>
                        <a:t>Total</a:t>
                      </a:r>
                      <a:endParaRPr lang="en-ZA" sz="1100" b="1"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333375">
                <a:tc vMerge="1">
                  <a:txBody>
                    <a:bodyPr/>
                    <a:lstStyle/>
                    <a:p>
                      <a:endParaRPr lang="en-ZA"/>
                    </a:p>
                  </a:txBody>
                  <a:tcPr/>
                </a:tc>
                <a:tc>
                  <a:txBody>
                    <a:bodyPr/>
                    <a:lstStyle/>
                    <a:p>
                      <a:pPr algn="ctr" rtl="0" fontAlgn="ctr"/>
                      <a:r>
                        <a:rPr lang="en-ZA" sz="1100" b="1" u="none" strike="noStrike" dirty="0" smtClean="0">
                          <a:effectLst/>
                        </a:rPr>
                        <a:t>A</a:t>
                      </a:r>
                      <a:endParaRPr lang="en-ZA" sz="1100" b="1" i="0" u="none" strike="noStrike" dirty="0">
                        <a:solidFill>
                          <a:srgbClr val="000000"/>
                        </a:solidFill>
                        <a:effectLst/>
                        <a:latin typeface="Calibri"/>
                      </a:endParaRPr>
                    </a:p>
                  </a:txBody>
                  <a:tcPr marL="9525" marR="9525" marT="9525"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ZA" sz="1100" b="1" u="none" strike="noStrike" dirty="0" smtClean="0">
                          <a:effectLst/>
                        </a:rPr>
                        <a:t>C</a:t>
                      </a:r>
                      <a:endParaRPr lang="en-ZA" sz="1100" b="1"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ZA" sz="1100" b="1" u="none" strike="noStrike" dirty="0" smtClean="0">
                          <a:effectLst/>
                        </a:rPr>
                        <a:t>I</a:t>
                      </a:r>
                      <a:endParaRPr lang="en-ZA" sz="1100" b="1"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ZA" sz="1100" b="1" u="none" strike="noStrike" dirty="0" smtClean="0">
                          <a:effectLst/>
                        </a:rPr>
                        <a:t>W</a:t>
                      </a:r>
                      <a:endParaRPr lang="en-ZA" sz="1100" b="1"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ZA" sz="1100" b="1" u="none" strike="noStrike" dirty="0" smtClean="0">
                          <a:effectLst/>
                        </a:rPr>
                        <a:t>A</a:t>
                      </a:r>
                      <a:endParaRPr lang="en-ZA" sz="1100" b="1"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ZA" sz="1100" b="1" u="none" strike="noStrike" dirty="0" smtClean="0">
                          <a:effectLst/>
                        </a:rPr>
                        <a:t>C</a:t>
                      </a:r>
                      <a:endParaRPr lang="en-ZA" sz="1100" b="1"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ZA" sz="1100" b="1" u="none" strike="noStrike" dirty="0" smtClean="0">
                          <a:effectLst/>
                        </a:rPr>
                        <a:t>I</a:t>
                      </a:r>
                      <a:endParaRPr lang="en-ZA" sz="1100" b="1"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ZA" sz="1100" b="1" u="none" strike="noStrike" dirty="0" smtClean="0">
                          <a:effectLst/>
                        </a:rPr>
                        <a:t>W</a:t>
                      </a:r>
                      <a:endParaRPr lang="en-ZA" sz="1100" b="1"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85000"/>
                      </a:schemeClr>
                    </a:solidFill>
                  </a:tcPr>
                </a:tc>
                <a:tc vMerge="1">
                  <a:txBody>
                    <a:bodyPr/>
                    <a:lstStyle/>
                    <a:p>
                      <a:pPr algn="ctr" rtl="0" fontAlgn="ctr"/>
                      <a:endParaRPr lang="en-ZA" sz="1000" b="0"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3375">
                <a:tc>
                  <a:txBody>
                    <a:bodyPr/>
                    <a:lstStyle/>
                    <a:p>
                      <a:pPr algn="ctr" rtl="0" fontAlgn="ctr"/>
                      <a:r>
                        <a:rPr kumimoji="0" lang="en-ZA" sz="1050" b="1" i="0" u="none" strike="noStrike" kern="1200" cap="none" spc="0" normalizeH="0" baseline="0" noProof="0" dirty="0" smtClean="0">
                          <a:ln>
                            <a:noFill/>
                          </a:ln>
                          <a:solidFill>
                            <a:prstClr val="black"/>
                          </a:solidFill>
                          <a:effectLst/>
                          <a:uLnTx/>
                          <a:uFillTx/>
                          <a:latin typeface="+mn-lt"/>
                          <a:ea typeface="+mn-ea"/>
                          <a:cs typeface="+mn-cs"/>
                        </a:rPr>
                        <a:t>Top and Senior Management (13, 14,15 &amp; 16)</a:t>
                      </a:r>
                      <a:endParaRPr lang="en-ZA" sz="1100" b="1"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ZA" sz="1000" u="none" strike="noStrike" dirty="0">
                          <a:effectLst/>
                        </a:rPr>
                        <a:t>7</a:t>
                      </a:r>
                      <a:endParaRPr lang="en-ZA" sz="1000" b="0" i="0" u="none" strike="noStrike" dirty="0">
                        <a:solidFill>
                          <a:srgbClr val="000000"/>
                        </a:solidFill>
                        <a:effectLst/>
                        <a:latin typeface="Calibri"/>
                      </a:endParaRPr>
                    </a:p>
                  </a:txBody>
                  <a:tcPr marL="9525" marR="9525" marT="9525"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ZA" sz="1000" u="none" strike="noStrike">
                          <a:effectLst/>
                        </a:rPr>
                        <a:t>3</a:t>
                      </a:r>
                      <a:endParaRPr lang="en-ZA" sz="1000" b="0"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ZA" sz="1000" u="none" strike="noStrike">
                          <a:effectLst/>
                        </a:rPr>
                        <a:t>1</a:t>
                      </a:r>
                      <a:endParaRPr lang="en-ZA" sz="1000" b="0"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ZA" sz="1000" u="none" strike="noStrike">
                          <a:effectLst/>
                        </a:rPr>
                        <a:t>5</a:t>
                      </a:r>
                      <a:endParaRPr lang="en-ZA" sz="1000" b="0"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ZA" sz="1000" b="0" i="0" u="none" strike="noStrike" dirty="0">
                          <a:solidFill>
                            <a:schemeClr val="tx1"/>
                          </a:solidFill>
                          <a:effectLst/>
                          <a:latin typeface="+mn-lt"/>
                        </a:rPr>
                        <a:t>4</a:t>
                      </a:r>
                      <a:endParaRPr lang="en-ZA" sz="10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ZA" sz="1000" b="0" i="0" u="none" strike="noStrike" dirty="0" smtClean="0">
                          <a:solidFill>
                            <a:srgbClr val="000000"/>
                          </a:solidFill>
                          <a:effectLst/>
                          <a:latin typeface="Calibri"/>
                        </a:rPr>
                        <a:t>2</a:t>
                      </a:r>
                      <a:endParaRPr lang="en-ZA" sz="10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ZA" sz="1000" u="none" strike="noStrike">
                          <a:effectLst/>
                        </a:rPr>
                        <a:t>2</a:t>
                      </a:r>
                      <a:endParaRPr lang="en-ZA" sz="1000" b="0"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ZA" sz="1000" u="none" strike="noStrike">
                          <a:effectLst/>
                        </a:rPr>
                        <a:t>7</a:t>
                      </a:r>
                      <a:endParaRPr lang="en-ZA" sz="1000" b="0"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ZA" sz="1000" b="0" i="0" u="none" strike="noStrike" dirty="0" smtClean="0">
                          <a:solidFill>
                            <a:srgbClr val="000000"/>
                          </a:solidFill>
                          <a:effectLst/>
                          <a:latin typeface="Calibri"/>
                        </a:rPr>
                        <a:t>31</a:t>
                      </a:r>
                      <a:endParaRPr lang="en-ZA" sz="10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66323">
                <a:tc>
                  <a:txBody>
                    <a:bodyPr/>
                    <a:lstStyle/>
                    <a:p>
                      <a:pPr algn="ctr" rtl="0" fontAlgn="ctr"/>
                      <a:r>
                        <a:rPr lang="en-ZA" sz="1100" b="1" u="none" strike="noStrike" dirty="0" smtClean="0">
                          <a:effectLst/>
                        </a:rPr>
                        <a:t>Target %</a:t>
                      </a:r>
                      <a:endParaRPr lang="en-ZA" sz="1100" b="1" i="1" u="none" strike="noStrike" dirty="0">
                        <a:solidFill>
                          <a:srgbClr val="FF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ZA" sz="1000" u="none" strike="noStrike" dirty="0">
                          <a:effectLst/>
                        </a:rPr>
                        <a:t>40.30%</a:t>
                      </a:r>
                      <a:endParaRPr lang="en-ZA" sz="1000" b="0" i="1" u="none" strike="noStrike" dirty="0">
                        <a:solidFill>
                          <a:srgbClr val="FF0000"/>
                        </a:solidFill>
                        <a:effectLst/>
                        <a:latin typeface="Calibri"/>
                      </a:endParaRPr>
                    </a:p>
                  </a:txBody>
                  <a:tcPr marL="9525" marR="9525" marT="9525"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ZA" sz="1000" u="none" strike="noStrike" dirty="0">
                          <a:effectLst/>
                        </a:rPr>
                        <a:t>5.90%</a:t>
                      </a:r>
                      <a:endParaRPr lang="en-ZA" sz="1000" b="0" i="1" u="none" strike="noStrike" dirty="0">
                        <a:solidFill>
                          <a:srgbClr val="FF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ZA" sz="1000" u="none" strike="noStrike" dirty="0">
                          <a:effectLst/>
                        </a:rPr>
                        <a:t>1.80%</a:t>
                      </a:r>
                      <a:endParaRPr lang="en-ZA" sz="1000" b="0" i="1" u="none" strike="noStrike" dirty="0">
                        <a:solidFill>
                          <a:srgbClr val="FF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ZA" sz="1000" u="none" strike="noStrike" dirty="0">
                          <a:effectLst/>
                        </a:rPr>
                        <a:t>6.60%</a:t>
                      </a:r>
                      <a:endParaRPr lang="en-ZA" sz="1000" b="0" i="1" u="none" strike="noStrike" dirty="0">
                        <a:solidFill>
                          <a:srgbClr val="FF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ZA" sz="1000" u="none" strike="noStrike" dirty="0">
                          <a:effectLst/>
                        </a:rPr>
                        <a:t>33.80%</a:t>
                      </a:r>
                      <a:endParaRPr lang="en-ZA" sz="1000" b="0" i="1" u="none" strike="noStrike" dirty="0">
                        <a:solidFill>
                          <a:srgbClr val="FF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ZA" sz="1000" u="none" strike="noStrike" dirty="0">
                          <a:effectLst/>
                        </a:rPr>
                        <a:t>5.20%</a:t>
                      </a:r>
                      <a:endParaRPr lang="en-ZA" sz="1000" b="0" i="1" u="none" strike="noStrike" dirty="0">
                        <a:solidFill>
                          <a:srgbClr val="FF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ZA" sz="1000" u="none" strike="noStrike" dirty="0">
                          <a:effectLst/>
                        </a:rPr>
                        <a:t>1.10%</a:t>
                      </a:r>
                      <a:endParaRPr lang="en-ZA" sz="1000" b="0" i="1" u="none" strike="noStrike" dirty="0">
                        <a:solidFill>
                          <a:srgbClr val="FF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ZA" sz="1000" u="none" strike="noStrike" dirty="0">
                          <a:effectLst/>
                        </a:rPr>
                        <a:t>5.30%</a:t>
                      </a:r>
                      <a:endParaRPr lang="en-ZA" sz="1000" b="0" i="1" u="none" strike="noStrike" dirty="0">
                        <a:solidFill>
                          <a:srgbClr val="FF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ZA" sz="1000" u="none" strike="noStrike" dirty="0">
                          <a:effectLst/>
                        </a:rPr>
                        <a:t>100%</a:t>
                      </a:r>
                      <a:endParaRPr lang="en-ZA" sz="1000" b="0" i="1" u="none" strike="noStrike" dirty="0">
                        <a:solidFill>
                          <a:srgbClr val="FF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435838">
                <a:tc>
                  <a:txBody>
                    <a:bodyPr/>
                    <a:lstStyle/>
                    <a:p>
                      <a:pPr algn="ctr" rtl="0" fontAlgn="ctr"/>
                      <a:r>
                        <a:rPr lang="en-ZA" sz="1100" b="1" u="none" strike="noStrike" dirty="0">
                          <a:effectLst/>
                        </a:rPr>
                        <a:t>SANBI %</a:t>
                      </a:r>
                      <a:endParaRPr lang="en-ZA" sz="1100" b="1"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ZA" sz="1000" u="none" strike="noStrike" dirty="0" smtClean="0">
                          <a:effectLst/>
                        </a:rPr>
                        <a:t>23%</a:t>
                      </a:r>
                      <a:endParaRPr lang="en-ZA" sz="1000" b="0" i="0" u="none" strike="noStrike" dirty="0">
                        <a:solidFill>
                          <a:srgbClr val="000000"/>
                        </a:solidFill>
                        <a:effectLst/>
                        <a:latin typeface="Calibri"/>
                      </a:endParaRPr>
                    </a:p>
                  </a:txBody>
                  <a:tcPr marL="9525" marR="9525" marT="9525"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ZA" sz="1000" u="none" strike="noStrike" dirty="0" smtClean="0">
                          <a:effectLst/>
                        </a:rPr>
                        <a:t>10%</a:t>
                      </a:r>
                      <a:endParaRPr lang="en-ZA" sz="10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ZA" sz="1000" u="none" strike="noStrike" dirty="0" smtClean="0">
                          <a:effectLst/>
                        </a:rPr>
                        <a:t>3%</a:t>
                      </a:r>
                      <a:endParaRPr lang="en-ZA" sz="10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ZA" sz="1000" u="none" strike="noStrike" dirty="0" smtClean="0">
                          <a:effectLst/>
                        </a:rPr>
                        <a:t>16%</a:t>
                      </a:r>
                      <a:endParaRPr lang="en-ZA" sz="10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ZA" sz="1000" u="none" strike="noStrike" dirty="0" smtClean="0">
                          <a:effectLst/>
                        </a:rPr>
                        <a:t>13%</a:t>
                      </a:r>
                      <a:endParaRPr lang="en-ZA" sz="10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ZA" sz="1000" u="none" strike="noStrike" dirty="0" smtClean="0">
                          <a:effectLst/>
                        </a:rPr>
                        <a:t>6%</a:t>
                      </a:r>
                      <a:endParaRPr lang="en-ZA" sz="10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ZA" sz="1000" u="none" strike="noStrike" dirty="0" smtClean="0">
                          <a:effectLst/>
                        </a:rPr>
                        <a:t>6%</a:t>
                      </a:r>
                      <a:endParaRPr lang="en-ZA" sz="10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ZA" sz="1000" u="none" strike="noStrike" dirty="0" smtClean="0">
                          <a:effectLst/>
                        </a:rPr>
                        <a:t>23%</a:t>
                      </a:r>
                      <a:endParaRPr lang="en-ZA" sz="10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ZA" sz="1000" u="none" strike="noStrike" dirty="0">
                          <a:effectLst/>
                        </a:rPr>
                        <a:t>100%</a:t>
                      </a:r>
                      <a:endParaRPr lang="en-ZA" sz="10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208293864"/>
              </p:ext>
            </p:extLst>
          </p:nvPr>
        </p:nvGraphicFramePr>
        <p:xfrm>
          <a:off x="323528" y="1484784"/>
          <a:ext cx="5040560" cy="1997154"/>
        </p:xfrm>
        <a:graphic>
          <a:graphicData uri="http://schemas.openxmlformats.org/drawingml/2006/table">
            <a:tbl>
              <a:tblPr>
                <a:tableStyleId>{2D5ABB26-0587-4C30-8999-92F81FD0307C}</a:tableStyleId>
              </a:tblPr>
              <a:tblGrid>
                <a:gridCol w="936102"/>
                <a:gridCol w="451319"/>
                <a:gridCol w="511155"/>
                <a:gridCol w="511155"/>
                <a:gridCol w="438133"/>
                <a:gridCol w="438133"/>
                <a:gridCol w="438133"/>
                <a:gridCol w="438133"/>
                <a:gridCol w="438133"/>
                <a:gridCol w="440164"/>
              </a:tblGrid>
              <a:tr h="272033">
                <a:tc rowSpan="2">
                  <a:txBody>
                    <a:bodyPr/>
                    <a:lstStyle/>
                    <a:p>
                      <a:pPr algn="ctr" rtl="0" fontAlgn="ctr"/>
                      <a:r>
                        <a:rPr lang="en-ZA" sz="1100" b="1" u="none" strike="noStrike" dirty="0">
                          <a:effectLst/>
                        </a:rPr>
                        <a:t>Occupational Level</a:t>
                      </a:r>
                      <a:endParaRPr lang="en-ZA" sz="1100" b="1"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gridSpan="4">
                  <a:txBody>
                    <a:bodyPr/>
                    <a:lstStyle/>
                    <a:p>
                      <a:pPr algn="ctr" rtl="0" fontAlgn="ctr"/>
                      <a:r>
                        <a:rPr lang="en-ZA" sz="1100" b="1" u="none" strike="noStrike" dirty="0">
                          <a:effectLst/>
                        </a:rPr>
                        <a:t>Male</a:t>
                      </a:r>
                      <a:endParaRPr lang="en-ZA" sz="1100" b="1" i="0" u="none" strike="noStrike" dirty="0">
                        <a:solidFill>
                          <a:srgbClr val="000000"/>
                        </a:solidFill>
                        <a:effectLst/>
                        <a:latin typeface="Calibri"/>
                      </a:endParaRPr>
                    </a:p>
                  </a:txBody>
                  <a:tcPr marL="9525" marR="9525" marT="9525"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tc gridSpan="4">
                  <a:txBody>
                    <a:bodyPr/>
                    <a:lstStyle/>
                    <a:p>
                      <a:pPr algn="ctr" rtl="0" fontAlgn="ctr"/>
                      <a:r>
                        <a:rPr lang="en-ZA" sz="1100" b="1" u="none" strike="noStrike" dirty="0">
                          <a:effectLst/>
                        </a:rPr>
                        <a:t>Female</a:t>
                      </a:r>
                      <a:endParaRPr lang="en-ZA" sz="1100" b="1"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tc rowSpan="2">
                  <a:txBody>
                    <a:bodyPr/>
                    <a:lstStyle/>
                    <a:p>
                      <a:pPr algn="ctr" rtl="0" fontAlgn="ctr"/>
                      <a:r>
                        <a:rPr lang="en-ZA" sz="1100" b="1" u="none" strike="noStrike" dirty="0" smtClean="0">
                          <a:effectLst/>
                        </a:rPr>
                        <a:t>Total</a:t>
                      </a:r>
                      <a:endParaRPr lang="en-ZA" sz="1100" b="1"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333375">
                <a:tc vMerge="1">
                  <a:txBody>
                    <a:bodyPr/>
                    <a:lstStyle/>
                    <a:p>
                      <a:endParaRPr lang="en-ZA"/>
                    </a:p>
                  </a:txBody>
                  <a:tcPr/>
                </a:tc>
                <a:tc>
                  <a:txBody>
                    <a:bodyPr/>
                    <a:lstStyle/>
                    <a:p>
                      <a:pPr algn="ctr" rtl="0" fontAlgn="ctr"/>
                      <a:r>
                        <a:rPr lang="en-ZA" sz="1100" b="1" u="none" strike="noStrike" dirty="0" smtClean="0">
                          <a:effectLst/>
                        </a:rPr>
                        <a:t>A</a:t>
                      </a:r>
                      <a:endParaRPr lang="en-ZA" sz="1100" b="1" i="0" u="none" strike="noStrike" dirty="0">
                        <a:solidFill>
                          <a:srgbClr val="000000"/>
                        </a:solidFill>
                        <a:effectLst/>
                        <a:latin typeface="Calibri"/>
                      </a:endParaRPr>
                    </a:p>
                  </a:txBody>
                  <a:tcPr marL="9525" marR="9525" marT="9525"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ZA" sz="1100" b="1" u="none" strike="noStrike" dirty="0" smtClean="0">
                          <a:effectLst/>
                        </a:rPr>
                        <a:t>C</a:t>
                      </a:r>
                      <a:endParaRPr lang="en-ZA" sz="1100" b="1"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ZA" sz="1100" b="1" u="none" strike="noStrike" dirty="0" smtClean="0">
                          <a:effectLst/>
                        </a:rPr>
                        <a:t>I</a:t>
                      </a:r>
                      <a:endParaRPr lang="en-ZA" sz="1100" b="1"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ZA" sz="1100" b="1" u="none" strike="noStrike" dirty="0" smtClean="0">
                          <a:effectLst/>
                        </a:rPr>
                        <a:t>W</a:t>
                      </a:r>
                      <a:endParaRPr lang="en-ZA" sz="1100" b="1"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ZA" sz="1100" b="1" u="none" strike="noStrike" dirty="0" smtClean="0">
                          <a:effectLst/>
                        </a:rPr>
                        <a:t>A</a:t>
                      </a:r>
                      <a:endParaRPr lang="en-ZA" sz="1100" b="1"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ZA" sz="1100" b="1" u="none" strike="noStrike" dirty="0" smtClean="0">
                          <a:effectLst/>
                        </a:rPr>
                        <a:t>C</a:t>
                      </a:r>
                      <a:endParaRPr lang="en-ZA" sz="1100" b="1"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ZA" sz="1100" b="1" u="none" strike="noStrike" dirty="0" smtClean="0">
                          <a:effectLst/>
                        </a:rPr>
                        <a:t>I</a:t>
                      </a:r>
                      <a:endParaRPr lang="en-ZA" sz="1100" b="1"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ZA" sz="1100" b="1" u="none" strike="noStrike" dirty="0" smtClean="0">
                          <a:effectLst/>
                        </a:rPr>
                        <a:t>W</a:t>
                      </a:r>
                      <a:endParaRPr lang="en-ZA" sz="1100" b="1"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85000"/>
                      </a:schemeClr>
                    </a:solidFill>
                  </a:tcPr>
                </a:tc>
                <a:tc vMerge="1">
                  <a:txBody>
                    <a:bodyPr/>
                    <a:lstStyle/>
                    <a:p>
                      <a:pPr algn="ctr" rtl="0" fontAlgn="ctr"/>
                      <a:endParaRPr lang="en-ZA" sz="1000" b="0"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3375">
                <a:tc>
                  <a:txBody>
                    <a:bodyPr/>
                    <a:lstStyle/>
                    <a:p>
                      <a:pPr algn="ctr" rtl="0" fontAlgn="ctr"/>
                      <a:r>
                        <a:rPr lang="en-ZA" sz="1050" b="1" u="none" strike="noStrike" dirty="0" smtClean="0">
                          <a:effectLst/>
                        </a:rPr>
                        <a:t>Top and Senior Management </a:t>
                      </a:r>
                      <a:r>
                        <a:rPr lang="en-ZA" sz="1050" b="1" u="none" strike="noStrike" dirty="0">
                          <a:effectLst/>
                        </a:rPr>
                        <a:t>(</a:t>
                      </a:r>
                      <a:r>
                        <a:rPr lang="en-ZA" sz="1050" b="1" u="none" strike="noStrike" dirty="0" smtClean="0">
                          <a:effectLst/>
                        </a:rPr>
                        <a:t>13, 14,15 &amp; 16)</a:t>
                      </a:r>
                      <a:endParaRPr lang="en-ZA" sz="1050" b="1"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ZA" sz="1000" b="0" i="0" u="none" strike="noStrike" dirty="0" smtClean="0">
                          <a:solidFill>
                            <a:srgbClr val="000000"/>
                          </a:solidFill>
                          <a:effectLst/>
                          <a:latin typeface="Calibri"/>
                        </a:rPr>
                        <a:t>5</a:t>
                      </a:r>
                      <a:endParaRPr lang="en-ZA" sz="1000" b="0" i="0" u="none" strike="noStrike" dirty="0">
                        <a:solidFill>
                          <a:srgbClr val="000000"/>
                        </a:solidFill>
                        <a:effectLst/>
                        <a:latin typeface="Calibri"/>
                      </a:endParaRPr>
                    </a:p>
                  </a:txBody>
                  <a:tcPr marL="9525" marR="9525" marT="9525"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ZA" sz="1000" u="none" strike="noStrike" dirty="0">
                          <a:effectLst/>
                        </a:rPr>
                        <a:t>3</a:t>
                      </a:r>
                      <a:endParaRPr lang="en-ZA" sz="10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ZA" sz="1000" u="none" strike="noStrike" dirty="0">
                          <a:effectLst/>
                        </a:rPr>
                        <a:t>1</a:t>
                      </a:r>
                      <a:endParaRPr lang="en-ZA" sz="10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ZA" sz="1000" b="0" i="0" u="none" strike="noStrike" dirty="0" smtClean="0">
                          <a:solidFill>
                            <a:srgbClr val="000000"/>
                          </a:solidFill>
                          <a:effectLst/>
                          <a:latin typeface="Calibri"/>
                        </a:rPr>
                        <a:t>7</a:t>
                      </a:r>
                      <a:endParaRPr lang="en-ZA" sz="10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ZA" sz="1000" u="none" strike="noStrike" dirty="0">
                          <a:effectLst/>
                        </a:rPr>
                        <a:t>3</a:t>
                      </a:r>
                      <a:endParaRPr lang="en-ZA" sz="10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ZA" sz="1000" b="0" i="0" u="none" strike="noStrike" dirty="0" smtClean="0">
                          <a:solidFill>
                            <a:srgbClr val="000000"/>
                          </a:solidFill>
                          <a:effectLst/>
                          <a:latin typeface="Calibri"/>
                        </a:rPr>
                        <a:t>3</a:t>
                      </a:r>
                      <a:endParaRPr lang="en-ZA" sz="10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ZA" sz="1000" b="0" i="0" u="none" strike="noStrike" dirty="0" smtClean="0">
                          <a:solidFill>
                            <a:srgbClr val="000000"/>
                          </a:solidFill>
                          <a:effectLst/>
                          <a:latin typeface="Calibri"/>
                        </a:rPr>
                        <a:t>0</a:t>
                      </a:r>
                      <a:endParaRPr lang="en-ZA" sz="10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ZA" sz="1000" u="none" strike="noStrike" dirty="0">
                          <a:effectLst/>
                        </a:rPr>
                        <a:t>7</a:t>
                      </a:r>
                      <a:endParaRPr lang="en-ZA" sz="10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ZA" sz="1000" b="0" i="0" u="none" strike="noStrike" dirty="0" smtClean="0">
                          <a:solidFill>
                            <a:schemeClr val="tx1"/>
                          </a:solidFill>
                          <a:effectLst/>
                          <a:latin typeface="+mn-lt"/>
                        </a:rPr>
                        <a:t>29</a:t>
                      </a:r>
                      <a:endParaRPr lang="en-ZA" sz="10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66323">
                <a:tc>
                  <a:txBody>
                    <a:bodyPr/>
                    <a:lstStyle/>
                    <a:p>
                      <a:pPr algn="ctr" rtl="0" fontAlgn="ctr"/>
                      <a:r>
                        <a:rPr lang="en-ZA" sz="1100" b="1" u="none" strike="noStrike" dirty="0" smtClean="0">
                          <a:effectLst/>
                        </a:rPr>
                        <a:t>Target %</a:t>
                      </a:r>
                      <a:endParaRPr lang="en-ZA" sz="1100" b="1" i="1" u="none" strike="noStrike" dirty="0">
                        <a:solidFill>
                          <a:srgbClr val="FF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ZA" sz="1000" u="none" strike="noStrike" dirty="0">
                          <a:effectLst/>
                        </a:rPr>
                        <a:t>40.30%</a:t>
                      </a:r>
                      <a:endParaRPr lang="en-ZA" sz="1000" b="0" i="1" u="none" strike="noStrike" dirty="0">
                        <a:solidFill>
                          <a:srgbClr val="FF0000"/>
                        </a:solidFill>
                        <a:effectLst/>
                        <a:latin typeface="Calibri"/>
                      </a:endParaRPr>
                    </a:p>
                  </a:txBody>
                  <a:tcPr marL="9525" marR="9525" marT="9525"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ZA" sz="1000" u="none" strike="noStrike" dirty="0">
                          <a:effectLst/>
                        </a:rPr>
                        <a:t>5.90%</a:t>
                      </a:r>
                      <a:endParaRPr lang="en-ZA" sz="1000" b="0" i="1" u="none" strike="noStrike" dirty="0">
                        <a:solidFill>
                          <a:srgbClr val="FF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ZA" sz="1000" u="none" strike="noStrike" dirty="0">
                          <a:effectLst/>
                        </a:rPr>
                        <a:t>1.80%</a:t>
                      </a:r>
                      <a:endParaRPr lang="en-ZA" sz="1000" b="0" i="1" u="none" strike="noStrike" dirty="0">
                        <a:solidFill>
                          <a:srgbClr val="FF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ZA" sz="1000" u="none" strike="noStrike" dirty="0">
                          <a:effectLst/>
                        </a:rPr>
                        <a:t>6.60%</a:t>
                      </a:r>
                      <a:endParaRPr lang="en-ZA" sz="1000" b="0" i="1" u="none" strike="noStrike" dirty="0">
                        <a:solidFill>
                          <a:srgbClr val="FF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ZA" sz="1000" u="none" strike="noStrike" dirty="0">
                          <a:effectLst/>
                        </a:rPr>
                        <a:t>33.80%</a:t>
                      </a:r>
                      <a:endParaRPr lang="en-ZA" sz="1000" b="0" i="1" u="none" strike="noStrike" dirty="0">
                        <a:solidFill>
                          <a:srgbClr val="FF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ZA" sz="1000" u="none" strike="noStrike" dirty="0">
                          <a:effectLst/>
                        </a:rPr>
                        <a:t>5.20%</a:t>
                      </a:r>
                      <a:endParaRPr lang="en-ZA" sz="1000" b="0" i="1" u="none" strike="noStrike" dirty="0">
                        <a:solidFill>
                          <a:srgbClr val="FF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ZA" sz="1000" u="none" strike="noStrike" dirty="0">
                          <a:effectLst/>
                        </a:rPr>
                        <a:t>1.10%</a:t>
                      </a:r>
                      <a:endParaRPr lang="en-ZA" sz="1000" b="0" i="1" u="none" strike="noStrike" dirty="0">
                        <a:solidFill>
                          <a:srgbClr val="FF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ZA" sz="1000" u="none" strike="noStrike" dirty="0">
                          <a:effectLst/>
                        </a:rPr>
                        <a:t>5.30%</a:t>
                      </a:r>
                      <a:endParaRPr lang="en-ZA" sz="1000" b="0" i="1" u="none" strike="noStrike" dirty="0">
                        <a:solidFill>
                          <a:srgbClr val="FF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ZA" sz="1000" u="none" strike="noStrike" dirty="0">
                          <a:effectLst/>
                        </a:rPr>
                        <a:t>100%</a:t>
                      </a:r>
                      <a:endParaRPr lang="en-ZA" sz="1000" b="0" i="1" u="none" strike="noStrike" dirty="0">
                        <a:solidFill>
                          <a:srgbClr val="FF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435838">
                <a:tc>
                  <a:txBody>
                    <a:bodyPr/>
                    <a:lstStyle/>
                    <a:p>
                      <a:pPr algn="ctr" rtl="0" fontAlgn="ctr"/>
                      <a:r>
                        <a:rPr lang="en-ZA" sz="1100" b="1" u="none" strike="noStrike" dirty="0">
                          <a:effectLst/>
                        </a:rPr>
                        <a:t>SANBI %</a:t>
                      </a:r>
                      <a:endParaRPr lang="en-ZA" sz="1100" b="1"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ZA" sz="1000" u="none" strike="noStrike" dirty="0" smtClean="0">
                          <a:effectLst/>
                        </a:rPr>
                        <a:t>18%</a:t>
                      </a:r>
                      <a:endParaRPr lang="en-ZA" sz="1000" b="0" i="0" u="none" strike="noStrike" dirty="0">
                        <a:solidFill>
                          <a:srgbClr val="000000"/>
                        </a:solidFill>
                        <a:effectLst/>
                        <a:latin typeface="Calibri"/>
                      </a:endParaRPr>
                    </a:p>
                  </a:txBody>
                  <a:tcPr marL="9525" marR="9525" marT="9525"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ZA" sz="1000" u="none" strike="noStrike" dirty="0" smtClean="0">
                          <a:effectLst/>
                        </a:rPr>
                        <a:t>10%</a:t>
                      </a:r>
                      <a:endParaRPr lang="en-ZA" sz="10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ZA" sz="1000" u="none" strike="noStrike" dirty="0" smtClean="0">
                          <a:effectLst/>
                        </a:rPr>
                        <a:t>4%</a:t>
                      </a:r>
                      <a:endParaRPr lang="en-ZA" sz="10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ZA" sz="1000" u="none" strike="noStrike" dirty="0" smtClean="0">
                          <a:effectLst/>
                        </a:rPr>
                        <a:t>24%</a:t>
                      </a:r>
                      <a:endParaRPr lang="en-ZA" sz="10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ZA" sz="1000" u="none" strike="noStrike" dirty="0" smtClean="0">
                          <a:effectLst/>
                        </a:rPr>
                        <a:t>10%</a:t>
                      </a:r>
                      <a:endParaRPr lang="en-ZA" sz="10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ZA" sz="1000" u="none" strike="noStrike" dirty="0" smtClean="0">
                          <a:effectLst/>
                        </a:rPr>
                        <a:t>10%</a:t>
                      </a:r>
                      <a:endParaRPr lang="en-ZA" sz="10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ZA" sz="1000" u="none" strike="noStrike" dirty="0" smtClean="0">
                          <a:effectLst/>
                        </a:rPr>
                        <a:t>0%</a:t>
                      </a:r>
                      <a:endParaRPr lang="en-ZA" sz="10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ZA" sz="1000" u="none" strike="noStrike" dirty="0" smtClean="0">
                          <a:effectLst/>
                        </a:rPr>
                        <a:t>24%</a:t>
                      </a:r>
                      <a:endParaRPr lang="en-ZA" sz="10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ZA" sz="1000" u="none" strike="noStrike" dirty="0">
                          <a:effectLst/>
                        </a:rPr>
                        <a:t>100%</a:t>
                      </a:r>
                      <a:endParaRPr lang="en-ZA" sz="10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7" name="Chart 6"/>
          <p:cNvGraphicFramePr>
            <a:graphicFrameLocks/>
          </p:cNvGraphicFramePr>
          <p:nvPr>
            <p:extLst>
              <p:ext uri="{D42A27DB-BD31-4B8C-83A1-F6EECF244321}">
                <p14:modId xmlns:p14="http://schemas.microsoft.com/office/powerpoint/2010/main" val="2260428276"/>
              </p:ext>
            </p:extLst>
          </p:nvPr>
        </p:nvGraphicFramePr>
        <p:xfrm>
          <a:off x="4716016" y="844377"/>
          <a:ext cx="4572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hart 10"/>
          <p:cNvGraphicFramePr>
            <a:graphicFrameLocks/>
          </p:cNvGraphicFramePr>
          <p:nvPr>
            <p:extLst>
              <p:ext uri="{D42A27DB-BD31-4B8C-83A1-F6EECF244321}">
                <p14:modId xmlns:p14="http://schemas.microsoft.com/office/powerpoint/2010/main" val="137856824"/>
              </p:ext>
            </p:extLst>
          </p:nvPr>
        </p:nvGraphicFramePr>
        <p:xfrm>
          <a:off x="4716016" y="3717032"/>
          <a:ext cx="4572000"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722938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63408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sz="2000" b="1" dirty="0" smtClean="0">
                <a:solidFill>
                  <a:prstClr val="black"/>
                </a:solidFill>
              </a:rPr>
              <a:t>Gender Profiles</a:t>
            </a:r>
            <a:br>
              <a:rPr lang="en-ZA" sz="2000" b="1" dirty="0" smtClean="0">
                <a:solidFill>
                  <a:prstClr val="black"/>
                </a:solidFill>
              </a:rPr>
            </a:br>
            <a:r>
              <a:rPr lang="en-ZA" sz="2000" b="1" u="sng" dirty="0" smtClean="0">
                <a:solidFill>
                  <a:prstClr val="black"/>
                </a:solidFill>
              </a:rPr>
              <a:t>Top &amp; Senior </a:t>
            </a:r>
            <a:r>
              <a:rPr lang="en-ZA" sz="2000" b="1" u="sng" dirty="0">
                <a:solidFill>
                  <a:prstClr val="black"/>
                </a:solidFill>
              </a:rPr>
              <a:t>M</a:t>
            </a:r>
            <a:r>
              <a:rPr lang="en-ZA" sz="2000" b="1" u="sng" dirty="0" smtClean="0">
                <a:solidFill>
                  <a:prstClr val="black"/>
                </a:solidFill>
              </a:rPr>
              <a:t>anagement levels</a:t>
            </a:r>
            <a:endParaRPr lang="en-ZA" sz="2000" b="1" u="sng" dirty="0">
              <a:solidFill>
                <a:prstClr val="black"/>
              </a:solidFill>
            </a:endParaRPr>
          </a:p>
        </p:txBody>
      </p:sp>
      <p:graphicFrame>
        <p:nvGraphicFramePr>
          <p:cNvPr id="9" name="Chart 8"/>
          <p:cNvGraphicFramePr>
            <a:graphicFrameLocks/>
          </p:cNvGraphicFramePr>
          <p:nvPr>
            <p:extLst>
              <p:ext uri="{D42A27DB-BD31-4B8C-83A1-F6EECF244321}">
                <p14:modId xmlns:p14="http://schemas.microsoft.com/office/powerpoint/2010/main" val="298367704"/>
              </p:ext>
            </p:extLst>
          </p:nvPr>
        </p:nvGraphicFramePr>
        <p:xfrm>
          <a:off x="5076056" y="3645024"/>
          <a:ext cx="3754760" cy="237626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Table 3"/>
          <p:cNvGraphicFramePr>
            <a:graphicFrameLocks noGrp="1"/>
          </p:cNvGraphicFramePr>
          <p:nvPr>
            <p:extLst>
              <p:ext uri="{D42A27DB-BD31-4B8C-83A1-F6EECF244321}">
                <p14:modId xmlns:p14="http://schemas.microsoft.com/office/powerpoint/2010/main" val="2954140158"/>
              </p:ext>
            </p:extLst>
          </p:nvPr>
        </p:nvGraphicFramePr>
        <p:xfrm>
          <a:off x="827584" y="4365104"/>
          <a:ext cx="4104457" cy="1109464"/>
        </p:xfrm>
        <a:graphic>
          <a:graphicData uri="http://schemas.openxmlformats.org/drawingml/2006/table">
            <a:tbl>
              <a:tblPr firstRow="1" bandRow="1">
                <a:tableStyleId>{5C22544A-7EE6-4342-B048-85BDC9FD1C3A}</a:tableStyleId>
              </a:tblPr>
              <a:tblGrid>
                <a:gridCol w="1440160"/>
                <a:gridCol w="1275713"/>
                <a:gridCol w="1388584"/>
              </a:tblGrid>
              <a:tr h="146681">
                <a:tc>
                  <a:txBody>
                    <a:bodyPr/>
                    <a:lstStyle/>
                    <a:p>
                      <a:pPr algn="ctr"/>
                      <a:r>
                        <a:rPr lang="en-ZA" sz="1400" dirty="0" smtClean="0">
                          <a:solidFill>
                            <a:schemeClr val="tx1"/>
                          </a:solidFill>
                        </a:rPr>
                        <a:t>Gender</a:t>
                      </a:r>
                      <a:endParaRPr lang="en-ZA" sz="1400" dirty="0">
                        <a:solidFill>
                          <a:schemeClr val="tx1"/>
                        </a:solidFill>
                      </a:endParaRPr>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ZA" sz="1400" dirty="0" smtClean="0">
                          <a:solidFill>
                            <a:schemeClr val="tx1"/>
                          </a:solidFill>
                        </a:rPr>
                        <a:t>Number</a:t>
                      </a:r>
                      <a:endParaRPr lang="en-ZA" sz="1400" dirty="0">
                        <a:solidFill>
                          <a:schemeClr val="tx1"/>
                        </a:solidFill>
                      </a:endParaRPr>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ZA" sz="1400" dirty="0" smtClean="0">
                          <a:solidFill>
                            <a:schemeClr val="tx1"/>
                          </a:solidFill>
                        </a:rPr>
                        <a:t>Percentages</a:t>
                      </a:r>
                      <a:endParaRPr lang="en-ZA"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r>
              <a:tr h="271264">
                <a:tc>
                  <a:txBody>
                    <a:bodyPr/>
                    <a:lstStyle/>
                    <a:p>
                      <a:r>
                        <a:rPr lang="en-ZA" sz="1100" b="1" dirty="0" smtClean="0"/>
                        <a:t>Male</a:t>
                      </a:r>
                      <a:endParaRPr lang="en-ZA" sz="1100" b="1" dirty="0"/>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ZA" sz="1100" dirty="0" smtClean="0"/>
                        <a:t>16</a:t>
                      </a:r>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ZA" sz="1100" dirty="0" smtClean="0"/>
                        <a:t>52%</a:t>
                      </a:r>
                      <a:endParaRPr lang="en-ZA"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6024">
                <a:tc>
                  <a:txBody>
                    <a:bodyPr/>
                    <a:lstStyle/>
                    <a:p>
                      <a:r>
                        <a:rPr lang="en-ZA" sz="1100" b="1" dirty="0" smtClean="0"/>
                        <a:t>Female</a:t>
                      </a:r>
                      <a:endParaRPr lang="en-ZA" sz="1100" b="1" dirty="0"/>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ZA" sz="1100" dirty="0" smtClean="0"/>
                        <a:t>15</a:t>
                      </a:r>
                      <a:endParaRPr lang="en-ZA" sz="1100" dirty="0"/>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ZA" sz="1100" dirty="0" smtClean="0"/>
                        <a:t>48%</a:t>
                      </a:r>
                      <a:endParaRPr lang="en-ZA"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r>
              <a:tr h="244976">
                <a:tc>
                  <a:txBody>
                    <a:bodyPr/>
                    <a:lstStyle/>
                    <a:p>
                      <a:r>
                        <a:rPr lang="en-ZA" sz="1200" b="1" dirty="0" smtClean="0"/>
                        <a:t>Total</a:t>
                      </a:r>
                      <a:endParaRPr lang="en-ZA" sz="1200" b="1" dirty="0"/>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ZA" sz="1200" b="1" dirty="0" smtClean="0"/>
                        <a:t>31</a:t>
                      </a:r>
                      <a:endParaRPr lang="en-ZA" sz="1200" b="1" dirty="0"/>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ZA" sz="1200" b="1" dirty="0" smtClean="0"/>
                        <a:t>100%</a:t>
                      </a:r>
                      <a:endParaRPr lang="en-ZA"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908314560"/>
              </p:ext>
            </p:extLst>
          </p:nvPr>
        </p:nvGraphicFramePr>
        <p:xfrm>
          <a:off x="755576" y="1916832"/>
          <a:ext cx="4104457" cy="1109464"/>
        </p:xfrm>
        <a:graphic>
          <a:graphicData uri="http://schemas.openxmlformats.org/drawingml/2006/table">
            <a:tbl>
              <a:tblPr firstRow="1" bandRow="1">
                <a:tableStyleId>{5C22544A-7EE6-4342-B048-85BDC9FD1C3A}</a:tableStyleId>
              </a:tblPr>
              <a:tblGrid>
                <a:gridCol w="1440160"/>
                <a:gridCol w="1275713"/>
                <a:gridCol w="1388584"/>
              </a:tblGrid>
              <a:tr h="146681">
                <a:tc>
                  <a:txBody>
                    <a:bodyPr/>
                    <a:lstStyle/>
                    <a:p>
                      <a:pPr algn="ctr"/>
                      <a:r>
                        <a:rPr lang="en-ZA" sz="1400" dirty="0" smtClean="0">
                          <a:solidFill>
                            <a:schemeClr val="tx1"/>
                          </a:solidFill>
                        </a:rPr>
                        <a:t>Gender</a:t>
                      </a:r>
                      <a:endParaRPr lang="en-ZA" sz="1400" dirty="0">
                        <a:solidFill>
                          <a:schemeClr val="tx1"/>
                        </a:solidFill>
                      </a:endParaRPr>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ZA" sz="1400" dirty="0" smtClean="0">
                          <a:solidFill>
                            <a:schemeClr val="tx1"/>
                          </a:solidFill>
                        </a:rPr>
                        <a:t>Number</a:t>
                      </a:r>
                      <a:endParaRPr lang="en-ZA" sz="1400" dirty="0">
                        <a:solidFill>
                          <a:schemeClr val="tx1"/>
                        </a:solidFill>
                      </a:endParaRPr>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ZA" sz="1400" dirty="0" smtClean="0">
                          <a:solidFill>
                            <a:schemeClr val="tx1"/>
                          </a:solidFill>
                        </a:rPr>
                        <a:t>Percentages</a:t>
                      </a:r>
                      <a:endParaRPr lang="en-ZA"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r>
              <a:tr h="271264">
                <a:tc>
                  <a:txBody>
                    <a:bodyPr/>
                    <a:lstStyle/>
                    <a:p>
                      <a:r>
                        <a:rPr lang="en-ZA" sz="1100" b="1" dirty="0" smtClean="0"/>
                        <a:t>Male</a:t>
                      </a:r>
                      <a:endParaRPr lang="en-ZA" sz="1100" b="1" dirty="0"/>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ZA" sz="1100" dirty="0" smtClean="0"/>
                        <a:t>16</a:t>
                      </a:r>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ZA" sz="1100" dirty="0" smtClean="0"/>
                        <a:t>55%</a:t>
                      </a:r>
                      <a:endParaRPr lang="en-ZA"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6024">
                <a:tc>
                  <a:txBody>
                    <a:bodyPr/>
                    <a:lstStyle/>
                    <a:p>
                      <a:r>
                        <a:rPr lang="en-ZA" sz="1100" b="1" dirty="0" smtClean="0"/>
                        <a:t>Female</a:t>
                      </a:r>
                      <a:endParaRPr lang="en-ZA" sz="1100" b="1" dirty="0"/>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ZA" sz="1100" dirty="0" smtClean="0"/>
                        <a:t>13</a:t>
                      </a:r>
                      <a:endParaRPr lang="en-ZA" sz="1100" dirty="0"/>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ZA" sz="1100" dirty="0" smtClean="0"/>
                        <a:t>45%</a:t>
                      </a:r>
                      <a:endParaRPr lang="en-ZA"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r>
              <a:tr h="244976">
                <a:tc>
                  <a:txBody>
                    <a:bodyPr/>
                    <a:lstStyle/>
                    <a:p>
                      <a:r>
                        <a:rPr lang="en-ZA" sz="1200" b="1" dirty="0" smtClean="0"/>
                        <a:t>Total</a:t>
                      </a:r>
                      <a:endParaRPr lang="en-ZA" sz="1200" b="1" dirty="0"/>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ZA" sz="1200" b="1" dirty="0" smtClean="0"/>
                        <a:t>29</a:t>
                      </a:r>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ZA" sz="1200" b="1" dirty="0" smtClean="0"/>
                        <a:t>100%</a:t>
                      </a:r>
                      <a:endParaRPr lang="en-ZA"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12" name="Chart 11"/>
          <p:cNvGraphicFramePr>
            <a:graphicFrameLocks/>
          </p:cNvGraphicFramePr>
          <p:nvPr>
            <p:extLst>
              <p:ext uri="{D42A27DB-BD31-4B8C-83A1-F6EECF244321}">
                <p14:modId xmlns:p14="http://schemas.microsoft.com/office/powerpoint/2010/main" val="2370915255"/>
              </p:ext>
            </p:extLst>
          </p:nvPr>
        </p:nvGraphicFramePr>
        <p:xfrm>
          <a:off x="4644008" y="980728"/>
          <a:ext cx="4572000" cy="2743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993809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67544" y="116632"/>
            <a:ext cx="8229600" cy="477836"/>
          </a:xfrm>
        </p:spPr>
        <p:txBody>
          <a:bodyPr>
            <a:noAutofit/>
          </a:bodyPr>
          <a:lstStyle/>
          <a:p>
            <a:pPr algn="l"/>
            <a:r>
              <a:rPr lang="en-ZA" sz="1600" b="1" dirty="0" smtClean="0">
                <a:latin typeface="Arial Black" panose="020B0A04020102020204" pitchFamily="34" charset="0"/>
              </a:rPr>
              <a:t/>
            </a:r>
            <a:br>
              <a:rPr lang="en-ZA" sz="1600" b="1" dirty="0" smtClean="0">
                <a:latin typeface="Arial Black" panose="020B0A04020102020204" pitchFamily="34" charset="0"/>
              </a:rPr>
            </a:br>
            <a:r>
              <a:rPr lang="en-ZA" sz="1600" b="1" dirty="0" smtClean="0">
                <a:latin typeface="Arial Black" panose="020B0A04020102020204" pitchFamily="34" charset="0"/>
              </a:rPr>
              <a:t>PROGRAMME </a:t>
            </a:r>
            <a:r>
              <a:rPr lang="en-ZA" sz="1600" b="1" dirty="0">
                <a:latin typeface="Arial Black" panose="020B0A04020102020204" pitchFamily="34" charset="0"/>
              </a:rPr>
              <a:t>1 : Render effective &amp; efficient Corporate </a:t>
            </a:r>
            <a:r>
              <a:rPr lang="en-ZA" sz="1600" b="1" dirty="0" smtClean="0">
                <a:latin typeface="Arial Black" panose="020B0A04020102020204" pitchFamily="34" charset="0"/>
              </a:rPr>
              <a:t>Services (continue...)</a:t>
            </a:r>
            <a:r>
              <a:rPr lang="en-ZA" sz="2000" b="1" dirty="0"/>
              <a:t/>
            </a:r>
            <a:br>
              <a:rPr lang="en-ZA" sz="2000" b="1" dirty="0"/>
            </a:br>
            <a:endParaRPr lang="en-ZA" sz="2000" b="1" dirty="0"/>
          </a:p>
        </p:txBody>
      </p:sp>
      <p:graphicFrame>
        <p:nvGraphicFramePr>
          <p:cNvPr id="4" name="Group 121"/>
          <p:cNvGraphicFramePr>
            <a:graphicFrameLocks noGrp="1"/>
          </p:cNvGraphicFramePr>
          <p:nvPr>
            <p:ph idx="1"/>
            <p:extLst>
              <p:ext uri="{D42A27DB-BD31-4B8C-83A1-F6EECF244321}">
                <p14:modId xmlns:p14="http://schemas.microsoft.com/office/powerpoint/2010/main" val="2927419664"/>
              </p:ext>
            </p:extLst>
          </p:nvPr>
        </p:nvGraphicFramePr>
        <p:xfrm>
          <a:off x="245660" y="686193"/>
          <a:ext cx="8761862" cy="5431339"/>
        </p:xfrm>
        <a:graphic>
          <a:graphicData uri="http://schemas.openxmlformats.org/drawingml/2006/table">
            <a:tbl>
              <a:tblPr/>
              <a:tblGrid>
                <a:gridCol w="2166165"/>
                <a:gridCol w="1582967"/>
                <a:gridCol w="1513539"/>
                <a:gridCol w="3499191"/>
              </a:tblGrid>
              <a:tr h="323742">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600" b="1" dirty="0" smtClean="0">
                          <a:latin typeface="+mn-lt"/>
                          <a:cs typeface="Arial" panose="020B0604020202020204" pitchFamily="34" charset="0"/>
                        </a:rPr>
                        <a:t>1.2: </a:t>
                      </a:r>
                      <a:r>
                        <a:rPr lang="en-ZA" sz="1600" b="1" i="0" u="none" strike="noStrike" kern="1200" baseline="0" dirty="0" smtClean="0">
                          <a:solidFill>
                            <a:schemeClr val="dk1"/>
                          </a:solidFill>
                          <a:latin typeface="+mn-lt"/>
                          <a:ea typeface="+mn-ea"/>
                          <a:cs typeface="+mn-cs"/>
                        </a:rPr>
                        <a:t>Compliant financial management systems and policies are provided</a:t>
                      </a:r>
                      <a:endParaRPr lang="en-ZA" sz="1600" b="1" dirty="0" smtClean="0">
                        <a:latin typeface="+mn-lt"/>
                        <a:cs typeface="Arial" panose="020B0604020202020204" pitchFamily="34" charset="0"/>
                      </a:endParaRPr>
                    </a:p>
                  </a:txBody>
                  <a:tcPr marL="91454" marR="9145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tr>
              <a:tr h="5049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bg1"/>
                          </a:solidFill>
                          <a:effectLst/>
                          <a:latin typeface="Arial Narrow" pitchFamily="34" charset="0"/>
                          <a:ea typeface="+mn-ea"/>
                          <a:cs typeface="Arial" pitchFamily="34" charset="0"/>
                        </a:rPr>
                        <a:t>Performance indicator </a:t>
                      </a:r>
                    </a:p>
                  </a:txBody>
                  <a:tcPr marL="91454" marR="9145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algn="ctr">
                        <a:lnSpc>
                          <a:spcPct val="115000"/>
                        </a:lnSpc>
                        <a:spcAft>
                          <a:spcPts val="0"/>
                        </a:spcAft>
                      </a:pPr>
                      <a:r>
                        <a:rPr kumimoji="0" lang="en-ZA" sz="1400" b="1" i="0" u="none" strike="noStrike" kern="1200" cap="none" normalizeH="0" baseline="0" dirty="0" smtClean="0">
                          <a:ln>
                            <a:noFill/>
                          </a:ln>
                          <a:solidFill>
                            <a:schemeClr val="bg1"/>
                          </a:solidFill>
                          <a:effectLst/>
                          <a:latin typeface="Arial Narrow" pitchFamily="34" charset="0"/>
                          <a:ea typeface="+mn-ea"/>
                          <a:cs typeface="Arial" pitchFamily="34" charset="0"/>
                        </a:rPr>
                        <a:t>Baseline </a:t>
                      </a:r>
                      <a:endParaRPr kumimoji="0" lang="en-ZA" sz="1400" b="1" i="0" u="none" strike="noStrike" kern="1200" cap="none" normalizeH="0" baseline="0" dirty="0">
                        <a:ln>
                          <a:noFill/>
                        </a:ln>
                        <a:solidFill>
                          <a:schemeClr val="bg1"/>
                        </a:solidFill>
                        <a:effectLst/>
                        <a:latin typeface="Arial Narrow" pitchFamily="34" charset="0"/>
                        <a:ea typeface="+mn-ea"/>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algn="ctr">
                        <a:lnSpc>
                          <a:spcPct val="115000"/>
                        </a:lnSpc>
                        <a:spcAft>
                          <a:spcPts val="0"/>
                        </a:spcAft>
                      </a:pPr>
                      <a:r>
                        <a:rPr kumimoji="0" lang="en-ZA" sz="1400" b="1" i="0" u="none" strike="noStrike" kern="1200" cap="none" normalizeH="0" baseline="0" dirty="0" smtClean="0">
                          <a:ln>
                            <a:noFill/>
                          </a:ln>
                          <a:solidFill>
                            <a:schemeClr val="bg1"/>
                          </a:solidFill>
                          <a:effectLst/>
                          <a:latin typeface="Arial Narrow" pitchFamily="34" charset="0"/>
                          <a:ea typeface="+mn-ea"/>
                          <a:cs typeface="Arial" pitchFamily="34" charset="0"/>
                        </a:rPr>
                        <a:t>Annual target </a:t>
                      </a:r>
                    </a:p>
                    <a:p>
                      <a:pPr algn="ctr">
                        <a:lnSpc>
                          <a:spcPct val="115000"/>
                        </a:lnSpc>
                        <a:spcAft>
                          <a:spcPts val="0"/>
                        </a:spcAft>
                      </a:pPr>
                      <a:r>
                        <a:rPr kumimoji="0" lang="en-ZA" sz="1400" b="1" i="0" u="none" strike="noStrike" kern="1200" cap="none" normalizeH="0" baseline="0" dirty="0" smtClean="0">
                          <a:ln>
                            <a:noFill/>
                          </a:ln>
                          <a:solidFill>
                            <a:schemeClr val="bg1"/>
                          </a:solidFill>
                          <a:effectLst/>
                          <a:latin typeface="Arial Narrow" pitchFamily="34" charset="0"/>
                          <a:ea typeface="+mn-ea"/>
                          <a:cs typeface="Arial" pitchFamily="34" charset="0"/>
                        </a:rPr>
                        <a:t>2014/15</a:t>
                      </a:r>
                      <a:endParaRPr kumimoji="0" lang="en-ZA" sz="1400" b="1" i="0" u="none" strike="noStrike" kern="1200" cap="none" normalizeH="0" baseline="0" dirty="0">
                        <a:ln>
                          <a:noFill/>
                        </a:ln>
                        <a:solidFill>
                          <a:schemeClr val="bg1"/>
                        </a:solidFill>
                        <a:effectLst/>
                        <a:latin typeface="Arial Narrow" pitchFamily="34" charset="0"/>
                        <a:ea typeface="+mn-ea"/>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cap="none" normalizeH="0" baseline="0" dirty="0" smtClean="0">
                          <a:ln>
                            <a:noFill/>
                          </a:ln>
                          <a:solidFill>
                            <a:schemeClr val="bg1"/>
                          </a:solidFill>
                          <a:effectLst/>
                          <a:latin typeface="Arial Narrow" pitchFamily="34" charset="0"/>
                          <a:cs typeface="Arial" pitchFamily="34" charset="0"/>
                        </a:rPr>
                        <a:t>Achievements/Challenges/Corrective measures</a:t>
                      </a:r>
                    </a:p>
                  </a:txBody>
                  <a:tcPr marL="91454" marR="9145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r>
              <a:tr h="6787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b="1" i="0" u="none" strike="noStrike" kern="1200" baseline="0" dirty="0" smtClean="0">
                          <a:solidFill>
                            <a:schemeClr val="dk1"/>
                          </a:solidFill>
                          <a:latin typeface="Arial Narrow" panose="020B0606020202030204" pitchFamily="34" charset="0"/>
                          <a:ea typeface="+mn-ea"/>
                          <a:cs typeface="Arial" panose="020B0604020202020204" pitchFamily="34" charset="0"/>
                        </a:rPr>
                        <a:t>Annual financial statements produced to comply with PFMA and GRAP requirements.</a:t>
                      </a:r>
                      <a:endParaRPr lang="en-ZA" sz="1200" b="1" dirty="0" smtClean="0">
                        <a:effectLst/>
                        <a:latin typeface="Arial Narrow" panose="020B0606020202030204" pitchFamily="34" charset="0"/>
                        <a:ea typeface="Times New Roman"/>
                        <a:cs typeface="Arial" panose="020B0604020202020204" pitchFamily="34" charset="0"/>
                      </a:endParaRPr>
                    </a:p>
                  </a:txBody>
                  <a:tcPr marL="45728" marR="4572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a:lnSpc>
                          <a:spcPct val="100000"/>
                        </a:lnSpc>
                        <a:spcAft>
                          <a:spcPts val="0"/>
                        </a:spcAft>
                      </a:pPr>
                      <a:r>
                        <a:rPr kumimoji="0" lang="en-ZA" sz="1200" b="0" i="0" u="none" strike="noStrike" kern="1200" cap="none" normalizeH="0" baseline="0" dirty="0" smtClean="0">
                          <a:ln>
                            <a:noFill/>
                          </a:ln>
                          <a:solidFill>
                            <a:schemeClr val="tx1"/>
                          </a:solidFill>
                          <a:effectLst/>
                          <a:latin typeface="Arial Narrow" pitchFamily="34" charset="0"/>
                          <a:ea typeface="+mn-ea"/>
                          <a:cs typeface="Arial" charset="0"/>
                        </a:rPr>
                        <a:t>AFS produced and submitted to Parliament</a:t>
                      </a:r>
                      <a:endParaRPr kumimoji="0" lang="en-ZA" sz="12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en-ZA" sz="1200" b="0" i="0" u="none" strike="noStrike" kern="1200" baseline="0" dirty="0" smtClean="0">
                          <a:solidFill>
                            <a:schemeClr val="dk1"/>
                          </a:solidFill>
                          <a:latin typeface="Arial Narrow" panose="020B0606020202030204" pitchFamily="34" charset="0"/>
                          <a:ea typeface="+mn-ea"/>
                          <a:cs typeface="Arial" panose="020B0604020202020204" pitchFamily="34" charset="0"/>
                        </a:rPr>
                        <a:t>Unqualified AFS produced to comply with PFMA and GRAP</a:t>
                      </a:r>
                    </a:p>
                    <a:p>
                      <a:r>
                        <a:rPr lang="en-ZA" sz="1200" b="0" i="0" u="none" strike="noStrike" kern="1200" baseline="0" dirty="0" smtClean="0">
                          <a:solidFill>
                            <a:schemeClr val="dk1"/>
                          </a:solidFill>
                          <a:latin typeface="Arial Narrow" panose="020B0606020202030204" pitchFamily="34" charset="0"/>
                          <a:ea typeface="+mn-ea"/>
                          <a:cs typeface="Arial" panose="020B0604020202020204" pitchFamily="34" charset="0"/>
                        </a:rPr>
                        <a:t>requirements.</a:t>
                      </a:r>
                    </a:p>
                    <a:p>
                      <a:endParaRPr lang="en-ZA" sz="1200" b="0" i="0" u="none" strike="noStrike" kern="1200" baseline="0" dirty="0" smtClean="0">
                        <a:solidFill>
                          <a:schemeClr val="dk1"/>
                        </a:solidFill>
                        <a:latin typeface="Arial Narrow" panose="020B060602020203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just" defTabSz="457200" rtl="0" eaLnBrk="1" fontAlgn="ctr" latinLnBrk="0" hangingPunct="1">
                        <a:lnSpc>
                          <a:spcPct val="110000"/>
                        </a:lnSpc>
                        <a:spcBef>
                          <a:spcPts val="0"/>
                        </a:spcBef>
                        <a:spcAft>
                          <a:spcPts val="0"/>
                        </a:spcAft>
                        <a:buClrTx/>
                        <a:buSzTx/>
                        <a:buFontTx/>
                        <a:buNone/>
                        <a:tabLst/>
                        <a:defRPr/>
                      </a:pPr>
                      <a:r>
                        <a:rPr lang="en-ZA" sz="1200" b="1" i="1" kern="1200" dirty="0" smtClean="0">
                          <a:solidFill>
                            <a:schemeClr val="tx1"/>
                          </a:solidFill>
                          <a:effectLst/>
                          <a:latin typeface="Arial Narrow" pitchFamily="34" charset="0"/>
                          <a:ea typeface="+mn-ea"/>
                          <a:cs typeface="+mn-cs"/>
                        </a:rPr>
                        <a:t>Progress</a:t>
                      </a:r>
                      <a:r>
                        <a:rPr lang="en-ZA" sz="1200" kern="1200" dirty="0" smtClean="0">
                          <a:solidFill>
                            <a:schemeClr val="tx1"/>
                          </a:solidFill>
                          <a:effectLst/>
                          <a:latin typeface="Arial Narrow" pitchFamily="34" charset="0"/>
                          <a:ea typeface="+mn-ea"/>
                          <a:cs typeface="+mn-cs"/>
                        </a:rPr>
                        <a:t>:</a:t>
                      </a:r>
                    </a:p>
                    <a:p>
                      <a:pPr marL="0" marR="0" indent="0" algn="l" defTabSz="457200" rtl="0" eaLnBrk="1" fontAlgn="ctr" latinLnBrk="0" hangingPunct="1">
                        <a:lnSpc>
                          <a:spcPct val="110000"/>
                        </a:lnSpc>
                        <a:spcBef>
                          <a:spcPts val="0"/>
                        </a:spcBef>
                        <a:spcAft>
                          <a:spcPts val="0"/>
                        </a:spcAft>
                        <a:buClrTx/>
                        <a:buSzTx/>
                        <a:buFontTx/>
                        <a:buNone/>
                        <a:tabLst/>
                        <a:defRPr/>
                      </a:pPr>
                      <a:r>
                        <a:rPr lang="en-ZA" sz="1200" b="1" kern="1200" dirty="0" smtClean="0">
                          <a:solidFill>
                            <a:schemeClr val="tx1"/>
                          </a:solidFill>
                          <a:effectLst/>
                          <a:latin typeface="Arial Narrow" pitchFamily="34" charset="0"/>
                          <a:ea typeface="+mn-ea"/>
                          <a:cs typeface="+mn-cs"/>
                        </a:rPr>
                        <a:t>Achieved.</a:t>
                      </a:r>
                      <a:r>
                        <a:rPr lang="en-ZA" sz="1200" kern="1200" baseline="0" dirty="0" smtClean="0">
                          <a:solidFill>
                            <a:schemeClr val="tx1"/>
                          </a:solidFill>
                          <a:effectLst/>
                          <a:latin typeface="Arial Narrow" pitchFamily="34" charset="0"/>
                          <a:ea typeface="+mn-ea"/>
                          <a:cs typeface="+mn-cs"/>
                        </a:rPr>
                        <a:t>  Unqualified, PFMA and GRAP compliant AFS produced.</a:t>
                      </a:r>
                      <a:endParaRPr lang="en-ZA" sz="1200" kern="1200" dirty="0" smtClean="0">
                        <a:solidFill>
                          <a:schemeClr val="tx1"/>
                        </a:solidFill>
                        <a:effectLst/>
                        <a:latin typeface="Arial Narrow" pitchFamily="34"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9386">
                <a:tc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b="1" dirty="0" smtClean="0">
                          <a:latin typeface="+mn-lt"/>
                          <a:cs typeface="Arial" panose="020B0604020202020204" pitchFamily="34" charset="0"/>
                        </a:rPr>
                        <a:t>1.3 : </a:t>
                      </a:r>
                      <a:r>
                        <a:rPr lang="en-ZA" sz="1600" b="1" i="0" u="none" strike="noStrike" kern="1200" baseline="0" dirty="0" smtClean="0">
                          <a:solidFill>
                            <a:schemeClr val="dk1"/>
                          </a:solidFill>
                          <a:latin typeface="+mn-lt"/>
                          <a:ea typeface="+mn-ea"/>
                          <a:cs typeface="+mn-cs"/>
                        </a:rPr>
                        <a:t>Effective corporate services rendered to achieve the mandate of SANBI</a:t>
                      </a:r>
                      <a:endParaRPr lang="en-ZA" sz="1600" b="1" dirty="0" smtClean="0">
                        <a:latin typeface="+mn-lt"/>
                        <a:cs typeface="Arial" panose="020B0604020202020204" pitchFamily="34" charset="0"/>
                      </a:endParaRPr>
                    </a:p>
                    <a:p>
                      <a:endParaRPr lang="en-ZA" sz="100" b="1" dirty="0">
                        <a:effectLst/>
                        <a:latin typeface="Arial Narrow" panose="020B0606020202030204" pitchFamily="34" charset="0"/>
                        <a:ea typeface="Times New Roman"/>
                        <a:cs typeface="Arial" panose="020B0604020202020204" pitchFamily="34" charset="0"/>
                      </a:endParaRPr>
                    </a:p>
                  </a:txBody>
                  <a:tcPr marL="45728" marR="4572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hMerge="1">
                  <a:txBody>
                    <a:bodyPr/>
                    <a:lstStyle/>
                    <a:p>
                      <a:pPr algn="just">
                        <a:lnSpc>
                          <a:spcPct val="100000"/>
                        </a:lnSpc>
                        <a:spcAft>
                          <a:spcPts val="0"/>
                        </a:spcAft>
                      </a:pPr>
                      <a:endParaRPr lang="en-ZA"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ZA" sz="1200" b="0" dirty="0">
                        <a:effectLst/>
                        <a:latin typeface="Arial Narrow" panose="020B0606020202030204" pitchFamily="34" charset="0"/>
                        <a:ea typeface="Times New Roman"/>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200" b="0" dirty="0" smtClean="0">
                        <a:latin typeface="Arial Narrow" panose="020B0606020202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9386">
                <a:tc>
                  <a:txBody>
                    <a:bodyPr/>
                    <a:lstStyle/>
                    <a:p>
                      <a:r>
                        <a:rPr lang="en-ZA" sz="1200" b="1" i="0" u="none" strike="noStrike" kern="1200" baseline="0" dirty="0" smtClean="0">
                          <a:solidFill>
                            <a:schemeClr val="dk1"/>
                          </a:solidFill>
                          <a:latin typeface="Arial Narrow" panose="020B0606020202030204" pitchFamily="34" charset="0"/>
                          <a:ea typeface="+mn-ea"/>
                          <a:cs typeface="Arial" panose="020B0604020202020204" pitchFamily="34" charset="0"/>
                        </a:rPr>
                        <a:t>All identified risks managed through an annual risk assessment and</a:t>
                      </a:r>
                    </a:p>
                    <a:p>
                      <a:r>
                        <a:rPr lang="en-ZA" sz="1200" b="1" i="0" u="none" strike="noStrike" kern="1200" baseline="0" dirty="0" smtClean="0">
                          <a:solidFill>
                            <a:schemeClr val="dk1"/>
                          </a:solidFill>
                          <a:latin typeface="Arial Narrow" panose="020B0606020202030204" pitchFamily="34" charset="0"/>
                          <a:ea typeface="+mn-ea"/>
                          <a:cs typeface="Arial" panose="020B0604020202020204" pitchFamily="34" charset="0"/>
                        </a:rPr>
                        <a:t>implementation of the risk management plan.</a:t>
                      </a:r>
                    </a:p>
                  </a:txBody>
                  <a:tcPr marL="45728" marR="4572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a:lnSpc>
                          <a:spcPct val="100000"/>
                        </a:lnSpc>
                        <a:spcAft>
                          <a:spcPts val="0"/>
                        </a:spcAft>
                      </a:pPr>
                      <a:r>
                        <a:rPr lang="en-ZA" sz="1200" dirty="0" smtClean="0">
                          <a:effectLst/>
                          <a:latin typeface="Arial Narrow" panose="020B0606020202030204" pitchFamily="34" charset="0"/>
                          <a:ea typeface="Calibri" panose="020F0502020204030204" pitchFamily="34" charset="0"/>
                          <a:cs typeface="Times New Roman" panose="02020603050405020304" pitchFamily="18" charset="0"/>
                        </a:rPr>
                        <a:t>Annual risk assessment completed</a:t>
                      </a:r>
                      <a:endParaRPr lang="en-ZA"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b="0" i="0" u="none" strike="noStrike" kern="1200" baseline="0" dirty="0" smtClean="0">
                          <a:solidFill>
                            <a:schemeClr val="dk1"/>
                          </a:solidFill>
                          <a:latin typeface="Arial Narrow" panose="020B0606020202030204" pitchFamily="34" charset="0"/>
                          <a:ea typeface="+mn-ea"/>
                          <a:cs typeface="Arial" panose="020B0604020202020204" pitchFamily="34" charset="0"/>
                        </a:rPr>
                        <a:t>Annual risk assessment completed</a:t>
                      </a:r>
                      <a:endParaRPr lang="en-ZA" sz="1200" b="0" dirty="0" smtClean="0">
                        <a:effectLst/>
                        <a:latin typeface="Arial Narrow" panose="020B0606020202030204" pitchFamily="34" charset="0"/>
                        <a:ea typeface="Times New Roman"/>
                        <a:cs typeface="Arial" panose="020B0604020202020204" pitchFamily="34" charset="0"/>
                      </a:endParaRPr>
                    </a:p>
                    <a:p>
                      <a:endParaRPr lang="en-ZA" sz="1200" b="0" i="0" u="none" strike="noStrike" kern="1200" baseline="0" dirty="0" smtClean="0">
                        <a:solidFill>
                          <a:schemeClr val="dk1"/>
                        </a:solidFill>
                        <a:latin typeface="Arial Narrow" panose="020B060602020203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b="1" i="1" dirty="0" smtClean="0">
                          <a:latin typeface="Arial Narrow" panose="020B0606020202030204" pitchFamily="34" charset="0"/>
                          <a:cs typeface="Arial" panose="020B0604020202020204" pitchFamily="34" charset="0"/>
                        </a:rPr>
                        <a:t>Progress:</a:t>
                      </a:r>
                    </a:p>
                    <a:p>
                      <a:pPr marL="0" marR="0" indent="0" algn="l" defTabSz="914400" rtl="0" eaLnBrk="1" fontAlgn="auto" latinLnBrk="0" hangingPunct="1">
                        <a:lnSpc>
                          <a:spcPct val="100000"/>
                        </a:lnSpc>
                        <a:spcBef>
                          <a:spcPts val="0"/>
                        </a:spcBef>
                        <a:spcAft>
                          <a:spcPts val="0"/>
                        </a:spcAft>
                        <a:buClrTx/>
                        <a:buSzTx/>
                        <a:buFontTx/>
                        <a:buNone/>
                        <a:tabLst/>
                        <a:defRPr/>
                      </a:pPr>
                      <a:r>
                        <a:rPr lang="en-ZA" sz="1200" b="1" i="0" dirty="0" smtClean="0">
                          <a:latin typeface="Arial Narrow" panose="020B0606020202030204" pitchFamily="34" charset="0"/>
                          <a:cs typeface="Arial" panose="020B0604020202020204" pitchFamily="34" charset="0"/>
                        </a:rPr>
                        <a:t>Achieved.  </a:t>
                      </a:r>
                      <a:r>
                        <a:rPr lang="en-ZA" sz="1200" b="0" i="0" dirty="0" smtClean="0">
                          <a:latin typeface="Arial Narrow" panose="020B0606020202030204" pitchFamily="34" charset="0"/>
                          <a:cs typeface="Arial" panose="020B0604020202020204" pitchFamily="34" charset="0"/>
                        </a:rPr>
                        <a:t>Annual Risk Assessment  has been completed.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938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b="1" i="0" u="none" strike="noStrike" kern="1200" baseline="0" dirty="0" smtClean="0">
                          <a:solidFill>
                            <a:schemeClr val="dk1"/>
                          </a:solidFill>
                          <a:latin typeface="Arial Narrow" panose="020B0606020202030204" pitchFamily="34" charset="0"/>
                          <a:ea typeface="+mn-ea"/>
                          <a:cs typeface="Arial" panose="020B0604020202020204" pitchFamily="34" charset="0"/>
                        </a:rPr>
                        <a:t>SANBI complies with all relevant Acts and SANBI/DEA protocol through implementation of the Compliance Framework</a:t>
                      </a:r>
                      <a:r>
                        <a:rPr lang="en-ZA" sz="1200" b="1" i="0" u="none" strike="noStrike" kern="1200" baseline="0" dirty="0" smtClean="0">
                          <a:solidFill>
                            <a:schemeClr val="tx1"/>
                          </a:solidFill>
                          <a:effectLst/>
                          <a:latin typeface="Arial Narrow" panose="020B0606020202030204" pitchFamily="34" charset="0"/>
                          <a:ea typeface="+mn-ea"/>
                          <a:cs typeface="Arial" panose="020B0604020202020204" pitchFamily="34" charset="0"/>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ZA" sz="1200" b="1" dirty="0" smtClean="0">
                        <a:effectLst/>
                        <a:latin typeface="Arial Narrow" panose="020B0606020202030204" pitchFamily="34" charset="0"/>
                        <a:ea typeface="Times New Roman"/>
                        <a:cs typeface="Arial" panose="020B0604020202020204" pitchFamily="34" charset="0"/>
                      </a:endParaRPr>
                    </a:p>
                  </a:txBody>
                  <a:tcPr marL="45728" marR="4572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a:lnSpc>
                          <a:spcPct val="100000"/>
                        </a:lnSpc>
                        <a:spcAft>
                          <a:spcPts val="0"/>
                        </a:spcAft>
                      </a:pPr>
                      <a:r>
                        <a:rPr lang="en-US" sz="1200" kern="1200" dirty="0" smtClean="0">
                          <a:solidFill>
                            <a:schemeClr val="tx1"/>
                          </a:solidFill>
                          <a:effectLst/>
                          <a:latin typeface="Arial Narrow" panose="020B0606020202030204" pitchFamily="34" charset="0"/>
                          <a:ea typeface="+mn-ea"/>
                          <a:cs typeface="+mn-cs"/>
                        </a:rPr>
                        <a:t>SANBI is compliant with all relevant Acts including SANBI/DEA Protocol and regulations. </a:t>
                      </a:r>
                      <a:endParaRPr lang="en-ZA"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b="0" i="0" u="none" strike="noStrike" kern="1200" baseline="0" dirty="0" smtClean="0">
                          <a:solidFill>
                            <a:schemeClr val="dk1"/>
                          </a:solidFill>
                          <a:latin typeface="Arial Narrow" panose="020B0606020202030204" pitchFamily="34" charset="0"/>
                          <a:ea typeface="+mn-ea"/>
                          <a:cs typeface="Arial" panose="020B0604020202020204" pitchFamily="34" charset="0"/>
                        </a:rPr>
                        <a:t>Reporting monitored according to specified time frames.</a:t>
                      </a:r>
                      <a:endParaRPr lang="en-ZA" sz="1200" b="0" dirty="0" smtClean="0">
                        <a:effectLst/>
                        <a:latin typeface="Arial Narrow" panose="020B0606020202030204" pitchFamily="34" charset="0"/>
                        <a:ea typeface="Times New Roman"/>
                        <a:cs typeface="Arial" panose="020B0604020202020204" pitchFamily="34" charset="0"/>
                      </a:endParaRPr>
                    </a:p>
                    <a:p>
                      <a:endParaRPr lang="en-ZA" sz="1200" b="0" i="0" u="none" strike="noStrike" kern="1200" baseline="0" dirty="0" smtClean="0">
                        <a:solidFill>
                          <a:schemeClr val="dk1"/>
                        </a:solidFill>
                        <a:latin typeface="Arial Narrow" panose="020B060602020203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b="1" i="1" dirty="0" smtClean="0">
                          <a:latin typeface="Arial Narrow" panose="020B0606020202030204" pitchFamily="34" charset="0"/>
                          <a:cs typeface="Arial" panose="020B0604020202020204" pitchFamily="34" charset="0"/>
                        </a:rPr>
                        <a:t>Progress:</a:t>
                      </a:r>
                    </a:p>
                    <a:p>
                      <a:pPr marL="0" marR="0" indent="0" algn="l" defTabSz="914400" rtl="0" eaLnBrk="1" fontAlgn="auto" latinLnBrk="0" hangingPunct="1">
                        <a:lnSpc>
                          <a:spcPct val="100000"/>
                        </a:lnSpc>
                        <a:spcBef>
                          <a:spcPts val="0"/>
                        </a:spcBef>
                        <a:spcAft>
                          <a:spcPts val="0"/>
                        </a:spcAft>
                        <a:buClrTx/>
                        <a:buSzTx/>
                        <a:buFontTx/>
                        <a:buNone/>
                        <a:tabLst/>
                        <a:defRPr/>
                      </a:pPr>
                      <a:r>
                        <a:rPr lang="en-ZA" sz="1200" b="1" i="0" dirty="0" smtClean="0">
                          <a:latin typeface="Arial Narrow" panose="020B0606020202030204" pitchFamily="34" charset="0"/>
                          <a:cs typeface="Arial" panose="020B0604020202020204" pitchFamily="34" charset="0"/>
                        </a:rPr>
                        <a:t>Achieved. </a:t>
                      </a:r>
                      <a:r>
                        <a:rPr lang="en-ZA" sz="1200" b="0" i="0" dirty="0" smtClean="0">
                          <a:latin typeface="Arial Narrow" panose="020B0606020202030204" pitchFamily="34" charset="0"/>
                          <a:cs typeface="Arial" panose="020B0604020202020204" pitchFamily="34" charset="0"/>
                        </a:rPr>
                        <a:t>The reporting was monitored according to specified time-frames, on a quarterly basis.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9386">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600" b="1" dirty="0" smtClean="0">
                          <a:latin typeface="+mn-lt"/>
                          <a:cs typeface="Arial" panose="020B0604020202020204" pitchFamily="34" charset="0"/>
                        </a:rPr>
                        <a:t>1.4 : </a:t>
                      </a:r>
                      <a:r>
                        <a:rPr lang="en-ZA" sz="1600" b="1" i="0" u="none" strike="noStrike" kern="1200" baseline="0" dirty="0" smtClean="0">
                          <a:solidFill>
                            <a:schemeClr val="dk1"/>
                          </a:solidFill>
                          <a:latin typeface="+mn-lt"/>
                          <a:ea typeface="+mn-ea"/>
                          <a:cs typeface="+mn-cs"/>
                        </a:rPr>
                        <a:t>Effective communication and technology support services through enhanced communication and technology infrastructure</a:t>
                      </a:r>
                      <a:endParaRPr lang="en-ZA" sz="1600" b="1" dirty="0" smtClean="0">
                        <a:latin typeface="+mn-lt"/>
                        <a:cs typeface="Arial" panose="020B0604020202020204" pitchFamily="34" charset="0"/>
                      </a:endParaRPr>
                    </a:p>
                  </a:txBody>
                  <a:tcPr marL="45728" marR="4572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hMerge="1">
                  <a:txBody>
                    <a:bodyPr/>
                    <a:lstStyle/>
                    <a:p>
                      <a:pPr algn="just">
                        <a:lnSpc>
                          <a:spcPct val="100000"/>
                        </a:lnSpc>
                        <a:spcAft>
                          <a:spcPts val="0"/>
                        </a:spcAft>
                      </a:pPr>
                      <a:endParaRPr lang="en-ZA"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ZA" sz="1200" b="0" i="0" u="none" strike="noStrike" kern="1200" baseline="0" dirty="0" smtClean="0">
                        <a:solidFill>
                          <a:schemeClr val="dk1"/>
                        </a:solidFill>
                        <a:latin typeface="Arial Narrow" panose="020B060602020203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200" b="0" i="0" dirty="0" smtClean="0">
                        <a:latin typeface="Arial Narrow" panose="020B0606020202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9386">
                <a:tc>
                  <a:txBody>
                    <a:bodyPr/>
                    <a:lstStyle/>
                    <a:p>
                      <a:r>
                        <a:rPr lang="en-ZA" sz="1200" b="1" i="0" u="none" strike="noStrike" kern="1200" baseline="0" dirty="0" smtClean="0">
                          <a:solidFill>
                            <a:schemeClr val="dk1"/>
                          </a:solidFill>
                          <a:latin typeface="Arial Narrow" panose="020B0606020202030204" pitchFamily="34" charset="0"/>
                          <a:ea typeface="+mn-ea"/>
                          <a:cs typeface="Arial" panose="020B0604020202020204" pitchFamily="34" charset="0"/>
                        </a:rPr>
                        <a:t>Percentage availability of</a:t>
                      </a:r>
                    </a:p>
                    <a:p>
                      <a:r>
                        <a:rPr lang="en-ZA" sz="1200" b="1" i="0" u="none" strike="noStrike" kern="1200" baseline="0" dirty="0" smtClean="0">
                          <a:solidFill>
                            <a:schemeClr val="dk1"/>
                          </a:solidFill>
                          <a:latin typeface="Arial Narrow" panose="020B0606020202030204" pitchFamily="34" charset="0"/>
                          <a:ea typeface="+mn-ea"/>
                          <a:cs typeface="Arial" panose="020B0604020202020204" pitchFamily="34" charset="0"/>
                        </a:rPr>
                        <a:t>SANBI network and business</a:t>
                      </a:r>
                    </a:p>
                    <a:p>
                      <a:r>
                        <a:rPr lang="en-ZA" sz="1200" b="1" i="0" u="none" strike="noStrike" kern="1200" baseline="0" dirty="0" smtClean="0">
                          <a:solidFill>
                            <a:schemeClr val="dk1"/>
                          </a:solidFill>
                          <a:latin typeface="Arial Narrow" panose="020B0606020202030204" pitchFamily="34" charset="0"/>
                          <a:ea typeface="+mn-ea"/>
                          <a:cs typeface="Arial" panose="020B0604020202020204" pitchFamily="34" charset="0"/>
                        </a:rPr>
                        <a:t>applications</a:t>
                      </a:r>
                      <a:endParaRPr lang="en-ZA" sz="1200" b="1" dirty="0" smtClean="0">
                        <a:effectLst/>
                        <a:latin typeface="Arial Narrow" panose="020B0606020202030204" pitchFamily="34" charset="0"/>
                        <a:ea typeface="Times New Roman"/>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ZA" sz="700" b="1" dirty="0" smtClean="0">
                        <a:effectLst/>
                        <a:latin typeface="Arial Narrow" panose="020B0606020202030204" pitchFamily="34" charset="0"/>
                        <a:ea typeface="Times New Roman"/>
                        <a:cs typeface="Arial" panose="020B0604020202020204" pitchFamily="34" charset="0"/>
                      </a:endParaRPr>
                    </a:p>
                  </a:txBody>
                  <a:tcPr marL="45728" marR="4572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1200" kern="1200" dirty="0" smtClean="0">
                          <a:solidFill>
                            <a:schemeClr val="tx1"/>
                          </a:solidFill>
                          <a:effectLst/>
                          <a:latin typeface="Arial Narrow" panose="020B0606020202030204" pitchFamily="34" charset="0"/>
                          <a:ea typeface="+mn-ea"/>
                          <a:cs typeface="+mn-cs"/>
                        </a:rPr>
                        <a:t>90% Network availability</a:t>
                      </a:r>
                      <a:endParaRPr lang="en-ZA" sz="1200" kern="1200" dirty="0" smtClean="0">
                        <a:solidFill>
                          <a:schemeClr val="tx1"/>
                        </a:solidFill>
                        <a:effectLst/>
                        <a:latin typeface="Arial Narrow" panose="020B0606020202030204" pitchFamily="34" charset="0"/>
                        <a:ea typeface="+mn-ea"/>
                        <a:cs typeface="+mn-cs"/>
                      </a:endParaRPr>
                    </a:p>
                    <a:p>
                      <a:r>
                        <a:rPr lang="en-US" sz="1200" kern="1200" dirty="0" smtClean="0">
                          <a:solidFill>
                            <a:schemeClr val="tx1"/>
                          </a:solidFill>
                          <a:effectLst/>
                          <a:latin typeface="Arial Narrow" panose="020B0606020202030204" pitchFamily="34" charset="0"/>
                          <a:ea typeface="+mn-ea"/>
                          <a:cs typeface="+mn-cs"/>
                        </a:rPr>
                        <a:t>90% Business Application Services Availability</a:t>
                      </a:r>
                      <a:endParaRPr lang="en-ZA"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en-ZA" sz="1200" b="0" i="0" u="none" strike="noStrike" kern="1200" baseline="0" dirty="0" smtClean="0">
                          <a:solidFill>
                            <a:schemeClr val="dk1"/>
                          </a:solidFill>
                          <a:latin typeface="Arial Narrow" panose="020B0606020202030204" pitchFamily="34" charset="0"/>
                          <a:ea typeface="+mn-ea"/>
                          <a:cs typeface="Arial" panose="020B0604020202020204" pitchFamily="34" charset="0"/>
                        </a:rPr>
                        <a:t>95% of ICT Services are</a:t>
                      </a:r>
                    </a:p>
                    <a:p>
                      <a:r>
                        <a:rPr lang="en-ZA" sz="1200" b="0" i="0" u="none" strike="noStrike" kern="1200" baseline="0" dirty="0" smtClean="0">
                          <a:solidFill>
                            <a:schemeClr val="dk1"/>
                          </a:solidFill>
                          <a:latin typeface="Arial Narrow" panose="020B0606020202030204" pitchFamily="34" charset="0"/>
                          <a:ea typeface="+mn-ea"/>
                          <a:cs typeface="Arial" panose="020B0604020202020204" pitchFamily="34" charset="0"/>
                        </a:rPr>
                        <a:t>available</a:t>
                      </a:r>
                      <a:endParaRPr lang="en-ZA" sz="1200" b="0" dirty="0" smtClean="0">
                        <a:effectLst/>
                        <a:latin typeface="Arial Narrow" panose="020B0606020202030204" pitchFamily="34" charset="0"/>
                        <a:ea typeface="Times New Roman"/>
                        <a:cs typeface="Arial" panose="020B0604020202020204" pitchFamily="34" charset="0"/>
                      </a:endParaRPr>
                    </a:p>
                    <a:p>
                      <a:endParaRPr lang="en-ZA" sz="1200" b="0" i="0" u="none" strike="noStrike" kern="1200" baseline="0" dirty="0" smtClean="0">
                        <a:solidFill>
                          <a:schemeClr val="dk1"/>
                        </a:solidFill>
                        <a:latin typeface="Arial Narrow" panose="020B060602020203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b="1" i="1" dirty="0" smtClean="0">
                          <a:latin typeface="Arial Narrow" panose="020B0606020202030204" pitchFamily="34" charset="0"/>
                          <a:cs typeface="Arial" panose="020B0604020202020204" pitchFamily="34" charset="0"/>
                        </a:rPr>
                        <a:t>Progress:</a:t>
                      </a:r>
                    </a:p>
                    <a:p>
                      <a:pPr marL="0" marR="0" indent="0" algn="l" defTabSz="914400" rtl="0" eaLnBrk="1" fontAlgn="auto" latinLnBrk="0" hangingPunct="1">
                        <a:lnSpc>
                          <a:spcPct val="100000"/>
                        </a:lnSpc>
                        <a:spcBef>
                          <a:spcPts val="0"/>
                        </a:spcBef>
                        <a:spcAft>
                          <a:spcPts val="0"/>
                        </a:spcAft>
                        <a:buClrTx/>
                        <a:buSzTx/>
                        <a:buFontTx/>
                        <a:buNone/>
                        <a:tabLst/>
                        <a:defRPr/>
                      </a:pPr>
                      <a:r>
                        <a:rPr lang="en-ZA" sz="1200" b="1" i="0" dirty="0" smtClean="0">
                          <a:latin typeface="Arial Narrow" panose="020B0606020202030204" pitchFamily="34" charset="0"/>
                          <a:cs typeface="Arial" panose="020B0604020202020204" pitchFamily="34" charset="0"/>
                        </a:rPr>
                        <a:t>Achieved.</a:t>
                      </a:r>
                      <a:r>
                        <a:rPr lang="en-ZA" sz="1200" b="0" i="0" dirty="0" smtClean="0">
                          <a:latin typeface="Arial Narrow" panose="020B0606020202030204" pitchFamily="34" charset="0"/>
                          <a:cs typeface="Arial" panose="020B0604020202020204" pitchFamily="34" charset="0"/>
                        </a:rPr>
                        <a:t> 95% of ICT Services were made available.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Slide Number Placeholder 1"/>
          <p:cNvSpPr>
            <a:spLocks noGrp="1"/>
          </p:cNvSpPr>
          <p:nvPr>
            <p:ph type="sldNum" sz="quarter" idx="12"/>
          </p:nvPr>
        </p:nvSpPr>
        <p:spPr/>
        <p:txBody>
          <a:bodyPr/>
          <a:lstStyle/>
          <a:p>
            <a:pPr>
              <a:defRPr/>
            </a:pPr>
            <a:fld id="{9C457303-9F10-4D8F-8D76-077531F17F12}" type="slidenum">
              <a:rPr lang="en-US" smtClean="0">
                <a:solidFill>
                  <a:prstClr val="black">
                    <a:tint val="75000"/>
                  </a:prstClr>
                </a:solidFill>
              </a:rPr>
              <a:pPr>
                <a:defRPr/>
              </a:pPr>
              <a:t>15</a:t>
            </a:fld>
            <a:endParaRPr lang="en-US">
              <a:solidFill>
                <a:prstClr val="black">
                  <a:tint val="75000"/>
                </a:prstClr>
              </a:solidFill>
            </a:endParaRPr>
          </a:p>
        </p:txBody>
      </p:sp>
    </p:spTree>
    <p:extLst>
      <p:ext uri="{BB962C8B-B14F-4D97-AF65-F5344CB8AC3E}">
        <p14:creationId xmlns:p14="http://schemas.microsoft.com/office/powerpoint/2010/main" val="13372691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67544" y="116632"/>
            <a:ext cx="8229600" cy="477836"/>
          </a:xfrm>
        </p:spPr>
        <p:txBody>
          <a:bodyPr>
            <a:noAutofit/>
          </a:bodyPr>
          <a:lstStyle/>
          <a:p>
            <a:pPr algn="l"/>
            <a:r>
              <a:rPr lang="en-ZA" sz="1600" b="1" dirty="0" smtClean="0">
                <a:latin typeface="Arial Black" panose="020B0A04020102020204" pitchFamily="34" charset="0"/>
              </a:rPr>
              <a:t/>
            </a:r>
            <a:br>
              <a:rPr lang="en-ZA" sz="1600" b="1" dirty="0" smtClean="0">
                <a:latin typeface="Arial Black" panose="020B0A04020102020204" pitchFamily="34" charset="0"/>
              </a:rPr>
            </a:br>
            <a:r>
              <a:rPr lang="en-ZA" sz="1600" b="1" dirty="0" smtClean="0">
                <a:latin typeface="Arial Black" panose="020B0A04020102020204" pitchFamily="34" charset="0"/>
              </a:rPr>
              <a:t>PROGRAMME </a:t>
            </a:r>
            <a:r>
              <a:rPr lang="en-ZA" sz="1600" b="1" dirty="0">
                <a:latin typeface="Arial Black" panose="020B0A04020102020204" pitchFamily="34" charset="0"/>
              </a:rPr>
              <a:t>1 : Render effective &amp; efficient Corporate </a:t>
            </a:r>
            <a:r>
              <a:rPr lang="en-ZA" sz="1600" b="1" dirty="0" smtClean="0">
                <a:latin typeface="Arial Black" panose="020B0A04020102020204" pitchFamily="34" charset="0"/>
              </a:rPr>
              <a:t>Services (continue)</a:t>
            </a:r>
            <a:r>
              <a:rPr lang="en-ZA" sz="2000" b="1" dirty="0"/>
              <a:t/>
            </a:r>
            <a:br>
              <a:rPr lang="en-ZA" sz="2000" b="1" dirty="0"/>
            </a:br>
            <a:endParaRPr lang="en-ZA" sz="2000" b="1" dirty="0"/>
          </a:p>
        </p:txBody>
      </p:sp>
      <p:graphicFrame>
        <p:nvGraphicFramePr>
          <p:cNvPr id="4" name="Group 121"/>
          <p:cNvGraphicFramePr>
            <a:graphicFrameLocks noGrp="1"/>
          </p:cNvGraphicFramePr>
          <p:nvPr>
            <p:ph idx="1"/>
            <p:extLst>
              <p:ext uri="{D42A27DB-BD31-4B8C-83A1-F6EECF244321}">
                <p14:modId xmlns:p14="http://schemas.microsoft.com/office/powerpoint/2010/main" val="2179552446"/>
              </p:ext>
            </p:extLst>
          </p:nvPr>
        </p:nvGraphicFramePr>
        <p:xfrm>
          <a:off x="245660" y="686193"/>
          <a:ext cx="8761862" cy="5080669"/>
        </p:xfrm>
        <a:graphic>
          <a:graphicData uri="http://schemas.openxmlformats.org/drawingml/2006/table">
            <a:tbl>
              <a:tblPr/>
              <a:tblGrid>
                <a:gridCol w="2166165"/>
                <a:gridCol w="1582967"/>
                <a:gridCol w="1513539"/>
                <a:gridCol w="3499191"/>
              </a:tblGrid>
              <a:tr h="323742">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600" b="1" dirty="0" smtClean="0">
                          <a:latin typeface="+mn-lt"/>
                          <a:cs typeface="Arial" panose="020B0604020202020204" pitchFamily="34" charset="0"/>
                        </a:rPr>
                        <a:t>1.5: </a:t>
                      </a:r>
                      <a:r>
                        <a:rPr lang="en-ZA" sz="1600" b="1" i="0" u="none" strike="noStrike" kern="1200" baseline="0" dirty="0" smtClean="0">
                          <a:solidFill>
                            <a:schemeClr val="dk1"/>
                          </a:solidFill>
                          <a:latin typeface="+mn-lt"/>
                          <a:ea typeface="+mn-ea"/>
                          <a:cs typeface="+mn-cs"/>
                        </a:rPr>
                        <a:t>Effective marketing and communication services delivered to internal and external stakeholders.</a:t>
                      </a:r>
                      <a:endParaRPr lang="en-ZA" sz="1600" b="1" dirty="0" smtClean="0">
                        <a:latin typeface="+mn-lt"/>
                        <a:cs typeface="Arial" panose="020B0604020202020204" pitchFamily="34" charset="0"/>
                      </a:endParaRPr>
                    </a:p>
                  </a:txBody>
                  <a:tcPr marL="91454" marR="9145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tr>
              <a:tr h="5049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bg1"/>
                          </a:solidFill>
                          <a:effectLst/>
                          <a:latin typeface="Arial Narrow" pitchFamily="34" charset="0"/>
                          <a:ea typeface="+mn-ea"/>
                          <a:cs typeface="Arial" pitchFamily="34" charset="0"/>
                        </a:rPr>
                        <a:t>Performance indicator </a:t>
                      </a:r>
                    </a:p>
                  </a:txBody>
                  <a:tcPr marL="91454" marR="9145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algn="ctr">
                        <a:lnSpc>
                          <a:spcPct val="115000"/>
                        </a:lnSpc>
                        <a:spcAft>
                          <a:spcPts val="0"/>
                        </a:spcAft>
                      </a:pPr>
                      <a:r>
                        <a:rPr kumimoji="0" lang="en-ZA" sz="1400" b="1" i="0" u="none" strike="noStrike" kern="1200" cap="none" normalizeH="0" baseline="0" dirty="0" smtClean="0">
                          <a:ln>
                            <a:noFill/>
                          </a:ln>
                          <a:solidFill>
                            <a:schemeClr val="bg1"/>
                          </a:solidFill>
                          <a:effectLst/>
                          <a:latin typeface="Arial Narrow" pitchFamily="34" charset="0"/>
                          <a:ea typeface="+mn-ea"/>
                          <a:cs typeface="Arial" pitchFamily="34" charset="0"/>
                        </a:rPr>
                        <a:t>Baseline </a:t>
                      </a:r>
                      <a:endParaRPr kumimoji="0" lang="en-ZA" sz="1400" b="1" i="0" u="none" strike="noStrike" kern="1200" cap="none" normalizeH="0" baseline="0" dirty="0">
                        <a:ln>
                          <a:noFill/>
                        </a:ln>
                        <a:solidFill>
                          <a:schemeClr val="bg1"/>
                        </a:solidFill>
                        <a:effectLst/>
                        <a:latin typeface="Arial Narrow" pitchFamily="34" charset="0"/>
                        <a:ea typeface="+mn-ea"/>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algn="ctr">
                        <a:lnSpc>
                          <a:spcPct val="115000"/>
                        </a:lnSpc>
                        <a:spcAft>
                          <a:spcPts val="0"/>
                        </a:spcAft>
                      </a:pPr>
                      <a:r>
                        <a:rPr kumimoji="0" lang="en-ZA" sz="1400" b="1" i="0" u="none" strike="noStrike" kern="1200" cap="none" normalizeH="0" baseline="0" dirty="0" smtClean="0">
                          <a:ln>
                            <a:noFill/>
                          </a:ln>
                          <a:solidFill>
                            <a:schemeClr val="bg1"/>
                          </a:solidFill>
                          <a:effectLst/>
                          <a:latin typeface="Arial Narrow" pitchFamily="34" charset="0"/>
                          <a:ea typeface="+mn-ea"/>
                          <a:cs typeface="Arial" pitchFamily="34" charset="0"/>
                        </a:rPr>
                        <a:t>Annual target </a:t>
                      </a:r>
                    </a:p>
                    <a:p>
                      <a:pPr algn="ctr">
                        <a:lnSpc>
                          <a:spcPct val="115000"/>
                        </a:lnSpc>
                        <a:spcAft>
                          <a:spcPts val="0"/>
                        </a:spcAft>
                      </a:pPr>
                      <a:r>
                        <a:rPr kumimoji="0" lang="en-ZA" sz="1400" b="1" i="0" u="none" strike="noStrike" kern="1200" cap="none" normalizeH="0" baseline="0" dirty="0" smtClean="0">
                          <a:ln>
                            <a:noFill/>
                          </a:ln>
                          <a:solidFill>
                            <a:schemeClr val="bg1"/>
                          </a:solidFill>
                          <a:effectLst/>
                          <a:latin typeface="Arial Narrow" pitchFamily="34" charset="0"/>
                          <a:ea typeface="+mn-ea"/>
                          <a:cs typeface="Arial" pitchFamily="34" charset="0"/>
                        </a:rPr>
                        <a:t>2014/15</a:t>
                      </a:r>
                      <a:endParaRPr kumimoji="0" lang="en-ZA" sz="1400" b="1" i="0" u="none" strike="noStrike" kern="1200" cap="none" normalizeH="0" baseline="0" dirty="0">
                        <a:ln>
                          <a:noFill/>
                        </a:ln>
                        <a:solidFill>
                          <a:schemeClr val="bg1"/>
                        </a:solidFill>
                        <a:effectLst/>
                        <a:latin typeface="Arial Narrow" pitchFamily="34" charset="0"/>
                        <a:ea typeface="+mn-ea"/>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cap="none" normalizeH="0" baseline="0" dirty="0" smtClean="0">
                          <a:ln>
                            <a:noFill/>
                          </a:ln>
                          <a:solidFill>
                            <a:schemeClr val="bg1"/>
                          </a:solidFill>
                          <a:effectLst/>
                          <a:latin typeface="Arial Narrow" pitchFamily="34" charset="0"/>
                          <a:cs typeface="Arial" pitchFamily="34" charset="0"/>
                        </a:rPr>
                        <a:t>Achievements/Challenges/Corrective measures</a:t>
                      </a:r>
                    </a:p>
                  </a:txBody>
                  <a:tcPr marL="91454" marR="9145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r>
              <a:tr h="6787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b="1" i="0" u="none" strike="noStrike" kern="1200" baseline="0" dirty="0" smtClean="0">
                          <a:solidFill>
                            <a:schemeClr val="dk1"/>
                          </a:solidFill>
                          <a:latin typeface="Arial Narrow" panose="020B0606020202030204" pitchFamily="34" charset="0"/>
                          <a:ea typeface="+mn-ea"/>
                          <a:cs typeface="Arial" panose="020B0604020202020204" pitchFamily="34" charset="0"/>
                        </a:rPr>
                        <a:t>Number of communication platforms and methods utilised to keep internal and external stakeholders informed of SANBI activities and its NBGs</a:t>
                      </a:r>
                      <a:endParaRPr lang="en-ZA" sz="1200" b="1" dirty="0" smtClean="0">
                        <a:effectLst/>
                        <a:latin typeface="Arial Narrow" panose="020B0606020202030204" pitchFamily="34" charset="0"/>
                        <a:ea typeface="Times New Roman"/>
                        <a:cs typeface="Arial" panose="020B0604020202020204" pitchFamily="34" charset="0"/>
                      </a:endParaRPr>
                    </a:p>
                  </a:txBody>
                  <a:tcPr marL="45728" marR="4572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a:lnSpc>
                          <a:spcPct val="100000"/>
                        </a:lnSpc>
                        <a:spcAft>
                          <a:spcPts val="0"/>
                        </a:spcAft>
                      </a:pPr>
                      <a:r>
                        <a:rPr lang="en-US" sz="1200" kern="1200" dirty="0" smtClean="0">
                          <a:solidFill>
                            <a:schemeClr val="tx1"/>
                          </a:solidFill>
                          <a:effectLst/>
                          <a:latin typeface="Arial Narrow" panose="020B0606020202030204" pitchFamily="34" charset="0"/>
                          <a:ea typeface="+mn-ea"/>
                          <a:cs typeface="+mn-cs"/>
                        </a:rPr>
                        <a:t>New corporate identity applied to approximately 70% material. </a:t>
                      </a:r>
                      <a:endParaRPr kumimoji="0" lang="en-ZA" sz="12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en-ZA" sz="1200" b="0" i="0" u="none" strike="noStrike" kern="1200" baseline="0" dirty="0" smtClean="0">
                          <a:solidFill>
                            <a:schemeClr val="dk1"/>
                          </a:solidFill>
                          <a:latin typeface="Arial Narrow" panose="020B0606020202030204" pitchFamily="34" charset="0"/>
                          <a:ea typeface="+mn-ea"/>
                          <a:cs typeface="Arial" panose="020B0604020202020204" pitchFamily="34" charset="0"/>
                        </a:rPr>
                        <a:t>Quarterly newsflash, information brochures, intranet, website and CEOs letter.</a:t>
                      </a:r>
                    </a:p>
                    <a:p>
                      <a:r>
                        <a:rPr lang="en-ZA" sz="1200" b="0" i="0" u="none" strike="noStrike" kern="1200" baseline="0" dirty="0" smtClean="0">
                          <a:solidFill>
                            <a:schemeClr val="dk1"/>
                          </a:solidFill>
                          <a:latin typeface="Arial Narrow" panose="020B0606020202030204" pitchFamily="34" charset="0"/>
                          <a:ea typeface="+mn-ea"/>
                          <a:cs typeface="Arial" panose="020B0604020202020204" pitchFamily="34" charset="0"/>
                        </a:rPr>
                        <a:t>Pull up banners, outdoor branding material including signage.</a:t>
                      </a:r>
                    </a:p>
                    <a:p>
                      <a:endParaRPr lang="en-ZA" sz="1200" b="0" i="0" u="none" strike="noStrike" kern="1200" baseline="0" dirty="0" smtClean="0">
                        <a:solidFill>
                          <a:schemeClr val="dk1"/>
                        </a:solidFill>
                        <a:latin typeface="Arial Narrow" panose="020B060602020203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just" defTabSz="457200" rtl="0" eaLnBrk="1" fontAlgn="ctr" latinLnBrk="0" hangingPunct="1">
                        <a:lnSpc>
                          <a:spcPct val="110000"/>
                        </a:lnSpc>
                        <a:spcBef>
                          <a:spcPts val="0"/>
                        </a:spcBef>
                        <a:spcAft>
                          <a:spcPts val="0"/>
                        </a:spcAft>
                        <a:buClrTx/>
                        <a:buSzTx/>
                        <a:buFontTx/>
                        <a:buNone/>
                        <a:tabLst/>
                        <a:defRPr/>
                      </a:pPr>
                      <a:r>
                        <a:rPr lang="en-ZA" sz="1200" b="1" i="1" kern="1200" dirty="0" smtClean="0">
                          <a:solidFill>
                            <a:schemeClr val="tx1"/>
                          </a:solidFill>
                          <a:effectLst/>
                          <a:latin typeface="Arial Narrow" pitchFamily="34" charset="0"/>
                          <a:ea typeface="+mn-ea"/>
                          <a:cs typeface="+mn-cs"/>
                        </a:rPr>
                        <a:t>Progress</a:t>
                      </a:r>
                      <a:r>
                        <a:rPr lang="en-ZA" sz="1200" kern="1200" dirty="0" smtClean="0">
                          <a:solidFill>
                            <a:schemeClr val="tx1"/>
                          </a:solidFill>
                          <a:effectLst/>
                          <a:latin typeface="Arial Narrow" pitchFamily="34" charset="0"/>
                          <a:ea typeface="+mn-ea"/>
                          <a:cs typeface="+mn-cs"/>
                        </a:rPr>
                        <a:t>:</a:t>
                      </a:r>
                    </a:p>
                    <a:p>
                      <a:pPr marL="0" marR="0" indent="0" algn="l" defTabSz="457200" rtl="0" eaLnBrk="1" fontAlgn="ctr" latinLnBrk="0" hangingPunct="1">
                        <a:lnSpc>
                          <a:spcPct val="110000"/>
                        </a:lnSpc>
                        <a:spcBef>
                          <a:spcPts val="0"/>
                        </a:spcBef>
                        <a:spcAft>
                          <a:spcPts val="0"/>
                        </a:spcAft>
                        <a:buClrTx/>
                        <a:buSzTx/>
                        <a:buFontTx/>
                        <a:buNone/>
                        <a:tabLst/>
                        <a:defRPr/>
                      </a:pPr>
                      <a:r>
                        <a:rPr lang="en-ZA" sz="1200" b="1" kern="1200" dirty="0" smtClean="0">
                          <a:solidFill>
                            <a:schemeClr val="tx1"/>
                          </a:solidFill>
                          <a:effectLst/>
                          <a:latin typeface="Arial Narrow" pitchFamily="34" charset="0"/>
                          <a:ea typeface="+mn-ea"/>
                          <a:cs typeface="+mn-cs"/>
                        </a:rPr>
                        <a:t>Achieved.</a:t>
                      </a:r>
                      <a:r>
                        <a:rPr lang="en-ZA" sz="1200" kern="1200" baseline="0" dirty="0" smtClean="0">
                          <a:solidFill>
                            <a:schemeClr val="tx1"/>
                          </a:solidFill>
                          <a:effectLst/>
                          <a:latin typeface="Arial Narrow" pitchFamily="34" charset="0"/>
                          <a:ea typeface="+mn-ea"/>
                          <a:cs typeface="+mn-cs"/>
                        </a:rPr>
                        <a:t>  The quarterly newsflash, information </a:t>
                      </a:r>
                      <a:r>
                        <a:rPr lang="en-ZA" sz="1200" kern="1200" baseline="0" dirty="0" err="1" smtClean="0">
                          <a:solidFill>
                            <a:schemeClr val="tx1"/>
                          </a:solidFill>
                          <a:effectLst/>
                          <a:latin typeface="Arial Narrow" pitchFamily="34" charset="0"/>
                          <a:ea typeface="+mn-ea"/>
                          <a:cs typeface="+mn-cs"/>
                        </a:rPr>
                        <a:t>brouchers</a:t>
                      </a:r>
                      <a:r>
                        <a:rPr lang="en-ZA" sz="1200" kern="1200" baseline="0" dirty="0" smtClean="0">
                          <a:solidFill>
                            <a:schemeClr val="tx1"/>
                          </a:solidFill>
                          <a:effectLst/>
                          <a:latin typeface="Arial Narrow" pitchFamily="34" charset="0"/>
                          <a:ea typeface="+mn-ea"/>
                          <a:cs typeface="+mn-cs"/>
                        </a:rPr>
                        <a:t>, intranet, website and CEO's letters were published.</a:t>
                      </a:r>
                      <a:endParaRPr lang="en-ZA" sz="1200" kern="1200" dirty="0" smtClean="0">
                        <a:solidFill>
                          <a:schemeClr val="tx1"/>
                        </a:solidFill>
                        <a:effectLst/>
                        <a:latin typeface="Arial Narrow" pitchFamily="34"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9386">
                <a:tc rowSpan="2">
                  <a:txBody>
                    <a:bodyPr/>
                    <a:lstStyle/>
                    <a:p>
                      <a:r>
                        <a:rPr lang="en-ZA" sz="1200" b="1" i="0" u="none" strike="noStrike" kern="1200" baseline="0" dirty="0" smtClean="0">
                          <a:solidFill>
                            <a:schemeClr val="dk1"/>
                          </a:solidFill>
                          <a:latin typeface="Arial Narrow" panose="020B0606020202030204" pitchFamily="34" charset="0"/>
                          <a:ea typeface="+mn-ea"/>
                          <a:cs typeface="Arial" panose="020B0604020202020204" pitchFamily="34" charset="0"/>
                        </a:rPr>
                        <a:t>Number of marketing initiatives and platforms identified and effectively utilised for brand SANBI and NBGs profiling</a:t>
                      </a:r>
                      <a:endParaRPr lang="en-ZA" sz="1200" b="1" dirty="0">
                        <a:effectLst/>
                        <a:latin typeface="Arial Narrow" panose="020B0606020202030204" pitchFamily="34" charset="0"/>
                        <a:ea typeface="Times New Roman"/>
                        <a:cs typeface="Arial" panose="020B0604020202020204" pitchFamily="34" charset="0"/>
                      </a:endParaRPr>
                    </a:p>
                  </a:txBody>
                  <a:tcPr marL="45728" marR="4572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algn="l">
                        <a:lnSpc>
                          <a:spcPct val="100000"/>
                        </a:lnSpc>
                        <a:spcAft>
                          <a:spcPts val="0"/>
                        </a:spcAft>
                      </a:pPr>
                      <a:r>
                        <a:rPr lang="en-US" sz="1200" kern="1200" dirty="0" smtClean="0">
                          <a:solidFill>
                            <a:schemeClr val="tx1"/>
                          </a:solidFill>
                          <a:effectLst/>
                          <a:latin typeface="Arial Narrow" panose="020B0606020202030204" pitchFamily="34" charset="0"/>
                          <a:ea typeface="+mn-ea"/>
                          <a:cs typeface="+mn-cs"/>
                        </a:rPr>
                        <a:t>At least 1 media release per quarter.</a:t>
                      </a:r>
                      <a:endParaRPr lang="en-ZA"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b="0" i="0" u="none" strike="noStrike" kern="1200" baseline="0" dirty="0" smtClean="0">
                          <a:solidFill>
                            <a:schemeClr val="dk1"/>
                          </a:solidFill>
                          <a:latin typeface="Arial Narrow" panose="020B0606020202030204" pitchFamily="34" charset="0"/>
                          <a:ea typeface="+mn-ea"/>
                          <a:cs typeface="Arial" panose="020B0604020202020204" pitchFamily="34" charset="0"/>
                        </a:rPr>
                        <a:t>Produced newspaper articles, adverts and recorded interviews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b="1" i="1" dirty="0" smtClean="0">
                          <a:latin typeface="Arial Narrow" panose="020B0606020202030204" pitchFamily="34" charset="0"/>
                          <a:cs typeface="Arial" panose="020B0604020202020204" pitchFamily="34" charset="0"/>
                        </a:rPr>
                        <a:t>Progress:</a:t>
                      </a:r>
                    </a:p>
                    <a:p>
                      <a:pPr marL="0" marR="0" indent="0" algn="l" defTabSz="914400" rtl="0" eaLnBrk="1" fontAlgn="auto" latinLnBrk="0" hangingPunct="1">
                        <a:lnSpc>
                          <a:spcPct val="100000"/>
                        </a:lnSpc>
                        <a:spcBef>
                          <a:spcPts val="0"/>
                        </a:spcBef>
                        <a:spcAft>
                          <a:spcPts val="0"/>
                        </a:spcAft>
                        <a:buClrTx/>
                        <a:buSzTx/>
                        <a:buFontTx/>
                        <a:buNone/>
                        <a:tabLst/>
                        <a:defRPr/>
                      </a:pPr>
                      <a:r>
                        <a:rPr lang="en-ZA" sz="1200" b="1" i="0" dirty="0" smtClean="0">
                          <a:latin typeface="Arial Narrow" panose="020B0606020202030204" pitchFamily="34" charset="0"/>
                          <a:cs typeface="Arial" panose="020B0604020202020204" pitchFamily="34" charset="0"/>
                        </a:rPr>
                        <a:t>Achieved.  </a:t>
                      </a:r>
                      <a:r>
                        <a:rPr lang="en-ZA" sz="1200" b="0" i="0" dirty="0" smtClean="0">
                          <a:latin typeface="Arial Narrow" panose="020B0606020202030204" pitchFamily="34" charset="0"/>
                          <a:cs typeface="Arial" panose="020B0604020202020204" pitchFamily="34" charset="0"/>
                        </a:rPr>
                        <a:t>The newspaper articles, adverts and recorded interviews were produced.</a:t>
                      </a:r>
                    </a:p>
                    <a:p>
                      <a:pPr marL="0" marR="0" indent="0" algn="l" defTabSz="914400" rtl="0" eaLnBrk="1" fontAlgn="auto" latinLnBrk="0" hangingPunct="1">
                        <a:lnSpc>
                          <a:spcPct val="100000"/>
                        </a:lnSpc>
                        <a:spcBef>
                          <a:spcPts val="0"/>
                        </a:spcBef>
                        <a:spcAft>
                          <a:spcPts val="0"/>
                        </a:spcAft>
                        <a:buClrTx/>
                        <a:buSzTx/>
                        <a:buFontTx/>
                        <a:buNone/>
                        <a:tabLst/>
                        <a:defRPr/>
                      </a:pPr>
                      <a:endParaRPr lang="en-ZA" sz="1000" b="0" i="0" dirty="0" smtClean="0">
                        <a:latin typeface="Arial Narrow" panose="020B0606020202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9386">
                <a:tc vMerge="1">
                  <a:txBody>
                    <a:bodyPr/>
                    <a:lstStyle/>
                    <a:p>
                      <a:endParaRPr lang="en-ZA" sz="1200" b="1" dirty="0">
                        <a:effectLst/>
                        <a:latin typeface="Arial Narrow" panose="020B0606020202030204" pitchFamily="34" charset="0"/>
                        <a:ea typeface="Times New Roman"/>
                        <a:cs typeface="Arial" panose="020B0604020202020204" pitchFamily="34" charset="0"/>
                      </a:endParaRPr>
                    </a:p>
                  </a:txBody>
                  <a:tcPr marL="45728" marR="4572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algn="l">
                        <a:lnSpc>
                          <a:spcPct val="100000"/>
                        </a:lnSpc>
                        <a:spcAft>
                          <a:spcPts val="0"/>
                        </a:spcAft>
                      </a:pPr>
                      <a:endParaRPr lang="en-ZA"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b="0" i="0" u="none" strike="noStrike" kern="1200" baseline="0" dirty="0" smtClean="0">
                          <a:solidFill>
                            <a:schemeClr val="dk1"/>
                          </a:solidFill>
                          <a:latin typeface="Arial Narrow" panose="020B0606020202030204" pitchFamily="34" charset="0"/>
                          <a:ea typeface="+mn-ea"/>
                          <a:cs typeface="Arial" panose="020B0604020202020204" pitchFamily="34" charset="0"/>
                        </a:rPr>
                        <a:t>Increased media coverage received.</a:t>
                      </a:r>
                    </a:p>
                    <a:p>
                      <a:pPr marL="0" marR="0" indent="0" algn="l" defTabSz="914400" rtl="0" eaLnBrk="1" fontAlgn="auto" latinLnBrk="0" hangingPunct="1">
                        <a:lnSpc>
                          <a:spcPct val="100000"/>
                        </a:lnSpc>
                        <a:spcBef>
                          <a:spcPts val="0"/>
                        </a:spcBef>
                        <a:spcAft>
                          <a:spcPts val="0"/>
                        </a:spcAft>
                        <a:buClrTx/>
                        <a:buSzTx/>
                        <a:buFontTx/>
                        <a:buNone/>
                        <a:tabLst/>
                        <a:defRPr/>
                      </a:pPr>
                      <a:endParaRPr lang="en-ZA" sz="700" b="0" i="0" u="none" strike="noStrike" kern="1200" baseline="0" dirty="0" smtClean="0">
                        <a:solidFill>
                          <a:schemeClr val="dk1"/>
                        </a:solidFill>
                        <a:latin typeface="Arial Narrow" panose="020B060602020203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b="1" i="1" dirty="0" smtClean="0">
                          <a:latin typeface="Arial Narrow" panose="020B0606020202030204" pitchFamily="34" charset="0"/>
                          <a:cs typeface="Arial" panose="020B0604020202020204" pitchFamily="34" charset="0"/>
                        </a:rPr>
                        <a:t>Progress:</a:t>
                      </a:r>
                    </a:p>
                    <a:p>
                      <a:pPr marL="0" marR="0" indent="0" algn="l" defTabSz="914400" rtl="0" eaLnBrk="1" fontAlgn="auto" latinLnBrk="0" hangingPunct="1">
                        <a:lnSpc>
                          <a:spcPct val="100000"/>
                        </a:lnSpc>
                        <a:spcBef>
                          <a:spcPts val="0"/>
                        </a:spcBef>
                        <a:spcAft>
                          <a:spcPts val="0"/>
                        </a:spcAft>
                        <a:buClrTx/>
                        <a:buSzTx/>
                        <a:buFontTx/>
                        <a:buNone/>
                        <a:tabLst/>
                        <a:defRPr/>
                      </a:pPr>
                      <a:r>
                        <a:rPr lang="en-ZA" sz="1200" b="0" i="0" dirty="0" smtClean="0">
                          <a:latin typeface="Arial Narrow" panose="020B0606020202030204" pitchFamily="34" charset="0"/>
                          <a:cs typeface="Arial" panose="020B0604020202020204" pitchFamily="34" charset="0"/>
                        </a:rPr>
                        <a:t>Achieved.  Received increased media coverage.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938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b="1" i="0" u="none" strike="noStrike" kern="1200" baseline="0" dirty="0" smtClean="0">
                          <a:solidFill>
                            <a:schemeClr val="dk1"/>
                          </a:solidFill>
                          <a:latin typeface="Arial Narrow" panose="020B0606020202030204" pitchFamily="34" charset="0"/>
                          <a:ea typeface="+mn-ea"/>
                          <a:cs typeface="Arial" panose="020B0604020202020204" pitchFamily="34" charset="0"/>
                        </a:rPr>
                        <a:t>Number of media platforms utilised to educate and inform the public about SANBI, its products and services</a:t>
                      </a:r>
                      <a:endParaRPr lang="en-ZA" sz="1200" b="1" dirty="0" smtClean="0">
                        <a:effectLst/>
                        <a:latin typeface="Arial Narrow" panose="020B0606020202030204" pitchFamily="34" charset="0"/>
                        <a:ea typeface="Times New Roman"/>
                        <a:cs typeface="Arial" panose="020B0604020202020204" pitchFamily="34" charset="0"/>
                      </a:endParaRPr>
                    </a:p>
                    <a:p>
                      <a:endParaRPr lang="en-ZA" sz="1200" b="1" dirty="0">
                        <a:effectLst/>
                        <a:latin typeface="Arial Narrow" panose="020B0606020202030204" pitchFamily="34" charset="0"/>
                        <a:ea typeface="Times New Roman"/>
                        <a:cs typeface="Arial" panose="020B0604020202020204" pitchFamily="34" charset="0"/>
                      </a:endParaRPr>
                    </a:p>
                  </a:txBody>
                  <a:tcPr marL="45728" marR="4572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a:lnSpc>
                          <a:spcPct val="100000"/>
                        </a:lnSpc>
                        <a:spcAft>
                          <a:spcPts val="0"/>
                        </a:spcAft>
                      </a:pPr>
                      <a:r>
                        <a:rPr lang="en-US" sz="1200" kern="1200" dirty="0" smtClean="0">
                          <a:solidFill>
                            <a:schemeClr val="tx1"/>
                          </a:solidFill>
                          <a:effectLst/>
                          <a:latin typeface="Arial Narrow" panose="020B0606020202030204" pitchFamily="34" charset="0"/>
                          <a:ea typeface="+mn-ea"/>
                          <a:cs typeface="+mn-cs"/>
                        </a:rPr>
                        <a:t>SANBI’s gardens and tourism assets are being promoted and marketed to target audiences through at least 1 advert per quarter, 2 concerts series, 2 major events and other activities. </a:t>
                      </a:r>
                    </a:p>
                    <a:p>
                      <a:pPr algn="l">
                        <a:lnSpc>
                          <a:spcPct val="100000"/>
                        </a:lnSpc>
                        <a:spcAft>
                          <a:spcPts val="0"/>
                        </a:spcAft>
                      </a:pPr>
                      <a:endParaRPr lang="en-ZA" sz="10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en-ZA" sz="1200" b="0" i="0" u="none" strike="noStrike" kern="1200" baseline="0" dirty="0" smtClean="0">
                          <a:solidFill>
                            <a:schemeClr val="dk1"/>
                          </a:solidFill>
                          <a:latin typeface="Arial Narrow" panose="020B0606020202030204" pitchFamily="34" charset="0"/>
                          <a:ea typeface="+mn-ea"/>
                          <a:cs typeface="Arial" panose="020B0604020202020204" pitchFamily="34" charset="0"/>
                        </a:rPr>
                        <a:t>Attended exhibitions, activations, shows and campaigns Gardens implemented</a:t>
                      </a:r>
                    </a:p>
                    <a:p>
                      <a:r>
                        <a:rPr lang="en-ZA" sz="1200" b="0" i="0" u="none" strike="noStrike" kern="1200" baseline="0" dirty="0" smtClean="0">
                          <a:solidFill>
                            <a:schemeClr val="dk1"/>
                          </a:solidFill>
                          <a:latin typeface="Arial Narrow" panose="020B0606020202030204" pitchFamily="34" charset="0"/>
                          <a:ea typeface="+mn-ea"/>
                          <a:cs typeface="Arial" panose="020B0604020202020204" pitchFamily="34" charset="0"/>
                        </a:rPr>
                        <a:t>initiatives and activities to attract increased number of visitors.</a:t>
                      </a:r>
                    </a:p>
                    <a:p>
                      <a:endParaRPr lang="en-ZA" sz="1200" b="0" i="0" u="none" strike="noStrike" kern="1200" baseline="0" dirty="0" smtClean="0">
                        <a:solidFill>
                          <a:schemeClr val="dk1"/>
                        </a:solidFill>
                        <a:latin typeface="Arial Narrow" panose="020B060602020203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b="1" i="1" dirty="0" smtClean="0">
                          <a:latin typeface="Arial Narrow" panose="020B0606020202030204" pitchFamily="34" charset="0"/>
                          <a:cs typeface="Arial" panose="020B0604020202020204" pitchFamily="34" charset="0"/>
                        </a:rPr>
                        <a:t>Progress:</a:t>
                      </a:r>
                    </a:p>
                    <a:p>
                      <a:pPr marL="0" marR="0" indent="0" algn="l" defTabSz="914400" rtl="0" eaLnBrk="1" fontAlgn="auto" latinLnBrk="0" hangingPunct="1">
                        <a:lnSpc>
                          <a:spcPct val="100000"/>
                        </a:lnSpc>
                        <a:spcBef>
                          <a:spcPts val="0"/>
                        </a:spcBef>
                        <a:spcAft>
                          <a:spcPts val="0"/>
                        </a:spcAft>
                        <a:buClrTx/>
                        <a:buSzTx/>
                        <a:buFontTx/>
                        <a:buNone/>
                        <a:tabLst/>
                        <a:defRPr/>
                      </a:pPr>
                      <a:r>
                        <a:rPr lang="en-ZA" sz="1200" b="1" i="0" dirty="0" smtClean="0">
                          <a:latin typeface="Arial Narrow" panose="020B0606020202030204" pitchFamily="34" charset="0"/>
                          <a:cs typeface="Arial" panose="020B0604020202020204" pitchFamily="34" charset="0"/>
                        </a:rPr>
                        <a:t>Achieved. </a:t>
                      </a:r>
                      <a:r>
                        <a:rPr lang="en-ZA" sz="1200" b="0" i="0" dirty="0" smtClean="0">
                          <a:latin typeface="Arial Narrow" panose="020B0606020202030204" pitchFamily="34" charset="0"/>
                          <a:cs typeface="Arial" panose="020B0604020202020204" pitchFamily="34" charset="0"/>
                        </a:rPr>
                        <a:t>Exhibitions, activations, shows and campaigns were attended and Gardens implemented initiatives and activities to attract increased number of visitors.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Slide Number Placeholder 1"/>
          <p:cNvSpPr>
            <a:spLocks noGrp="1"/>
          </p:cNvSpPr>
          <p:nvPr>
            <p:ph type="sldNum" sz="quarter" idx="12"/>
          </p:nvPr>
        </p:nvSpPr>
        <p:spPr/>
        <p:txBody>
          <a:bodyPr/>
          <a:lstStyle/>
          <a:p>
            <a:pPr>
              <a:defRPr/>
            </a:pPr>
            <a:fld id="{9C457303-9F10-4D8F-8D76-077531F17F12}" type="slidenum">
              <a:rPr lang="en-US" smtClean="0">
                <a:solidFill>
                  <a:prstClr val="black">
                    <a:tint val="75000"/>
                  </a:prstClr>
                </a:solidFill>
              </a:rPr>
              <a:pPr>
                <a:defRPr/>
              </a:pPr>
              <a:t>16</a:t>
            </a:fld>
            <a:endParaRPr lang="en-US">
              <a:solidFill>
                <a:prstClr val="black">
                  <a:tint val="75000"/>
                </a:prstClr>
              </a:solidFill>
            </a:endParaRPr>
          </a:p>
        </p:txBody>
      </p:sp>
    </p:spTree>
    <p:extLst>
      <p:ext uri="{BB962C8B-B14F-4D97-AF65-F5344CB8AC3E}">
        <p14:creationId xmlns:p14="http://schemas.microsoft.com/office/powerpoint/2010/main" val="41492248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descr="Strelitzias in flower, Main Lawn, Kirstenbosch in winter-spring"/>
          <p:cNvPicPr>
            <a:picLocks noChangeAspect="1" noChangeArrowheads="1"/>
          </p:cNvPicPr>
          <p:nvPr/>
        </p:nvPicPr>
        <p:blipFill>
          <a:blip r:embed="rId2" cstate="email"/>
          <a:srcRect/>
          <a:stretch>
            <a:fillRect/>
          </a:stretch>
        </p:blipFill>
        <p:spPr bwMode="auto">
          <a:xfrm>
            <a:off x="0" y="4792505"/>
            <a:ext cx="3048000" cy="2065495"/>
          </a:xfrm>
          <a:prstGeom prst="rect">
            <a:avLst/>
          </a:prstGeom>
          <a:noFill/>
        </p:spPr>
      </p:pic>
      <p:pic>
        <p:nvPicPr>
          <p:cNvPr id="76804" name="Picture 4" descr="Walter Sisulu aerial view"/>
          <p:cNvPicPr>
            <a:picLocks noChangeAspect="1" noChangeArrowheads="1"/>
          </p:cNvPicPr>
          <p:nvPr/>
        </p:nvPicPr>
        <p:blipFill>
          <a:blip r:embed="rId3" cstate="email"/>
          <a:srcRect/>
          <a:stretch>
            <a:fillRect/>
          </a:stretch>
        </p:blipFill>
        <p:spPr bwMode="auto">
          <a:xfrm>
            <a:off x="3048000" y="4800600"/>
            <a:ext cx="2209800" cy="2057400"/>
          </a:xfrm>
          <a:prstGeom prst="rect">
            <a:avLst/>
          </a:prstGeom>
          <a:noFill/>
        </p:spPr>
      </p:pic>
      <p:pic>
        <p:nvPicPr>
          <p:cNvPr id="76806" name="Picture 6" descr="Free State NBG"/>
          <p:cNvPicPr>
            <a:picLocks noChangeAspect="1" noChangeArrowheads="1"/>
          </p:cNvPicPr>
          <p:nvPr/>
        </p:nvPicPr>
        <p:blipFill>
          <a:blip r:embed="rId4" cstate="email"/>
          <a:srcRect/>
          <a:stretch>
            <a:fillRect/>
          </a:stretch>
        </p:blipFill>
        <p:spPr bwMode="auto">
          <a:xfrm>
            <a:off x="5257801" y="4748346"/>
            <a:ext cx="3886200" cy="2109654"/>
          </a:xfrm>
          <a:prstGeom prst="rect">
            <a:avLst/>
          </a:prstGeom>
          <a:noFill/>
        </p:spPr>
      </p:pic>
      <p:pic>
        <p:nvPicPr>
          <p:cNvPr id="76808" name="Picture 8" descr="View over Garden from Fynbos Trail"/>
          <p:cNvPicPr>
            <a:picLocks noChangeAspect="1" noChangeArrowheads="1"/>
          </p:cNvPicPr>
          <p:nvPr/>
        </p:nvPicPr>
        <p:blipFill>
          <a:blip r:embed="rId5" cstate="email"/>
          <a:srcRect/>
          <a:stretch>
            <a:fillRect/>
          </a:stretch>
        </p:blipFill>
        <p:spPr bwMode="auto">
          <a:xfrm>
            <a:off x="6567921" y="3048000"/>
            <a:ext cx="2576079" cy="1943101"/>
          </a:xfrm>
          <a:prstGeom prst="rect">
            <a:avLst/>
          </a:prstGeom>
          <a:noFill/>
        </p:spPr>
      </p:pic>
      <p:pic>
        <p:nvPicPr>
          <p:cNvPr id="76810" name="Picture 10" descr="Richtersveld section of the Karoo Desert NBG"/>
          <p:cNvPicPr>
            <a:picLocks noChangeAspect="1" noChangeArrowheads="1"/>
          </p:cNvPicPr>
          <p:nvPr/>
        </p:nvPicPr>
        <p:blipFill>
          <a:blip r:embed="rId6" cstate="email"/>
          <a:srcRect/>
          <a:stretch>
            <a:fillRect/>
          </a:stretch>
        </p:blipFill>
        <p:spPr bwMode="auto">
          <a:xfrm>
            <a:off x="0" y="2971800"/>
            <a:ext cx="2999072" cy="1876425"/>
          </a:xfrm>
          <a:prstGeom prst="rect">
            <a:avLst/>
          </a:prstGeom>
          <a:noFill/>
        </p:spPr>
      </p:pic>
      <p:pic>
        <p:nvPicPr>
          <p:cNvPr id="76812" name="Picture 12" descr="Autumn in the Plane_Avenue"/>
          <p:cNvPicPr>
            <a:picLocks noChangeAspect="1" noChangeArrowheads="1"/>
          </p:cNvPicPr>
          <p:nvPr/>
        </p:nvPicPr>
        <p:blipFill>
          <a:blip r:embed="rId7" cstate="email"/>
          <a:srcRect/>
          <a:stretch>
            <a:fillRect/>
          </a:stretch>
        </p:blipFill>
        <p:spPr bwMode="auto">
          <a:xfrm>
            <a:off x="13636" y="1018962"/>
            <a:ext cx="2971800" cy="1986860"/>
          </a:xfrm>
          <a:prstGeom prst="rect">
            <a:avLst/>
          </a:prstGeom>
          <a:noFill/>
        </p:spPr>
      </p:pic>
      <p:pic>
        <p:nvPicPr>
          <p:cNvPr id="76814" name="Picture 14" descr="Scorpion"/>
          <p:cNvPicPr>
            <a:picLocks noChangeAspect="1" noChangeArrowheads="1"/>
          </p:cNvPicPr>
          <p:nvPr/>
        </p:nvPicPr>
        <p:blipFill>
          <a:blip r:embed="rId8" cstate="email"/>
          <a:srcRect/>
          <a:stretch>
            <a:fillRect/>
          </a:stretch>
        </p:blipFill>
        <p:spPr bwMode="auto">
          <a:xfrm>
            <a:off x="4953000" y="0"/>
            <a:ext cx="1238250" cy="1866901"/>
          </a:xfrm>
          <a:prstGeom prst="rect">
            <a:avLst/>
          </a:prstGeom>
          <a:noFill/>
        </p:spPr>
      </p:pic>
      <p:pic>
        <p:nvPicPr>
          <p:cNvPr id="76816" name="Picture 16" descr="Hippopotamus"/>
          <p:cNvPicPr>
            <a:picLocks noChangeAspect="1" noChangeArrowheads="1"/>
          </p:cNvPicPr>
          <p:nvPr/>
        </p:nvPicPr>
        <p:blipFill>
          <a:blip r:embed="rId9" cstate="email"/>
          <a:srcRect/>
          <a:stretch>
            <a:fillRect/>
          </a:stretch>
        </p:blipFill>
        <p:spPr bwMode="auto">
          <a:xfrm>
            <a:off x="6997065" y="1371600"/>
            <a:ext cx="2146935" cy="1866900"/>
          </a:xfrm>
          <a:prstGeom prst="rect">
            <a:avLst/>
          </a:prstGeom>
          <a:noFill/>
        </p:spPr>
      </p:pic>
      <p:pic>
        <p:nvPicPr>
          <p:cNvPr id="76818" name="Picture 18" descr="Butterflies"/>
          <p:cNvPicPr>
            <a:picLocks noChangeAspect="1" noChangeArrowheads="1"/>
          </p:cNvPicPr>
          <p:nvPr/>
        </p:nvPicPr>
        <p:blipFill>
          <a:blip r:embed="rId10" cstate="email"/>
          <a:srcRect/>
          <a:stretch>
            <a:fillRect/>
          </a:stretch>
        </p:blipFill>
        <p:spPr bwMode="auto">
          <a:xfrm>
            <a:off x="6096000" y="0"/>
            <a:ext cx="3048000" cy="1565753"/>
          </a:xfrm>
          <a:prstGeom prst="rect">
            <a:avLst/>
          </a:prstGeom>
          <a:noFill/>
        </p:spPr>
      </p:pic>
      <p:pic>
        <p:nvPicPr>
          <p:cNvPr id="76820" name="Picture 20" descr="Frog in the wetland"/>
          <p:cNvPicPr>
            <a:picLocks noChangeAspect="1" noChangeArrowheads="1"/>
          </p:cNvPicPr>
          <p:nvPr/>
        </p:nvPicPr>
        <p:blipFill>
          <a:blip r:embed="rId11" cstate="print"/>
          <a:srcRect/>
          <a:stretch>
            <a:fillRect/>
          </a:stretch>
        </p:blipFill>
        <p:spPr bwMode="auto">
          <a:xfrm>
            <a:off x="2819400" y="0"/>
            <a:ext cx="2180420" cy="1447800"/>
          </a:xfrm>
          <a:prstGeom prst="rect">
            <a:avLst/>
          </a:prstGeom>
          <a:noFill/>
        </p:spPr>
      </p:pic>
      <p:pic>
        <p:nvPicPr>
          <p:cNvPr id="76822" name="Picture 22" descr="http://www.sanbi.org/templates/home/images/garden-map.jpg"/>
          <p:cNvPicPr>
            <a:picLocks noChangeAspect="1" noChangeArrowheads="1"/>
          </p:cNvPicPr>
          <p:nvPr/>
        </p:nvPicPr>
        <p:blipFill>
          <a:blip r:embed="rId12" cstate="email"/>
          <a:srcRect/>
          <a:stretch>
            <a:fillRect/>
          </a:stretch>
        </p:blipFill>
        <p:spPr bwMode="auto">
          <a:xfrm>
            <a:off x="3124200" y="2133600"/>
            <a:ext cx="2524881" cy="1905000"/>
          </a:xfrm>
          <a:prstGeom prst="rect">
            <a:avLst/>
          </a:prstGeom>
          <a:noFill/>
        </p:spPr>
      </p:pic>
      <p:pic>
        <p:nvPicPr>
          <p:cNvPr id="76824" name="Picture 24" descr="Dassies are often seen"/>
          <p:cNvPicPr>
            <a:picLocks noChangeAspect="1" noChangeArrowheads="1"/>
          </p:cNvPicPr>
          <p:nvPr/>
        </p:nvPicPr>
        <p:blipFill>
          <a:blip r:embed="rId13" cstate="email"/>
          <a:srcRect/>
          <a:stretch>
            <a:fillRect/>
          </a:stretch>
        </p:blipFill>
        <p:spPr bwMode="auto">
          <a:xfrm>
            <a:off x="0" y="0"/>
            <a:ext cx="1371600" cy="1045029"/>
          </a:xfrm>
          <a:prstGeom prst="rect">
            <a:avLst/>
          </a:prstGeom>
          <a:noFill/>
        </p:spPr>
      </p:pic>
      <p:pic>
        <p:nvPicPr>
          <p:cNvPr id="76826" name="Picture 26" descr="Sugarbird on Protea repens"/>
          <p:cNvPicPr>
            <a:picLocks noChangeAspect="1" noChangeArrowheads="1"/>
          </p:cNvPicPr>
          <p:nvPr/>
        </p:nvPicPr>
        <p:blipFill>
          <a:blip r:embed="rId14" cstate="email"/>
          <a:srcRect/>
          <a:stretch>
            <a:fillRect/>
          </a:stretch>
        </p:blipFill>
        <p:spPr bwMode="auto">
          <a:xfrm>
            <a:off x="5791200" y="1676400"/>
            <a:ext cx="1483632" cy="3048000"/>
          </a:xfrm>
          <a:prstGeom prst="rect">
            <a:avLst/>
          </a:prstGeom>
          <a:noFill/>
        </p:spPr>
      </p:pic>
      <p:pic>
        <p:nvPicPr>
          <p:cNvPr id="76828" name="Picture 28" descr="Grysbok"/>
          <p:cNvPicPr>
            <a:picLocks noChangeAspect="1" noChangeArrowheads="1"/>
          </p:cNvPicPr>
          <p:nvPr/>
        </p:nvPicPr>
        <p:blipFill>
          <a:blip r:embed="rId15" cstate="email"/>
          <a:srcRect/>
          <a:stretch>
            <a:fillRect/>
          </a:stretch>
        </p:blipFill>
        <p:spPr bwMode="auto">
          <a:xfrm>
            <a:off x="1371600" y="0"/>
            <a:ext cx="1438275" cy="1315377"/>
          </a:xfrm>
          <a:prstGeom prst="rect">
            <a:avLst/>
          </a:prstGeom>
          <a:noFill/>
        </p:spPr>
      </p:pic>
      <p:sp>
        <p:nvSpPr>
          <p:cNvPr id="18" name="TextBox 17"/>
          <p:cNvSpPr txBox="1"/>
          <p:nvPr/>
        </p:nvSpPr>
        <p:spPr>
          <a:xfrm>
            <a:off x="3124200" y="4114800"/>
            <a:ext cx="2667000" cy="369332"/>
          </a:xfrm>
          <a:prstGeom prst="rect">
            <a:avLst/>
          </a:prstGeom>
          <a:noFill/>
        </p:spPr>
        <p:txBody>
          <a:bodyPr wrap="square" rtlCol="0">
            <a:spAutoFit/>
          </a:bodyPr>
          <a:lstStyle/>
          <a:p>
            <a:r>
              <a:rPr lang="en-US" dirty="0" smtClean="0"/>
              <a:t>Windows to biodiversity</a:t>
            </a:r>
            <a:endParaRPr lang="en-US" dirty="0"/>
          </a:p>
        </p:txBody>
      </p:sp>
    </p:spTree>
    <p:extLst>
      <p:ext uri="{BB962C8B-B14F-4D97-AF65-F5344CB8AC3E}">
        <p14:creationId xmlns:p14="http://schemas.microsoft.com/office/powerpoint/2010/main" val="31509434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323528" y="116632"/>
            <a:ext cx="8373616" cy="477836"/>
          </a:xfrm>
        </p:spPr>
        <p:txBody>
          <a:bodyPr>
            <a:noAutofit/>
          </a:bodyPr>
          <a:lstStyle/>
          <a:p>
            <a:pPr algn="l"/>
            <a:r>
              <a:rPr lang="en-ZA" sz="1600" b="1" dirty="0" smtClean="0">
                <a:latin typeface="Arial Black" panose="020B0A04020102020204" pitchFamily="34" charset="0"/>
              </a:rPr>
              <a:t/>
            </a:r>
            <a:br>
              <a:rPr lang="en-ZA" sz="1600" b="1" dirty="0" smtClean="0">
                <a:latin typeface="Arial Black" panose="020B0A04020102020204" pitchFamily="34" charset="0"/>
              </a:rPr>
            </a:br>
            <a:r>
              <a:rPr lang="en-ZA" sz="1600" b="1" dirty="0">
                <a:latin typeface="Arial Black" panose="020B0A04020102020204" pitchFamily="34" charset="0"/>
              </a:rPr>
              <a:t>PROGRAMME</a:t>
            </a:r>
            <a:r>
              <a:rPr lang="en-US" sz="1600" b="1" dirty="0">
                <a:latin typeface="Arial Black" panose="020B0A04020102020204" pitchFamily="34" charset="0"/>
              </a:rPr>
              <a:t> 2: </a:t>
            </a:r>
            <a:r>
              <a:rPr lang="en-ZA" sz="1600" b="1" dirty="0">
                <a:latin typeface="Arial Black" panose="020B0A04020102020204" pitchFamily="34" charset="0"/>
              </a:rPr>
              <a:t>MANAGE AND UNLOCK BENEFITS OF THE NETWORK OF NATIONAL BOTANICAL GARDENS</a:t>
            </a:r>
            <a:br>
              <a:rPr lang="en-ZA" sz="1600" b="1" dirty="0">
                <a:latin typeface="Arial Black" panose="020B0A04020102020204" pitchFamily="34" charset="0"/>
              </a:rPr>
            </a:br>
            <a:endParaRPr lang="en-ZA" sz="1600" b="1" dirty="0"/>
          </a:p>
        </p:txBody>
      </p:sp>
      <p:graphicFrame>
        <p:nvGraphicFramePr>
          <p:cNvPr id="4" name="Group 121"/>
          <p:cNvGraphicFramePr>
            <a:graphicFrameLocks noGrp="1"/>
          </p:cNvGraphicFramePr>
          <p:nvPr>
            <p:ph idx="1"/>
            <p:extLst>
              <p:ext uri="{D42A27DB-BD31-4B8C-83A1-F6EECF244321}">
                <p14:modId xmlns:p14="http://schemas.microsoft.com/office/powerpoint/2010/main" val="3578908866"/>
              </p:ext>
            </p:extLst>
          </p:nvPr>
        </p:nvGraphicFramePr>
        <p:xfrm>
          <a:off x="245660" y="686193"/>
          <a:ext cx="8761862" cy="2291749"/>
        </p:xfrm>
        <a:graphic>
          <a:graphicData uri="http://schemas.openxmlformats.org/drawingml/2006/table">
            <a:tbl>
              <a:tblPr/>
              <a:tblGrid>
                <a:gridCol w="2166165"/>
                <a:gridCol w="1582967"/>
                <a:gridCol w="1513539"/>
                <a:gridCol w="3499191"/>
              </a:tblGrid>
              <a:tr h="323742">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600" b="1" dirty="0" smtClean="0">
                          <a:latin typeface="+mn-lt"/>
                          <a:cs typeface="Arial" panose="020B0604020202020204" pitchFamily="34" charset="0"/>
                        </a:rPr>
                        <a:t>2.1: </a:t>
                      </a:r>
                      <a:r>
                        <a:rPr lang="en-ZA" sz="1600" b="1" i="0" u="none" strike="noStrike" kern="1200" baseline="0" dirty="0" smtClean="0">
                          <a:solidFill>
                            <a:schemeClr val="dk1"/>
                          </a:solidFill>
                          <a:latin typeface="+mn-lt"/>
                          <a:ea typeface="+mn-ea"/>
                          <a:cs typeface="+mn-cs"/>
                        </a:rPr>
                        <a:t>A world-class network of National Botanical Gardens are managed</a:t>
                      </a:r>
                      <a:endParaRPr lang="en-ZA" sz="1600" b="0" dirty="0" smtClean="0">
                        <a:effectLst/>
                        <a:latin typeface="+mn-lt"/>
                        <a:ea typeface="Times New Roman"/>
                        <a:cs typeface="Arial" panose="020B0604020202020204" pitchFamily="34" charset="0"/>
                      </a:endParaRPr>
                    </a:p>
                  </a:txBody>
                  <a:tcPr marL="91454" marR="9145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tr>
              <a:tr h="5049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bg1"/>
                          </a:solidFill>
                          <a:effectLst/>
                          <a:latin typeface="Arial Narrow" pitchFamily="34" charset="0"/>
                          <a:ea typeface="+mn-ea"/>
                          <a:cs typeface="Arial" pitchFamily="34" charset="0"/>
                        </a:rPr>
                        <a:t>Performance indicator </a:t>
                      </a:r>
                    </a:p>
                  </a:txBody>
                  <a:tcPr marL="91454" marR="9145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algn="ctr">
                        <a:lnSpc>
                          <a:spcPct val="115000"/>
                        </a:lnSpc>
                        <a:spcAft>
                          <a:spcPts val="0"/>
                        </a:spcAft>
                      </a:pPr>
                      <a:r>
                        <a:rPr kumimoji="0" lang="en-ZA" sz="1400" b="1" i="0" u="none" strike="noStrike" kern="1200" cap="none" normalizeH="0" baseline="0" dirty="0" smtClean="0">
                          <a:ln>
                            <a:noFill/>
                          </a:ln>
                          <a:solidFill>
                            <a:schemeClr val="bg1"/>
                          </a:solidFill>
                          <a:effectLst/>
                          <a:latin typeface="Arial Narrow" pitchFamily="34" charset="0"/>
                          <a:ea typeface="+mn-ea"/>
                          <a:cs typeface="Arial" pitchFamily="34" charset="0"/>
                        </a:rPr>
                        <a:t>Baseline </a:t>
                      </a:r>
                      <a:endParaRPr kumimoji="0" lang="en-ZA" sz="1400" b="1" i="0" u="none" strike="noStrike" kern="1200" cap="none" normalizeH="0" baseline="0" dirty="0">
                        <a:ln>
                          <a:noFill/>
                        </a:ln>
                        <a:solidFill>
                          <a:schemeClr val="bg1"/>
                        </a:solidFill>
                        <a:effectLst/>
                        <a:latin typeface="Arial Narrow" pitchFamily="34" charset="0"/>
                        <a:ea typeface="+mn-ea"/>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algn="ctr">
                        <a:lnSpc>
                          <a:spcPct val="115000"/>
                        </a:lnSpc>
                        <a:spcAft>
                          <a:spcPts val="0"/>
                        </a:spcAft>
                      </a:pPr>
                      <a:r>
                        <a:rPr kumimoji="0" lang="en-ZA" sz="1400" b="1" i="0" u="none" strike="noStrike" kern="1200" cap="none" normalizeH="0" baseline="0" dirty="0" smtClean="0">
                          <a:ln>
                            <a:noFill/>
                          </a:ln>
                          <a:solidFill>
                            <a:schemeClr val="bg1"/>
                          </a:solidFill>
                          <a:effectLst/>
                          <a:latin typeface="Arial Narrow" pitchFamily="34" charset="0"/>
                          <a:ea typeface="+mn-ea"/>
                          <a:cs typeface="Arial" pitchFamily="34" charset="0"/>
                        </a:rPr>
                        <a:t>Annual target </a:t>
                      </a:r>
                    </a:p>
                    <a:p>
                      <a:pPr algn="ctr">
                        <a:lnSpc>
                          <a:spcPct val="115000"/>
                        </a:lnSpc>
                        <a:spcAft>
                          <a:spcPts val="0"/>
                        </a:spcAft>
                      </a:pPr>
                      <a:r>
                        <a:rPr kumimoji="0" lang="en-ZA" sz="1400" b="1" i="0" u="none" strike="noStrike" kern="1200" cap="none" normalizeH="0" baseline="0" dirty="0" smtClean="0">
                          <a:ln>
                            <a:noFill/>
                          </a:ln>
                          <a:solidFill>
                            <a:schemeClr val="bg1"/>
                          </a:solidFill>
                          <a:effectLst/>
                          <a:latin typeface="Arial Narrow" pitchFamily="34" charset="0"/>
                          <a:ea typeface="+mn-ea"/>
                          <a:cs typeface="Arial" pitchFamily="34" charset="0"/>
                        </a:rPr>
                        <a:t>2014/15</a:t>
                      </a:r>
                      <a:endParaRPr kumimoji="0" lang="en-ZA" sz="1400" b="1" i="0" u="none" strike="noStrike" kern="1200" cap="none" normalizeH="0" baseline="0" dirty="0">
                        <a:ln>
                          <a:noFill/>
                        </a:ln>
                        <a:solidFill>
                          <a:schemeClr val="bg1"/>
                        </a:solidFill>
                        <a:effectLst/>
                        <a:latin typeface="Arial Narrow" pitchFamily="34" charset="0"/>
                        <a:ea typeface="+mn-ea"/>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cap="none" normalizeH="0" baseline="0" dirty="0" smtClean="0">
                          <a:ln>
                            <a:noFill/>
                          </a:ln>
                          <a:solidFill>
                            <a:schemeClr val="bg1"/>
                          </a:solidFill>
                          <a:effectLst/>
                          <a:latin typeface="Arial Narrow" pitchFamily="34" charset="0"/>
                          <a:cs typeface="Arial" pitchFamily="34" charset="0"/>
                        </a:rPr>
                        <a:t>Achievements/Challenges/Corrective measures</a:t>
                      </a:r>
                    </a:p>
                  </a:txBody>
                  <a:tcPr marL="91454" marR="9145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r>
              <a:tr h="678772">
                <a:tc>
                  <a:txBody>
                    <a:bodyPr/>
                    <a:lstStyle/>
                    <a:p>
                      <a:r>
                        <a:rPr lang="en-ZA" sz="1200" b="1" i="0" u="none" strike="noStrike" kern="1200" baseline="0" dirty="0" smtClean="0">
                          <a:solidFill>
                            <a:schemeClr val="dk1"/>
                          </a:solidFill>
                          <a:latin typeface="Arial Narrow" panose="020B0606020202030204" pitchFamily="34" charset="0"/>
                          <a:ea typeface="+mn-ea"/>
                          <a:cs typeface="Arial" panose="020B0604020202020204" pitchFamily="34" charset="0"/>
                        </a:rPr>
                        <a:t>Number of best-practice maintenance or development projects completed across</a:t>
                      </a:r>
                    </a:p>
                    <a:p>
                      <a:r>
                        <a:rPr lang="en-ZA" sz="1200" b="1" i="0" u="none" strike="noStrike" kern="1200" baseline="0" dirty="0" smtClean="0">
                          <a:solidFill>
                            <a:schemeClr val="dk1"/>
                          </a:solidFill>
                          <a:latin typeface="Arial Narrow" panose="020B0606020202030204" pitchFamily="34" charset="0"/>
                          <a:ea typeface="+mn-ea"/>
                          <a:cs typeface="Arial" panose="020B0604020202020204" pitchFamily="34" charset="0"/>
                        </a:rPr>
                        <a:t>SANBI’s National Botanical Gardens</a:t>
                      </a:r>
                      <a:endParaRPr lang="en-ZA" sz="1200" b="1" dirty="0" smtClean="0">
                        <a:effectLst/>
                        <a:latin typeface="Arial Narrow" panose="020B0606020202030204" pitchFamily="34" charset="0"/>
                        <a:ea typeface="Times New Roman"/>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ZA" sz="1200" b="1" dirty="0" smtClean="0">
                        <a:effectLst/>
                        <a:latin typeface="Arial Narrow" panose="020B0606020202030204" pitchFamily="34" charset="0"/>
                        <a:ea typeface="Times New Roman"/>
                        <a:cs typeface="Arial" panose="020B0604020202020204" pitchFamily="34" charset="0"/>
                      </a:endParaRPr>
                    </a:p>
                  </a:txBody>
                  <a:tcPr marL="45728" marR="4572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Arial Narrow" panose="020B0606020202030204" pitchFamily="34" charset="0"/>
                          <a:ea typeface="+mn-ea"/>
                          <a:cs typeface="+mn-cs"/>
                        </a:rPr>
                        <a:t>Nine National Botanical Gardens with associated SANBI estates, infrastructure and living collections (biological assets), located in six provinces. </a:t>
                      </a:r>
                    </a:p>
                    <a:p>
                      <a:pPr marL="0" marR="0" indent="0" algn="l" defTabSz="914400" rtl="0" eaLnBrk="1" fontAlgn="auto" latinLnBrk="0" hangingPunct="1">
                        <a:lnSpc>
                          <a:spcPct val="100000"/>
                        </a:lnSpc>
                        <a:spcBef>
                          <a:spcPts val="0"/>
                        </a:spcBef>
                        <a:spcAft>
                          <a:spcPts val="0"/>
                        </a:spcAft>
                        <a:buClrTx/>
                        <a:buSzTx/>
                        <a:buFontTx/>
                        <a:buNone/>
                        <a:tabLst/>
                        <a:defRPr/>
                      </a:pPr>
                      <a:endParaRPr lang="en-ZA" sz="1200" kern="1200" dirty="0" smtClean="0">
                        <a:solidFill>
                          <a:schemeClr val="tx1"/>
                        </a:solidFill>
                        <a:effectLst/>
                        <a:latin typeface="Arial Narrow" panose="020B0606020202030204" pitchFamily="34"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b="0" i="0" u="none" strike="noStrike" kern="1200" baseline="0" dirty="0" smtClean="0">
                          <a:solidFill>
                            <a:schemeClr val="dk1"/>
                          </a:solidFill>
                          <a:latin typeface="Arial Narrow" panose="020B0606020202030204" pitchFamily="34" charset="0"/>
                          <a:ea typeface="+mn-ea"/>
                          <a:cs typeface="Arial" panose="020B0604020202020204" pitchFamily="34" charset="0"/>
                        </a:rPr>
                        <a:t>Five (5) Maintenance/ development projects per Garden and two (2) corporate SANBI capital infrastructure projects completed.</a:t>
                      </a:r>
                      <a:endParaRPr lang="en-ZA" sz="1200" b="0" dirty="0" smtClean="0">
                        <a:effectLst/>
                        <a:latin typeface="Arial Narrow" panose="020B0606020202030204" pitchFamily="34" charset="0"/>
                        <a:ea typeface="Times New Roman"/>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just" defTabSz="457200" rtl="0" eaLnBrk="1" fontAlgn="ctr" latinLnBrk="0" hangingPunct="1">
                        <a:lnSpc>
                          <a:spcPct val="110000"/>
                        </a:lnSpc>
                        <a:spcBef>
                          <a:spcPts val="0"/>
                        </a:spcBef>
                        <a:spcAft>
                          <a:spcPts val="0"/>
                        </a:spcAft>
                        <a:buClrTx/>
                        <a:buSzTx/>
                        <a:buFontTx/>
                        <a:buNone/>
                        <a:tabLst/>
                        <a:defRPr/>
                      </a:pPr>
                      <a:r>
                        <a:rPr lang="en-ZA" sz="1200" b="1" i="1" kern="1200" dirty="0" smtClean="0">
                          <a:solidFill>
                            <a:schemeClr val="tx1"/>
                          </a:solidFill>
                          <a:effectLst/>
                          <a:latin typeface="Arial Narrow" pitchFamily="34" charset="0"/>
                          <a:ea typeface="+mn-ea"/>
                          <a:cs typeface="+mn-cs"/>
                        </a:rPr>
                        <a:t>Progress</a:t>
                      </a:r>
                      <a:r>
                        <a:rPr lang="en-ZA" sz="1200" kern="1200" dirty="0" smtClean="0">
                          <a:solidFill>
                            <a:schemeClr val="tx1"/>
                          </a:solidFill>
                          <a:effectLst/>
                          <a:latin typeface="Arial Narrow" pitchFamily="34" charset="0"/>
                          <a:ea typeface="+mn-ea"/>
                          <a:cs typeface="+mn-cs"/>
                        </a:rPr>
                        <a:t>:</a:t>
                      </a:r>
                    </a:p>
                    <a:p>
                      <a:pPr marL="0" marR="0" indent="0" algn="l" defTabSz="457200" rtl="0" eaLnBrk="1" fontAlgn="ctr" latinLnBrk="0" hangingPunct="1">
                        <a:lnSpc>
                          <a:spcPct val="100000"/>
                        </a:lnSpc>
                        <a:spcBef>
                          <a:spcPts val="0"/>
                        </a:spcBef>
                        <a:spcAft>
                          <a:spcPts val="0"/>
                        </a:spcAft>
                        <a:buClrTx/>
                        <a:buSzTx/>
                        <a:buFontTx/>
                        <a:buNone/>
                        <a:tabLst/>
                        <a:defRPr/>
                      </a:pPr>
                      <a:r>
                        <a:rPr lang="en-ZA" sz="1200" b="1" kern="1200" dirty="0" smtClean="0">
                          <a:solidFill>
                            <a:schemeClr val="tx1"/>
                          </a:solidFill>
                          <a:effectLst/>
                          <a:latin typeface="Arial Narrow" pitchFamily="34" charset="0"/>
                          <a:ea typeface="+mn-ea"/>
                          <a:cs typeface="+mn-cs"/>
                        </a:rPr>
                        <a:t>Achieved. </a:t>
                      </a:r>
                      <a:r>
                        <a:rPr lang="en-ZA" sz="1200" kern="1200" dirty="0" smtClean="0">
                          <a:solidFill>
                            <a:schemeClr val="tx1"/>
                          </a:solidFill>
                          <a:effectLst/>
                          <a:latin typeface="Arial Narrow" pitchFamily="34" charset="0"/>
                          <a:ea typeface="+mn-ea"/>
                          <a:cs typeface="+mn-cs"/>
                        </a:rPr>
                        <a:t> Five (5) maintenance/development projects per Garden and two (2) corporate SANBI capital infrastructure projects have been completed.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Slide Number Placeholder 1"/>
          <p:cNvSpPr>
            <a:spLocks noGrp="1"/>
          </p:cNvSpPr>
          <p:nvPr>
            <p:ph type="sldNum" sz="quarter" idx="12"/>
          </p:nvPr>
        </p:nvSpPr>
        <p:spPr/>
        <p:txBody>
          <a:bodyPr/>
          <a:lstStyle/>
          <a:p>
            <a:pPr>
              <a:defRPr/>
            </a:pPr>
            <a:fld id="{9C457303-9F10-4D8F-8D76-077531F17F12}" type="slidenum">
              <a:rPr lang="en-US" smtClean="0">
                <a:solidFill>
                  <a:prstClr val="black">
                    <a:tint val="75000"/>
                  </a:prstClr>
                </a:solidFill>
              </a:rPr>
              <a:pPr>
                <a:defRPr/>
              </a:pPr>
              <a:t>18</a:t>
            </a:fld>
            <a:endParaRPr lang="en-US">
              <a:solidFill>
                <a:prstClr val="black">
                  <a:tint val="75000"/>
                </a:prstClr>
              </a:solidFill>
            </a:endParaRPr>
          </a:p>
        </p:txBody>
      </p:sp>
    </p:spTree>
    <p:extLst>
      <p:ext uri="{BB962C8B-B14F-4D97-AF65-F5344CB8AC3E}">
        <p14:creationId xmlns:p14="http://schemas.microsoft.com/office/powerpoint/2010/main" val="32279485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323528" y="116632"/>
            <a:ext cx="8373616" cy="477836"/>
          </a:xfrm>
        </p:spPr>
        <p:txBody>
          <a:bodyPr>
            <a:noAutofit/>
          </a:bodyPr>
          <a:lstStyle/>
          <a:p>
            <a:pPr algn="l"/>
            <a:r>
              <a:rPr lang="en-ZA" sz="1600" b="1" dirty="0" smtClean="0">
                <a:latin typeface="Arial Black" panose="020B0A04020102020204" pitchFamily="34" charset="0"/>
              </a:rPr>
              <a:t/>
            </a:r>
            <a:br>
              <a:rPr lang="en-ZA" sz="1600" b="1" dirty="0" smtClean="0">
                <a:latin typeface="Arial Black" panose="020B0A04020102020204" pitchFamily="34" charset="0"/>
              </a:rPr>
            </a:br>
            <a:r>
              <a:rPr lang="en-ZA" sz="1600" b="1" dirty="0">
                <a:latin typeface="Arial Black" panose="020B0A04020102020204" pitchFamily="34" charset="0"/>
              </a:rPr>
              <a:t>PROGRAMME</a:t>
            </a:r>
            <a:r>
              <a:rPr lang="en-US" sz="1600" b="1" dirty="0">
                <a:latin typeface="Arial Black" panose="020B0A04020102020204" pitchFamily="34" charset="0"/>
              </a:rPr>
              <a:t> 2: </a:t>
            </a:r>
            <a:r>
              <a:rPr lang="en-ZA" sz="1600" b="1" dirty="0">
                <a:latin typeface="Arial Black" panose="020B0A04020102020204" pitchFamily="34" charset="0"/>
              </a:rPr>
              <a:t>MANAGE AND UNLOCK BENEFITS OF THE NETWORK OF NATIONAL BOTANICAL </a:t>
            </a:r>
            <a:r>
              <a:rPr lang="en-ZA" sz="1600" b="1" dirty="0" smtClean="0">
                <a:latin typeface="Arial Black" panose="020B0A04020102020204" pitchFamily="34" charset="0"/>
              </a:rPr>
              <a:t>GARDENS (continue…)</a:t>
            </a:r>
            <a:r>
              <a:rPr lang="en-ZA" sz="1600" b="1" dirty="0">
                <a:latin typeface="Arial Black" panose="020B0A04020102020204" pitchFamily="34" charset="0"/>
              </a:rPr>
              <a:t/>
            </a:r>
            <a:br>
              <a:rPr lang="en-ZA" sz="1600" b="1" dirty="0">
                <a:latin typeface="Arial Black" panose="020B0A04020102020204" pitchFamily="34" charset="0"/>
              </a:rPr>
            </a:br>
            <a:endParaRPr lang="en-ZA" sz="1600" b="1" dirty="0"/>
          </a:p>
        </p:txBody>
      </p:sp>
      <p:graphicFrame>
        <p:nvGraphicFramePr>
          <p:cNvPr id="4" name="Group 121"/>
          <p:cNvGraphicFramePr>
            <a:graphicFrameLocks noGrp="1"/>
          </p:cNvGraphicFramePr>
          <p:nvPr>
            <p:ph idx="1"/>
            <p:extLst>
              <p:ext uri="{D42A27DB-BD31-4B8C-83A1-F6EECF244321}">
                <p14:modId xmlns:p14="http://schemas.microsoft.com/office/powerpoint/2010/main" val="1835582586"/>
              </p:ext>
            </p:extLst>
          </p:nvPr>
        </p:nvGraphicFramePr>
        <p:xfrm>
          <a:off x="245660" y="686193"/>
          <a:ext cx="8761862" cy="4669189"/>
        </p:xfrm>
        <a:graphic>
          <a:graphicData uri="http://schemas.openxmlformats.org/drawingml/2006/table">
            <a:tbl>
              <a:tblPr/>
              <a:tblGrid>
                <a:gridCol w="2166165"/>
                <a:gridCol w="1582967"/>
                <a:gridCol w="1513539"/>
                <a:gridCol w="3499191"/>
              </a:tblGrid>
              <a:tr h="323742">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600" b="1" dirty="0" smtClean="0">
                          <a:latin typeface="+mn-lt"/>
                          <a:cs typeface="Arial" panose="020B0604020202020204" pitchFamily="34" charset="0"/>
                        </a:rPr>
                        <a:t>2.1: </a:t>
                      </a:r>
                      <a:r>
                        <a:rPr lang="en-ZA" sz="1600" b="1" i="0" u="none" strike="noStrike" kern="1200" baseline="0" dirty="0" smtClean="0">
                          <a:solidFill>
                            <a:schemeClr val="dk1"/>
                          </a:solidFill>
                          <a:latin typeface="+mn-lt"/>
                          <a:ea typeface="+mn-ea"/>
                          <a:cs typeface="+mn-cs"/>
                        </a:rPr>
                        <a:t>A world-class network of National Botanical Gardens are managed (continue…)</a:t>
                      </a:r>
                      <a:endParaRPr lang="en-ZA" sz="1600" b="0" dirty="0" smtClean="0">
                        <a:effectLst/>
                        <a:latin typeface="+mn-lt"/>
                        <a:ea typeface="Times New Roman"/>
                        <a:cs typeface="Arial" panose="020B0604020202020204" pitchFamily="34" charset="0"/>
                      </a:endParaRPr>
                    </a:p>
                  </a:txBody>
                  <a:tcPr marL="91454" marR="9145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tr>
              <a:tr h="5049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bg1"/>
                          </a:solidFill>
                          <a:effectLst/>
                          <a:latin typeface="Arial Narrow" pitchFamily="34" charset="0"/>
                          <a:ea typeface="+mn-ea"/>
                          <a:cs typeface="Arial" pitchFamily="34" charset="0"/>
                        </a:rPr>
                        <a:t>Performance indicator </a:t>
                      </a:r>
                    </a:p>
                  </a:txBody>
                  <a:tcPr marL="91454" marR="9145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algn="ctr">
                        <a:lnSpc>
                          <a:spcPct val="115000"/>
                        </a:lnSpc>
                        <a:spcAft>
                          <a:spcPts val="0"/>
                        </a:spcAft>
                      </a:pPr>
                      <a:r>
                        <a:rPr kumimoji="0" lang="en-ZA" sz="1400" b="1" i="0" u="none" strike="noStrike" kern="1200" cap="none" normalizeH="0" baseline="0" dirty="0" smtClean="0">
                          <a:ln>
                            <a:noFill/>
                          </a:ln>
                          <a:solidFill>
                            <a:schemeClr val="bg1"/>
                          </a:solidFill>
                          <a:effectLst/>
                          <a:latin typeface="Arial Narrow" pitchFamily="34" charset="0"/>
                          <a:ea typeface="+mn-ea"/>
                          <a:cs typeface="Arial" pitchFamily="34" charset="0"/>
                        </a:rPr>
                        <a:t>Baseline </a:t>
                      </a:r>
                      <a:endParaRPr kumimoji="0" lang="en-ZA" sz="1400" b="1" i="0" u="none" strike="noStrike" kern="1200" cap="none" normalizeH="0" baseline="0" dirty="0">
                        <a:ln>
                          <a:noFill/>
                        </a:ln>
                        <a:solidFill>
                          <a:schemeClr val="bg1"/>
                        </a:solidFill>
                        <a:effectLst/>
                        <a:latin typeface="Arial Narrow" pitchFamily="34" charset="0"/>
                        <a:ea typeface="+mn-ea"/>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algn="ctr">
                        <a:lnSpc>
                          <a:spcPct val="115000"/>
                        </a:lnSpc>
                        <a:spcAft>
                          <a:spcPts val="0"/>
                        </a:spcAft>
                      </a:pPr>
                      <a:r>
                        <a:rPr kumimoji="0" lang="en-ZA" sz="1400" b="1" i="0" u="none" strike="noStrike" kern="1200" cap="none" normalizeH="0" baseline="0" dirty="0" smtClean="0">
                          <a:ln>
                            <a:noFill/>
                          </a:ln>
                          <a:solidFill>
                            <a:schemeClr val="bg1"/>
                          </a:solidFill>
                          <a:effectLst/>
                          <a:latin typeface="Arial Narrow" pitchFamily="34" charset="0"/>
                          <a:ea typeface="+mn-ea"/>
                          <a:cs typeface="Arial" pitchFamily="34" charset="0"/>
                        </a:rPr>
                        <a:t>Annual target </a:t>
                      </a:r>
                    </a:p>
                    <a:p>
                      <a:pPr algn="ctr">
                        <a:lnSpc>
                          <a:spcPct val="115000"/>
                        </a:lnSpc>
                        <a:spcAft>
                          <a:spcPts val="0"/>
                        </a:spcAft>
                      </a:pPr>
                      <a:r>
                        <a:rPr kumimoji="0" lang="en-ZA" sz="1400" b="1" i="0" u="none" strike="noStrike" kern="1200" cap="none" normalizeH="0" baseline="0" dirty="0" smtClean="0">
                          <a:ln>
                            <a:noFill/>
                          </a:ln>
                          <a:solidFill>
                            <a:schemeClr val="bg1"/>
                          </a:solidFill>
                          <a:effectLst/>
                          <a:latin typeface="Arial Narrow" pitchFamily="34" charset="0"/>
                          <a:ea typeface="+mn-ea"/>
                          <a:cs typeface="Arial" pitchFamily="34" charset="0"/>
                        </a:rPr>
                        <a:t>2014/15</a:t>
                      </a:r>
                      <a:endParaRPr kumimoji="0" lang="en-ZA" sz="1400" b="1" i="0" u="none" strike="noStrike" kern="1200" cap="none" normalizeH="0" baseline="0" dirty="0">
                        <a:ln>
                          <a:noFill/>
                        </a:ln>
                        <a:solidFill>
                          <a:schemeClr val="bg1"/>
                        </a:solidFill>
                        <a:effectLst/>
                        <a:latin typeface="Arial Narrow" pitchFamily="34" charset="0"/>
                        <a:ea typeface="+mn-ea"/>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cap="none" normalizeH="0" baseline="0" dirty="0" smtClean="0">
                          <a:ln>
                            <a:noFill/>
                          </a:ln>
                          <a:solidFill>
                            <a:schemeClr val="bg1"/>
                          </a:solidFill>
                          <a:effectLst/>
                          <a:latin typeface="Arial Narrow" pitchFamily="34" charset="0"/>
                          <a:cs typeface="Arial" pitchFamily="34" charset="0"/>
                        </a:rPr>
                        <a:t>Achievements/Challenges/Corrective measures</a:t>
                      </a:r>
                    </a:p>
                  </a:txBody>
                  <a:tcPr marL="91454" marR="9145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r>
              <a:tr h="339386">
                <a:tc rowSpan="4">
                  <a:txBody>
                    <a:bodyPr/>
                    <a:lstStyle/>
                    <a:p>
                      <a:r>
                        <a:rPr lang="en-ZA" sz="1200" b="1" i="0" u="none" strike="noStrike" kern="1200" baseline="0" dirty="0" smtClean="0">
                          <a:solidFill>
                            <a:schemeClr val="dk1"/>
                          </a:solidFill>
                          <a:latin typeface="Arial Narrow" panose="020B0606020202030204" pitchFamily="34" charset="0"/>
                          <a:ea typeface="+mn-ea"/>
                          <a:cs typeface="Arial" panose="020B0604020202020204" pitchFamily="34" charset="0"/>
                        </a:rPr>
                        <a:t>Number of new National Botanical Gardens established and operational</a:t>
                      </a:r>
                      <a:endParaRPr lang="en-ZA" sz="1200" b="1" dirty="0" smtClean="0">
                        <a:effectLst/>
                        <a:latin typeface="Arial Narrow" panose="020B0606020202030204" pitchFamily="34" charset="0"/>
                        <a:ea typeface="Times New Roman"/>
                        <a:cs typeface="Arial" panose="020B0604020202020204" pitchFamily="34" charset="0"/>
                      </a:endParaRPr>
                    </a:p>
                    <a:p>
                      <a:endParaRPr lang="en-ZA" sz="1200" b="1" dirty="0">
                        <a:effectLst/>
                        <a:latin typeface="Arial Narrow" panose="020B0606020202030204" pitchFamily="34" charset="0"/>
                        <a:ea typeface="Times New Roman"/>
                        <a:cs typeface="Arial" panose="020B0604020202020204" pitchFamily="34" charset="0"/>
                      </a:endParaRPr>
                    </a:p>
                  </a:txBody>
                  <a:tcPr marL="45728" marR="4572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4">
                  <a:txBody>
                    <a:bodyPr/>
                    <a:lstStyle/>
                    <a:p>
                      <a:pPr marL="0" indent="0" algn="l">
                        <a:lnSpc>
                          <a:spcPct val="100000"/>
                        </a:lnSpc>
                        <a:spcAft>
                          <a:spcPts val="0"/>
                        </a:spcAft>
                        <a:buFont typeface="Arial" panose="020B0604020202020204" pitchFamily="34" charset="0"/>
                        <a:buNone/>
                      </a:pPr>
                      <a:r>
                        <a:rPr lang="en-US" sz="1200" kern="1200" dirty="0" smtClean="0">
                          <a:solidFill>
                            <a:schemeClr val="tx1"/>
                          </a:solidFill>
                          <a:effectLst/>
                          <a:latin typeface="Arial Narrow" panose="020B0606020202030204" pitchFamily="34" charset="0"/>
                          <a:ea typeface="+mn-ea"/>
                          <a:cs typeface="+mn-cs"/>
                        </a:rPr>
                        <a:t>EPWP allocations made by DEA for new gardens planned for the Eastern Cape (R30 million) and Limpopo (R20 million) Provinces.</a:t>
                      </a:r>
                      <a:r>
                        <a:rPr lang="en-US" sz="1800" kern="1200" dirty="0" smtClean="0">
                          <a:solidFill>
                            <a:schemeClr val="tx1"/>
                          </a:solidFill>
                          <a:effectLst/>
                          <a:latin typeface="+mn-lt"/>
                          <a:ea typeface="+mn-ea"/>
                          <a:cs typeface="+mn-cs"/>
                        </a:rPr>
                        <a:t> </a:t>
                      </a:r>
                      <a:r>
                        <a:rPr lang="en-US" sz="1200" kern="1200" dirty="0" smtClean="0">
                          <a:solidFill>
                            <a:schemeClr val="tx1"/>
                          </a:solidFill>
                          <a:effectLst/>
                          <a:latin typeface="Arial Narrow" panose="020B0606020202030204" pitchFamily="34" charset="0"/>
                          <a:ea typeface="+mn-ea"/>
                          <a:cs typeface="+mn-cs"/>
                        </a:rPr>
                        <a:t> </a:t>
                      </a:r>
                    </a:p>
                    <a:p>
                      <a:pPr marL="0" indent="0" algn="l">
                        <a:lnSpc>
                          <a:spcPct val="100000"/>
                        </a:lnSpc>
                        <a:spcAft>
                          <a:spcPts val="0"/>
                        </a:spcAft>
                        <a:buFont typeface="Arial" panose="020B0604020202020204" pitchFamily="34" charset="0"/>
                        <a:buNone/>
                      </a:pPr>
                      <a:r>
                        <a:rPr lang="en-US" sz="1200" kern="1200" dirty="0" err="1" smtClean="0">
                          <a:solidFill>
                            <a:schemeClr val="tx1"/>
                          </a:solidFill>
                          <a:effectLst/>
                          <a:latin typeface="Arial Narrow" panose="020B0606020202030204" pitchFamily="34" charset="0"/>
                          <a:ea typeface="+mn-ea"/>
                          <a:cs typeface="+mn-cs"/>
                        </a:rPr>
                        <a:t>MoA</a:t>
                      </a:r>
                      <a:r>
                        <a:rPr lang="en-US" sz="1200" kern="1200" dirty="0" smtClean="0">
                          <a:solidFill>
                            <a:schemeClr val="tx1"/>
                          </a:solidFill>
                          <a:effectLst/>
                          <a:latin typeface="Arial Narrow" panose="020B0606020202030204" pitchFamily="34" charset="0"/>
                          <a:ea typeface="+mn-ea"/>
                          <a:cs typeface="+mn-cs"/>
                        </a:rPr>
                        <a:t> signed between SANBI, ECPTA and DEDEAT for the co-management of the </a:t>
                      </a:r>
                      <a:r>
                        <a:rPr lang="en-US" sz="1200" kern="1200" dirty="0" err="1" smtClean="0">
                          <a:solidFill>
                            <a:schemeClr val="tx1"/>
                          </a:solidFill>
                          <a:effectLst/>
                          <a:latin typeface="Arial Narrow" panose="020B0606020202030204" pitchFamily="34" charset="0"/>
                          <a:ea typeface="+mn-ea"/>
                          <a:cs typeface="+mn-cs"/>
                        </a:rPr>
                        <a:t>Kwelera</a:t>
                      </a:r>
                      <a:r>
                        <a:rPr lang="en-US" sz="1200" kern="1200" dirty="0" smtClean="0">
                          <a:solidFill>
                            <a:schemeClr val="tx1"/>
                          </a:solidFill>
                          <a:effectLst/>
                          <a:latin typeface="Arial Narrow" panose="020B0606020202030204" pitchFamily="34" charset="0"/>
                          <a:ea typeface="+mn-ea"/>
                          <a:cs typeface="+mn-cs"/>
                        </a:rPr>
                        <a:t> Nature Reserve as the natural portion of the proposed </a:t>
                      </a:r>
                      <a:r>
                        <a:rPr lang="en-US" sz="1200" kern="1200" dirty="0" err="1" smtClean="0">
                          <a:solidFill>
                            <a:schemeClr val="tx1"/>
                          </a:solidFill>
                          <a:effectLst/>
                          <a:latin typeface="Arial Narrow" panose="020B0606020202030204" pitchFamily="34" charset="0"/>
                          <a:ea typeface="+mn-ea"/>
                          <a:cs typeface="+mn-cs"/>
                        </a:rPr>
                        <a:t>Kwelera</a:t>
                      </a:r>
                      <a:r>
                        <a:rPr lang="en-US" sz="1200" kern="1200" dirty="0" smtClean="0">
                          <a:solidFill>
                            <a:schemeClr val="tx1"/>
                          </a:solidFill>
                          <a:effectLst/>
                          <a:latin typeface="Arial Narrow" panose="020B0606020202030204" pitchFamily="34" charset="0"/>
                          <a:ea typeface="+mn-ea"/>
                          <a:cs typeface="+mn-cs"/>
                        </a:rPr>
                        <a:t> National Botanical Garden. </a:t>
                      </a:r>
                      <a:endParaRPr lang="en-ZA" sz="12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en-ZA" sz="1200" b="0" i="0" u="none" strike="noStrike" kern="1200" baseline="0" dirty="0" smtClean="0">
                          <a:solidFill>
                            <a:schemeClr val="dk1"/>
                          </a:solidFill>
                          <a:latin typeface="Arial Narrow" panose="020B0606020202030204" pitchFamily="34" charset="0"/>
                          <a:ea typeface="+mn-ea"/>
                          <a:cs typeface="Arial" panose="020B0604020202020204" pitchFamily="34" charset="0"/>
                        </a:rPr>
                        <a:t>Management responsibility for new</a:t>
                      </a:r>
                    </a:p>
                    <a:p>
                      <a:r>
                        <a:rPr lang="en-ZA" sz="1200" b="0" i="0" u="none" strike="noStrike" kern="1200" baseline="0" dirty="0" smtClean="0">
                          <a:solidFill>
                            <a:schemeClr val="dk1"/>
                          </a:solidFill>
                          <a:latin typeface="Arial Narrow" panose="020B0606020202030204" pitchFamily="34" charset="0"/>
                          <a:ea typeface="+mn-ea"/>
                          <a:cs typeface="Arial" panose="020B0604020202020204" pitchFamily="34" charset="0"/>
                        </a:rPr>
                        <a:t>Limpopo Garden transferred from</a:t>
                      </a:r>
                    </a:p>
                    <a:p>
                      <a:pPr marL="0" marR="0" indent="0" algn="l" defTabSz="914400" rtl="0" eaLnBrk="1" fontAlgn="auto" latinLnBrk="0" hangingPunct="1">
                        <a:lnSpc>
                          <a:spcPct val="100000"/>
                        </a:lnSpc>
                        <a:spcBef>
                          <a:spcPts val="0"/>
                        </a:spcBef>
                        <a:spcAft>
                          <a:spcPts val="0"/>
                        </a:spcAft>
                        <a:buClrTx/>
                        <a:buSzTx/>
                        <a:buFontTx/>
                        <a:buNone/>
                        <a:tabLst/>
                        <a:defRPr/>
                      </a:pPr>
                      <a:r>
                        <a:rPr lang="en-ZA" sz="1200" b="0" i="0" u="none" strike="noStrike" kern="1200" baseline="0" dirty="0" smtClean="0">
                          <a:solidFill>
                            <a:schemeClr val="dk1"/>
                          </a:solidFill>
                          <a:latin typeface="Arial Narrow" panose="020B0606020202030204" pitchFamily="34" charset="0"/>
                          <a:ea typeface="+mn-ea"/>
                          <a:cs typeface="Arial" panose="020B0604020202020204" pitchFamily="34" charset="0"/>
                        </a:rPr>
                        <a:t>LEDET to SANBI</a:t>
                      </a:r>
                      <a:endParaRPr lang="en-ZA" sz="1200" b="0" dirty="0" smtClean="0">
                        <a:effectLst/>
                        <a:latin typeface="Arial Narrow" panose="020B0606020202030204" pitchFamily="34" charset="0"/>
                        <a:ea typeface="Times New Roman"/>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b="1" i="1" dirty="0" smtClean="0">
                          <a:latin typeface="Arial Narrow" panose="020B0606020202030204" pitchFamily="34" charset="0"/>
                          <a:cs typeface="Arial" panose="020B0604020202020204" pitchFamily="34" charset="0"/>
                        </a:rPr>
                        <a:t>Progress:</a:t>
                      </a:r>
                    </a:p>
                    <a:p>
                      <a:pPr marL="0" marR="0" indent="0" algn="l" defTabSz="914400" rtl="0" eaLnBrk="1" fontAlgn="auto" latinLnBrk="0" hangingPunct="1">
                        <a:lnSpc>
                          <a:spcPct val="100000"/>
                        </a:lnSpc>
                        <a:spcBef>
                          <a:spcPts val="0"/>
                        </a:spcBef>
                        <a:spcAft>
                          <a:spcPts val="0"/>
                        </a:spcAft>
                        <a:buClrTx/>
                        <a:buSzTx/>
                        <a:buFontTx/>
                        <a:buNone/>
                        <a:tabLst/>
                        <a:defRPr/>
                      </a:pPr>
                      <a:r>
                        <a:rPr lang="en-ZA" sz="1200" b="1" baseline="0" dirty="0" smtClean="0">
                          <a:latin typeface="Arial Narrow" panose="020B0606020202030204" pitchFamily="34" charset="0"/>
                          <a:cs typeface="Arial" panose="020B0604020202020204" pitchFamily="34" charset="0"/>
                        </a:rPr>
                        <a:t>Not Achieved. </a:t>
                      </a:r>
                      <a:r>
                        <a:rPr lang="en-ZA" sz="1200" b="0" dirty="0" smtClean="0">
                          <a:latin typeface="Arial Narrow" panose="020B0606020202030204" pitchFamily="34" charset="0"/>
                          <a:cs typeface="Arial" panose="020B0604020202020204" pitchFamily="34" charset="0"/>
                        </a:rPr>
                        <a:t>LEDET has supported the transfer of the management of the Thohoyandou Botanical Garden to SANBI, and LEDET has agreed to retain and remunerate their employees currently working in the Garden. Awaiting formal approval from the Limpopo Executive Council.</a:t>
                      </a:r>
                      <a:endParaRPr lang="en-ZA" sz="1200" b="0" dirty="0" smtClean="0">
                        <a:effectLst/>
                        <a:latin typeface="Arial Narrow" panose="020B0606020202030204" pitchFamily="34" charset="0"/>
                        <a:ea typeface="Times New Roman"/>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9386">
                <a:tc vMerge="1">
                  <a:txBody>
                    <a:bodyPr/>
                    <a:lstStyle/>
                    <a:p>
                      <a:endParaRPr lang="en-ZA" sz="1200" b="1" dirty="0">
                        <a:effectLst/>
                        <a:latin typeface="Arial Narrow" panose="020B0606020202030204" pitchFamily="34" charset="0"/>
                        <a:ea typeface="Times New Roman"/>
                        <a:cs typeface="Arial" panose="020B0604020202020204" pitchFamily="34" charset="0"/>
                      </a:endParaRPr>
                    </a:p>
                  </a:txBody>
                  <a:tcPr marL="45728" marR="4572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indent="0" algn="l">
                        <a:lnSpc>
                          <a:spcPct val="100000"/>
                        </a:lnSpc>
                        <a:spcAft>
                          <a:spcPts val="0"/>
                        </a:spcAft>
                        <a:buFont typeface="Arial" panose="020B0604020202020204" pitchFamily="34" charset="0"/>
                        <a:buNone/>
                      </a:pPr>
                      <a:endParaRPr lang="en-ZA" sz="12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b="0" i="0" u="none" strike="noStrike" kern="1200" baseline="0" dirty="0" smtClean="0">
                          <a:solidFill>
                            <a:schemeClr val="dk1"/>
                          </a:solidFill>
                          <a:latin typeface="Arial Narrow" panose="020B0606020202030204" pitchFamily="34" charset="0"/>
                          <a:ea typeface="+mn-ea"/>
                          <a:cs typeface="Arial" panose="020B0604020202020204" pitchFamily="34" charset="0"/>
                        </a:rPr>
                        <a:t>Professional team appointed for the establishment and development of the new Eastern Cape Garden</a:t>
                      </a:r>
                      <a:endParaRPr lang="en-ZA" sz="1200" b="0" dirty="0" smtClean="0">
                        <a:effectLst/>
                        <a:latin typeface="Arial Narrow" panose="020B0606020202030204" pitchFamily="34" charset="0"/>
                        <a:ea typeface="Times New Roman"/>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b="1" i="1" dirty="0" smtClean="0">
                          <a:latin typeface="Arial Narrow" panose="020B0606020202030204" pitchFamily="34" charset="0"/>
                          <a:cs typeface="Arial" panose="020B0604020202020204" pitchFamily="34" charset="0"/>
                        </a:rPr>
                        <a:t>Progress:</a:t>
                      </a:r>
                    </a:p>
                    <a:p>
                      <a:pPr marL="0" marR="0" indent="0" algn="l" defTabSz="914400" rtl="0" eaLnBrk="1" fontAlgn="auto" latinLnBrk="0" hangingPunct="1">
                        <a:lnSpc>
                          <a:spcPct val="100000"/>
                        </a:lnSpc>
                        <a:spcBef>
                          <a:spcPts val="0"/>
                        </a:spcBef>
                        <a:spcAft>
                          <a:spcPts val="0"/>
                        </a:spcAft>
                        <a:buClrTx/>
                        <a:buSzTx/>
                        <a:buFontTx/>
                        <a:buNone/>
                        <a:tabLst/>
                        <a:defRPr/>
                      </a:pPr>
                      <a:r>
                        <a:rPr lang="en-ZA" sz="1200" b="1" dirty="0" smtClean="0">
                          <a:latin typeface="Arial Narrow" panose="020B0606020202030204" pitchFamily="34" charset="0"/>
                          <a:cs typeface="Arial" panose="020B0604020202020204" pitchFamily="34" charset="0"/>
                        </a:rPr>
                        <a:t>Achieved. </a:t>
                      </a:r>
                      <a:r>
                        <a:rPr lang="en-ZA" sz="1200" b="0" dirty="0" smtClean="0">
                          <a:latin typeface="Arial Narrow" panose="020B0606020202030204" pitchFamily="34" charset="0"/>
                          <a:cs typeface="Arial" panose="020B0604020202020204" pitchFamily="34" charset="0"/>
                        </a:rPr>
                        <a:t>Professional team has been appointed for the establishment and development of the new Eastern Cape Garden.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9386">
                <a:tc vMerge="1">
                  <a:txBody>
                    <a:bodyPr/>
                    <a:lstStyle/>
                    <a:p>
                      <a:endParaRPr lang="en-ZA"/>
                    </a:p>
                  </a:txBody>
                  <a:tcPr/>
                </a:tc>
                <a:tc vMerge="1">
                  <a:txBody>
                    <a:bodyPr/>
                    <a:lstStyle/>
                    <a:p>
                      <a:endParaRPr lang="en-ZA"/>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b="0" dirty="0" smtClean="0">
                          <a:effectLst/>
                          <a:latin typeface="Arial Narrow" panose="020B0606020202030204" pitchFamily="34" charset="0"/>
                          <a:ea typeface="Times New Roman"/>
                          <a:cs typeface="Arial" panose="020B0604020202020204" pitchFamily="34" charset="0"/>
                        </a:rPr>
                        <a:t> Acquisition of land by SANBI for the establishment of the new Eastern Cape Garden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b="1" i="1" dirty="0" smtClean="0">
                          <a:latin typeface="Arial Narrow" panose="020B0606020202030204" pitchFamily="34" charset="0"/>
                          <a:cs typeface="Arial" panose="020B0604020202020204" pitchFamily="34" charset="0"/>
                        </a:rPr>
                        <a:t>Progress:</a:t>
                      </a:r>
                    </a:p>
                    <a:p>
                      <a:pPr marL="0" marR="0" indent="0" algn="l" defTabSz="914400" rtl="0" eaLnBrk="1" fontAlgn="auto" latinLnBrk="0" hangingPunct="1">
                        <a:lnSpc>
                          <a:spcPct val="100000"/>
                        </a:lnSpc>
                        <a:spcBef>
                          <a:spcPts val="0"/>
                        </a:spcBef>
                        <a:spcAft>
                          <a:spcPts val="0"/>
                        </a:spcAft>
                        <a:buClrTx/>
                        <a:buSzTx/>
                        <a:buFontTx/>
                        <a:buNone/>
                        <a:tabLst/>
                        <a:defRPr/>
                      </a:pPr>
                      <a:r>
                        <a:rPr lang="en-ZA" sz="1200" b="1" dirty="0" smtClean="0">
                          <a:latin typeface="Arial Narrow" panose="020B0606020202030204" pitchFamily="34" charset="0"/>
                          <a:cs typeface="Arial" panose="020B0604020202020204" pitchFamily="34" charset="0"/>
                        </a:rPr>
                        <a:t>Not achieved.</a:t>
                      </a:r>
                      <a:r>
                        <a:rPr lang="en-ZA" sz="1200" b="0" dirty="0" smtClean="0">
                          <a:latin typeface="Arial Narrow" panose="020B0606020202030204" pitchFamily="34" charset="0"/>
                          <a:cs typeface="Arial" panose="020B0604020202020204" pitchFamily="34" charset="0"/>
                        </a:rPr>
                        <a:t> Option Agreement signed. Application for subdivision, consolidation and special consent use submitted to the Buffalo City Metropolitan Municipality. Awaiting formal approval by BCMM.</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9386">
                <a:tc vMerge="1">
                  <a:txBody>
                    <a:bodyPr/>
                    <a:lstStyle/>
                    <a:p>
                      <a:endParaRPr lang="en-ZA" sz="1200" b="1" dirty="0">
                        <a:effectLst/>
                        <a:latin typeface="Arial Narrow" panose="020B0606020202030204" pitchFamily="34" charset="0"/>
                        <a:ea typeface="Times New Roman"/>
                        <a:cs typeface="Arial" panose="020B0604020202020204" pitchFamily="34" charset="0"/>
                      </a:endParaRPr>
                    </a:p>
                  </a:txBody>
                  <a:tcPr marL="45728" marR="4572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indent="0" algn="l">
                        <a:lnSpc>
                          <a:spcPct val="100000"/>
                        </a:lnSpc>
                        <a:spcAft>
                          <a:spcPts val="0"/>
                        </a:spcAft>
                        <a:buFont typeface="Arial" panose="020B0604020202020204" pitchFamily="34" charset="0"/>
                        <a:buNone/>
                      </a:pPr>
                      <a:endParaRPr lang="en-ZA" sz="12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b="0" i="0" u="none" strike="noStrike" kern="1200" baseline="0" dirty="0" smtClean="0">
                          <a:solidFill>
                            <a:schemeClr val="dk1"/>
                          </a:solidFill>
                          <a:latin typeface="Arial Narrow" panose="020B0606020202030204" pitchFamily="34" charset="0"/>
                          <a:ea typeface="+mn-ea"/>
                          <a:cs typeface="Arial" panose="020B0604020202020204" pitchFamily="34" charset="0"/>
                        </a:rPr>
                        <a:t>New national botanical garden in the Eastern Cape proclaimed and gazetted by the DEA Minister</a:t>
                      </a:r>
                      <a:endParaRPr lang="en-ZA" sz="1200" b="0" dirty="0" smtClean="0">
                        <a:effectLst/>
                        <a:latin typeface="Arial Narrow" panose="020B0606020202030204" pitchFamily="34" charset="0"/>
                        <a:ea typeface="Times New Roman"/>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b="1" i="1" dirty="0" smtClean="0">
                          <a:latin typeface="Arial Narrow" panose="020B0606020202030204" pitchFamily="34" charset="0"/>
                          <a:cs typeface="Arial" panose="020B0604020202020204" pitchFamily="34" charset="0"/>
                        </a:rPr>
                        <a:t>Progress:</a:t>
                      </a:r>
                    </a:p>
                    <a:p>
                      <a:pPr marL="0" marR="0" indent="0" algn="l" defTabSz="914400" rtl="0" eaLnBrk="1" fontAlgn="auto" latinLnBrk="0" hangingPunct="1">
                        <a:lnSpc>
                          <a:spcPct val="100000"/>
                        </a:lnSpc>
                        <a:spcBef>
                          <a:spcPts val="0"/>
                        </a:spcBef>
                        <a:spcAft>
                          <a:spcPts val="0"/>
                        </a:spcAft>
                        <a:buClrTx/>
                        <a:buSzTx/>
                        <a:buFontTx/>
                        <a:buNone/>
                        <a:tabLst/>
                        <a:defRPr/>
                      </a:pPr>
                      <a:r>
                        <a:rPr lang="en-ZA" sz="1200" b="1" dirty="0" smtClean="0">
                          <a:latin typeface="Arial Narrow" panose="020B0606020202030204" pitchFamily="34" charset="0"/>
                          <a:cs typeface="Arial" panose="020B0604020202020204" pitchFamily="34" charset="0"/>
                        </a:rPr>
                        <a:t>Achieved.</a:t>
                      </a:r>
                      <a:r>
                        <a:rPr lang="en-ZA" sz="1200" b="0" dirty="0" smtClean="0">
                          <a:latin typeface="Arial Narrow" panose="020B0606020202030204" pitchFamily="34" charset="0"/>
                          <a:cs typeface="Arial" panose="020B0604020202020204" pitchFamily="34" charset="0"/>
                        </a:rPr>
                        <a:t> New national botanical garden in the Eastern Cape proclaimed and gazetted by the DEA Minister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Slide Number Placeholder 1"/>
          <p:cNvSpPr>
            <a:spLocks noGrp="1"/>
          </p:cNvSpPr>
          <p:nvPr>
            <p:ph type="sldNum" sz="quarter" idx="12"/>
          </p:nvPr>
        </p:nvSpPr>
        <p:spPr/>
        <p:txBody>
          <a:bodyPr/>
          <a:lstStyle/>
          <a:p>
            <a:pPr>
              <a:defRPr/>
            </a:pPr>
            <a:fld id="{9C457303-9F10-4D8F-8D76-077531F17F12}" type="slidenum">
              <a:rPr lang="en-US" smtClean="0">
                <a:solidFill>
                  <a:prstClr val="black">
                    <a:tint val="75000"/>
                  </a:prstClr>
                </a:solidFill>
              </a:rPr>
              <a:pPr>
                <a:defRPr/>
              </a:pPr>
              <a:t>19</a:t>
            </a:fld>
            <a:endParaRPr lang="en-US">
              <a:solidFill>
                <a:prstClr val="black">
                  <a:tint val="75000"/>
                </a:prstClr>
              </a:solidFill>
            </a:endParaRPr>
          </a:p>
        </p:txBody>
      </p:sp>
    </p:spTree>
    <p:extLst>
      <p:ext uri="{BB962C8B-B14F-4D97-AF65-F5344CB8AC3E}">
        <p14:creationId xmlns:p14="http://schemas.microsoft.com/office/powerpoint/2010/main" val="38882545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600200"/>
            <a:ext cx="8229600" cy="4287253"/>
          </a:xfrm>
        </p:spPr>
        <p:txBody>
          <a:bodyPr>
            <a:normAutofit/>
          </a:bodyPr>
          <a:lstStyle/>
          <a:p>
            <a:pPr marL="0" indent="0">
              <a:buNone/>
            </a:pPr>
            <a:endParaRPr lang="en-ZA" sz="1000" dirty="0" smtClean="0"/>
          </a:p>
          <a:p>
            <a:r>
              <a:rPr lang="en-ZA" sz="2800" b="1" dirty="0" smtClean="0"/>
              <a:t>Ms Carmel Mbizvo, Head of Branch: Biodiversity Science &amp; Policy Advice</a:t>
            </a:r>
          </a:p>
          <a:p>
            <a:r>
              <a:rPr lang="en-ZA" sz="2800" b="1" dirty="0" smtClean="0"/>
              <a:t>Mr Christopher Willis, Chief Director: </a:t>
            </a:r>
            <a:r>
              <a:rPr lang="en-GB" sz="2800" b="1" dirty="0"/>
              <a:t>Conservation Gardens &amp; Tourism Division</a:t>
            </a:r>
            <a:endParaRPr lang="en-ZA" sz="2800" b="1" dirty="0" smtClean="0"/>
          </a:p>
          <a:p>
            <a:pPr marL="0" indent="0">
              <a:buNone/>
            </a:pPr>
            <a:endParaRPr lang="en-ZA" sz="400" b="1" dirty="0" smtClean="0"/>
          </a:p>
          <a:p>
            <a:r>
              <a:rPr lang="en-ZA" sz="2800" b="1" dirty="0" smtClean="0"/>
              <a:t>Mr Alan Smith, Director: Finance</a:t>
            </a:r>
          </a:p>
          <a:p>
            <a:pPr marL="0" indent="0">
              <a:buNone/>
            </a:pPr>
            <a:endParaRPr lang="en-ZA" sz="1400" b="1" dirty="0" smtClean="0"/>
          </a:p>
          <a:p>
            <a:pPr marL="0" indent="0">
              <a:buNone/>
            </a:pPr>
            <a:endParaRPr lang="en-ZA" sz="1400" b="1" dirty="0" smtClean="0"/>
          </a:p>
        </p:txBody>
      </p:sp>
      <p:sp>
        <p:nvSpPr>
          <p:cNvPr id="6" name="Title 1"/>
          <p:cNvSpPr>
            <a:spLocks noGrp="1"/>
          </p:cNvSpPr>
          <p:nvPr>
            <p:ph type="title"/>
          </p:nvPr>
        </p:nvSpPr>
        <p:spPr>
          <a:xfrm>
            <a:off x="457200" y="274638"/>
            <a:ext cx="8229600" cy="1143000"/>
          </a:xfrm>
          <a:solidFill>
            <a:schemeClr val="bg1"/>
          </a:solidFill>
        </p:spPr>
        <p:style>
          <a:lnRef idx="1">
            <a:schemeClr val="accent3"/>
          </a:lnRef>
          <a:fillRef idx="2">
            <a:schemeClr val="accent3"/>
          </a:fillRef>
          <a:effectRef idx="1">
            <a:schemeClr val="accent3"/>
          </a:effectRef>
          <a:fontRef idx="minor">
            <a:schemeClr val="dk1"/>
          </a:fontRef>
        </p:style>
        <p:txBody>
          <a:bodyPr/>
          <a:lstStyle/>
          <a:p>
            <a:r>
              <a:rPr lang="en-ZA" b="1" dirty="0" smtClean="0">
                <a:solidFill>
                  <a:srgbClr val="00B050"/>
                </a:solidFill>
              </a:rPr>
              <a:t>SANBI DELEGATION</a:t>
            </a:r>
            <a:endParaRPr lang="en-ZA" b="1" dirty="0">
              <a:solidFill>
                <a:srgbClr val="00B050"/>
              </a:solidFill>
            </a:endParaRPr>
          </a:p>
        </p:txBody>
      </p:sp>
      <p:sp>
        <p:nvSpPr>
          <p:cNvPr id="2" name="Slide Number Placeholder 1"/>
          <p:cNvSpPr>
            <a:spLocks noGrp="1"/>
          </p:cNvSpPr>
          <p:nvPr>
            <p:ph type="sldNum" sz="quarter" idx="12"/>
          </p:nvPr>
        </p:nvSpPr>
        <p:spPr/>
        <p:txBody>
          <a:bodyPr/>
          <a:lstStyle/>
          <a:p>
            <a:fld id="{D45B1029-6F76-46CD-B1CE-A789D6137003}" type="slidenum">
              <a:rPr lang="en-ZA" smtClean="0">
                <a:solidFill>
                  <a:prstClr val="black">
                    <a:tint val="75000"/>
                  </a:prstClr>
                </a:solidFill>
              </a:rPr>
              <a:pPr/>
              <a:t>2</a:t>
            </a:fld>
            <a:endParaRPr lang="en-ZA">
              <a:solidFill>
                <a:prstClr val="black">
                  <a:tint val="75000"/>
                </a:prstClr>
              </a:solidFill>
            </a:endParaRPr>
          </a:p>
        </p:txBody>
      </p:sp>
    </p:spTree>
    <p:extLst>
      <p:ext uri="{BB962C8B-B14F-4D97-AF65-F5344CB8AC3E}">
        <p14:creationId xmlns:p14="http://schemas.microsoft.com/office/powerpoint/2010/main" val="3329165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fade">
                                      <p:cBhvr>
                                        <p:cTn id="13" dur="1000"/>
                                        <p:tgtEl>
                                          <p:spTgt spid="5">
                                            <p:txEl>
                                              <p:pRg st="1" end="1"/>
                                            </p:txEl>
                                          </p:spTgt>
                                        </p:tgtEl>
                                      </p:cBhvr>
                                    </p:animEffect>
                                    <p:anim calcmode="lin" valueType="num">
                                      <p:cBhvr>
                                        <p:cTn id="14"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fade">
                                      <p:cBhvr>
                                        <p:cTn id="20" dur="1000"/>
                                        <p:tgtEl>
                                          <p:spTgt spid="5">
                                            <p:txEl>
                                              <p:pRg st="2" end="2"/>
                                            </p:txEl>
                                          </p:spTgt>
                                        </p:tgtEl>
                                      </p:cBhvr>
                                    </p:animEffect>
                                    <p:anim calcmode="lin" valueType="num">
                                      <p:cBhvr>
                                        <p:cTn id="21"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1000"/>
                                        <p:tgtEl>
                                          <p:spTgt spid="5">
                                            <p:txEl>
                                              <p:pRg st="4" end="4"/>
                                            </p:txEl>
                                          </p:spTgt>
                                        </p:tgtEl>
                                      </p:cBhvr>
                                    </p:animEffect>
                                    <p:anim calcmode="lin" valueType="num">
                                      <p:cBhvr>
                                        <p:cTn id="28"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323528" y="116632"/>
            <a:ext cx="8373616" cy="477836"/>
          </a:xfrm>
        </p:spPr>
        <p:txBody>
          <a:bodyPr>
            <a:noAutofit/>
          </a:bodyPr>
          <a:lstStyle/>
          <a:p>
            <a:pPr algn="l"/>
            <a:r>
              <a:rPr lang="en-ZA" sz="1600" b="1" dirty="0" smtClean="0">
                <a:latin typeface="Arial Black" panose="020B0A04020102020204" pitchFamily="34" charset="0"/>
              </a:rPr>
              <a:t/>
            </a:r>
            <a:br>
              <a:rPr lang="en-ZA" sz="1600" b="1" dirty="0" smtClean="0">
                <a:latin typeface="Arial Black" panose="020B0A04020102020204" pitchFamily="34" charset="0"/>
              </a:rPr>
            </a:br>
            <a:r>
              <a:rPr lang="en-ZA" sz="1600" b="1" dirty="0">
                <a:latin typeface="Arial Black" panose="020B0A04020102020204" pitchFamily="34" charset="0"/>
              </a:rPr>
              <a:t>PROGRAMME</a:t>
            </a:r>
            <a:r>
              <a:rPr lang="en-US" sz="1600" b="1" dirty="0">
                <a:latin typeface="Arial Black" panose="020B0A04020102020204" pitchFamily="34" charset="0"/>
              </a:rPr>
              <a:t> 2: </a:t>
            </a:r>
            <a:r>
              <a:rPr lang="en-ZA" sz="1600" b="1" dirty="0">
                <a:latin typeface="Arial Black" panose="020B0A04020102020204" pitchFamily="34" charset="0"/>
              </a:rPr>
              <a:t>MANAGE AND UNLOCK BENEFITS OF THE NETWORK OF NATIONAL BOTANICAL </a:t>
            </a:r>
            <a:r>
              <a:rPr lang="en-ZA" sz="1600" b="1" dirty="0" smtClean="0">
                <a:latin typeface="Arial Black" panose="020B0A04020102020204" pitchFamily="34" charset="0"/>
              </a:rPr>
              <a:t>GARDENS (continue…)</a:t>
            </a:r>
            <a:r>
              <a:rPr lang="en-ZA" sz="1600" b="1" dirty="0">
                <a:latin typeface="Arial Black" panose="020B0A04020102020204" pitchFamily="34" charset="0"/>
              </a:rPr>
              <a:t/>
            </a:r>
            <a:br>
              <a:rPr lang="en-ZA" sz="1600" b="1" dirty="0">
                <a:latin typeface="Arial Black" panose="020B0A04020102020204" pitchFamily="34" charset="0"/>
              </a:rPr>
            </a:br>
            <a:endParaRPr lang="en-ZA" sz="1600" b="1" dirty="0"/>
          </a:p>
        </p:txBody>
      </p:sp>
      <p:graphicFrame>
        <p:nvGraphicFramePr>
          <p:cNvPr id="4" name="Group 121"/>
          <p:cNvGraphicFramePr>
            <a:graphicFrameLocks noGrp="1"/>
          </p:cNvGraphicFramePr>
          <p:nvPr>
            <p:ph idx="1"/>
            <p:extLst>
              <p:ext uri="{D42A27DB-BD31-4B8C-83A1-F6EECF244321}">
                <p14:modId xmlns:p14="http://schemas.microsoft.com/office/powerpoint/2010/main" val="2925712734"/>
              </p:ext>
            </p:extLst>
          </p:nvPr>
        </p:nvGraphicFramePr>
        <p:xfrm>
          <a:off x="245660" y="686193"/>
          <a:ext cx="8761862" cy="5354989"/>
        </p:xfrm>
        <a:graphic>
          <a:graphicData uri="http://schemas.openxmlformats.org/drawingml/2006/table">
            <a:tbl>
              <a:tblPr/>
              <a:tblGrid>
                <a:gridCol w="2022084"/>
                <a:gridCol w="1727048"/>
                <a:gridCol w="1513539"/>
                <a:gridCol w="3499191"/>
              </a:tblGrid>
              <a:tr h="323742">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600" b="1" dirty="0" smtClean="0">
                          <a:latin typeface="+mn-lt"/>
                          <a:cs typeface="Arial" panose="020B0604020202020204" pitchFamily="34" charset="0"/>
                        </a:rPr>
                        <a:t>2.1: </a:t>
                      </a:r>
                      <a:r>
                        <a:rPr lang="en-ZA" sz="1600" b="1" i="0" u="none" strike="noStrike" kern="1200" baseline="0" dirty="0" smtClean="0">
                          <a:solidFill>
                            <a:schemeClr val="dk1"/>
                          </a:solidFill>
                          <a:latin typeface="+mn-lt"/>
                          <a:ea typeface="+mn-ea"/>
                          <a:cs typeface="+mn-cs"/>
                        </a:rPr>
                        <a:t>A world-class network of National Botanical Gardens are managed</a:t>
                      </a:r>
                      <a:endParaRPr lang="en-ZA" sz="1600" b="0" dirty="0" smtClean="0">
                        <a:effectLst/>
                        <a:latin typeface="+mn-lt"/>
                        <a:ea typeface="Times New Roman"/>
                        <a:cs typeface="Arial" panose="020B0604020202020204" pitchFamily="34" charset="0"/>
                      </a:endParaRPr>
                    </a:p>
                  </a:txBody>
                  <a:tcPr marL="91454" marR="9145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tr>
              <a:tr h="5049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bg1"/>
                          </a:solidFill>
                          <a:effectLst/>
                          <a:latin typeface="Arial Narrow" pitchFamily="34" charset="0"/>
                          <a:ea typeface="+mn-ea"/>
                          <a:cs typeface="Arial" pitchFamily="34" charset="0"/>
                        </a:rPr>
                        <a:t>Performance indicator </a:t>
                      </a:r>
                    </a:p>
                  </a:txBody>
                  <a:tcPr marL="91454" marR="9145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algn="ctr">
                        <a:lnSpc>
                          <a:spcPct val="115000"/>
                        </a:lnSpc>
                        <a:spcAft>
                          <a:spcPts val="0"/>
                        </a:spcAft>
                      </a:pPr>
                      <a:r>
                        <a:rPr kumimoji="0" lang="en-ZA" sz="1400" b="1" i="0" u="none" strike="noStrike" kern="1200" cap="none" normalizeH="0" baseline="0" dirty="0" smtClean="0">
                          <a:ln>
                            <a:noFill/>
                          </a:ln>
                          <a:solidFill>
                            <a:schemeClr val="bg1"/>
                          </a:solidFill>
                          <a:effectLst/>
                          <a:latin typeface="Arial Narrow" pitchFamily="34" charset="0"/>
                          <a:ea typeface="+mn-ea"/>
                          <a:cs typeface="Arial" pitchFamily="34" charset="0"/>
                        </a:rPr>
                        <a:t>Baseline </a:t>
                      </a:r>
                      <a:endParaRPr kumimoji="0" lang="en-ZA" sz="1400" b="1" i="0" u="none" strike="noStrike" kern="1200" cap="none" normalizeH="0" baseline="0" dirty="0">
                        <a:ln>
                          <a:noFill/>
                        </a:ln>
                        <a:solidFill>
                          <a:schemeClr val="bg1"/>
                        </a:solidFill>
                        <a:effectLst/>
                        <a:latin typeface="Arial Narrow" pitchFamily="34" charset="0"/>
                        <a:ea typeface="+mn-ea"/>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algn="ctr">
                        <a:lnSpc>
                          <a:spcPct val="115000"/>
                        </a:lnSpc>
                        <a:spcAft>
                          <a:spcPts val="0"/>
                        </a:spcAft>
                      </a:pPr>
                      <a:r>
                        <a:rPr kumimoji="0" lang="en-ZA" sz="1400" b="1" i="0" u="none" strike="noStrike" kern="1200" cap="none" normalizeH="0" baseline="0" dirty="0" smtClean="0">
                          <a:ln>
                            <a:noFill/>
                          </a:ln>
                          <a:solidFill>
                            <a:schemeClr val="bg1"/>
                          </a:solidFill>
                          <a:effectLst/>
                          <a:latin typeface="Arial Narrow" pitchFamily="34" charset="0"/>
                          <a:ea typeface="+mn-ea"/>
                          <a:cs typeface="Arial" pitchFamily="34" charset="0"/>
                        </a:rPr>
                        <a:t>Annual target </a:t>
                      </a:r>
                    </a:p>
                    <a:p>
                      <a:pPr algn="ctr">
                        <a:lnSpc>
                          <a:spcPct val="115000"/>
                        </a:lnSpc>
                        <a:spcAft>
                          <a:spcPts val="0"/>
                        </a:spcAft>
                      </a:pPr>
                      <a:r>
                        <a:rPr kumimoji="0" lang="en-ZA" sz="1400" b="1" i="0" u="none" strike="noStrike" kern="1200" cap="none" normalizeH="0" baseline="0" dirty="0" smtClean="0">
                          <a:ln>
                            <a:noFill/>
                          </a:ln>
                          <a:solidFill>
                            <a:schemeClr val="bg1"/>
                          </a:solidFill>
                          <a:effectLst/>
                          <a:latin typeface="Arial Narrow" pitchFamily="34" charset="0"/>
                          <a:ea typeface="+mn-ea"/>
                          <a:cs typeface="Arial" pitchFamily="34" charset="0"/>
                        </a:rPr>
                        <a:t>2014/15</a:t>
                      </a:r>
                      <a:endParaRPr kumimoji="0" lang="en-ZA" sz="1400" b="1" i="0" u="none" strike="noStrike" kern="1200" cap="none" normalizeH="0" baseline="0" dirty="0">
                        <a:ln>
                          <a:noFill/>
                        </a:ln>
                        <a:solidFill>
                          <a:schemeClr val="bg1"/>
                        </a:solidFill>
                        <a:effectLst/>
                        <a:latin typeface="Arial Narrow" pitchFamily="34" charset="0"/>
                        <a:ea typeface="+mn-ea"/>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cap="none" normalizeH="0" baseline="0" dirty="0" smtClean="0">
                          <a:ln>
                            <a:noFill/>
                          </a:ln>
                          <a:solidFill>
                            <a:schemeClr val="bg1"/>
                          </a:solidFill>
                          <a:effectLst/>
                          <a:latin typeface="Arial Narrow" pitchFamily="34" charset="0"/>
                          <a:cs typeface="Arial" pitchFamily="34" charset="0"/>
                        </a:rPr>
                        <a:t>Achievements/Challenges/Corrective measures</a:t>
                      </a:r>
                    </a:p>
                  </a:txBody>
                  <a:tcPr marL="91454" marR="9145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r>
              <a:tr h="678772">
                <a:tc rowSpan="2">
                  <a:txBody>
                    <a:bodyPr/>
                    <a:lstStyle/>
                    <a:p>
                      <a:r>
                        <a:rPr lang="en-ZA" sz="1200" b="1" i="0" u="none" strike="noStrike" kern="1200" baseline="0" dirty="0" smtClean="0">
                          <a:solidFill>
                            <a:schemeClr val="dk1"/>
                          </a:solidFill>
                          <a:latin typeface="Arial Narrow" panose="020B0606020202030204" pitchFamily="34" charset="0"/>
                          <a:ea typeface="+mn-ea"/>
                          <a:cs typeface="Arial" panose="020B0604020202020204" pitchFamily="34" charset="0"/>
                        </a:rPr>
                        <a:t>Increased representation of indigenous plants in the living collections of SANBI’s</a:t>
                      </a:r>
                    </a:p>
                    <a:p>
                      <a:r>
                        <a:rPr lang="en-ZA" sz="1200" b="1" i="0" u="none" strike="noStrike" kern="1200" baseline="0" dirty="0" smtClean="0">
                          <a:solidFill>
                            <a:schemeClr val="dk1"/>
                          </a:solidFill>
                          <a:latin typeface="Arial Narrow" panose="020B0606020202030204" pitchFamily="34" charset="0"/>
                          <a:ea typeface="+mn-ea"/>
                          <a:cs typeface="Arial" panose="020B0604020202020204" pitchFamily="34" charset="0"/>
                        </a:rPr>
                        <a:t>National Botanical Gardens or the Millennium Seed Bank, Kew, UK</a:t>
                      </a:r>
                      <a:endParaRPr lang="en-ZA" sz="1200" b="1" dirty="0" smtClean="0">
                        <a:effectLst/>
                        <a:latin typeface="Arial Narrow" panose="020B0606020202030204" pitchFamily="34" charset="0"/>
                        <a:ea typeface="Times New Roman"/>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ZA" sz="1200" b="1" dirty="0" smtClean="0">
                        <a:effectLst/>
                        <a:latin typeface="Arial Narrow" panose="020B0606020202030204" pitchFamily="34" charset="0"/>
                        <a:ea typeface="Times New Roman"/>
                        <a:cs typeface="Arial" panose="020B0604020202020204" pitchFamily="34" charset="0"/>
                      </a:endParaRPr>
                    </a:p>
                  </a:txBody>
                  <a:tcPr marL="45728" marR="4572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dirty="0" smtClean="0">
                          <a:solidFill>
                            <a:schemeClr val="tx1"/>
                          </a:solidFill>
                          <a:effectLst/>
                          <a:latin typeface="Arial Narrow" panose="020B0606020202030204" pitchFamily="34" charset="0"/>
                          <a:ea typeface="+mn-ea"/>
                          <a:cs typeface="+mn-cs"/>
                        </a:rPr>
                        <a:t>Through involvement in implementation of the Convention on Biological Diversity (CBD), SANBI is contributing towards two international plant conservation initiatives (International Agenda for Botanic Gardens in Conservation (through Botanic Gardens Conservation International or BGCI) and the Global Strategy for Plant Conservation (GSPC), 2010 to 2020) </a:t>
                      </a:r>
                    </a:p>
                    <a:p>
                      <a:pPr marL="0" marR="0" indent="0" algn="l" defTabSz="914400" rtl="0" eaLnBrk="1" fontAlgn="auto" latinLnBrk="0" hangingPunct="1">
                        <a:lnSpc>
                          <a:spcPct val="100000"/>
                        </a:lnSpc>
                        <a:spcBef>
                          <a:spcPts val="0"/>
                        </a:spcBef>
                        <a:spcAft>
                          <a:spcPts val="0"/>
                        </a:spcAft>
                        <a:buClrTx/>
                        <a:buSzTx/>
                        <a:buFontTx/>
                        <a:buNone/>
                        <a:tabLst/>
                        <a:defRPr/>
                      </a:pPr>
                      <a:endParaRPr lang="en-ZA" sz="1100" kern="1200" dirty="0" smtClean="0">
                        <a:solidFill>
                          <a:schemeClr val="tx1"/>
                        </a:solidFill>
                        <a:effectLst/>
                        <a:latin typeface="Arial Narrow" panose="020B0606020202030204" pitchFamily="34"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b="0" i="0" u="none" strike="noStrike" kern="1200" baseline="0" dirty="0" smtClean="0">
                          <a:solidFill>
                            <a:schemeClr val="dk1"/>
                          </a:solidFill>
                          <a:latin typeface="Arial Narrow" panose="020B0606020202030204" pitchFamily="34" charset="0"/>
                          <a:ea typeface="+mn-ea"/>
                          <a:cs typeface="Arial" panose="020B0604020202020204" pitchFamily="34" charset="0"/>
                        </a:rPr>
                        <a:t>20 new indigenous plant species added to the living collections of the combined network of National Botanical Gardens or MSB, UK</a:t>
                      </a:r>
                      <a:endParaRPr lang="en-ZA" sz="1200" b="0" dirty="0" smtClean="0">
                        <a:effectLst/>
                        <a:latin typeface="Arial Narrow" panose="020B0606020202030204" pitchFamily="34" charset="0"/>
                        <a:ea typeface="Times New Roman"/>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just" defTabSz="457200" rtl="0" eaLnBrk="1" fontAlgn="ctr" latinLnBrk="0" hangingPunct="1">
                        <a:lnSpc>
                          <a:spcPct val="110000"/>
                        </a:lnSpc>
                        <a:spcBef>
                          <a:spcPts val="0"/>
                        </a:spcBef>
                        <a:spcAft>
                          <a:spcPts val="0"/>
                        </a:spcAft>
                        <a:buClrTx/>
                        <a:buSzTx/>
                        <a:buFontTx/>
                        <a:buNone/>
                        <a:tabLst/>
                        <a:defRPr/>
                      </a:pPr>
                      <a:r>
                        <a:rPr lang="en-ZA" sz="1200" b="1" i="1" kern="1200" dirty="0" smtClean="0">
                          <a:solidFill>
                            <a:schemeClr val="tx1"/>
                          </a:solidFill>
                          <a:effectLst/>
                          <a:latin typeface="Arial Narrow" pitchFamily="34" charset="0"/>
                          <a:ea typeface="+mn-ea"/>
                          <a:cs typeface="+mn-cs"/>
                        </a:rPr>
                        <a:t>Progress</a:t>
                      </a:r>
                      <a:r>
                        <a:rPr lang="en-ZA" sz="1200" kern="1200" dirty="0" smtClean="0">
                          <a:solidFill>
                            <a:schemeClr val="tx1"/>
                          </a:solidFill>
                          <a:effectLst/>
                          <a:latin typeface="Arial Narrow" pitchFamily="34" charset="0"/>
                          <a:ea typeface="+mn-ea"/>
                          <a:cs typeface="+mn-cs"/>
                        </a:rPr>
                        <a:t>:</a:t>
                      </a:r>
                    </a:p>
                    <a:p>
                      <a:pPr marL="0" marR="0" indent="0" algn="l" defTabSz="457200" rtl="0" eaLnBrk="1" fontAlgn="ctr" latinLnBrk="0" hangingPunct="1">
                        <a:lnSpc>
                          <a:spcPct val="100000"/>
                        </a:lnSpc>
                        <a:spcBef>
                          <a:spcPts val="0"/>
                        </a:spcBef>
                        <a:spcAft>
                          <a:spcPts val="0"/>
                        </a:spcAft>
                        <a:buClrTx/>
                        <a:buSzTx/>
                        <a:buFontTx/>
                        <a:buNone/>
                        <a:tabLst/>
                        <a:defRPr/>
                      </a:pPr>
                      <a:r>
                        <a:rPr lang="en-ZA" sz="1200" b="1" kern="1200" dirty="0" smtClean="0">
                          <a:solidFill>
                            <a:schemeClr val="tx1"/>
                          </a:solidFill>
                          <a:effectLst/>
                          <a:latin typeface="Arial Narrow" pitchFamily="34" charset="0"/>
                          <a:ea typeface="+mn-ea"/>
                          <a:cs typeface="+mn-cs"/>
                        </a:rPr>
                        <a:t>Achieved. </a:t>
                      </a:r>
                      <a:r>
                        <a:rPr lang="en-ZA" sz="1200" kern="1200" dirty="0" smtClean="0">
                          <a:solidFill>
                            <a:schemeClr val="tx1"/>
                          </a:solidFill>
                          <a:effectLst/>
                          <a:latin typeface="Arial Narrow" pitchFamily="34" charset="0"/>
                          <a:ea typeface="+mn-ea"/>
                          <a:cs typeface="+mn-cs"/>
                        </a:rPr>
                        <a:t>22 new indigenous plant species were added to the living collections of the combined network of National Botanical Gardens or MSB, UK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8772">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200" b="1" dirty="0" smtClean="0">
                        <a:effectLst/>
                        <a:latin typeface="Arial Narrow" panose="020B0606020202030204" pitchFamily="34" charset="0"/>
                        <a:ea typeface="Times New Roman"/>
                        <a:cs typeface="Arial" panose="020B0604020202020204" pitchFamily="34" charset="0"/>
                      </a:endParaRPr>
                    </a:p>
                  </a:txBody>
                  <a:tcPr marL="45728" marR="4572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dirty="0" smtClean="0">
                          <a:solidFill>
                            <a:schemeClr val="tx1"/>
                          </a:solidFill>
                          <a:effectLst/>
                          <a:latin typeface="Arial Narrow" panose="020B0606020202030204" pitchFamily="34" charset="0"/>
                          <a:ea typeface="+mn-ea"/>
                          <a:cs typeface="+mn-cs"/>
                        </a:rPr>
                        <a:t>Signed </a:t>
                      </a:r>
                      <a:r>
                        <a:rPr lang="en-US" sz="1100" kern="1200" dirty="0" err="1" smtClean="0">
                          <a:solidFill>
                            <a:schemeClr val="tx1"/>
                          </a:solidFill>
                          <a:effectLst/>
                          <a:latin typeface="Arial Narrow" panose="020B0606020202030204" pitchFamily="34" charset="0"/>
                          <a:ea typeface="+mn-ea"/>
                          <a:cs typeface="+mn-cs"/>
                        </a:rPr>
                        <a:t>MoA</a:t>
                      </a:r>
                      <a:r>
                        <a:rPr lang="en-US" sz="1100" kern="1200" dirty="0" smtClean="0">
                          <a:solidFill>
                            <a:schemeClr val="tx1"/>
                          </a:solidFill>
                          <a:effectLst/>
                          <a:latin typeface="Arial Narrow" panose="020B0606020202030204" pitchFamily="34" charset="0"/>
                          <a:ea typeface="+mn-ea"/>
                          <a:cs typeface="+mn-cs"/>
                        </a:rPr>
                        <a:t> with the Royal Botanic Gardens, Kew’s (UK) international Millennium Seed Bank Partnership (2011 to 2015) which contributes towards the implementation of specific targets (particularly Target 8) of the GSPC .</a:t>
                      </a:r>
                      <a:endParaRPr lang="en-ZA" sz="1100" kern="1200" dirty="0" smtClean="0">
                        <a:solidFill>
                          <a:schemeClr val="tx1"/>
                        </a:solidFill>
                        <a:effectLst/>
                        <a:latin typeface="Arial Narrow" panose="020B0606020202030204" pitchFamily="34"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en-ZA" sz="1200" b="0" i="0" u="none" strike="noStrike" kern="1200" baseline="0" dirty="0" smtClean="0">
                          <a:solidFill>
                            <a:schemeClr val="dk1"/>
                          </a:solidFill>
                          <a:latin typeface="Arial Narrow" panose="020B0606020202030204" pitchFamily="34" charset="0"/>
                          <a:ea typeface="+mn-ea"/>
                          <a:cs typeface="Arial" panose="020B0604020202020204" pitchFamily="34" charset="0"/>
                        </a:rPr>
                        <a:t>Increased incentive income generated by NBGs from acquisition of collections for MSB programme.</a:t>
                      </a:r>
                    </a:p>
                    <a:p>
                      <a:r>
                        <a:rPr lang="en-ZA" sz="1200" b="0" i="0" u="none" strike="noStrike" kern="1200" baseline="0" dirty="0" smtClean="0">
                          <a:solidFill>
                            <a:schemeClr val="dk1"/>
                          </a:solidFill>
                          <a:latin typeface="Arial Narrow" panose="020B0606020202030204" pitchFamily="34" charset="0"/>
                          <a:ea typeface="+mn-ea"/>
                          <a:cs typeface="Arial" panose="020B0604020202020204" pitchFamily="34" charset="0"/>
                        </a:rPr>
                        <a:t>Negotiations with the Millennium Seed Bank Partnership, Kew, about the extension of the 5-year </a:t>
                      </a:r>
                      <a:r>
                        <a:rPr lang="en-ZA" sz="1200" b="0" i="0" u="none" strike="noStrike" kern="1200" baseline="0" dirty="0" err="1" smtClean="0">
                          <a:solidFill>
                            <a:schemeClr val="dk1"/>
                          </a:solidFill>
                          <a:latin typeface="Arial Narrow" panose="020B0606020202030204" pitchFamily="34" charset="0"/>
                          <a:ea typeface="+mn-ea"/>
                          <a:cs typeface="Arial" panose="020B0604020202020204" pitchFamily="34" charset="0"/>
                        </a:rPr>
                        <a:t>MoA</a:t>
                      </a:r>
                      <a:r>
                        <a:rPr lang="en-ZA" sz="1200" b="0" i="0" u="none" strike="noStrike" kern="1200" baseline="0" dirty="0" smtClean="0">
                          <a:solidFill>
                            <a:schemeClr val="dk1"/>
                          </a:solidFill>
                          <a:latin typeface="Arial Narrow" panose="020B0606020202030204" pitchFamily="34" charset="0"/>
                          <a:ea typeface="+mn-ea"/>
                          <a:cs typeface="Arial" panose="020B0604020202020204" pitchFamily="34" charset="0"/>
                        </a:rPr>
                        <a:t>.</a:t>
                      </a:r>
                    </a:p>
                    <a:p>
                      <a:endParaRPr lang="en-ZA" sz="1200" b="0" dirty="0" smtClean="0">
                        <a:effectLst/>
                        <a:latin typeface="Arial Narrow" panose="020B0606020202030204" pitchFamily="34" charset="0"/>
                        <a:ea typeface="Times New Roman"/>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l" defTabSz="457200" rtl="0" eaLnBrk="1" fontAlgn="ctr" latinLnBrk="0" hangingPunct="1">
                        <a:lnSpc>
                          <a:spcPct val="100000"/>
                        </a:lnSpc>
                        <a:spcBef>
                          <a:spcPts val="0"/>
                        </a:spcBef>
                        <a:spcAft>
                          <a:spcPts val="0"/>
                        </a:spcAft>
                        <a:buClrTx/>
                        <a:buSzTx/>
                        <a:buFontTx/>
                        <a:buNone/>
                        <a:tabLst/>
                        <a:defRPr/>
                      </a:pPr>
                      <a:r>
                        <a:rPr lang="en-ZA" sz="1200" b="1" i="1" kern="1200" dirty="0" smtClean="0">
                          <a:solidFill>
                            <a:schemeClr val="tx1"/>
                          </a:solidFill>
                          <a:effectLst/>
                          <a:latin typeface="Arial Narrow" pitchFamily="34" charset="0"/>
                          <a:ea typeface="+mn-ea"/>
                          <a:cs typeface="+mn-cs"/>
                        </a:rPr>
                        <a:t>Progress:</a:t>
                      </a:r>
                    </a:p>
                    <a:p>
                      <a:pPr marL="0" marR="0" indent="0" algn="l" defTabSz="457200" rtl="0" eaLnBrk="1" fontAlgn="ctr" latinLnBrk="0" hangingPunct="1">
                        <a:lnSpc>
                          <a:spcPct val="100000"/>
                        </a:lnSpc>
                        <a:spcBef>
                          <a:spcPts val="0"/>
                        </a:spcBef>
                        <a:spcAft>
                          <a:spcPts val="0"/>
                        </a:spcAft>
                        <a:buClrTx/>
                        <a:buSzTx/>
                        <a:buFontTx/>
                        <a:buNone/>
                        <a:tabLst/>
                        <a:defRPr/>
                      </a:pPr>
                      <a:r>
                        <a:rPr lang="en-ZA" sz="1200" b="1" kern="1200" dirty="0" smtClean="0">
                          <a:solidFill>
                            <a:schemeClr val="tx1"/>
                          </a:solidFill>
                          <a:effectLst/>
                          <a:latin typeface="Arial Narrow" pitchFamily="34" charset="0"/>
                          <a:ea typeface="+mn-ea"/>
                          <a:cs typeface="+mn-cs"/>
                        </a:rPr>
                        <a:t>Achieved</a:t>
                      </a:r>
                      <a:r>
                        <a:rPr lang="en-ZA" sz="1200" kern="1200" dirty="0" smtClean="0">
                          <a:solidFill>
                            <a:schemeClr val="tx1"/>
                          </a:solidFill>
                          <a:effectLst/>
                          <a:latin typeface="Arial Narrow" pitchFamily="34" charset="0"/>
                          <a:ea typeface="+mn-ea"/>
                          <a:cs typeface="+mn-cs"/>
                        </a:rPr>
                        <a:t>.  Incentive income generated by NBGs from acquisition of collections for MSB programme. Negotiations with the Millennium Seed Bank Partnership, Kew, about the extension of the 5-year </a:t>
                      </a:r>
                      <a:r>
                        <a:rPr lang="en-ZA" sz="1200" kern="1200" dirty="0" err="1" smtClean="0">
                          <a:solidFill>
                            <a:schemeClr val="tx1"/>
                          </a:solidFill>
                          <a:effectLst/>
                          <a:latin typeface="Arial Narrow" pitchFamily="34" charset="0"/>
                          <a:ea typeface="+mn-ea"/>
                          <a:cs typeface="+mn-cs"/>
                        </a:rPr>
                        <a:t>MoA</a:t>
                      </a:r>
                      <a:r>
                        <a:rPr lang="en-ZA" sz="1200" kern="1200" dirty="0" smtClean="0">
                          <a:solidFill>
                            <a:schemeClr val="tx1"/>
                          </a:solidFill>
                          <a:effectLst/>
                          <a:latin typeface="Arial Narrow" pitchFamily="34" charset="0"/>
                          <a:ea typeface="+mn-ea"/>
                          <a:cs typeface="+mn-cs"/>
                        </a:rPr>
                        <a:t> was increased.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Slide Number Placeholder 1"/>
          <p:cNvSpPr>
            <a:spLocks noGrp="1"/>
          </p:cNvSpPr>
          <p:nvPr>
            <p:ph type="sldNum" sz="quarter" idx="12"/>
          </p:nvPr>
        </p:nvSpPr>
        <p:spPr/>
        <p:txBody>
          <a:bodyPr/>
          <a:lstStyle/>
          <a:p>
            <a:pPr>
              <a:defRPr/>
            </a:pPr>
            <a:fld id="{9C457303-9F10-4D8F-8D76-077531F17F12}" type="slidenum">
              <a:rPr lang="en-US" smtClean="0">
                <a:solidFill>
                  <a:prstClr val="black">
                    <a:tint val="75000"/>
                  </a:prstClr>
                </a:solidFill>
              </a:rPr>
              <a:pPr>
                <a:defRPr/>
              </a:pPr>
              <a:t>20</a:t>
            </a:fld>
            <a:endParaRPr lang="en-US">
              <a:solidFill>
                <a:prstClr val="black">
                  <a:tint val="75000"/>
                </a:prstClr>
              </a:solidFill>
            </a:endParaRPr>
          </a:p>
        </p:txBody>
      </p:sp>
    </p:spTree>
    <p:extLst>
      <p:ext uri="{BB962C8B-B14F-4D97-AF65-F5344CB8AC3E}">
        <p14:creationId xmlns:p14="http://schemas.microsoft.com/office/powerpoint/2010/main" val="23056290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323528" y="116632"/>
            <a:ext cx="8373616" cy="477836"/>
          </a:xfrm>
        </p:spPr>
        <p:txBody>
          <a:bodyPr>
            <a:noAutofit/>
          </a:bodyPr>
          <a:lstStyle/>
          <a:p>
            <a:pPr algn="l"/>
            <a:r>
              <a:rPr lang="en-ZA" sz="1600" b="1" dirty="0" smtClean="0">
                <a:latin typeface="Arial Black" panose="020B0A04020102020204" pitchFamily="34" charset="0"/>
              </a:rPr>
              <a:t/>
            </a:r>
            <a:br>
              <a:rPr lang="en-ZA" sz="1600" b="1" dirty="0" smtClean="0">
                <a:latin typeface="Arial Black" panose="020B0A04020102020204" pitchFamily="34" charset="0"/>
              </a:rPr>
            </a:br>
            <a:r>
              <a:rPr lang="en-ZA" sz="1600" b="1" dirty="0">
                <a:latin typeface="Arial Black" panose="020B0A04020102020204" pitchFamily="34" charset="0"/>
              </a:rPr>
              <a:t>PROGRAMME</a:t>
            </a:r>
            <a:r>
              <a:rPr lang="en-US" sz="1600" b="1" dirty="0">
                <a:latin typeface="Arial Black" panose="020B0A04020102020204" pitchFamily="34" charset="0"/>
              </a:rPr>
              <a:t> 2: </a:t>
            </a:r>
            <a:r>
              <a:rPr lang="en-ZA" sz="1600" b="1" dirty="0">
                <a:latin typeface="Arial Black" panose="020B0A04020102020204" pitchFamily="34" charset="0"/>
              </a:rPr>
              <a:t>MANAGE AND UNLOCK BENEFITS OF THE NETWORK OF NATIONAL BOTANICAL </a:t>
            </a:r>
            <a:r>
              <a:rPr lang="en-ZA" sz="1600" b="1" dirty="0" smtClean="0">
                <a:latin typeface="Arial Black" panose="020B0A04020102020204" pitchFamily="34" charset="0"/>
              </a:rPr>
              <a:t>GARDENS (continue…)</a:t>
            </a:r>
            <a:r>
              <a:rPr lang="en-ZA" sz="1600" b="1" dirty="0">
                <a:latin typeface="Arial Black" panose="020B0A04020102020204" pitchFamily="34" charset="0"/>
              </a:rPr>
              <a:t/>
            </a:r>
            <a:br>
              <a:rPr lang="en-ZA" sz="1600" b="1" dirty="0">
                <a:latin typeface="Arial Black" panose="020B0A04020102020204" pitchFamily="34" charset="0"/>
              </a:rPr>
            </a:br>
            <a:endParaRPr lang="en-ZA" sz="1600" b="1" dirty="0"/>
          </a:p>
        </p:txBody>
      </p:sp>
      <p:graphicFrame>
        <p:nvGraphicFramePr>
          <p:cNvPr id="4" name="Group 121"/>
          <p:cNvGraphicFramePr>
            <a:graphicFrameLocks noGrp="1"/>
          </p:cNvGraphicFramePr>
          <p:nvPr>
            <p:ph idx="1"/>
            <p:extLst>
              <p:ext uri="{D42A27DB-BD31-4B8C-83A1-F6EECF244321}">
                <p14:modId xmlns:p14="http://schemas.microsoft.com/office/powerpoint/2010/main" val="1951303090"/>
              </p:ext>
            </p:extLst>
          </p:nvPr>
        </p:nvGraphicFramePr>
        <p:xfrm>
          <a:off x="245660" y="686193"/>
          <a:ext cx="8761862" cy="4669189"/>
        </p:xfrm>
        <a:graphic>
          <a:graphicData uri="http://schemas.openxmlformats.org/drawingml/2006/table">
            <a:tbl>
              <a:tblPr/>
              <a:tblGrid>
                <a:gridCol w="2022084"/>
                <a:gridCol w="1727048"/>
                <a:gridCol w="1513539"/>
                <a:gridCol w="3499191"/>
              </a:tblGrid>
              <a:tr h="323742">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600" b="1" dirty="0" smtClean="0">
                          <a:latin typeface="+mn-lt"/>
                          <a:cs typeface="Arial" panose="020B0604020202020204" pitchFamily="34" charset="0"/>
                        </a:rPr>
                        <a:t>2.2: </a:t>
                      </a:r>
                      <a:r>
                        <a:rPr lang="en-ZA" sz="1600" b="1" i="0" u="none" strike="noStrike" kern="1200" baseline="0" dirty="0" smtClean="0">
                          <a:solidFill>
                            <a:schemeClr val="dk1"/>
                          </a:solidFill>
                          <a:latin typeface="+mn-lt"/>
                          <a:ea typeface="+mn-ea"/>
                          <a:cs typeface="+mn-cs"/>
                        </a:rPr>
                        <a:t>Revenue generating activities are strengthened in all National Botanical Gardens</a:t>
                      </a:r>
                      <a:endParaRPr lang="en-ZA" sz="1600" b="1" dirty="0" smtClean="0">
                        <a:latin typeface="+mn-lt"/>
                        <a:cs typeface="Arial" panose="020B0604020202020204" pitchFamily="34" charset="0"/>
                      </a:endParaRPr>
                    </a:p>
                  </a:txBody>
                  <a:tcPr marL="91454" marR="9145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tr>
              <a:tr h="5049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bg1"/>
                          </a:solidFill>
                          <a:effectLst/>
                          <a:latin typeface="Arial Narrow" pitchFamily="34" charset="0"/>
                          <a:ea typeface="+mn-ea"/>
                          <a:cs typeface="Arial" pitchFamily="34" charset="0"/>
                        </a:rPr>
                        <a:t>Performance indicator </a:t>
                      </a:r>
                    </a:p>
                  </a:txBody>
                  <a:tcPr marL="91454" marR="9145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algn="ctr">
                        <a:lnSpc>
                          <a:spcPct val="115000"/>
                        </a:lnSpc>
                        <a:spcAft>
                          <a:spcPts val="0"/>
                        </a:spcAft>
                      </a:pPr>
                      <a:r>
                        <a:rPr kumimoji="0" lang="en-ZA" sz="1400" b="1" i="0" u="none" strike="noStrike" kern="1200" cap="none" normalizeH="0" baseline="0" dirty="0" smtClean="0">
                          <a:ln>
                            <a:noFill/>
                          </a:ln>
                          <a:solidFill>
                            <a:schemeClr val="bg1"/>
                          </a:solidFill>
                          <a:effectLst/>
                          <a:latin typeface="Arial Narrow" pitchFamily="34" charset="0"/>
                          <a:ea typeface="+mn-ea"/>
                          <a:cs typeface="Arial" pitchFamily="34" charset="0"/>
                        </a:rPr>
                        <a:t>Baseline </a:t>
                      </a:r>
                      <a:endParaRPr kumimoji="0" lang="en-ZA" sz="1400" b="1" i="0" u="none" strike="noStrike" kern="1200" cap="none" normalizeH="0" baseline="0" dirty="0">
                        <a:ln>
                          <a:noFill/>
                        </a:ln>
                        <a:solidFill>
                          <a:schemeClr val="bg1"/>
                        </a:solidFill>
                        <a:effectLst/>
                        <a:latin typeface="Arial Narrow" pitchFamily="34" charset="0"/>
                        <a:ea typeface="+mn-ea"/>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algn="ctr">
                        <a:lnSpc>
                          <a:spcPct val="115000"/>
                        </a:lnSpc>
                        <a:spcAft>
                          <a:spcPts val="0"/>
                        </a:spcAft>
                      </a:pPr>
                      <a:r>
                        <a:rPr kumimoji="0" lang="en-ZA" sz="1400" b="1" i="0" u="none" strike="noStrike" kern="1200" cap="none" normalizeH="0" baseline="0" dirty="0" smtClean="0">
                          <a:ln>
                            <a:noFill/>
                          </a:ln>
                          <a:solidFill>
                            <a:schemeClr val="bg1"/>
                          </a:solidFill>
                          <a:effectLst/>
                          <a:latin typeface="Arial Narrow" pitchFamily="34" charset="0"/>
                          <a:ea typeface="+mn-ea"/>
                          <a:cs typeface="Arial" pitchFamily="34" charset="0"/>
                        </a:rPr>
                        <a:t>Annual target </a:t>
                      </a:r>
                    </a:p>
                    <a:p>
                      <a:pPr algn="ctr">
                        <a:lnSpc>
                          <a:spcPct val="115000"/>
                        </a:lnSpc>
                        <a:spcAft>
                          <a:spcPts val="0"/>
                        </a:spcAft>
                      </a:pPr>
                      <a:r>
                        <a:rPr kumimoji="0" lang="en-ZA" sz="1400" b="1" i="0" u="none" strike="noStrike" kern="1200" cap="none" normalizeH="0" baseline="0" dirty="0" smtClean="0">
                          <a:ln>
                            <a:noFill/>
                          </a:ln>
                          <a:solidFill>
                            <a:schemeClr val="bg1"/>
                          </a:solidFill>
                          <a:effectLst/>
                          <a:latin typeface="Arial Narrow" pitchFamily="34" charset="0"/>
                          <a:ea typeface="+mn-ea"/>
                          <a:cs typeface="Arial" pitchFamily="34" charset="0"/>
                        </a:rPr>
                        <a:t>2014/15</a:t>
                      </a:r>
                      <a:endParaRPr kumimoji="0" lang="en-ZA" sz="1400" b="1" i="0" u="none" strike="noStrike" kern="1200" cap="none" normalizeH="0" baseline="0" dirty="0">
                        <a:ln>
                          <a:noFill/>
                        </a:ln>
                        <a:solidFill>
                          <a:schemeClr val="bg1"/>
                        </a:solidFill>
                        <a:effectLst/>
                        <a:latin typeface="Arial Narrow" pitchFamily="34" charset="0"/>
                        <a:ea typeface="+mn-ea"/>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cap="none" normalizeH="0" baseline="0" dirty="0" smtClean="0">
                          <a:ln>
                            <a:noFill/>
                          </a:ln>
                          <a:solidFill>
                            <a:schemeClr val="bg1"/>
                          </a:solidFill>
                          <a:effectLst/>
                          <a:latin typeface="Arial Narrow" pitchFamily="34" charset="0"/>
                          <a:cs typeface="Arial" pitchFamily="34" charset="0"/>
                        </a:rPr>
                        <a:t>Achievements/Challenges/Corrective measures</a:t>
                      </a:r>
                    </a:p>
                  </a:txBody>
                  <a:tcPr marL="91454" marR="9145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r>
              <a:tr h="678772">
                <a:tc rowSpan="2">
                  <a:txBody>
                    <a:bodyPr/>
                    <a:lstStyle/>
                    <a:p>
                      <a:r>
                        <a:rPr lang="en-ZA" sz="1200" b="1" i="0" u="none" strike="noStrike" kern="1200" baseline="0" dirty="0" smtClean="0">
                          <a:solidFill>
                            <a:schemeClr val="dk1"/>
                          </a:solidFill>
                          <a:latin typeface="Arial Narrow" panose="020B0606020202030204" pitchFamily="34" charset="0"/>
                          <a:ea typeface="+mn-ea"/>
                          <a:cs typeface="Arial" panose="020B0604020202020204" pitchFamily="34" charset="0"/>
                        </a:rPr>
                        <a:t>Percentage own income and visitor numbers increased through expanded and more effective revenue generating</a:t>
                      </a:r>
                    </a:p>
                    <a:p>
                      <a:r>
                        <a:rPr lang="en-ZA" sz="1200" b="1" i="0" u="none" strike="noStrike" kern="1200" baseline="0" dirty="0" smtClean="0">
                          <a:solidFill>
                            <a:schemeClr val="dk1"/>
                          </a:solidFill>
                          <a:latin typeface="Arial Narrow" panose="020B0606020202030204" pitchFamily="34" charset="0"/>
                          <a:ea typeface="+mn-ea"/>
                          <a:cs typeface="Arial" panose="020B0604020202020204" pitchFamily="34" charset="0"/>
                        </a:rPr>
                        <a:t>activities in National Botanical Gardens</a:t>
                      </a:r>
                      <a:endParaRPr lang="en-ZA" sz="1200" b="1" dirty="0" smtClean="0">
                        <a:effectLst/>
                        <a:latin typeface="Arial Narrow" panose="020B0606020202030204" pitchFamily="34" charset="0"/>
                        <a:ea typeface="Times New Roman"/>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ZA" sz="1200" b="1" dirty="0" smtClean="0">
                        <a:effectLst/>
                        <a:latin typeface="Arial Narrow" panose="020B0606020202030204" pitchFamily="34" charset="0"/>
                        <a:ea typeface="Times New Roman"/>
                        <a:cs typeface="Arial" panose="020B0604020202020204" pitchFamily="34" charset="0"/>
                      </a:endParaRPr>
                    </a:p>
                  </a:txBody>
                  <a:tcPr marL="45728" marR="4572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r>
                        <a:rPr lang="en-ZA" sz="1200" kern="1200" dirty="0" smtClean="0">
                          <a:solidFill>
                            <a:schemeClr val="tx1"/>
                          </a:solidFill>
                          <a:effectLst/>
                          <a:latin typeface="Arial Narrow" panose="020B0606020202030204" pitchFamily="34" charset="0"/>
                          <a:ea typeface="+mn-ea"/>
                          <a:cs typeface="+mn-cs"/>
                        </a:rPr>
                        <a:t>Income Generation Plan for SANBI’s gardens included as part of SANBI’s Financing Strategy </a:t>
                      </a:r>
                    </a:p>
                    <a:p>
                      <a:r>
                        <a:rPr lang="en-ZA" sz="1200" kern="1200" dirty="0" smtClean="0">
                          <a:solidFill>
                            <a:schemeClr val="tx1"/>
                          </a:solidFill>
                          <a:effectLst/>
                          <a:latin typeface="Arial Narrow" panose="020B0606020202030204" pitchFamily="34" charset="0"/>
                          <a:ea typeface="+mn-ea"/>
                          <a:cs typeface="+mn-cs"/>
                        </a:rPr>
                        <a:t> </a:t>
                      </a:r>
                    </a:p>
                    <a:p>
                      <a:endParaRPr lang="en-ZA" sz="1200" kern="1200" dirty="0" smtClean="0">
                        <a:solidFill>
                          <a:schemeClr val="tx1"/>
                        </a:solidFill>
                        <a:effectLst/>
                        <a:latin typeface="Arial Narrow" panose="020B0606020202030204" pitchFamily="34" charset="0"/>
                        <a:ea typeface="+mn-ea"/>
                        <a:cs typeface="+mn-cs"/>
                      </a:endParaRPr>
                    </a:p>
                    <a:p>
                      <a:endParaRPr lang="en-ZA" sz="1200" kern="1200" dirty="0" smtClean="0">
                        <a:solidFill>
                          <a:schemeClr val="tx1"/>
                        </a:solidFill>
                        <a:effectLst/>
                        <a:latin typeface="Arial Narrow" panose="020B0606020202030204" pitchFamily="34" charset="0"/>
                        <a:ea typeface="+mn-ea"/>
                        <a:cs typeface="+mn-cs"/>
                      </a:endParaRPr>
                    </a:p>
                    <a:p>
                      <a:endParaRPr lang="en-ZA" sz="1200" kern="1200" dirty="0" smtClean="0">
                        <a:solidFill>
                          <a:schemeClr val="tx1"/>
                        </a:solidFill>
                        <a:effectLst/>
                        <a:latin typeface="Arial Narrow" panose="020B0606020202030204" pitchFamily="34" charset="0"/>
                        <a:ea typeface="+mn-ea"/>
                        <a:cs typeface="+mn-cs"/>
                      </a:endParaRPr>
                    </a:p>
                    <a:p>
                      <a:endParaRPr lang="en-ZA" sz="1200" kern="1200" dirty="0" smtClean="0">
                        <a:solidFill>
                          <a:schemeClr val="tx1"/>
                        </a:solidFill>
                        <a:effectLst/>
                        <a:latin typeface="Arial Narrow" panose="020B0606020202030204" pitchFamily="34" charset="0"/>
                        <a:ea typeface="+mn-ea"/>
                        <a:cs typeface="+mn-cs"/>
                      </a:endParaRPr>
                    </a:p>
                    <a:p>
                      <a:endParaRPr lang="en-ZA" sz="1200" kern="1200" dirty="0" smtClean="0">
                        <a:solidFill>
                          <a:schemeClr val="tx1"/>
                        </a:solidFill>
                        <a:effectLst/>
                        <a:latin typeface="Arial Narrow" panose="020B0606020202030204" pitchFamily="34" charset="0"/>
                        <a:ea typeface="+mn-ea"/>
                        <a:cs typeface="+mn-cs"/>
                      </a:endParaRPr>
                    </a:p>
                    <a:p>
                      <a:endParaRPr lang="en-ZA" sz="1200" kern="1200" dirty="0" smtClean="0">
                        <a:solidFill>
                          <a:schemeClr val="tx1"/>
                        </a:solidFill>
                        <a:effectLst/>
                        <a:latin typeface="Arial Narrow" panose="020B0606020202030204" pitchFamily="34" charset="0"/>
                        <a:ea typeface="+mn-ea"/>
                        <a:cs typeface="+mn-cs"/>
                      </a:endParaRPr>
                    </a:p>
                    <a:p>
                      <a:endParaRPr lang="en-ZA" sz="1200" kern="1200" dirty="0" smtClean="0">
                        <a:solidFill>
                          <a:schemeClr val="tx1"/>
                        </a:solidFill>
                        <a:effectLst/>
                        <a:latin typeface="Arial Narrow" panose="020B0606020202030204" pitchFamily="34" charset="0"/>
                        <a:ea typeface="+mn-ea"/>
                        <a:cs typeface="+mn-cs"/>
                      </a:endParaRPr>
                    </a:p>
                    <a:p>
                      <a:r>
                        <a:rPr lang="en-US" sz="1200" kern="1200" dirty="0" smtClean="0">
                          <a:solidFill>
                            <a:schemeClr val="tx1"/>
                          </a:solidFill>
                          <a:effectLst/>
                          <a:latin typeface="Arial Narrow" panose="020B0606020202030204" pitchFamily="34" charset="0"/>
                          <a:ea typeface="+mn-ea"/>
                          <a:cs typeface="+mn-cs"/>
                        </a:rPr>
                        <a:t>External review conducted of commercial operations across SANBI’s national botanical gardens Business skills training given to Curators of SANBI’s National Botanical Gardens</a:t>
                      </a:r>
                      <a:endParaRPr lang="en-ZA" sz="1200" kern="1200" dirty="0" smtClean="0">
                        <a:solidFill>
                          <a:schemeClr val="tx1"/>
                        </a:solidFill>
                        <a:effectLst/>
                        <a:latin typeface="Arial Narrow" panose="020B0606020202030204" pitchFamily="34" charset="0"/>
                        <a:ea typeface="+mn-ea"/>
                        <a:cs typeface="+mn-cs"/>
                      </a:endParaRPr>
                    </a:p>
                    <a:p>
                      <a:r>
                        <a:rPr lang="en-US" sz="1200" kern="1200" dirty="0" smtClean="0">
                          <a:solidFill>
                            <a:schemeClr val="tx1"/>
                          </a:solidFill>
                          <a:effectLst/>
                          <a:latin typeface="Arial Narrow" panose="020B0606020202030204" pitchFamily="34" charset="0"/>
                          <a:ea typeface="+mn-ea"/>
                          <a:cs typeface="+mn-cs"/>
                        </a:rPr>
                        <a:t> </a:t>
                      </a:r>
                      <a:endParaRPr lang="en-ZA" sz="1200" kern="1200" dirty="0" smtClean="0">
                        <a:solidFill>
                          <a:schemeClr val="tx1"/>
                        </a:solidFill>
                        <a:effectLst/>
                        <a:latin typeface="Arial Narrow" panose="020B0606020202030204" pitchFamily="34" charset="0"/>
                        <a:ea typeface="+mn-ea"/>
                        <a:cs typeface="+mn-cs"/>
                      </a:endParaRPr>
                    </a:p>
                    <a:p>
                      <a:endParaRPr lang="en-ZA" sz="1200" kern="1200" dirty="0" smtClean="0">
                        <a:solidFill>
                          <a:schemeClr val="tx1"/>
                        </a:solidFill>
                        <a:effectLst/>
                        <a:latin typeface="Arial Narrow" panose="020B0606020202030204" pitchFamily="34"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b="0" i="0" u="none" strike="noStrike" kern="1200" baseline="0" dirty="0" smtClean="0">
                          <a:solidFill>
                            <a:schemeClr val="dk1"/>
                          </a:solidFill>
                          <a:latin typeface="Arial Narrow" panose="020B0606020202030204" pitchFamily="34" charset="0"/>
                          <a:ea typeface="+mn-ea"/>
                          <a:cs typeface="Arial" panose="020B0604020202020204" pitchFamily="34" charset="0"/>
                        </a:rPr>
                        <a:t>1.5 per cent (1.5%) annual increase in visitor numbers</a:t>
                      </a:r>
                    </a:p>
                    <a:p>
                      <a:pPr marL="0" marR="0" indent="0" algn="l" defTabSz="914400" rtl="0" eaLnBrk="1" fontAlgn="auto" latinLnBrk="0" hangingPunct="1">
                        <a:lnSpc>
                          <a:spcPct val="100000"/>
                        </a:lnSpc>
                        <a:spcBef>
                          <a:spcPts val="0"/>
                        </a:spcBef>
                        <a:spcAft>
                          <a:spcPts val="0"/>
                        </a:spcAft>
                        <a:buClrTx/>
                        <a:buSzTx/>
                        <a:buFontTx/>
                        <a:buNone/>
                        <a:tabLst/>
                        <a:defRPr/>
                      </a:pPr>
                      <a:endParaRPr lang="en-ZA" sz="1200" b="0" dirty="0" smtClean="0">
                        <a:effectLst/>
                        <a:latin typeface="Arial Narrow" panose="020B0606020202030204" pitchFamily="34" charset="0"/>
                        <a:ea typeface="Times New Roman"/>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just" defTabSz="457200" rtl="0" eaLnBrk="1" fontAlgn="ctr" latinLnBrk="0" hangingPunct="1">
                        <a:lnSpc>
                          <a:spcPct val="110000"/>
                        </a:lnSpc>
                        <a:spcBef>
                          <a:spcPts val="0"/>
                        </a:spcBef>
                        <a:spcAft>
                          <a:spcPts val="0"/>
                        </a:spcAft>
                        <a:buClrTx/>
                        <a:buSzTx/>
                        <a:buFontTx/>
                        <a:buNone/>
                        <a:tabLst/>
                        <a:defRPr/>
                      </a:pPr>
                      <a:r>
                        <a:rPr lang="en-ZA" sz="1200" b="1" i="1" kern="1200" dirty="0" smtClean="0">
                          <a:solidFill>
                            <a:schemeClr val="tx1"/>
                          </a:solidFill>
                          <a:effectLst/>
                          <a:latin typeface="Arial Narrow" pitchFamily="34" charset="0"/>
                          <a:ea typeface="+mn-ea"/>
                          <a:cs typeface="+mn-cs"/>
                        </a:rPr>
                        <a:t>Progress</a:t>
                      </a:r>
                      <a:r>
                        <a:rPr lang="en-ZA" sz="1200" kern="1200" dirty="0" smtClean="0">
                          <a:solidFill>
                            <a:schemeClr val="tx1"/>
                          </a:solidFill>
                          <a:effectLst/>
                          <a:latin typeface="Arial Narrow" pitchFamily="34" charset="0"/>
                          <a:ea typeface="+mn-ea"/>
                          <a:cs typeface="+mn-cs"/>
                        </a:rPr>
                        <a:t>:</a:t>
                      </a:r>
                    </a:p>
                    <a:p>
                      <a:pPr marL="0" marR="0" indent="0" algn="l" defTabSz="457200" rtl="0" eaLnBrk="1" fontAlgn="ctr" latinLnBrk="0" hangingPunct="1">
                        <a:lnSpc>
                          <a:spcPct val="100000"/>
                        </a:lnSpc>
                        <a:spcBef>
                          <a:spcPts val="0"/>
                        </a:spcBef>
                        <a:spcAft>
                          <a:spcPts val="0"/>
                        </a:spcAft>
                        <a:buClrTx/>
                        <a:buSzTx/>
                        <a:buFontTx/>
                        <a:buNone/>
                        <a:tabLst/>
                        <a:defRPr/>
                      </a:pPr>
                      <a:r>
                        <a:rPr lang="en-ZA" sz="1200" b="1" kern="1200" dirty="0" smtClean="0">
                          <a:solidFill>
                            <a:schemeClr val="tx1"/>
                          </a:solidFill>
                          <a:effectLst/>
                          <a:latin typeface="Arial Narrow" pitchFamily="34" charset="0"/>
                          <a:ea typeface="+mn-ea"/>
                          <a:cs typeface="+mn-cs"/>
                        </a:rPr>
                        <a:t>Exceeded Target by 25,2%. </a:t>
                      </a:r>
                      <a:r>
                        <a:rPr lang="en-ZA" sz="1200" kern="1200" dirty="0" smtClean="0">
                          <a:solidFill>
                            <a:schemeClr val="tx1"/>
                          </a:solidFill>
                          <a:effectLst/>
                          <a:latin typeface="Arial Narrow" pitchFamily="34" charset="0"/>
                          <a:ea typeface="+mn-ea"/>
                          <a:cs typeface="+mn-cs"/>
                        </a:rPr>
                        <a:t>Various SANBI marketing interventions, additional garden-based events and the unprecedented success and popularity of the new Tree Canopy Walkway (commonly referred to as the ‘</a:t>
                      </a:r>
                      <a:r>
                        <a:rPr lang="en-ZA" sz="1200" kern="1200" dirty="0" err="1" smtClean="0">
                          <a:solidFill>
                            <a:schemeClr val="tx1"/>
                          </a:solidFill>
                          <a:effectLst/>
                          <a:latin typeface="Arial Narrow" pitchFamily="34" charset="0"/>
                          <a:ea typeface="+mn-ea"/>
                          <a:cs typeface="+mn-cs"/>
                        </a:rPr>
                        <a:t>Boomslang</a:t>
                      </a:r>
                      <a:r>
                        <a:rPr lang="en-ZA" sz="1200" kern="1200" dirty="0" smtClean="0">
                          <a:solidFill>
                            <a:schemeClr val="tx1"/>
                          </a:solidFill>
                          <a:effectLst/>
                          <a:latin typeface="Arial Narrow" pitchFamily="34" charset="0"/>
                          <a:ea typeface="+mn-ea"/>
                          <a:cs typeface="+mn-cs"/>
                        </a:rPr>
                        <a:t>’) in Kirstenbosch, opened to the public in May 2014, have resulted in better than expected visitor numbers. The gardens have also benefited from the increased number of tourists visiting South Africa in general and Cape Town in particular.  </a:t>
                      </a:r>
                    </a:p>
                    <a:p>
                      <a:pPr marL="0" marR="0" indent="0" algn="l" defTabSz="457200" rtl="0" eaLnBrk="1" fontAlgn="ctr" latinLnBrk="0" hangingPunct="1">
                        <a:lnSpc>
                          <a:spcPct val="100000"/>
                        </a:lnSpc>
                        <a:spcBef>
                          <a:spcPts val="0"/>
                        </a:spcBef>
                        <a:spcAft>
                          <a:spcPts val="0"/>
                        </a:spcAft>
                        <a:buClrTx/>
                        <a:buSzTx/>
                        <a:buFontTx/>
                        <a:buNone/>
                        <a:tabLst/>
                        <a:defRPr/>
                      </a:pPr>
                      <a:endParaRPr lang="en-ZA" sz="1200" kern="1200" dirty="0" smtClean="0">
                        <a:solidFill>
                          <a:schemeClr val="tx1"/>
                        </a:solidFill>
                        <a:effectLst/>
                        <a:latin typeface="Arial Narrow" pitchFamily="34"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8772">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200" b="1" dirty="0" smtClean="0">
                        <a:effectLst/>
                        <a:latin typeface="Arial Narrow" panose="020B0606020202030204" pitchFamily="34" charset="0"/>
                        <a:ea typeface="Times New Roman"/>
                        <a:cs typeface="Arial" panose="020B0604020202020204" pitchFamily="34" charset="0"/>
                      </a:endParaRPr>
                    </a:p>
                  </a:txBody>
                  <a:tcPr marL="45728" marR="4572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100" kern="1200" dirty="0" smtClean="0">
                        <a:solidFill>
                          <a:schemeClr val="tx1"/>
                        </a:solidFill>
                        <a:effectLst/>
                        <a:latin typeface="Arial Narrow" panose="020B0606020202030204" pitchFamily="34"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b="0" i="0" u="none" strike="noStrike" kern="1200" baseline="0" dirty="0" smtClean="0">
                          <a:solidFill>
                            <a:schemeClr val="dk1"/>
                          </a:solidFill>
                          <a:latin typeface="Arial Narrow" panose="020B0606020202030204" pitchFamily="34" charset="0"/>
                          <a:ea typeface="+mn-ea"/>
                          <a:cs typeface="Arial" panose="020B0604020202020204" pitchFamily="34" charset="0"/>
                        </a:rPr>
                        <a:t>Four per cent (4%) annual increase in own income.</a:t>
                      </a:r>
                      <a:endParaRPr lang="en-ZA" sz="1200" b="0" dirty="0" smtClean="0">
                        <a:effectLst/>
                        <a:latin typeface="Arial Narrow" panose="020B0606020202030204" pitchFamily="34" charset="0"/>
                        <a:ea typeface="Times New Roman"/>
                        <a:cs typeface="Arial" panose="020B0604020202020204" pitchFamily="34" charset="0"/>
                      </a:endParaRPr>
                    </a:p>
                    <a:p>
                      <a:endParaRPr lang="en-ZA" sz="1200" b="0" dirty="0" smtClean="0">
                        <a:effectLst/>
                        <a:latin typeface="Arial Narrow" panose="020B0606020202030204" pitchFamily="34" charset="0"/>
                        <a:ea typeface="Times New Roman"/>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l" defTabSz="457200" rtl="0" eaLnBrk="1" fontAlgn="ctr" latinLnBrk="0" hangingPunct="1">
                        <a:lnSpc>
                          <a:spcPct val="100000"/>
                        </a:lnSpc>
                        <a:spcBef>
                          <a:spcPts val="0"/>
                        </a:spcBef>
                        <a:spcAft>
                          <a:spcPts val="0"/>
                        </a:spcAft>
                        <a:buClrTx/>
                        <a:buSzTx/>
                        <a:buFontTx/>
                        <a:buNone/>
                        <a:tabLst/>
                        <a:defRPr/>
                      </a:pPr>
                      <a:r>
                        <a:rPr lang="en-ZA" sz="1200" b="1" i="1" kern="1200" dirty="0" smtClean="0">
                          <a:solidFill>
                            <a:schemeClr val="tx1"/>
                          </a:solidFill>
                          <a:effectLst/>
                          <a:latin typeface="Arial Narrow" pitchFamily="34" charset="0"/>
                          <a:ea typeface="+mn-ea"/>
                          <a:cs typeface="+mn-cs"/>
                        </a:rPr>
                        <a:t>Progress:</a:t>
                      </a:r>
                    </a:p>
                    <a:p>
                      <a:pPr marL="0" marR="0" indent="0" algn="l" defTabSz="457200" rtl="0" eaLnBrk="1" fontAlgn="ctr" latinLnBrk="0" hangingPunct="1">
                        <a:lnSpc>
                          <a:spcPct val="100000"/>
                        </a:lnSpc>
                        <a:spcBef>
                          <a:spcPts val="0"/>
                        </a:spcBef>
                        <a:spcAft>
                          <a:spcPts val="0"/>
                        </a:spcAft>
                        <a:buClrTx/>
                        <a:buSzTx/>
                        <a:buFontTx/>
                        <a:buNone/>
                        <a:tabLst/>
                        <a:defRPr/>
                      </a:pPr>
                      <a:r>
                        <a:rPr lang="en-ZA" sz="1200" b="1" i="0" kern="1200" dirty="0" smtClean="0">
                          <a:solidFill>
                            <a:schemeClr val="tx1"/>
                          </a:solidFill>
                          <a:effectLst/>
                          <a:latin typeface="Arial Narrow" pitchFamily="34" charset="0"/>
                          <a:ea typeface="+mn-ea"/>
                          <a:cs typeface="+mn-cs"/>
                        </a:rPr>
                        <a:t>Exceeded Target  by 30%. </a:t>
                      </a:r>
                      <a:r>
                        <a:rPr lang="en-ZA" sz="1200" b="0" i="0" kern="1200" dirty="0" smtClean="0">
                          <a:solidFill>
                            <a:schemeClr val="tx1"/>
                          </a:solidFill>
                          <a:effectLst/>
                          <a:latin typeface="Arial Narrow" pitchFamily="34" charset="0"/>
                          <a:ea typeface="+mn-ea"/>
                          <a:cs typeface="+mn-cs"/>
                        </a:rPr>
                        <a:t>Various SANBI marketing interventions, additional garden-based events and the unprecedented success and popularity of the new Tree Canopy Walkway (commonly referred to as the ‘</a:t>
                      </a:r>
                      <a:r>
                        <a:rPr lang="en-ZA" sz="1200" b="0" i="0" kern="1200" dirty="0" err="1" smtClean="0">
                          <a:solidFill>
                            <a:schemeClr val="tx1"/>
                          </a:solidFill>
                          <a:effectLst/>
                          <a:latin typeface="Arial Narrow" pitchFamily="34" charset="0"/>
                          <a:ea typeface="+mn-ea"/>
                          <a:cs typeface="+mn-cs"/>
                        </a:rPr>
                        <a:t>Boomslang</a:t>
                      </a:r>
                      <a:r>
                        <a:rPr lang="en-ZA" sz="1200" b="0" i="0" kern="1200" dirty="0" smtClean="0">
                          <a:solidFill>
                            <a:schemeClr val="tx1"/>
                          </a:solidFill>
                          <a:effectLst/>
                          <a:latin typeface="Arial Narrow" pitchFamily="34" charset="0"/>
                          <a:ea typeface="+mn-ea"/>
                          <a:cs typeface="+mn-cs"/>
                        </a:rPr>
                        <a:t>’) in Kirstenbosch, opened to the public in May 2014, have resulted in better than expected own income. The gardens have also benefited from the increased number of tourists visiting South Africa in general and Cape Town in particular.  </a:t>
                      </a:r>
                    </a:p>
                    <a:p>
                      <a:pPr marL="0" marR="0" indent="0" algn="l" defTabSz="457200" rtl="0" eaLnBrk="1" fontAlgn="ctr" latinLnBrk="0" hangingPunct="1">
                        <a:lnSpc>
                          <a:spcPct val="100000"/>
                        </a:lnSpc>
                        <a:spcBef>
                          <a:spcPts val="0"/>
                        </a:spcBef>
                        <a:spcAft>
                          <a:spcPts val="0"/>
                        </a:spcAft>
                        <a:buClrTx/>
                        <a:buSzTx/>
                        <a:buFontTx/>
                        <a:buNone/>
                        <a:tabLst/>
                        <a:defRPr/>
                      </a:pPr>
                      <a:endParaRPr lang="en-ZA" sz="800" b="0" i="0" kern="1200" dirty="0" smtClean="0">
                        <a:solidFill>
                          <a:schemeClr val="tx1"/>
                        </a:solidFill>
                        <a:effectLst/>
                        <a:latin typeface="Arial Narrow" pitchFamily="34"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Slide Number Placeholder 1"/>
          <p:cNvSpPr>
            <a:spLocks noGrp="1"/>
          </p:cNvSpPr>
          <p:nvPr>
            <p:ph type="sldNum" sz="quarter" idx="12"/>
          </p:nvPr>
        </p:nvSpPr>
        <p:spPr/>
        <p:txBody>
          <a:bodyPr/>
          <a:lstStyle/>
          <a:p>
            <a:pPr>
              <a:defRPr/>
            </a:pPr>
            <a:fld id="{9C457303-9F10-4D8F-8D76-077531F17F12}" type="slidenum">
              <a:rPr lang="en-US" smtClean="0">
                <a:solidFill>
                  <a:prstClr val="black">
                    <a:tint val="75000"/>
                  </a:prstClr>
                </a:solidFill>
              </a:rPr>
              <a:pPr>
                <a:defRPr/>
              </a:pPr>
              <a:t>21</a:t>
            </a:fld>
            <a:endParaRPr lang="en-US">
              <a:solidFill>
                <a:prstClr val="black">
                  <a:tint val="75000"/>
                </a:prstClr>
              </a:solidFill>
            </a:endParaRPr>
          </a:p>
        </p:txBody>
      </p:sp>
    </p:spTree>
    <p:extLst>
      <p:ext uri="{BB962C8B-B14F-4D97-AF65-F5344CB8AC3E}">
        <p14:creationId xmlns:p14="http://schemas.microsoft.com/office/powerpoint/2010/main" val="27582847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srcRect/>
          <a:stretch>
            <a:fillRect/>
          </a:stretch>
        </p:blipFill>
        <p:spPr bwMode="auto">
          <a:xfrm>
            <a:off x="0" y="664925"/>
            <a:ext cx="2763992" cy="3657600"/>
          </a:xfrm>
          <a:prstGeom prst="rect">
            <a:avLst/>
          </a:prstGeom>
          <a:noFill/>
          <a:ln w="9525">
            <a:noFill/>
            <a:miter lim="800000"/>
            <a:headEnd/>
            <a:tailEnd/>
          </a:ln>
        </p:spPr>
      </p:pic>
      <p:pic>
        <p:nvPicPr>
          <p:cNvPr id="68610" name="Picture 2"/>
          <p:cNvPicPr>
            <a:picLocks noChangeAspect="1" noChangeArrowheads="1"/>
          </p:cNvPicPr>
          <p:nvPr/>
        </p:nvPicPr>
        <p:blipFill>
          <a:blip r:embed="rId3" cstate="email"/>
          <a:srcRect/>
          <a:stretch>
            <a:fillRect/>
          </a:stretch>
        </p:blipFill>
        <p:spPr bwMode="auto">
          <a:xfrm>
            <a:off x="6232881" y="0"/>
            <a:ext cx="2911119" cy="4038600"/>
          </a:xfrm>
          <a:prstGeom prst="rect">
            <a:avLst/>
          </a:prstGeom>
          <a:noFill/>
          <a:ln w="9525">
            <a:noFill/>
            <a:miter lim="800000"/>
            <a:headEnd/>
            <a:tailEnd/>
          </a:ln>
        </p:spPr>
      </p:pic>
      <p:pic>
        <p:nvPicPr>
          <p:cNvPr id="68611" name="Picture 3"/>
          <p:cNvPicPr>
            <a:picLocks noChangeAspect="1" noChangeArrowheads="1"/>
          </p:cNvPicPr>
          <p:nvPr/>
        </p:nvPicPr>
        <p:blipFill>
          <a:blip r:embed="rId4" cstate="email"/>
          <a:srcRect/>
          <a:stretch>
            <a:fillRect/>
          </a:stretch>
        </p:blipFill>
        <p:spPr bwMode="auto">
          <a:xfrm>
            <a:off x="323528" y="3295120"/>
            <a:ext cx="2590800" cy="3562880"/>
          </a:xfrm>
          <a:prstGeom prst="rect">
            <a:avLst/>
          </a:prstGeom>
          <a:noFill/>
          <a:ln w="9525">
            <a:noFill/>
            <a:miter lim="800000"/>
            <a:headEnd/>
            <a:tailEnd/>
          </a:ln>
        </p:spPr>
      </p:pic>
      <p:pic>
        <p:nvPicPr>
          <p:cNvPr id="68612" name="Picture 4"/>
          <p:cNvPicPr>
            <a:picLocks noChangeAspect="1" noChangeArrowheads="1"/>
          </p:cNvPicPr>
          <p:nvPr/>
        </p:nvPicPr>
        <p:blipFill>
          <a:blip r:embed="rId5" cstate="email"/>
          <a:srcRect/>
          <a:stretch>
            <a:fillRect/>
          </a:stretch>
        </p:blipFill>
        <p:spPr bwMode="auto">
          <a:xfrm>
            <a:off x="5793122" y="2705275"/>
            <a:ext cx="2934904" cy="4036093"/>
          </a:xfrm>
          <a:prstGeom prst="rect">
            <a:avLst/>
          </a:prstGeom>
          <a:noFill/>
          <a:ln w="9525">
            <a:noFill/>
            <a:miter lim="800000"/>
            <a:headEnd/>
            <a:tailEnd/>
          </a:ln>
        </p:spPr>
      </p:pic>
      <p:pic>
        <p:nvPicPr>
          <p:cNvPr id="68613" name="Picture 5"/>
          <p:cNvPicPr>
            <a:picLocks noChangeAspect="1" noChangeArrowheads="1"/>
          </p:cNvPicPr>
          <p:nvPr/>
        </p:nvPicPr>
        <p:blipFill>
          <a:blip r:embed="rId6" cstate="email"/>
          <a:srcRect/>
          <a:stretch>
            <a:fillRect/>
          </a:stretch>
        </p:blipFill>
        <p:spPr bwMode="auto">
          <a:xfrm>
            <a:off x="3251806" y="3138983"/>
            <a:ext cx="2196248" cy="3428999"/>
          </a:xfrm>
          <a:prstGeom prst="rect">
            <a:avLst/>
          </a:prstGeom>
          <a:noFill/>
          <a:ln w="9525">
            <a:noFill/>
            <a:miter lim="800000"/>
            <a:headEnd/>
            <a:tailEnd/>
          </a:ln>
        </p:spPr>
      </p:pic>
      <p:sp>
        <p:nvSpPr>
          <p:cNvPr id="2" name="Rectangle 1"/>
          <p:cNvSpPr/>
          <p:nvPr/>
        </p:nvSpPr>
        <p:spPr>
          <a:xfrm>
            <a:off x="2843808" y="908720"/>
            <a:ext cx="3276987" cy="461665"/>
          </a:xfrm>
          <a:prstGeom prst="rect">
            <a:avLst/>
          </a:prstGeom>
        </p:spPr>
        <p:txBody>
          <a:bodyPr wrap="none">
            <a:spAutoFit/>
          </a:bodyPr>
          <a:lstStyle/>
          <a:p>
            <a:r>
              <a:rPr lang="en-ZA" sz="2400" b="1" dirty="0" smtClean="0"/>
              <a:t>S</a:t>
            </a:r>
            <a:r>
              <a:rPr lang="en-ZA" sz="2400" b="1" dirty="0" smtClean="0">
                <a:cs typeface="Arial" panose="020B0604020202020204" pitchFamily="34" charset="0"/>
              </a:rPr>
              <a:t>cience-based </a:t>
            </a:r>
            <a:r>
              <a:rPr lang="en-ZA" sz="2400" b="1" dirty="0">
                <a:cs typeface="Arial" panose="020B0604020202020204" pitchFamily="34" charset="0"/>
              </a:rPr>
              <a:t>evidence </a:t>
            </a:r>
            <a:endParaRPr lang="en-ZA" sz="2400" dirty="0"/>
          </a:p>
        </p:txBody>
      </p:sp>
    </p:spTree>
    <p:extLst>
      <p:ext uri="{BB962C8B-B14F-4D97-AF65-F5344CB8AC3E}">
        <p14:creationId xmlns:p14="http://schemas.microsoft.com/office/powerpoint/2010/main" val="18151797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323528" y="0"/>
            <a:ext cx="8820472" cy="620688"/>
          </a:xfrm>
        </p:spPr>
        <p:txBody>
          <a:bodyPr>
            <a:noAutofit/>
          </a:bodyPr>
          <a:lstStyle/>
          <a:p>
            <a:pPr algn="l"/>
            <a:r>
              <a:rPr lang="en-ZA" sz="1400" b="1" dirty="0">
                <a:latin typeface="Arial Black" panose="020B0A04020102020204" pitchFamily="34" charset="0"/>
                <a:cs typeface="Arial" panose="020B0604020202020204" pitchFamily="34" charset="0"/>
              </a:rPr>
              <a:t>PROGRAMME 3: </a:t>
            </a:r>
            <a:r>
              <a:rPr lang="en-ZA" sz="1400" b="1" dirty="0">
                <a:latin typeface="Arial Black" panose="020B0A04020102020204" pitchFamily="34" charset="0"/>
              </a:rPr>
              <a:t>PROVIDE SCIENTIFIC EVIDENCE TO SUPPORT POLICY AND DECISION MAKING RELATING TO BIODIVERSITY, INCLUDING THE IMPACTS OF CLIMATE CHANGE</a:t>
            </a:r>
            <a:endParaRPr lang="en-ZA" sz="1400" b="1" dirty="0">
              <a:latin typeface="Arial Black" panose="020B0A04020102020204" pitchFamily="34" charset="0"/>
              <a:cs typeface="Arial" panose="020B0604020202020204" pitchFamily="34" charset="0"/>
            </a:endParaRPr>
          </a:p>
        </p:txBody>
      </p:sp>
      <p:graphicFrame>
        <p:nvGraphicFramePr>
          <p:cNvPr id="4" name="Group 121"/>
          <p:cNvGraphicFramePr>
            <a:graphicFrameLocks noGrp="1"/>
          </p:cNvGraphicFramePr>
          <p:nvPr>
            <p:ph idx="1"/>
            <p:extLst>
              <p:ext uri="{D42A27DB-BD31-4B8C-83A1-F6EECF244321}">
                <p14:modId xmlns:p14="http://schemas.microsoft.com/office/powerpoint/2010/main" val="3794337802"/>
              </p:ext>
            </p:extLst>
          </p:nvPr>
        </p:nvGraphicFramePr>
        <p:xfrm>
          <a:off x="251520" y="548680"/>
          <a:ext cx="8761862" cy="5522629"/>
        </p:xfrm>
        <a:graphic>
          <a:graphicData uri="http://schemas.openxmlformats.org/drawingml/2006/table">
            <a:tbl>
              <a:tblPr/>
              <a:tblGrid>
                <a:gridCol w="2022084"/>
                <a:gridCol w="1727048"/>
                <a:gridCol w="1513539"/>
                <a:gridCol w="3499191"/>
              </a:tblGrid>
              <a:tr h="323742">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600" b="1" dirty="0" smtClean="0">
                          <a:latin typeface="+mn-lt"/>
                          <a:cs typeface="Arial" panose="020B0604020202020204" pitchFamily="34" charset="0"/>
                        </a:rPr>
                        <a:t>3.1: </a:t>
                      </a:r>
                      <a:r>
                        <a:rPr lang="en-ZA" sz="1600" b="1" i="0" u="none" strike="noStrike" kern="1200" baseline="0" dirty="0" smtClean="0">
                          <a:solidFill>
                            <a:schemeClr val="dk1"/>
                          </a:solidFill>
                          <a:latin typeface="+mn-lt"/>
                          <a:ea typeface="+mn-ea"/>
                          <a:cs typeface="+mn-cs"/>
                        </a:rPr>
                        <a:t>Foundational information on species and ecosystems is generated and collated.</a:t>
                      </a:r>
                      <a:endParaRPr lang="en-ZA" sz="1600" b="1" dirty="0" smtClean="0">
                        <a:latin typeface="+mn-lt"/>
                        <a:cs typeface="Arial" panose="020B0604020202020204" pitchFamily="34" charset="0"/>
                      </a:endParaRPr>
                    </a:p>
                  </a:txBody>
                  <a:tcPr marL="91454" marR="9145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tr>
              <a:tr h="5049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bg1"/>
                          </a:solidFill>
                          <a:effectLst/>
                          <a:latin typeface="Arial Narrow" pitchFamily="34" charset="0"/>
                          <a:ea typeface="+mn-ea"/>
                          <a:cs typeface="Arial" pitchFamily="34" charset="0"/>
                        </a:rPr>
                        <a:t>Performance indicator </a:t>
                      </a:r>
                    </a:p>
                  </a:txBody>
                  <a:tcPr marL="91454" marR="9145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algn="ctr">
                        <a:lnSpc>
                          <a:spcPct val="115000"/>
                        </a:lnSpc>
                        <a:spcAft>
                          <a:spcPts val="0"/>
                        </a:spcAft>
                      </a:pPr>
                      <a:r>
                        <a:rPr kumimoji="0" lang="en-ZA" sz="1400" b="1" i="0" u="none" strike="noStrike" kern="1200" cap="none" normalizeH="0" baseline="0" dirty="0" smtClean="0">
                          <a:ln>
                            <a:noFill/>
                          </a:ln>
                          <a:solidFill>
                            <a:schemeClr val="bg1"/>
                          </a:solidFill>
                          <a:effectLst/>
                          <a:latin typeface="Arial Narrow" pitchFamily="34" charset="0"/>
                          <a:ea typeface="+mn-ea"/>
                          <a:cs typeface="Arial" pitchFamily="34" charset="0"/>
                        </a:rPr>
                        <a:t>Baseline </a:t>
                      </a:r>
                      <a:endParaRPr kumimoji="0" lang="en-ZA" sz="1400" b="1" i="0" u="none" strike="noStrike" kern="1200" cap="none" normalizeH="0" baseline="0" dirty="0">
                        <a:ln>
                          <a:noFill/>
                        </a:ln>
                        <a:solidFill>
                          <a:schemeClr val="bg1"/>
                        </a:solidFill>
                        <a:effectLst/>
                        <a:latin typeface="Arial Narrow" pitchFamily="34" charset="0"/>
                        <a:ea typeface="+mn-ea"/>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algn="ctr">
                        <a:lnSpc>
                          <a:spcPct val="115000"/>
                        </a:lnSpc>
                        <a:spcAft>
                          <a:spcPts val="0"/>
                        </a:spcAft>
                      </a:pPr>
                      <a:r>
                        <a:rPr kumimoji="0" lang="en-ZA" sz="1400" b="1" i="0" u="none" strike="noStrike" kern="1200" cap="none" normalizeH="0" baseline="0" dirty="0" smtClean="0">
                          <a:ln>
                            <a:noFill/>
                          </a:ln>
                          <a:solidFill>
                            <a:schemeClr val="bg1"/>
                          </a:solidFill>
                          <a:effectLst/>
                          <a:latin typeface="Arial Narrow" pitchFamily="34" charset="0"/>
                          <a:ea typeface="+mn-ea"/>
                          <a:cs typeface="Arial" pitchFamily="34" charset="0"/>
                        </a:rPr>
                        <a:t>Annual target </a:t>
                      </a:r>
                    </a:p>
                    <a:p>
                      <a:pPr algn="ctr">
                        <a:lnSpc>
                          <a:spcPct val="115000"/>
                        </a:lnSpc>
                        <a:spcAft>
                          <a:spcPts val="0"/>
                        </a:spcAft>
                      </a:pPr>
                      <a:r>
                        <a:rPr kumimoji="0" lang="en-ZA" sz="1400" b="1" i="0" u="none" strike="noStrike" kern="1200" cap="none" normalizeH="0" baseline="0" dirty="0" smtClean="0">
                          <a:ln>
                            <a:noFill/>
                          </a:ln>
                          <a:solidFill>
                            <a:schemeClr val="bg1"/>
                          </a:solidFill>
                          <a:effectLst/>
                          <a:latin typeface="Arial Narrow" pitchFamily="34" charset="0"/>
                          <a:ea typeface="+mn-ea"/>
                          <a:cs typeface="Arial" pitchFamily="34" charset="0"/>
                        </a:rPr>
                        <a:t>2014/15</a:t>
                      </a:r>
                      <a:endParaRPr kumimoji="0" lang="en-ZA" sz="1400" b="1" i="0" u="none" strike="noStrike" kern="1200" cap="none" normalizeH="0" baseline="0" dirty="0">
                        <a:ln>
                          <a:noFill/>
                        </a:ln>
                        <a:solidFill>
                          <a:schemeClr val="bg1"/>
                        </a:solidFill>
                        <a:effectLst/>
                        <a:latin typeface="Arial Narrow" pitchFamily="34" charset="0"/>
                        <a:ea typeface="+mn-ea"/>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cap="none" normalizeH="0" baseline="0" dirty="0" smtClean="0">
                          <a:ln>
                            <a:noFill/>
                          </a:ln>
                          <a:solidFill>
                            <a:schemeClr val="bg1"/>
                          </a:solidFill>
                          <a:effectLst/>
                          <a:latin typeface="Arial Narrow" pitchFamily="34" charset="0"/>
                          <a:cs typeface="Arial" pitchFamily="34" charset="0"/>
                        </a:rPr>
                        <a:t>Achievements/Challenges/Corrective measures</a:t>
                      </a:r>
                    </a:p>
                  </a:txBody>
                  <a:tcPr marL="91454" marR="9145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r>
              <a:tr h="678772">
                <a:tc rowSpan="5">
                  <a:txBody>
                    <a:bodyPr/>
                    <a:lstStyle/>
                    <a:p>
                      <a:r>
                        <a:rPr lang="en-ZA" sz="1200" b="1" i="0" u="none" strike="noStrike" kern="1200" baseline="0" dirty="0" smtClean="0">
                          <a:solidFill>
                            <a:schemeClr val="dk1"/>
                          </a:solidFill>
                          <a:latin typeface="Arial Narrow" panose="020B0606020202030204" pitchFamily="34" charset="0"/>
                          <a:ea typeface="+mn-ea"/>
                          <a:cs typeface="Arial" panose="020B0604020202020204" pitchFamily="34" charset="0"/>
                        </a:rPr>
                        <a:t>Number of data sets compiled or updated providing national inventories for plant and</a:t>
                      </a:r>
                    </a:p>
                    <a:p>
                      <a:r>
                        <a:rPr lang="en-ZA" sz="1200" b="1" i="0" u="none" strike="noStrike" kern="1200" baseline="0" dirty="0" smtClean="0">
                          <a:solidFill>
                            <a:schemeClr val="dk1"/>
                          </a:solidFill>
                          <a:latin typeface="Arial Narrow" panose="020B0606020202030204" pitchFamily="34" charset="0"/>
                          <a:ea typeface="+mn-ea"/>
                          <a:cs typeface="Arial" panose="020B0604020202020204" pitchFamily="34" charset="0"/>
                        </a:rPr>
                        <a:t>animal taxa, spatial datasets for conservation planning, monitoring data, and national classification Systems</a:t>
                      </a:r>
                      <a:endParaRPr lang="en-ZA" sz="1200" b="1" dirty="0" smtClean="0">
                        <a:effectLst/>
                        <a:latin typeface="Arial Narrow" panose="020B0606020202030204" pitchFamily="34" charset="0"/>
                        <a:ea typeface="Times New Roman"/>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ZA" sz="1200" b="1" dirty="0" smtClean="0">
                        <a:effectLst/>
                        <a:latin typeface="Arial Narrow" panose="020B0606020202030204" pitchFamily="34" charset="0"/>
                        <a:ea typeface="Times New Roman"/>
                        <a:cs typeface="Arial" panose="020B0604020202020204" pitchFamily="34" charset="0"/>
                      </a:endParaRPr>
                    </a:p>
                  </a:txBody>
                  <a:tcPr marL="45728" marR="4572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smtClean="0">
                          <a:solidFill>
                            <a:schemeClr val="tx1"/>
                          </a:solidFill>
                          <a:effectLst/>
                          <a:latin typeface="Arial Narrow" panose="020B0606020202030204" pitchFamily="34" charset="0"/>
                          <a:ea typeface="+mn-ea"/>
                          <a:cs typeface="+mn-cs"/>
                        </a:rPr>
                        <a:t>An inventory of all South African plants is in place but needs to be regularly updated. </a:t>
                      </a:r>
                      <a:endParaRPr lang="en-ZA" sz="1100" kern="1200" dirty="0" smtClean="0">
                        <a:solidFill>
                          <a:schemeClr val="tx1"/>
                        </a:solidFill>
                        <a:effectLst/>
                        <a:latin typeface="Arial Narrow" panose="020B0606020202030204" pitchFamily="34"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ZA" sz="1100" kern="1200" dirty="0" smtClean="0">
                        <a:solidFill>
                          <a:schemeClr val="tx1"/>
                        </a:solidFill>
                        <a:effectLst/>
                        <a:latin typeface="Arial Narrow" panose="020B0606020202030204" pitchFamily="34"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en-ZA" sz="1100" b="0" i="0" u="none" strike="noStrike" kern="1200" baseline="0" dirty="0" smtClean="0">
                          <a:solidFill>
                            <a:schemeClr val="dk1"/>
                          </a:solidFill>
                          <a:latin typeface="Arial Narrow" panose="020B0606020202030204" pitchFamily="34" charset="0"/>
                          <a:ea typeface="+mn-ea"/>
                          <a:cs typeface="Arial" panose="020B0604020202020204" pitchFamily="34" charset="0"/>
                        </a:rPr>
                        <a:t>Two inventories, comprising (</a:t>
                      </a:r>
                      <a:r>
                        <a:rPr lang="en-ZA" sz="1100" b="0" i="0" u="none" strike="noStrike" kern="1200" baseline="0" dirty="0" err="1" smtClean="0">
                          <a:solidFill>
                            <a:schemeClr val="dk1"/>
                          </a:solidFill>
                          <a:latin typeface="Arial Narrow" panose="020B0606020202030204" pitchFamily="34" charset="0"/>
                          <a:ea typeface="+mn-ea"/>
                          <a:cs typeface="Arial" panose="020B0604020202020204" pitchFamily="34" charset="0"/>
                        </a:rPr>
                        <a:t>i</a:t>
                      </a:r>
                      <a:r>
                        <a:rPr lang="en-ZA" sz="1100" b="0" i="0" u="none" strike="noStrike" kern="1200" baseline="0" dirty="0" smtClean="0">
                          <a:solidFill>
                            <a:schemeClr val="dk1"/>
                          </a:solidFill>
                          <a:latin typeface="Arial Narrow" panose="020B0606020202030204" pitchFamily="34" charset="0"/>
                          <a:ea typeface="+mn-ea"/>
                          <a:cs typeface="Arial" panose="020B0604020202020204" pitchFamily="34" charset="0"/>
                        </a:rPr>
                        <a:t>) an inventory of animal species with 33 000 species and (ii) an inventory of all South African plants updated four times per annum</a:t>
                      </a:r>
                      <a:endParaRPr lang="en-ZA" sz="1100" b="0" dirty="0" smtClean="0">
                        <a:effectLst/>
                        <a:latin typeface="Arial Narrow" panose="020B0606020202030204" pitchFamily="34" charset="0"/>
                        <a:ea typeface="Times New Roman"/>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just" defTabSz="457200" rtl="0" eaLnBrk="1" fontAlgn="ctr" latinLnBrk="0" hangingPunct="1">
                        <a:lnSpc>
                          <a:spcPct val="110000"/>
                        </a:lnSpc>
                        <a:spcBef>
                          <a:spcPts val="0"/>
                        </a:spcBef>
                        <a:spcAft>
                          <a:spcPts val="0"/>
                        </a:spcAft>
                        <a:buClrTx/>
                        <a:buSzTx/>
                        <a:buFontTx/>
                        <a:buNone/>
                        <a:tabLst/>
                        <a:defRPr/>
                      </a:pPr>
                      <a:r>
                        <a:rPr lang="en-ZA" sz="1200" b="1" i="1" kern="1200" dirty="0" smtClean="0">
                          <a:solidFill>
                            <a:schemeClr val="tx1"/>
                          </a:solidFill>
                          <a:effectLst/>
                          <a:latin typeface="Arial Narrow" pitchFamily="34" charset="0"/>
                          <a:ea typeface="+mn-ea"/>
                          <a:cs typeface="+mn-cs"/>
                        </a:rPr>
                        <a:t>Progress</a:t>
                      </a:r>
                      <a:r>
                        <a:rPr lang="en-ZA" sz="1200" kern="1200" dirty="0" smtClean="0">
                          <a:solidFill>
                            <a:schemeClr val="tx1"/>
                          </a:solidFill>
                          <a:effectLst/>
                          <a:latin typeface="Arial Narrow" pitchFamily="34" charset="0"/>
                          <a:ea typeface="+mn-ea"/>
                          <a:cs typeface="+mn-cs"/>
                        </a:rPr>
                        <a:t>:</a:t>
                      </a:r>
                    </a:p>
                    <a:p>
                      <a:pPr marL="0" marR="0" indent="0" algn="l" defTabSz="457200" rtl="0" eaLnBrk="1" fontAlgn="ctr" latinLnBrk="0" hangingPunct="1">
                        <a:lnSpc>
                          <a:spcPct val="100000"/>
                        </a:lnSpc>
                        <a:spcBef>
                          <a:spcPts val="0"/>
                        </a:spcBef>
                        <a:spcAft>
                          <a:spcPts val="0"/>
                        </a:spcAft>
                        <a:buClrTx/>
                        <a:buSzTx/>
                        <a:buFontTx/>
                        <a:buNone/>
                        <a:tabLst/>
                        <a:defRPr/>
                      </a:pPr>
                      <a:r>
                        <a:rPr lang="en-ZA" sz="1200" b="1" kern="1200" dirty="0" smtClean="0">
                          <a:solidFill>
                            <a:schemeClr val="tx1"/>
                          </a:solidFill>
                          <a:effectLst/>
                          <a:latin typeface="Arial Narrow" pitchFamily="34" charset="0"/>
                          <a:ea typeface="+mn-ea"/>
                          <a:cs typeface="+mn-cs"/>
                        </a:rPr>
                        <a:t>Achieved. </a:t>
                      </a:r>
                      <a:r>
                        <a:rPr lang="en-ZA" sz="1200" kern="1200" dirty="0" smtClean="0">
                          <a:solidFill>
                            <a:schemeClr val="tx1"/>
                          </a:solidFill>
                          <a:effectLst/>
                          <a:latin typeface="Arial Narrow" pitchFamily="34" charset="0"/>
                          <a:ea typeface="+mn-ea"/>
                          <a:cs typeface="+mn-cs"/>
                        </a:rPr>
                        <a:t> The two inventories, comprising (</a:t>
                      </a:r>
                      <a:r>
                        <a:rPr lang="en-ZA" sz="1200" kern="1200" dirty="0" err="1" smtClean="0">
                          <a:solidFill>
                            <a:schemeClr val="tx1"/>
                          </a:solidFill>
                          <a:effectLst/>
                          <a:latin typeface="Arial Narrow" pitchFamily="34" charset="0"/>
                          <a:ea typeface="+mn-ea"/>
                          <a:cs typeface="+mn-cs"/>
                        </a:rPr>
                        <a:t>i</a:t>
                      </a:r>
                      <a:r>
                        <a:rPr lang="en-ZA" sz="1200" kern="1200" dirty="0" smtClean="0">
                          <a:solidFill>
                            <a:schemeClr val="tx1"/>
                          </a:solidFill>
                          <a:effectLst/>
                          <a:latin typeface="Arial Narrow" pitchFamily="34" charset="0"/>
                          <a:ea typeface="+mn-ea"/>
                          <a:cs typeface="+mn-cs"/>
                        </a:rPr>
                        <a:t>) an inventory of animal species with 33 000 species and (ii) an inventory of all South African plants were updated four times per annum</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8772">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200" b="1" dirty="0" smtClean="0">
                        <a:effectLst/>
                        <a:latin typeface="Arial Narrow" panose="020B0606020202030204" pitchFamily="34" charset="0"/>
                        <a:ea typeface="Times New Roman"/>
                        <a:cs typeface="Arial" panose="020B0604020202020204" pitchFamily="34" charset="0"/>
                      </a:endParaRPr>
                    </a:p>
                  </a:txBody>
                  <a:tcPr marL="45728" marR="4572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smtClean="0">
                          <a:solidFill>
                            <a:schemeClr val="tx1"/>
                          </a:solidFill>
                          <a:effectLst/>
                          <a:latin typeface="Arial Narrow" panose="020B0606020202030204" pitchFamily="34" charset="0"/>
                          <a:ea typeface="+mn-ea"/>
                          <a:cs typeface="+mn-cs"/>
                        </a:rPr>
                        <a:t>There is no comprehensive inventory for animals, although data on some animal groups (e.g. butterflies) has been assembled</a:t>
                      </a:r>
                      <a:endParaRPr lang="en-ZA" sz="1100" kern="1200" dirty="0" smtClean="0">
                        <a:solidFill>
                          <a:schemeClr val="tx1"/>
                        </a:solidFill>
                        <a:effectLst/>
                        <a:latin typeface="Arial Narrow" panose="020B0606020202030204" pitchFamily="34"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100" b="0" i="0" u="none" strike="noStrike" kern="1200" baseline="0" dirty="0" smtClean="0">
                          <a:solidFill>
                            <a:schemeClr val="dk1"/>
                          </a:solidFill>
                          <a:latin typeface="Arial Narrow" panose="020B0606020202030204" pitchFamily="34" charset="0"/>
                          <a:ea typeface="+mn-ea"/>
                          <a:cs typeface="Arial" panose="020B0604020202020204" pitchFamily="34" charset="0"/>
                        </a:rPr>
                        <a:t>One inventory of SANBI Gardens Biodiversity updated with new records and information.</a:t>
                      </a:r>
                      <a:endParaRPr lang="en-ZA" sz="1100" b="0" dirty="0" smtClean="0">
                        <a:effectLst/>
                        <a:latin typeface="Arial Narrow" panose="020B0606020202030204" pitchFamily="34" charset="0"/>
                        <a:ea typeface="Times New Roman"/>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l" defTabSz="457200" rtl="0" eaLnBrk="1" fontAlgn="ctr" latinLnBrk="0" hangingPunct="1">
                        <a:lnSpc>
                          <a:spcPct val="100000"/>
                        </a:lnSpc>
                        <a:spcBef>
                          <a:spcPts val="0"/>
                        </a:spcBef>
                        <a:spcAft>
                          <a:spcPts val="0"/>
                        </a:spcAft>
                        <a:buClrTx/>
                        <a:buSzTx/>
                        <a:buFontTx/>
                        <a:buNone/>
                        <a:tabLst/>
                        <a:defRPr/>
                      </a:pPr>
                      <a:r>
                        <a:rPr lang="en-ZA" sz="1200" b="1" i="1" kern="1200" dirty="0" smtClean="0">
                          <a:solidFill>
                            <a:schemeClr val="tx1"/>
                          </a:solidFill>
                          <a:effectLst/>
                          <a:latin typeface="Arial Narrow" pitchFamily="34" charset="0"/>
                          <a:ea typeface="+mn-ea"/>
                          <a:cs typeface="+mn-cs"/>
                        </a:rPr>
                        <a:t>Progress:</a:t>
                      </a:r>
                    </a:p>
                    <a:p>
                      <a:pPr marL="0" marR="0" indent="0" algn="l" defTabSz="457200" rtl="0" eaLnBrk="1" fontAlgn="ctr" latinLnBrk="0" hangingPunct="1">
                        <a:lnSpc>
                          <a:spcPct val="100000"/>
                        </a:lnSpc>
                        <a:spcBef>
                          <a:spcPts val="0"/>
                        </a:spcBef>
                        <a:spcAft>
                          <a:spcPts val="0"/>
                        </a:spcAft>
                        <a:buClrTx/>
                        <a:buSzTx/>
                        <a:buFontTx/>
                        <a:buNone/>
                        <a:tabLst/>
                        <a:defRPr/>
                      </a:pPr>
                      <a:r>
                        <a:rPr lang="en-ZA" sz="1200" b="1" kern="1200" dirty="0" smtClean="0">
                          <a:solidFill>
                            <a:schemeClr val="tx1"/>
                          </a:solidFill>
                          <a:effectLst/>
                          <a:latin typeface="Arial Narrow" pitchFamily="34" charset="0"/>
                          <a:ea typeface="+mn-ea"/>
                          <a:cs typeface="+mn-cs"/>
                        </a:rPr>
                        <a:t>Achieved</a:t>
                      </a:r>
                      <a:r>
                        <a:rPr lang="en-ZA" sz="1200" kern="1200" dirty="0" smtClean="0">
                          <a:solidFill>
                            <a:schemeClr val="tx1"/>
                          </a:solidFill>
                          <a:effectLst/>
                          <a:latin typeface="Arial Narrow" pitchFamily="34" charset="0"/>
                          <a:ea typeface="+mn-ea"/>
                          <a:cs typeface="+mn-cs"/>
                        </a:rPr>
                        <a:t>. One inventory of SANBI Gardens Biodiversity was updated with new records and information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3634">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200" b="1" dirty="0" smtClean="0">
                        <a:effectLst/>
                        <a:latin typeface="Arial Narrow" panose="020B0606020202030204" pitchFamily="34" charset="0"/>
                        <a:ea typeface="Times New Roman"/>
                        <a:cs typeface="Arial" panose="020B0604020202020204" pitchFamily="34" charset="0"/>
                      </a:endParaRPr>
                    </a:p>
                  </a:txBody>
                  <a:tcPr marL="45728" marR="4572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smtClean="0">
                          <a:solidFill>
                            <a:schemeClr val="tx1"/>
                          </a:solidFill>
                          <a:effectLst/>
                          <a:latin typeface="Arial Narrow" panose="020B0606020202030204" pitchFamily="34" charset="0"/>
                          <a:ea typeface="+mn-ea"/>
                          <a:cs typeface="+mn-cs"/>
                        </a:rPr>
                        <a:t>A foundational  biodiversity information </a:t>
                      </a:r>
                      <a:r>
                        <a:rPr lang="en-US" sz="1100" kern="1200" dirty="0" err="1" smtClean="0">
                          <a:solidFill>
                            <a:schemeClr val="tx1"/>
                          </a:solidFill>
                          <a:effectLst/>
                          <a:latin typeface="Arial Narrow" panose="020B0606020202030204" pitchFamily="34" charset="0"/>
                          <a:ea typeface="+mn-ea"/>
                          <a:cs typeface="+mn-cs"/>
                        </a:rPr>
                        <a:t>programme</a:t>
                      </a:r>
                      <a:r>
                        <a:rPr lang="en-US" sz="1100" kern="1200" dirty="0" smtClean="0">
                          <a:solidFill>
                            <a:schemeClr val="tx1"/>
                          </a:solidFill>
                          <a:effectLst/>
                          <a:latin typeface="Arial Narrow" panose="020B0606020202030204" pitchFamily="34" charset="0"/>
                          <a:ea typeface="+mn-ea"/>
                          <a:cs typeface="+mn-cs"/>
                        </a:rPr>
                        <a:t> has been implemented together with DST/NRF to generate information</a:t>
                      </a:r>
                      <a:endParaRPr lang="en-ZA" sz="1100" kern="1200" dirty="0" smtClean="0">
                        <a:solidFill>
                          <a:schemeClr val="tx1"/>
                        </a:solidFill>
                        <a:effectLst/>
                        <a:latin typeface="Arial Narrow" panose="020B0606020202030204" pitchFamily="34"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100" b="0" i="0" u="none" strike="noStrike" kern="1200" baseline="0" dirty="0" smtClean="0">
                          <a:solidFill>
                            <a:schemeClr val="dk1"/>
                          </a:solidFill>
                          <a:latin typeface="Arial Narrow" panose="020B0606020202030204" pitchFamily="34" charset="0"/>
                          <a:ea typeface="+mn-ea"/>
                          <a:cs typeface="Arial" panose="020B0604020202020204" pitchFamily="34" charset="0"/>
                        </a:rPr>
                        <a:t>Two complete and updated classification systems</a:t>
                      </a:r>
                      <a:endParaRPr lang="en-ZA" sz="1100" kern="1200" dirty="0" smtClean="0">
                        <a:solidFill>
                          <a:schemeClr val="dk1"/>
                        </a:solidFill>
                        <a:effectLst/>
                        <a:latin typeface="Arial Narrow" panose="020B0606020202030204" pitchFamily="34" charset="0"/>
                        <a:ea typeface="Times New Roman"/>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l" defTabSz="457200" rtl="0" eaLnBrk="1" fontAlgn="ctr" latinLnBrk="0" hangingPunct="1">
                        <a:lnSpc>
                          <a:spcPct val="100000"/>
                        </a:lnSpc>
                        <a:spcBef>
                          <a:spcPts val="0"/>
                        </a:spcBef>
                        <a:spcAft>
                          <a:spcPts val="0"/>
                        </a:spcAft>
                        <a:buClrTx/>
                        <a:buSzTx/>
                        <a:buFontTx/>
                        <a:buNone/>
                        <a:tabLst/>
                        <a:defRPr/>
                      </a:pPr>
                      <a:r>
                        <a:rPr lang="en-ZA" sz="1200" b="1" i="1" kern="1200" dirty="0" smtClean="0">
                          <a:solidFill>
                            <a:schemeClr val="tx1"/>
                          </a:solidFill>
                          <a:effectLst/>
                          <a:latin typeface="Arial Narrow" pitchFamily="34" charset="0"/>
                          <a:ea typeface="+mn-ea"/>
                          <a:cs typeface="+mn-cs"/>
                        </a:rPr>
                        <a:t>Progress:</a:t>
                      </a:r>
                    </a:p>
                    <a:p>
                      <a:pPr marL="0" marR="0" indent="0" algn="l" defTabSz="457200" rtl="0" eaLnBrk="1" fontAlgn="ctr" latinLnBrk="0" hangingPunct="1">
                        <a:lnSpc>
                          <a:spcPct val="100000"/>
                        </a:lnSpc>
                        <a:spcBef>
                          <a:spcPts val="0"/>
                        </a:spcBef>
                        <a:spcAft>
                          <a:spcPts val="0"/>
                        </a:spcAft>
                        <a:buClrTx/>
                        <a:buSzTx/>
                        <a:buFontTx/>
                        <a:buNone/>
                        <a:tabLst/>
                        <a:defRPr/>
                      </a:pPr>
                      <a:r>
                        <a:rPr lang="en-ZA" sz="1200" b="1" kern="1200" dirty="0" smtClean="0">
                          <a:solidFill>
                            <a:schemeClr val="tx1"/>
                          </a:solidFill>
                          <a:effectLst/>
                          <a:latin typeface="Arial Narrow" pitchFamily="34" charset="0"/>
                          <a:ea typeface="+mn-ea"/>
                          <a:cs typeface="+mn-cs"/>
                        </a:rPr>
                        <a:t>Achieved.  </a:t>
                      </a:r>
                      <a:r>
                        <a:rPr lang="en-ZA" sz="1200" kern="1200" dirty="0" smtClean="0">
                          <a:solidFill>
                            <a:schemeClr val="tx1"/>
                          </a:solidFill>
                          <a:effectLst/>
                          <a:latin typeface="Arial Narrow" pitchFamily="34" charset="0"/>
                          <a:ea typeface="+mn-ea"/>
                          <a:cs typeface="+mn-cs"/>
                        </a:rPr>
                        <a:t>The two classification systems were completed and updated.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8772">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200" b="1" dirty="0" smtClean="0">
                        <a:effectLst/>
                        <a:latin typeface="Arial Narrow" panose="020B0606020202030204" pitchFamily="34" charset="0"/>
                        <a:ea typeface="Times New Roman"/>
                        <a:cs typeface="Arial" panose="020B0604020202020204" pitchFamily="34" charset="0"/>
                      </a:endParaRPr>
                    </a:p>
                  </a:txBody>
                  <a:tcPr marL="45728" marR="4572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smtClean="0">
                          <a:solidFill>
                            <a:schemeClr val="tx1"/>
                          </a:solidFill>
                          <a:effectLst/>
                          <a:latin typeface="Arial Narrow" panose="020B0606020202030204" pitchFamily="34" charset="0"/>
                          <a:ea typeface="+mn-ea"/>
                          <a:cs typeface="+mn-cs"/>
                        </a:rPr>
                        <a:t>A classification system for terrestrial ecosystems is in place based on the vegetation map and a classification for wetlands has been published</a:t>
                      </a:r>
                      <a:endParaRPr lang="en-ZA" sz="1100" kern="1200" dirty="0" smtClean="0">
                        <a:solidFill>
                          <a:schemeClr val="tx1"/>
                        </a:solidFill>
                        <a:effectLst/>
                        <a:latin typeface="Arial Narrow" panose="020B0606020202030204" pitchFamily="34"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100" b="0" i="0" u="none" strike="noStrike" kern="1200" baseline="0" dirty="0" smtClean="0">
                          <a:solidFill>
                            <a:schemeClr val="dk1"/>
                          </a:solidFill>
                          <a:latin typeface="Arial Narrow" panose="020B0606020202030204" pitchFamily="34" charset="0"/>
                          <a:ea typeface="+mn-ea"/>
                          <a:cs typeface="Arial" panose="020B0604020202020204" pitchFamily="34" charset="0"/>
                        </a:rPr>
                        <a:t>Two spatial datasets compiled to provide information for conservation planning</a:t>
                      </a:r>
                      <a:endParaRPr lang="en-ZA" sz="1100" kern="1200" dirty="0" smtClean="0">
                        <a:solidFill>
                          <a:schemeClr val="dk1"/>
                        </a:solidFill>
                        <a:effectLst/>
                        <a:latin typeface="Arial Narrow" panose="020B0606020202030204" pitchFamily="34" charset="0"/>
                        <a:ea typeface="Times New Roman"/>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l" defTabSz="457200" rtl="0" eaLnBrk="1" fontAlgn="ctr" latinLnBrk="0" hangingPunct="1">
                        <a:lnSpc>
                          <a:spcPct val="100000"/>
                        </a:lnSpc>
                        <a:spcBef>
                          <a:spcPts val="0"/>
                        </a:spcBef>
                        <a:spcAft>
                          <a:spcPts val="0"/>
                        </a:spcAft>
                        <a:buClrTx/>
                        <a:buSzTx/>
                        <a:buFontTx/>
                        <a:buNone/>
                        <a:tabLst/>
                        <a:defRPr/>
                      </a:pPr>
                      <a:r>
                        <a:rPr lang="en-ZA" sz="1200" b="1" i="1" kern="1200" dirty="0" smtClean="0">
                          <a:solidFill>
                            <a:schemeClr val="tx1"/>
                          </a:solidFill>
                          <a:effectLst/>
                          <a:latin typeface="Arial Narrow" pitchFamily="34" charset="0"/>
                          <a:ea typeface="+mn-ea"/>
                          <a:cs typeface="+mn-cs"/>
                        </a:rPr>
                        <a:t>Progress:</a:t>
                      </a:r>
                    </a:p>
                    <a:p>
                      <a:pPr marL="0" marR="0" indent="0" algn="l" defTabSz="457200" rtl="0" eaLnBrk="1" fontAlgn="ctr" latinLnBrk="0" hangingPunct="1">
                        <a:lnSpc>
                          <a:spcPct val="100000"/>
                        </a:lnSpc>
                        <a:spcBef>
                          <a:spcPts val="0"/>
                        </a:spcBef>
                        <a:spcAft>
                          <a:spcPts val="0"/>
                        </a:spcAft>
                        <a:buClrTx/>
                        <a:buSzTx/>
                        <a:buFontTx/>
                        <a:buNone/>
                        <a:tabLst/>
                        <a:defRPr/>
                      </a:pPr>
                      <a:r>
                        <a:rPr lang="en-ZA" sz="1200" b="1" i="0" kern="1200" dirty="0" smtClean="0">
                          <a:solidFill>
                            <a:schemeClr val="tx1"/>
                          </a:solidFill>
                          <a:effectLst/>
                          <a:latin typeface="Arial Narrow" pitchFamily="34" charset="0"/>
                          <a:ea typeface="+mn-ea"/>
                          <a:cs typeface="+mn-cs"/>
                        </a:rPr>
                        <a:t>Achieved.</a:t>
                      </a:r>
                      <a:r>
                        <a:rPr lang="en-ZA" sz="1200" b="0" i="0" kern="1200" dirty="0" smtClean="0">
                          <a:solidFill>
                            <a:schemeClr val="tx1"/>
                          </a:solidFill>
                          <a:effectLst/>
                          <a:latin typeface="Arial Narrow" pitchFamily="34" charset="0"/>
                          <a:ea typeface="+mn-ea"/>
                          <a:cs typeface="+mn-cs"/>
                        </a:rPr>
                        <a:t>  The two spatial datasets to provide information for conservation planning were compiled.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8772">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200" b="1" dirty="0" smtClean="0">
                        <a:effectLst/>
                        <a:latin typeface="Arial Narrow" panose="020B0606020202030204" pitchFamily="34" charset="0"/>
                        <a:ea typeface="Times New Roman"/>
                        <a:cs typeface="Arial" panose="020B0604020202020204" pitchFamily="34" charset="0"/>
                      </a:endParaRPr>
                    </a:p>
                  </a:txBody>
                  <a:tcPr marL="45728" marR="4572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dirty="0" smtClean="0">
                          <a:solidFill>
                            <a:schemeClr val="tx1"/>
                          </a:solidFill>
                          <a:effectLst/>
                          <a:latin typeface="Arial Narrow" panose="020B0606020202030204" pitchFamily="34" charset="0"/>
                          <a:ea typeface="+mn-ea"/>
                          <a:cs typeface="+mn-cs"/>
                        </a:rPr>
                        <a:t>Initial spatial information is available for plants, butterflies, and reptiles</a:t>
                      </a:r>
                      <a:endParaRPr lang="en-ZA" sz="1100" kern="1200" dirty="0" smtClean="0">
                        <a:solidFill>
                          <a:schemeClr val="tx1"/>
                        </a:solidFill>
                        <a:effectLst/>
                        <a:latin typeface="Arial Narrow" panose="020B0606020202030204" pitchFamily="34"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100" b="0" i="0" u="none" strike="noStrike" kern="1200" baseline="0" dirty="0" smtClean="0">
                          <a:solidFill>
                            <a:schemeClr val="dk1"/>
                          </a:solidFill>
                          <a:latin typeface="Arial Narrow" panose="020B0606020202030204" pitchFamily="34" charset="0"/>
                          <a:ea typeface="+mn-ea"/>
                          <a:cs typeface="Arial" panose="020B0604020202020204" pitchFamily="34" charset="0"/>
                        </a:rPr>
                        <a:t>One monitoring database being updated (SABAP2) with at least 65% coverage of South African surface area, monitoring underway for one further taxon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l" defTabSz="457200" rtl="0" eaLnBrk="1" fontAlgn="ctr" latinLnBrk="0" hangingPunct="1">
                        <a:lnSpc>
                          <a:spcPct val="100000"/>
                        </a:lnSpc>
                        <a:spcBef>
                          <a:spcPts val="0"/>
                        </a:spcBef>
                        <a:spcAft>
                          <a:spcPts val="0"/>
                        </a:spcAft>
                        <a:buClrTx/>
                        <a:buSzTx/>
                        <a:buFontTx/>
                        <a:buNone/>
                        <a:tabLst/>
                        <a:defRPr/>
                      </a:pPr>
                      <a:r>
                        <a:rPr lang="en-ZA" sz="1100" b="1" i="1" kern="1200" dirty="0" smtClean="0">
                          <a:solidFill>
                            <a:schemeClr val="tx1"/>
                          </a:solidFill>
                          <a:effectLst/>
                          <a:latin typeface="Arial Narrow" pitchFamily="34" charset="0"/>
                          <a:ea typeface="+mn-ea"/>
                          <a:cs typeface="+mn-cs"/>
                        </a:rPr>
                        <a:t>Progress:</a:t>
                      </a:r>
                    </a:p>
                    <a:p>
                      <a:pPr marL="0" marR="0" indent="0" algn="l" defTabSz="457200" rtl="0" eaLnBrk="1" fontAlgn="ctr" latinLnBrk="0" hangingPunct="1">
                        <a:lnSpc>
                          <a:spcPct val="100000"/>
                        </a:lnSpc>
                        <a:spcBef>
                          <a:spcPts val="0"/>
                        </a:spcBef>
                        <a:spcAft>
                          <a:spcPts val="0"/>
                        </a:spcAft>
                        <a:buClrTx/>
                        <a:buSzTx/>
                        <a:buFontTx/>
                        <a:buNone/>
                        <a:tabLst/>
                        <a:defRPr/>
                      </a:pPr>
                      <a:r>
                        <a:rPr lang="en-ZA" sz="1100" b="1" i="0" kern="1200" dirty="0" smtClean="0">
                          <a:solidFill>
                            <a:schemeClr val="tx1"/>
                          </a:solidFill>
                          <a:effectLst/>
                          <a:latin typeface="Arial Narrow" pitchFamily="34" charset="0"/>
                          <a:ea typeface="+mn-ea"/>
                          <a:cs typeface="+mn-cs"/>
                        </a:rPr>
                        <a:t>Achieved. </a:t>
                      </a:r>
                      <a:r>
                        <a:rPr lang="en-ZA" sz="1100" b="0" i="0" kern="1200" dirty="0" smtClean="0">
                          <a:solidFill>
                            <a:schemeClr val="tx1"/>
                          </a:solidFill>
                          <a:effectLst/>
                          <a:latin typeface="Arial Narrow" pitchFamily="34" charset="0"/>
                          <a:ea typeface="+mn-ea"/>
                          <a:cs typeface="+mn-cs"/>
                        </a:rPr>
                        <a:t>One monitoring database was updated (SABAP2) with at least 65% coverage of South African surface area, monitoring underway for one further taxon. </a:t>
                      </a:r>
                    </a:p>
                    <a:p>
                      <a:pPr marL="0" marR="0" indent="0" algn="l" defTabSz="457200" rtl="0" eaLnBrk="1" fontAlgn="ctr" latinLnBrk="0" hangingPunct="1">
                        <a:lnSpc>
                          <a:spcPct val="100000"/>
                        </a:lnSpc>
                        <a:spcBef>
                          <a:spcPts val="0"/>
                        </a:spcBef>
                        <a:spcAft>
                          <a:spcPts val="0"/>
                        </a:spcAft>
                        <a:buClrTx/>
                        <a:buSzTx/>
                        <a:buFontTx/>
                        <a:buNone/>
                        <a:tabLst/>
                        <a:defRPr/>
                      </a:pPr>
                      <a:endParaRPr lang="en-ZA" sz="1100" b="1" i="0" kern="1200" dirty="0" smtClean="0">
                        <a:solidFill>
                          <a:schemeClr val="tx1"/>
                        </a:solidFill>
                        <a:effectLst/>
                        <a:latin typeface="Arial Narrow" pitchFamily="34"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Slide Number Placeholder 1"/>
          <p:cNvSpPr>
            <a:spLocks noGrp="1"/>
          </p:cNvSpPr>
          <p:nvPr>
            <p:ph type="sldNum" sz="quarter" idx="12"/>
          </p:nvPr>
        </p:nvSpPr>
        <p:spPr/>
        <p:txBody>
          <a:bodyPr/>
          <a:lstStyle/>
          <a:p>
            <a:pPr>
              <a:defRPr/>
            </a:pPr>
            <a:fld id="{9C457303-9F10-4D8F-8D76-077531F17F12}" type="slidenum">
              <a:rPr lang="en-US" smtClean="0">
                <a:solidFill>
                  <a:prstClr val="black">
                    <a:tint val="75000"/>
                  </a:prstClr>
                </a:solidFill>
              </a:rPr>
              <a:pPr>
                <a:defRPr/>
              </a:pPr>
              <a:t>23</a:t>
            </a:fld>
            <a:endParaRPr lang="en-US">
              <a:solidFill>
                <a:prstClr val="black">
                  <a:tint val="75000"/>
                </a:prstClr>
              </a:solidFill>
            </a:endParaRPr>
          </a:p>
        </p:txBody>
      </p:sp>
    </p:spTree>
    <p:extLst>
      <p:ext uri="{BB962C8B-B14F-4D97-AF65-F5344CB8AC3E}">
        <p14:creationId xmlns:p14="http://schemas.microsoft.com/office/powerpoint/2010/main" val="13731235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323528" y="116632"/>
            <a:ext cx="8373616" cy="477836"/>
          </a:xfrm>
        </p:spPr>
        <p:txBody>
          <a:bodyPr>
            <a:noAutofit/>
          </a:bodyPr>
          <a:lstStyle/>
          <a:p>
            <a:pPr algn="l"/>
            <a:r>
              <a:rPr lang="en-ZA" sz="1600" b="1" dirty="0" smtClean="0">
                <a:latin typeface="Arial Black" panose="020B0A04020102020204" pitchFamily="34" charset="0"/>
              </a:rPr>
              <a:t/>
            </a:r>
            <a:br>
              <a:rPr lang="en-ZA" sz="1600" b="1" dirty="0" smtClean="0">
                <a:latin typeface="Arial Black" panose="020B0A04020102020204" pitchFamily="34" charset="0"/>
              </a:rPr>
            </a:br>
            <a:endParaRPr lang="en-ZA" sz="1600" b="1" dirty="0"/>
          </a:p>
        </p:txBody>
      </p:sp>
      <p:graphicFrame>
        <p:nvGraphicFramePr>
          <p:cNvPr id="4" name="Group 121"/>
          <p:cNvGraphicFramePr>
            <a:graphicFrameLocks noGrp="1"/>
          </p:cNvGraphicFramePr>
          <p:nvPr>
            <p:ph idx="1"/>
            <p:extLst>
              <p:ext uri="{D42A27DB-BD31-4B8C-83A1-F6EECF244321}">
                <p14:modId xmlns:p14="http://schemas.microsoft.com/office/powerpoint/2010/main" val="1174260849"/>
              </p:ext>
            </p:extLst>
          </p:nvPr>
        </p:nvGraphicFramePr>
        <p:xfrm>
          <a:off x="245660" y="686193"/>
          <a:ext cx="8761862" cy="5129445"/>
        </p:xfrm>
        <a:graphic>
          <a:graphicData uri="http://schemas.openxmlformats.org/drawingml/2006/table">
            <a:tbl>
              <a:tblPr/>
              <a:tblGrid>
                <a:gridCol w="2166165"/>
                <a:gridCol w="1582967"/>
                <a:gridCol w="1513539"/>
                <a:gridCol w="3499191"/>
              </a:tblGrid>
              <a:tr h="323742">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600" b="1" dirty="0" smtClean="0">
                          <a:latin typeface="+mn-lt"/>
                          <a:cs typeface="Arial" panose="020B0604020202020204" pitchFamily="34" charset="0"/>
                        </a:rPr>
                        <a:t>3.2: </a:t>
                      </a:r>
                      <a:r>
                        <a:rPr lang="en-ZA" sz="1600" b="1" i="0" u="none" strike="noStrike" kern="1200" baseline="0" dirty="0" smtClean="0">
                          <a:solidFill>
                            <a:schemeClr val="dk1"/>
                          </a:solidFill>
                          <a:latin typeface="+mn-lt"/>
                          <a:ea typeface="+mn-ea"/>
                          <a:cs typeface="+mn-cs"/>
                        </a:rPr>
                        <a:t>Scientific evidence on the status of biodiversity, risks and benefits is produced in order to inform policy and decision making</a:t>
                      </a:r>
                      <a:endParaRPr lang="en-ZA" sz="1600" b="1" dirty="0" smtClean="0">
                        <a:latin typeface="+mn-lt"/>
                        <a:cs typeface="Arial" panose="020B0604020202020204" pitchFamily="34" charset="0"/>
                      </a:endParaRPr>
                    </a:p>
                  </a:txBody>
                  <a:tcPr marL="91454" marR="9145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tr>
              <a:tr h="5269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bg1"/>
                          </a:solidFill>
                          <a:effectLst/>
                          <a:latin typeface="Arial Narrow" pitchFamily="34" charset="0"/>
                          <a:ea typeface="+mn-ea"/>
                          <a:cs typeface="Arial" pitchFamily="34" charset="0"/>
                        </a:rPr>
                        <a:t>Performance indicator </a:t>
                      </a:r>
                    </a:p>
                  </a:txBody>
                  <a:tcPr marL="91454" marR="9145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algn="ctr">
                        <a:lnSpc>
                          <a:spcPct val="115000"/>
                        </a:lnSpc>
                        <a:spcAft>
                          <a:spcPts val="0"/>
                        </a:spcAft>
                      </a:pPr>
                      <a:r>
                        <a:rPr kumimoji="0" lang="en-ZA" sz="1400" b="1" i="0" u="none" strike="noStrike" kern="1200" cap="none" normalizeH="0" baseline="0" dirty="0" smtClean="0">
                          <a:ln>
                            <a:noFill/>
                          </a:ln>
                          <a:solidFill>
                            <a:schemeClr val="bg1"/>
                          </a:solidFill>
                          <a:effectLst/>
                          <a:latin typeface="Arial Narrow" pitchFamily="34" charset="0"/>
                          <a:ea typeface="+mn-ea"/>
                          <a:cs typeface="Arial" pitchFamily="34" charset="0"/>
                        </a:rPr>
                        <a:t>Baseline </a:t>
                      </a:r>
                      <a:endParaRPr kumimoji="0" lang="en-ZA" sz="1400" b="1" i="0" u="none" strike="noStrike" kern="1200" cap="none" normalizeH="0" baseline="0" dirty="0">
                        <a:ln>
                          <a:noFill/>
                        </a:ln>
                        <a:solidFill>
                          <a:schemeClr val="bg1"/>
                        </a:solidFill>
                        <a:effectLst/>
                        <a:latin typeface="Arial Narrow" pitchFamily="34" charset="0"/>
                        <a:ea typeface="+mn-ea"/>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algn="ctr">
                        <a:lnSpc>
                          <a:spcPct val="115000"/>
                        </a:lnSpc>
                        <a:spcAft>
                          <a:spcPts val="0"/>
                        </a:spcAft>
                      </a:pPr>
                      <a:r>
                        <a:rPr kumimoji="0" lang="en-ZA" sz="1400" b="1" i="0" u="none" strike="noStrike" kern="1200" cap="none" normalizeH="0" baseline="0" dirty="0" smtClean="0">
                          <a:ln>
                            <a:noFill/>
                          </a:ln>
                          <a:solidFill>
                            <a:schemeClr val="bg1"/>
                          </a:solidFill>
                          <a:effectLst/>
                          <a:latin typeface="Arial Narrow" pitchFamily="34" charset="0"/>
                          <a:ea typeface="+mn-ea"/>
                          <a:cs typeface="Arial" pitchFamily="34" charset="0"/>
                        </a:rPr>
                        <a:t>Annual target </a:t>
                      </a:r>
                    </a:p>
                    <a:p>
                      <a:pPr algn="ctr">
                        <a:lnSpc>
                          <a:spcPct val="115000"/>
                        </a:lnSpc>
                        <a:spcAft>
                          <a:spcPts val="0"/>
                        </a:spcAft>
                      </a:pPr>
                      <a:r>
                        <a:rPr kumimoji="0" lang="en-ZA" sz="1400" b="1" i="0" u="none" strike="noStrike" kern="1200" cap="none" normalizeH="0" baseline="0" dirty="0" smtClean="0">
                          <a:ln>
                            <a:noFill/>
                          </a:ln>
                          <a:solidFill>
                            <a:schemeClr val="bg1"/>
                          </a:solidFill>
                          <a:effectLst/>
                          <a:latin typeface="Arial Narrow" pitchFamily="34" charset="0"/>
                          <a:ea typeface="+mn-ea"/>
                          <a:cs typeface="Arial" pitchFamily="34" charset="0"/>
                        </a:rPr>
                        <a:t>2014/15</a:t>
                      </a:r>
                      <a:endParaRPr kumimoji="0" lang="en-ZA" sz="1400" b="1" i="0" u="none" strike="noStrike" kern="1200" cap="none" normalizeH="0" baseline="0" dirty="0">
                        <a:ln>
                          <a:noFill/>
                        </a:ln>
                        <a:solidFill>
                          <a:schemeClr val="bg1"/>
                        </a:solidFill>
                        <a:effectLst/>
                        <a:latin typeface="Arial Narrow" pitchFamily="34" charset="0"/>
                        <a:ea typeface="+mn-ea"/>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cap="none" normalizeH="0" baseline="0" dirty="0" smtClean="0">
                          <a:ln>
                            <a:noFill/>
                          </a:ln>
                          <a:solidFill>
                            <a:schemeClr val="bg1"/>
                          </a:solidFill>
                          <a:effectLst/>
                          <a:latin typeface="Arial Narrow" pitchFamily="34" charset="0"/>
                          <a:cs typeface="Arial" pitchFamily="34" charset="0"/>
                        </a:rPr>
                        <a:t>Achievements/Challenges/Corrective measures</a:t>
                      </a:r>
                    </a:p>
                  </a:txBody>
                  <a:tcPr marL="91454" marR="9145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r>
              <a:tr h="57606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b="1" i="0" u="none" strike="noStrike" kern="1200" baseline="0" dirty="0" smtClean="0">
                          <a:solidFill>
                            <a:schemeClr val="dk1"/>
                          </a:solidFill>
                          <a:latin typeface="Arial Narrow" panose="020B0606020202030204" pitchFamily="34" charset="0"/>
                          <a:ea typeface="+mn-ea"/>
                          <a:cs typeface="Arial" panose="020B0604020202020204" pitchFamily="34" charset="0"/>
                        </a:rPr>
                        <a:t>Number of research papers published in scientific literature</a:t>
                      </a:r>
                      <a:endParaRPr lang="en-ZA" sz="1200" b="1" dirty="0" smtClean="0">
                        <a:effectLst/>
                        <a:latin typeface="Arial Narrow" panose="020B0606020202030204" pitchFamily="34" charset="0"/>
                        <a:ea typeface="Times New Roman"/>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ZA" sz="1200" b="1" dirty="0" smtClean="0">
                        <a:effectLst/>
                        <a:latin typeface="Arial Narrow" panose="020B0606020202030204" pitchFamily="34" charset="0"/>
                        <a:ea typeface="Times New Roman"/>
                        <a:cs typeface="Arial" panose="020B0604020202020204" pitchFamily="34" charset="0"/>
                      </a:endParaRPr>
                    </a:p>
                  </a:txBody>
                  <a:tcPr marL="45728" marR="4572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Arial Narrow" panose="020B0606020202030204" pitchFamily="34" charset="0"/>
                          <a:ea typeface="+mn-ea"/>
                          <a:cs typeface="+mn-cs"/>
                        </a:rPr>
                        <a:t>497 papers in scientific journals over the past 5 years</a:t>
                      </a:r>
                      <a:endParaRPr lang="en-ZA" sz="1200" kern="1200" dirty="0" smtClean="0">
                        <a:solidFill>
                          <a:schemeClr val="tx1"/>
                        </a:solidFill>
                        <a:effectLst/>
                        <a:latin typeface="Arial Narrow" panose="020B0606020202030204" pitchFamily="34"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b="0" i="0" u="none" strike="noStrike" kern="1200" baseline="0" dirty="0" smtClean="0">
                          <a:solidFill>
                            <a:schemeClr val="dk1"/>
                          </a:solidFill>
                          <a:latin typeface="Arial Narrow" panose="020B0606020202030204" pitchFamily="34" charset="0"/>
                          <a:ea typeface="+mn-ea"/>
                          <a:cs typeface="Arial" panose="020B0604020202020204" pitchFamily="34" charset="0"/>
                        </a:rPr>
                        <a:t>90 publications</a:t>
                      </a:r>
                      <a:endParaRPr lang="en-ZA" sz="1200" b="0" dirty="0" smtClean="0">
                        <a:effectLst/>
                        <a:latin typeface="Arial Narrow" panose="020B0606020202030204" pitchFamily="34" charset="0"/>
                        <a:ea typeface="Times New Roman"/>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ZA" sz="1200" b="0" dirty="0" smtClean="0">
                        <a:effectLst/>
                        <a:latin typeface="Arial Narrow" panose="020B0606020202030204" pitchFamily="34" charset="0"/>
                        <a:ea typeface="Times New Roman"/>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just" defTabSz="457200" rtl="0" eaLnBrk="1" fontAlgn="ctr" latinLnBrk="0" hangingPunct="1">
                        <a:lnSpc>
                          <a:spcPct val="110000"/>
                        </a:lnSpc>
                        <a:spcBef>
                          <a:spcPts val="0"/>
                        </a:spcBef>
                        <a:spcAft>
                          <a:spcPts val="0"/>
                        </a:spcAft>
                        <a:buClrTx/>
                        <a:buSzTx/>
                        <a:buFontTx/>
                        <a:buNone/>
                        <a:tabLst/>
                        <a:defRPr/>
                      </a:pPr>
                      <a:r>
                        <a:rPr lang="en-ZA" sz="1200" b="1" i="1" kern="1200" dirty="0" smtClean="0">
                          <a:solidFill>
                            <a:schemeClr val="tx1"/>
                          </a:solidFill>
                          <a:effectLst/>
                          <a:latin typeface="Arial Narrow" pitchFamily="34" charset="0"/>
                          <a:ea typeface="+mn-ea"/>
                          <a:cs typeface="+mn-cs"/>
                        </a:rPr>
                        <a:t>Progress</a:t>
                      </a:r>
                      <a:r>
                        <a:rPr lang="en-ZA" sz="1200" kern="1200" dirty="0" smtClean="0">
                          <a:solidFill>
                            <a:schemeClr val="tx1"/>
                          </a:solidFill>
                          <a:effectLst/>
                          <a:latin typeface="Arial Narrow" pitchFamily="34" charset="0"/>
                          <a:ea typeface="+mn-ea"/>
                          <a:cs typeface="+mn-cs"/>
                        </a:rPr>
                        <a:t>:</a:t>
                      </a:r>
                    </a:p>
                    <a:p>
                      <a:pPr marL="0" marR="0" indent="0" algn="just" defTabSz="457200" rtl="0" eaLnBrk="1" fontAlgn="ctr" latinLnBrk="0" hangingPunct="1">
                        <a:lnSpc>
                          <a:spcPct val="110000"/>
                        </a:lnSpc>
                        <a:spcBef>
                          <a:spcPts val="0"/>
                        </a:spcBef>
                        <a:spcAft>
                          <a:spcPts val="0"/>
                        </a:spcAft>
                        <a:buClrTx/>
                        <a:buSzTx/>
                        <a:buFontTx/>
                        <a:buNone/>
                        <a:tabLst/>
                        <a:defRPr/>
                      </a:pPr>
                      <a:r>
                        <a:rPr lang="en-ZA" sz="1200" b="1" kern="1200" dirty="0" smtClean="0">
                          <a:solidFill>
                            <a:schemeClr val="tx1"/>
                          </a:solidFill>
                          <a:effectLst/>
                          <a:latin typeface="Arial Narrow" pitchFamily="34" charset="0"/>
                          <a:ea typeface="+mn-ea"/>
                          <a:cs typeface="+mn-cs"/>
                        </a:rPr>
                        <a:t>Achieved</a:t>
                      </a:r>
                      <a:r>
                        <a:rPr lang="en-ZA" sz="1200" kern="1200" dirty="0" smtClean="0">
                          <a:solidFill>
                            <a:schemeClr val="tx1"/>
                          </a:solidFill>
                          <a:effectLst/>
                          <a:latin typeface="Arial Narrow" pitchFamily="34" charset="0"/>
                          <a:ea typeface="+mn-ea"/>
                          <a:cs typeface="+mn-cs"/>
                        </a:rPr>
                        <a:t>.  90 publications were produced.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87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b="1" i="0" u="none" strike="noStrike" kern="1200" baseline="0" dirty="0" smtClean="0">
                          <a:solidFill>
                            <a:schemeClr val="dk1"/>
                          </a:solidFill>
                          <a:latin typeface="Arial Narrow" panose="020B0606020202030204" pitchFamily="34" charset="0"/>
                          <a:ea typeface="+mn-ea"/>
                          <a:cs typeface="Arial" panose="020B0604020202020204" pitchFamily="34" charset="0"/>
                        </a:rPr>
                        <a:t>Number of synthesis reports produced that deal with national assessments of biodiversity, impacts of genetically modified organisms, sustainable trade and support for the wildlife economy.</a:t>
                      </a:r>
                      <a:endParaRPr lang="en-ZA" sz="1200" b="1" dirty="0" smtClean="0">
                        <a:effectLst/>
                        <a:latin typeface="Arial Narrow" panose="020B0606020202030204" pitchFamily="34" charset="0"/>
                        <a:ea typeface="Times New Roman"/>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ZA" sz="1200" b="1" dirty="0" smtClean="0">
                        <a:effectLst/>
                        <a:latin typeface="Arial Narrow" panose="020B0606020202030204" pitchFamily="34" charset="0"/>
                        <a:ea typeface="Times New Roman"/>
                        <a:cs typeface="Arial" panose="020B0604020202020204" pitchFamily="34" charset="0"/>
                      </a:endParaRPr>
                    </a:p>
                  </a:txBody>
                  <a:tcPr marL="45728" marR="4572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Arial Narrow" panose="020B0606020202030204" pitchFamily="34" charset="0"/>
                          <a:ea typeface="+mn-ea"/>
                          <a:cs typeface="+mn-cs"/>
                        </a:rPr>
                        <a:t>The  National Biodiversity Assessment was published in 2011</a:t>
                      </a:r>
                      <a:endParaRPr lang="en-ZA" sz="1200" kern="1200" dirty="0" smtClean="0">
                        <a:solidFill>
                          <a:schemeClr val="tx1"/>
                        </a:solidFill>
                        <a:effectLst/>
                        <a:latin typeface="Arial Narrow" panose="020B0606020202030204" pitchFamily="34"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ZA" sz="1200" kern="1200" dirty="0" smtClean="0">
                        <a:solidFill>
                          <a:schemeClr val="tx1"/>
                        </a:solidFill>
                        <a:effectLst/>
                        <a:latin typeface="Arial Narrow" panose="020B0606020202030204" pitchFamily="34"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b="0" i="0" u="none" strike="noStrike" kern="1200" baseline="0" dirty="0" smtClean="0">
                          <a:solidFill>
                            <a:schemeClr val="dk1"/>
                          </a:solidFill>
                          <a:latin typeface="Arial Narrow" panose="020B0606020202030204" pitchFamily="34" charset="0"/>
                          <a:ea typeface="+mn-ea"/>
                          <a:cs typeface="Arial" panose="020B0604020202020204" pitchFamily="34" charset="0"/>
                        </a:rPr>
                        <a:t>Two preliminary reports on assessment of biodiversity based ecosystem services; coral bleaching as an indicator of climate change. Timetable for delivery of NBA (2018)</a:t>
                      </a:r>
                      <a:endParaRPr lang="en-ZA" sz="1200" b="0" dirty="0" smtClean="0">
                        <a:effectLst/>
                        <a:latin typeface="Arial Narrow" panose="020B0606020202030204" pitchFamily="34" charset="0"/>
                        <a:ea typeface="Times New Roman"/>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l" defTabSz="457200" rtl="0" eaLnBrk="1" fontAlgn="ctr" latinLnBrk="0" hangingPunct="1">
                        <a:lnSpc>
                          <a:spcPct val="100000"/>
                        </a:lnSpc>
                        <a:spcBef>
                          <a:spcPts val="0"/>
                        </a:spcBef>
                        <a:spcAft>
                          <a:spcPts val="0"/>
                        </a:spcAft>
                        <a:buClrTx/>
                        <a:buSzTx/>
                        <a:buFontTx/>
                        <a:buNone/>
                        <a:tabLst/>
                        <a:defRPr/>
                      </a:pPr>
                      <a:r>
                        <a:rPr lang="en-ZA" sz="1200" b="1" i="1" kern="1200" dirty="0" smtClean="0">
                          <a:solidFill>
                            <a:schemeClr val="tx1"/>
                          </a:solidFill>
                          <a:effectLst/>
                          <a:latin typeface="Arial Narrow" pitchFamily="34" charset="0"/>
                          <a:ea typeface="+mn-ea"/>
                          <a:cs typeface="+mn-cs"/>
                        </a:rPr>
                        <a:t>Progress:</a:t>
                      </a:r>
                    </a:p>
                    <a:p>
                      <a:pPr marL="0" marR="0" indent="0" algn="l" defTabSz="457200" rtl="0" eaLnBrk="1" fontAlgn="ctr" latinLnBrk="0" hangingPunct="1">
                        <a:lnSpc>
                          <a:spcPct val="100000"/>
                        </a:lnSpc>
                        <a:spcBef>
                          <a:spcPts val="0"/>
                        </a:spcBef>
                        <a:spcAft>
                          <a:spcPts val="0"/>
                        </a:spcAft>
                        <a:buClrTx/>
                        <a:buSzTx/>
                        <a:buFontTx/>
                        <a:buNone/>
                        <a:tabLst/>
                        <a:defRPr/>
                      </a:pPr>
                      <a:r>
                        <a:rPr lang="en-ZA" sz="1200" b="1" kern="1200" dirty="0" smtClean="0">
                          <a:solidFill>
                            <a:schemeClr val="tx1"/>
                          </a:solidFill>
                          <a:effectLst/>
                          <a:latin typeface="Arial Narrow" pitchFamily="34" charset="0"/>
                          <a:ea typeface="+mn-ea"/>
                          <a:cs typeface="+mn-cs"/>
                        </a:rPr>
                        <a:t>Achieved</a:t>
                      </a:r>
                      <a:r>
                        <a:rPr lang="en-ZA" sz="1200" kern="1200" dirty="0" smtClean="0">
                          <a:solidFill>
                            <a:schemeClr val="tx1"/>
                          </a:solidFill>
                          <a:effectLst/>
                          <a:latin typeface="Arial Narrow" pitchFamily="34" charset="0"/>
                          <a:ea typeface="+mn-ea"/>
                          <a:cs typeface="+mn-cs"/>
                        </a:rPr>
                        <a:t>. The two preliminary reports on assessment of biodiversity based ecosystem services; coral bleaching as an indicator of climate change were done.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8772">
                <a:tc rowSpan="2">
                  <a:txBody>
                    <a:bodyPr/>
                    <a:lstStyle/>
                    <a:p>
                      <a:r>
                        <a:rPr lang="en-ZA" sz="1200" b="1" i="0" u="none" strike="noStrike" kern="1200" baseline="0" dirty="0" smtClean="0">
                          <a:solidFill>
                            <a:schemeClr val="dk1"/>
                          </a:solidFill>
                          <a:latin typeface="Arial Narrow" panose="020B0606020202030204" pitchFamily="34" charset="0"/>
                          <a:ea typeface="+mn-ea"/>
                          <a:cs typeface="Arial" panose="020B0604020202020204" pitchFamily="34" charset="0"/>
                        </a:rPr>
                        <a:t>Percentage of assessments completed dealing with priority species for the Scientific Authority and invasive species</a:t>
                      </a:r>
                      <a:endParaRPr lang="en-ZA" sz="1200" b="1" dirty="0" smtClean="0">
                        <a:effectLst/>
                        <a:latin typeface="Arial Narrow" panose="020B0606020202030204" pitchFamily="34" charset="0"/>
                        <a:ea typeface="Times New Roman"/>
                        <a:cs typeface="Arial" panose="020B0604020202020204" pitchFamily="34" charset="0"/>
                      </a:endParaRPr>
                    </a:p>
                  </a:txBody>
                  <a:tcPr marL="45728" marR="4572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Arial Narrow" panose="020B0606020202030204" pitchFamily="34" charset="0"/>
                          <a:ea typeface="+mn-ea"/>
                          <a:cs typeface="+mn-cs"/>
                        </a:rPr>
                        <a:t>12 NDF assessments were completed for the Scientific Authority, representing ca. 60% of </a:t>
                      </a:r>
                      <a:r>
                        <a:rPr lang="en-US" sz="1200" kern="1200" dirty="0" err="1" smtClean="0">
                          <a:solidFill>
                            <a:schemeClr val="tx1"/>
                          </a:solidFill>
                          <a:effectLst/>
                          <a:latin typeface="Arial Narrow" panose="020B0606020202030204" pitchFamily="34" charset="0"/>
                          <a:ea typeface="+mn-ea"/>
                          <a:cs typeface="+mn-cs"/>
                        </a:rPr>
                        <a:t>prioritised</a:t>
                      </a:r>
                      <a:r>
                        <a:rPr lang="en-US" sz="1200" kern="1200" dirty="0" smtClean="0">
                          <a:solidFill>
                            <a:schemeClr val="tx1"/>
                          </a:solidFill>
                          <a:effectLst/>
                          <a:latin typeface="Arial Narrow" panose="020B0606020202030204" pitchFamily="34" charset="0"/>
                          <a:ea typeface="+mn-ea"/>
                          <a:cs typeface="+mn-cs"/>
                        </a:rPr>
                        <a:t> taxa. </a:t>
                      </a:r>
                      <a:endParaRPr lang="en-ZA" sz="1200" kern="1200" dirty="0" smtClean="0">
                        <a:solidFill>
                          <a:schemeClr val="tx1"/>
                        </a:solidFill>
                        <a:effectLst/>
                        <a:latin typeface="Arial Narrow" panose="020B0606020202030204" pitchFamily="34"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ZA" sz="1200" kern="1200" dirty="0" smtClean="0">
                        <a:solidFill>
                          <a:schemeClr val="tx1"/>
                        </a:solidFill>
                        <a:effectLst/>
                        <a:latin typeface="Arial Narrow" panose="020B0606020202030204" pitchFamily="34"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b="0" i="0" u="none" strike="noStrike" kern="1200" baseline="0" dirty="0" smtClean="0">
                          <a:solidFill>
                            <a:schemeClr val="dk1"/>
                          </a:solidFill>
                          <a:latin typeface="Arial Narrow" panose="020B0606020202030204" pitchFamily="34" charset="0"/>
                          <a:ea typeface="+mn-ea"/>
                          <a:cs typeface="Arial" panose="020B0604020202020204" pitchFamily="34" charset="0"/>
                        </a:rPr>
                        <a:t>60% of priority species identified by the Scientific authority assessed</a:t>
                      </a:r>
                      <a:endParaRPr lang="en-ZA" sz="1200" b="0" dirty="0" smtClean="0">
                        <a:effectLst/>
                        <a:latin typeface="Arial Narrow" panose="020B0606020202030204" pitchFamily="34" charset="0"/>
                        <a:ea typeface="Times New Roman"/>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ZA" sz="1200" b="0" dirty="0" smtClean="0">
                        <a:effectLst/>
                        <a:latin typeface="Arial Narrow" panose="020B0606020202030204" pitchFamily="34" charset="0"/>
                        <a:ea typeface="Times New Roman"/>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l" defTabSz="457200" rtl="0" eaLnBrk="1" fontAlgn="ctr" latinLnBrk="0" hangingPunct="1">
                        <a:lnSpc>
                          <a:spcPct val="100000"/>
                        </a:lnSpc>
                        <a:spcBef>
                          <a:spcPts val="0"/>
                        </a:spcBef>
                        <a:spcAft>
                          <a:spcPts val="0"/>
                        </a:spcAft>
                        <a:buClrTx/>
                        <a:buSzTx/>
                        <a:buFontTx/>
                        <a:buNone/>
                        <a:tabLst/>
                        <a:defRPr/>
                      </a:pPr>
                      <a:r>
                        <a:rPr lang="en-ZA" sz="1200" b="1" i="1" kern="1200" dirty="0" smtClean="0">
                          <a:solidFill>
                            <a:schemeClr val="tx1"/>
                          </a:solidFill>
                          <a:effectLst/>
                          <a:latin typeface="Arial Narrow" pitchFamily="34" charset="0"/>
                          <a:ea typeface="+mn-ea"/>
                          <a:cs typeface="+mn-cs"/>
                        </a:rPr>
                        <a:t>Progress:</a:t>
                      </a:r>
                    </a:p>
                    <a:p>
                      <a:pPr marL="0" marR="0" indent="0" algn="l" defTabSz="457200" rtl="0" eaLnBrk="1" fontAlgn="ctr" latinLnBrk="0" hangingPunct="1">
                        <a:lnSpc>
                          <a:spcPct val="100000"/>
                        </a:lnSpc>
                        <a:spcBef>
                          <a:spcPts val="0"/>
                        </a:spcBef>
                        <a:spcAft>
                          <a:spcPts val="0"/>
                        </a:spcAft>
                        <a:buClrTx/>
                        <a:buSzTx/>
                        <a:buFontTx/>
                        <a:buNone/>
                        <a:tabLst/>
                        <a:defRPr/>
                      </a:pPr>
                      <a:r>
                        <a:rPr lang="en-ZA" sz="1200" b="1" kern="1200" dirty="0" smtClean="0">
                          <a:solidFill>
                            <a:schemeClr val="tx1"/>
                          </a:solidFill>
                          <a:effectLst/>
                          <a:latin typeface="Arial Narrow" pitchFamily="34" charset="0"/>
                          <a:ea typeface="+mn-ea"/>
                          <a:cs typeface="+mn-cs"/>
                        </a:rPr>
                        <a:t>Achieved.</a:t>
                      </a:r>
                      <a:r>
                        <a:rPr lang="en-ZA" sz="1200" b="1" kern="1200" baseline="0" dirty="0" smtClean="0">
                          <a:solidFill>
                            <a:schemeClr val="tx1"/>
                          </a:solidFill>
                          <a:effectLst/>
                          <a:latin typeface="Arial Narrow" pitchFamily="34" charset="0"/>
                          <a:ea typeface="+mn-ea"/>
                          <a:cs typeface="+mn-cs"/>
                        </a:rPr>
                        <a:t> </a:t>
                      </a:r>
                      <a:r>
                        <a:rPr lang="en-ZA" sz="1200" kern="1200" dirty="0" smtClean="0">
                          <a:solidFill>
                            <a:schemeClr val="tx1"/>
                          </a:solidFill>
                          <a:effectLst/>
                          <a:latin typeface="Arial Narrow" pitchFamily="34" charset="0"/>
                          <a:ea typeface="+mn-ea"/>
                          <a:cs typeface="+mn-cs"/>
                        </a:rPr>
                        <a:t>The 60% of priority species identified by the Scientific authority were assessed.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8772">
                <a:tc vMerge="1">
                  <a:txBody>
                    <a:bodyPr/>
                    <a:lstStyle/>
                    <a:p>
                      <a:endParaRPr lang="en-ZA" sz="1200" b="1" dirty="0" smtClean="0">
                        <a:effectLst/>
                        <a:latin typeface="Arial Narrow" panose="020B0606020202030204" pitchFamily="34" charset="0"/>
                        <a:ea typeface="Times New Roman"/>
                        <a:cs typeface="Arial" panose="020B0604020202020204" pitchFamily="34" charset="0"/>
                      </a:endParaRPr>
                    </a:p>
                  </a:txBody>
                  <a:tcPr marL="45728" marR="4572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Arial Narrow" panose="020B0606020202030204" pitchFamily="34" charset="0"/>
                          <a:ea typeface="+mn-ea"/>
                          <a:cs typeface="+mn-cs"/>
                        </a:rPr>
                        <a:t>A list of potentially invasive species (suspect list) was published in 2012/13</a:t>
                      </a:r>
                    </a:p>
                    <a:p>
                      <a:pPr marL="0" marR="0" indent="0" algn="l" defTabSz="914400" rtl="0" eaLnBrk="1" fontAlgn="auto" latinLnBrk="0" hangingPunct="1">
                        <a:lnSpc>
                          <a:spcPct val="100000"/>
                        </a:lnSpc>
                        <a:spcBef>
                          <a:spcPts val="0"/>
                        </a:spcBef>
                        <a:spcAft>
                          <a:spcPts val="0"/>
                        </a:spcAft>
                        <a:buClrTx/>
                        <a:buSzTx/>
                        <a:buFontTx/>
                        <a:buNone/>
                        <a:tabLst/>
                        <a:defRPr/>
                      </a:pPr>
                      <a:endParaRPr lang="en-ZA" sz="1200" kern="1200" dirty="0" smtClean="0">
                        <a:solidFill>
                          <a:schemeClr val="tx1"/>
                        </a:solidFill>
                        <a:effectLst/>
                        <a:latin typeface="Arial Narrow" panose="020B0606020202030204" pitchFamily="34"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b="0" i="0" u="none" strike="noStrike" kern="1200" baseline="0" dirty="0" smtClean="0">
                          <a:solidFill>
                            <a:schemeClr val="dk1"/>
                          </a:solidFill>
                          <a:latin typeface="Arial Narrow" panose="020B0606020202030204" pitchFamily="34" charset="0"/>
                          <a:ea typeface="+mn-ea"/>
                          <a:cs typeface="Arial" panose="020B0604020202020204" pitchFamily="34" charset="0"/>
                        </a:rPr>
                        <a:t>50% of species assessed for AIS regulations</a:t>
                      </a:r>
                      <a:endParaRPr lang="en-ZA" sz="1200" b="0" dirty="0" smtClean="0">
                        <a:effectLst/>
                        <a:latin typeface="Arial Narrow" panose="020B0606020202030204" pitchFamily="34" charset="0"/>
                        <a:ea typeface="Times New Roman"/>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ZA" sz="1200" b="0" dirty="0" smtClean="0">
                        <a:effectLst/>
                        <a:latin typeface="Arial Narrow" panose="020B0606020202030204" pitchFamily="34" charset="0"/>
                        <a:ea typeface="Times New Roman"/>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l" defTabSz="457200" rtl="0" eaLnBrk="1" fontAlgn="ctr" latinLnBrk="0" hangingPunct="1">
                        <a:lnSpc>
                          <a:spcPct val="100000"/>
                        </a:lnSpc>
                        <a:spcBef>
                          <a:spcPts val="0"/>
                        </a:spcBef>
                        <a:spcAft>
                          <a:spcPts val="0"/>
                        </a:spcAft>
                        <a:buClrTx/>
                        <a:buSzTx/>
                        <a:buFontTx/>
                        <a:buNone/>
                        <a:tabLst/>
                        <a:defRPr/>
                      </a:pPr>
                      <a:r>
                        <a:rPr lang="en-ZA" sz="1200" b="1" i="1" kern="1200" dirty="0" smtClean="0">
                          <a:solidFill>
                            <a:schemeClr val="tx1"/>
                          </a:solidFill>
                          <a:effectLst/>
                          <a:latin typeface="Arial Narrow" pitchFamily="34" charset="0"/>
                          <a:ea typeface="+mn-ea"/>
                          <a:cs typeface="+mn-cs"/>
                        </a:rPr>
                        <a:t>Progress:</a:t>
                      </a:r>
                    </a:p>
                    <a:p>
                      <a:pPr marL="0" marR="0" indent="0" algn="l" defTabSz="457200" rtl="0" eaLnBrk="1" fontAlgn="ctr" latinLnBrk="0" hangingPunct="1">
                        <a:lnSpc>
                          <a:spcPct val="100000"/>
                        </a:lnSpc>
                        <a:spcBef>
                          <a:spcPts val="0"/>
                        </a:spcBef>
                        <a:spcAft>
                          <a:spcPts val="0"/>
                        </a:spcAft>
                        <a:buClrTx/>
                        <a:buSzTx/>
                        <a:buFontTx/>
                        <a:buNone/>
                        <a:tabLst/>
                        <a:defRPr/>
                      </a:pPr>
                      <a:r>
                        <a:rPr lang="en-ZA" sz="1200" b="1" kern="1200" dirty="0" smtClean="0">
                          <a:solidFill>
                            <a:schemeClr val="tx1"/>
                          </a:solidFill>
                          <a:effectLst/>
                          <a:latin typeface="Arial Narrow" pitchFamily="34" charset="0"/>
                          <a:ea typeface="+mn-ea"/>
                          <a:cs typeface="+mn-cs"/>
                        </a:rPr>
                        <a:t>Achieved.</a:t>
                      </a:r>
                      <a:r>
                        <a:rPr lang="en-ZA" sz="1200" kern="1200" dirty="0" smtClean="0">
                          <a:solidFill>
                            <a:schemeClr val="tx1"/>
                          </a:solidFill>
                          <a:effectLst/>
                          <a:latin typeface="Arial Narrow" pitchFamily="34" charset="0"/>
                          <a:ea typeface="+mn-ea"/>
                          <a:cs typeface="+mn-cs"/>
                        </a:rPr>
                        <a:t>  The 50% of species were assessed for AIS regulations.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Slide Number Placeholder 1"/>
          <p:cNvSpPr>
            <a:spLocks noGrp="1"/>
          </p:cNvSpPr>
          <p:nvPr>
            <p:ph type="sldNum" sz="quarter" idx="12"/>
          </p:nvPr>
        </p:nvSpPr>
        <p:spPr/>
        <p:txBody>
          <a:bodyPr/>
          <a:lstStyle/>
          <a:p>
            <a:pPr>
              <a:defRPr/>
            </a:pPr>
            <a:fld id="{9C457303-9F10-4D8F-8D76-077531F17F12}" type="slidenum">
              <a:rPr lang="en-US" smtClean="0">
                <a:solidFill>
                  <a:prstClr val="black">
                    <a:tint val="75000"/>
                  </a:prstClr>
                </a:solidFill>
              </a:rPr>
              <a:pPr>
                <a:defRPr/>
              </a:pPr>
              <a:t>24</a:t>
            </a:fld>
            <a:endParaRPr lang="en-US">
              <a:solidFill>
                <a:prstClr val="black">
                  <a:tint val="75000"/>
                </a:prstClr>
              </a:solidFill>
            </a:endParaRPr>
          </a:p>
        </p:txBody>
      </p:sp>
      <p:sp>
        <p:nvSpPr>
          <p:cNvPr id="3" name="Rectangle 2"/>
          <p:cNvSpPr/>
          <p:nvPr/>
        </p:nvSpPr>
        <p:spPr>
          <a:xfrm>
            <a:off x="179512" y="0"/>
            <a:ext cx="8784976" cy="738664"/>
          </a:xfrm>
          <a:prstGeom prst="rect">
            <a:avLst/>
          </a:prstGeom>
        </p:spPr>
        <p:txBody>
          <a:bodyPr wrap="square">
            <a:spAutoFit/>
          </a:bodyPr>
          <a:lstStyle/>
          <a:p>
            <a:r>
              <a:rPr lang="en-ZA" sz="1400" b="1" dirty="0">
                <a:latin typeface="Arial Black" panose="020B0A04020102020204" pitchFamily="34" charset="0"/>
                <a:cs typeface="Arial" panose="020B0604020202020204" pitchFamily="34" charset="0"/>
              </a:rPr>
              <a:t>PROGRAMME 3: </a:t>
            </a:r>
            <a:r>
              <a:rPr lang="en-ZA" sz="1400" b="1" dirty="0">
                <a:latin typeface="Arial Black" panose="020B0A04020102020204" pitchFamily="34" charset="0"/>
              </a:rPr>
              <a:t>PROVIDE SCIENTIFIC EVIDENCE TO SUPPORT POLICY AND DECISION MAKING RELATING TO BIODIVERSITY, INCLUDING THE IMPACTS OF CLIMATE </a:t>
            </a:r>
            <a:r>
              <a:rPr lang="en-ZA" sz="1400" b="1" dirty="0" smtClean="0">
                <a:latin typeface="Arial Black" panose="020B0A04020102020204" pitchFamily="34" charset="0"/>
              </a:rPr>
              <a:t>CHANGE (continue…)</a:t>
            </a:r>
            <a:endParaRPr lang="en-ZA" sz="1400" dirty="0"/>
          </a:p>
        </p:txBody>
      </p:sp>
    </p:spTree>
    <p:extLst>
      <p:ext uri="{BB962C8B-B14F-4D97-AF65-F5344CB8AC3E}">
        <p14:creationId xmlns:p14="http://schemas.microsoft.com/office/powerpoint/2010/main" val="2243024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BGIS website homepage"/>
          <p:cNvPicPr>
            <a:picLocks noChangeAspect="1" noChangeArrowheads="1"/>
          </p:cNvPicPr>
          <p:nvPr/>
        </p:nvPicPr>
        <p:blipFill>
          <a:blip r:embed="rId2" cstate="email"/>
          <a:srcRect/>
          <a:stretch>
            <a:fillRect/>
          </a:stretch>
        </p:blipFill>
        <p:spPr bwMode="auto">
          <a:xfrm>
            <a:off x="103114" y="5086828"/>
            <a:ext cx="2247900" cy="1712168"/>
          </a:xfrm>
          <a:prstGeom prst="rect">
            <a:avLst/>
          </a:prstGeom>
          <a:noFill/>
        </p:spPr>
      </p:pic>
      <p:pic>
        <p:nvPicPr>
          <p:cNvPr id="69649" name="Picture 17"/>
          <p:cNvPicPr>
            <a:picLocks noChangeAspect="1" noChangeArrowheads="1"/>
          </p:cNvPicPr>
          <p:nvPr/>
        </p:nvPicPr>
        <p:blipFill>
          <a:blip r:embed="rId3" cstate="email"/>
          <a:srcRect/>
          <a:stretch>
            <a:fillRect/>
          </a:stretch>
        </p:blipFill>
        <p:spPr bwMode="auto">
          <a:xfrm>
            <a:off x="0" y="1995101"/>
            <a:ext cx="2796444" cy="3124200"/>
          </a:xfrm>
          <a:prstGeom prst="rect">
            <a:avLst/>
          </a:prstGeom>
          <a:noFill/>
          <a:ln w="9525">
            <a:noFill/>
            <a:miter lim="800000"/>
            <a:headEnd/>
            <a:tailEnd/>
          </a:ln>
        </p:spPr>
      </p:pic>
      <p:sp>
        <p:nvSpPr>
          <p:cNvPr id="3" name="Rectangle 2"/>
          <p:cNvSpPr/>
          <p:nvPr/>
        </p:nvSpPr>
        <p:spPr>
          <a:xfrm>
            <a:off x="117566" y="819835"/>
            <a:ext cx="8632616" cy="369332"/>
          </a:xfrm>
          <a:prstGeom prst="rect">
            <a:avLst/>
          </a:prstGeom>
        </p:spPr>
        <p:txBody>
          <a:bodyPr wrap="square">
            <a:spAutoFit/>
          </a:bodyPr>
          <a:lstStyle/>
          <a:p>
            <a:r>
              <a:rPr lang="en-ZA" b="1" dirty="0" smtClean="0"/>
              <a:t>Access </a:t>
            </a:r>
            <a:r>
              <a:rPr lang="en-ZA" b="1" dirty="0"/>
              <a:t>to biodiversity information </a:t>
            </a:r>
          </a:p>
        </p:txBody>
      </p:sp>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619697" y="1341257"/>
            <a:ext cx="6130485" cy="3965528"/>
          </a:xfrm>
          <a:prstGeom prst="rect">
            <a:avLst/>
          </a:prstGeom>
        </p:spPr>
      </p:pic>
      <p:sp>
        <p:nvSpPr>
          <p:cNvPr id="8" name="TextBox 7"/>
          <p:cNvSpPr txBox="1"/>
          <p:nvPr/>
        </p:nvSpPr>
        <p:spPr>
          <a:xfrm>
            <a:off x="899592" y="5661248"/>
            <a:ext cx="7909867" cy="646331"/>
          </a:xfrm>
          <a:prstGeom prst="rect">
            <a:avLst/>
          </a:prstGeom>
          <a:solidFill>
            <a:schemeClr val="bg2">
              <a:lumMod val="90000"/>
            </a:schemeClr>
          </a:solidFill>
        </p:spPr>
        <p:txBody>
          <a:bodyPr wrap="square" rtlCol="0">
            <a:spAutoFit/>
          </a:bodyPr>
          <a:lstStyle/>
          <a:p>
            <a:pPr algn="ctr"/>
            <a:r>
              <a:rPr lang="en-ZA" i="1" dirty="0" smtClean="0">
                <a:latin typeface="Arial" panose="020B0604020202020204" pitchFamily="34" charset="0"/>
                <a:cs typeface="Arial" panose="020B0604020202020204" pitchFamily="34" charset="0"/>
              </a:rPr>
              <a:t>Since 2004, SANBI has produced 2700 articles, including 1115 peer reviewed papers, 81 books, and &gt;1000 popular articles</a:t>
            </a:r>
            <a:endParaRPr lang="en-ZA"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50724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323528" y="116632"/>
            <a:ext cx="8373616" cy="477836"/>
          </a:xfrm>
        </p:spPr>
        <p:txBody>
          <a:bodyPr>
            <a:noAutofit/>
          </a:bodyPr>
          <a:lstStyle/>
          <a:p>
            <a:pPr algn="l"/>
            <a:r>
              <a:rPr lang="en-ZA" sz="1600" b="1" dirty="0" smtClean="0">
                <a:latin typeface="Arial Black" panose="020B0A04020102020204" pitchFamily="34" charset="0"/>
              </a:rPr>
              <a:t/>
            </a:r>
            <a:br>
              <a:rPr lang="en-ZA" sz="1600" b="1" dirty="0" smtClean="0">
                <a:latin typeface="Arial Black" panose="020B0A04020102020204" pitchFamily="34" charset="0"/>
              </a:rPr>
            </a:br>
            <a:endParaRPr lang="en-ZA" sz="1600" b="1" dirty="0"/>
          </a:p>
        </p:txBody>
      </p:sp>
      <p:graphicFrame>
        <p:nvGraphicFramePr>
          <p:cNvPr id="4" name="Group 121"/>
          <p:cNvGraphicFramePr>
            <a:graphicFrameLocks noGrp="1"/>
          </p:cNvGraphicFramePr>
          <p:nvPr>
            <p:ph idx="1"/>
            <p:extLst>
              <p:ext uri="{D42A27DB-BD31-4B8C-83A1-F6EECF244321}">
                <p14:modId xmlns:p14="http://schemas.microsoft.com/office/powerpoint/2010/main" val="1716843506"/>
              </p:ext>
            </p:extLst>
          </p:nvPr>
        </p:nvGraphicFramePr>
        <p:xfrm>
          <a:off x="251520" y="908720"/>
          <a:ext cx="8761862" cy="2588067"/>
        </p:xfrm>
        <a:graphic>
          <a:graphicData uri="http://schemas.openxmlformats.org/drawingml/2006/table">
            <a:tbl>
              <a:tblPr/>
              <a:tblGrid>
                <a:gridCol w="2166165"/>
                <a:gridCol w="1582967"/>
                <a:gridCol w="1513539"/>
                <a:gridCol w="3499191"/>
              </a:tblGrid>
              <a:tr h="323742">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600" b="1" dirty="0" smtClean="0">
                          <a:latin typeface="+mn-lt"/>
                          <a:cs typeface="Arial" panose="020B0604020202020204" pitchFamily="34" charset="0"/>
                        </a:rPr>
                        <a:t>4.1: </a:t>
                      </a:r>
                      <a:r>
                        <a:rPr lang="en-ZA" sz="1600" b="1" i="0" u="none" strike="noStrike" kern="1200" baseline="0" dirty="0" smtClean="0">
                          <a:solidFill>
                            <a:schemeClr val="dk1"/>
                          </a:solidFill>
                          <a:latin typeface="+mn-lt"/>
                          <a:ea typeface="+mn-ea"/>
                          <a:cs typeface="+mn-cs"/>
                        </a:rPr>
                        <a:t>Access is provided to biodiversity data, information and knowledge.</a:t>
                      </a:r>
                      <a:endParaRPr lang="en-ZA" sz="1600" b="1" dirty="0" smtClean="0">
                        <a:latin typeface="+mn-lt"/>
                        <a:cs typeface="Arial" panose="020B0604020202020204" pitchFamily="34" charset="0"/>
                      </a:endParaRPr>
                    </a:p>
                  </a:txBody>
                  <a:tcPr marL="91454" marR="9145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tr>
              <a:tr h="5269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bg1"/>
                          </a:solidFill>
                          <a:effectLst/>
                          <a:latin typeface="Arial Narrow" pitchFamily="34" charset="0"/>
                          <a:ea typeface="+mn-ea"/>
                          <a:cs typeface="Arial" pitchFamily="34" charset="0"/>
                        </a:rPr>
                        <a:t>Performance indicator </a:t>
                      </a:r>
                    </a:p>
                  </a:txBody>
                  <a:tcPr marL="91454" marR="9145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algn="ctr">
                        <a:lnSpc>
                          <a:spcPct val="115000"/>
                        </a:lnSpc>
                        <a:spcAft>
                          <a:spcPts val="0"/>
                        </a:spcAft>
                      </a:pPr>
                      <a:r>
                        <a:rPr kumimoji="0" lang="en-ZA" sz="1400" b="1" i="0" u="none" strike="noStrike" kern="1200" cap="none" normalizeH="0" baseline="0" dirty="0" smtClean="0">
                          <a:ln>
                            <a:noFill/>
                          </a:ln>
                          <a:solidFill>
                            <a:schemeClr val="bg1"/>
                          </a:solidFill>
                          <a:effectLst/>
                          <a:latin typeface="Arial Narrow" pitchFamily="34" charset="0"/>
                          <a:ea typeface="+mn-ea"/>
                          <a:cs typeface="Arial" pitchFamily="34" charset="0"/>
                        </a:rPr>
                        <a:t>Baseline </a:t>
                      </a:r>
                      <a:endParaRPr kumimoji="0" lang="en-ZA" sz="1400" b="1" i="0" u="none" strike="noStrike" kern="1200" cap="none" normalizeH="0" baseline="0" dirty="0">
                        <a:ln>
                          <a:noFill/>
                        </a:ln>
                        <a:solidFill>
                          <a:schemeClr val="bg1"/>
                        </a:solidFill>
                        <a:effectLst/>
                        <a:latin typeface="Arial Narrow" pitchFamily="34" charset="0"/>
                        <a:ea typeface="+mn-ea"/>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algn="ctr">
                        <a:lnSpc>
                          <a:spcPct val="115000"/>
                        </a:lnSpc>
                        <a:spcAft>
                          <a:spcPts val="0"/>
                        </a:spcAft>
                      </a:pPr>
                      <a:r>
                        <a:rPr kumimoji="0" lang="en-ZA" sz="1400" b="1" i="0" u="none" strike="noStrike" kern="1200" cap="none" normalizeH="0" baseline="0" dirty="0" smtClean="0">
                          <a:ln>
                            <a:noFill/>
                          </a:ln>
                          <a:solidFill>
                            <a:schemeClr val="bg1"/>
                          </a:solidFill>
                          <a:effectLst/>
                          <a:latin typeface="Arial Narrow" pitchFamily="34" charset="0"/>
                          <a:ea typeface="+mn-ea"/>
                          <a:cs typeface="Arial" pitchFamily="34" charset="0"/>
                        </a:rPr>
                        <a:t>Annual target </a:t>
                      </a:r>
                    </a:p>
                    <a:p>
                      <a:pPr algn="ctr">
                        <a:lnSpc>
                          <a:spcPct val="115000"/>
                        </a:lnSpc>
                        <a:spcAft>
                          <a:spcPts val="0"/>
                        </a:spcAft>
                      </a:pPr>
                      <a:r>
                        <a:rPr kumimoji="0" lang="en-ZA" sz="1400" b="1" i="0" u="none" strike="noStrike" kern="1200" cap="none" normalizeH="0" baseline="0" dirty="0" smtClean="0">
                          <a:ln>
                            <a:noFill/>
                          </a:ln>
                          <a:solidFill>
                            <a:schemeClr val="bg1"/>
                          </a:solidFill>
                          <a:effectLst/>
                          <a:latin typeface="Arial Narrow" pitchFamily="34" charset="0"/>
                          <a:ea typeface="+mn-ea"/>
                          <a:cs typeface="Arial" pitchFamily="34" charset="0"/>
                        </a:rPr>
                        <a:t>2014/15</a:t>
                      </a:r>
                      <a:endParaRPr kumimoji="0" lang="en-ZA" sz="1400" b="1" i="0" u="none" strike="noStrike" kern="1200" cap="none" normalizeH="0" baseline="0" dirty="0">
                        <a:ln>
                          <a:noFill/>
                        </a:ln>
                        <a:solidFill>
                          <a:schemeClr val="bg1"/>
                        </a:solidFill>
                        <a:effectLst/>
                        <a:latin typeface="Arial Narrow" pitchFamily="34" charset="0"/>
                        <a:ea typeface="+mn-ea"/>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cap="none" normalizeH="0" baseline="0" dirty="0" smtClean="0">
                          <a:ln>
                            <a:noFill/>
                          </a:ln>
                          <a:solidFill>
                            <a:schemeClr val="bg1"/>
                          </a:solidFill>
                          <a:effectLst/>
                          <a:latin typeface="Arial Narrow" pitchFamily="34" charset="0"/>
                          <a:cs typeface="Arial" pitchFamily="34" charset="0"/>
                        </a:rPr>
                        <a:t>Achievements/Challenges/Corrective measures</a:t>
                      </a:r>
                    </a:p>
                  </a:txBody>
                  <a:tcPr marL="91454" marR="9145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r>
              <a:tr h="576064">
                <a:tc>
                  <a:txBody>
                    <a:bodyPr/>
                    <a:lstStyle/>
                    <a:p>
                      <a:r>
                        <a:rPr lang="en-ZA" sz="1200" b="1" i="0" u="none" strike="noStrike" kern="1200" baseline="0" dirty="0" smtClean="0">
                          <a:solidFill>
                            <a:schemeClr val="dk1"/>
                          </a:solidFill>
                          <a:latin typeface="Arial Narrow" panose="020B0606020202030204" pitchFamily="34" charset="0"/>
                          <a:ea typeface="+mn-ea"/>
                          <a:cs typeface="Arial" panose="020B0604020202020204" pitchFamily="34" charset="0"/>
                        </a:rPr>
                        <a:t>Percentage of records accessed</a:t>
                      </a:r>
                    </a:p>
                    <a:p>
                      <a:r>
                        <a:rPr lang="en-ZA" sz="1200" b="1" i="0" u="none" strike="noStrike" kern="1200" baseline="0" dirty="0" smtClean="0">
                          <a:solidFill>
                            <a:schemeClr val="dk1"/>
                          </a:solidFill>
                          <a:latin typeface="Arial Narrow" panose="020B0606020202030204" pitchFamily="34" charset="0"/>
                          <a:ea typeface="+mn-ea"/>
                          <a:cs typeface="Arial" panose="020B0604020202020204" pitchFamily="34" charset="0"/>
                        </a:rPr>
                        <a:t>from the Biodiversity Advisor</a:t>
                      </a:r>
                    </a:p>
                    <a:p>
                      <a:r>
                        <a:rPr lang="en-ZA" sz="1200" b="1" i="0" u="none" strike="noStrike" kern="1200" baseline="0" dirty="0" smtClean="0">
                          <a:solidFill>
                            <a:schemeClr val="dk1"/>
                          </a:solidFill>
                          <a:latin typeface="Arial Narrow" panose="020B0606020202030204" pitchFamily="34" charset="0"/>
                          <a:ea typeface="+mn-ea"/>
                          <a:cs typeface="Arial" panose="020B0604020202020204" pitchFamily="34" charset="0"/>
                        </a:rPr>
                        <a:t>website.</a:t>
                      </a:r>
                    </a:p>
                    <a:p>
                      <a:pPr marL="0" marR="0" indent="0" algn="l" defTabSz="914400" rtl="0" eaLnBrk="1" fontAlgn="auto" latinLnBrk="0" hangingPunct="1">
                        <a:lnSpc>
                          <a:spcPct val="100000"/>
                        </a:lnSpc>
                        <a:spcBef>
                          <a:spcPts val="0"/>
                        </a:spcBef>
                        <a:spcAft>
                          <a:spcPts val="0"/>
                        </a:spcAft>
                        <a:buClrTx/>
                        <a:buSzTx/>
                        <a:buFontTx/>
                        <a:buNone/>
                        <a:tabLst/>
                        <a:defRPr/>
                      </a:pPr>
                      <a:endParaRPr lang="en-ZA" sz="1200" b="1" dirty="0" smtClean="0">
                        <a:effectLst/>
                        <a:latin typeface="Arial Narrow" panose="020B0606020202030204" pitchFamily="34" charset="0"/>
                        <a:ea typeface="Times New Roman"/>
                        <a:cs typeface="Arial" panose="020B0604020202020204" pitchFamily="34" charset="0"/>
                      </a:endParaRPr>
                    </a:p>
                  </a:txBody>
                  <a:tcPr marL="45728" marR="4572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Arial Narrow" panose="020B0606020202030204" pitchFamily="34" charset="0"/>
                          <a:ea typeface="+mn-ea"/>
                          <a:cs typeface="+mn-cs"/>
                        </a:rPr>
                        <a:t>150,000 records accessed from the Biodiversity Advisor website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200" kern="1200" dirty="0" smtClean="0">
                        <a:solidFill>
                          <a:schemeClr val="tx1"/>
                        </a:solidFill>
                        <a:effectLst/>
                        <a:latin typeface="Arial Narrow" panose="020B0606020202030204" pitchFamily="34"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en-ZA" sz="1200" b="0" i="0" u="none" strike="noStrike" kern="1200" baseline="0" dirty="0" smtClean="0">
                          <a:solidFill>
                            <a:schemeClr val="dk1"/>
                          </a:solidFill>
                          <a:latin typeface="Arial Narrow" panose="020B0606020202030204" pitchFamily="34" charset="0"/>
                          <a:ea typeface="+mn-ea"/>
                          <a:cs typeface="Arial" panose="020B0604020202020204" pitchFamily="34" charset="0"/>
                        </a:rPr>
                        <a:t>5% cumulative increase in records accessed.</a:t>
                      </a:r>
                      <a:endParaRPr lang="en-ZA" sz="1200" dirty="0" smtClean="0">
                        <a:latin typeface="Arial Narrow" panose="020B060602020203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ZA" sz="1200" b="0" dirty="0" smtClean="0">
                        <a:effectLst/>
                        <a:latin typeface="Arial Narrow" panose="020B0606020202030204" pitchFamily="34" charset="0"/>
                        <a:ea typeface="Times New Roman"/>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just" defTabSz="457200" rtl="0" eaLnBrk="1" fontAlgn="ctr" latinLnBrk="0" hangingPunct="1">
                        <a:lnSpc>
                          <a:spcPct val="110000"/>
                        </a:lnSpc>
                        <a:spcBef>
                          <a:spcPts val="0"/>
                        </a:spcBef>
                        <a:spcAft>
                          <a:spcPts val="0"/>
                        </a:spcAft>
                        <a:buClrTx/>
                        <a:buSzTx/>
                        <a:buFontTx/>
                        <a:buNone/>
                        <a:tabLst/>
                        <a:defRPr/>
                      </a:pPr>
                      <a:r>
                        <a:rPr lang="en-ZA" sz="1200" b="1" i="1" kern="1200" dirty="0" smtClean="0">
                          <a:solidFill>
                            <a:schemeClr val="tx1"/>
                          </a:solidFill>
                          <a:effectLst/>
                          <a:latin typeface="Arial Narrow" pitchFamily="34" charset="0"/>
                          <a:ea typeface="+mn-ea"/>
                          <a:cs typeface="+mn-cs"/>
                        </a:rPr>
                        <a:t>Progress</a:t>
                      </a:r>
                      <a:r>
                        <a:rPr lang="en-ZA" sz="1200" kern="1200" dirty="0" smtClean="0">
                          <a:solidFill>
                            <a:schemeClr val="tx1"/>
                          </a:solidFill>
                          <a:effectLst/>
                          <a:latin typeface="Arial Narrow" pitchFamily="34" charset="0"/>
                          <a:ea typeface="+mn-ea"/>
                          <a:cs typeface="+mn-cs"/>
                        </a:rPr>
                        <a:t>:</a:t>
                      </a:r>
                    </a:p>
                    <a:p>
                      <a:pPr marL="0" marR="0" indent="0" algn="l" defTabSz="457200" rtl="0" eaLnBrk="1" fontAlgn="ctr" latinLnBrk="0" hangingPunct="1">
                        <a:lnSpc>
                          <a:spcPct val="110000"/>
                        </a:lnSpc>
                        <a:spcBef>
                          <a:spcPts val="0"/>
                        </a:spcBef>
                        <a:spcAft>
                          <a:spcPts val="0"/>
                        </a:spcAft>
                        <a:buClrTx/>
                        <a:buSzTx/>
                        <a:buFontTx/>
                        <a:buNone/>
                        <a:tabLst/>
                        <a:defRPr/>
                      </a:pPr>
                      <a:r>
                        <a:rPr lang="en-ZA" sz="1200" b="1" kern="1200" dirty="0" smtClean="0">
                          <a:solidFill>
                            <a:schemeClr val="tx1"/>
                          </a:solidFill>
                          <a:effectLst/>
                          <a:latin typeface="Arial Narrow" pitchFamily="34" charset="0"/>
                          <a:ea typeface="+mn-ea"/>
                          <a:cs typeface="+mn-cs"/>
                        </a:rPr>
                        <a:t>Achieved.  </a:t>
                      </a:r>
                      <a:r>
                        <a:rPr lang="en-ZA" sz="1200" kern="1200" dirty="0" smtClean="0">
                          <a:solidFill>
                            <a:schemeClr val="tx1"/>
                          </a:solidFill>
                          <a:effectLst/>
                          <a:latin typeface="Arial Narrow" pitchFamily="34" charset="0"/>
                          <a:ea typeface="+mn-ea"/>
                          <a:cs typeface="+mn-cs"/>
                        </a:rPr>
                        <a:t>The 5% cumulative increase in records was accessed.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8772">
                <a:tc>
                  <a:txBody>
                    <a:bodyPr/>
                    <a:lstStyle/>
                    <a:p>
                      <a:r>
                        <a:rPr lang="en-ZA" sz="1200" b="1" i="0" u="none" strike="noStrike" kern="1200" baseline="0" dirty="0" smtClean="0">
                          <a:solidFill>
                            <a:schemeClr val="dk1"/>
                          </a:solidFill>
                          <a:latin typeface="Arial Narrow" panose="020B0606020202030204" pitchFamily="34" charset="0"/>
                          <a:ea typeface="+mn-ea"/>
                          <a:cs typeface="Arial" panose="020B0604020202020204" pitchFamily="34" charset="0"/>
                        </a:rPr>
                        <a:t>Percentage of registered users</a:t>
                      </a:r>
                    </a:p>
                    <a:p>
                      <a:r>
                        <a:rPr lang="en-ZA" sz="1200" b="1" i="0" u="none" strike="noStrike" kern="1200" baseline="0" dirty="0" smtClean="0">
                          <a:solidFill>
                            <a:schemeClr val="dk1"/>
                          </a:solidFill>
                          <a:latin typeface="Arial Narrow" panose="020B0606020202030204" pitchFamily="34" charset="0"/>
                          <a:ea typeface="+mn-ea"/>
                          <a:cs typeface="Arial" panose="020B0604020202020204" pitchFamily="34" charset="0"/>
                        </a:rPr>
                        <a:t>on the Biodiversity Advisor</a:t>
                      </a:r>
                    </a:p>
                    <a:p>
                      <a:r>
                        <a:rPr lang="en-ZA" sz="1200" b="1" i="0" u="none" strike="noStrike" kern="1200" baseline="0" dirty="0" smtClean="0">
                          <a:solidFill>
                            <a:schemeClr val="dk1"/>
                          </a:solidFill>
                          <a:latin typeface="Arial Narrow" panose="020B0606020202030204" pitchFamily="34" charset="0"/>
                          <a:ea typeface="+mn-ea"/>
                          <a:cs typeface="Arial" panose="020B0604020202020204" pitchFamily="34" charset="0"/>
                        </a:rPr>
                        <a:t>website.</a:t>
                      </a:r>
                    </a:p>
                    <a:p>
                      <a:pPr marL="0" marR="0" indent="0" algn="l" defTabSz="914400" rtl="0" eaLnBrk="1" fontAlgn="auto" latinLnBrk="0" hangingPunct="1">
                        <a:lnSpc>
                          <a:spcPct val="100000"/>
                        </a:lnSpc>
                        <a:spcBef>
                          <a:spcPts val="0"/>
                        </a:spcBef>
                        <a:spcAft>
                          <a:spcPts val="0"/>
                        </a:spcAft>
                        <a:buClrTx/>
                        <a:buSzTx/>
                        <a:buFontTx/>
                        <a:buNone/>
                        <a:tabLst/>
                        <a:defRPr/>
                      </a:pPr>
                      <a:endParaRPr lang="en-ZA" sz="1200" b="1" dirty="0" smtClean="0">
                        <a:effectLst/>
                        <a:latin typeface="Arial Narrow" panose="020B0606020202030204" pitchFamily="34" charset="0"/>
                        <a:ea typeface="Times New Roman"/>
                        <a:cs typeface="Arial" panose="020B0604020202020204" pitchFamily="34" charset="0"/>
                      </a:endParaRPr>
                    </a:p>
                  </a:txBody>
                  <a:tcPr marL="45728" marR="4572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Arial Narrow" panose="020B0606020202030204" pitchFamily="34" charset="0"/>
                          <a:ea typeface="+mn-ea"/>
                          <a:cs typeface="+mn-cs"/>
                        </a:rPr>
                        <a:t>1300 registered users</a:t>
                      </a:r>
                      <a:endParaRPr lang="en-ZA" sz="1200" kern="1200" dirty="0" smtClean="0">
                        <a:solidFill>
                          <a:schemeClr val="tx1"/>
                        </a:solidFill>
                        <a:effectLst/>
                        <a:latin typeface="Arial Narrow" panose="020B0606020202030204" pitchFamily="34"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ZA" sz="1200" kern="1200" dirty="0" smtClean="0">
                        <a:solidFill>
                          <a:schemeClr val="tx1"/>
                        </a:solidFill>
                        <a:effectLst/>
                        <a:latin typeface="Arial Narrow" panose="020B0606020202030204" pitchFamily="34"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en-ZA" sz="1200" b="0" i="0" u="none" strike="noStrike" kern="1200" baseline="0" dirty="0" smtClean="0">
                          <a:solidFill>
                            <a:schemeClr val="dk1"/>
                          </a:solidFill>
                          <a:latin typeface="Arial Narrow" panose="020B0606020202030204" pitchFamily="34" charset="0"/>
                          <a:ea typeface="+mn-ea"/>
                          <a:cs typeface="Arial" panose="020B0604020202020204" pitchFamily="34" charset="0"/>
                        </a:rPr>
                        <a:t>5% cumulative increase in registered users.</a:t>
                      </a:r>
                      <a:endParaRPr lang="en-ZA" sz="1200" dirty="0" smtClean="0">
                        <a:latin typeface="Arial Narrow" panose="020B060602020203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ZA" sz="1200" b="0" dirty="0" smtClean="0">
                        <a:effectLst/>
                        <a:latin typeface="Arial Narrow" panose="020B0606020202030204" pitchFamily="34" charset="0"/>
                        <a:ea typeface="Times New Roman"/>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l" defTabSz="457200" rtl="0" eaLnBrk="1" fontAlgn="ctr" latinLnBrk="0" hangingPunct="1">
                        <a:lnSpc>
                          <a:spcPct val="100000"/>
                        </a:lnSpc>
                        <a:spcBef>
                          <a:spcPts val="0"/>
                        </a:spcBef>
                        <a:spcAft>
                          <a:spcPts val="0"/>
                        </a:spcAft>
                        <a:buClrTx/>
                        <a:buSzTx/>
                        <a:buFontTx/>
                        <a:buNone/>
                        <a:tabLst/>
                        <a:defRPr/>
                      </a:pPr>
                      <a:r>
                        <a:rPr lang="en-ZA" sz="1200" b="1" i="1" kern="1200" dirty="0" smtClean="0">
                          <a:solidFill>
                            <a:schemeClr val="tx1"/>
                          </a:solidFill>
                          <a:effectLst/>
                          <a:latin typeface="Arial Narrow" pitchFamily="34" charset="0"/>
                          <a:ea typeface="+mn-ea"/>
                          <a:cs typeface="+mn-cs"/>
                        </a:rPr>
                        <a:t>Progress:</a:t>
                      </a:r>
                    </a:p>
                    <a:p>
                      <a:pPr marL="0" marR="0" indent="0" algn="l" defTabSz="457200" rtl="0" eaLnBrk="1" fontAlgn="ctr" latinLnBrk="0" hangingPunct="1">
                        <a:lnSpc>
                          <a:spcPct val="100000"/>
                        </a:lnSpc>
                        <a:spcBef>
                          <a:spcPts val="0"/>
                        </a:spcBef>
                        <a:spcAft>
                          <a:spcPts val="0"/>
                        </a:spcAft>
                        <a:buClrTx/>
                        <a:buSzTx/>
                        <a:buFontTx/>
                        <a:buNone/>
                        <a:tabLst/>
                        <a:defRPr/>
                      </a:pPr>
                      <a:r>
                        <a:rPr lang="en-ZA" sz="1200" b="1" kern="1200" dirty="0" smtClean="0">
                          <a:solidFill>
                            <a:schemeClr val="tx1"/>
                          </a:solidFill>
                          <a:effectLst/>
                          <a:latin typeface="Arial Narrow" pitchFamily="34" charset="0"/>
                          <a:ea typeface="+mn-ea"/>
                          <a:cs typeface="+mn-cs"/>
                        </a:rPr>
                        <a:t>Achieved</a:t>
                      </a:r>
                      <a:r>
                        <a:rPr lang="en-ZA" sz="1200" kern="1200" dirty="0" smtClean="0">
                          <a:solidFill>
                            <a:schemeClr val="tx1"/>
                          </a:solidFill>
                          <a:effectLst/>
                          <a:latin typeface="Arial Narrow" pitchFamily="34" charset="0"/>
                          <a:ea typeface="+mn-ea"/>
                          <a:cs typeface="+mn-cs"/>
                        </a:rPr>
                        <a:t>. The 5% cumulative increase in registered users.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Slide Number Placeholder 1"/>
          <p:cNvSpPr>
            <a:spLocks noGrp="1"/>
          </p:cNvSpPr>
          <p:nvPr>
            <p:ph type="sldNum" sz="quarter" idx="12"/>
          </p:nvPr>
        </p:nvSpPr>
        <p:spPr/>
        <p:txBody>
          <a:bodyPr/>
          <a:lstStyle/>
          <a:p>
            <a:pPr>
              <a:defRPr/>
            </a:pPr>
            <a:fld id="{9C457303-9F10-4D8F-8D76-077531F17F12}" type="slidenum">
              <a:rPr lang="en-US" smtClean="0">
                <a:solidFill>
                  <a:prstClr val="black">
                    <a:tint val="75000"/>
                  </a:prstClr>
                </a:solidFill>
              </a:rPr>
              <a:pPr>
                <a:defRPr/>
              </a:pPr>
              <a:t>26</a:t>
            </a:fld>
            <a:endParaRPr lang="en-US">
              <a:solidFill>
                <a:prstClr val="black">
                  <a:tint val="75000"/>
                </a:prstClr>
              </a:solidFill>
            </a:endParaRPr>
          </a:p>
        </p:txBody>
      </p:sp>
      <p:sp>
        <p:nvSpPr>
          <p:cNvPr id="5" name="Rectangle 4"/>
          <p:cNvSpPr/>
          <p:nvPr/>
        </p:nvSpPr>
        <p:spPr>
          <a:xfrm>
            <a:off x="179512" y="116632"/>
            <a:ext cx="8784976" cy="584775"/>
          </a:xfrm>
          <a:prstGeom prst="rect">
            <a:avLst/>
          </a:prstGeom>
        </p:spPr>
        <p:txBody>
          <a:bodyPr wrap="square">
            <a:spAutoFit/>
          </a:bodyPr>
          <a:lstStyle/>
          <a:p>
            <a:r>
              <a:rPr lang="en-ZA" sz="1600" b="1" dirty="0">
                <a:latin typeface="Arial Black" panose="020B0A04020102020204" pitchFamily="34" charset="0"/>
                <a:cs typeface="Arial" panose="020B0604020202020204" pitchFamily="34" charset="0"/>
              </a:rPr>
              <a:t>PROGRAMME 4: </a:t>
            </a:r>
            <a:r>
              <a:rPr lang="en-ZA" sz="1600" b="1" dirty="0">
                <a:latin typeface="Arial Black" panose="020B0A04020102020204" pitchFamily="34" charset="0"/>
              </a:rPr>
              <a:t>CO-ORDINATE AND PROVIDE ACCESS TO BIODIVERSITY INFORMATION AND KNOWLEDGE</a:t>
            </a:r>
            <a:endParaRPr lang="en-ZA" sz="1600" b="1" dirty="0">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40449712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7"/>
          <p:cNvSpPr>
            <a:spLocks noGrp="1"/>
          </p:cNvSpPr>
          <p:nvPr>
            <p:ph type="title"/>
          </p:nvPr>
        </p:nvSpPr>
        <p:spPr>
          <a:xfrm>
            <a:off x="457200" y="274638"/>
            <a:ext cx="8229600" cy="344993"/>
          </a:xfrm>
        </p:spPr>
        <p:txBody>
          <a:bodyPr>
            <a:normAutofit fontScale="90000"/>
          </a:bodyPr>
          <a:lstStyle/>
          <a:p>
            <a:pPr algn="l"/>
            <a:r>
              <a:rPr lang="en-ZA" sz="2800" b="1" dirty="0" smtClean="0"/>
              <a:t>Provide </a:t>
            </a:r>
            <a:r>
              <a:rPr lang="en-ZA" sz="2800" b="1" dirty="0"/>
              <a:t>policy tools </a:t>
            </a:r>
            <a:r>
              <a:rPr lang="en-ZA" sz="2800" b="1" dirty="0" smtClean="0"/>
              <a:t>&amp; advice </a:t>
            </a:r>
            <a:endParaRPr lang="en-ZA" sz="2800" dirty="0">
              <a:solidFill>
                <a:srgbClr val="7030A0"/>
              </a:solidFill>
            </a:endParaRP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1473" y="1124744"/>
            <a:ext cx="2050607" cy="49857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51520" y="1124744"/>
            <a:ext cx="2601769" cy="367240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7365" y="1124744"/>
            <a:ext cx="3063613" cy="3672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159065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323528" y="116632"/>
            <a:ext cx="8373616" cy="477836"/>
          </a:xfrm>
        </p:spPr>
        <p:txBody>
          <a:bodyPr>
            <a:noAutofit/>
          </a:bodyPr>
          <a:lstStyle/>
          <a:p>
            <a:pPr algn="l"/>
            <a:r>
              <a:rPr lang="en-ZA" sz="1600" b="1" dirty="0" smtClean="0">
                <a:latin typeface="Arial Black" panose="020B0A04020102020204" pitchFamily="34" charset="0"/>
              </a:rPr>
              <a:t/>
            </a:r>
            <a:br>
              <a:rPr lang="en-ZA" sz="1600" b="1" dirty="0" smtClean="0">
                <a:latin typeface="Arial Black" panose="020B0A04020102020204" pitchFamily="34" charset="0"/>
              </a:rPr>
            </a:br>
            <a:endParaRPr lang="en-ZA" sz="1600" b="1" dirty="0"/>
          </a:p>
        </p:txBody>
      </p:sp>
      <p:graphicFrame>
        <p:nvGraphicFramePr>
          <p:cNvPr id="4" name="Group 121"/>
          <p:cNvGraphicFramePr>
            <a:graphicFrameLocks noGrp="1"/>
          </p:cNvGraphicFramePr>
          <p:nvPr>
            <p:ph idx="1"/>
            <p:extLst>
              <p:ext uri="{D42A27DB-BD31-4B8C-83A1-F6EECF244321}">
                <p14:modId xmlns:p14="http://schemas.microsoft.com/office/powerpoint/2010/main" val="2833978098"/>
              </p:ext>
            </p:extLst>
          </p:nvPr>
        </p:nvGraphicFramePr>
        <p:xfrm>
          <a:off x="251520" y="908720"/>
          <a:ext cx="8761862" cy="4897489"/>
        </p:xfrm>
        <a:graphic>
          <a:graphicData uri="http://schemas.openxmlformats.org/drawingml/2006/table">
            <a:tbl>
              <a:tblPr/>
              <a:tblGrid>
                <a:gridCol w="2166165"/>
                <a:gridCol w="1582967"/>
                <a:gridCol w="1513539"/>
                <a:gridCol w="3499191"/>
              </a:tblGrid>
              <a:tr h="323742">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600" b="1" kern="1200" dirty="0" smtClean="0">
                          <a:solidFill>
                            <a:schemeClr val="dk1"/>
                          </a:solidFill>
                          <a:effectLst/>
                          <a:latin typeface="+mn-lt"/>
                          <a:ea typeface="+mn-ea"/>
                          <a:cs typeface="+mn-cs"/>
                        </a:rPr>
                        <a:t>5.1: </a:t>
                      </a:r>
                      <a:r>
                        <a:rPr lang="en-ZA" sz="1600" b="1" i="0" u="none" strike="noStrike" kern="1200" baseline="0" dirty="0" smtClean="0">
                          <a:solidFill>
                            <a:schemeClr val="dk1"/>
                          </a:solidFill>
                          <a:latin typeface="+mn-lt"/>
                          <a:ea typeface="+mn-ea"/>
                          <a:cs typeface="+mn-cs"/>
                        </a:rPr>
                        <a:t>Ecosystem management tools developed and applied</a:t>
                      </a:r>
                      <a:endParaRPr lang="en-ZA" sz="1200" dirty="0" smtClean="0">
                        <a:latin typeface="+mn-lt"/>
                        <a:cs typeface="Arial" panose="020B0604020202020204" pitchFamily="34" charset="0"/>
                      </a:endParaRPr>
                    </a:p>
                  </a:txBody>
                  <a:tcPr marL="91454" marR="9145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tr>
              <a:tr h="5269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bg1"/>
                          </a:solidFill>
                          <a:effectLst/>
                          <a:latin typeface="Arial Narrow" pitchFamily="34" charset="0"/>
                          <a:ea typeface="+mn-ea"/>
                          <a:cs typeface="Arial" pitchFamily="34" charset="0"/>
                        </a:rPr>
                        <a:t>Performance indicator </a:t>
                      </a:r>
                    </a:p>
                  </a:txBody>
                  <a:tcPr marL="91454" marR="9145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algn="ctr">
                        <a:lnSpc>
                          <a:spcPct val="115000"/>
                        </a:lnSpc>
                        <a:spcAft>
                          <a:spcPts val="0"/>
                        </a:spcAft>
                      </a:pPr>
                      <a:r>
                        <a:rPr kumimoji="0" lang="en-ZA" sz="1400" b="1" i="0" u="none" strike="noStrike" kern="1200" cap="none" normalizeH="0" baseline="0" dirty="0" smtClean="0">
                          <a:ln>
                            <a:noFill/>
                          </a:ln>
                          <a:solidFill>
                            <a:schemeClr val="bg1"/>
                          </a:solidFill>
                          <a:effectLst/>
                          <a:latin typeface="Arial Narrow" pitchFamily="34" charset="0"/>
                          <a:ea typeface="+mn-ea"/>
                          <a:cs typeface="Arial" pitchFamily="34" charset="0"/>
                        </a:rPr>
                        <a:t>Baseline </a:t>
                      </a:r>
                      <a:endParaRPr kumimoji="0" lang="en-ZA" sz="1400" b="1" i="0" u="none" strike="noStrike" kern="1200" cap="none" normalizeH="0" baseline="0" dirty="0">
                        <a:ln>
                          <a:noFill/>
                        </a:ln>
                        <a:solidFill>
                          <a:schemeClr val="bg1"/>
                        </a:solidFill>
                        <a:effectLst/>
                        <a:latin typeface="Arial Narrow" pitchFamily="34" charset="0"/>
                        <a:ea typeface="+mn-ea"/>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algn="ctr">
                        <a:lnSpc>
                          <a:spcPct val="115000"/>
                        </a:lnSpc>
                        <a:spcAft>
                          <a:spcPts val="0"/>
                        </a:spcAft>
                      </a:pPr>
                      <a:r>
                        <a:rPr kumimoji="0" lang="en-ZA" sz="1400" b="1" i="0" u="none" strike="noStrike" kern="1200" cap="none" normalizeH="0" baseline="0" dirty="0" smtClean="0">
                          <a:ln>
                            <a:noFill/>
                          </a:ln>
                          <a:solidFill>
                            <a:schemeClr val="bg1"/>
                          </a:solidFill>
                          <a:effectLst/>
                          <a:latin typeface="Arial Narrow" pitchFamily="34" charset="0"/>
                          <a:ea typeface="+mn-ea"/>
                          <a:cs typeface="Arial" pitchFamily="34" charset="0"/>
                        </a:rPr>
                        <a:t>Annual target </a:t>
                      </a:r>
                    </a:p>
                    <a:p>
                      <a:pPr algn="ctr">
                        <a:lnSpc>
                          <a:spcPct val="115000"/>
                        </a:lnSpc>
                        <a:spcAft>
                          <a:spcPts val="0"/>
                        </a:spcAft>
                      </a:pPr>
                      <a:r>
                        <a:rPr kumimoji="0" lang="en-ZA" sz="1400" b="1" i="0" u="none" strike="noStrike" kern="1200" cap="none" normalizeH="0" baseline="0" dirty="0" smtClean="0">
                          <a:ln>
                            <a:noFill/>
                          </a:ln>
                          <a:solidFill>
                            <a:schemeClr val="bg1"/>
                          </a:solidFill>
                          <a:effectLst/>
                          <a:latin typeface="Arial Narrow" pitchFamily="34" charset="0"/>
                          <a:ea typeface="+mn-ea"/>
                          <a:cs typeface="Arial" pitchFamily="34" charset="0"/>
                        </a:rPr>
                        <a:t>2014/15</a:t>
                      </a:r>
                      <a:endParaRPr kumimoji="0" lang="en-ZA" sz="1400" b="1" i="0" u="none" strike="noStrike" kern="1200" cap="none" normalizeH="0" baseline="0" dirty="0">
                        <a:ln>
                          <a:noFill/>
                        </a:ln>
                        <a:solidFill>
                          <a:schemeClr val="bg1"/>
                        </a:solidFill>
                        <a:effectLst/>
                        <a:latin typeface="Arial Narrow" pitchFamily="34" charset="0"/>
                        <a:ea typeface="+mn-ea"/>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cap="none" normalizeH="0" baseline="0" dirty="0" smtClean="0">
                          <a:ln>
                            <a:noFill/>
                          </a:ln>
                          <a:solidFill>
                            <a:schemeClr val="bg1"/>
                          </a:solidFill>
                          <a:effectLst/>
                          <a:latin typeface="Arial Narrow" pitchFamily="34" charset="0"/>
                          <a:cs typeface="Arial" pitchFamily="34" charset="0"/>
                        </a:rPr>
                        <a:t>Achievements/Challenges/Corrective measures</a:t>
                      </a:r>
                    </a:p>
                  </a:txBody>
                  <a:tcPr marL="91454" marR="9145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r>
              <a:tr h="576064">
                <a:tc rowSpan="2">
                  <a:txBody>
                    <a:bodyPr/>
                    <a:lstStyle/>
                    <a:p>
                      <a:r>
                        <a:rPr lang="en-ZA" sz="1200" b="1" i="0" u="none" strike="noStrike" kern="1200" baseline="0" dirty="0" smtClean="0">
                          <a:solidFill>
                            <a:schemeClr val="dk1"/>
                          </a:solidFill>
                          <a:latin typeface="Arial Narrow" panose="020B0606020202030204" pitchFamily="34" charset="0"/>
                          <a:ea typeface="+mn-ea"/>
                          <a:cs typeface="Arial" panose="020B0604020202020204" pitchFamily="34" charset="0"/>
                        </a:rPr>
                        <a:t>Number of tools developed to support mainstreaming of biodiversity and ecological infrastructure in production</a:t>
                      </a:r>
                    </a:p>
                    <a:p>
                      <a:r>
                        <a:rPr lang="en-ZA" sz="1200" b="1" i="0" u="none" strike="noStrike" kern="1200" baseline="0" dirty="0" smtClean="0">
                          <a:solidFill>
                            <a:schemeClr val="dk1"/>
                          </a:solidFill>
                          <a:latin typeface="Arial Narrow" panose="020B0606020202030204" pitchFamily="34" charset="0"/>
                          <a:ea typeface="+mn-ea"/>
                          <a:cs typeface="Arial" panose="020B0604020202020204" pitchFamily="34" charset="0"/>
                        </a:rPr>
                        <a:t>sectors and resource Management</a:t>
                      </a:r>
                      <a:endParaRPr lang="en-ZA" sz="1200" dirty="0" smtClean="0">
                        <a:effectLst/>
                        <a:latin typeface="Arial Narrow" panose="020B0606020202030204" pitchFamily="34" charset="0"/>
                        <a:ea typeface="Times New Roman"/>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ZA" sz="1200" b="1" dirty="0" smtClean="0">
                        <a:effectLst/>
                        <a:latin typeface="Arial Narrow" panose="020B0606020202030204" pitchFamily="34" charset="0"/>
                        <a:ea typeface="Times New Roman"/>
                        <a:cs typeface="Arial" panose="020B0604020202020204" pitchFamily="34" charset="0"/>
                      </a:endParaRPr>
                    </a:p>
                  </a:txBody>
                  <a:tcPr marL="45728" marR="4572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100" kern="1200" dirty="0" smtClean="0">
                          <a:solidFill>
                            <a:schemeClr val="tx1"/>
                          </a:solidFill>
                          <a:effectLst/>
                          <a:latin typeface="Arial Narrow" panose="020B0606020202030204" pitchFamily="34" charset="0"/>
                          <a:ea typeface="+mn-ea"/>
                          <a:cs typeface="+mn-cs"/>
                        </a:rPr>
                        <a:t>Tools developed include, </a:t>
                      </a:r>
                      <a:r>
                        <a:rPr lang="en-ZA" sz="1100" kern="1200" dirty="0" err="1" smtClean="0">
                          <a:solidFill>
                            <a:schemeClr val="tx1"/>
                          </a:solidFill>
                          <a:effectLst/>
                          <a:latin typeface="Arial Narrow" panose="020B0606020202030204" pitchFamily="34" charset="0"/>
                          <a:ea typeface="+mn-ea"/>
                          <a:cs typeface="+mn-cs"/>
                        </a:rPr>
                        <a:t>e.g</a:t>
                      </a:r>
                      <a:r>
                        <a:rPr lang="en-ZA" sz="1100" kern="1200" dirty="0" smtClean="0">
                          <a:solidFill>
                            <a:schemeClr val="tx1"/>
                          </a:solidFill>
                          <a:effectLst/>
                          <a:latin typeface="Arial Narrow" panose="020B0606020202030204" pitchFamily="34" charset="0"/>
                          <a:ea typeface="+mn-ea"/>
                          <a:cs typeface="+mn-cs"/>
                        </a:rPr>
                        <a:t>: Framework for Investments in Ecosystem Services; guidelines for Grasslands Biodiversity; Toolkit; Mining and Biodiversity Guidelines, etc.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b="0" i="0" u="none" strike="noStrike" kern="1200" baseline="0" dirty="0" smtClean="0">
                          <a:solidFill>
                            <a:schemeClr val="dk1"/>
                          </a:solidFill>
                          <a:latin typeface="Arial Narrow" panose="020B0606020202030204" pitchFamily="34" charset="0"/>
                          <a:ea typeface="+mn-ea"/>
                          <a:cs typeface="Arial" panose="020B0604020202020204" pitchFamily="34" charset="0"/>
                        </a:rPr>
                        <a:t>Two tools produced.</a:t>
                      </a:r>
                      <a:endParaRPr lang="en-ZA" sz="1200" dirty="0" smtClean="0">
                        <a:effectLst/>
                        <a:latin typeface="Arial Narrow" panose="020B0606020202030204" pitchFamily="34" charset="0"/>
                        <a:ea typeface="Times New Roman"/>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ZA" sz="1200" b="0" dirty="0" smtClean="0">
                        <a:effectLst/>
                        <a:latin typeface="Arial Narrow" panose="020B0606020202030204" pitchFamily="34" charset="0"/>
                        <a:ea typeface="Times New Roman"/>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just" defTabSz="457200" rtl="0" eaLnBrk="1" fontAlgn="ctr" latinLnBrk="0" hangingPunct="1">
                        <a:lnSpc>
                          <a:spcPct val="110000"/>
                        </a:lnSpc>
                        <a:spcBef>
                          <a:spcPts val="0"/>
                        </a:spcBef>
                        <a:spcAft>
                          <a:spcPts val="0"/>
                        </a:spcAft>
                        <a:buClrTx/>
                        <a:buSzTx/>
                        <a:buFontTx/>
                        <a:buNone/>
                        <a:tabLst/>
                        <a:defRPr/>
                      </a:pPr>
                      <a:r>
                        <a:rPr lang="en-ZA" sz="1200" b="1" i="1" kern="1200" dirty="0" smtClean="0">
                          <a:solidFill>
                            <a:schemeClr val="tx1"/>
                          </a:solidFill>
                          <a:effectLst/>
                          <a:latin typeface="Arial Narrow" pitchFamily="34" charset="0"/>
                          <a:ea typeface="+mn-ea"/>
                          <a:cs typeface="+mn-cs"/>
                        </a:rPr>
                        <a:t>Progress</a:t>
                      </a:r>
                      <a:r>
                        <a:rPr lang="en-ZA" sz="1200" kern="1200" dirty="0" smtClean="0">
                          <a:solidFill>
                            <a:schemeClr val="tx1"/>
                          </a:solidFill>
                          <a:effectLst/>
                          <a:latin typeface="Arial Narrow" pitchFamily="34" charset="0"/>
                          <a:ea typeface="+mn-ea"/>
                          <a:cs typeface="+mn-cs"/>
                        </a:rPr>
                        <a:t>:</a:t>
                      </a:r>
                    </a:p>
                    <a:p>
                      <a:pPr marL="0" marR="0" indent="0" algn="l" defTabSz="457200" rtl="0" eaLnBrk="1" fontAlgn="ctr" latinLnBrk="0" hangingPunct="1">
                        <a:lnSpc>
                          <a:spcPct val="100000"/>
                        </a:lnSpc>
                        <a:spcBef>
                          <a:spcPts val="0"/>
                        </a:spcBef>
                        <a:spcAft>
                          <a:spcPts val="0"/>
                        </a:spcAft>
                        <a:buClrTx/>
                        <a:buSzTx/>
                        <a:buFontTx/>
                        <a:buNone/>
                        <a:tabLst/>
                        <a:defRPr/>
                      </a:pPr>
                      <a:r>
                        <a:rPr lang="en-ZA" sz="1200" b="1" kern="1200" dirty="0" smtClean="0">
                          <a:solidFill>
                            <a:schemeClr val="tx1"/>
                          </a:solidFill>
                          <a:effectLst/>
                          <a:latin typeface="Arial Narrow" pitchFamily="34" charset="0"/>
                          <a:ea typeface="+mn-ea"/>
                          <a:cs typeface="+mn-cs"/>
                        </a:rPr>
                        <a:t>Achieved.  </a:t>
                      </a:r>
                      <a:r>
                        <a:rPr lang="en-ZA" sz="1200" kern="1200" dirty="0" smtClean="0">
                          <a:solidFill>
                            <a:schemeClr val="tx1"/>
                          </a:solidFill>
                          <a:effectLst/>
                          <a:latin typeface="Arial Narrow" pitchFamily="34" charset="0"/>
                          <a:ea typeface="+mn-ea"/>
                          <a:cs typeface="+mn-cs"/>
                        </a:rPr>
                        <a:t>The two tools produced.  Biodiversity and climate change adaptation implementation plan scoping workshop session was held.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6064">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200" b="1" dirty="0" smtClean="0">
                        <a:effectLst/>
                        <a:latin typeface="Arial Narrow" panose="020B0606020202030204" pitchFamily="34" charset="0"/>
                        <a:ea typeface="Times New Roman"/>
                        <a:cs typeface="Arial" panose="020B0604020202020204" pitchFamily="34" charset="0"/>
                      </a:endParaRPr>
                    </a:p>
                  </a:txBody>
                  <a:tcPr marL="45728" marR="4572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100" kern="1200" dirty="0" smtClean="0">
                          <a:solidFill>
                            <a:schemeClr val="tx1"/>
                          </a:solidFill>
                          <a:effectLst/>
                          <a:latin typeface="Arial Narrow" panose="020B0606020202030204" pitchFamily="34" charset="0"/>
                          <a:ea typeface="+mn-ea"/>
                          <a:cs typeface="+mn-cs"/>
                        </a:rPr>
                        <a:t>Branding biodiversity toolkit developed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b="0" i="0" u="none" strike="noStrike" kern="1200" baseline="0" dirty="0" smtClean="0">
                          <a:solidFill>
                            <a:schemeClr val="dk1"/>
                          </a:solidFill>
                          <a:latin typeface="Arial Narrow" panose="020B0606020202030204" pitchFamily="34" charset="0"/>
                          <a:ea typeface="+mn-ea"/>
                          <a:cs typeface="Arial" panose="020B0604020202020204" pitchFamily="34" charset="0"/>
                        </a:rPr>
                        <a:t>Six knowledge resources demonstrating the value of biodiversity developed and disseminated.</a:t>
                      </a:r>
                      <a:endParaRPr lang="en-ZA" sz="1200" dirty="0" smtClean="0">
                        <a:effectLst/>
                        <a:latin typeface="Arial Narrow" panose="020B0606020202030204" pitchFamily="34" charset="0"/>
                        <a:ea typeface="Times New Roman"/>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l" defTabSz="457200" rtl="0" eaLnBrk="1" fontAlgn="ctr" latinLnBrk="0" hangingPunct="1">
                        <a:lnSpc>
                          <a:spcPct val="110000"/>
                        </a:lnSpc>
                        <a:spcBef>
                          <a:spcPts val="0"/>
                        </a:spcBef>
                        <a:spcAft>
                          <a:spcPts val="0"/>
                        </a:spcAft>
                        <a:buClrTx/>
                        <a:buSzTx/>
                        <a:buFontTx/>
                        <a:buNone/>
                        <a:tabLst/>
                        <a:defRPr/>
                      </a:pPr>
                      <a:r>
                        <a:rPr lang="en-ZA" sz="1200" b="1" i="1" kern="1200" dirty="0" smtClean="0">
                          <a:solidFill>
                            <a:schemeClr val="tx1"/>
                          </a:solidFill>
                          <a:effectLst/>
                          <a:latin typeface="Arial Narrow" pitchFamily="34" charset="0"/>
                          <a:ea typeface="+mn-ea"/>
                          <a:cs typeface="+mn-cs"/>
                        </a:rPr>
                        <a:t>Progress:</a:t>
                      </a:r>
                    </a:p>
                    <a:p>
                      <a:pPr marL="0" marR="0" indent="0" algn="l" defTabSz="457200" rtl="0" eaLnBrk="1" fontAlgn="ctr" latinLnBrk="0" hangingPunct="1">
                        <a:lnSpc>
                          <a:spcPct val="110000"/>
                        </a:lnSpc>
                        <a:spcBef>
                          <a:spcPts val="0"/>
                        </a:spcBef>
                        <a:spcAft>
                          <a:spcPts val="0"/>
                        </a:spcAft>
                        <a:buClrTx/>
                        <a:buSzTx/>
                        <a:buFontTx/>
                        <a:buNone/>
                        <a:tabLst/>
                        <a:defRPr/>
                      </a:pPr>
                      <a:r>
                        <a:rPr lang="en-ZA" sz="1200" b="1" i="0" kern="1200" dirty="0" smtClean="0">
                          <a:solidFill>
                            <a:schemeClr val="tx1"/>
                          </a:solidFill>
                          <a:effectLst/>
                          <a:latin typeface="Arial Narrow" pitchFamily="34" charset="0"/>
                          <a:ea typeface="+mn-ea"/>
                          <a:cs typeface="+mn-cs"/>
                        </a:rPr>
                        <a:t>Achieved.  </a:t>
                      </a:r>
                      <a:r>
                        <a:rPr lang="en-ZA" sz="1200" b="0" i="0" kern="1200" dirty="0" smtClean="0">
                          <a:solidFill>
                            <a:schemeClr val="tx1"/>
                          </a:solidFill>
                          <a:effectLst/>
                          <a:latin typeface="Arial Narrow" pitchFamily="34" charset="0"/>
                          <a:ea typeface="+mn-ea"/>
                          <a:cs typeface="+mn-cs"/>
                        </a:rPr>
                        <a:t>The six knowledge resources demonstrating the value of biodiversity were developed and disseminated.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8772">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b="1" i="0" u="none" strike="noStrike" kern="1200" baseline="0" dirty="0" smtClean="0">
                          <a:solidFill>
                            <a:schemeClr val="dk1"/>
                          </a:solidFill>
                          <a:latin typeface="Arial Narrow" panose="020B0606020202030204" pitchFamily="34" charset="0"/>
                          <a:ea typeface="+mn-ea"/>
                          <a:cs typeface="Arial" panose="020B0604020202020204" pitchFamily="34" charset="0"/>
                        </a:rPr>
                        <a:t>Number of coordination or learning mechanisms convened to share lessons and build capacity</a:t>
                      </a:r>
                      <a:endParaRPr lang="en-ZA" sz="1200" dirty="0" smtClean="0">
                        <a:effectLst/>
                        <a:latin typeface="Arial Narrow" panose="020B0606020202030204" pitchFamily="34" charset="0"/>
                        <a:ea typeface="Times New Roman"/>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ZA" sz="1200" b="1" dirty="0" smtClean="0">
                        <a:effectLst/>
                        <a:latin typeface="Arial Narrow" panose="020B0606020202030204" pitchFamily="34" charset="0"/>
                        <a:ea typeface="Times New Roman"/>
                        <a:cs typeface="Arial" panose="020B0604020202020204" pitchFamily="34" charset="0"/>
                      </a:endParaRPr>
                    </a:p>
                  </a:txBody>
                  <a:tcPr marL="45728" marR="4572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dirty="0" smtClean="0">
                          <a:solidFill>
                            <a:schemeClr val="tx1"/>
                          </a:solidFill>
                          <a:effectLst/>
                          <a:latin typeface="Arial Narrow" panose="020B0606020202030204" pitchFamily="34" charset="0"/>
                          <a:ea typeface="+mn-ea"/>
                          <a:cs typeface="+mn-cs"/>
                        </a:rPr>
                        <a:t>National events have been convened, </a:t>
                      </a:r>
                      <a:r>
                        <a:rPr lang="en-US" sz="1100" kern="1200" dirty="0" err="1" smtClean="0">
                          <a:solidFill>
                            <a:schemeClr val="tx1"/>
                          </a:solidFill>
                          <a:effectLst/>
                          <a:latin typeface="Arial Narrow" panose="020B0606020202030204" pitchFamily="34" charset="0"/>
                          <a:ea typeface="+mn-ea"/>
                          <a:cs typeface="+mn-cs"/>
                        </a:rPr>
                        <a:t>e.g</a:t>
                      </a:r>
                      <a:r>
                        <a:rPr lang="en-US" sz="1100" kern="1200" dirty="0" smtClean="0">
                          <a:solidFill>
                            <a:schemeClr val="tx1"/>
                          </a:solidFill>
                          <a:effectLst/>
                          <a:latin typeface="Arial Narrow" panose="020B0606020202030204" pitchFamily="34" charset="0"/>
                          <a:ea typeface="+mn-ea"/>
                          <a:cs typeface="+mn-cs"/>
                        </a:rPr>
                        <a:t> Offshore Environmental Forum; National Biodiversity Planning Forum, etc.</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dirty="0" smtClean="0">
                          <a:solidFill>
                            <a:schemeClr val="tx1"/>
                          </a:solidFill>
                          <a:effectLst/>
                          <a:latin typeface="Arial Narrow" panose="020B0606020202030204" pitchFamily="34" charset="0"/>
                          <a:ea typeface="+mn-ea"/>
                          <a:cs typeface="+mn-cs"/>
                        </a:rPr>
                        <a:t>A</a:t>
                      </a:r>
                      <a:r>
                        <a:rPr lang="en-GB" sz="1100" kern="1200" dirty="0" smtClean="0">
                          <a:solidFill>
                            <a:schemeClr val="tx1"/>
                          </a:solidFill>
                          <a:effectLst/>
                          <a:latin typeface="Arial Narrow" panose="020B0606020202030204" pitchFamily="34" charset="0"/>
                          <a:ea typeface="+mn-ea"/>
                          <a:cs typeface="+mn-cs"/>
                        </a:rPr>
                        <a:t>n average of four training sessions held annually for </a:t>
                      </a:r>
                      <a:r>
                        <a:rPr lang="en-US" sz="1100" kern="1200" dirty="0" smtClean="0">
                          <a:solidFill>
                            <a:schemeClr val="tx1"/>
                          </a:solidFill>
                          <a:effectLst/>
                          <a:latin typeface="Arial Narrow" panose="020B0606020202030204" pitchFamily="34" charset="0"/>
                          <a:ea typeface="+mn-ea"/>
                          <a:cs typeface="+mn-cs"/>
                        </a:rPr>
                        <a:t>provincial, municipal or other relevant decision-makers for uptake of  tools.</a:t>
                      </a:r>
                    </a:p>
                    <a:p>
                      <a:pPr marL="0" marR="0" indent="0" algn="l" defTabSz="914400" rtl="0" eaLnBrk="1" fontAlgn="auto" latinLnBrk="0" hangingPunct="1">
                        <a:lnSpc>
                          <a:spcPct val="100000"/>
                        </a:lnSpc>
                        <a:spcBef>
                          <a:spcPts val="0"/>
                        </a:spcBef>
                        <a:spcAft>
                          <a:spcPts val="0"/>
                        </a:spcAft>
                        <a:buClrTx/>
                        <a:buSzTx/>
                        <a:buFontTx/>
                        <a:buNone/>
                        <a:tabLst/>
                        <a:defRPr/>
                      </a:pPr>
                      <a:endParaRPr lang="en-ZA" sz="1100" kern="1200" dirty="0" smtClean="0">
                        <a:solidFill>
                          <a:schemeClr val="tx1"/>
                        </a:solidFill>
                        <a:effectLst/>
                        <a:latin typeface="Arial Narrow" panose="020B0606020202030204" pitchFamily="34"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en-ZA" sz="1200" b="0" i="0" u="none" strike="noStrike" kern="1200" baseline="0" dirty="0" smtClean="0">
                          <a:solidFill>
                            <a:schemeClr val="dk1"/>
                          </a:solidFill>
                          <a:latin typeface="Arial Narrow" panose="020B0606020202030204" pitchFamily="34" charset="0"/>
                          <a:ea typeface="+mn-ea"/>
                          <a:cs typeface="Arial" panose="020B0604020202020204" pitchFamily="34" charset="0"/>
                        </a:rPr>
                        <a:t>Four learning or coordination events convened.</a:t>
                      </a:r>
                      <a:endParaRPr lang="en-ZA" sz="1200" dirty="0">
                        <a:effectLst/>
                        <a:latin typeface="Arial Narrow" panose="020B0606020202030204" pitchFamily="34" charset="0"/>
                        <a:ea typeface="Times New Roman"/>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l" defTabSz="457200" rtl="0" eaLnBrk="1" fontAlgn="ctr" latinLnBrk="0" hangingPunct="1">
                        <a:lnSpc>
                          <a:spcPct val="100000"/>
                        </a:lnSpc>
                        <a:spcBef>
                          <a:spcPts val="0"/>
                        </a:spcBef>
                        <a:spcAft>
                          <a:spcPts val="0"/>
                        </a:spcAft>
                        <a:buClrTx/>
                        <a:buSzTx/>
                        <a:buFontTx/>
                        <a:buNone/>
                        <a:tabLst/>
                        <a:defRPr/>
                      </a:pPr>
                      <a:r>
                        <a:rPr lang="en-ZA" sz="1200" b="1" i="1" kern="1200" dirty="0" smtClean="0">
                          <a:solidFill>
                            <a:schemeClr val="tx1"/>
                          </a:solidFill>
                          <a:effectLst/>
                          <a:latin typeface="Arial Narrow" pitchFamily="34" charset="0"/>
                          <a:ea typeface="+mn-ea"/>
                          <a:cs typeface="+mn-cs"/>
                        </a:rPr>
                        <a:t>Progress:</a:t>
                      </a:r>
                    </a:p>
                    <a:p>
                      <a:pPr marL="0" marR="0" indent="0" algn="l" defTabSz="457200" rtl="0" eaLnBrk="1" fontAlgn="ctr" latinLnBrk="0" hangingPunct="1">
                        <a:lnSpc>
                          <a:spcPct val="100000"/>
                        </a:lnSpc>
                        <a:spcBef>
                          <a:spcPts val="0"/>
                        </a:spcBef>
                        <a:spcAft>
                          <a:spcPts val="0"/>
                        </a:spcAft>
                        <a:buClrTx/>
                        <a:buSzTx/>
                        <a:buFontTx/>
                        <a:buNone/>
                        <a:tabLst/>
                        <a:defRPr/>
                      </a:pPr>
                      <a:r>
                        <a:rPr lang="en-ZA" sz="1200" b="1" i="0" kern="1200" dirty="0" smtClean="0">
                          <a:solidFill>
                            <a:schemeClr val="tx1"/>
                          </a:solidFill>
                          <a:effectLst/>
                          <a:latin typeface="Arial Narrow" pitchFamily="34" charset="0"/>
                          <a:ea typeface="+mn-ea"/>
                          <a:cs typeface="+mn-cs"/>
                        </a:rPr>
                        <a:t>Achieved. </a:t>
                      </a:r>
                      <a:r>
                        <a:rPr lang="en-ZA" sz="1200" b="0" i="0" kern="1200" dirty="0" smtClean="0">
                          <a:solidFill>
                            <a:schemeClr val="tx1"/>
                          </a:solidFill>
                          <a:effectLst/>
                          <a:latin typeface="Arial Narrow" pitchFamily="34" charset="0"/>
                          <a:ea typeface="+mn-ea"/>
                          <a:cs typeface="+mn-cs"/>
                        </a:rPr>
                        <a:t>The four learning or coordination events were convened.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8772">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200" b="1" dirty="0" smtClean="0">
                        <a:effectLst/>
                        <a:latin typeface="Arial Narrow" panose="020B0606020202030204" pitchFamily="34" charset="0"/>
                        <a:ea typeface="Times New Roman"/>
                        <a:cs typeface="Arial" panose="020B0604020202020204" pitchFamily="34" charset="0"/>
                      </a:endParaRPr>
                    </a:p>
                  </a:txBody>
                  <a:tcPr marL="45728" marR="4572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100" kern="1200" dirty="0" smtClean="0">
                        <a:solidFill>
                          <a:schemeClr val="tx1"/>
                        </a:solidFill>
                        <a:effectLst/>
                        <a:latin typeface="Arial Narrow" panose="020B0606020202030204" pitchFamily="34"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b="0" i="0" u="none" strike="noStrike" kern="1200" baseline="0" dirty="0" smtClean="0">
                          <a:solidFill>
                            <a:schemeClr val="dk1"/>
                          </a:solidFill>
                          <a:latin typeface="Arial Narrow" panose="020B0606020202030204" pitchFamily="34" charset="0"/>
                          <a:ea typeface="+mn-ea"/>
                          <a:cs typeface="Arial" panose="020B0604020202020204" pitchFamily="34" charset="0"/>
                        </a:rPr>
                        <a:t>Three training sessions held for provincial, municipal or other relevant decision makers for uptake of tools.</a:t>
                      </a:r>
                    </a:p>
                    <a:p>
                      <a:pPr marL="0" marR="0" indent="0" algn="l" defTabSz="914400" rtl="0" eaLnBrk="1" fontAlgn="auto" latinLnBrk="0" hangingPunct="1">
                        <a:lnSpc>
                          <a:spcPct val="100000"/>
                        </a:lnSpc>
                        <a:spcBef>
                          <a:spcPts val="0"/>
                        </a:spcBef>
                        <a:spcAft>
                          <a:spcPts val="0"/>
                        </a:spcAft>
                        <a:buClrTx/>
                        <a:buSzTx/>
                        <a:buFontTx/>
                        <a:buNone/>
                        <a:tabLst/>
                        <a:defRPr/>
                      </a:pPr>
                      <a:endParaRPr lang="en-ZA" sz="1200" dirty="0" smtClean="0">
                        <a:effectLst/>
                        <a:latin typeface="Arial Narrow" panose="020B0606020202030204" pitchFamily="34" charset="0"/>
                        <a:ea typeface="Times New Roman"/>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l" defTabSz="457200" rtl="0" eaLnBrk="1" fontAlgn="ctr" latinLnBrk="0" hangingPunct="1">
                        <a:lnSpc>
                          <a:spcPct val="100000"/>
                        </a:lnSpc>
                        <a:spcBef>
                          <a:spcPts val="0"/>
                        </a:spcBef>
                        <a:spcAft>
                          <a:spcPts val="0"/>
                        </a:spcAft>
                        <a:buClrTx/>
                        <a:buSzTx/>
                        <a:buFontTx/>
                        <a:buNone/>
                        <a:tabLst/>
                        <a:defRPr/>
                      </a:pPr>
                      <a:r>
                        <a:rPr lang="en-ZA" sz="1200" b="1" i="1" kern="1200" dirty="0" smtClean="0">
                          <a:solidFill>
                            <a:schemeClr val="tx1"/>
                          </a:solidFill>
                          <a:effectLst/>
                          <a:latin typeface="Arial Narrow" pitchFamily="34" charset="0"/>
                          <a:ea typeface="+mn-ea"/>
                          <a:cs typeface="+mn-cs"/>
                        </a:rPr>
                        <a:t>Progress:</a:t>
                      </a:r>
                    </a:p>
                    <a:p>
                      <a:pPr marL="0" marR="0" indent="0" algn="l" defTabSz="457200" rtl="0" eaLnBrk="1" fontAlgn="ctr" latinLnBrk="0" hangingPunct="1">
                        <a:lnSpc>
                          <a:spcPct val="100000"/>
                        </a:lnSpc>
                        <a:spcBef>
                          <a:spcPts val="0"/>
                        </a:spcBef>
                        <a:spcAft>
                          <a:spcPts val="0"/>
                        </a:spcAft>
                        <a:buClrTx/>
                        <a:buSzTx/>
                        <a:buFontTx/>
                        <a:buNone/>
                        <a:tabLst/>
                        <a:defRPr/>
                      </a:pPr>
                      <a:r>
                        <a:rPr lang="en-ZA" sz="1200" b="1" i="0" kern="1200" dirty="0" smtClean="0">
                          <a:solidFill>
                            <a:schemeClr val="tx1"/>
                          </a:solidFill>
                          <a:effectLst/>
                          <a:latin typeface="Arial Narrow" pitchFamily="34" charset="0"/>
                          <a:ea typeface="+mn-ea"/>
                          <a:cs typeface="+mn-cs"/>
                        </a:rPr>
                        <a:t>Achieved.  </a:t>
                      </a:r>
                      <a:r>
                        <a:rPr lang="en-ZA" sz="1200" b="0" i="0" kern="1200" dirty="0" smtClean="0">
                          <a:solidFill>
                            <a:schemeClr val="tx1"/>
                          </a:solidFill>
                          <a:effectLst/>
                          <a:latin typeface="Arial Narrow" pitchFamily="34" charset="0"/>
                          <a:ea typeface="+mn-ea"/>
                          <a:cs typeface="+mn-cs"/>
                        </a:rPr>
                        <a:t>The three training sessions were held for provincial, municipal or other relevant decision makers for uptake of tools.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Slide Number Placeholder 1"/>
          <p:cNvSpPr>
            <a:spLocks noGrp="1"/>
          </p:cNvSpPr>
          <p:nvPr>
            <p:ph type="sldNum" sz="quarter" idx="12"/>
          </p:nvPr>
        </p:nvSpPr>
        <p:spPr/>
        <p:txBody>
          <a:bodyPr/>
          <a:lstStyle/>
          <a:p>
            <a:pPr>
              <a:defRPr/>
            </a:pPr>
            <a:fld id="{9C457303-9F10-4D8F-8D76-077531F17F12}" type="slidenum">
              <a:rPr lang="en-US" smtClean="0">
                <a:solidFill>
                  <a:prstClr val="black">
                    <a:tint val="75000"/>
                  </a:prstClr>
                </a:solidFill>
              </a:rPr>
              <a:pPr>
                <a:defRPr/>
              </a:pPr>
              <a:t>28</a:t>
            </a:fld>
            <a:endParaRPr lang="en-US">
              <a:solidFill>
                <a:prstClr val="black">
                  <a:tint val="75000"/>
                </a:prstClr>
              </a:solidFill>
            </a:endParaRPr>
          </a:p>
        </p:txBody>
      </p:sp>
      <p:sp>
        <p:nvSpPr>
          <p:cNvPr id="3" name="Rectangle 2"/>
          <p:cNvSpPr/>
          <p:nvPr/>
        </p:nvSpPr>
        <p:spPr>
          <a:xfrm>
            <a:off x="179512" y="116632"/>
            <a:ext cx="8712968" cy="830997"/>
          </a:xfrm>
          <a:prstGeom prst="rect">
            <a:avLst/>
          </a:prstGeom>
        </p:spPr>
        <p:txBody>
          <a:bodyPr wrap="square">
            <a:spAutoFit/>
          </a:bodyPr>
          <a:lstStyle/>
          <a:p>
            <a:r>
              <a:rPr lang="en-ZA" sz="1600" b="1" dirty="0">
                <a:latin typeface="Arial Black" panose="020B0A04020102020204" pitchFamily="34" charset="0"/>
              </a:rPr>
              <a:t>PROGRAMME</a:t>
            </a:r>
            <a:r>
              <a:rPr lang="en-US" sz="1600" b="1" dirty="0">
                <a:latin typeface="Arial Black" panose="020B0A04020102020204" pitchFamily="34" charset="0"/>
              </a:rPr>
              <a:t> 5: </a:t>
            </a:r>
            <a:r>
              <a:rPr lang="en-ZA" sz="1600" b="1" dirty="0">
                <a:latin typeface="Arial Black" panose="020B0A04020102020204" pitchFamily="34" charset="0"/>
              </a:rPr>
              <a:t>PROVIDE BIODIVERSITY AND CLIMATE CHANGE ADAPTATION POLICY TOOLS AND ADVICE IN SUPPORT OF SOUTH AFRICA’S DEVELOPMENT</a:t>
            </a:r>
            <a:endParaRPr lang="en-ZA" sz="1600" b="1" dirty="0">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6741766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323528" y="116632"/>
            <a:ext cx="8373616" cy="477836"/>
          </a:xfrm>
        </p:spPr>
        <p:txBody>
          <a:bodyPr>
            <a:noAutofit/>
          </a:bodyPr>
          <a:lstStyle/>
          <a:p>
            <a:pPr algn="l"/>
            <a:r>
              <a:rPr lang="en-ZA" sz="1600" b="1" dirty="0" smtClean="0">
                <a:latin typeface="Arial Black" panose="020B0A04020102020204" pitchFamily="34" charset="0"/>
              </a:rPr>
              <a:t/>
            </a:r>
            <a:br>
              <a:rPr lang="en-ZA" sz="1600" b="1" dirty="0" smtClean="0">
                <a:latin typeface="Arial Black" panose="020B0A04020102020204" pitchFamily="34" charset="0"/>
              </a:rPr>
            </a:br>
            <a:endParaRPr lang="en-ZA" sz="1600" b="1" dirty="0"/>
          </a:p>
        </p:txBody>
      </p:sp>
      <p:graphicFrame>
        <p:nvGraphicFramePr>
          <p:cNvPr id="4" name="Group 121"/>
          <p:cNvGraphicFramePr>
            <a:graphicFrameLocks noGrp="1"/>
          </p:cNvGraphicFramePr>
          <p:nvPr>
            <p:ph idx="1"/>
            <p:extLst>
              <p:ext uri="{D42A27DB-BD31-4B8C-83A1-F6EECF244321}">
                <p14:modId xmlns:p14="http://schemas.microsoft.com/office/powerpoint/2010/main" val="2959240351"/>
              </p:ext>
            </p:extLst>
          </p:nvPr>
        </p:nvGraphicFramePr>
        <p:xfrm>
          <a:off x="251520" y="908720"/>
          <a:ext cx="8761862" cy="3298221"/>
        </p:xfrm>
        <a:graphic>
          <a:graphicData uri="http://schemas.openxmlformats.org/drawingml/2006/table">
            <a:tbl>
              <a:tblPr/>
              <a:tblGrid>
                <a:gridCol w="2166165"/>
                <a:gridCol w="1582967"/>
                <a:gridCol w="1513539"/>
                <a:gridCol w="3499191"/>
              </a:tblGrid>
              <a:tr h="323742">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600" b="1" dirty="0" smtClean="0">
                          <a:latin typeface="+mn-lt"/>
                          <a:cs typeface="Arial" panose="020B0604020202020204" pitchFamily="34" charset="0"/>
                        </a:rPr>
                        <a:t>5.2: </a:t>
                      </a:r>
                      <a:r>
                        <a:rPr lang="en-ZA" sz="1600" b="1" i="0" u="none" strike="noStrike" kern="1200" baseline="0" dirty="0" smtClean="0">
                          <a:solidFill>
                            <a:schemeClr val="dk1"/>
                          </a:solidFill>
                          <a:latin typeface="+mn-lt"/>
                          <a:ea typeface="+mn-ea"/>
                          <a:cs typeface="+mn-cs"/>
                        </a:rPr>
                        <a:t>Projects for ecosystem restoration developed and implemented</a:t>
                      </a:r>
                      <a:endParaRPr lang="en-ZA" sz="1600" b="1" dirty="0" smtClean="0">
                        <a:latin typeface="+mn-lt"/>
                        <a:cs typeface="Arial" panose="020B0604020202020204" pitchFamily="34" charset="0"/>
                      </a:endParaRPr>
                    </a:p>
                  </a:txBody>
                  <a:tcPr marL="91454" marR="9145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tr>
              <a:tr h="5269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bg1"/>
                          </a:solidFill>
                          <a:effectLst/>
                          <a:latin typeface="Arial Narrow" pitchFamily="34" charset="0"/>
                          <a:ea typeface="+mn-ea"/>
                          <a:cs typeface="Arial" pitchFamily="34" charset="0"/>
                        </a:rPr>
                        <a:t>Performance indicator </a:t>
                      </a:r>
                    </a:p>
                  </a:txBody>
                  <a:tcPr marL="91454" marR="9145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algn="ctr">
                        <a:lnSpc>
                          <a:spcPct val="115000"/>
                        </a:lnSpc>
                        <a:spcAft>
                          <a:spcPts val="0"/>
                        </a:spcAft>
                      </a:pPr>
                      <a:r>
                        <a:rPr kumimoji="0" lang="en-ZA" sz="1400" b="1" i="0" u="none" strike="noStrike" kern="1200" cap="none" normalizeH="0" baseline="0" dirty="0" smtClean="0">
                          <a:ln>
                            <a:noFill/>
                          </a:ln>
                          <a:solidFill>
                            <a:schemeClr val="bg1"/>
                          </a:solidFill>
                          <a:effectLst/>
                          <a:latin typeface="Arial Narrow" pitchFamily="34" charset="0"/>
                          <a:ea typeface="+mn-ea"/>
                          <a:cs typeface="Arial" pitchFamily="34" charset="0"/>
                        </a:rPr>
                        <a:t>Baseline </a:t>
                      </a:r>
                      <a:endParaRPr kumimoji="0" lang="en-ZA" sz="1400" b="1" i="0" u="none" strike="noStrike" kern="1200" cap="none" normalizeH="0" baseline="0" dirty="0">
                        <a:ln>
                          <a:noFill/>
                        </a:ln>
                        <a:solidFill>
                          <a:schemeClr val="bg1"/>
                        </a:solidFill>
                        <a:effectLst/>
                        <a:latin typeface="Arial Narrow" pitchFamily="34" charset="0"/>
                        <a:ea typeface="+mn-ea"/>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algn="ctr">
                        <a:lnSpc>
                          <a:spcPct val="115000"/>
                        </a:lnSpc>
                        <a:spcAft>
                          <a:spcPts val="0"/>
                        </a:spcAft>
                      </a:pPr>
                      <a:r>
                        <a:rPr kumimoji="0" lang="en-ZA" sz="1400" b="1" i="0" u="none" strike="noStrike" kern="1200" cap="none" normalizeH="0" baseline="0" dirty="0" smtClean="0">
                          <a:ln>
                            <a:noFill/>
                          </a:ln>
                          <a:solidFill>
                            <a:schemeClr val="bg1"/>
                          </a:solidFill>
                          <a:effectLst/>
                          <a:latin typeface="Arial Narrow" pitchFamily="34" charset="0"/>
                          <a:ea typeface="+mn-ea"/>
                          <a:cs typeface="Arial" pitchFamily="34" charset="0"/>
                        </a:rPr>
                        <a:t>Annual target </a:t>
                      </a:r>
                    </a:p>
                    <a:p>
                      <a:pPr algn="ctr">
                        <a:lnSpc>
                          <a:spcPct val="115000"/>
                        </a:lnSpc>
                        <a:spcAft>
                          <a:spcPts val="0"/>
                        </a:spcAft>
                      </a:pPr>
                      <a:r>
                        <a:rPr kumimoji="0" lang="en-ZA" sz="1400" b="1" i="0" u="none" strike="noStrike" kern="1200" cap="none" normalizeH="0" baseline="0" dirty="0" smtClean="0">
                          <a:ln>
                            <a:noFill/>
                          </a:ln>
                          <a:solidFill>
                            <a:schemeClr val="bg1"/>
                          </a:solidFill>
                          <a:effectLst/>
                          <a:latin typeface="Arial Narrow" pitchFamily="34" charset="0"/>
                          <a:ea typeface="+mn-ea"/>
                          <a:cs typeface="Arial" pitchFamily="34" charset="0"/>
                        </a:rPr>
                        <a:t>2014/15</a:t>
                      </a:r>
                      <a:endParaRPr kumimoji="0" lang="en-ZA" sz="1400" b="1" i="0" u="none" strike="noStrike" kern="1200" cap="none" normalizeH="0" baseline="0" dirty="0">
                        <a:ln>
                          <a:noFill/>
                        </a:ln>
                        <a:solidFill>
                          <a:schemeClr val="bg1"/>
                        </a:solidFill>
                        <a:effectLst/>
                        <a:latin typeface="Arial Narrow" pitchFamily="34" charset="0"/>
                        <a:ea typeface="+mn-ea"/>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cap="none" normalizeH="0" baseline="0" dirty="0" smtClean="0">
                          <a:ln>
                            <a:noFill/>
                          </a:ln>
                          <a:solidFill>
                            <a:schemeClr val="bg1"/>
                          </a:solidFill>
                          <a:effectLst/>
                          <a:latin typeface="Arial Narrow" pitchFamily="34" charset="0"/>
                          <a:cs typeface="Arial" pitchFamily="34" charset="0"/>
                        </a:rPr>
                        <a:t>Achievements/Challenges/Corrective measures</a:t>
                      </a:r>
                    </a:p>
                  </a:txBody>
                  <a:tcPr marL="91454" marR="9145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r>
              <a:tr h="57606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b="1" i="0" u="none" strike="noStrike" kern="1200" baseline="0" dirty="0" smtClean="0">
                          <a:solidFill>
                            <a:schemeClr val="dk1"/>
                          </a:solidFill>
                          <a:latin typeface="Arial Narrow" panose="020B0606020202030204" pitchFamily="34" charset="0"/>
                          <a:ea typeface="+mn-ea"/>
                          <a:cs typeface="Arial" panose="020B0604020202020204" pitchFamily="34" charset="0"/>
                        </a:rPr>
                        <a:t>Number of wetlands under rehabilitation to restore high value ecosystems</a:t>
                      </a:r>
                      <a:endParaRPr lang="en-ZA" sz="1200" dirty="0" smtClean="0">
                        <a:effectLst/>
                        <a:latin typeface="Arial Narrow" panose="020B0606020202030204" pitchFamily="34" charset="0"/>
                        <a:ea typeface="Times New Roman"/>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ZA" sz="1200" b="1" dirty="0" smtClean="0">
                        <a:effectLst/>
                        <a:latin typeface="Arial Narrow" panose="020B0606020202030204" pitchFamily="34" charset="0"/>
                        <a:ea typeface="Times New Roman"/>
                        <a:cs typeface="Arial" panose="020B0604020202020204" pitchFamily="34" charset="0"/>
                      </a:endParaRPr>
                    </a:p>
                  </a:txBody>
                  <a:tcPr marL="45728" marR="4572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Arial Narrow" panose="020B0606020202030204" pitchFamily="34" charset="0"/>
                          <a:ea typeface="+mn-ea"/>
                          <a:cs typeface="+mn-cs"/>
                        </a:rPr>
                        <a:t>Working for Wetlands Programme established; implementation of programme on-going; 308 wetlands under rehabilitation over 3 years (2011 – 2014).</a:t>
                      </a:r>
                      <a:endParaRPr lang="en-ZA" sz="1200" kern="1200" dirty="0" smtClean="0">
                        <a:solidFill>
                          <a:schemeClr val="tx1"/>
                        </a:solidFill>
                        <a:effectLst/>
                        <a:latin typeface="Arial Narrow" panose="020B0606020202030204" pitchFamily="34"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b="0" i="0" u="none" strike="noStrike" kern="1200" baseline="0" dirty="0" smtClean="0">
                          <a:solidFill>
                            <a:schemeClr val="dk1"/>
                          </a:solidFill>
                          <a:latin typeface="Arial Narrow" panose="020B0606020202030204" pitchFamily="34" charset="0"/>
                          <a:ea typeface="+mn-ea"/>
                          <a:cs typeface="Arial" panose="020B0604020202020204" pitchFamily="34" charset="0"/>
                        </a:rPr>
                        <a:t>110 wetlands under rehabilitation.</a:t>
                      </a:r>
                      <a:endParaRPr lang="en-ZA" sz="1200" dirty="0" smtClean="0">
                        <a:latin typeface="Arial Narrow" panose="020B060602020203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ZA" sz="1200" b="0" dirty="0" smtClean="0">
                        <a:effectLst/>
                        <a:latin typeface="Arial Narrow" panose="020B0606020202030204" pitchFamily="34" charset="0"/>
                        <a:ea typeface="Times New Roman"/>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l" defTabSz="457200" rtl="0" eaLnBrk="1" fontAlgn="ctr" latinLnBrk="0" hangingPunct="1">
                        <a:lnSpc>
                          <a:spcPct val="110000"/>
                        </a:lnSpc>
                        <a:spcBef>
                          <a:spcPts val="0"/>
                        </a:spcBef>
                        <a:spcAft>
                          <a:spcPts val="0"/>
                        </a:spcAft>
                        <a:buClrTx/>
                        <a:buSzTx/>
                        <a:buFontTx/>
                        <a:buNone/>
                        <a:tabLst/>
                        <a:defRPr/>
                      </a:pPr>
                      <a:r>
                        <a:rPr lang="en-ZA" sz="1200" b="1" i="1" kern="1200" dirty="0" smtClean="0">
                          <a:solidFill>
                            <a:schemeClr val="tx1"/>
                          </a:solidFill>
                          <a:effectLst/>
                          <a:latin typeface="Arial Narrow" pitchFamily="34" charset="0"/>
                          <a:ea typeface="+mn-ea"/>
                          <a:cs typeface="+mn-cs"/>
                        </a:rPr>
                        <a:t>Progress</a:t>
                      </a:r>
                      <a:r>
                        <a:rPr lang="en-ZA" sz="1200" kern="1200" dirty="0" smtClean="0">
                          <a:solidFill>
                            <a:schemeClr val="tx1"/>
                          </a:solidFill>
                          <a:effectLst/>
                          <a:latin typeface="Arial Narrow" pitchFamily="34" charset="0"/>
                          <a:ea typeface="+mn-ea"/>
                          <a:cs typeface="+mn-cs"/>
                        </a:rPr>
                        <a:t>:</a:t>
                      </a:r>
                    </a:p>
                    <a:p>
                      <a:pPr marL="0" marR="0" indent="0" algn="l" defTabSz="457200" rtl="0" eaLnBrk="1" fontAlgn="ctr" latinLnBrk="0" hangingPunct="1">
                        <a:lnSpc>
                          <a:spcPct val="110000"/>
                        </a:lnSpc>
                        <a:spcBef>
                          <a:spcPts val="0"/>
                        </a:spcBef>
                        <a:spcAft>
                          <a:spcPts val="0"/>
                        </a:spcAft>
                        <a:buClrTx/>
                        <a:buSzTx/>
                        <a:buFontTx/>
                        <a:buNone/>
                        <a:tabLst/>
                        <a:defRPr/>
                      </a:pPr>
                      <a:r>
                        <a:rPr lang="en-ZA" sz="1200" b="1" kern="1200" dirty="0" smtClean="0">
                          <a:solidFill>
                            <a:schemeClr val="tx1"/>
                          </a:solidFill>
                          <a:effectLst/>
                          <a:latin typeface="Arial Narrow" pitchFamily="34" charset="0"/>
                          <a:ea typeface="+mn-ea"/>
                          <a:cs typeface="+mn-cs"/>
                        </a:rPr>
                        <a:t>Exceeded</a:t>
                      </a:r>
                      <a:r>
                        <a:rPr lang="en-ZA" sz="1200" kern="1200" dirty="0" smtClean="0">
                          <a:solidFill>
                            <a:schemeClr val="tx1"/>
                          </a:solidFill>
                          <a:effectLst/>
                          <a:latin typeface="Arial Narrow" pitchFamily="34" charset="0"/>
                          <a:ea typeface="+mn-ea"/>
                          <a:cs typeface="+mn-cs"/>
                        </a:rPr>
                        <a:t> </a:t>
                      </a:r>
                      <a:r>
                        <a:rPr lang="en-ZA" sz="1200" b="1" kern="1200" dirty="0" smtClean="0">
                          <a:solidFill>
                            <a:schemeClr val="tx1"/>
                          </a:solidFill>
                          <a:effectLst/>
                          <a:latin typeface="Arial Narrow" pitchFamily="34" charset="0"/>
                          <a:ea typeface="+mn-ea"/>
                          <a:cs typeface="+mn-cs"/>
                        </a:rPr>
                        <a:t>Target</a:t>
                      </a:r>
                      <a:r>
                        <a:rPr lang="en-ZA" sz="1200" kern="1200" dirty="0" smtClean="0">
                          <a:solidFill>
                            <a:schemeClr val="tx1"/>
                          </a:solidFill>
                          <a:effectLst/>
                          <a:latin typeface="Arial Narrow" pitchFamily="34" charset="0"/>
                          <a:ea typeface="+mn-ea"/>
                          <a:cs typeface="+mn-cs"/>
                        </a:rPr>
                        <a:t>. A total of 115 wetlands were under rehabilitation.</a:t>
                      </a:r>
                    </a:p>
                    <a:p>
                      <a:pPr marL="0" marR="0" indent="0" algn="l" defTabSz="457200" rtl="0" eaLnBrk="1" fontAlgn="ctr" latinLnBrk="0" hangingPunct="1">
                        <a:lnSpc>
                          <a:spcPct val="110000"/>
                        </a:lnSpc>
                        <a:spcBef>
                          <a:spcPts val="0"/>
                        </a:spcBef>
                        <a:spcAft>
                          <a:spcPts val="0"/>
                        </a:spcAft>
                        <a:buClrTx/>
                        <a:buSzTx/>
                        <a:buFontTx/>
                        <a:buNone/>
                        <a:tabLst/>
                        <a:defRPr/>
                      </a:pPr>
                      <a:endParaRPr lang="en-ZA" sz="1200" kern="1200" dirty="0" smtClean="0">
                        <a:solidFill>
                          <a:schemeClr val="tx1"/>
                        </a:solidFill>
                        <a:effectLst/>
                        <a:latin typeface="Arial Narrow" pitchFamily="34" charset="0"/>
                        <a:ea typeface="+mn-ea"/>
                        <a:cs typeface="+mn-cs"/>
                      </a:endParaRPr>
                    </a:p>
                    <a:p>
                      <a:pPr marL="0" marR="0" indent="0" algn="l" defTabSz="457200" rtl="0" eaLnBrk="1" fontAlgn="ctr" latinLnBrk="0" hangingPunct="1">
                        <a:lnSpc>
                          <a:spcPct val="110000"/>
                        </a:lnSpc>
                        <a:spcBef>
                          <a:spcPts val="0"/>
                        </a:spcBef>
                        <a:spcAft>
                          <a:spcPts val="0"/>
                        </a:spcAft>
                        <a:buClrTx/>
                        <a:buSzTx/>
                        <a:buFontTx/>
                        <a:buNone/>
                        <a:tabLst/>
                        <a:defRPr/>
                      </a:pPr>
                      <a:endParaRPr lang="en-ZA" sz="200" kern="1200" dirty="0" smtClean="0">
                        <a:solidFill>
                          <a:schemeClr val="tx1"/>
                        </a:solidFill>
                        <a:effectLst/>
                        <a:latin typeface="Arial Narrow" pitchFamily="34" charset="0"/>
                        <a:ea typeface="+mn-ea"/>
                        <a:cs typeface="+mn-cs"/>
                      </a:endParaRPr>
                    </a:p>
                    <a:p>
                      <a:pPr marL="171450" marR="0" indent="-171450" algn="l" defTabSz="457200" rtl="0" eaLnBrk="1" fontAlgn="ctr" latinLnBrk="0" hangingPunct="1">
                        <a:lnSpc>
                          <a:spcPct val="110000"/>
                        </a:lnSpc>
                        <a:spcBef>
                          <a:spcPts val="0"/>
                        </a:spcBef>
                        <a:spcAft>
                          <a:spcPts val="0"/>
                        </a:spcAft>
                        <a:buClrTx/>
                        <a:buSzTx/>
                        <a:buFont typeface="Arial" panose="020B0604020202020204" pitchFamily="34" charset="0"/>
                        <a:buChar char="•"/>
                        <a:tabLst/>
                        <a:defRPr/>
                      </a:pPr>
                      <a:r>
                        <a:rPr lang="en-ZA" sz="1200" kern="1200" dirty="0" smtClean="0">
                          <a:solidFill>
                            <a:schemeClr val="tx1"/>
                          </a:solidFill>
                          <a:effectLst/>
                          <a:latin typeface="Arial Narrow" pitchFamily="34" charset="0"/>
                          <a:ea typeface="+mn-ea"/>
                          <a:cs typeface="+mn-cs"/>
                        </a:rPr>
                        <a:t>Unforeseen maintenance was done on five wetlands (three in Mpumalanga and two in Eastern Cape) during the course of the year. This maintenance was not planned for, and hence not included in the targets, but needed to be done promptly once the need for it was detected, in order to avoid further degradation of the structures that required maintenance.</a:t>
                      </a:r>
                    </a:p>
                    <a:p>
                      <a:pPr marL="0" marR="0" indent="0" algn="l" defTabSz="457200" rtl="0" eaLnBrk="1" fontAlgn="ctr" latinLnBrk="0" hangingPunct="1">
                        <a:lnSpc>
                          <a:spcPct val="110000"/>
                        </a:lnSpc>
                        <a:spcBef>
                          <a:spcPts val="0"/>
                        </a:spcBef>
                        <a:spcAft>
                          <a:spcPts val="0"/>
                        </a:spcAft>
                        <a:buClrTx/>
                        <a:buSzTx/>
                        <a:buFont typeface="Arial" panose="020B0604020202020204" pitchFamily="34" charset="0"/>
                        <a:buNone/>
                        <a:tabLst/>
                        <a:defRPr/>
                      </a:pPr>
                      <a:endParaRPr lang="en-ZA" sz="1200" kern="1200" dirty="0" smtClean="0">
                        <a:solidFill>
                          <a:schemeClr val="tx1"/>
                        </a:solidFill>
                        <a:effectLst/>
                        <a:latin typeface="Arial Narrow" pitchFamily="34"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Slide Number Placeholder 1"/>
          <p:cNvSpPr>
            <a:spLocks noGrp="1"/>
          </p:cNvSpPr>
          <p:nvPr>
            <p:ph type="sldNum" sz="quarter" idx="12"/>
          </p:nvPr>
        </p:nvSpPr>
        <p:spPr/>
        <p:txBody>
          <a:bodyPr/>
          <a:lstStyle/>
          <a:p>
            <a:pPr>
              <a:defRPr/>
            </a:pPr>
            <a:fld id="{9C457303-9F10-4D8F-8D76-077531F17F12}" type="slidenum">
              <a:rPr lang="en-US" smtClean="0">
                <a:solidFill>
                  <a:prstClr val="black">
                    <a:tint val="75000"/>
                  </a:prstClr>
                </a:solidFill>
              </a:rPr>
              <a:pPr>
                <a:defRPr/>
              </a:pPr>
              <a:t>29</a:t>
            </a:fld>
            <a:endParaRPr lang="en-US">
              <a:solidFill>
                <a:prstClr val="black">
                  <a:tint val="75000"/>
                </a:prstClr>
              </a:solidFill>
            </a:endParaRPr>
          </a:p>
        </p:txBody>
      </p:sp>
      <p:sp>
        <p:nvSpPr>
          <p:cNvPr id="3" name="Rectangle 2"/>
          <p:cNvSpPr/>
          <p:nvPr/>
        </p:nvSpPr>
        <p:spPr>
          <a:xfrm>
            <a:off x="179512" y="116632"/>
            <a:ext cx="8712968" cy="830997"/>
          </a:xfrm>
          <a:prstGeom prst="rect">
            <a:avLst/>
          </a:prstGeom>
        </p:spPr>
        <p:txBody>
          <a:bodyPr wrap="square">
            <a:spAutoFit/>
          </a:bodyPr>
          <a:lstStyle/>
          <a:p>
            <a:r>
              <a:rPr lang="en-ZA" sz="1600" b="1" dirty="0">
                <a:latin typeface="Arial Black" panose="020B0A04020102020204" pitchFamily="34" charset="0"/>
              </a:rPr>
              <a:t>PROGRAMME</a:t>
            </a:r>
            <a:r>
              <a:rPr lang="en-US" sz="1600" b="1" dirty="0">
                <a:latin typeface="Arial Black" panose="020B0A04020102020204" pitchFamily="34" charset="0"/>
              </a:rPr>
              <a:t> 5: </a:t>
            </a:r>
            <a:r>
              <a:rPr lang="en-ZA" sz="1600" b="1" dirty="0">
                <a:latin typeface="Arial Black" panose="020B0A04020102020204" pitchFamily="34" charset="0"/>
              </a:rPr>
              <a:t>PROVIDE BIODIVERSITY AND CLIMATE CHANGE ADAPTATION POLICY TOOLS AND ADVICE IN SUPPORT OF SOUTH AFRICA’S </a:t>
            </a:r>
            <a:r>
              <a:rPr lang="en-ZA" sz="1600" b="1" dirty="0" smtClean="0">
                <a:latin typeface="Arial Black" panose="020B0A04020102020204" pitchFamily="34" charset="0"/>
              </a:rPr>
              <a:t>DEVELOPMENT (continue..)</a:t>
            </a:r>
            <a:endParaRPr lang="en-ZA" sz="1600" b="1" dirty="0">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16835058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flipV="1">
            <a:off x="0" y="360000"/>
            <a:ext cx="9144000" cy="6396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 name="Subtitle 2"/>
          <p:cNvSpPr>
            <a:spLocks noGrp="1"/>
          </p:cNvSpPr>
          <p:nvPr>
            <p:ph type="subTitle" idx="1"/>
          </p:nvPr>
        </p:nvSpPr>
        <p:spPr>
          <a:xfrm>
            <a:off x="377768" y="1412776"/>
            <a:ext cx="8388464" cy="4032448"/>
          </a:xfrm>
        </p:spPr>
        <p:txBody>
          <a:bodyPr lIns="0" tIns="0" rIns="0" bIns="0">
            <a:normAutofit fontScale="25000" lnSpcReduction="20000"/>
          </a:bodyPr>
          <a:lstStyle/>
          <a:p>
            <a:pPr algn="l">
              <a:spcBef>
                <a:spcPts val="200"/>
              </a:spcBef>
            </a:pPr>
            <a:endParaRPr lang="en-ZA" sz="2000" dirty="0" smtClean="0">
              <a:solidFill>
                <a:schemeClr val="tx1">
                  <a:lumMod val="95000"/>
                  <a:lumOff val="5000"/>
                </a:schemeClr>
              </a:solidFill>
              <a:latin typeface="Arial" panose="020B0604020202020204" pitchFamily="34" charset="0"/>
              <a:cs typeface="Arial" panose="020B0604020202020204" pitchFamily="34" charset="0"/>
            </a:endParaRPr>
          </a:p>
          <a:p>
            <a:pPr marL="285750" indent="-285750" algn="l">
              <a:spcBef>
                <a:spcPts val="600"/>
              </a:spcBef>
              <a:spcAft>
                <a:spcPts val="600"/>
              </a:spcAft>
              <a:buFont typeface="Arial" panose="020B0604020202020204" pitchFamily="34" charset="0"/>
              <a:buChar char="•"/>
            </a:pPr>
            <a:r>
              <a:rPr lang="en-ZA" sz="8000" b="1" dirty="0" smtClean="0">
                <a:solidFill>
                  <a:schemeClr val="tx1">
                    <a:lumMod val="95000"/>
                    <a:lumOff val="5000"/>
                  </a:schemeClr>
                </a:solidFill>
                <a:latin typeface="Arial" panose="020B0604020202020204" pitchFamily="34" charset="0"/>
                <a:cs typeface="Arial" panose="020B0604020202020204" pitchFamily="34" charset="0"/>
              </a:rPr>
              <a:t>SANBI background and key </a:t>
            </a:r>
            <a:r>
              <a:rPr lang="en-ZA" sz="8000" b="1" dirty="0">
                <a:solidFill>
                  <a:schemeClr val="tx1">
                    <a:lumMod val="95000"/>
                    <a:lumOff val="5000"/>
                  </a:schemeClr>
                </a:solidFill>
                <a:latin typeface="Arial" panose="020B0604020202020204" pitchFamily="34" charset="0"/>
                <a:cs typeface="Arial" panose="020B0604020202020204" pitchFamily="34" charset="0"/>
              </a:rPr>
              <a:t>i</a:t>
            </a:r>
            <a:r>
              <a:rPr lang="en-ZA" sz="8000" b="1" dirty="0" smtClean="0">
                <a:solidFill>
                  <a:schemeClr val="tx1">
                    <a:lumMod val="95000"/>
                    <a:lumOff val="5000"/>
                  </a:schemeClr>
                </a:solidFill>
                <a:latin typeface="Arial" panose="020B0604020202020204" pitchFamily="34" charset="0"/>
                <a:cs typeface="Arial" panose="020B0604020202020204" pitchFamily="34" charset="0"/>
              </a:rPr>
              <a:t>nformation</a:t>
            </a:r>
          </a:p>
          <a:p>
            <a:pPr marL="285750" indent="-285750" algn="l">
              <a:spcBef>
                <a:spcPts val="600"/>
              </a:spcBef>
              <a:spcAft>
                <a:spcPts val="600"/>
              </a:spcAft>
              <a:buFont typeface="Arial" panose="020B0604020202020204" pitchFamily="34" charset="0"/>
              <a:buChar char="•"/>
            </a:pPr>
            <a:r>
              <a:rPr lang="en-ZA" sz="8000" b="1" dirty="0" smtClean="0">
                <a:solidFill>
                  <a:schemeClr val="tx1">
                    <a:lumMod val="95000"/>
                    <a:lumOff val="5000"/>
                  </a:schemeClr>
                </a:solidFill>
                <a:latin typeface="Arial" panose="020B0604020202020204" pitchFamily="34" charset="0"/>
                <a:cs typeface="Arial" panose="020B0604020202020204" pitchFamily="34" charset="0"/>
              </a:rPr>
              <a:t>Legislative, policy, mandate and reporting</a:t>
            </a:r>
          </a:p>
          <a:p>
            <a:pPr marL="285750" indent="-285750" algn="l">
              <a:spcBef>
                <a:spcPts val="600"/>
              </a:spcBef>
              <a:spcAft>
                <a:spcPts val="600"/>
              </a:spcAft>
              <a:buFont typeface="Arial" panose="020B0604020202020204" pitchFamily="34" charset="0"/>
              <a:buChar char="•"/>
            </a:pPr>
            <a:r>
              <a:rPr lang="en-ZA" sz="8000" b="1" dirty="0" smtClean="0">
                <a:solidFill>
                  <a:schemeClr val="tx1">
                    <a:lumMod val="95000"/>
                    <a:lumOff val="5000"/>
                  </a:schemeClr>
                </a:solidFill>
                <a:latin typeface="Arial" panose="020B0604020202020204" pitchFamily="34" charset="0"/>
                <a:cs typeface="Arial" panose="020B0604020202020204" pitchFamily="34" charset="0"/>
              </a:rPr>
              <a:t>SANBI’s </a:t>
            </a:r>
            <a:r>
              <a:rPr lang="en-ZA" sz="8000" b="1" dirty="0">
                <a:solidFill>
                  <a:schemeClr val="tx1">
                    <a:lumMod val="95000"/>
                    <a:lumOff val="5000"/>
                  </a:schemeClr>
                </a:solidFill>
                <a:latin typeface="Arial" panose="020B0604020202020204" pitchFamily="34" charset="0"/>
                <a:cs typeface="Arial" panose="020B0604020202020204" pitchFamily="34" charset="0"/>
              </a:rPr>
              <a:t>r</a:t>
            </a:r>
            <a:r>
              <a:rPr lang="en-ZA" sz="8000" b="1" dirty="0" smtClean="0">
                <a:solidFill>
                  <a:schemeClr val="tx1">
                    <a:lumMod val="95000"/>
                    <a:lumOff val="5000"/>
                  </a:schemeClr>
                </a:solidFill>
                <a:latin typeface="Arial" panose="020B0604020202020204" pitchFamily="34" charset="0"/>
                <a:cs typeface="Arial" panose="020B0604020202020204" pitchFamily="34" charset="0"/>
              </a:rPr>
              <a:t>ole in brief</a:t>
            </a:r>
          </a:p>
          <a:p>
            <a:pPr marL="285750" indent="-285750" algn="l">
              <a:spcBef>
                <a:spcPts val="600"/>
              </a:spcBef>
              <a:spcAft>
                <a:spcPts val="600"/>
              </a:spcAft>
              <a:buFont typeface="Arial" panose="020B0604020202020204" pitchFamily="34" charset="0"/>
              <a:buChar char="•"/>
            </a:pPr>
            <a:r>
              <a:rPr lang="en-ZA" sz="8000" b="1" dirty="0" smtClean="0">
                <a:solidFill>
                  <a:schemeClr val="tx1">
                    <a:lumMod val="95000"/>
                    <a:lumOff val="5000"/>
                  </a:schemeClr>
                </a:solidFill>
                <a:latin typeface="Arial" panose="020B0604020202020204" pitchFamily="34" charset="0"/>
                <a:cs typeface="Arial" panose="020B0604020202020204" pitchFamily="34" charset="0"/>
              </a:rPr>
              <a:t>SANBI’s Programmes (CSP 2014 -2019 and APP 2014/15) </a:t>
            </a:r>
          </a:p>
          <a:p>
            <a:pPr marL="285750" indent="-285750" algn="l">
              <a:spcBef>
                <a:spcPts val="600"/>
              </a:spcBef>
              <a:spcAft>
                <a:spcPts val="600"/>
              </a:spcAft>
              <a:buFont typeface="Arial" panose="020B0604020202020204" pitchFamily="34" charset="0"/>
              <a:buChar char="•"/>
            </a:pPr>
            <a:r>
              <a:rPr lang="en-ZA" sz="8000" b="1" dirty="0" smtClean="0">
                <a:solidFill>
                  <a:schemeClr val="tx1">
                    <a:lumMod val="95000"/>
                    <a:lumOff val="5000"/>
                  </a:schemeClr>
                </a:solidFill>
                <a:latin typeface="Arial" panose="020B0604020202020204" pitchFamily="34" charset="0"/>
                <a:cs typeface="Arial" panose="020B0604020202020204" pitchFamily="34" charset="0"/>
              </a:rPr>
              <a:t>Strategic Objectives, Performance Indicators and Targets</a:t>
            </a:r>
          </a:p>
          <a:p>
            <a:pPr marL="285750" indent="-285750" algn="l">
              <a:spcBef>
                <a:spcPts val="600"/>
              </a:spcBef>
              <a:spcAft>
                <a:spcPts val="600"/>
              </a:spcAft>
              <a:buFont typeface="Arial" panose="020B0604020202020204" pitchFamily="34" charset="0"/>
              <a:buChar char="•"/>
            </a:pPr>
            <a:r>
              <a:rPr lang="en-ZA" sz="8000" b="1" dirty="0" smtClean="0">
                <a:solidFill>
                  <a:schemeClr val="tx1">
                    <a:lumMod val="95000"/>
                    <a:lumOff val="5000"/>
                  </a:schemeClr>
                </a:solidFill>
                <a:latin typeface="Arial" panose="020B0604020202020204" pitchFamily="34" charset="0"/>
                <a:cs typeface="Arial" panose="020B0604020202020204" pitchFamily="34" charset="0"/>
              </a:rPr>
              <a:t>Dashboard 2014/15 targets achieved per quarter</a:t>
            </a:r>
          </a:p>
          <a:p>
            <a:pPr algn="l">
              <a:spcBef>
                <a:spcPts val="600"/>
              </a:spcBef>
              <a:spcAft>
                <a:spcPts val="600"/>
              </a:spcAft>
            </a:pPr>
            <a:endParaRPr lang="en-ZA" sz="5500" b="1" dirty="0" smtClean="0">
              <a:solidFill>
                <a:schemeClr val="tx1">
                  <a:lumMod val="95000"/>
                  <a:lumOff val="5000"/>
                </a:schemeClr>
              </a:solidFill>
              <a:latin typeface="Arial" panose="020B0604020202020204" pitchFamily="34" charset="0"/>
              <a:cs typeface="Arial" panose="020B0604020202020204" pitchFamily="34" charset="0"/>
            </a:endParaRPr>
          </a:p>
          <a:p>
            <a:pPr algn="l">
              <a:spcBef>
                <a:spcPts val="600"/>
              </a:spcBef>
              <a:spcAft>
                <a:spcPts val="600"/>
              </a:spcAft>
            </a:pPr>
            <a:endParaRPr lang="en-ZA" sz="5500" b="1" dirty="0" smtClean="0">
              <a:solidFill>
                <a:schemeClr val="tx1">
                  <a:lumMod val="95000"/>
                  <a:lumOff val="5000"/>
                </a:schemeClr>
              </a:solidFill>
              <a:latin typeface="Arial" panose="020B0604020202020204" pitchFamily="34" charset="0"/>
              <a:cs typeface="Arial" panose="020B0604020202020204" pitchFamily="34" charset="0"/>
            </a:endParaRPr>
          </a:p>
          <a:p>
            <a:pPr marL="285750" indent="-285750" algn="l">
              <a:spcBef>
                <a:spcPts val="600"/>
              </a:spcBef>
              <a:spcAft>
                <a:spcPts val="600"/>
              </a:spcAft>
              <a:buFont typeface="Arial" panose="020B0604020202020204" pitchFamily="34" charset="0"/>
              <a:buChar char="•"/>
            </a:pPr>
            <a:endParaRPr lang="en-ZA" sz="5500" b="1" dirty="0" smtClean="0">
              <a:solidFill>
                <a:schemeClr val="tx1">
                  <a:lumMod val="95000"/>
                  <a:lumOff val="5000"/>
                </a:schemeClr>
              </a:solidFill>
              <a:latin typeface="Arial" panose="020B0604020202020204" pitchFamily="34" charset="0"/>
              <a:cs typeface="Arial" panose="020B0604020202020204" pitchFamily="34" charset="0"/>
            </a:endParaRPr>
          </a:p>
          <a:p>
            <a:pPr marL="285750" indent="-285750" algn="l">
              <a:spcBef>
                <a:spcPts val="600"/>
              </a:spcBef>
              <a:spcAft>
                <a:spcPts val="600"/>
              </a:spcAft>
              <a:buFont typeface="Arial" panose="020B0604020202020204" pitchFamily="34" charset="0"/>
              <a:buChar char="•"/>
            </a:pPr>
            <a:endParaRPr lang="en-ZA" sz="5500" b="1" dirty="0" smtClean="0">
              <a:solidFill>
                <a:schemeClr val="tx1">
                  <a:lumMod val="95000"/>
                  <a:lumOff val="5000"/>
                </a:schemeClr>
              </a:solidFill>
              <a:latin typeface="Arial" panose="020B0604020202020204" pitchFamily="34" charset="0"/>
              <a:cs typeface="Arial" panose="020B0604020202020204" pitchFamily="34" charset="0"/>
            </a:endParaRPr>
          </a:p>
          <a:p>
            <a:pPr algn="l">
              <a:spcBef>
                <a:spcPts val="200"/>
              </a:spcBef>
              <a:spcAft>
                <a:spcPts val="600"/>
              </a:spcAft>
            </a:pPr>
            <a:r>
              <a:rPr lang="en-US" sz="2900" dirty="0">
                <a:latin typeface="Arial" panose="020B0604020202020204" pitchFamily="34" charset="0"/>
                <a:cs typeface="Arial" panose="020B0604020202020204" pitchFamily="34" charset="0"/>
              </a:rPr>
              <a:t/>
            </a:r>
            <a:br>
              <a:rPr lang="en-US" sz="2900" dirty="0">
                <a:latin typeface="Arial" panose="020B0604020202020204" pitchFamily="34" charset="0"/>
                <a:cs typeface="Arial" panose="020B0604020202020204" pitchFamily="34" charset="0"/>
              </a:rPr>
            </a:br>
            <a:endParaRPr lang="en-ZA" sz="2900" dirty="0">
              <a:solidFill>
                <a:schemeClr val="tx1">
                  <a:lumMod val="95000"/>
                  <a:lumOff val="5000"/>
                </a:schemeClr>
              </a:solidFill>
              <a:latin typeface="Arial" panose="020B0604020202020204" pitchFamily="34" charset="0"/>
              <a:cs typeface="Arial" panose="020B0604020202020204" pitchFamily="34" charset="0"/>
            </a:endParaRPr>
          </a:p>
        </p:txBody>
      </p:sp>
      <p:sp>
        <p:nvSpPr>
          <p:cNvPr id="4" name="Title 1"/>
          <p:cNvSpPr>
            <a:spLocks noGrp="1"/>
          </p:cNvSpPr>
          <p:nvPr>
            <p:ph type="ctrTitle"/>
          </p:nvPr>
        </p:nvSpPr>
        <p:spPr>
          <a:xfrm>
            <a:off x="360000" y="359999"/>
            <a:ext cx="8388464" cy="639688"/>
          </a:xfrm>
        </p:spPr>
        <p:txBody>
          <a:bodyPr lIns="0" tIns="0" rIns="0" bIns="0" anchor="ctr">
            <a:normAutofit/>
          </a:bodyPr>
          <a:lstStyle/>
          <a:p>
            <a:r>
              <a:rPr lang="en-ZA" sz="3200" dirty="0" smtClean="0">
                <a:solidFill>
                  <a:srgbClr val="00B050"/>
                </a:solidFill>
                <a:latin typeface="Arial Black" panose="020B0A04020102020204" pitchFamily="34" charset="0"/>
                <a:cs typeface="Arial" panose="020B0604020202020204" pitchFamily="34" charset="0"/>
              </a:rPr>
              <a:t>PRESENTATION OUTLINE</a:t>
            </a:r>
            <a:endParaRPr lang="en-ZA" sz="3200" dirty="0">
              <a:solidFill>
                <a:srgbClr val="00B050"/>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257016445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323528" y="116632"/>
            <a:ext cx="8373616" cy="477836"/>
          </a:xfrm>
        </p:spPr>
        <p:txBody>
          <a:bodyPr>
            <a:noAutofit/>
          </a:bodyPr>
          <a:lstStyle/>
          <a:p>
            <a:pPr algn="l"/>
            <a:r>
              <a:rPr lang="en-ZA" sz="1600" b="1" dirty="0" smtClean="0">
                <a:latin typeface="Arial Black" panose="020B0A04020102020204" pitchFamily="34" charset="0"/>
              </a:rPr>
              <a:t/>
            </a:r>
            <a:br>
              <a:rPr lang="en-ZA" sz="1600" b="1" dirty="0" smtClean="0">
                <a:latin typeface="Arial Black" panose="020B0A04020102020204" pitchFamily="34" charset="0"/>
              </a:rPr>
            </a:br>
            <a:endParaRPr lang="en-ZA" sz="1600" b="1" dirty="0"/>
          </a:p>
        </p:txBody>
      </p:sp>
      <p:graphicFrame>
        <p:nvGraphicFramePr>
          <p:cNvPr id="4" name="Group 121"/>
          <p:cNvGraphicFramePr>
            <a:graphicFrameLocks noGrp="1"/>
          </p:cNvGraphicFramePr>
          <p:nvPr>
            <p:ph idx="1"/>
            <p:extLst>
              <p:ext uri="{D42A27DB-BD31-4B8C-83A1-F6EECF244321}">
                <p14:modId xmlns:p14="http://schemas.microsoft.com/office/powerpoint/2010/main" val="3967486356"/>
              </p:ext>
            </p:extLst>
          </p:nvPr>
        </p:nvGraphicFramePr>
        <p:xfrm>
          <a:off x="251520" y="908720"/>
          <a:ext cx="8761862" cy="5209317"/>
        </p:xfrm>
        <a:graphic>
          <a:graphicData uri="http://schemas.openxmlformats.org/drawingml/2006/table">
            <a:tbl>
              <a:tblPr/>
              <a:tblGrid>
                <a:gridCol w="2166165"/>
                <a:gridCol w="1582967"/>
                <a:gridCol w="1513539"/>
                <a:gridCol w="3499191"/>
              </a:tblGrid>
              <a:tr h="323742">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600" b="1" dirty="0" smtClean="0">
                          <a:latin typeface="+mn-lt"/>
                          <a:cs typeface="Arial" panose="020B0604020202020204" pitchFamily="34" charset="0"/>
                        </a:rPr>
                        <a:t>5.3: </a:t>
                      </a:r>
                      <a:r>
                        <a:rPr lang="en-ZA" sz="1600" b="1" i="0" u="none" strike="noStrike" kern="1200" baseline="0" dirty="0" smtClean="0">
                          <a:solidFill>
                            <a:schemeClr val="dk1"/>
                          </a:solidFill>
                          <a:latin typeface="+mn-lt"/>
                          <a:ea typeface="+mn-ea"/>
                          <a:cs typeface="+mn-cs"/>
                        </a:rPr>
                        <a:t>Scientific advice to support national and international policy processes provided</a:t>
                      </a:r>
                      <a:endParaRPr lang="en-ZA" sz="1600" b="1" dirty="0" smtClean="0">
                        <a:latin typeface="+mn-lt"/>
                        <a:cs typeface="Arial" panose="020B0604020202020204" pitchFamily="34" charset="0"/>
                      </a:endParaRPr>
                    </a:p>
                  </a:txBody>
                  <a:tcPr marL="91454" marR="9145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tr>
              <a:tr h="5269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bg1"/>
                          </a:solidFill>
                          <a:effectLst/>
                          <a:latin typeface="Arial Narrow" pitchFamily="34" charset="0"/>
                          <a:ea typeface="+mn-ea"/>
                          <a:cs typeface="Arial" pitchFamily="34" charset="0"/>
                        </a:rPr>
                        <a:t>Performance indicator </a:t>
                      </a:r>
                    </a:p>
                  </a:txBody>
                  <a:tcPr marL="91454" marR="9145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algn="ctr">
                        <a:lnSpc>
                          <a:spcPct val="115000"/>
                        </a:lnSpc>
                        <a:spcAft>
                          <a:spcPts val="0"/>
                        </a:spcAft>
                      </a:pPr>
                      <a:r>
                        <a:rPr kumimoji="0" lang="en-ZA" sz="1400" b="1" i="0" u="none" strike="noStrike" kern="1200" cap="none" normalizeH="0" baseline="0" dirty="0" smtClean="0">
                          <a:ln>
                            <a:noFill/>
                          </a:ln>
                          <a:solidFill>
                            <a:schemeClr val="bg1"/>
                          </a:solidFill>
                          <a:effectLst/>
                          <a:latin typeface="Arial Narrow" pitchFamily="34" charset="0"/>
                          <a:ea typeface="+mn-ea"/>
                          <a:cs typeface="Arial" pitchFamily="34" charset="0"/>
                        </a:rPr>
                        <a:t>Baseline </a:t>
                      </a:r>
                      <a:endParaRPr kumimoji="0" lang="en-ZA" sz="1400" b="1" i="0" u="none" strike="noStrike" kern="1200" cap="none" normalizeH="0" baseline="0" dirty="0">
                        <a:ln>
                          <a:noFill/>
                        </a:ln>
                        <a:solidFill>
                          <a:schemeClr val="bg1"/>
                        </a:solidFill>
                        <a:effectLst/>
                        <a:latin typeface="Arial Narrow" pitchFamily="34" charset="0"/>
                        <a:ea typeface="+mn-ea"/>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algn="ctr">
                        <a:lnSpc>
                          <a:spcPct val="115000"/>
                        </a:lnSpc>
                        <a:spcAft>
                          <a:spcPts val="0"/>
                        </a:spcAft>
                      </a:pPr>
                      <a:r>
                        <a:rPr kumimoji="0" lang="en-ZA" sz="1400" b="1" i="0" u="none" strike="noStrike" kern="1200" cap="none" normalizeH="0" baseline="0" dirty="0" smtClean="0">
                          <a:ln>
                            <a:noFill/>
                          </a:ln>
                          <a:solidFill>
                            <a:schemeClr val="bg1"/>
                          </a:solidFill>
                          <a:effectLst/>
                          <a:latin typeface="Arial Narrow" pitchFamily="34" charset="0"/>
                          <a:ea typeface="+mn-ea"/>
                          <a:cs typeface="Arial" pitchFamily="34" charset="0"/>
                        </a:rPr>
                        <a:t>Annual target </a:t>
                      </a:r>
                    </a:p>
                    <a:p>
                      <a:pPr algn="ctr">
                        <a:lnSpc>
                          <a:spcPct val="115000"/>
                        </a:lnSpc>
                        <a:spcAft>
                          <a:spcPts val="0"/>
                        </a:spcAft>
                      </a:pPr>
                      <a:r>
                        <a:rPr kumimoji="0" lang="en-ZA" sz="1400" b="1" i="0" u="none" strike="noStrike" kern="1200" cap="none" normalizeH="0" baseline="0" dirty="0" smtClean="0">
                          <a:ln>
                            <a:noFill/>
                          </a:ln>
                          <a:solidFill>
                            <a:schemeClr val="bg1"/>
                          </a:solidFill>
                          <a:effectLst/>
                          <a:latin typeface="Arial Narrow" pitchFamily="34" charset="0"/>
                          <a:ea typeface="+mn-ea"/>
                          <a:cs typeface="Arial" pitchFamily="34" charset="0"/>
                        </a:rPr>
                        <a:t>2014/15</a:t>
                      </a:r>
                      <a:endParaRPr kumimoji="0" lang="en-ZA" sz="1400" b="1" i="0" u="none" strike="noStrike" kern="1200" cap="none" normalizeH="0" baseline="0" dirty="0">
                        <a:ln>
                          <a:noFill/>
                        </a:ln>
                        <a:solidFill>
                          <a:schemeClr val="bg1"/>
                        </a:solidFill>
                        <a:effectLst/>
                        <a:latin typeface="Arial Narrow" pitchFamily="34" charset="0"/>
                        <a:ea typeface="+mn-ea"/>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cap="none" normalizeH="0" baseline="0" dirty="0" smtClean="0">
                          <a:ln>
                            <a:noFill/>
                          </a:ln>
                          <a:solidFill>
                            <a:schemeClr val="bg1"/>
                          </a:solidFill>
                          <a:effectLst/>
                          <a:latin typeface="Arial Narrow" pitchFamily="34" charset="0"/>
                          <a:cs typeface="Arial" pitchFamily="34" charset="0"/>
                        </a:rPr>
                        <a:t>Achievements/Challenges/Corrective measures</a:t>
                      </a:r>
                    </a:p>
                  </a:txBody>
                  <a:tcPr marL="91454" marR="9145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r>
              <a:tr h="576064">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b="1" i="0" u="none" strike="noStrike" kern="1200" baseline="0" dirty="0" smtClean="0">
                          <a:solidFill>
                            <a:schemeClr val="dk1"/>
                          </a:solidFill>
                          <a:latin typeface="Arial Narrow" panose="020B0606020202030204" pitchFamily="34" charset="0"/>
                          <a:ea typeface="+mn-ea"/>
                          <a:cs typeface="Arial" panose="020B0604020202020204" pitchFamily="34" charset="0"/>
                        </a:rPr>
                        <a:t>Number of national policy requests responded to within timeframe stipulated in the request</a:t>
                      </a:r>
                      <a:endParaRPr lang="en-ZA" sz="1200" dirty="0" smtClean="0">
                        <a:effectLst/>
                        <a:latin typeface="Arial Narrow" panose="020B0606020202030204" pitchFamily="34" charset="0"/>
                        <a:ea typeface="Times New Roman"/>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ZA" sz="1200" b="1" dirty="0" smtClean="0">
                        <a:effectLst/>
                        <a:latin typeface="Arial Narrow" panose="020B0606020202030204" pitchFamily="34" charset="0"/>
                        <a:ea typeface="Times New Roman"/>
                        <a:cs typeface="Arial" panose="020B0604020202020204" pitchFamily="34" charset="0"/>
                      </a:endParaRPr>
                    </a:p>
                  </a:txBody>
                  <a:tcPr marL="45728" marR="4572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100" kern="1200" dirty="0" smtClean="0">
                          <a:solidFill>
                            <a:schemeClr val="tx1"/>
                          </a:solidFill>
                          <a:effectLst/>
                          <a:latin typeface="Arial Narrow" panose="020B0606020202030204" pitchFamily="34" charset="0"/>
                          <a:ea typeface="+mn-ea"/>
                          <a:cs typeface="+mn-cs"/>
                        </a:rPr>
                        <a:t>Business Case for Biodiversity Stewardship finalised; Draft national strategy for plant conservation; </a:t>
                      </a:r>
                      <a:r>
                        <a:rPr lang="en-GB" sz="1100" kern="1200" dirty="0" smtClean="0">
                          <a:solidFill>
                            <a:schemeClr val="tx1"/>
                          </a:solidFill>
                          <a:effectLst/>
                          <a:latin typeface="Arial Narrow" panose="020B0606020202030204" pitchFamily="34" charset="0"/>
                          <a:ea typeface="+mn-ea"/>
                          <a:cs typeface="+mn-cs"/>
                        </a:rPr>
                        <a:t>List of threatened terrestrial ecosystems gazetted</a:t>
                      </a:r>
                      <a:r>
                        <a:rPr lang="en-ZA" sz="1100" kern="1200" dirty="0" smtClean="0">
                          <a:solidFill>
                            <a:schemeClr val="tx1"/>
                          </a:solidFill>
                          <a:effectLst/>
                          <a:latin typeface="Arial Narrow" panose="020B0606020202030204" pitchFamily="34" charset="0"/>
                          <a:ea typeface="+mn-ea"/>
                          <a:cs typeface="+mn-cs"/>
                        </a:rPr>
                        <a:t>; Draft list of threatened river ecosystems developed as part of the NBA 2011; etc.</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b="0" i="0" u="none" strike="noStrike" kern="1200" baseline="0" dirty="0" smtClean="0">
                          <a:solidFill>
                            <a:schemeClr val="dk1"/>
                          </a:solidFill>
                          <a:latin typeface="Arial Narrow" panose="020B0606020202030204" pitchFamily="34" charset="0"/>
                          <a:ea typeface="+mn-ea"/>
                          <a:cs typeface="Arial" panose="020B0604020202020204" pitchFamily="34" charset="0"/>
                        </a:rPr>
                        <a:t>Two written requests for support from DEA responded to within timeframe stipulated.</a:t>
                      </a:r>
                      <a:endParaRPr lang="en-ZA" sz="1200" dirty="0" smtClean="0">
                        <a:latin typeface="Arial Narrow" panose="020B060602020203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ZA" sz="1200" b="0" dirty="0" smtClean="0">
                        <a:effectLst/>
                        <a:latin typeface="Arial Narrow" panose="020B0606020202030204" pitchFamily="34" charset="0"/>
                        <a:ea typeface="Times New Roman"/>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l" defTabSz="457200" rtl="0" eaLnBrk="1" fontAlgn="ctr" latinLnBrk="0" hangingPunct="1">
                        <a:lnSpc>
                          <a:spcPct val="110000"/>
                        </a:lnSpc>
                        <a:spcBef>
                          <a:spcPts val="0"/>
                        </a:spcBef>
                        <a:spcAft>
                          <a:spcPts val="0"/>
                        </a:spcAft>
                        <a:buClrTx/>
                        <a:buSzTx/>
                        <a:buFontTx/>
                        <a:buNone/>
                        <a:tabLst/>
                        <a:defRPr/>
                      </a:pPr>
                      <a:r>
                        <a:rPr lang="en-ZA" sz="1200" b="1" i="1" kern="1200" dirty="0" smtClean="0">
                          <a:solidFill>
                            <a:schemeClr val="tx1"/>
                          </a:solidFill>
                          <a:effectLst/>
                          <a:latin typeface="Arial Narrow" pitchFamily="34" charset="0"/>
                          <a:ea typeface="+mn-ea"/>
                          <a:cs typeface="+mn-cs"/>
                        </a:rPr>
                        <a:t>Progress</a:t>
                      </a:r>
                      <a:r>
                        <a:rPr lang="en-ZA" sz="1200" kern="1200" dirty="0" smtClean="0">
                          <a:solidFill>
                            <a:schemeClr val="tx1"/>
                          </a:solidFill>
                          <a:effectLst/>
                          <a:latin typeface="Arial Narrow" pitchFamily="34" charset="0"/>
                          <a:ea typeface="+mn-ea"/>
                          <a:cs typeface="+mn-cs"/>
                        </a:rPr>
                        <a:t>:</a:t>
                      </a:r>
                    </a:p>
                    <a:p>
                      <a:pPr marL="0" marR="0" indent="0" algn="l" defTabSz="457200" rtl="0" eaLnBrk="1" fontAlgn="ctr" latinLnBrk="0" hangingPunct="1">
                        <a:lnSpc>
                          <a:spcPct val="110000"/>
                        </a:lnSpc>
                        <a:spcBef>
                          <a:spcPts val="0"/>
                        </a:spcBef>
                        <a:spcAft>
                          <a:spcPts val="0"/>
                        </a:spcAft>
                        <a:buClrTx/>
                        <a:buSzTx/>
                        <a:buFont typeface="Arial" panose="020B0604020202020204" pitchFamily="34" charset="0"/>
                        <a:buNone/>
                        <a:tabLst/>
                        <a:defRPr/>
                      </a:pPr>
                      <a:r>
                        <a:rPr lang="en-ZA" sz="1200" b="1" kern="1200" dirty="0" smtClean="0">
                          <a:solidFill>
                            <a:schemeClr val="tx1"/>
                          </a:solidFill>
                          <a:effectLst/>
                          <a:latin typeface="Arial Narrow" pitchFamily="34" charset="0"/>
                          <a:ea typeface="+mn-ea"/>
                          <a:cs typeface="+mn-cs"/>
                        </a:rPr>
                        <a:t>Achieved.  </a:t>
                      </a:r>
                      <a:r>
                        <a:rPr lang="en-ZA" sz="1200" kern="1200" dirty="0" smtClean="0">
                          <a:solidFill>
                            <a:schemeClr val="tx1"/>
                          </a:solidFill>
                          <a:effectLst/>
                          <a:latin typeface="Arial Narrow" pitchFamily="34" charset="0"/>
                          <a:ea typeface="+mn-ea"/>
                          <a:cs typeface="+mn-cs"/>
                        </a:rPr>
                        <a:t>The two written requests for support from DEA were responded to within timeframe stipulated.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6064">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200" b="1" dirty="0" smtClean="0">
                        <a:effectLst/>
                        <a:latin typeface="Arial Narrow" panose="020B0606020202030204" pitchFamily="34" charset="0"/>
                        <a:ea typeface="Times New Roman"/>
                        <a:cs typeface="Arial" panose="020B0604020202020204" pitchFamily="34" charset="0"/>
                      </a:endParaRPr>
                    </a:p>
                  </a:txBody>
                  <a:tcPr marL="45728" marR="4572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dirty="0" smtClean="0">
                          <a:solidFill>
                            <a:schemeClr val="tx1"/>
                          </a:solidFill>
                          <a:effectLst/>
                          <a:latin typeface="Arial Narrow" panose="020B0606020202030204" pitchFamily="34" charset="0"/>
                          <a:ea typeface="+mn-ea"/>
                          <a:cs typeface="+mn-cs"/>
                        </a:rPr>
                        <a:t>Participation in Water Sector Leadership Group and Water Pricing Strategy Review; contributed to the National Water Resource Strategy II, </a:t>
                      </a:r>
                      <a:r>
                        <a:rPr lang="en-US" sz="1100" kern="1200" dirty="0" smtClean="0">
                          <a:solidFill>
                            <a:schemeClr val="tx1"/>
                          </a:solidFill>
                          <a:effectLst/>
                          <a:latin typeface="Arial Narrow" panose="020B0606020202030204" pitchFamily="34" charset="0"/>
                          <a:ea typeface="+mn-ea"/>
                          <a:cs typeface="+mn-cs"/>
                        </a:rPr>
                        <a:t>agricultural mainstreaming strategy;</a:t>
                      </a:r>
                      <a:r>
                        <a:rPr lang="en-GB" sz="1100" kern="1200" dirty="0" smtClean="0">
                          <a:solidFill>
                            <a:schemeClr val="tx1"/>
                          </a:solidFill>
                          <a:effectLst/>
                          <a:latin typeface="Arial Narrow" panose="020B0606020202030204" pitchFamily="34" charset="0"/>
                          <a:ea typeface="+mn-ea"/>
                          <a:cs typeface="+mn-cs"/>
                        </a:rPr>
                        <a:t> input provided</a:t>
                      </a:r>
                      <a:r>
                        <a:rPr lang="en-US" sz="1100" kern="1200" dirty="0" smtClean="0">
                          <a:solidFill>
                            <a:schemeClr val="tx1"/>
                          </a:solidFill>
                          <a:effectLst/>
                          <a:latin typeface="Arial Narrow" panose="020B0606020202030204" pitchFamily="34" charset="0"/>
                          <a:ea typeface="+mn-ea"/>
                          <a:cs typeface="+mn-cs"/>
                        </a:rPr>
                        <a:t> into agriculture sector policy.</a:t>
                      </a:r>
                      <a:endParaRPr lang="en-ZA" sz="1100" kern="1200" dirty="0" smtClean="0">
                        <a:solidFill>
                          <a:schemeClr val="tx1"/>
                        </a:solidFill>
                        <a:effectLst/>
                        <a:latin typeface="Arial Narrow" panose="020B0606020202030204" pitchFamily="34"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b="0" i="0" u="none" strike="noStrike" kern="1200" baseline="0" dirty="0" smtClean="0">
                          <a:solidFill>
                            <a:schemeClr val="dk1"/>
                          </a:solidFill>
                          <a:latin typeface="Arial Narrow" panose="020B0606020202030204" pitchFamily="34" charset="0"/>
                          <a:ea typeface="+mn-ea"/>
                          <a:cs typeface="Arial" panose="020B0604020202020204" pitchFamily="34" charset="0"/>
                        </a:rPr>
                        <a:t>One report on the Scientific Authority submitted to the Minister</a:t>
                      </a:r>
                      <a:endParaRPr lang="en-ZA" sz="1200" dirty="0" smtClean="0">
                        <a:latin typeface="Arial Narrow" panose="020B060602020203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ZA" sz="1200" b="0" dirty="0" smtClean="0">
                        <a:effectLst/>
                        <a:latin typeface="Arial Narrow" panose="020B0606020202030204" pitchFamily="34" charset="0"/>
                        <a:ea typeface="Times New Roman"/>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l" defTabSz="457200" rtl="0" eaLnBrk="1" fontAlgn="ctr" latinLnBrk="0" hangingPunct="1">
                        <a:lnSpc>
                          <a:spcPct val="110000"/>
                        </a:lnSpc>
                        <a:spcBef>
                          <a:spcPts val="0"/>
                        </a:spcBef>
                        <a:spcAft>
                          <a:spcPts val="0"/>
                        </a:spcAft>
                        <a:buClrTx/>
                        <a:buSzTx/>
                        <a:buFont typeface="Arial" panose="020B0604020202020204" pitchFamily="34" charset="0"/>
                        <a:buNone/>
                        <a:tabLst/>
                        <a:defRPr/>
                      </a:pPr>
                      <a:r>
                        <a:rPr lang="en-ZA" sz="1200" b="1" i="1" kern="1200" dirty="0" smtClean="0">
                          <a:solidFill>
                            <a:schemeClr val="tx1"/>
                          </a:solidFill>
                          <a:effectLst/>
                          <a:latin typeface="Arial Narrow" pitchFamily="34" charset="0"/>
                          <a:ea typeface="+mn-ea"/>
                          <a:cs typeface="+mn-cs"/>
                        </a:rPr>
                        <a:t>Progress:</a:t>
                      </a:r>
                    </a:p>
                    <a:p>
                      <a:pPr marL="0" marR="0" indent="0" algn="l" defTabSz="457200" rtl="0" eaLnBrk="1" fontAlgn="ctr" latinLnBrk="0" hangingPunct="1">
                        <a:lnSpc>
                          <a:spcPct val="110000"/>
                        </a:lnSpc>
                        <a:spcBef>
                          <a:spcPts val="0"/>
                        </a:spcBef>
                        <a:spcAft>
                          <a:spcPts val="0"/>
                        </a:spcAft>
                        <a:buClrTx/>
                        <a:buSzTx/>
                        <a:buFont typeface="Arial" panose="020B0604020202020204" pitchFamily="34" charset="0"/>
                        <a:buNone/>
                        <a:tabLst/>
                        <a:defRPr/>
                      </a:pPr>
                      <a:r>
                        <a:rPr lang="en-ZA" sz="1200" b="1" kern="1200" dirty="0" smtClean="0">
                          <a:solidFill>
                            <a:schemeClr val="tx1"/>
                          </a:solidFill>
                          <a:effectLst/>
                          <a:latin typeface="Arial Narrow" pitchFamily="34" charset="0"/>
                          <a:ea typeface="+mn-ea"/>
                          <a:cs typeface="+mn-cs"/>
                        </a:rPr>
                        <a:t>Achieved. </a:t>
                      </a:r>
                      <a:r>
                        <a:rPr lang="en-ZA" sz="1200" kern="1200" dirty="0" smtClean="0">
                          <a:solidFill>
                            <a:schemeClr val="tx1"/>
                          </a:solidFill>
                          <a:effectLst/>
                          <a:latin typeface="Arial Narrow" pitchFamily="34" charset="0"/>
                          <a:ea typeface="+mn-ea"/>
                          <a:cs typeface="+mn-cs"/>
                        </a:rPr>
                        <a:t>One report on the Scientific Authority was submitted to the Minister.</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6064">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200" b="1" dirty="0" smtClean="0">
                        <a:effectLst/>
                        <a:latin typeface="Arial Narrow" panose="020B0606020202030204" pitchFamily="34" charset="0"/>
                        <a:ea typeface="Times New Roman"/>
                        <a:cs typeface="Arial" panose="020B0604020202020204" pitchFamily="34" charset="0"/>
                      </a:endParaRPr>
                    </a:p>
                  </a:txBody>
                  <a:tcPr marL="45728" marR="4572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100" kern="1200" dirty="0" smtClean="0">
                          <a:solidFill>
                            <a:schemeClr val="tx1"/>
                          </a:solidFill>
                          <a:effectLst/>
                          <a:latin typeface="Arial Narrow" panose="020B0606020202030204" pitchFamily="34" charset="0"/>
                          <a:ea typeface="+mn-ea"/>
                          <a:cs typeface="+mn-cs"/>
                        </a:rPr>
                        <a:t>Support provided to DEA on the 5</a:t>
                      </a:r>
                      <a:r>
                        <a:rPr lang="en-ZA" sz="1100" kern="1200" baseline="30000" dirty="0" smtClean="0">
                          <a:solidFill>
                            <a:schemeClr val="tx1"/>
                          </a:solidFill>
                          <a:effectLst/>
                          <a:latin typeface="Arial Narrow" panose="020B0606020202030204" pitchFamily="34" charset="0"/>
                          <a:ea typeface="+mn-ea"/>
                          <a:cs typeface="+mn-cs"/>
                        </a:rPr>
                        <a:t>th</a:t>
                      </a:r>
                      <a:r>
                        <a:rPr lang="en-ZA" sz="1100" kern="1200" dirty="0" smtClean="0">
                          <a:solidFill>
                            <a:schemeClr val="tx1"/>
                          </a:solidFill>
                          <a:effectLst/>
                          <a:latin typeface="Arial Narrow" panose="020B0606020202030204" pitchFamily="34" charset="0"/>
                          <a:ea typeface="+mn-ea"/>
                          <a:cs typeface="+mn-cs"/>
                        </a:rPr>
                        <a:t> Country Report,  2</a:t>
                      </a:r>
                      <a:r>
                        <a:rPr lang="en-ZA" sz="1100" kern="1200" baseline="30000" dirty="0" smtClean="0">
                          <a:solidFill>
                            <a:schemeClr val="tx1"/>
                          </a:solidFill>
                          <a:effectLst/>
                          <a:latin typeface="Arial Narrow" panose="020B0606020202030204" pitchFamily="34" charset="0"/>
                          <a:ea typeface="+mn-ea"/>
                          <a:cs typeface="+mn-cs"/>
                        </a:rPr>
                        <a:t>nd</a:t>
                      </a:r>
                      <a:r>
                        <a:rPr lang="en-ZA" sz="1100" kern="1200" dirty="0" smtClean="0">
                          <a:solidFill>
                            <a:schemeClr val="tx1"/>
                          </a:solidFill>
                          <a:effectLst/>
                          <a:latin typeface="Arial Narrow" panose="020B0606020202030204" pitchFamily="34" charset="0"/>
                          <a:ea typeface="+mn-ea"/>
                          <a:cs typeface="+mn-cs"/>
                        </a:rPr>
                        <a:t> and 3</a:t>
                      </a:r>
                      <a:r>
                        <a:rPr lang="en-ZA" sz="1100" kern="1200" baseline="30000" dirty="0" smtClean="0">
                          <a:solidFill>
                            <a:schemeClr val="tx1"/>
                          </a:solidFill>
                          <a:effectLst/>
                          <a:latin typeface="Arial Narrow" panose="020B0606020202030204" pitchFamily="34" charset="0"/>
                          <a:ea typeface="+mn-ea"/>
                          <a:cs typeface="+mn-cs"/>
                        </a:rPr>
                        <a:t>rd</a:t>
                      </a:r>
                      <a:r>
                        <a:rPr lang="en-ZA" sz="1100" kern="1200" dirty="0" smtClean="0">
                          <a:solidFill>
                            <a:schemeClr val="tx1"/>
                          </a:solidFill>
                          <a:effectLst/>
                          <a:latin typeface="Arial Narrow" panose="020B0606020202030204" pitchFamily="34" charset="0"/>
                          <a:ea typeface="+mn-ea"/>
                          <a:cs typeface="+mn-cs"/>
                        </a:rPr>
                        <a:t> National Communication to the UNFCCC.</a:t>
                      </a:r>
                      <a:r>
                        <a:rPr lang="en-ZA" sz="1100" kern="1200" baseline="0" dirty="0" smtClean="0">
                          <a:solidFill>
                            <a:schemeClr val="tx1"/>
                          </a:solidFill>
                          <a:effectLst/>
                          <a:latin typeface="Arial Narrow" panose="020B0606020202030204" pitchFamily="34" charset="0"/>
                          <a:ea typeface="+mn-ea"/>
                          <a:cs typeface="+mn-cs"/>
                        </a:rPr>
                        <a:t> </a:t>
                      </a:r>
                      <a:r>
                        <a:rPr lang="en-ZA" sz="1100" kern="1200" dirty="0" smtClean="0">
                          <a:solidFill>
                            <a:schemeClr val="tx1"/>
                          </a:solidFill>
                          <a:effectLst/>
                          <a:latin typeface="Arial Narrow" panose="020B0606020202030204" pitchFamily="34" charset="0"/>
                          <a:ea typeface="+mn-ea"/>
                          <a:cs typeface="+mn-cs"/>
                        </a:rPr>
                        <a:t>SANBI staff sits on international science/policy committees.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en-ZA" sz="1200" b="0" i="0" u="none" strike="noStrike" kern="1200" baseline="0" dirty="0" smtClean="0">
                          <a:solidFill>
                            <a:schemeClr val="dk1"/>
                          </a:solidFill>
                          <a:latin typeface="Arial Narrow" panose="020B0606020202030204" pitchFamily="34" charset="0"/>
                          <a:ea typeface="+mn-ea"/>
                          <a:cs typeface="Arial" panose="020B0604020202020204" pitchFamily="34" charset="0"/>
                        </a:rPr>
                        <a:t>Two biodiversity planning</a:t>
                      </a:r>
                    </a:p>
                    <a:p>
                      <a:r>
                        <a:rPr lang="en-ZA" sz="1200" b="0" i="0" u="none" strike="noStrike" kern="1200" baseline="0" dirty="0" smtClean="0">
                          <a:solidFill>
                            <a:schemeClr val="dk1"/>
                          </a:solidFill>
                          <a:latin typeface="Arial Narrow" panose="020B0606020202030204" pitchFamily="34" charset="0"/>
                          <a:ea typeface="+mn-ea"/>
                          <a:cs typeface="Arial" panose="020B0604020202020204" pitchFamily="34" charset="0"/>
                        </a:rPr>
                        <a:t>processes supported</a:t>
                      </a:r>
                      <a:endParaRPr lang="en-ZA" sz="1200" dirty="0" smtClean="0">
                        <a:latin typeface="Arial Narrow" panose="020B060602020203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ZA" sz="1200" b="0" dirty="0" smtClean="0">
                        <a:effectLst/>
                        <a:latin typeface="Arial Narrow" panose="020B0606020202030204" pitchFamily="34" charset="0"/>
                        <a:ea typeface="Times New Roman"/>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l" defTabSz="457200" rtl="0" eaLnBrk="1" fontAlgn="ctr" latinLnBrk="0" hangingPunct="1">
                        <a:lnSpc>
                          <a:spcPct val="110000"/>
                        </a:lnSpc>
                        <a:spcBef>
                          <a:spcPts val="0"/>
                        </a:spcBef>
                        <a:spcAft>
                          <a:spcPts val="0"/>
                        </a:spcAft>
                        <a:buClrTx/>
                        <a:buSzTx/>
                        <a:buFont typeface="Arial" panose="020B0604020202020204" pitchFamily="34" charset="0"/>
                        <a:buNone/>
                        <a:tabLst/>
                        <a:defRPr/>
                      </a:pPr>
                      <a:r>
                        <a:rPr lang="en-ZA" sz="1200" b="1" i="1" kern="1200" dirty="0" smtClean="0">
                          <a:solidFill>
                            <a:schemeClr val="tx1"/>
                          </a:solidFill>
                          <a:effectLst/>
                          <a:latin typeface="Arial Narrow" pitchFamily="34" charset="0"/>
                          <a:ea typeface="+mn-ea"/>
                          <a:cs typeface="+mn-cs"/>
                        </a:rPr>
                        <a:t>Progress:</a:t>
                      </a:r>
                    </a:p>
                    <a:p>
                      <a:pPr marL="0" marR="0" indent="0" algn="l" defTabSz="457200" rtl="0" eaLnBrk="1" fontAlgn="ctr" latinLnBrk="0" hangingPunct="1">
                        <a:lnSpc>
                          <a:spcPct val="110000"/>
                        </a:lnSpc>
                        <a:spcBef>
                          <a:spcPts val="0"/>
                        </a:spcBef>
                        <a:spcAft>
                          <a:spcPts val="0"/>
                        </a:spcAft>
                        <a:buClrTx/>
                        <a:buSzTx/>
                        <a:buFont typeface="Arial" panose="020B0604020202020204" pitchFamily="34" charset="0"/>
                        <a:buNone/>
                        <a:tabLst/>
                        <a:defRPr/>
                      </a:pPr>
                      <a:r>
                        <a:rPr lang="en-ZA" sz="1200" b="1" i="0" kern="1200" dirty="0" smtClean="0">
                          <a:solidFill>
                            <a:schemeClr val="tx1"/>
                          </a:solidFill>
                          <a:effectLst/>
                          <a:latin typeface="Arial Narrow" pitchFamily="34" charset="0"/>
                          <a:ea typeface="+mn-ea"/>
                          <a:cs typeface="+mn-cs"/>
                        </a:rPr>
                        <a:t>Achieved.  </a:t>
                      </a:r>
                      <a:r>
                        <a:rPr lang="en-ZA" sz="1200" b="0" i="0" kern="1200" dirty="0" smtClean="0">
                          <a:solidFill>
                            <a:schemeClr val="tx1"/>
                          </a:solidFill>
                          <a:effectLst/>
                          <a:latin typeface="Arial Narrow" pitchFamily="34" charset="0"/>
                          <a:ea typeface="+mn-ea"/>
                          <a:cs typeface="+mn-cs"/>
                        </a:rPr>
                        <a:t>The two biodiversity planning processes were supported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Slide Number Placeholder 1"/>
          <p:cNvSpPr>
            <a:spLocks noGrp="1"/>
          </p:cNvSpPr>
          <p:nvPr>
            <p:ph type="sldNum" sz="quarter" idx="12"/>
          </p:nvPr>
        </p:nvSpPr>
        <p:spPr/>
        <p:txBody>
          <a:bodyPr/>
          <a:lstStyle/>
          <a:p>
            <a:pPr>
              <a:defRPr/>
            </a:pPr>
            <a:fld id="{9C457303-9F10-4D8F-8D76-077531F17F12}" type="slidenum">
              <a:rPr lang="en-US" smtClean="0">
                <a:solidFill>
                  <a:prstClr val="black">
                    <a:tint val="75000"/>
                  </a:prstClr>
                </a:solidFill>
              </a:rPr>
              <a:pPr>
                <a:defRPr/>
              </a:pPr>
              <a:t>30</a:t>
            </a:fld>
            <a:endParaRPr lang="en-US">
              <a:solidFill>
                <a:prstClr val="black">
                  <a:tint val="75000"/>
                </a:prstClr>
              </a:solidFill>
            </a:endParaRPr>
          </a:p>
        </p:txBody>
      </p:sp>
      <p:sp>
        <p:nvSpPr>
          <p:cNvPr id="3" name="Rectangle 2"/>
          <p:cNvSpPr/>
          <p:nvPr/>
        </p:nvSpPr>
        <p:spPr>
          <a:xfrm>
            <a:off x="179512" y="116632"/>
            <a:ext cx="8712968" cy="830997"/>
          </a:xfrm>
          <a:prstGeom prst="rect">
            <a:avLst/>
          </a:prstGeom>
        </p:spPr>
        <p:txBody>
          <a:bodyPr wrap="square">
            <a:spAutoFit/>
          </a:bodyPr>
          <a:lstStyle/>
          <a:p>
            <a:r>
              <a:rPr lang="en-ZA" sz="1600" b="1" dirty="0">
                <a:latin typeface="Arial Black" panose="020B0A04020102020204" pitchFamily="34" charset="0"/>
              </a:rPr>
              <a:t>PROGRAMME</a:t>
            </a:r>
            <a:r>
              <a:rPr lang="en-US" sz="1600" b="1" dirty="0">
                <a:latin typeface="Arial Black" panose="020B0A04020102020204" pitchFamily="34" charset="0"/>
              </a:rPr>
              <a:t> 5: </a:t>
            </a:r>
            <a:r>
              <a:rPr lang="en-ZA" sz="1600" b="1" dirty="0">
                <a:latin typeface="Arial Black" panose="020B0A04020102020204" pitchFamily="34" charset="0"/>
              </a:rPr>
              <a:t>PROVIDE BIODIVERSITY AND CLIMATE CHANGE ADAPTATION POLICY TOOLS AND ADVICE IN SUPPORT OF SOUTH AFRICA’S </a:t>
            </a:r>
            <a:r>
              <a:rPr lang="en-ZA" sz="1600" b="1" dirty="0" smtClean="0">
                <a:latin typeface="Arial Black" panose="020B0A04020102020204" pitchFamily="34" charset="0"/>
              </a:rPr>
              <a:t>DEVELOPMENT (continue...)</a:t>
            </a:r>
            <a:endParaRPr lang="en-ZA" sz="1600" b="1" dirty="0">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235782338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323528" y="116632"/>
            <a:ext cx="8373616" cy="477836"/>
          </a:xfrm>
        </p:spPr>
        <p:txBody>
          <a:bodyPr>
            <a:noAutofit/>
          </a:bodyPr>
          <a:lstStyle/>
          <a:p>
            <a:pPr algn="l"/>
            <a:r>
              <a:rPr lang="en-ZA" sz="1600" b="1" dirty="0" smtClean="0">
                <a:latin typeface="Arial Black" panose="020B0A04020102020204" pitchFamily="34" charset="0"/>
              </a:rPr>
              <a:t/>
            </a:r>
            <a:br>
              <a:rPr lang="en-ZA" sz="1600" b="1" dirty="0" smtClean="0">
                <a:latin typeface="Arial Black" panose="020B0A04020102020204" pitchFamily="34" charset="0"/>
              </a:rPr>
            </a:br>
            <a:endParaRPr lang="en-ZA" sz="1600" b="1" dirty="0"/>
          </a:p>
        </p:txBody>
      </p:sp>
      <p:graphicFrame>
        <p:nvGraphicFramePr>
          <p:cNvPr id="4" name="Group 121"/>
          <p:cNvGraphicFramePr>
            <a:graphicFrameLocks noGrp="1"/>
          </p:cNvGraphicFramePr>
          <p:nvPr>
            <p:ph idx="1"/>
            <p:extLst>
              <p:ext uri="{D42A27DB-BD31-4B8C-83A1-F6EECF244321}">
                <p14:modId xmlns:p14="http://schemas.microsoft.com/office/powerpoint/2010/main" val="265329621"/>
              </p:ext>
            </p:extLst>
          </p:nvPr>
        </p:nvGraphicFramePr>
        <p:xfrm>
          <a:off x="251520" y="1052736"/>
          <a:ext cx="8761862" cy="3136707"/>
        </p:xfrm>
        <a:graphic>
          <a:graphicData uri="http://schemas.openxmlformats.org/drawingml/2006/table">
            <a:tbl>
              <a:tblPr/>
              <a:tblGrid>
                <a:gridCol w="2166165"/>
                <a:gridCol w="1582967"/>
                <a:gridCol w="1513539"/>
                <a:gridCol w="3499191"/>
              </a:tblGrid>
              <a:tr h="323742">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600" b="1" dirty="0" smtClean="0">
                          <a:latin typeface="+mn-lt"/>
                          <a:cs typeface="Arial" panose="020B0604020202020204" pitchFamily="34" charset="0"/>
                        </a:rPr>
                        <a:t>5.3: </a:t>
                      </a:r>
                      <a:r>
                        <a:rPr lang="en-ZA" sz="1600" b="1" i="0" u="none" strike="noStrike" kern="1200" baseline="0" dirty="0" smtClean="0">
                          <a:solidFill>
                            <a:schemeClr val="dk1"/>
                          </a:solidFill>
                          <a:latin typeface="+mn-lt"/>
                          <a:ea typeface="+mn-ea"/>
                          <a:cs typeface="+mn-cs"/>
                        </a:rPr>
                        <a:t>Scientific advice to support national and international policy processes provided</a:t>
                      </a:r>
                      <a:endParaRPr lang="en-ZA" sz="1600" b="1" dirty="0" smtClean="0">
                        <a:latin typeface="+mn-lt"/>
                        <a:cs typeface="Arial" panose="020B0604020202020204" pitchFamily="34" charset="0"/>
                      </a:endParaRPr>
                    </a:p>
                  </a:txBody>
                  <a:tcPr marL="91454" marR="9145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tr>
              <a:tr h="5269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bg1"/>
                          </a:solidFill>
                          <a:effectLst/>
                          <a:latin typeface="Arial Narrow" pitchFamily="34" charset="0"/>
                          <a:ea typeface="+mn-ea"/>
                          <a:cs typeface="Arial" pitchFamily="34" charset="0"/>
                        </a:rPr>
                        <a:t>Performance indicator </a:t>
                      </a:r>
                    </a:p>
                  </a:txBody>
                  <a:tcPr marL="91454" marR="9145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algn="ctr">
                        <a:lnSpc>
                          <a:spcPct val="115000"/>
                        </a:lnSpc>
                        <a:spcAft>
                          <a:spcPts val="0"/>
                        </a:spcAft>
                      </a:pPr>
                      <a:r>
                        <a:rPr kumimoji="0" lang="en-ZA" sz="1400" b="1" i="0" u="none" strike="noStrike" kern="1200" cap="none" normalizeH="0" baseline="0" dirty="0" smtClean="0">
                          <a:ln>
                            <a:noFill/>
                          </a:ln>
                          <a:solidFill>
                            <a:schemeClr val="bg1"/>
                          </a:solidFill>
                          <a:effectLst/>
                          <a:latin typeface="Arial Narrow" pitchFamily="34" charset="0"/>
                          <a:ea typeface="+mn-ea"/>
                          <a:cs typeface="Arial" pitchFamily="34" charset="0"/>
                        </a:rPr>
                        <a:t>Baseline </a:t>
                      </a:r>
                      <a:endParaRPr kumimoji="0" lang="en-ZA" sz="1400" b="1" i="0" u="none" strike="noStrike" kern="1200" cap="none" normalizeH="0" baseline="0" dirty="0">
                        <a:ln>
                          <a:noFill/>
                        </a:ln>
                        <a:solidFill>
                          <a:schemeClr val="bg1"/>
                        </a:solidFill>
                        <a:effectLst/>
                        <a:latin typeface="Arial Narrow" pitchFamily="34" charset="0"/>
                        <a:ea typeface="+mn-ea"/>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algn="ctr">
                        <a:lnSpc>
                          <a:spcPct val="115000"/>
                        </a:lnSpc>
                        <a:spcAft>
                          <a:spcPts val="0"/>
                        </a:spcAft>
                      </a:pPr>
                      <a:r>
                        <a:rPr kumimoji="0" lang="en-ZA" sz="1400" b="1" i="0" u="none" strike="noStrike" kern="1200" cap="none" normalizeH="0" baseline="0" dirty="0" smtClean="0">
                          <a:ln>
                            <a:noFill/>
                          </a:ln>
                          <a:solidFill>
                            <a:schemeClr val="bg1"/>
                          </a:solidFill>
                          <a:effectLst/>
                          <a:latin typeface="Arial Narrow" pitchFamily="34" charset="0"/>
                          <a:ea typeface="+mn-ea"/>
                          <a:cs typeface="Arial" pitchFamily="34" charset="0"/>
                        </a:rPr>
                        <a:t>Annual target </a:t>
                      </a:r>
                    </a:p>
                    <a:p>
                      <a:pPr algn="ctr">
                        <a:lnSpc>
                          <a:spcPct val="115000"/>
                        </a:lnSpc>
                        <a:spcAft>
                          <a:spcPts val="0"/>
                        </a:spcAft>
                      </a:pPr>
                      <a:r>
                        <a:rPr kumimoji="0" lang="en-ZA" sz="1400" b="1" i="0" u="none" strike="noStrike" kern="1200" cap="none" normalizeH="0" baseline="0" dirty="0" smtClean="0">
                          <a:ln>
                            <a:noFill/>
                          </a:ln>
                          <a:solidFill>
                            <a:schemeClr val="bg1"/>
                          </a:solidFill>
                          <a:effectLst/>
                          <a:latin typeface="Arial Narrow" pitchFamily="34" charset="0"/>
                          <a:ea typeface="+mn-ea"/>
                          <a:cs typeface="Arial" pitchFamily="34" charset="0"/>
                        </a:rPr>
                        <a:t>2014/15</a:t>
                      </a:r>
                      <a:endParaRPr kumimoji="0" lang="en-ZA" sz="1400" b="1" i="0" u="none" strike="noStrike" kern="1200" cap="none" normalizeH="0" baseline="0" dirty="0">
                        <a:ln>
                          <a:noFill/>
                        </a:ln>
                        <a:solidFill>
                          <a:schemeClr val="bg1"/>
                        </a:solidFill>
                        <a:effectLst/>
                        <a:latin typeface="Arial Narrow" pitchFamily="34" charset="0"/>
                        <a:ea typeface="+mn-ea"/>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cap="none" normalizeH="0" baseline="0" dirty="0" smtClean="0">
                          <a:ln>
                            <a:noFill/>
                          </a:ln>
                          <a:solidFill>
                            <a:schemeClr val="bg1"/>
                          </a:solidFill>
                          <a:effectLst/>
                          <a:latin typeface="Arial Narrow" pitchFamily="34" charset="0"/>
                          <a:cs typeface="Arial" pitchFamily="34" charset="0"/>
                        </a:rPr>
                        <a:t>Achievements/Challenges/Corrective measures</a:t>
                      </a:r>
                    </a:p>
                  </a:txBody>
                  <a:tcPr marL="91454" marR="9145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r>
              <a:tr h="57606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b="1" i="0" u="none" strike="noStrike" kern="1200" baseline="0" dirty="0" smtClean="0">
                          <a:solidFill>
                            <a:schemeClr val="dk1"/>
                          </a:solidFill>
                          <a:latin typeface="Arial Narrow" panose="020B0606020202030204" pitchFamily="34" charset="0"/>
                          <a:ea typeface="+mn-ea"/>
                          <a:cs typeface="Arial" panose="020B0604020202020204" pitchFamily="34" charset="0"/>
                        </a:rPr>
                        <a:t>Number of national policy processes for which support is provided to other relevant organs of state</a:t>
                      </a:r>
                      <a:endParaRPr lang="en-ZA" sz="1200" dirty="0" smtClean="0">
                        <a:effectLst/>
                        <a:latin typeface="Arial Narrow" panose="020B0606020202030204" pitchFamily="34" charset="0"/>
                        <a:ea typeface="Times New Roman"/>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ZA" sz="1200" b="1" dirty="0" smtClean="0">
                        <a:effectLst/>
                        <a:latin typeface="Arial Narrow" panose="020B0606020202030204" pitchFamily="34" charset="0"/>
                        <a:ea typeface="Times New Roman"/>
                        <a:cs typeface="Arial" panose="020B0604020202020204" pitchFamily="34" charset="0"/>
                      </a:endParaRPr>
                    </a:p>
                  </a:txBody>
                  <a:tcPr marL="45728" marR="4572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Arial Narrow" panose="020B0606020202030204" pitchFamily="34" charset="0"/>
                          <a:ea typeface="+mn-ea"/>
                          <a:cs typeface="+mn-cs"/>
                        </a:rPr>
                        <a:t>Two project concepts approved by the Adaptation Fund for further development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b="0" i="0" u="none" strike="noStrike" kern="1200" baseline="0" dirty="0" smtClean="0">
                          <a:solidFill>
                            <a:schemeClr val="dk1"/>
                          </a:solidFill>
                          <a:latin typeface="Arial Narrow" panose="020B0606020202030204" pitchFamily="34" charset="0"/>
                          <a:ea typeface="+mn-ea"/>
                          <a:cs typeface="Arial" panose="020B0604020202020204" pitchFamily="34" charset="0"/>
                        </a:rPr>
                        <a:t>Submissions provided into two national policy process</a:t>
                      </a:r>
                      <a:endParaRPr lang="en-ZA" sz="1200" dirty="0" smtClean="0">
                        <a:effectLst/>
                        <a:latin typeface="Arial Narrow" panose="020B0606020202030204" pitchFamily="34" charset="0"/>
                        <a:ea typeface="Times New Roman"/>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ZA" sz="1200" b="0" dirty="0" smtClean="0">
                        <a:effectLst/>
                        <a:latin typeface="Arial Narrow" panose="020B0606020202030204" pitchFamily="34" charset="0"/>
                        <a:ea typeface="Times New Roman"/>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l" defTabSz="457200" rtl="0" eaLnBrk="1" fontAlgn="ctr" latinLnBrk="0" hangingPunct="1">
                        <a:lnSpc>
                          <a:spcPct val="110000"/>
                        </a:lnSpc>
                        <a:spcBef>
                          <a:spcPts val="0"/>
                        </a:spcBef>
                        <a:spcAft>
                          <a:spcPts val="0"/>
                        </a:spcAft>
                        <a:buClrTx/>
                        <a:buSzTx/>
                        <a:buFontTx/>
                        <a:buNone/>
                        <a:tabLst/>
                        <a:defRPr/>
                      </a:pPr>
                      <a:r>
                        <a:rPr lang="en-ZA" sz="1200" b="1" i="1" kern="1200" dirty="0" smtClean="0">
                          <a:solidFill>
                            <a:schemeClr val="tx1"/>
                          </a:solidFill>
                          <a:effectLst/>
                          <a:latin typeface="Arial Narrow" pitchFamily="34" charset="0"/>
                          <a:ea typeface="+mn-ea"/>
                          <a:cs typeface="+mn-cs"/>
                        </a:rPr>
                        <a:t>Progress</a:t>
                      </a:r>
                      <a:r>
                        <a:rPr lang="en-ZA" sz="1200" kern="1200" dirty="0" smtClean="0">
                          <a:solidFill>
                            <a:schemeClr val="tx1"/>
                          </a:solidFill>
                          <a:effectLst/>
                          <a:latin typeface="Arial Narrow" pitchFamily="34" charset="0"/>
                          <a:ea typeface="+mn-ea"/>
                          <a:cs typeface="+mn-cs"/>
                        </a:rPr>
                        <a:t>:</a:t>
                      </a:r>
                    </a:p>
                    <a:p>
                      <a:pPr marL="0" marR="0" indent="0" algn="l" defTabSz="457200" rtl="0" eaLnBrk="1" fontAlgn="ctr" latinLnBrk="0" hangingPunct="1">
                        <a:lnSpc>
                          <a:spcPct val="110000"/>
                        </a:lnSpc>
                        <a:spcBef>
                          <a:spcPts val="0"/>
                        </a:spcBef>
                        <a:spcAft>
                          <a:spcPts val="0"/>
                        </a:spcAft>
                        <a:buClrTx/>
                        <a:buSzTx/>
                        <a:buFont typeface="Arial" panose="020B0604020202020204" pitchFamily="34" charset="0"/>
                        <a:buNone/>
                        <a:tabLst/>
                        <a:defRPr/>
                      </a:pPr>
                      <a:r>
                        <a:rPr lang="en-ZA" sz="1200" b="1" kern="1200" dirty="0" smtClean="0">
                          <a:solidFill>
                            <a:schemeClr val="tx1"/>
                          </a:solidFill>
                          <a:effectLst/>
                          <a:latin typeface="Arial Narrow" pitchFamily="34" charset="0"/>
                          <a:ea typeface="+mn-ea"/>
                          <a:cs typeface="+mn-cs"/>
                        </a:rPr>
                        <a:t>Achieved. </a:t>
                      </a:r>
                      <a:r>
                        <a:rPr lang="en-ZA" sz="1200" kern="1200" dirty="0" smtClean="0">
                          <a:solidFill>
                            <a:schemeClr val="tx1"/>
                          </a:solidFill>
                          <a:effectLst/>
                          <a:latin typeface="Arial Narrow" pitchFamily="34" charset="0"/>
                          <a:ea typeface="+mn-ea"/>
                          <a:cs typeface="+mn-cs"/>
                        </a:rPr>
                        <a:t> Submissions were provided into two national policy process. (Participation in relevant meetings; comments and input provided by SANBI where applicable)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606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b="1" i="0" u="none" strike="noStrike" kern="1200" baseline="0" dirty="0" smtClean="0">
                          <a:solidFill>
                            <a:schemeClr val="dk1"/>
                          </a:solidFill>
                          <a:latin typeface="Arial Narrow" panose="020B0606020202030204" pitchFamily="34" charset="0"/>
                          <a:ea typeface="+mn-ea"/>
                          <a:cs typeface="Arial" panose="020B0604020202020204" pitchFamily="34" charset="0"/>
                        </a:rPr>
                        <a:t>Number of international policy support requests responded to within timeframe stipulated</a:t>
                      </a:r>
                      <a:endParaRPr lang="en-ZA" sz="1200" dirty="0" smtClean="0">
                        <a:effectLst/>
                        <a:latin typeface="Arial Narrow" panose="020B0606020202030204" pitchFamily="34" charset="0"/>
                        <a:ea typeface="Times New Roman"/>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ZA" sz="1200" b="1" dirty="0" smtClean="0">
                        <a:effectLst/>
                        <a:latin typeface="Arial Narrow" panose="020B0606020202030204" pitchFamily="34" charset="0"/>
                        <a:ea typeface="Times New Roman"/>
                        <a:cs typeface="Arial" panose="020B0604020202020204" pitchFamily="34" charset="0"/>
                      </a:endParaRPr>
                    </a:p>
                  </a:txBody>
                  <a:tcPr marL="45728" marR="4572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ZA" sz="1200" kern="1200" dirty="0" smtClean="0">
                        <a:solidFill>
                          <a:schemeClr val="tx1"/>
                        </a:solidFill>
                        <a:effectLst/>
                        <a:latin typeface="Arial Narrow" panose="020B0606020202030204" pitchFamily="34"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en-ZA" sz="1200" b="0" i="0" u="none" strike="noStrike" kern="1200" baseline="0" dirty="0" smtClean="0">
                          <a:solidFill>
                            <a:schemeClr val="dk1"/>
                          </a:solidFill>
                          <a:latin typeface="Arial Narrow" panose="020B0606020202030204" pitchFamily="34" charset="0"/>
                          <a:ea typeface="+mn-ea"/>
                          <a:cs typeface="Arial" panose="020B0604020202020204" pitchFamily="34" charset="0"/>
                        </a:rPr>
                        <a:t>Four written requests relating to core multi-lateral environmental agreements responded to within timeframe stipulated.</a:t>
                      </a:r>
                      <a:endParaRPr lang="en-ZA" sz="1200" dirty="0" smtClean="0">
                        <a:effectLst/>
                        <a:latin typeface="Arial Narrow" panose="020B0606020202030204" pitchFamily="34" charset="0"/>
                        <a:ea typeface="Times New Roman"/>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ZA" sz="1200" b="0" dirty="0" smtClean="0">
                        <a:effectLst/>
                        <a:latin typeface="Arial Narrow" panose="020B0606020202030204" pitchFamily="34" charset="0"/>
                        <a:ea typeface="Times New Roman"/>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l" defTabSz="457200" rtl="0" eaLnBrk="1" fontAlgn="ctr" latinLnBrk="0" hangingPunct="1">
                        <a:lnSpc>
                          <a:spcPct val="110000"/>
                        </a:lnSpc>
                        <a:spcBef>
                          <a:spcPts val="0"/>
                        </a:spcBef>
                        <a:spcAft>
                          <a:spcPts val="0"/>
                        </a:spcAft>
                        <a:buClrTx/>
                        <a:buSzTx/>
                        <a:buFont typeface="Arial" panose="020B0604020202020204" pitchFamily="34" charset="0"/>
                        <a:buNone/>
                        <a:tabLst/>
                        <a:defRPr/>
                      </a:pPr>
                      <a:r>
                        <a:rPr lang="en-ZA" sz="1200" b="1" i="1" kern="1200" dirty="0" smtClean="0">
                          <a:solidFill>
                            <a:schemeClr val="tx1"/>
                          </a:solidFill>
                          <a:effectLst/>
                          <a:latin typeface="Arial Narrow" pitchFamily="34" charset="0"/>
                          <a:ea typeface="+mn-ea"/>
                          <a:cs typeface="+mn-cs"/>
                        </a:rPr>
                        <a:t>Progress:</a:t>
                      </a:r>
                    </a:p>
                    <a:p>
                      <a:pPr marL="0" marR="0" indent="0" algn="l" defTabSz="457200" rtl="0" eaLnBrk="1" fontAlgn="ctr" latinLnBrk="0" hangingPunct="1">
                        <a:lnSpc>
                          <a:spcPct val="110000"/>
                        </a:lnSpc>
                        <a:spcBef>
                          <a:spcPts val="0"/>
                        </a:spcBef>
                        <a:spcAft>
                          <a:spcPts val="0"/>
                        </a:spcAft>
                        <a:buClrTx/>
                        <a:buSzTx/>
                        <a:buFont typeface="Arial" panose="020B0604020202020204" pitchFamily="34" charset="0"/>
                        <a:buNone/>
                        <a:tabLst/>
                        <a:defRPr/>
                      </a:pPr>
                      <a:r>
                        <a:rPr lang="en-ZA" sz="1200" b="1" kern="1200" dirty="0" smtClean="0">
                          <a:solidFill>
                            <a:schemeClr val="tx1"/>
                          </a:solidFill>
                          <a:effectLst/>
                          <a:latin typeface="Arial Narrow" pitchFamily="34" charset="0"/>
                          <a:ea typeface="+mn-ea"/>
                          <a:cs typeface="+mn-cs"/>
                        </a:rPr>
                        <a:t>Achieved.  </a:t>
                      </a:r>
                      <a:r>
                        <a:rPr lang="en-ZA" sz="1200" kern="1200" dirty="0" smtClean="0">
                          <a:solidFill>
                            <a:schemeClr val="tx1"/>
                          </a:solidFill>
                          <a:effectLst/>
                          <a:latin typeface="Arial Narrow" pitchFamily="34" charset="0"/>
                          <a:ea typeface="+mn-ea"/>
                          <a:cs typeface="+mn-cs"/>
                        </a:rPr>
                        <a:t>Four written requests relating to core multi -lateral environmental agreements were responded to within timeframe stipulated.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Slide Number Placeholder 1"/>
          <p:cNvSpPr>
            <a:spLocks noGrp="1"/>
          </p:cNvSpPr>
          <p:nvPr>
            <p:ph type="sldNum" sz="quarter" idx="12"/>
          </p:nvPr>
        </p:nvSpPr>
        <p:spPr/>
        <p:txBody>
          <a:bodyPr/>
          <a:lstStyle/>
          <a:p>
            <a:pPr>
              <a:defRPr/>
            </a:pPr>
            <a:fld id="{9C457303-9F10-4D8F-8D76-077531F17F12}" type="slidenum">
              <a:rPr lang="en-US" smtClean="0">
                <a:solidFill>
                  <a:prstClr val="black">
                    <a:tint val="75000"/>
                  </a:prstClr>
                </a:solidFill>
              </a:rPr>
              <a:pPr>
                <a:defRPr/>
              </a:pPr>
              <a:t>31</a:t>
            </a:fld>
            <a:endParaRPr lang="en-US">
              <a:solidFill>
                <a:prstClr val="black">
                  <a:tint val="75000"/>
                </a:prstClr>
              </a:solidFill>
            </a:endParaRPr>
          </a:p>
        </p:txBody>
      </p:sp>
      <p:sp>
        <p:nvSpPr>
          <p:cNvPr id="3" name="Rectangle 2"/>
          <p:cNvSpPr/>
          <p:nvPr/>
        </p:nvSpPr>
        <p:spPr>
          <a:xfrm>
            <a:off x="251520" y="135793"/>
            <a:ext cx="8712968" cy="830997"/>
          </a:xfrm>
          <a:prstGeom prst="rect">
            <a:avLst/>
          </a:prstGeom>
        </p:spPr>
        <p:txBody>
          <a:bodyPr wrap="square">
            <a:spAutoFit/>
          </a:bodyPr>
          <a:lstStyle/>
          <a:p>
            <a:r>
              <a:rPr lang="en-ZA" sz="1600" b="1" dirty="0">
                <a:latin typeface="Arial Black" panose="020B0A04020102020204" pitchFamily="34" charset="0"/>
              </a:rPr>
              <a:t>PROGRAMME</a:t>
            </a:r>
            <a:r>
              <a:rPr lang="en-US" sz="1600" b="1" dirty="0">
                <a:latin typeface="Arial Black" panose="020B0A04020102020204" pitchFamily="34" charset="0"/>
              </a:rPr>
              <a:t> 5: </a:t>
            </a:r>
            <a:r>
              <a:rPr lang="en-ZA" sz="1600" b="1" dirty="0">
                <a:latin typeface="Arial Black" panose="020B0A04020102020204" pitchFamily="34" charset="0"/>
              </a:rPr>
              <a:t>PROVIDE BIODIVERSITY AND CLIMATE CHANGE ADAPTATION POLICY TOOLS AND ADVICE IN SUPPORT OF SOUTH AFRICA’S </a:t>
            </a:r>
            <a:r>
              <a:rPr lang="en-ZA" sz="1600" b="1" dirty="0" smtClean="0">
                <a:latin typeface="Arial Black" panose="020B0A04020102020204" pitchFamily="34" charset="0"/>
              </a:rPr>
              <a:t>DEVELOPMENT (continue..)</a:t>
            </a:r>
            <a:endParaRPr lang="en-ZA" sz="1600" b="1" dirty="0">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362592135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323528" y="116632"/>
            <a:ext cx="8373616" cy="477836"/>
          </a:xfrm>
        </p:spPr>
        <p:txBody>
          <a:bodyPr>
            <a:noAutofit/>
          </a:bodyPr>
          <a:lstStyle/>
          <a:p>
            <a:pPr algn="l"/>
            <a:r>
              <a:rPr lang="en-ZA" sz="1600" b="1" dirty="0" smtClean="0">
                <a:latin typeface="Arial Black" panose="020B0A04020102020204" pitchFamily="34" charset="0"/>
              </a:rPr>
              <a:t/>
            </a:r>
            <a:br>
              <a:rPr lang="en-ZA" sz="1600" b="1" dirty="0" smtClean="0">
                <a:latin typeface="Arial Black" panose="020B0A04020102020204" pitchFamily="34" charset="0"/>
              </a:rPr>
            </a:br>
            <a:endParaRPr lang="en-ZA" sz="1600" b="1" dirty="0"/>
          </a:p>
        </p:txBody>
      </p:sp>
      <p:graphicFrame>
        <p:nvGraphicFramePr>
          <p:cNvPr id="4" name="Group 121"/>
          <p:cNvGraphicFramePr>
            <a:graphicFrameLocks noGrp="1"/>
          </p:cNvGraphicFramePr>
          <p:nvPr>
            <p:ph idx="1"/>
            <p:extLst>
              <p:ext uri="{D42A27DB-BD31-4B8C-83A1-F6EECF244321}">
                <p14:modId xmlns:p14="http://schemas.microsoft.com/office/powerpoint/2010/main" val="3947179331"/>
              </p:ext>
            </p:extLst>
          </p:nvPr>
        </p:nvGraphicFramePr>
        <p:xfrm>
          <a:off x="251520" y="1052736"/>
          <a:ext cx="8761862" cy="3209175"/>
        </p:xfrm>
        <a:graphic>
          <a:graphicData uri="http://schemas.openxmlformats.org/drawingml/2006/table">
            <a:tbl>
              <a:tblPr/>
              <a:tblGrid>
                <a:gridCol w="2166165"/>
                <a:gridCol w="1582967"/>
                <a:gridCol w="1513539"/>
                <a:gridCol w="3499191"/>
              </a:tblGrid>
              <a:tr h="323742">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600" b="1" dirty="0" smtClean="0">
                          <a:latin typeface="+mn-lt"/>
                          <a:cs typeface="Arial" panose="020B0604020202020204" pitchFamily="34" charset="0"/>
                        </a:rPr>
                        <a:t>5.4: </a:t>
                      </a:r>
                      <a:r>
                        <a:rPr lang="en-ZA" sz="1600" b="1" i="0" u="none" strike="noStrike" kern="1200" baseline="0" dirty="0" smtClean="0">
                          <a:solidFill>
                            <a:schemeClr val="dk1"/>
                          </a:solidFill>
                          <a:latin typeface="+mn-lt"/>
                          <a:ea typeface="+mn-ea"/>
                          <a:cs typeface="+mn-cs"/>
                        </a:rPr>
                        <a:t>The direct access climate finance modality is proved to be effective in building resilience in communities vulnerable to adverse climate impacts</a:t>
                      </a:r>
                      <a:endParaRPr lang="en-ZA" sz="1600" b="1" dirty="0" smtClean="0">
                        <a:latin typeface="+mn-lt"/>
                        <a:cs typeface="Arial" panose="020B0604020202020204" pitchFamily="34" charset="0"/>
                      </a:endParaRPr>
                    </a:p>
                  </a:txBody>
                  <a:tcPr marL="91454" marR="9145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tr>
              <a:tr h="5269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bg1"/>
                          </a:solidFill>
                          <a:effectLst/>
                          <a:latin typeface="Arial Narrow" pitchFamily="34" charset="0"/>
                          <a:ea typeface="+mn-ea"/>
                          <a:cs typeface="Arial" pitchFamily="34" charset="0"/>
                        </a:rPr>
                        <a:t>Performance indicator </a:t>
                      </a:r>
                    </a:p>
                  </a:txBody>
                  <a:tcPr marL="91454" marR="9145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algn="ctr">
                        <a:lnSpc>
                          <a:spcPct val="115000"/>
                        </a:lnSpc>
                        <a:spcAft>
                          <a:spcPts val="0"/>
                        </a:spcAft>
                      </a:pPr>
                      <a:r>
                        <a:rPr kumimoji="0" lang="en-ZA" sz="1400" b="1" i="0" u="none" strike="noStrike" kern="1200" cap="none" normalizeH="0" baseline="0" dirty="0" smtClean="0">
                          <a:ln>
                            <a:noFill/>
                          </a:ln>
                          <a:solidFill>
                            <a:schemeClr val="bg1"/>
                          </a:solidFill>
                          <a:effectLst/>
                          <a:latin typeface="Arial Narrow" pitchFamily="34" charset="0"/>
                          <a:ea typeface="+mn-ea"/>
                          <a:cs typeface="Arial" pitchFamily="34" charset="0"/>
                        </a:rPr>
                        <a:t>Baseline </a:t>
                      </a:r>
                      <a:endParaRPr kumimoji="0" lang="en-ZA" sz="1400" b="1" i="0" u="none" strike="noStrike" kern="1200" cap="none" normalizeH="0" baseline="0" dirty="0">
                        <a:ln>
                          <a:noFill/>
                        </a:ln>
                        <a:solidFill>
                          <a:schemeClr val="bg1"/>
                        </a:solidFill>
                        <a:effectLst/>
                        <a:latin typeface="Arial Narrow" pitchFamily="34" charset="0"/>
                        <a:ea typeface="+mn-ea"/>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algn="ctr">
                        <a:lnSpc>
                          <a:spcPct val="115000"/>
                        </a:lnSpc>
                        <a:spcAft>
                          <a:spcPts val="0"/>
                        </a:spcAft>
                      </a:pPr>
                      <a:r>
                        <a:rPr kumimoji="0" lang="en-ZA" sz="1400" b="1" i="0" u="none" strike="noStrike" kern="1200" cap="none" normalizeH="0" baseline="0" dirty="0" smtClean="0">
                          <a:ln>
                            <a:noFill/>
                          </a:ln>
                          <a:solidFill>
                            <a:schemeClr val="bg1"/>
                          </a:solidFill>
                          <a:effectLst/>
                          <a:latin typeface="Arial Narrow" pitchFamily="34" charset="0"/>
                          <a:ea typeface="+mn-ea"/>
                          <a:cs typeface="Arial" pitchFamily="34" charset="0"/>
                        </a:rPr>
                        <a:t>Annual target </a:t>
                      </a:r>
                    </a:p>
                    <a:p>
                      <a:pPr algn="ctr">
                        <a:lnSpc>
                          <a:spcPct val="115000"/>
                        </a:lnSpc>
                        <a:spcAft>
                          <a:spcPts val="0"/>
                        </a:spcAft>
                      </a:pPr>
                      <a:r>
                        <a:rPr kumimoji="0" lang="en-ZA" sz="1400" b="1" i="0" u="none" strike="noStrike" kern="1200" cap="none" normalizeH="0" baseline="0" dirty="0" smtClean="0">
                          <a:ln>
                            <a:noFill/>
                          </a:ln>
                          <a:solidFill>
                            <a:schemeClr val="bg1"/>
                          </a:solidFill>
                          <a:effectLst/>
                          <a:latin typeface="Arial Narrow" pitchFamily="34" charset="0"/>
                          <a:ea typeface="+mn-ea"/>
                          <a:cs typeface="Arial" pitchFamily="34" charset="0"/>
                        </a:rPr>
                        <a:t>2014/15</a:t>
                      </a:r>
                      <a:endParaRPr kumimoji="0" lang="en-ZA" sz="1400" b="1" i="0" u="none" strike="noStrike" kern="1200" cap="none" normalizeH="0" baseline="0" dirty="0">
                        <a:ln>
                          <a:noFill/>
                        </a:ln>
                        <a:solidFill>
                          <a:schemeClr val="bg1"/>
                        </a:solidFill>
                        <a:effectLst/>
                        <a:latin typeface="Arial Narrow" pitchFamily="34" charset="0"/>
                        <a:ea typeface="+mn-ea"/>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cap="none" normalizeH="0" baseline="0" dirty="0" smtClean="0">
                          <a:ln>
                            <a:noFill/>
                          </a:ln>
                          <a:solidFill>
                            <a:schemeClr val="bg1"/>
                          </a:solidFill>
                          <a:effectLst/>
                          <a:latin typeface="Arial Narrow" pitchFamily="34" charset="0"/>
                          <a:cs typeface="Arial" pitchFamily="34" charset="0"/>
                        </a:rPr>
                        <a:t>Achievements/Challenges/Corrective measures</a:t>
                      </a:r>
                    </a:p>
                  </a:txBody>
                  <a:tcPr marL="91454" marR="9145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r>
              <a:tr h="57606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b="1" i="0" u="none" strike="noStrike" kern="1200" baseline="0" dirty="0" smtClean="0">
                          <a:solidFill>
                            <a:schemeClr val="dk1"/>
                          </a:solidFill>
                          <a:latin typeface="Arial Narrow" panose="020B0606020202030204" pitchFamily="34" charset="0"/>
                          <a:ea typeface="+mn-ea"/>
                          <a:cs typeface="Arial" panose="020B0604020202020204" pitchFamily="34" charset="0"/>
                        </a:rPr>
                        <a:t>Number of climate change adaptation pilot projects developed and implemented via the direct access modality</a:t>
                      </a:r>
                      <a:endParaRPr lang="en-ZA" sz="1200" b="1" dirty="0" smtClean="0">
                        <a:effectLst/>
                        <a:latin typeface="Arial Narrow" panose="020B0606020202030204" pitchFamily="34" charset="0"/>
                        <a:ea typeface="Times New Roman"/>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ZA" sz="1200" b="1" dirty="0" smtClean="0">
                        <a:effectLst/>
                        <a:latin typeface="Arial Narrow" panose="020B0606020202030204" pitchFamily="34" charset="0"/>
                        <a:ea typeface="Times New Roman"/>
                        <a:cs typeface="Arial" panose="020B0604020202020204" pitchFamily="34" charset="0"/>
                      </a:endParaRPr>
                    </a:p>
                  </a:txBody>
                  <a:tcPr marL="45728" marR="4572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Arial Narrow" panose="020B0606020202030204" pitchFamily="34" charset="0"/>
                          <a:ea typeface="+mn-ea"/>
                          <a:cs typeface="+mn-cs"/>
                        </a:rPr>
                        <a:t>NIE lessons and experiences shared at three international and three national meetings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200" kern="1200" dirty="0" smtClean="0">
                        <a:solidFill>
                          <a:schemeClr val="tx1"/>
                        </a:solidFill>
                        <a:effectLst/>
                        <a:latin typeface="Arial Narrow" panose="020B0606020202030204" pitchFamily="34"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en-ZA" sz="1200" b="0" i="0" u="none" strike="noStrike" kern="1200" baseline="0" dirty="0" smtClean="0">
                          <a:solidFill>
                            <a:schemeClr val="dk1"/>
                          </a:solidFill>
                          <a:latin typeface="Arial Narrow" panose="020B0606020202030204" pitchFamily="34" charset="0"/>
                          <a:ea typeface="+mn-ea"/>
                          <a:cs typeface="Arial" panose="020B0604020202020204" pitchFamily="34" charset="0"/>
                        </a:rPr>
                        <a:t>Detailed project concepts approved for two climate change adaptation fund direct</a:t>
                      </a:r>
                    </a:p>
                    <a:p>
                      <a:r>
                        <a:rPr lang="en-ZA" sz="1200" b="0" i="0" u="none" strike="noStrike" kern="1200" baseline="0" dirty="0" smtClean="0">
                          <a:solidFill>
                            <a:schemeClr val="dk1"/>
                          </a:solidFill>
                          <a:latin typeface="Arial Narrow" panose="020B0606020202030204" pitchFamily="34" charset="0"/>
                          <a:ea typeface="+mn-ea"/>
                          <a:cs typeface="Arial" panose="020B0604020202020204" pitchFamily="34" charset="0"/>
                        </a:rPr>
                        <a:t>access modalities</a:t>
                      </a:r>
                      <a:endParaRPr lang="en-ZA" sz="1200" b="0" dirty="0" smtClean="0">
                        <a:effectLst/>
                        <a:latin typeface="Arial Narrow" panose="020B0606020202030204" pitchFamily="34" charset="0"/>
                        <a:ea typeface="Times New Roman"/>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ZA" sz="1200" b="0" dirty="0" smtClean="0">
                        <a:effectLst/>
                        <a:latin typeface="Arial Narrow" panose="020B0606020202030204" pitchFamily="34" charset="0"/>
                        <a:ea typeface="Times New Roman"/>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l" defTabSz="457200" rtl="0" eaLnBrk="1" fontAlgn="ctr" latinLnBrk="0" hangingPunct="1">
                        <a:lnSpc>
                          <a:spcPct val="110000"/>
                        </a:lnSpc>
                        <a:spcBef>
                          <a:spcPts val="0"/>
                        </a:spcBef>
                        <a:spcAft>
                          <a:spcPts val="0"/>
                        </a:spcAft>
                        <a:buClrTx/>
                        <a:buSzTx/>
                        <a:buFontTx/>
                        <a:buNone/>
                        <a:tabLst/>
                        <a:defRPr/>
                      </a:pPr>
                      <a:r>
                        <a:rPr lang="en-ZA" sz="1200" b="1" i="1" kern="1200" dirty="0" smtClean="0">
                          <a:solidFill>
                            <a:schemeClr val="tx1"/>
                          </a:solidFill>
                          <a:effectLst/>
                          <a:latin typeface="Arial Narrow" pitchFamily="34" charset="0"/>
                          <a:ea typeface="+mn-ea"/>
                          <a:cs typeface="+mn-cs"/>
                        </a:rPr>
                        <a:t>Progress</a:t>
                      </a:r>
                      <a:r>
                        <a:rPr lang="en-ZA" sz="1200" kern="1200" dirty="0" smtClean="0">
                          <a:solidFill>
                            <a:schemeClr val="tx1"/>
                          </a:solidFill>
                          <a:effectLst/>
                          <a:latin typeface="Arial Narrow" pitchFamily="34" charset="0"/>
                          <a:ea typeface="+mn-ea"/>
                          <a:cs typeface="+mn-cs"/>
                        </a:rPr>
                        <a:t>:</a:t>
                      </a:r>
                    </a:p>
                    <a:p>
                      <a:pPr marL="0" marR="0" indent="0" algn="l" defTabSz="457200" rtl="0" eaLnBrk="1" fontAlgn="ctr" latinLnBrk="0" hangingPunct="1">
                        <a:lnSpc>
                          <a:spcPct val="100000"/>
                        </a:lnSpc>
                        <a:spcBef>
                          <a:spcPts val="0"/>
                        </a:spcBef>
                        <a:spcAft>
                          <a:spcPts val="0"/>
                        </a:spcAft>
                        <a:buClrTx/>
                        <a:buSzTx/>
                        <a:buFontTx/>
                        <a:buNone/>
                        <a:tabLst/>
                        <a:defRPr/>
                      </a:pPr>
                      <a:r>
                        <a:rPr lang="en-ZA" sz="1200" b="1" kern="1200" dirty="0" smtClean="0">
                          <a:solidFill>
                            <a:schemeClr val="tx1"/>
                          </a:solidFill>
                          <a:effectLst/>
                          <a:latin typeface="Arial Narrow" pitchFamily="34" charset="0"/>
                          <a:ea typeface="+mn-ea"/>
                          <a:cs typeface="+mn-cs"/>
                        </a:rPr>
                        <a:t>Achieved</a:t>
                      </a:r>
                      <a:r>
                        <a:rPr lang="en-ZA" sz="1200" kern="1200" dirty="0" smtClean="0">
                          <a:solidFill>
                            <a:schemeClr val="tx1"/>
                          </a:solidFill>
                          <a:effectLst/>
                          <a:latin typeface="Arial Narrow" pitchFamily="34" charset="0"/>
                          <a:ea typeface="+mn-ea"/>
                          <a:cs typeface="+mn-cs"/>
                        </a:rPr>
                        <a:t>.  The detailed project concepts were  approved for two climate change adaptation fund direct access modalities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6064">
                <a:tc>
                  <a:txBody>
                    <a:bodyPr/>
                    <a:lstStyle/>
                    <a:p>
                      <a:r>
                        <a:rPr lang="en-ZA" sz="1200" b="1" i="0" u="none" strike="noStrike" kern="1200" baseline="0" dirty="0" smtClean="0">
                          <a:solidFill>
                            <a:schemeClr val="dk1"/>
                          </a:solidFill>
                          <a:latin typeface="Arial Narrow" panose="020B0606020202030204" pitchFamily="34" charset="0"/>
                          <a:ea typeface="+mn-ea"/>
                          <a:cs typeface="Arial" panose="020B0604020202020204" pitchFamily="34" charset="0"/>
                        </a:rPr>
                        <a:t>Number of cases where South Africa’s experience with direct access is documented and Shared</a:t>
                      </a:r>
                      <a:endParaRPr lang="en-ZA" sz="1200" b="1" dirty="0">
                        <a:effectLst/>
                        <a:latin typeface="Arial Narrow" panose="020B0606020202030204" pitchFamily="34" charset="0"/>
                        <a:ea typeface="Times New Roman"/>
                        <a:cs typeface="Arial" panose="020B0604020202020204" pitchFamily="34" charset="0"/>
                      </a:endParaRPr>
                    </a:p>
                  </a:txBody>
                  <a:tcPr marL="45728" marR="4572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ZA" sz="1200" kern="1200" dirty="0" smtClean="0">
                        <a:solidFill>
                          <a:schemeClr val="tx1"/>
                        </a:solidFill>
                        <a:effectLst/>
                        <a:latin typeface="Arial Narrow" panose="020B0606020202030204" pitchFamily="34"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en-ZA" sz="1200" b="0" i="0" u="none" strike="noStrike" kern="1200" baseline="0" dirty="0" smtClean="0">
                          <a:solidFill>
                            <a:schemeClr val="dk1"/>
                          </a:solidFill>
                          <a:latin typeface="Arial Narrow" panose="020B0606020202030204" pitchFamily="34" charset="0"/>
                          <a:ea typeface="+mn-ea"/>
                          <a:cs typeface="Arial" panose="020B0604020202020204" pitchFamily="34" charset="0"/>
                        </a:rPr>
                        <a:t>NIE lessons and experiences shared at least four international, regional and national meetings per annum </a:t>
                      </a:r>
                      <a:endParaRPr lang="en-ZA" sz="1200" b="0" dirty="0" smtClean="0">
                        <a:effectLst/>
                        <a:latin typeface="Arial Narrow" panose="020B0606020202030204" pitchFamily="34" charset="0"/>
                        <a:ea typeface="Times New Roman"/>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ZA" sz="1200" b="0" dirty="0" smtClean="0">
                        <a:effectLst/>
                        <a:latin typeface="Arial Narrow" panose="020B0606020202030204" pitchFamily="34" charset="0"/>
                        <a:ea typeface="Times New Roman"/>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l" defTabSz="457200" rtl="0" eaLnBrk="1" fontAlgn="ctr" latinLnBrk="0" hangingPunct="1">
                        <a:lnSpc>
                          <a:spcPct val="110000"/>
                        </a:lnSpc>
                        <a:spcBef>
                          <a:spcPts val="0"/>
                        </a:spcBef>
                        <a:spcAft>
                          <a:spcPts val="0"/>
                        </a:spcAft>
                        <a:buClrTx/>
                        <a:buSzTx/>
                        <a:buFont typeface="Arial" panose="020B0604020202020204" pitchFamily="34" charset="0"/>
                        <a:buNone/>
                        <a:tabLst/>
                        <a:defRPr/>
                      </a:pPr>
                      <a:r>
                        <a:rPr lang="en-ZA" sz="1200" b="1" i="1" kern="1200" dirty="0" smtClean="0">
                          <a:solidFill>
                            <a:schemeClr val="tx1"/>
                          </a:solidFill>
                          <a:effectLst/>
                          <a:latin typeface="Arial Narrow" pitchFamily="34" charset="0"/>
                          <a:ea typeface="+mn-ea"/>
                          <a:cs typeface="+mn-cs"/>
                        </a:rPr>
                        <a:t>Progress:</a:t>
                      </a:r>
                    </a:p>
                    <a:p>
                      <a:pPr marL="0" marR="0" indent="0" algn="l" defTabSz="457200" rtl="0" eaLnBrk="1" fontAlgn="ctr" latinLnBrk="0" hangingPunct="1">
                        <a:lnSpc>
                          <a:spcPct val="100000"/>
                        </a:lnSpc>
                        <a:spcBef>
                          <a:spcPts val="0"/>
                        </a:spcBef>
                        <a:spcAft>
                          <a:spcPts val="0"/>
                        </a:spcAft>
                        <a:buClrTx/>
                        <a:buSzTx/>
                        <a:buFont typeface="Arial" panose="020B0604020202020204" pitchFamily="34" charset="0"/>
                        <a:buNone/>
                        <a:tabLst/>
                        <a:defRPr/>
                      </a:pPr>
                      <a:r>
                        <a:rPr lang="en-ZA" sz="1200" b="1" i="0" kern="1200" dirty="0" smtClean="0">
                          <a:solidFill>
                            <a:schemeClr val="tx1"/>
                          </a:solidFill>
                          <a:effectLst/>
                          <a:latin typeface="Arial Narrow" pitchFamily="34" charset="0"/>
                          <a:ea typeface="+mn-ea"/>
                          <a:cs typeface="+mn-cs"/>
                        </a:rPr>
                        <a:t>Achieved.</a:t>
                      </a:r>
                      <a:r>
                        <a:rPr lang="en-ZA" sz="1200" b="0" i="0" kern="1200" dirty="0" smtClean="0">
                          <a:solidFill>
                            <a:schemeClr val="tx1"/>
                          </a:solidFill>
                          <a:effectLst/>
                          <a:latin typeface="Arial Narrow" pitchFamily="34" charset="0"/>
                          <a:ea typeface="+mn-ea"/>
                          <a:cs typeface="+mn-cs"/>
                        </a:rPr>
                        <a:t>  NIE lessons and experiences were shared at least four international, regional and national meetings per annum.</a:t>
                      </a:r>
                    </a:p>
                    <a:p>
                      <a:pPr marL="0" marR="0" indent="0" algn="l" defTabSz="457200" rtl="0" eaLnBrk="1" fontAlgn="ctr" latinLnBrk="0" hangingPunct="1">
                        <a:lnSpc>
                          <a:spcPct val="110000"/>
                        </a:lnSpc>
                        <a:spcBef>
                          <a:spcPts val="0"/>
                        </a:spcBef>
                        <a:spcAft>
                          <a:spcPts val="0"/>
                        </a:spcAft>
                        <a:buClrTx/>
                        <a:buSzTx/>
                        <a:buFont typeface="Arial" panose="020B0604020202020204" pitchFamily="34" charset="0"/>
                        <a:buNone/>
                        <a:tabLst/>
                        <a:defRPr/>
                      </a:pPr>
                      <a:endParaRPr lang="en-ZA" sz="1200" kern="1200" dirty="0" smtClean="0">
                        <a:solidFill>
                          <a:schemeClr val="tx1"/>
                        </a:solidFill>
                        <a:effectLst/>
                        <a:latin typeface="Arial Narrow" pitchFamily="34"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Slide Number Placeholder 1"/>
          <p:cNvSpPr>
            <a:spLocks noGrp="1"/>
          </p:cNvSpPr>
          <p:nvPr>
            <p:ph type="sldNum" sz="quarter" idx="12"/>
          </p:nvPr>
        </p:nvSpPr>
        <p:spPr/>
        <p:txBody>
          <a:bodyPr/>
          <a:lstStyle/>
          <a:p>
            <a:pPr>
              <a:defRPr/>
            </a:pPr>
            <a:fld id="{9C457303-9F10-4D8F-8D76-077531F17F12}" type="slidenum">
              <a:rPr lang="en-US" smtClean="0">
                <a:solidFill>
                  <a:prstClr val="black">
                    <a:tint val="75000"/>
                  </a:prstClr>
                </a:solidFill>
              </a:rPr>
              <a:pPr>
                <a:defRPr/>
              </a:pPr>
              <a:t>32</a:t>
            </a:fld>
            <a:endParaRPr lang="en-US">
              <a:solidFill>
                <a:prstClr val="black">
                  <a:tint val="75000"/>
                </a:prstClr>
              </a:solidFill>
            </a:endParaRPr>
          </a:p>
        </p:txBody>
      </p:sp>
      <p:sp>
        <p:nvSpPr>
          <p:cNvPr id="3" name="Rectangle 2"/>
          <p:cNvSpPr/>
          <p:nvPr/>
        </p:nvSpPr>
        <p:spPr>
          <a:xfrm>
            <a:off x="251520" y="135793"/>
            <a:ext cx="8712968" cy="830997"/>
          </a:xfrm>
          <a:prstGeom prst="rect">
            <a:avLst/>
          </a:prstGeom>
        </p:spPr>
        <p:txBody>
          <a:bodyPr wrap="square">
            <a:spAutoFit/>
          </a:bodyPr>
          <a:lstStyle/>
          <a:p>
            <a:r>
              <a:rPr lang="en-ZA" sz="1600" b="1" dirty="0">
                <a:latin typeface="Arial Black" panose="020B0A04020102020204" pitchFamily="34" charset="0"/>
              </a:rPr>
              <a:t>PROGRAMME</a:t>
            </a:r>
            <a:r>
              <a:rPr lang="en-US" sz="1600" b="1" dirty="0">
                <a:latin typeface="Arial Black" panose="020B0A04020102020204" pitchFamily="34" charset="0"/>
              </a:rPr>
              <a:t> 5: </a:t>
            </a:r>
            <a:r>
              <a:rPr lang="en-ZA" sz="1600" b="1" dirty="0">
                <a:latin typeface="Arial Black" panose="020B0A04020102020204" pitchFamily="34" charset="0"/>
              </a:rPr>
              <a:t>PROVIDE BIODIVERSITY AND CLIMATE CHANGE ADAPTATION POLICY TOOLS AND ADVICE IN SUPPORT OF SOUTH AFRICA’S </a:t>
            </a:r>
            <a:r>
              <a:rPr lang="en-ZA" sz="1600" b="1" dirty="0" smtClean="0">
                <a:latin typeface="Arial Black" panose="020B0A04020102020204" pitchFamily="34" charset="0"/>
              </a:rPr>
              <a:t>DEVELOPMENT (continue..)</a:t>
            </a:r>
            <a:endParaRPr lang="en-ZA" sz="1600" b="1" dirty="0">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117682221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
          <p:cNvSpPr>
            <a:spLocks noChangeArrowheads="1"/>
          </p:cNvSpPr>
          <p:nvPr/>
        </p:nvSpPr>
        <p:spPr bwMode="auto">
          <a:xfrm>
            <a:off x="134351" y="404664"/>
            <a:ext cx="2721144" cy="2204518"/>
          </a:xfrm>
          <a:prstGeom prst="roundRect">
            <a:avLst>
              <a:gd name="adj" fmla="val 16667"/>
            </a:avLst>
          </a:prstGeom>
          <a:solidFill>
            <a:schemeClr val="bg1"/>
          </a:solidFill>
          <a:ln w="9525">
            <a:solidFill>
              <a:srgbClr val="76923C"/>
            </a:solidFill>
            <a:round/>
            <a:headEnd/>
            <a:tailEnd/>
          </a:ln>
        </p:spPr>
        <p:txBody>
          <a:bodyPr/>
          <a:lstStyle/>
          <a:p>
            <a:pPr marL="176213" indent="-176213" eaLnBrk="0" fontAlgn="base" hangingPunct="0">
              <a:spcBef>
                <a:spcPct val="0"/>
              </a:spcBef>
              <a:buClr>
                <a:srgbClr val="000000"/>
              </a:buClr>
              <a:buFont typeface="Symbol" pitchFamily="18" charset="2"/>
              <a:buChar char="·"/>
              <a:defRPr/>
            </a:pPr>
            <a:endParaRPr lang="en-GB" sz="1200" b="1" dirty="0" smtClean="0">
              <a:solidFill>
                <a:srgbClr val="000000"/>
              </a:solidFill>
              <a:latin typeface="Arial" pitchFamily="34" charset="0"/>
              <a:cs typeface="Arial" pitchFamily="34" charset="0"/>
            </a:endParaRPr>
          </a:p>
          <a:p>
            <a:pPr marL="176213" indent="-176213" eaLnBrk="0" fontAlgn="base" hangingPunct="0">
              <a:spcBef>
                <a:spcPct val="0"/>
              </a:spcBef>
              <a:buClr>
                <a:srgbClr val="000000"/>
              </a:buClr>
              <a:buFont typeface="Symbol" pitchFamily="18" charset="2"/>
              <a:buChar char="·"/>
              <a:defRPr/>
            </a:pPr>
            <a:endParaRPr lang="en-GB" sz="1200" b="1" dirty="0" smtClean="0">
              <a:solidFill>
                <a:srgbClr val="000000"/>
              </a:solidFill>
              <a:latin typeface="Arial" pitchFamily="34" charset="0"/>
              <a:cs typeface="Arial" pitchFamily="34" charset="0"/>
            </a:endParaRPr>
          </a:p>
          <a:p>
            <a:pPr marL="176213" indent="-176213" eaLnBrk="0" fontAlgn="base" hangingPunct="0">
              <a:spcBef>
                <a:spcPct val="0"/>
              </a:spcBef>
              <a:buClr>
                <a:srgbClr val="000000"/>
              </a:buClr>
              <a:buFont typeface="Symbol" pitchFamily="18" charset="2"/>
              <a:buChar char="·"/>
              <a:defRPr/>
            </a:pPr>
            <a:r>
              <a:rPr lang="en-GB" sz="1200" b="1" dirty="0" smtClean="0">
                <a:solidFill>
                  <a:srgbClr val="000000"/>
                </a:solidFill>
                <a:latin typeface="Arial" pitchFamily="34" charset="0"/>
                <a:cs typeface="Arial" pitchFamily="34" charset="0"/>
              </a:rPr>
              <a:t>946 pioneers skilled</a:t>
            </a:r>
            <a:endParaRPr lang="en-GB" sz="1200" b="1" dirty="0">
              <a:solidFill>
                <a:srgbClr val="000000"/>
              </a:solidFill>
              <a:latin typeface="Arial" pitchFamily="34" charset="0"/>
              <a:cs typeface="Arial" pitchFamily="34" charset="0"/>
            </a:endParaRPr>
          </a:p>
          <a:p>
            <a:pPr marL="176213" indent="-176213" eaLnBrk="0" fontAlgn="base" hangingPunct="0">
              <a:spcBef>
                <a:spcPct val="0"/>
              </a:spcBef>
              <a:buClr>
                <a:srgbClr val="000000"/>
              </a:buClr>
              <a:buFont typeface="Symbol" pitchFamily="18" charset="2"/>
              <a:buChar char="·"/>
              <a:defRPr/>
            </a:pPr>
            <a:r>
              <a:rPr lang="en-GB" sz="1200" b="1" dirty="0" smtClean="0">
                <a:solidFill>
                  <a:srgbClr val="000000"/>
                </a:solidFill>
                <a:latin typeface="Arial" pitchFamily="34" charset="0"/>
                <a:cs typeface="Arial" pitchFamily="34" charset="0"/>
              </a:rPr>
              <a:t>44 </a:t>
            </a:r>
            <a:r>
              <a:rPr lang="en-GB" sz="1200" b="1" dirty="0">
                <a:solidFill>
                  <a:srgbClr val="000000"/>
                </a:solidFill>
                <a:latin typeface="Arial" pitchFamily="34" charset="0"/>
                <a:cs typeface="Arial" pitchFamily="34" charset="0"/>
              </a:rPr>
              <a:t>host partner institutions</a:t>
            </a:r>
          </a:p>
          <a:p>
            <a:pPr marL="176213" indent="-176213" eaLnBrk="0" fontAlgn="base" hangingPunct="0">
              <a:spcBef>
                <a:spcPct val="0"/>
              </a:spcBef>
              <a:buClr>
                <a:srgbClr val="000000"/>
              </a:buClr>
              <a:buFont typeface="Symbol" pitchFamily="18" charset="2"/>
              <a:buChar char="·"/>
              <a:defRPr/>
            </a:pPr>
            <a:r>
              <a:rPr lang="en-GB" sz="1200" b="1" dirty="0" smtClean="0">
                <a:solidFill>
                  <a:srgbClr val="000000"/>
                </a:solidFill>
                <a:latin typeface="Arial" pitchFamily="34" charset="0"/>
                <a:cs typeface="Arial" pitchFamily="34" charset="0"/>
              </a:rPr>
              <a:t>shared </a:t>
            </a:r>
            <a:r>
              <a:rPr lang="en-GB" sz="1200" b="1" dirty="0">
                <a:solidFill>
                  <a:srgbClr val="000000"/>
                </a:solidFill>
                <a:latin typeface="Arial" pitchFamily="34" charset="0"/>
                <a:cs typeface="Arial" pitchFamily="34" charset="0"/>
              </a:rPr>
              <a:t>training &amp; in-house mentoring (life &amp; work skills, environment &amp; </a:t>
            </a:r>
            <a:r>
              <a:rPr lang="en-GB" sz="1200" b="1" dirty="0" smtClean="0">
                <a:solidFill>
                  <a:srgbClr val="000000"/>
                </a:solidFill>
                <a:latin typeface="Arial" pitchFamily="34" charset="0"/>
                <a:cs typeface="Arial" pitchFamily="34" charset="0"/>
              </a:rPr>
              <a:t>technical)</a:t>
            </a:r>
          </a:p>
          <a:p>
            <a:pPr marL="176213" indent="-176213" eaLnBrk="0" fontAlgn="base" hangingPunct="0">
              <a:spcBef>
                <a:spcPct val="0"/>
              </a:spcBef>
              <a:buClr>
                <a:srgbClr val="000000"/>
              </a:buClr>
              <a:buFont typeface="Symbol" pitchFamily="18" charset="2"/>
              <a:buChar char="·"/>
              <a:defRPr/>
            </a:pPr>
            <a:r>
              <a:rPr lang="en-GB" sz="1200" b="1" dirty="0" smtClean="0">
                <a:solidFill>
                  <a:srgbClr val="000000"/>
                </a:solidFill>
                <a:latin typeface="Arial" pitchFamily="34" charset="0"/>
                <a:cs typeface="Arial" pitchFamily="34" charset="0"/>
              </a:rPr>
              <a:t>185 permanent jobs created</a:t>
            </a:r>
          </a:p>
          <a:p>
            <a:pPr marL="176213" indent="-176213" eaLnBrk="0" fontAlgn="base" hangingPunct="0">
              <a:spcBef>
                <a:spcPct val="0"/>
              </a:spcBef>
              <a:buClr>
                <a:srgbClr val="000000"/>
              </a:buClr>
              <a:buFont typeface="Symbol" pitchFamily="18" charset="2"/>
              <a:buChar char="·"/>
              <a:defRPr/>
            </a:pPr>
            <a:r>
              <a:rPr lang="en-GB" sz="1200" b="1" dirty="0" smtClean="0">
                <a:solidFill>
                  <a:srgbClr val="000000"/>
                </a:solidFill>
                <a:latin typeface="Arial" pitchFamily="34" charset="0"/>
                <a:cs typeface="Arial" pitchFamily="34" charset="0"/>
              </a:rPr>
              <a:t>101 mentors trained</a:t>
            </a:r>
            <a:endParaRPr lang="en-GB" sz="1200" b="1" dirty="0">
              <a:solidFill>
                <a:srgbClr val="000000"/>
              </a:solidFill>
              <a:latin typeface="Arial" pitchFamily="34" charset="0"/>
              <a:cs typeface="Arial" pitchFamily="34" charset="0"/>
            </a:endParaRPr>
          </a:p>
          <a:p>
            <a:pPr marL="176213" indent="-176213" eaLnBrk="0" fontAlgn="base" hangingPunct="0">
              <a:spcBef>
                <a:spcPct val="0"/>
              </a:spcBef>
              <a:spcAft>
                <a:spcPts val="1000"/>
              </a:spcAft>
              <a:buClr>
                <a:srgbClr val="000000"/>
              </a:buClr>
              <a:buFont typeface="Symbol" pitchFamily="18" charset="2"/>
              <a:buChar char="·"/>
              <a:defRPr/>
            </a:pPr>
            <a:endParaRPr lang="en-GB" sz="1400" b="1" dirty="0">
              <a:solidFill>
                <a:srgbClr val="000000"/>
              </a:solidFill>
              <a:latin typeface="Arial" pitchFamily="34" charset="0"/>
              <a:cs typeface="Arial" pitchFamily="34" charset="0"/>
            </a:endParaRPr>
          </a:p>
          <a:p>
            <a:pPr eaLnBrk="0" fontAlgn="base" hangingPunct="0">
              <a:spcBef>
                <a:spcPct val="0"/>
              </a:spcBef>
              <a:spcAft>
                <a:spcPts val="1000"/>
              </a:spcAft>
              <a:buClr>
                <a:srgbClr val="000000"/>
              </a:buClr>
              <a:defRPr/>
            </a:pPr>
            <a:endParaRPr lang="en-GB" sz="1400" b="1" dirty="0">
              <a:solidFill>
                <a:srgbClr val="000000"/>
              </a:solidFill>
              <a:latin typeface="Arial" pitchFamily="34" charset="0"/>
              <a:cs typeface="Arial" pitchFamily="34" charset="0"/>
            </a:endParaRPr>
          </a:p>
        </p:txBody>
      </p:sp>
      <p:sp>
        <p:nvSpPr>
          <p:cNvPr id="6" name="AutoShape 5"/>
          <p:cNvSpPr>
            <a:spLocks noChangeArrowheads="1"/>
          </p:cNvSpPr>
          <p:nvPr/>
        </p:nvSpPr>
        <p:spPr bwMode="auto">
          <a:xfrm>
            <a:off x="59322" y="3306304"/>
            <a:ext cx="2796173" cy="2282936"/>
          </a:xfrm>
          <a:prstGeom prst="roundRect">
            <a:avLst>
              <a:gd name="adj" fmla="val 16667"/>
            </a:avLst>
          </a:prstGeom>
          <a:solidFill>
            <a:schemeClr val="bg1"/>
          </a:solidFill>
          <a:ln w="9525">
            <a:solidFill>
              <a:srgbClr val="76923C"/>
            </a:solidFill>
            <a:round/>
            <a:headEnd/>
            <a:tailEnd/>
          </a:ln>
        </p:spPr>
        <p:txBody>
          <a:bodyPr/>
          <a:lstStyle/>
          <a:p>
            <a:pPr marL="176213" lvl="1" indent="-176213" eaLnBrk="0" fontAlgn="base" hangingPunct="0">
              <a:spcBef>
                <a:spcPct val="0"/>
              </a:spcBef>
              <a:buFont typeface="Symbol" pitchFamily="18" charset="2"/>
              <a:buChar char="·"/>
              <a:defRPr/>
            </a:pPr>
            <a:r>
              <a:rPr lang="en-GB" sz="1200" b="1" dirty="0" smtClean="0">
                <a:solidFill>
                  <a:srgbClr val="000000"/>
                </a:solidFill>
                <a:latin typeface="Arial" pitchFamily="34" charset="0"/>
                <a:cs typeface="Arial" pitchFamily="34" charset="0"/>
              </a:rPr>
              <a:t>47 staff </a:t>
            </a:r>
            <a:r>
              <a:rPr lang="en-GB" sz="1200" b="1" dirty="0">
                <a:solidFill>
                  <a:srgbClr val="000000"/>
                </a:solidFill>
                <a:latin typeface="Arial" pitchFamily="34" charset="0"/>
                <a:cs typeface="Arial" pitchFamily="34" charset="0"/>
              </a:rPr>
              <a:t>bursaries awarded</a:t>
            </a:r>
            <a:r>
              <a:rPr lang="en-GB" sz="1200" b="1" dirty="0" smtClean="0">
                <a:solidFill>
                  <a:srgbClr val="000000"/>
                </a:solidFill>
                <a:latin typeface="Arial" pitchFamily="34" charset="0"/>
                <a:cs typeface="Arial" pitchFamily="34" charset="0"/>
              </a:rPr>
              <a:t>:</a:t>
            </a:r>
          </a:p>
          <a:p>
            <a:pPr marL="628650" lvl="2" indent="-171450" eaLnBrk="0" fontAlgn="base" hangingPunct="0">
              <a:spcBef>
                <a:spcPct val="0"/>
              </a:spcBef>
              <a:buFont typeface="Arial" panose="020B0604020202020204" pitchFamily="34" charset="0"/>
              <a:buChar char="•"/>
              <a:defRPr/>
            </a:pPr>
            <a:r>
              <a:rPr lang="en-GB" sz="1200" b="1" dirty="0" smtClean="0">
                <a:solidFill>
                  <a:srgbClr val="000000"/>
                </a:solidFill>
                <a:latin typeface="Arial" pitchFamily="34" charset="0"/>
                <a:cs typeface="Arial" pitchFamily="34" charset="0"/>
              </a:rPr>
              <a:t> 25 undergraduate </a:t>
            </a:r>
          </a:p>
          <a:p>
            <a:pPr marL="628650" lvl="2" indent="-171450" eaLnBrk="0" fontAlgn="base" hangingPunct="0">
              <a:spcBef>
                <a:spcPct val="0"/>
              </a:spcBef>
              <a:buFont typeface="Arial" panose="020B0604020202020204" pitchFamily="34" charset="0"/>
              <a:buChar char="•"/>
              <a:defRPr/>
            </a:pPr>
            <a:r>
              <a:rPr lang="en-GB" sz="1200" b="1" dirty="0" smtClean="0">
                <a:solidFill>
                  <a:srgbClr val="000000"/>
                </a:solidFill>
                <a:latin typeface="Arial" pitchFamily="34" charset="0"/>
                <a:cs typeface="Arial" pitchFamily="34" charset="0"/>
              </a:rPr>
              <a:t> 22 postgraduate</a:t>
            </a:r>
            <a:endParaRPr lang="en-GB" sz="1200" b="1" dirty="0">
              <a:solidFill>
                <a:srgbClr val="000000"/>
              </a:solidFill>
              <a:latin typeface="Arial" pitchFamily="34" charset="0"/>
              <a:cs typeface="Arial" pitchFamily="34" charset="0"/>
            </a:endParaRPr>
          </a:p>
          <a:p>
            <a:pPr marL="176213" lvl="1" indent="-176213" eaLnBrk="0" fontAlgn="base" hangingPunct="0">
              <a:spcBef>
                <a:spcPct val="0"/>
              </a:spcBef>
              <a:buFont typeface="Symbol" pitchFamily="18" charset="2"/>
              <a:buChar char="·"/>
              <a:defRPr/>
            </a:pPr>
            <a:r>
              <a:rPr lang="en-GB" sz="1200" b="1" dirty="0" smtClean="0">
                <a:solidFill>
                  <a:srgbClr val="000000"/>
                </a:solidFill>
                <a:latin typeface="Arial" pitchFamily="34" charset="0"/>
                <a:cs typeface="Arial" pitchFamily="34" charset="0"/>
              </a:rPr>
              <a:t>25 </a:t>
            </a:r>
            <a:r>
              <a:rPr lang="en-GB" sz="1200" b="1" dirty="0">
                <a:solidFill>
                  <a:srgbClr val="000000"/>
                </a:solidFill>
                <a:latin typeface="Arial" pitchFamily="34" charset="0"/>
                <a:cs typeface="Arial" pitchFamily="34" charset="0"/>
              </a:rPr>
              <a:t>work-integrated learning students </a:t>
            </a:r>
            <a:endParaRPr lang="en-GB" sz="1200" b="1" dirty="0" smtClean="0">
              <a:solidFill>
                <a:srgbClr val="000000"/>
              </a:solidFill>
              <a:latin typeface="Arial" pitchFamily="34" charset="0"/>
              <a:cs typeface="Arial" pitchFamily="34" charset="0"/>
            </a:endParaRPr>
          </a:p>
          <a:p>
            <a:pPr marL="176213" lvl="1" indent="-176213" eaLnBrk="0" fontAlgn="base" hangingPunct="0">
              <a:spcBef>
                <a:spcPct val="0"/>
              </a:spcBef>
              <a:buFont typeface="Symbol" pitchFamily="18" charset="2"/>
              <a:buChar char="·"/>
              <a:defRPr/>
            </a:pPr>
            <a:r>
              <a:rPr lang="en-GB" sz="1200" b="1" dirty="0" smtClean="0">
                <a:solidFill>
                  <a:srgbClr val="000000"/>
                </a:solidFill>
                <a:latin typeface="Arial" pitchFamily="34" charset="0"/>
                <a:cs typeface="Arial" pitchFamily="34" charset="0"/>
              </a:rPr>
              <a:t>40 interns </a:t>
            </a:r>
            <a:endParaRPr lang="en-GB" sz="1200" b="1" dirty="0">
              <a:solidFill>
                <a:srgbClr val="000000"/>
              </a:solidFill>
              <a:latin typeface="Arial" pitchFamily="34" charset="0"/>
              <a:cs typeface="Arial" pitchFamily="34" charset="0"/>
            </a:endParaRPr>
          </a:p>
          <a:p>
            <a:pPr marL="176213" lvl="1" indent="-176213" eaLnBrk="0" fontAlgn="base" hangingPunct="0">
              <a:spcBef>
                <a:spcPct val="0"/>
              </a:spcBef>
              <a:buFont typeface="Symbol" pitchFamily="18" charset="2"/>
              <a:buChar char="·"/>
              <a:defRPr/>
            </a:pPr>
            <a:r>
              <a:rPr lang="en-GB" sz="1200" b="1" dirty="0" smtClean="0">
                <a:solidFill>
                  <a:srgbClr val="000000"/>
                </a:solidFill>
                <a:latin typeface="Arial" pitchFamily="34" charset="0"/>
                <a:cs typeface="Arial" pitchFamily="34" charset="0"/>
              </a:rPr>
              <a:t>postgraduate </a:t>
            </a:r>
            <a:r>
              <a:rPr lang="en-GB" sz="1200" b="1" dirty="0">
                <a:solidFill>
                  <a:srgbClr val="000000"/>
                </a:solidFill>
                <a:latin typeface="Arial" pitchFamily="34" charset="0"/>
                <a:cs typeface="Arial" pitchFamily="34" charset="0"/>
              </a:rPr>
              <a:t>studentships: </a:t>
            </a:r>
          </a:p>
          <a:p>
            <a:pPr marL="628650" lvl="2" indent="-171450" eaLnBrk="0" fontAlgn="base" hangingPunct="0">
              <a:spcBef>
                <a:spcPct val="0"/>
              </a:spcBef>
              <a:buFont typeface="Arial" panose="020B0604020202020204" pitchFamily="34" charset="0"/>
              <a:buChar char="•"/>
              <a:defRPr/>
            </a:pPr>
            <a:r>
              <a:rPr lang="en-GB" sz="1200" b="1" dirty="0" smtClean="0">
                <a:solidFill>
                  <a:srgbClr val="000000"/>
                </a:solidFill>
                <a:latin typeface="Arial" pitchFamily="34" charset="0"/>
                <a:cs typeface="Arial" pitchFamily="34" charset="0"/>
              </a:rPr>
              <a:t>7 Honours </a:t>
            </a:r>
          </a:p>
          <a:p>
            <a:pPr marL="628650" lvl="2" indent="-171450" eaLnBrk="0" fontAlgn="base" hangingPunct="0">
              <a:spcBef>
                <a:spcPct val="0"/>
              </a:spcBef>
              <a:buFont typeface="Arial" panose="020B0604020202020204" pitchFamily="34" charset="0"/>
              <a:buChar char="•"/>
              <a:defRPr/>
            </a:pPr>
            <a:r>
              <a:rPr lang="en-GB" sz="1200" b="1" dirty="0" smtClean="0">
                <a:solidFill>
                  <a:srgbClr val="000000"/>
                </a:solidFill>
                <a:latin typeface="Arial" pitchFamily="34" charset="0"/>
                <a:cs typeface="Arial" pitchFamily="34" charset="0"/>
              </a:rPr>
              <a:t>30 Masters </a:t>
            </a:r>
          </a:p>
          <a:p>
            <a:pPr marL="628650" lvl="2" indent="-171450" eaLnBrk="0" fontAlgn="base" hangingPunct="0">
              <a:spcBef>
                <a:spcPct val="0"/>
              </a:spcBef>
              <a:buFont typeface="Arial" panose="020B0604020202020204" pitchFamily="34" charset="0"/>
              <a:buChar char="•"/>
              <a:defRPr/>
            </a:pPr>
            <a:r>
              <a:rPr lang="en-GB" sz="1200" b="1" dirty="0" smtClean="0">
                <a:solidFill>
                  <a:srgbClr val="000000"/>
                </a:solidFill>
                <a:latin typeface="Arial" pitchFamily="34" charset="0"/>
                <a:cs typeface="Arial" pitchFamily="34" charset="0"/>
              </a:rPr>
              <a:t>8 PhD </a:t>
            </a:r>
            <a:endParaRPr lang="en-GB" sz="1200" b="1" dirty="0">
              <a:solidFill>
                <a:srgbClr val="000000"/>
              </a:solidFill>
              <a:latin typeface="Arial" pitchFamily="34" charset="0"/>
              <a:cs typeface="Arial" pitchFamily="34" charset="0"/>
            </a:endParaRPr>
          </a:p>
          <a:p>
            <a:pPr marL="628650" lvl="2" indent="-171450" eaLnBrk="0" fontAlgn="base" hangingPunct="0">
              <a:spcBef>
                <a:spcPct val="0"/>
              </a:spcBef>
              <a:buFont typeface="Arial" panose="020B0604020202020204" pitchFamily="34" charset="0"/>
              <a:buChar char="•"/>
              <a:defRPr/>
            </a:pPr>
            <a:r>
              <a:rPr lang="en-GB" sz="1200" b="1" dirty="0" smtClean="0">
                <a:solidFill>
                  <a:srgbClr val="000000"/>
                </a:solidFill>
                <a:latin typeface="Arial" pitchFamily="34" charset="0"/>
                <a:cs typeface="Arial" pitchFamily="34" charset="0"/>
              </a:rPr>
              <a:t>13 </a:t>
            </a:r>
            <a:r>
              <a:rPr lang="en-GB" sz="1200" b="1" dirty="0">
                <a:solidFill>
                  <a:srgbClr val="000000"/>
                </a:solidFill>
                <a:latin typeface="Arial" pitchFamily="34" charset="0"/>
                <a:cs typeface="Arial" pitchFamily="34" charset="0"/>
              </a:rPr>
              <a:t>Post </a:t>
            </a:r>
            <a:r>
              <a:rPr lang="en-GB" sz="1200" b="1" dirty="0" smtClean="0">
                <a:solidFill>
                  <a:srgbClr val="000000"/>
                </a:solidFill>
                <a:latin typeface="Arial" pitchFamily="34" charset="0"/>
                <a:cs typeface="Arial" pitchFamily="34" charset="0"/>
              </a:rPr>
              <a:t>Docs</a:t>
            </a:r>
            <a:endParaRPr lang="en-GB" sz="1200" b="1" dirty="0">
              <a:solidFill>
                <a:srgbClr val="000000"/>
              </a:solidFill>
              <a:latin typeface="Arial" pitchFamily="34" charset="0"/>
              <a:cs typeface="Arial" pitchFamily="34" charset="0"/>
            </a:endParaRPr>
          </a:p>
          <a:p>
            <a:pPr marL="176213" indent="-176213" eaLnBrk="0" fontAlgn="base" hangingPunct="0">
              <a:spcBef>
                <a:spcPct val="0"/>
              </a:spcBef>
              <a:buFont typeface="Symbol" pitchFamily="18" charset="2"/>
              <a:buChar char="·"/>
              <a:defRPr/>
            </a:pPr>
            <a:endParaRPr lang="en-US" sz="1200" b="1" dirty="0">
              <a:solidFill>
                <a:srgbClr val="26AF32"/>
              </a:solidFill>
              <a:cs typeface="Calibri" pitchFamily="34" charset="0"/>
            </a:endParaRPr>
          </a:p>
          <a:p>
            <a:pPr eaLnBrk="0" fontAlgn="base" hangingPunct="0">
              <a:spcBef>
                <a:spcPct val="0"/>
              </a:spcBef>
              <a:spcAft>
                <a:spcPts val="1000"/>
              </a:spcAft>
              <a:buFont typeface="Symbol" pitchFamily="18" charset="2"/>
              <a:buChar char="·"/>
              <a:defRPr/>
            </a:pPr>
            <a:endParaRPr lang="en-US" sz="1200" dirty="0">
              <a:solidFill>
                <a:srgbClr val="26AF32"/>
              </a:solidFill>
              <a:latin typeface="Arial" pitchFamily="34" charset="0"/>
            </a:endParaRPr>
          </a:p>
        </p:txBody>
      </p:sp>
      <p:sp>
        <p:nvSpPr>
          <p:cNvPr id="7" name="Freeform 6"/>
          <p:cNvSpPr/>
          <p:nvPr/>
        </p:nvSpPr>
        <p:spPr bwMode="auto">
          <a:xfrm>
            <a:off x="2307306" y="1388978"/>
            <a:ext cx="1833562" cy="1509713"/>
          </a:xfrm>
          <a:custGeom>
            <a:avLst/>
            <a:gdLst>
              <a:gd name="connsiteX0" fmla="*/ 0 w 1652511"/>
              <a:gd name="connsiteY0" fmla="*/ 1652511 h 1652511"/>
              <a:gd name="connsiteX1" fmla="*/ 484011 w 1652511"/>
              <a:gd name="connsiteY1" fmla="*/ 484009 h 1652511"/>
              <a:gd name="connsiteX2" fmla="*/ 1652514 w 1652511"/>
              <a:gd name="connsiteY2" fmla="*/ 1 h 1652511"/>
              <a:gd name="connsiteX3" fmla="*/ 1652511 w 1652511"/>
              <a:gd name="connsiteY3" fmla="*/ 1652511 h 1652511"/>
              <a:gd name="connsiteX4" fmla="*/ 0 w 1652511"/>
              <a:gd name="connsiteY4" fmla="*/ 1652511 h 16525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2511" h="1652511">
                <a:moveTo>
                  <a:pt x="0" y="1652511"/>
                </a:moveTo>
                <a:cubicBezTo>
                  <a:pt x="1" y="1214238"/>
                  <a:pt x="174104" y="793915"/>
                  <a:pt x="484011" y="484009"/>
                </a:cubicBezTo>
                <a:cubicBezTo>
                  <a:pt x="793917" y="174103"/>
                  <a:pt x="1214241" y="1"/>
                  <a:pt x="1652514" y="1"/>
                </a:cubicBezTo>
                <a:cubicBezTo>
                  <a:pt x="1652513" y="550838"/>
                  <a:pt x="1652512" y="1101674"/>
                  <a:pt x="1652511" y="1652511"/>
                </a:cubicBezTo>
                <a:lnTo>
                  <a:pt x="0" y="1652511"/>
                </a:lnTo>
                <a:close/>
              </a:path>
            </a:pathLst>
          </a:custGeom>
          <a:solidFill>
            <a:srgbClr val="00B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583579" tIns="583576" rIns="99568" bIns="99568" spcCol="1270" anchor="ctr"/>
          <a:lstStyle/>
          <a:p>
            <a:pPr algn="ctr" defTabSz="622300" eaLnBrk="0" fontAlgn="base" hangingPunct="0">
              <a:lnSpc>
                <a:spcPct val="90000"/>
              </a:lnSpc>
              <a:spcBef>
                <a:spcPct val="0"/>
              </a:spcBef>
              <a:spcAft>
                <a:spcPct val="35000"/>
              </a:spcAft>
              <a:defRPr/>
            </a:pPr>
            <a:r>
              <a:rPr lang="en-US" sz="1400" b="1" dirty="0" err="1">
                <a:solidFill>
                  <a:srgbClr val="FFFFFF"/>
                </a:solidFill>
                <a:latin typeface="Arial" pitchFamily="34" charset="0"/>
                <a:cs typeface="Arial" pitchFamily="34" charset="0"/>
              </a:rPr>
              <a:t>Groen</a:t>
            </a:r>
            <a:r>
              <a:rPr lang="en-US" sz="1400" b="1" dirty="0">
                <a:solidFill>
                  <a:srgbClr val="FFFFFF"/>
                </a:solidFill>
                <a:latin typeface="Arial" pitchFamily="34" charset="0"/>
                <a:cs typeface="Arial" pitchFamily="34" charset="0"/>
              </a:rPr>
              <a:t> </a:t>
            </a:r>
            <a:r>
              <a:rPr lang="en-US" sz="1400" b="1" dirty="0" err="1">
                <a:solidFill>
                  <a:srgbClr val="FFFFFF"/>
                </a:solidFill>
                <a:latin typeface="Arial" pitchFamily="34" charset="0"/>
                <a:cs typeface="Arial" pitchFamily="34" charset="0"/>
              </a:rPr>
              <a:t>Sebenza</a:t>
            </a:r>
            <a:r>
              <a:rPr lang="en-US" sz="1400" b="1" dirty="0">
                <a:solidFill>
                  <a:srgbClr val="FFFFFF"/>
                </a:solidFill>
                <a:latin typeface="Arial" pitchFamily="34" charset="0"/>
                <a:cs typeface="Arial" pitchFamily="34" charset="0"/>
              </a:rPr>
              <a:t> </a:t>
            </a:r>
          </a:p>
        </p:txBody>
      </p:sp>
      <p:sp>
        <p:nvSpPr>
          <p:cNvPr id="8" name="Freeform 7"/>
          <p:cNvSpPr/>
          <p:nvPr/>
        </p:nvSpPr>
        <p:spPr bwMode="auto">
          <a:xfrm>
            <a:off x="2307306" y="2958475"/>
            <a:ext cx="1854200" cy="1535113"/>
          </a:xfrm>
          <a:custGeom>
            <a:avLst/>
            <a:gdLst>
              <a:gd name="connsiteX0" fmla="*/ 0 w 1652511"/>
              <a:gd name="connsiteY0" fmla="*/ 1652511 h 1652511"/>
              <a:gd name="connsiteX1" fmla="*/ 484011 w 1652511"/>
              <a:gd name="connsiteY1" fmla="*/ 484009 h 1652511"/>
              <a:gd name="connsiteX2" fmla="*/ 1652514 w 1652511"/>
              <a:gd name="connsiteY2" fmla="*/ 1 h 1652511"/>
              <a:gd name="connsiteX3" fmla="*/ 1652511 w 1652511"/>
              <a:gd name="connsiteY3" fmla="*/ 1652511 h 1652511"/>
              <a:gd name="connsiteX4" fmla="*/ 0 w 1652511"/>
              <a:gd name="connsiteY4" fmla="*/ 1652511 h 16525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2511" h="1652511">
                <a:moveTo>
                  <a:pt x="1652511" y="1652511"/>
                </a:moveTo>
                <a:cubicBezTo>
                  <a:pt x="1214238" y="1652510"/>
                  <a:pt x="793915" y="1478407"/>
                  <a:pt x="484009" y="1168500"/>
                </a:cubicBezTo>
                <a:cubicBezTo>
                  <a:pt x="174103" y="858594"/>
                  <a:pt x="1" y="438270"/>
                  <a:pt x="1" y="-3"/>
                </a:cubicBezTo>
                <a:cubicBezTo>
                  <a:pt x="550838" y="-2"/>
                  <a:pt x="1101674" y="-1"/>
                  <a:pt x="1652511" y="0"/>
                </a:cubicBezTo>
                <a:lnTo>
                  <a:pt x="1652511" y="1652511"/>
                </a:lnTo>
                <a:close/>
              </a:path>
            </a:pathLst>
          </a:custGeom>
          <a:solidFill>
            <a:srgbClr val="00B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583577" tIns="99568" rIns="99567" bIns="583579" spcCol="1270" anchor="ctr"/>
          <a:lstStyle/>
          <a:p>
            <a:pPr algn="ctr" defTabSz="622300" eaLnBrk="0" fontAlgn="base" hangingPunct="0">
              <a:lnSpc>
                <a:spcPct val="90000"/>
              </a:lnSpc>
              <a:spcBef>
                <a:spcPct val="0"/>
              </a:spcBef>
              <a:spcAft>
                <a:spcPct val="35000"/>
              </a:spcAft>
              <a:defRPr/>
            </a:pPr>
            <a:r>
              <a:rPr lang="en-US" sz="1400" b="1" dirty="0">
                <a:solidFill>
                  <a:srgbClr val="FFFFFF"/>
                </a:solidFill>
                <a:latin typeface="Arial" pitchFamily="34" charset="0"/>
                <a:cs typeface="Arial" pitchFamily="34" charset="0"/>
              </a:rPr>
              <a:t>SANBI Staff Development</a:t>
            </a:r>
          </a:p>
        </p:txBody>
      </p:sp>
      <p:sp>
        <p:nvSpPr>
          <p:cNvPr id="11" name="AutoShape 4"/>
          <p:cNvSpPr>
            <a:spLocks noChangeArrowheads="1"/>
          </p:cNvSpPr>
          <p:nvPr/>
        </p:nvSpPr>
        <p:spPr bwMode="auto">
          <a:xfrm>
            <a:off x="5868144" y="257006"/>
            <a:ext cx="3168352" cy="3244002"/>
          </a:xfrm>
          <a:prstGeom prst="roundRect">
            <a:avLst>
              <a:gd name="adj" fmla="val 16667"/>
            </a:avLst>
          </a:prstGeom>
          <a:solidFill>
            <a:schemeClr val="bg1"/>
          </a:solidFill>
          <a:ln w="9525">
            <a:solidFill>
              <a:srgbClr val="76923C"/>
            </a:solidFill>
            <a:round/>
            <a:headEnd/>
            <a:tailEnd/>
          </a:ln>
        </p:spPr>
        <p:txBody>
          <a:bodyPr/>
          <a:lstStyle>
            <a:lvl1pPr marL="342900" indent="-342900">
              <a:spcBef>
                <a:spcPct val="20000"/>
              </a:spcBef>
              <a:buChar char="•"/>
              <a:defRPr sz="3200">
                <a:solidFill>
                  <a:schemeClr val="tx1"/>
                </a:solidFill>
                <a:latin typeface="Ubuntu" pitchFamily="-80" charset="0"/>
                <a:ea typeface="ＭＳ Ｐゴシック" pitchFamily="34" charset="-128"/>
              </a:defRPr>
            </a:lvl1pPr>
            <a:lvl2pPr marL="176213" indent="-176213">
              <a:spcBef>
                <a:spcPct val="20000"/>
              </a:spcBef>
              <a:buChar char="–"/>
              <a:defRPr sz="2800">
                <a:solidFill>
                  <a:schemeClr val="tx1"/>
                </a:solidFill>
                <a:latin typeface="Ubuntu" pitchFamily="-80" charset="0"/>
                <a:ea typeface="ＭＳ Ｐゴシック" pitchFamily="34" charset="-128"/>
              </a:defRPr>
            </a:lvl2pPr>
            <a:lvl3pPr marL="1143000" indent="-228600">
              <a:spcBef>
                <a:spcPct val="20000"/>
              </a:spcBef>
              <a:buChar char="•"/>
              <a:defRPr sz="2400">
                <a:solidFill>
                  <a:schemeClr val="tx1"/>
                </a:solidFill>
                <a:latin typeface="Ubuntu" pitchFamily="-80" charset="0"/>
                <a:ea typeface="ＭＳ Ｐゴシック" pitchFamily="34" charset="-128"/>
              </a:defRPr>
            </a:lvl3pPr>
            <a:lvl4pPr marL="1600200" indent="-228600">
              <a:spcBef>
                <a:spcPct val="20000"/>
              </a:spcBef>
              <a:buChar char="–"/>
              <a:defRPr sz="2000">
                <a:solidFill>
                  <a:schemeClr val="tx1"/>
                </a:solidFill>
                <a:latin typeface="Ubuntu" pitchFamily="-80" charset="0"/>
                <a:ea typeface="ＭＳ Ｐゴシック" pitchFamily="34" charset="-128"/>
              </a:defRPr>
            </a:lvl4pPr>
            <a:lvl5pPr marL="2057400" indent="-228600">
              <a:spcBef>
                <a:spcPct val="20000"/>
              </a:spcBef>
              <a:buChar char="»"/>
              <a:defRPr sz="2000">
                <a:solidFill>
                  <a:schemeClr val="tx1"/>
                </a:solidFill>
                <a:latin typeface="Ubuntu" pitchFamily="-80"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Ubuntu" pitchFamily="-80"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Ubuntu" pitchFamily="-80"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Ubuntu" pitchFamily="-80"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Ubuntu" pitchFamily="-80" charset="0"/>
                <a:ea typeface="ＭＳ Ｐゴシック" pitchFamily="34" charset="-128"/>
              </a:defRPr>
            </a:lvl9pPr>
          </a:lstStyle>
          <a:p>
            <a:pPr lvl="1" eaLnBrk="0" fontAlgn="base" hangingPunct="0">
              <a:spcBef>
                <a:spcPct val="0"/>
              </a:spcBef>
              <a:spcAft>
                <a:spcPct val="0"/>
              </a:spcAft>
              <a:buFont typeface="Arial" pitchFamily="34" charset="0"/>
              <a:buChar char="•"/>
            </a:pPr>
            <a:r>
              <a:rPr lang="en-GB" altLang="en-US" sz="1200" b="1" dirty="0" smtClean="0">
                <a:solidFill>
                  <a:srgbClr val="000000"/>
                </a:solidFill>
                <a:latin typeface="Arial" pitchFamily="34" charset="0"/>
                <a:cs typeface="Arial" pitchFamily="34" charset="0"/>
              </a:rPr>
              <a:t>‘Bridging into work’ project developed toolkit for mentors</a:t>
            </a:r>
          </a:p>
          <a:p>
            <a:pPr lvl="1" eaLnBrk="0" fontAlgn="base" hangingPunct="0">
              <a:spcBef>
                <a:spcPct val="0"/>
              </a:spcBef>
              <a:spcAft>
                <a:spcPct val="0"/>
              </a:spcAft>
              <a:buFont typeface="Arial" pitchFamily="34" charset="0"/>
              <a:buChar char="•"/>
            </a:pPr>
            <a:r>
              <a:rPr lang="en-GB" altLang="en-US" sz="1200" b="1" dirty="0" smtClean="0">
                <a:solidFill>
                  <a:srgbClr val="000000"/>
                </a:solidFill>
                <a:latin typeface="Arial" pitchFamily="34" charset="0"/>
                <a:cs typeface="Arial" pitchFamily="34" charset="0"/>
              </a:rPr>
              <a:t>Fellowship: supported over </a:t>
            </a:r>
          </a:p>
          <a:p>
            <a:pPr marL="0" lvl="1" indent="0" eaLnBrk="0" fontAlgn="base" hangingPunct="0">
              <a:spcBef>
                <a:spcPct val="0"/>
              </a:spcBef>
              <a:spcAft>
                <a:spcPct val="0"/>
              </a:spcAft>
              <a:buFontTx/>
              <a:buNone/>
            </a:pPr>
            <a:r>
              <a:rPr lang="en-GB" altLang="en-US" sz="1200" b="1" dirty="0">
                <a:solidFill>
                  <a:srgbClr val="000000"/>
                </a:solidFill>
                <a:latin typeface="Arial" pitchFamily="34" charset="0"/>
                <a:cs typeface="Arial" pitchFamily="34" charset="0"/>
              </a:rPr>
              <a:t> </a:t>
            </a:r>
            <a:r>
              <a:rPr lang="en-GB" altLang="en-US" sz="1200" b="1" dirty="0" smtClean="0">
                <a:solidFill>
                  <a:srgbClr val="000000"/>
                </a:solidFill>
                <a:latin typeface="Arial" pitchFamily="34" charset="0"/>
                <a:cs typeface="Arial" pitchFamily="34" charset="0"/>
              </a:rPr>
              <a:t>   60 Masters, PhD, Professional </a:t>
            </a:r>
          </a:p>
          <a:p>
            <a:pPr marL="0" lvl="1" indent="0" eaLnBrk="0" fontAlgn="base" hangingPunct="0">
              <a:spcBef>
                <a:spcPct val="0"/>
              </a:spcBef>
              <a:spcAft>
                <a:spcPct val="0"/>
              </a:spcAft>
              <a:buFontTx/>
              <a:buNone/>
            </a:pPr>
            <a:r>
              <a:rPr lang="en-GB" altLang="en-US" sz="1200" b="1" dirty="0">
                <a:solidFill>
                  <a:srgbClr val="000000"/>
                </a:solidFill>
                <a:latin typeface="Arial" pitchFamily="34" charset="0"/>
                <a:cs typeface="Arial" pitchFamily="34" charset="0"/>
              </a:rPr>
              <a:t> </a:t>
            </a:r>
            <a:r>
              <a:rPr lang="en-GB" altLang="en-US" sz="1200" b="1" dirty="0" smtClean="0">
                <a:solidFill>
                  <a:srgbClr val="000000"/>
                </a:solidFill>
                <a:latin typeface="Arial" pitchFamily="34" charset="0"/>
                <a:cs typeface="Arial" pitchFamily="34" charset="0"/>
              </a:rPr>
              <a:t>   Development and Senior   </a:t>
            </a:r>
          </a:p>
          <a:p>
            <a:pPr marL="0" lvl="1" indent="0" eaLnBrk="0" fontAlgn="base" hangingPunct="0">
              <a:spcBef>
                <a:spcPct val="0"/>
              </a:spcBef>
              <a:spcAft>
                <a:spcPct val="0"/>
              </a:spcAft>
              <a:buFontTx/>
              <a:buNone/>
            </a:pPr>
            <a:r>
              <a:rPr lang="en-GB" altLang="en-US" sz="1200" b="1" dirty="0">
                <a:solidFill>
                  <a:srgbClr val="000000"/>
                </a:solidFill>
                <a:latin typeface="Arial" pitchFamily="34" charset="0"/>
                <a:cs typeface="Arial" pitchFamily="34" charset="0"/>
              </a:rPr>
              <a:t> </a:t>
            </a:r>
            <a:r>
              <a:rPr lang="en-GB" altLang="en-US" sz="1200" b="1" dirty="0" smtClean="0">
                <a:solidFill>
                  <a:srgbClr val="000000"/>
                </a:solidFill>
                <a:latin typeface="Arial" pitchFamily="34" charset="0"/>
                <a:cs typeface="Arial" pitchFamily="34" charset="0"/>
              </a:rPr>
              <a:t>   Fellowships</a:t>
            </a:r>
          </a:p>
          <a:p>
            <a:pPr lvl="1" eaLnBrk="0" fontAlgn="base" hangingPunct="0">
              <a:spcBef>
                <a:spcPct val="0"/>
              </a:spcBef>
              <a:spcAft>
                <a:spcPct val="0"/>
              </a:spcAft>
              <a:buFont typeface="Arial" pitchFamily="34" charset="0"/>
              <a:buChar char="•"/>
            </a:pPr>
            <a:r>
              <a:rPr lang="en-GB" altLang="en-US" sz="1200" b="1" dirty="0" err="1" smtClean="0">
                <a:solidFill>
                  <a:srgbClr val="000000"/>
                </a:solidFill>
                <a:latin typeface="Arial" pitchFamily="34" charset="0"/>
                <a:cs typeface="Arial" pitchFamily="34" charset="0"/>
              </a:rPr>
              <a:t>Fundisa</a:t>
            </a:r>
            <a:r>
              <a:rPr lang="en-GB" altLang="en-US" sz="1200" b="1" dirty="0" smtClean="0">
                <a:solidFill>
                  <a:srgbClr val="000000"/>
                </a:solidFill>
                <a:latin typeface="Arial" pitchFamily="34" charset="0"/>
                <a:cs typeface="Arial" pitchFamily="34" charset="0"/>
              </a:rPr>
              <a:t> for Change: trained 206 teachers, 41 subject advisors and 160 partners and facilitated 17 workshops to 359 beneficiaries</a:t>
            </a:r>
          </a:p>
          <a:p>
            <a:pPr lvl="1" eaLnBrk="0" fontAlgn="base" hangingPunct="0">
              <a:spcBef>
                <a:spcPct val="0"/>
              </a:spcBef>
              <a:spcAft>
                <a:spcPct val="0"/>
              </a:spcAft>
              <a:buFont typeface="Arial" pitchFamily="34" charset="0"/>
              <a:buChar char="•"/>
            </a:pPr>
            <a:r>
              <a:rPr lang="en-GB" altLang="en-US" sz="1200" b="1" dirty="0" smtClean="0">
                <a:solidFill>
                  <a:srgbClr val="000000"/>
                </a:solidFill>
                <a:latin typeface="Arial" pitchFamily="34" charset="0"/>
                <a:cs typeface="Arial" pitchFamily="34" charset="0"/>
              </a:rPr>
              <a:t>NSTF </a:t>
            </a:r>
            <a:r>
              <a:rPr lang="en-GB" altLang="en-US" sz="1200" b="1" dirty="0" err="1" smtClean="0">
                <a:solidFill>
                  <a:srgbClr val="000000"/>
                </a:solidFill>
                <a:latin typeface="Arial" pitchFamily="34" charset="0"/>
                <a:cs typeface="Arial" pitchFamily="34" charset="0"/>
              </a:rPr>
              <a:t>GreenMatter</a:t>
            </a:r>
            <a:r>
              <a:rPr lang="en-GB" altLang="en-US" sz="1200" b="1" dirty="0" smtClean="0">
                <a:solidFill>
                  <a:srgbClr val="000000"/>
                </a:solidFill>
                <a:latin typeface="Arial" pitchFamily="34" charset="0"/>
                <a:cs typeface="Arial" pitchFamily="34" charset="0"/>
              </a:rPr>
              <a:t> award established</a:t>
            </a:r>
          </a:p>
          <a:p>
            <a:pPr lvl="1" eaLnBrk="0" fontAlgn="base" hangingPunct="0">
              <a:spcBef>
                <a:spcPct val="0"/>
              </a:spcBef>
              <a:spcAft>
                <a:spcPct val="0"/>
              </a:spcAft>
              <a:buFont typeface="Arial" pitchFamily="34" charset="0"/>
              <a:buChar char="•"/>
            </a:pPr>
            <a:r>
              <a:rPr lang="en-GB" altLang="en-US" sz="1200" b="1" dirty="0" smtClean="0">
                <a:solidFill>
                  <a:srgbClr val="000000"/>
                </a:solidFill>
                <a:latin typeface="Arial" pitchFamily="34" charset="0"/>
                <a:cs typeface="Arial" pitchFamily="34" charset="0"/>
              </a:rPr>
              <a:t>Advocacy and communication campaigns undertaken</a:t>
            </a:r>
          </a:p>
          <a:p>
            <a:pPr lvl="1" eaLnBrk="0" fontAlgn="base" hangingPunct="0">
              <a:spcBef>
                <a:spcPct val="0"/>
              </a:spcBef>
              <a:spcAft>
                <a:spcPct val="0"/>
              </a:spcAft>
              <a:buFont typeface="Arial" pitchFamily="34" charset="0"/>
              <a:buChar char="•"/>
            </a:pPr>
            <a:r>
              <a:rPr lang="en-GB" altLang="en-US" sz="1200" b="1" dirty="0" err="1" smtClean="0">
                <a:solidFill>
                  <a:srgbClr val="000000"/>
                </a:solidFill>
                <a:latin typeface="Arial" pitchFamily="34" charset="0"/>
                <a:cs typeface="Arial" pitchFamily="34" charset="0"/>
              </a:rPr>
              <a:t>PengWin</a:t>
            </a:r>
            <a:r>
              <a:rPr lang="en-GB" altLang="en-US" sz="1200" b="1" dirty="0" smtClean="0">
                <a:solidFill>
                  <a:srgbClr val="000000"/>
                </a:solidFill>
                <a:latin typeface="Arial" pitchFamily="34" charset="0"/>
                <a:cs typeface="Arial" pitchFamily="34" charset="0"/>
              </a:rPr>
              <a:t> </a:t>
            </a:r>
            <a:r>
              <a:rPr lang="en-GB" altLang="en-US" sz="1200" b="1" dirty="0" err="1" smtClean="0">
                <a:solidFill>
                  <a:srgbClr val="000000"/>
                </a:solidFill>
                <a:latin typeface="Arial" pitchFamily="34" charset="0"/>
                <a:cs typeface="Arial" pitchFamily="34" charset="0"/>
              </a:rPr>
              <a:t>Trax</a:t>
            </a:r>
            <a:r>
              <a:rPr lang="en-GB" altLang="en-US" sz="1200" b="1" dirty="0" smtClean="0">
                <a:solidFill>
                  <a:srgbClr val="000000"/>
                </a:solidFill>
                <a:latin typeface="Arial" pitchFamily="34" charset="0"/>
                <a:cs typeface="Arial" pitchFamily="34" charset="0"/>
              </a:rPr>
              <a:t> run with 25 high schools and universities</a:t>
            </a:r>
          </a:p>
          <a:p>
            <a:pPr lvl="1" eaLnBrk="0" fontAlgn="base" hangingPunct="0">
              <a:spcBef>
                <a:spcPct val="0"/>
              </a:spcBef>
              <a:spcAft>
                <a:spcPct val="0"/>
              </a:spcAft>
              <a:buFont typeface="Arial" pitchFamily="34" charset="0"/>
              <a:buChar char="•"/>
            </a:pPr>
            <a:endParaRPr lang="en-GB" altLang="en-US" sz="1200" b="1" dirty="0" smtClean="0">
              <a:solidFill>
                <a:srgbClr val="002060"/>
              </a:solidFill>
              <a:latin typeface="Calibri" pitchFamily="34" charset="0"/>
            </a:endParaRPr>
          </a:p>
        </p:txBody>
      </p:sp>
      <p:sp>
        <p:nvSpPr>
          <p:cNvPr id="9" name="Freeform 8"/>
          <p:cNvSpPr/>
          <p:nvPr/>
        </p:nvSpPr>
        <p:spPr bwMode="auto">
          <a:xfrm>
            <a:off x="4248150" y="1407026"/>
            <a:ext cx="1763713" cy="1509713"/>
          </a:xfrm>
          <a:custGeom>
            <a:avLst/>
            <a:gdLst>
              <a:gd name="connsiteX0" fmla="*/ 0 w 1652511"/>
              <a:gd name="connsiteY0" fmla="*/ 1652511 h 1652511"/>
              <a:gd name="connsiteX1" fmla="*/ 484011 w 1652511"/>
              <a:gd name="connsiteY1" fmla="*/ 484009 h 1652511"/>
              <a:gd name="connsiteX2" fmla="*/ 1652514 w 1652511"/>
              <a:gd name="connsiteY2" fmla="*/ 1 h 1652511"/>
              <a:gd name="connsiteX3" fmla="*/ 1652511 w 1652511"/>
              <a:gd name="connsiteY3" fmla="*/ 1652511 h 1652511"/>
              <a:gd name="connsiteX4" fmla="*/ 0 w 1652511"/>
              <a:gd name="connsiteY4" fmla="*/ 1652511 h 16525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2511" h="1652511">
                <a:moveTo>
                  <a:pt x="0" y="0"/>
                </a:moveTo>
                <a:cubicBezTo>
                  <a:pt x="438273" y="1"/>
                  <a:pt x="858596" y="174104"/>
                  <a:pt x="1168502" y="484011"/>
                </a:cubicBezTo>
                <a:cubicBezTo>
                  <a:pt x="1478408" y="793917"/>
                  <a:pt x="1652510" y="1214241"/>
                  <a:pt x="1652510" y="1652514"/>
                </a:cubicBezTo>
                <a:cubicBezTo>
                  <a:pt x="1101673" y="1652513"/>
                  <a:pt x="550837" y="1652512"/>
                  <a:pt x="0" y="1652511"/>
                </a:cubicBezTo>
                <a:lnTo>
                  <a:pt x="0" y="0"/>
                </a:lnTo>
                <a:close/>
              </a:path>
            </a:pathLst>
          </a:custGeom>
          <a:solidFill>
            <a:srgbClr val="00B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99569" tIns="583579" rIns="583575" bIns="99568" spcCol="1270" anchor="ctr"/>
          <a:lstStyle/>
          <a:p>
            <a:pPr algn="ctr" defTabSz="622300" eaLnBrk="0" fontAlgn="base" hangingPunct="0">
              <a:lnSpc>
                <a:spcPct val="90000"/>
              </a:lnSpc>
              <a:spcBef>
                <a:spcPct val="0"/>
              </a:spcBef>
              <a:spcAft>
                <a:spcPct val="35000"/>
              </a:spcAft>
              <a:defRPr/>
            </a:pPr>
            <a:r>
              <a:rPr lang="en-US" sz="1400" b="1" dirty="0" err="1">
                <a:solidFill>
                  <a:srgbClr val="FFFFFF"/>
                </a:solidFill>
                <a:latin typeface="Arial" pitchFamily="34" charset="0"/>
                <a:cs typeface="Arial" pitchFamily="34" charset="0"/>
              </a:rPr>
              <a:t>GreenMatter</a:t>
            </a:r>
            <a:r>
              <a:rPr lang="en-US" sz="1400" b="1" dirty="0">
                <a:solidFill>
                  <a:srgbClr val="FFFFFF"/>
                </a:solidFill>
                <a:latin typeface="Arial" pitchFamily="34" charset="0"/>
                <a:cs typeface="Arial" pitchFamily="34" charset="0"/>
              </a:rPr>
              <a:t> Biodiversity HCD</a:t>
            </a:r>
          </a:p>
        </p:txBody>
      </p:sp>
      <p:sp>
        <p:nvSpPr>
          <p:cNvPr id="12" name="AutoShape 6"/>
          <p:cNvSpPr>
            <a:spLocks noChangeArrowheads="1"/>
          </p:cNvSpPr>
          <p:nvPr/>
        </p:nvSpPr>
        <p:spPr bwMode="auto">
          <a:xfrm>
            <a:off x="5436096" y="3573494"/>
            <a:ext cx="3311525" cy="2448272"/>
          </a:xfrm>
          <a:prstGeom prst="roundRect">
            <a:avLst>
              <a:gd name="adj" fmla="val 16667"/>
            </a:avLst>
          </a:prstGeom>
          <a:solidFill>
            <a:schemeClr val="bg1"/>
          </a:solidFill>
          <a:ln w="9525">
            <a:solidFill>
              <a:srgbClr val="76923C"/>
            </a:solidFill>
            <a:round/>
            <a:headEnd/>
            <a:tailEnd/>
          </a:ln>
        </p:spPr>
        <p:txBody>
          <a:bodyPr/>
          <a:lstStyle>
            <a:lvl1pPr marL="176213" indent="-176213">
              <a:spcBef>
                <a:spcPct val="20000"/>
              </a:spcBef>
              <a:buChar char="•"/>
              <a:defRPr sz="3200">
                <a:solidFill>
                  <a:schemeClr val="tx1"/>
                </a:solidFill>
                <a:latin typeface="Ubuntu" pitchFamily="-80" charset="0"/>
                <a:ea typeface="ＭＳ Ｐゴシック" pitchFamily="34" charset="-128"/>
              </a:defRPr>
            </a:lvl1pPr>
            <a:lvl2pPr marL="742950" indent="-285750">
              <a:spcBef>
                <a:spcPct val="20000"/>
              </a:spcBef>
              <a:buChar char="–"/>
              <a:defRPr sz="2800">
                <a:solidFill>
                  <a:schemeClr val="tx1"/>
                </a:solidFill>
                <a:latin typeface="Ubuntu" pitchFamily="-80" charset="0"/>
                <a:ea typeface="ＭＳ Ｐゴシック" pitchFamily="34" charset="-128"/>
              </a:defRPr>
            </a:lvl2pPr>
            <a:lvl3pPr marL="1143000" indent="-228600">
              <a:spcBef>
                <a:spcPct val="20000"/>
              </a:spcBef>
              <a:buChar char="•"/>
              <a:defRPr sz="2400">
                <a:solidFill>
                  <a:schemeClr val="tx1"/>
                </a:solidFill>
                <a:latin typeface="Ubuntu" pitchFamily="-80" charset="0"/>
                <a:ea typeface="ＭＳ Ｐゴシック" pitchFamily="34" charset="-128"/>
              </a:defRPr>
            </a:lvl3pPr>
            <a:lvl4pPr marL="1600200" indent="-228600">
              <a:spcBef>
                <a:spcPct val="20000"/>
              </a:spcBef>
              <a:buChar char="–"/>
              <a:defRPr sz="2000">
                <a:solidFill>
                  <a:schemeClr val="tx1"/>
                </a:solidFill>
                <a:latin typeface="Ubuntu" pitchFamily="-80" charset="0"/>
                <a:ea typeface="ＭＳ Ｐゴシック" pitchFamily="34" charset="-128"/>
              </a:defRPr>
            </a:lvl4pPr>
            <a:lvl5pPr marL="2057400" indent="-228600">
              <a:spcBef>
                <a:spcPct val="20000"/>
              </a:spcBef>
              <a:buChar char="»"/>
              <a:defRPr sz="2000">
                <a:solidFill>
                  <a:schemeClr val="tx1"/>
                </a:solidFill>
                <a:latin typeface="Ubuntu" pitchFamily="-80"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Ubuntu" pitchFamily="-80"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Ubuntu" pitchFamily="-80"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Ubuntu" pitchFamily="-80"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Ubuntu" pitchFamily="-80" charset="0"/>
                <a:ea typeface="ＭＳ Ｐゴシック" pitchFamily="34" charset="-128"/>
              </a:defRPr>
            </a:lvl9pPr>
          </a:lstStyle>
          <a:p>
            <a:pPr eaLnBrk="0" fontAlgn="base" hangingPunct="0">
              <a:spcBef>
                <a:spcPct val="0"/>
              </a:spcBef>
              <a:spcAft>
                <a:spcPct val="0"/>
              </a:spcAft>
              <a:buFont typeface="Symbol" pitchFamily="18" charset="2"/>
              <a:buChar char="·"/>
            </a:pPr>
            <a:endParaRPr lang="en-GB" altLang="en-US" sz="1200" b="1" dirty="0" smtClean="0">
              <a:solidFill>
                <a:srgbClr val="000000"/>
              </a:solidFill>
              <a:latin typeface="Arial" pitchFamily="34" charset="0"/>
              <a:cs typeface="Arial" pitchFamily="34" charset="0"/>
            </a:endParaRPr>
          </a:p>
          <a:p>
            <a:pPr eaLnBrk="0" fontAlgn="base" hangingPunct="0">
              <a:spcBef>
                <a:spcPct val="0"/>
              </a:spcBef>
              <a:spcAft>
                <a:spcPct val="0"/>
              </a:spcAft>
              <a:buFont typeface="Symbol" pitchFamily="18" charset="2"/>
              <a:buChar char="·"/>
            </a:pPr>
            <a:r>
              <a:rPr lang="en-GB" altLang="en-US" sz="1200" b="1" dirty="0" smtClean="0">
                <a:solidFill>
                  <a:srgbClr val="000000"/>
                </a:solidFill>
                <a:latin typeface="Arial" pitchFamily="34" charset="0"/>
                <a:cs typeface="Arial" pitchFamily="34" charset="0"/>
              </a:rPr>
              <a:t>Garden learning &amp; awareness:</a:t>
            </a:r>
          </a:p>
          <a:p>
            <a:pPr marL="0" indent="0" eaLnBrk="0" fontAlgn="base" hangingPunct="0">
              <a:spcBef>
                <a:spcPct val="0"/>
              </a:spcBef>
              <a:spcAft>
                <a:spcPct val="0"/>
              </a:spcAft>
              <a:buFontTx/>
              <a:buNone/>
            </a:pPr>
            <a:r>
              <a:rPr lang="en-GB" altLang="en-US" sz="1200" b="1" dirty="0">
                <a:solidFill>
                  <a:srgbClr val="000000"/>
                </a:solidFill>
                <a:latin typeface="Arial" pitchFamily="34" charset="0"/>
                <a:cs typeface="Arial" pitchFamily="34" charset="0"/>
              </a:rPr>
              <a:t> </a:t>
            </a:r>
            <a:r>
              <a:rPr lang="en-GB" altLang="en-US" sz="1200" b="1" dirty="0" smtClean="0">
                <a:solidFill>
                  <a:srgbClr val="000000"/>
                </a:solidFill>
                <a:latin typeface="Arial" pitchFamily="34" charset="0"/>
                <a:cs typeface="Arial" pitchFamily="34" charset="0"/>
              </a:rPr>
              <a:t>   52 486 beneficiaries </a:t>
            </a:r>
          </a:p>
          <a:p>
            <a:pPr marL="0" indent="0" eaLnBrk="0" fontAlgn="base" hangingPunct="0">
              <a:spcBef>
                <a:spcPct val="0"/>
              </a:spcBef>
              <a:spcAft>
                <a:spcPct val="0"/>
              </a:spcAft>
              <a:buFontTx/>
              <a:buNone/>
            </a:pPr>
            <a:r>
              <a:rPr lang="en-GB" altLang="en-US" sz="1200" b="1" dirty="0">
                <a:solidFill>
                  <a:srgbClr val="000000"/>
                </a:solidFill>
                <a:latin typeface="Arial" pitchFamily="34" charset="0"/>
                <a:cs typeface="Arial" pitchFamily="34" charset="0"/>
              </a:rPr>
              <a:t> </a:t>
            </a:r>
            <a:r>
              <a:rPr lang="en-GB" altLang="en-US" sz="1200" b="1" dirty="0" smtClean="0">
                <a:solidFill>
                  <a:srgbClr val="000000"/>
                </a:solidFill>
                <a:latin typeface="Arial" pitchFamily="34" charset="0"/>
                <a:cs typeface="Arial" pitchFamily="34" charset="0"/>
              </a:rPr>
              <a:t>  (with 11 538 from ‘new’ schools – first</a:t>
            </a:r>
          </a:p>
          <a:p>
            <a:pPr marL="0" indent="0" eaLnBrk="0" fontAlgn="base" hangingPunct="0">
              <a:spcBef>
                <a:spcPct val="0"/>
              </a:spcBef>
              <a:spcAft>
                <a:spcPct val="0"/>
              </a:spcAft>
              <a:buFontTx/>
              <a:buNone/>
            </a:pPr>
            <a:r>
              <a:rPr lang="en-GB" altLang="en-US" sz="1200" b="1" dirty="0">
                <a:solidFill>
                  <a:srgbClr val="000000"/>
                </a:solidFill>
                <a:latin typeface="Arial" pitchFamily="34" charset="0"/>
                <a:cs typeface="Arial" pitchFamily="34" charset="0"/>
              </a:rPr>
              <a:t> </a:t>
            </a:r>
            <a:r>
              <a:rPr lang="en-GB" altLang="en-US" sz="1200" b="1" dirty="0" smtClean="0">
                <a:solidFill>
                  <a:srgbClr val="000000"/>
                </a:solidFill>
                <a:latin typeface="Arial" pitchFamily="34" charset="0"/>
                <a:cs typeface="Arial" pitchFamily="34" charset="0"/>
              </a:rPr>
              <a:t>   attendance)</a:t>
            </a:r>
          </a:p>
          <a:p>
            <a:pPr eaLnBrk="0" fontAlgn="base" hangingPunct="0">
              <a:spcBef>
                <a:spcPct val="0"/>
              </a:spcBef>
              <a:spcAft>
                <a:spcPct val="0"/>
              </a:spcAft>
              <a:buFont typeface="Symbol" pitchFamily="18" charset="2"/>
              <a:buChar char="·"/>
            </a:pPr>
            <a:r>
              <a:rPr lang="en-GB" altLang="en-US" sz="1200" b="1" dirty="0" smtClean="0">
                <a:solidFill>
                  <a:srgbClr val="000000"/>
                </a:solidFill>
                <a:latin typeface="Arial" pitchFamily="34" charset="0"/>
                <a:cs typeface="Arial" pitchFamily="34" charset="0"/>
              </a:rPr>
              <a:t>Environmental days awareness: </a:t>
            </a:r>
          </a:p>
          <a:p>
            <a:pPr marL="0" indent="0" eaLnBrk="0" fontAlgn="base" hangingPunct="0">
              <a:spcBef>
                <a:spcPct val="0"/>
              </a:spcBef>
              <a:spcAft>
                <a:spcPct val="0"/>
              </a:spcAft>
              <a:buFontTx/>
              <a:buNone/>
            </a:pPr>
            <a:r>
              <a:rPr lang="en-GB" altLang="en-US" sz="1200" b="1" dirty="0">
                <a:solidFill>
                  <a:srgbClr val="000000"/>
                </a:solidFill>
                <a:latin typeface="Arial" pitchFamily="34" charset="0"/>
                <a:cs typeface="Arial" pitchFamily="34" charset="0"/>
              </a:rPr>
              <a:t> </a:t>
            </a:r>
            <a:r>
              <a:rPr lang="en-GB" altLang="en-US" sz="1200" b="1" dirty="0" smtClean="0">
                <a:solidFill>
                  <a:srgbClr val="000000"/>
                </a:solidFill>
                <a:latin typeface="Arial" pitchFamily="34" charset="0"/>
                <a:cs typeface="Arial" pitchFamily="34" charset="0"/>
              </a:rPr>
              <a:t>   6 930 beneficiaries</a:t>
            </a:r>
          </a:p>
          <a:p>
            <a:pPr eaLnBrk="0" fontAlgn="base" hangingPunct="0">
              <a:spcBef>
                <a:spcPct val="0"/>
              </a:spcBef>
              <a:spcAft>
                <a:spcPct val="0"/>
              </a:spcAft>
              <a:buFont typeface="Symbol" pitchFamily="18" charset="2"/>
              <a:buChar char="·"/>
            </a:pPr>
            <a:r>
              <a:rPr lang="en-GB" altLang="en-US" sz="1200" b="1" dirty="0" smtClean="0">
                <a:solidFill>
                  <a:srgbClr val="000000"/>
                </a:solidFill>
                <a:latin typeface="Arial" pitchFamily="34" charset="0"/>
                <a:cs typeface="Arial" pitchFamily="34" charset="0"/>
              </a:rPr>
              <a:t>Garden Holiday programmes:  659 beneficiaries</a:t>
            </a:r>
          </a:p>
          <a:p>
            <a:pPr eaLnBrk="0" fontAlgn="base" hangingPunct="0">
              <a:spcBef>
                <a:spcPct val="0"/>
              </a:spcBef>
              <a:spcAft>
                <a:spcPct val="0"/>
              </a:spcAft>
              <a:buFont typeface="Symbol" pitchFamily="18" charset="2"/>
              <a:buChar char="·"/>
            </a:pPr>
            <a:r>
              <a:rPr lang="en-GB" altLang="en-US" sz="1200" b="1" dirty="0" smtClean="0">
                <a:solidFill>
                  <a:srgbClr val="000000"/>
                </a:solidFill>
                <a:latin typeface="Arial" pitchFamily="34" charset="0"/>
                <a:cs typeface="Arial" pitchFamily="34" charset="0"/>
              </a:rPr>
              <a:t>Primary and high school career programmes: 3 337 beneficiaries</a:t>
            </a:r>
          </a:p>
          <a:p>
            <a:pPr marL="0" indent="0" eaLnBrk="0" fontAlgn="base" hangingPunct="0">
              <a:spcBef>
                <a:spcPct val="0"/>
              </a:spcBef>
              <a:spcAft>
                <a:spcPts val="1000"/>
              </a:spcAft>
              <a:buFontTx/>
              <a:buNone/>
            </a:pPr>
            <a:endParaRPr lang="en-GB" altLang="en-US" sz="1100" b="1" dirty="0" smtClean="0">
              <a:solidFill>
                <a:srgbClr val="000000"/>
              </a:solidFill>
              <a:latin typeface="Calibri" pitchFamily="34" charset="0"/>
            </a:endParaRPr>
          </a:p>
          <a:p>
            <a:pPr eaLnBrk="0" fontAlgn="base" hangingPunct="0">
              <a:spcBef>
                <a:spcPct val="0"/>
              </a:spcBef>
              <a:spcAft>
                <a:spcPts val="1000"/>
              </a:spcAft>
              <a:buFont typeface="Symbol" pitchFamily="18" charset="2"/>
              <a:buChar char="·"/>
            </a:pPr>
            <a:endParaRPr lang="en-US" altLang="en-US" sz="1100" dirty="0" smtClean="0">
              <a:solidFill>
                <a:srgbClr val="000000"/>
              </a:solidFill>
              <a:latin typeface="Arial" pitchFamily="34" charset="0"/>
            </a:endParaRPr>
          </a:p>
        </p:txBody>
      </p:sp>
      <p:sp>
        <p:nvSpPr>
          <p:cNvPr id="10" name="Freeform 9"/>
          <p:cNvSpPr/>
          <p:nvPr/>
        </p:nvSpPr>
        <p:spPr bwMode="auto">
          <a:xfrm>
            <a:off x="4248148" y="2958475"/>
            <a:ext cx="1763715" cy="1535113"/>
          </a:xfrm>
          <a:custGeom>
            <a:avLst/>
            <a:gdLst>
              <a:gd name="connsiteX0" fmla="*/ 0 w 1652511"/>
              <a:gd name="connsiteY0" fmla="*/ 1652511 h 1652511"/>
              <a:gd name="connsiteX1" fmla="*/ 484011 w 1652511"/>
              <a:gd name="connsiteY1" fmla="*/ 484009 h 1652511"/>
              <a:gd name="connsiteX2" fmla="*/ 1652514 w 1652511"/>
              <a:gd name="connsiteY2" fmla="*/ 1 h 1652511"/>
              <a:gd name="connsiteX3" fmla="*/ 1652511 w 1652511"/>
              <a:gd name="connsiteY3" fmla="*/ 1652511 h 1652511"/>
              <a:gd name="connsiteX4" fmla="*/ 0 w 1652511"/>
              <a:gd name="connsiteY4" fmla="*/ 1652511 h 16525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2511" h="1652511">
                <a:moveTo>
                  <a:pt x="1652511" y="0"/>
                </a:moveTo>
                <a:cubicBezTo>
                  <a:pt x="1652510" y="438273"/>
                  <a:pt x="1478407" y="858596"/>
                  <a:pt x="1168500" y="1168502"/>
                </a:cubicBezTo>
                <a:cubicBezTo>
                  <a:pt x="858594" y="1478408"/>
                  <a:pt x="438270" y="1652510"/>
                  <a:pt x="-2" y="1652510"/>
                </a:cubicBezTo>
                <a:cubicBezTo>
                  <a:pt x="-1" y="1101673"/>
                  <a:pt x="0" y="550837"/>
                  <a:pt x="0" y="0"/>
                </a:cubicBezTo>
                <a:lnTo>
                  <a:pt x="1652511" y="0"/>
                </a:lnTo>
                <a:close/>
              </a:path>
            </a:pathLst>
          </a:custGeom>
          <a:solidFill>
            <a:srgbClr val="00B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99568" tIns="99569" rIns="583579" bIns="583576" spcCol="1270" anchor="ctr"/>
          <a:lstStyle/>
          <a:p>
            <a:pPr algn="ctr" defTabSz="622300" eaLnBrk="0" fontAlgn="base" hangingPunct="0">
              <a:lnSpc>
                <a:spcPct val="90000"/>
              </a:lnSpc>
              <a:spcBef>
                <a:spcPct val="0"/>
              </a:spcBef>
              <a:spcAft>
                <a:spcPct val="35000"/>
              </a:spcAft>
              <a:defRPr/>
            </a:pPr>
            <a:r>
              <a:rPr lang="en-US" sz="1400" b="1" dirty="0">
                <a:solidFill>
                  <a:srgbClr val="FFFFFF"/>
                </a:solidFill>
                <a:latin typeface="Arial" pitchFamily="34" charset="0"/>
                <a:cs typeface="Arial" pitchFamily="34" charset="0"/>
              </a:rPr>
              <a:t>Education and Outreach</a:t>
            </a:r>
          </a:p>
        </p:txBody>
      </p:sp>
      <p:sp>
        <p:nvSpPr>
          <p:cNvPr id="13" name="Circular Arrow 12"/>
          <p:cNvSpPr/>
          <p:nvPr/>
        </p:nvSpPr>
        <p:spPr bwMode="auto">
          <a:xfrm>
            <a:off x="4000500" y="2706688"/>
            <a:ext cx="571500" cy="495300"/>
          </a:xfrm>
          <a:prstGeom prst="circularArrow">
            <a:avLst/>
          </a:prstGeom>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sp>
        <p:nvSpPr>
          <p:cNvPr id="14" name="Circular Arrow 13"/>
          <p:cNvSpPr/>
          <p:nvPr/>
        </p:nvSpPr>
        <p:spPr bwMode="auto">
          <a:xfrm rot="10800000">
            <a:off x="4000500" y="2831014"/>
            <a:ext cx="571500" cy="495300"/>
          </a:xfrm>
          <a:prstGeom prst="circularArrow">
            <a:avLst/>
          </a:prstGeom>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3821624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1" grpId="0" animBg="1"/>
      <p:bldP spid="1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323528" y="116632"/>
            <a:ext cx="8373616" cy="477836"/>
          </a:xfrm>
        </p:spPr>
        <p:txBody>
          <a:bodyPr>
            <a:noAutofit/>
          </a:bodyPr>
          <a:lstStyle/>
          <a:p>
            <a:pPr algn="l"/>
            <a:r>
              <a:rPr lang="en-ZA" sz="1600" b="1" dirty="0" smtClean="0">
                <a:latin typeface="Arial Black" panose="020B0A04020102020204" pitchFamily="34" charset="0"/>
              </a:rPr>
              <a:t/>
            </a:r>
            <a:br>
              <a:rPr lang="en-ZA" sz="1600" b="1" dirty="0" smtClean="0">
                <a:latin typeface="Arial Black" panose="020B0A04020102020204" pitchFamily="34" charset="0"/>
              </a:rPr>
            </a:br>
            <a:endParaRPr lang="en-ZA" sz="1600" b="1" dirty="0"/>
          </a:p>
        </p:txBody>
      </p:sp>
      <p:graphicFrame>
        <p:nvGraphicFramePr>
          <p:cNvPr id="4" name="Group 121"/>
          <p:cNvGraphicFramePr>
            <a:graphicFrameLocks noGrp="1"/>
          </p:cNvGraphicFramePr>
          <p:nvPr>
            <p:ph idx="1"/>
            <p:extLst>
              <p:ext uri="{D42A27DB-BD31-4B8C-83A1-F6EECF244321}">
                <p14:modId xmlns:p14="http://schemas.microsoft.com/office/powerpoint/2010/main" val="1423413436"/>
              </p:ext>
            </p:extLst>
          </p:nvPr>
        </p:nvGraphicFramePr>
        <p:xfrm>
          <a:off x="251520" y="1052736"/>
          <a:ext cx="8761862" cy="4890801"/>
        </p:xfrm>
        <a:graphic>
          <a:graphicData uri="http://schemas.openxmlformats.org/drawingml/2006/table">
            <a:tbl>
              <a:tblPr/>
              <a:tblGrid>
                <a:gridCol w="2166165"/>
                <a:gridCol w="1582967"/>
                <a:gridCol w="1513539"/>
                <a:gridCol w="3499191"/>
              </a:tblGrid>
              <a:tr h="323742">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dirty="0" smtClean="0">
                          <a:solidFill>
                            <a:schemeClr val="dk1"/>
                          </a:solidFill>
                          <a:effectLst/>
                          <a:latin typeface="+mn-lt"/>
                          <a:ea typeface="+mn-ea"/>
                          <a:cs typeface="+mn-cs"/>
                        </a:rPr>
                        <a:t>6.1: </a:t>
                      </a:r>
                      <a:r>
                        <a:rPr lang="en-ZA" sz="1600" b="1" i="0" u="none" strike="noStrike" kern="1200" baseline="0" dirty="0" smtClean="0">
                          <a:solidFill>
                            <a:schemeClr val="dk1"/>
                          </a:solidFill>
                          <a:latin typeface="+mn-lt"/>
                          <a:ea typeface="+mn-ea"/>
                          <a:cs typeface="+mn-cs"/>
                        </a:rPr>
                        <a:t>A socially equitable and suitably skilled workforce is developed</a:t>
                      </a:r>
                      <a:endParaRPr lang="en-ZA" sz="1600" dirty="0" smtClean="0">
                        <a:latin typeface="Arial" panose="020B0604020202020204" pitchFamily="34" charset="0"/>
                        <a:cs typeface="Arial" panose="020B0604020202020204" pitchFamily="34" charset="0"/>
                      </a:endParaRPr>
                    </a:p>
                  </a:txBody>
                  <a:tcPr marL="91454" marR="9145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tr>
              <a:tr h="5269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bg1"/>
                          </a:solidFill>
                          <a:effectLst/>
                          <a:latin typeface="Arial Narrow" pitchFamily="34" charset="0"/>
                          <a:ea typeface="+mn-ea"/>
                          <a:cs typeface="Arial" pitchFamily="34" charset="0"/>
                        </a:rPr>
                        <a:t>Performance indicator </a:t>
                      </a:r>
                    </a:p>
                  </a:txBody>
                  <a:tcPr marL="91454" marR="9145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algn="ctr">
                        <a:lnSpc>
                          <a:spcPct val="115000"/>
                        </a:lnSpc>
                        <a:spcAft>
                          <a:spcPts val="0"/>
                        </a:spcAft>
                      </a:pPr>
                      <a:r>
                        <a:rPr kumimoji="0" lang="en-ZA" sz="1400" b="1" i="0" u="none" strike="noStrike" kern="1200" cap="none" normalizeH="0" baseline="0" dirty="0" smtClean="0">
                          <a:ln>
                            <a:noFill/>
                          </a:ln>
                          <a:solidFill>
                            <a:schemeClr val="bg1"/>
                          </a:solidFill>
                          <a:effectLst/>
                          <a:latin typeface="Arial Narrow" pitchFamily="34" charset="0"/>
                          <a:ea typeface="+mn-ea"/>
                          <a:cs typeface="Arial" pitchFamily="34" charset="0"/>
                        </a:rPr>
                        <a:t>Baseline </a:t>
                      </a:r>
                      <a:endParaRPr kumimoji="0" lang="en-ZA" sz="1400" b="1" i="0" u="none" strike="noStrike" kern="1200" cap="none" normalizeH="0" baseline="0" dirty="0">
                        <a:ln>
                          <a:noFill/>
                        </a:ln>
                        <a:solidFill>
                          <a:schemeClr val="bg1"/>
                        </a:solidFill>
                        <a:effectLst/>
                        <a:latin typeface="Arial Narrow" pitchFamily="34" charset="0"/>
                        <a:ea typeface="+mn-ea"/>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algn="ctr">
                        <a:lnSpc>
                          <a:spcPct val="115000"/>
                        </a:lnSpc>
                        <a:spcAft>
                          <a:spcPts val="0"/>
                        </a:spcAft>
                      </a:pPr>
                      <a:r>
                        <a:rPr kumimoji="0" lang="en-ZA" sz="1400" b="1" i="0" u="none" strike="noStrike" kern="1200" cap="none" normalizeH="0" baseline="0" dirty="0" smtClean="0">
                          <a:ln>
                            <a:noFill/>
                          </a:ln>
                          <a:solidFill>
                            <a:schemeClr val="bg1"/>
                          </a:solidFill>
                          <a:effectLst/>
                          <a:latin typeface="Arial Narrow" pitchFamily="34" charset="0"/>
                          <a:ea typeface="+mn-ea"/>
                          <a:cs typeface="Arial" pitchFamily="34" charset="0"/>
                        </a:rPr>
                        <a:t>Annual target </a:t>
                      </a:r>
                    </a:p>
                    <a:p>
                      <a:pPr algn="ctr">
                        <a:lnSpc>
                          <a:spcPct val="115000"/>
                        </a:lnSpc>
                        <a:spcAft>
                          <a:spcPts val="0"/>
                        </a:spcAft>
                      </a:pPr>
                      <a:r>
                        <a:rPr kumimoji="0" lang="en-ZA" sz="1400" b="1" i="0" u="none" strike="noStrike" kern="1200" cap="none" normalizeH="0" baseline="0" dirty="0" smtClean="0">
                          <a:ln>
                            <a:noFill/>
                          </a:ln>
                          <a:solidFill>
                            <a:schemeClr val="bg1"/>
                          </a:solidFill>
                          <a:effectLst/>
                          <a:latin typeface="Arial Narrow" pitchFamily="34" charset="0"/>
                          <a:ea typeface="+mn-ea"/>
                          <a:cs typeface="Arial" pitchFamily="34" charset="0"/>
                        </a:rPr>
                        <a:t>2014/15</a:t>
                      </a:r>
                      <a:endParaRPr kumimoji="0" lang="en-ZA" sz="1400" b="1" i="0" u="none" strike="noStrike" kern="1200" cap="none" normalizeH="0" baseline="0" dirty="0">
                        <a:ln>
                          <a:noFill/>
                        </a:ln>
                        <a:solidFill>
                          <a:schemeClr val="bg1"/>
                        </a:solidFill>
                        <a:effectLst/>
                        <a:latin typeface="Arial Narrow" pitchFamily="34" charset="0"/>
                        <a:ea typeface="+mn-ea"/>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cap="none" normalizeH="0" baseline="0" dirty="0" smtClean="0">
                          <a:ln>
                            <a:noFill/>
                          </a:ln>
                          <a:solidFill>
                            <a:schemeClr val="bg1"/>
                          </a:solidFill>
                          <a:effectLst/>
                          <a:latin typeface="Arial Narrow" pitchFamily="34" charset="0"/>
                          <a:cs typeface="Arial" pitchFamily="34" charset="0"/>
                        </a:rPr>
                        <a:t>Achievements/Challenges/Corrective measures</a:t>
                      </a:r>
                    </a:p>
                  </a:txBody>
                  <a:tcPr marL="91454" marR="9145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r>
              <a:tr h="576064">
                <a:tc rowSpan="2">
                  <a:txBody>
                    <a:bodyPr/>
                    <a:lstStyle/>
                    <a:p>
                      <a:r>
                        <a:rPr lang="en-ZA" sz="1200" b="1" i="0" u="none" strike="noStrike" kern="1200" baseline="0" dirty="0" smtClean="0">
                          <a:solidFill>
                            <a:schemeClr val="dk1"/>
                          </a:solidFill>
                          <a:latin typeface="Arial Narrow" panose="020B0606020202030204" pitchFamily="34" charset="0"/>
                          <a:ea typeface="+mn-ea"/>
                          <a:cs typeface="Arial" panose="020B0604020202020204" pitchFamily="34" charset="0"/>
                        </a:rPr>
                        <a:t>Number of individuals participating in </a:t>
                      </a:r>
                      <a:r>
                        <a:rPr lang="en-ZA" sz="1200" b="1" i="0" u="none" strike="noStrike" kern="1200" baseline="0" dirty="0" err="1" smtClean="0">
                          <a:solidFill>
                            <a:schemeClr val="dk1"/>
                          </a:solidFill>
                          <a:latin typeface="Arial Narrow" panose="020B0606020202030204" pitchFamily="34" charset="0"/>
                          <a:ea typeface="+mn-ea"/>
                          <a:cs typeface="Arial" panose="020B0604020202020204" pitchFamily="34" charset="0"/>
                        </a:rPr>
                        <a:t>Groen</a:t>
                      </a:r>
                      <a:r>
                        <a:rPr lang="en-ZA" sz="1200" b="1" i="0" u="none" strike="noStrike" kern="1200" baseline="0" dirty="0" smtClean="0">
                          <a:solidFill>
                            <a:schemeClr val="dk1"/>
                          </a:solidFill>
                          <a:latin typeface="Arial Narrow" panose="020B0606020202030204" pitchFamily="34" charset="0"/>
                          <a:ea typeface="+mn-ea"/>
                          <a:cs typeface="Arial" panose="020B0604020202020204" pitchFamily="34" charset="0"/>
                        </a:rPr>
                        <a:t> </a:t>
                      </a:r>
                      <a:r>
                        <a:rPr lang="en-ZA" sz="1200" b="1" i="0" u="none" strike="noStrike" kern="1200" baseline="0" dirty="0" err="1" smtClean="0">
                          <a:solidFill>
                            <a:schemeClr val="dk1"/>
                          </a:solidFill>
                          <a:latin typeface="Arial Narrow" panose="020B0606020202030204" pitchFamily="34" charset="0"/>
                          <a:ea typeface="+mn-ea"/>
                          <a:cs typeface="Arial" panose="020B0604020202020204" pitchFamily="34" charset="0"/>
                        </a:rPr>
                        <a:t>Sebenza</a:t>
                      </a:r>
                      <a:r>
                        <a:rPr lang="en-ZA" sz="1200" b="1" i="0" u="none" strike="noStrike" kern="1200" baseline="0" dirty="0" smtClean="0">
                          <a:solidFill>
                            <a:schemeClr val="dk1"/>
                          </a:solidFill>
                          <a:latin typeface="Arial Narrow" panose="020B0606020202030204" pitchFamily="34" charset="0"/>
                          <a:ea typeface="+mn-ea"/>
                          <a:cs typeface="Arial" panose="020B0604020202020204" pitchFamily="34" charset="0"/>
                        </a:rPr>
                        <a:t>, </a:t>
                      </a:r>
                      <a:r>
                        <a:rPr lang="en-ZA" sz="1200" b="1" i="0" u="none" strike="noStrike" kern="1200" baseline="0" dirty="0" err="1" smtClean="0">
                          <a:solidFill>
                            <a:schemeClr val="dk1"/>
                          </a:solidFill>
                          <a:latin typeface="Arial Narrow" panose="020B0606020202030204" pitchFamily="34" charset="0"/>
                          <a:ea typeface="+mn-ea"/>
                          <a:cs typeface="Arial" panose="020B0604020202020204" pitchFamily="34" charset="0"/>
                        </a:rPr>
                        <a:t>GreenMatter</a:t>
                      </a:r>
                      <a:r>
                        <a:rPr lang="en-ZA" sz="1200" b="1" i="0" u="none" strike="noStrike" kern="1200" baseline="0" dirty="0" smtClean="0">
                          <a:solidFill>
                            <a:schemeClr val="dk1"/>
                          </a:solidFill>
                          <a:latin typeface="Arial Narrow" panose="020B0606020202030204" pitchFamily="34" charset="0"/>
                          <a:ea typeface="+mn-ea"/>
                          <a:cs typeface="Arial" panose="020B0604020202020204" pitchFamily="34" charset="0"/>
                        </a:rPr>
                        <a:t> beneficiaries, internship and studentship capacity development and job creation initiatives with a percentage coming from designated groups.</a:t>
                      </a:r>
                      <a:endParaRPr lang="en-ZA" sz="1200" b="1" dirty="0" smtClean="0">
                        <a:effectLst/>
                        <a:latin typeface="Arial Narrow" panose="020B0606020202030204" pitchFamily="34" charset="0"/>
                        <a:ea typeface="Times New Roman"/>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ZA" sz="1200" b="1" dirty="0" smtClean="0">
                        <a:effectLst/>
                        <a:latin typeface="Arial Narrow" panose="020B0606020202030204" pitchFamily="34" charset="0"/>
                        <a:ea typeface="Times New Roman"/>
                        <a:cs typeface="Arial" panose="020B0604020202020204" pitchFamily="34" charset="0"/>
                      </a:endParaRPr>
                    </a:p>
                  </a:txBody>
                  <a:tcPr marL="45728" marR="4572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1200" dirty="0">
                          <a:effectLst/>
                          <a:latin typeface="Arial Narrow"/>
                          <a:ea typeface="Times New Roman"/>
                        </a:rPr>
                        <a:t>4 </a:t>
                      </a:r>
                      <a:r>
                        <a:rPr lang="en-US" sz="1200" dirty="0" err="1">
                          <a:effectLst/>
                          <a:latin typeface="Arial Narrow"/>
                          <a:ea typeface="Times New Roman"/>
                        </a:rPr>
                        <a:t>GreenMatter</a:t>
                      </a:r>
                      <a:r>
                        <a:rPr lang="en-US" sz="1200" dirty="0">
                          <a:effectLst/>
                          <a:latin typeface="Arial Narrow"/>
                          <a:ea typeface="Times New Roman"/>
                        </a:rPr>
                        <a:t> initiatives started.</a:t>
                      </a:r>
                      <a:endParaRPr lang="en-ZA" sz="1200"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b="0" i="0" u="none" strike="noStrike" kern="1200" baseline="0" dirty="0" smtClean="0">
                          <a:solidFill>
                            <a:schemeClr val="dk1"/>
                          </a:solidFill>
                          <a:latin typeface="Arial Narrow" panose="020B0606020202030204" pitchFamily="34" charset="0"/>
                          <a:ea typeface="+mn-ea"/>
                          <a:cs typeface="Arial" panose="020B0604020202020204" pitchFamily="34" charset="0"/>
                        </a:rPr>
                        <a:t>1000 unemployed youth skilled and hosted in the biodiversity sector.</a:t>
                      </a:r>
                      <a:endParaRPr lang="en-ZA" sz="1200" b="0" dirty="0" smtClean="0">
                        <a:effectLst/>
                        <a:latin typeface="Arial Narrow" panose="020B0606020202030204" pitchFamily="34" charset="0"/>
                        <a:ea typeface="Times New Roman"/>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ZA" sz="1200" b="0" dirty="0" smtClean="0">
                        <a:effectLst/>
                        <a:latin typeface="Arial Narrow" panose="020B0606020202030204" pitchFamily="34" charset="0"/>
                        <a:ea typeface="Times New Roman"/>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l" defTabSz="457200" rtl="0" eaLnBrk="1" fontAlgn="ctr" latinLnBrk="0" hangingPunct="1">
                        <a:lnSpc>
                          <a:spcPct val="110000"/>
                        </a:lnSpc>
                        <a:spcBef>
                          <a:spcPts val="0"/>
                        </a:spcBef>
                        <a:spcAft>
                          <a:spcPts val="0"/>
                        </a:spcAft>
                        <a:buClrTx/>
                        <a:buSzTx/>
                        <a:buFontTx/>
                        <a:buNone/>
                        <a:tabLst/>
                        <a:defRPr/>
                      </a:pPr>
                      <a:r>
                        <a:rPr lang="en-ZA" sz="1200" b="1" i="1" kern="1200" dirty="0" smtClean="0">
                          <a:solidFill>
                            <a:schemeClr val="tx1"/>
                          </a:solidFill>
                          <a:effectLst/>
                          <a:latin typeface="Arial Narrow" pitchFamily="34" charset="0"/>
                          <a:ea typeface="+mn-ea"/>
                          <a:cs typeface="+mn-cs"/>
                        </a:rPr>
                        <a:t>Progress</a:t>
                      </a:r>
                      <a:r>
                        <a:rPr lang="en-ZA" sz="1200" kern="1200" dirty="0" smtClean="0">
                          <a:solidFill>
                            <a:schemeClr val="tx1"/>
                          </a:solidFill>
                          <a:effectLst/>
                          <a:latin typeface="Arial Narrow" pitchFamily="34" charset="0"/>
                          <a:ea typeface="+mn-ea"/>
                          <a:cs typeface="+mn-cs"/>
                        </a:rPr>
                        <a:t>:</a:t>
                      </a:r>
                    </a:p>
                    <a:p>
                      <a:pPr marL="0" marR="0" indent="0" algn="l" defTabSz="457200" rtl="0" eaLnBrk="1" fontAlgn="ctr" latinLnBrk="0" hangingPunct="1">
                        <a:lnSpc>
                          <a:spcPct val="110000"/>
                        </a:lnSpc>
                        <a:spcBef>
                          <a:spcPts val="0"/>
                        </a:spcBef>
                        <a:spcAft>
                          <a:spcPts val="0"/>
                        </a:spcAft>
                        <a:buClrTx/>
                        <a:buSzTx/>
                        <a:buFontTx/>
                        <a:buNone/>
                        <a:tabLst/>
                        <a:defRPr/>
                      </a:pPr>
                      <a:r>
                        <a:rPr lang="en-ZA" sz="1200" b="1" kern="1200" dirty="0" smtClean="0">
                          <a:solidFill>
                            <a:schemeClr val="tx1"/>
                          </a:solidFill>
                          <a:effectLst/>
                          <a:latin typeface="Arial Narrow" pitchFamily="34" charset="0"/>
                          <a:ea typeface="+mn-ea"/>
                          <a:cs typeface="+mn-cs"/>
                        </a:rPr>
                        <a:t>Exceeded Target </a:t>
                      </a:r>
                      <a:r>
                        <a:rPr lang="en-ZA" sz="1200" kern="1200" dirty="0" smtClean="0">
                          <a:solidFill>
                            <a:schemeClr val="tx1"/>
                          </a:solidFill>
                          <a:effectLst/>
                          <a:latin typeface="Arial Narrow" pitchFamily="34" charset="0"/>
                          <a:ea typeface="+mn-ea"/>
                          <a:cs typeface="+mn-cs"/>
                        </a:rPr>
                        <a:t>195 and the total achieved is 1197.</a:t>
                      </a:r>
                    </a:p>
                    <a:p>
                      <a:pPr marL="0" marR="0" indent="0" algn="l" defTabSz="457200" rtl="0" eaLnBrk="1" fontAlgn="ctr" latinLnBrk="0" hangingPunct="1">
                        <a:lnSpc>
                          <a:spcPct val="110000"/>
                        </a:lnSpc>
                        <a:spcBef>
                          <a:spcPts val="0"/>
                        </a:spcBef>
                        <a:spcAft>
                          <a:spcPts val="0"/>
                        </a:spcAft>
                        <a:buClrTx/>
                        <a:buSzTx/>
                        <a:buFontTx/>
                        <a:buNone/>
                        <a:tabLst/>
                        <a:defRPr/>
                      </a:pPr>
                      <a:endParaRPr lang="en-ZA" sz="1200" kern="1200" dirty="0" smtClean="0">
                        <a:solidFill>
                          <a:schemeClr val="tx1"/>
                        </a:solidFill>
                        <a:effectLst/>
                        <a:latin typeface="Arial Narrow" pitchFamily="34" charset="0"/>
                        <a:ea typeface="+mn-ea"/>
                        <a:cs typeface="+mn-cs"/>
                      </a:endParaRPr>
                    </a:p>
                    <a:p>
                      <a:pPr marL="0" marR="0" indent="0" algn="l" defTabSz="457200" rtl="0" eaLnBrk="1" fontAlgn="ctr" latinLnBrk="0" hangingPunct="1">
                        <a:lnSpc>
                          <a:spcPct val="110000"/>
                        </a:lnSpc>
                        <a:spcBef>
                          <a:spcPts val="0"/>
                        </a:spcBef>
                        <a:spcAft>
                          <a:spcPts val="0"/>
                        </a:spcAft>
                        <a:buClrTx/>
                        <a:buSzTx/>
                        <a:buFontTx/>
                        <a:buNone/>
                        <a:tabLst/>
                        <a:defRPr/>
                      </a:pPr>
                      <a:endParaRPr lang="en-ZA" sz="100" kern="1200" dirty="0" smtClean="0">
                        <a:solidFill>
                          <a:schemeClr val="tx1"/>
                        </a:solidFill>
                        <a:effectLst/>
                        <a:latin typeface="Arial Narrow" pitchFamily="34" charset="0"/>
                        <a:ea typeface="+mn-ea"/>
                        <a:cs typeface="+mn-cs"/>
                      </a:endParaRPr>
                    </a:p>
                    <a:p>
                      <a:pPr marL="171450" marR="0" indent="-171450" algn="l" defTabSz="457200" rtl="0" eaLnBrk="1" fontAlgn="ctr" latinLnBrk="0" hangingPunct="1">
                        <a:lnSpc>
                          <a:spcPct val="110000"/>
                        </a:lnSpc>
                        <a:spcBef>
                          <a:spcPts val="0"/>
                        </a:spcBef>
                        <a:spcAft>
                          <a:spcPts val="0"/>
                        </a:spcAft>
                        <a:buClrTx/>
                        <a:buSzTx/>
                        <a:buFont typeface="Arial" panose="020B0604020202020204" pitchFamily="34" charset="0"/>
                        <a:buChar char="•"/>
                        <a:tabLst/>
                        <a:defRPr/>
                      </a:pPr>
                      <a:r>
                        <a:rPr lang="en-ZA" sz="1200" kern="1200" dirty="0" smtClean="0">
                          <a:solidFill>
                            <a:schemeClr val="tx1"/>
                          </a:solidFill>
                          <a:effectLst/>
                          <a:latin typeface="Arial Narrow" pitchFamily="34" charset="0"/>
                          <a:ea typeface="+mn-ea"/>
                          <a:cs typeface="+mn-cs"/>
                        </a:rPr>
                        <a:t>The </a:t>
                      </a:r>
                      <a:r>
                        <a:rPr lang="en-ZA" sz="1200" kern="1200" dirty="0" err="1" smtClean="0">
                          <a:solidFill>
                            <a:schemeClr val="tx1"/>
                          </a:solidFill>
                          <a:effectLst/>
                          <a:latin typeface="Arial Narrow" pitchFamily="34" charset="0"/>
                          <a:ea typeface="+mn-ea"/>
                          <a:cs typeface="+mn-cs"/>
                        </a:rPr>
                        <a:t>Groen</a:t>
                      </a:r>
                      <a:r>
                        <a:rPr lang="en-ZA" sz="1200" kern="1200" dirty="0" smtClean="0">
                          <a:solidFill>
                            <a:schemeClr val="tx1"/>
                          </a:solidFill>
                          <a:effectLst/>
                          <a:latin typeface="Arial Narrow" pitchFamily="34" charset="0"/>
                          <a:ea typeface="+mn-ea"/>
                          <a:cs typeface="+mn-cs"/>
                        </a:rPr>
                        <a:t> </a:t>
                      </a:r>
                      <a:r>
                        <a:rPr lang="en-ZA" sz="1200" kern="1200" dirty="0" err="1" smtClean="0">
                          <a:solidFill>
                            <a:schemeClr val="tx1"/>
                          </a:solidFill>
                          <a:effectLst/>
                          <a:latin typeface="Arial Narrow" pitchFamily="34" charset="0"/>
                          <a:ea typeface="+mn-ea"/>
                          <a:cs typeface="+mn-cs"/>
                        </a:rPr>
                        <a:t>Sebenza</a:t>
                      </a:r>
                      <a:r>
                        <a:rPr lang="en-ZA" sz="1200" kern="1200" dirty="0" smtClean="0">
                          <a:solidFill>
                            <a:schemeClr val="tx1"/>
                          </a:solidFill>
                          <a:effectLst/>
                          <a:latin typeface="Arial Narrow" pitchFamily="34" charset="0"/>
                          <a:ea typeface="+mn-ea"/>
                          <a:cs typeface="+mn-cs"/>
                        </a:rPr>
                        <a:t> Project Steering Committee took a resolution to replace transitioned pioneers (pioneers who left due to attrition, job placements and further study) . This created opportunities to host more unemployed youth thereby increasing the numbers</a:t>
                      </a:r>
                    </a:p>
                    <a:p>
                      <a:pPr marL="0" marR="0" indent="0" algn="l" defTabSz="457200" rtl="0" eaLnBrk="1" fontAlgn="ctr" latinLnBrk="0" hangingPunct="1">
                        <a:lnSpc>
                          <a:spcPct val="110000"/>
                        </a:lnSpc>
                        <a:spcBef>
                          <a:spcPts val="0"/>
                        </a:spcBef>
                        <a:spcAft>
                          <a:spcPts val="0"/>
                        </a:spcAft>
                        <a:buClrTx/>
                        <a:buSzTx/>
                        <a:buFont typeface="Arial" panose="020B0604020202020204" pitchFamily="34" charset="0"/>
                        <a:buNone/>
                        <a:tabLst/>
                        <a:defRPr/>
                      </a:pPr>
                      <a:endParaRPr lang="en-ZA" sz="1200" kern="1200" dirty="0" smtClean="0">
                        <a:solidFill>
                          <a:schemeClr val="tx1"/>
                        </a:solidFill>
                        <a:effectLst/>
                        <a:latin typeface="Arial Narrow" pitchFamily="34"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6064">
                <a:tc vMerge="1">
                  <a:txBody>
                    <a:bodyPr/>
                    <a:lstStyle/>
                    <a:p>
                      <a:endParaRPr lang="en-ZA" sz="1200" b="1" dirty="0">
                        <a:effectLst/>
                        <a:latin typeface="Arial Narrow" panose="020B0606020202030204" pitchFamily="34" charset="0"/>
                        <a:ea typeface="Times New Roman"/>
                        <a:cs typeface="Arial" panose="020B0604020202020204" pitchFamily="34" charset="0"/>
                      </a:endParaRPr>
                    </a:p>
                  </a:txBody>
                  <a:tcPr marL="45728" marR="4572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1200" dirty="0" smtClean="0">
                          <a:effectLst/>
                          <a:latin typeface="Arial Narrow"/>
                          <a:ea typeface="Times New Roman"/>
                        </a:rPr>
                        <a:t>I</a:t>
                      </a:r>
                      <a:r>
                        <a:rPr lang="en-US" sz="1200" kern="1200" dirty="0" smtClean="0">
                          <a:solidFill>
                            <a:schemeClr val="tx1"/>
                          </a:solidFill>
                          <a:effectLst/>
                          <a:latin typeface="Arial Narrow" panose="020B0606020202030204" pitchFamily="34" charset="0"/>
                          <a:ea typeface="+mn-ea"/>
                          <a:cs typeface="+mn-cs"/>
                        </a:rPr>
                        <a:t>ndividuals participating in </a:t>
                      </a:r>
                      <a:r>
                        <a:rPr lang="en-US" sz="1200" kern="1200" dirty="0" err="1" smtClean="0">
                          <a:solidFill>
                            <a:schemeClr val="tx1"/>
                          </a:solidFill>
                          <a:effectLst/>
                          <a:latin typeface="Arial Narrow" panose="020B0606020202030204" pitchFamily="34" charset="0"/>
                          <a:ea typeface="+mn-ea"/>
                          <a:cs typeface="+mn-cs"/>
                        </a:rPr>
                        <a:t>Groen</a:t>
                      </a:r>
                      <a:r>
                        <a:rPr lang="en-US" sz="1200" kern="1200" dirty="0" smtClean="0">
                          <a:solidFill>
                            <a:schemeClr val="tx1"/>
                          </a:solidFill>
                          <a:effectLst/>
                          <a:latin typeface="Arial Narrow" panose="020B0606020202030204" pitchFamily="34" charset="0"/>
                          <a:ea typeface="+mn-ea"/>
                          <a:cs typeface="+mn-cs"/>
                        </a:rPr>
                        <a:t> </a:t>
                      </a:r>
                      <a:r>
                        <a:rPr lang="en-US" sz="1200" kern="1200" dirty="0" err="1" smtClean="0">
                          <a:solidFill>
                            <a:schemeClr val="tx1"/>
                          </a:solidFill>
                          <a:effectLst/>
                          <a:latin typeface="Arial Narrow" panose="020B0606020202030204" pitchFamily="34" charset="0"/>
                          <a:ea typeface="+mn-ea"/>
                          <a:cs typeface="+mn-cs"/>
                        </a:rPr>
                        <a:t>Sebenza</a:t>
                      </a:r>
                      <a:r>
                        <a:rPr lang="en-US" sz="1200" kern="1200" dirty="0" smtClean="0">
                          <a:solidFill>
                            <a:schemeClr val="tx1"/>
                          </a:solidFill>
                          <a:effectLst/>
                          <a:latin typeface="Arial Narrow" panose="020B0606020202030204" pitchFamily="34" charset="0"/>
                          <a:ea typeface="+mn-ea"/>
                          <a:cs typeface="+mn-cs"/>
                        </a:rPr>
                        <a:t> and </a:t>
                      </a:r>
                      <a:r>
                        <a:rPr lang="en-US" sz="1200" kern="1200" dirty="0" err="1" smtClean="0">
                          <a:solidFill>
                            <a:schemeClr val="tx1"/>
                          </a:solidFill>
                          <a:effectLst/>
                          <a:latin typeface="Arial Narrow" panose="020B0606020202030204" pitchFamily="34" charset="0"/>
                          <a:ea typeface="+mn-ea"/>
                          <a:cs typeface="+mn-cs"/>
                        </a:rPr>
                        <a:t>GreenMatter</a:t>
                      </a:r>
                      <a:r>
                        <a:rPr lang="en-US" sz="1200" kern="1200" dirty="0" smtClean="0">
                          <a:solidFill>
                            <a:schemeClr val="tx1"/>
                          </a:solidFill>
                          <a:effectLst/>
                          <a:latin typeface="Arial Narrow" panose="020B0606020202030204" pitchFamily="34" charset="0"/>
                          <a:ea typeface="+mn-ea"/>
                          <a:cs typeface="+mn-cs"/>
                        </a:rPr>
                        <a:t> capacity development and job creation initiatives</a:t>
                      </a:r>
                      <a:endParaRPr lang="en-ZA" sz="1200" dirty="0">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b="0" i="0" u="none" strike="noStrike" kern="1200" baseline="0" dirty="0" smtClean="0">
                          <a:solidFill>
                            <a:schemeClr val="dk1"/>
                          </a:solidFill>
                          <a:latin typeface="Arial Narrow" panose="020B0606020202030204" pitchFamily="34" charset="0"/>
                          <a:ea typeface="+mn-ea"/>
                          <a:cs typeface="Arial" panose="020B0604020202020204" pitchFamily="34" charset="0"/>
                        </a:rPr>
                        <a:t>75% representation of designated groups in HCD Programmes</a:t>
                      </a:r>
                      <a:endParaRPr lang="en-ZA" sz="1200" b="0" dirty="0" smtClean="0">
                        <a:effectLst/>
                        <a:latin typeface="Arial Narrow" panose="020B0606020202030204" pitchFamily="34" charset="0"/>
                        <a:ea typeface="Times New Roman"/>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ZA" sz="1200" b="0" dirty="0" smtClean="0">
                        <a:effectLst/>
                        <a:latin typeface="Arial Narrow" panose="020B0606020202030204" pitchFamily="34" charset="0"/>
                        <a:ea typeface="Times New Roman"/>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l" defTabSz="457200" rtl="0" eaLnBrk="1" fontAlgn="ctr" latinLnBrk="0" hangingPunct="1">
                        <a:lnSpc>
                          <a:spcPct val="110000"/>
                        </a:lnSpc>
                        <a:spcBef>
                          <a:spcPts val="0"/>
                        </a:spcBef>
                        <a:spcAft>
                          <a:spcPts val="0"/>
                        </a:spcAft>
                        <a:buClrTx/>
                        <a:buSzTx/>
                        <a:buFont typeface="Arial" panose="020B0604020202020204" pitchFamily="34" charset="0"/>
                        <a:buNone/>
                        <a:tabLst/>
                        <a:defRPr/>
                      </a:pPr>
                      <a:r>
                        <a:rPr lang="en-ZA" sz="1200" b="1" i="1" kern="1200" dirty="0" smtClean="0">
                          <a:solidFill>
                            <a:schemeClr val="tx1"/>
                          </a:solidFill>
                          <a:effectLst/>
                          <a:latin typeface="Arial Narrow" pitchFamily="34" charset="0"/>
                          <a:ea typeface="+mn-ea"/>
                          <a:cs typeface="+mn-cs"/>
                        </a:rPr>
                        <a:t>Progress:</a:t>
                      </a:r>
                    </a:p>
                    <a:p>
                      <a:pPr marL="0" marR="0" indent="0" algn="l" defTabSz="457200" rtl="0" eaLnBrk="1" fontAlgn="ctr" latinLnBrk="0" hangingPunct="1">
                        <a:lnSpc>
                          <a:spcPct val="110000"/>
                        </a:lnSpc>
                        <a:spcBef>
                          <a:spcPts val="0"/>
                        </a:spcBef>
                        <a:spcAft>
                          <a:spcPts val="0"/>
                        </a:spcAft>
                        <a:buClrTx/>
                        <a:buSzTx/>
                        <a:buFont typeface="Arial" panose="020B0604020202020204" pitchFamily="34" charset="0"/>
                        <a:buNone/>
                        <a:tabLst/>
                        <a:defRPr/>
                      </a:pPr>
                      <a:r>
                        <a:rPr lang="en-ZA" sz="1200" b="1" i="0" kern="1200" dirty="0" smtClean="0">
                          <a:solidFill>
                            <a:schemeClr val="tx1"/>
                          </a:solidFill>
                          <a:effectLst/>
                          <a:latin typeface="Arial Narrow" pitchFamily="34" charset="0"/>
                          <a:ea typeface="+mn-ea"/>
                          <a:cs typeface="+mn-cs"/>
                        </a:rPr>
                        <a:t>Exceeded Target.  </a:t>
                      </a:r>
                      <a:r>
                        <a:rPr lang="en-ZA" sz="1200" b="0" i="0" kern="1200" dirty="0" smtClean="0">
                          <a:solidFill>
                            <a:schemeClr val="tx1"/>
                          </a:solidFill>
                          <a:effectLst/>
                          <a:latin typeface="Arial Narrow" pitchFamily="34" charset="0"/>
                          <a:ea typeface="+mn-ea"/>
                          <a:cs typeface="+mn-cs"/>
                        </a:rPr>
                        <a:t>The 84.38% representation of designated groups in HCD programmes was exceeded by 9.38%.</a:t>
                      </a:r>
                    </a:p>
                    <a:p>
                      <a:pPr marL="0" marR="0" indent="0" algn="l" defTabSz="457200" rtl="0" eaLnBrk="1" fontAlgn="ctr" latinLnBrk="0" hangingPunct="1">
                        <a:lnSpc>
                          <a:spcPct val="110000"/>
                        </a:lnSpc>
                        <a:spcBef>
                          <a:spcPts val="0"/>
                        </a:spcBef>
                        <a:spcAft>
                          <a:spcPts val="0"/>
                        </a:spcAft>
                        <a:buClrTx/>
                        <a:buSzTx/>
                        <a:buFont typeface="Arial" panose="020B0604020202020204" pitchFamily="34" charset="0"/>
                        <a:buNone/>
                        <a:tabLst/>
                        <a:defRPr/>
                      </a:pPr>
                      <a:endParaRPr lang="en-ZA" sz="1200" b="0" i="0" kern="1200" dirty="0" smtClean="0">
                        <a:solidFill>
                          <a:schemeClr val="tx1"/>
                        </a:solidFill>
                        <a:effectLst/>
                        <a:latin typeface="Arial Narrow" pitchFamily="34" charset="0"/>
                        <a:ea typeface="+mn-ea"/>
                        <a:cs typeface="+mn-cs"/>
                      </a:endParaRPr>
                    </a:p>
                    <a:p>
                      <a:pPr marL="171450" marR="0" indent="-171450" algn="l" defTabSz="457200" rtl="0" eaLnBrk="1" fontAlgn="ctr" latinLnBrk="0" hangingPunct="1">
                        <a:lnSpc>
                          <a:spcPct val="110000"/>
                        </a:lnSpc>
                        <a:spcBef>
                          <a:spcPts val="0"/>
                        </a:spcBef>
                        <a:spcAft>
                          <a:spcPts val="0"/>
                        </a:spcAft>
                        <a:buClrTx/>
                        <a:buSzTx/>
                        <a:buFont typeface="Arial" panose="020B0604020202020204" pitchFamily="34" charset="0"/>
                        <a:buChar char="•"/>
                        <a:tabLst/>
                        <a:defRPr/>
                      </a:pPr>
                      <a:r>
                        <a:rPr lang="en-ZA" sz="1200" kern="1200" dirty="0" smtClean="0">
                          <a:solidFill>
                            <a:schemeClr val="tx1"/>
                          </a:solidFill>
                          <a:effectLst/>
                          <a:latin typeface="Arial Narrow" pitchFamily="34" charset="0"/>
                          <a:ea typeface="+mn-ea"/>
                          <a:cs typeface="+mn-cs"/>
                        </a:rPr>
                        <a:t>The </a:t>
                      </a:r>
                      <a:r>
                        <a:rPr lang="en-ZA" sz="1200" kern="1200" dirty="0" err="1" smtClean="0">
                          <a:solidFill>
                            <a:schemeClr val="tx1"/>
                          </a:solidFill>
                          <a:effectLst/>
                          <a:latin typeface="Arial Narrow" pitchFamily="34" charset="0"/>
                          <a:ea typeface="+mn-ea"/>
                          <a:cs typeface="+mn-cs"/>
                        </a:rPr>
                        <a:t>Groen</a:t>
                      </a:r>
                      <a:r>
                        <a:rPr lang="en-ZA" sz="1200" kern="1200" dirty="0" smtClean="0">
                          <a:solidFill>
                            <a:schemeClr val="tx1"/>
                          </a:solidFill>
                          <a:effectLst/>
                          <a:latin typeface="Arial Narrow" pitchFamily="34" charset="0"/>
                          <a:ea typeface="+mn-ea"/>
                          <a:cs typeface="+mn-cs"/>
                        </a:rPr>
                        <a:t> </a:t>
                      </a:r>
                      <a:r>
                        <a:rPr lang="en-ZA" sz="1200" kern="1200" dirty="0" err="1" smtClean="0">
                          <a:solidFill>
                            <a:schemeClr val="tx1"/>
                          </a:solidFill>
                          <a:effectLst/>
                          <a:latin typeface="Arial Narrow" pitchFamily="34" charset="0"/>
                          <a:ea typeface="+mn-ea"/>
                          <a:cs typeface="+mn-cs"/>
                        </a:rPr>
                        <a:t>Sebenza</a:t>
                      </a:r>
                      <a:r>
                        <a:rPr lang="en-ZA" sz="1200" kern="1200" dirty="0" smtClean="0">
                          <a:solidFill>
                            <a:schemeClr val="tx1"/>
                          </a:solidFill>
                          <a:effectLst/>
                          <a:latin typeface="Arial Narrow" pitchFamily="34" charset="0"/>
                          <a:ea typeface="+mn-ea"/>
                          <a:cs typeface="+mn-cs"/>
                        </a:rPr>
                        <a:t> Project Steering Committee took a resolution to replace transitioned pioneers (pioneers who left due to attrition, job placements and further study) . This created opportunities to host more unemployed youth thereby increasing the numbers.</a:t>
                      </a:r>
                    </a:p>
                    <a:p>
                      <a:pPr marL="0" marR="0" indent="0" algn="l" defTabSz="457200" rtl="0" eaLnBrk="1" fontAlgn="ctr" latinLnBrk="0" hangingPunct="1">
                        <a:lnSpc>
                          <a:spcPct val="110000"/>
                        </a:lnSpc>
                        <a:spcBef>
                          <a:spcPts val="0"/>
                        </a:spcBef>
                        <a:spcAft>
                          <a:spcPts val="0"/>
                        </a:spcAft>
                        <a:buClrTx/>
                        <a:buSzTx/>
                        <a:buFont typeface="Arial" panose="020B0604020202020204" pitchFamily="34" charset="0"/>
                        <a:buNone/>
                        <a:tabLst/>
                        <a:defRPr/>
                      </a:pPr>
                      <a:endParaRPr lang="en-ZA" sz="1200" kern="1200" dirty="0" smtClean="0">
                        <a:solidFill>
                          <a:schemeClr val="tx1"/>
                        </a:solidFill>
                        <a:effectLst/>
                        <a:latin typeface="Arial Narrow" pitchFamily="34"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Slide Number Placeholder 1"/>
          <p:cNvSpPr>
            <a:spLocks noGrp="1"/>
          </p:cNvSpPr>
          <p:nvPr>
            <p:ph type="sldNum" sz="quarter" idx="12"/>
          </p:nvPr>
        </p:nvSpPr>
        <p:spPr/>
        <p:txBody>
          <a:bodyPr/>
          <a:lstStyle/>
          <a:p>
            <a:pPr>
              <a:defRPr/>
            </a:pPr>
            <a:fld id="{9C457303-9F10-4D8F-8D76-077531F17F12}" type="slidenum">
              <a:rPr lang="en-US" smtClean="0">
                <a:solidFill>
                  <a:prstClr val="black">
                    <a:tint val="75000"/>
                  </a:prstClr>
                </a:solidFill>
              </a:rPr>
              <a:pPr>
                <a:defRPr/>
              </a:pPr>
              <a:t>34</a:t>
            </a:fld>
            <a:endParaRPr lang="en-US">
              <a:solidFill>
                <a:prstClr val="black">
                  <a:tint val="75000"/>
                </a:prstClr>
              </a:solidFill>
            </a:endParaRPr>
          </a:p>
        </p:txBody>
      </p:sp>
      <p:sp>
        <p:nvSpPr>
          <p:cNvPr id="3" name="Rectangle 2"/>
          <p:cNvSpPr/>
          <p:nvPr/>
        </p:nvSpPr>
        <p:spPr>
          <a:xfrm>
            <a:off x="251520" y="135793"/>
            <a:ext cx="8712968" cy="830997"/>
          </a:xfrm>
          <a:prstGeom prst="rect">
            <a:avLst/>
          </a:prstGeom>
        </p:spPr>
        <p:txBody>
          <a:bodyPr wrap="square">
            <a:spAutoFit/>
          </a:bodyPr>
          <a:lstStyle/>
          <a:p>
            <a:r>
              <a:rPr lang="en-ZA" sz="1600" b="1" dirty="0">
                <a:latin typeface="Arial Black" panose="020B0A04020102020204" pitchFamily="34" charset="0"/>
              </a:rPr>
              <a:t>PROGRAMME</a:t>
            </a:r>
            <a:r>
              <a:rPr lang="en-US" sz="1600" b="1" dirty="0">
                <a:latin typeface="Arial Black" panose="020B0A04020102020204" pitchFamily="34" charset="0"/>
              </a:rPr>
              <a:t> 6: </a:t>
            </a:r>
            <a:r>
              <a:rPr lang="en-ZA" sz="1600" b="1" dirty="0">
                <a:latin typeface="Arial Black" panose="020B0A04020102020204" pitchFamily="34" charset="0"/>
              </a:rPr>
              <a:t>HUMAN CAPITAL DEVELOPMENT (HCD): DRIVE HUMAN CAPITAL DEVELOPMENT, EDUCATION AND AWARENESS IN RESPONSE TO SANBI’S MANDATE</a:t>
            </a:r>
            <a:endParaRPr lang="en-ZA" sz="1600" b="1" dirty="0">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410504061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323528" y="116632"/>
            <a:ext cx="8373616" cy="477836"/>
          </a:xfrm>
        </p:spPr>
        <p:txBody>
          <a:bodyPr>
            <a:noAutofit/>
          </a:bodyPr>
          <a:lstStyle/>
          <a:p>
            <a:pPr algn="l"/>
            <a:r>
              <a:rPr lang="en-ZA" sz="1600" b="1" dirty="0" smtClean="0">
                <a:latin typeface="Arial Black" panose="020B0A04020102020204" pitchFamily="34" charset="0"/>
              </a:rPr>
              <a:t/>
            </a:r>
            <a:br>
              <a:rPr lang="en-ZA" sz="1600" b="1" dirty="0" smtClean="0">
                <a:latin typeface="Arial Black" panose="020B0A04020102020204" pitchFamily="34" charset="0"/>
              </a:rPr>
            </a:br>
            <a:endParaRPr lang="en-ZA" sz="1600" b="1" dirty="0"/>
          </a:p>
        </p:txBody>
      </p:sp>
      <p:graphicFrame>
        <p:nvGraphicFramePr>
          <p:cNvPr id="4" name="Group 121"/>
          <p:cNvGraphicFramePr>
            <a:graphicFrameLocks noGrp="1"/>
          </p:cNvGraphicFramePr>
          <p:nvPr>
            <p:ph idx="1"/>
            <p:extLst>
              <p:ext uri="{D42A27DB-BD31-4B8C-83A1-F6EECF244321}">
                <p14:modId xmlns:p14="http://schemas.microsoft.com/office/powerpoint/2010/main" val="4057932709"/>
              </p:ext>
            </p:extLst>
          </p:nvPr>
        </p:nvGraphicFramePr>
        <p:xfrm>
          <a:off x="251520" y="908720"/>
          <a:ext cx="8761862" cy="4141078"/>
        </p:xfrm>
        <a:graphic>
          <a:graphicData uri="http://schemas.openxmlformats.org/drawingml/2006/table">
            <a:tbl>
              <a:tblPr/>
              <a:tblGrid>
                <a:gridCol w="2166165"/>
                <a:gridCol w="1582967"/>
                <a:gridCol w="1513539"/>
                <a:gridCol w="3499191"/>
              </a:tblGrid>
              <a:tr h="323742">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600" b="1" dirty="0" smtClean="0">
                          <a:latin typeface="+mn-lt"/>
                          <a:cs typeface="Arial" panose="020B0604020202020204" pitchFamily="34" charset="0"/>
                        </a:rPr>
                        <a:t>6.2: </a:t>
                      </a:r>
                      <a:r>
                        <a:rPr lang="en-ZA" sz="1600" b="1" i="0" u="none" strike="noStrike" kern="1200" baseline="0" dirty="0" smtClean="0">
                          <a:solidFill>
                            <a:schemeClr val="dk1"/>
                          </a:solidFill>
                          <a:latin typeface="+mn-lt"/>
                          <a:ea typeface="+mn-ea"/>
                          <a:cs typeface="+mn-cs"/>
                        </a:rPr>
                        <a:t>All national botanical gardens are promoted and used as platforms for biodiversity awareness, education and recreation.</a:t>
                      </a:r>
                      <a:endParaRPr lang="en-ZA" sz="1600" b="1" dirty="0" smtClean="0">
                        <a:latin typeface="+mn-lt"/>
                        <a:cs typeface="Arial" panose="020B0604020202020204" pitchFamily="34" charset="0"/>
                      </a:endParaRPr>
                    </a:p>
                  </a:txBody>
                  <a:tcPr marL="91454" marR="9145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tr>
              <a:tr h="5403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bg1"/>
                          </a:solidFill>
                          <a:effectLst/>
                          <a:latin typeface="Arial Narrow" pitchFamily="34" charset="0"/>
                          <a:ea typeface="+mn-ea"/>
                          <a:cs typeface="Arial" pitchFamily="34" charset="0"/>
                        </a:rPr>
                        <a:t>Performance indicator </a:t>
                      </a:r>
                    </a:p>
                  </a:txBody>
                  <a:tcPr marL="91454" marR="9145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algn="ctr">
                        <a:lnSpc>
                          <a:spcPct val="115000"/>
                        </a:lnSpc>
                        <a:spcAft>
                          <a:spcPts val="0"/>
                        </a:spcAft>
                      </a:pPr>
                      <a:r>
                        <a:rPr kumimoji="0" lang="en-ZA" sz="1400" b="1" i="0" u="none" strike="noStrike" kern="1200" cap="none" normalizeH="0" baseline="0" dirty="0" smtClean="0">
                          <a:ln>
                            <a:noFill/>
                          </a:ln>
                          <a:solidFill>
                            <a:schemeClr val="bg1"/>
                          </a:solidFill>
                          <a:effectLst/>
                          <a:latin typeface="Arial Narrow" pitchFamily="34" charset="0"/>
                          <a:ea typeface="+mn-ea"/>
                          <a:cs typeface="Arial" pitchFamily="34" charset="0"/>
                        </a:rPr>
                        <a:t>Baseline </a:t>
                      </a:r>
                      <a:endParaRPr kumimoji="0" lang="en-ZA" sz="1400" b="1" i="0" u="none" strike="noStrike" kern="1200" cap="none" normalizeH="0" baseline="0" dirty="0">
                        <a:ln>
                          <a:noFill/>
                        </a:ln>
                        <a:solidFill>
                          <a:schemeClr val="bg1"/>
                        </a:solidFill>
                        <a:effectLst/>
                        <a:latin typeface="Arial Narrow" pitchFamily="34" charset="0"/>
                        <a:ea typeface="+mn-ea"/>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algn="ctr">
                        <a:lnSpc>
                          <a:spcPct val="115000"/>
                        </a:lnSpc>
                        <a:spcAft>
                          <a:spcPts val="0"/>
                        </a:spcAft>
                      </a:pPr>
                      <a:r>
                        <a:rPr kumimoji="0" lang="en-ZA" sz="1400" b="1" i="0" u="none" strike="noStrike" kern="1200" cap="none" normalizeH="0" baseline="0" dirty="0" smtClean="0">
                          <a:ln>
                            <a:noFill/>
                          </a:ln>
                          <a:solidFill>
                            <a:schemeClr val="bg1"/>
                          </a:solidFill>
                          <a:effectLst/>
                          <a:latin typeface="Arial Narrow" pitchFamily="34" charset="0"/>
                          <a:ea typeface="+mn-ea"/>
                          <a:cs typeface="Arial" pitchFamily="34" charset="0"/>
                        </a:rPr>
                        <a:t>Annual target </a:t>
                      </a:r>
                    </a:p>
                    <a:p>
                      <a:pPr algn="ctr">
                        <a:lnSpc>
                          <a:spcPct val="115000"/>
                        </a:lnSpc>
                        <a:spcAft>
                          <a:spcPts val="0"/>
                        </a:spcAft>
                      </a:pPr>
                      <a:r>
                        <a:rPr kumimoji="0" lang="en-ZA" sz="1400" b="1" i="0" u="none" strike="noStrike" kern="1200" cap="none" normalizeH="0" baseline="0" dirty="0" smtClean="0">
                          <a:ln>
                            <a:noFill/>
                          </a:ln>
                          <a:solidFill>
                            <a:schemeClr val="bg1"/>
                          </a:solidFill>
                          <a:effectLst/>
                          <a:latin typeface="Arial Narrow" pitchFamily="34" charset="0"/>
                          <a:ea typeface="+mn-ea"/>
                          <a:cs typeface="Arial" pitchFamily="34" charset="0"/>
                        </a:rPr>
                        <a:t>2014/15</a:t>
                      </a:r>
                      <a:endParaRPr kumimoji="0" lang="en-ZA" sz="1400" b="1" i="0" u="none" strike="noStrike" kern="1200" cap="none" normalizeH="0" baseline="0" dirty="0">
                        <a:ln>
                          <a:noFill/>
                        </a:ln>
                        <a:solidFill>
                          <a:schemeClr val="bg1"/>
                        </a:solidFill>
                        <a:effectLst/>
                        <a:latin typeface="Arial Narrow" pitchFamily="34" charset="0"/>
                        <a:ea typeface="+mn-ea"/>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cap="none" normalizeH="0" baseline="0" dirty="0" smtClean="0">
                          <a:ln>
                            <a:noFill/>
                          </a:ln>
                          <a:solidFill>
                            <a:schemeClr val="bg1"/>
                          </a:solidFill>
                          <a:effectLst/>
                          <a:latin typeface="Arial Narrow" pitchFamily="34" charset="0"/>
                          <a:cs typeface="Arial" pitchFamily="34" charset="0"/>
                        </a:rPr>
                        <a:t>Achievements/Challenges/Corrective measures</a:t>
                      </a:r>
                    </a:p>
                  </a:txBody>
                  <a:tcPr marL="91454" marR="9145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r>
              <a:tr h="576064">
                <a:tc>
                  <a:txBody>
                    <a:bodyPr/>
                    <a:lstStyle/>
                    <a:p>
                      <a:r>
                        <a:rPr lang="en-ZA" sz="1200" b="1" i="0" u="none" strike="noStrike" kern="1200" baseline="0" dirty="0" smtClean="0">
                          <a:solidFill>
                            <a:schemeClr val="dk1"/>
                          </a:solidFill>
                          <a:latin typeface="Arial Narrow" panose="020B0606020202030204" pitchFamily="34" charset="0"/>
                          <a:ea typeface="+mn-ea"/>
                          <a:cs typeface="Arial" panose="020B0604020202020204" pitchFamily="34" charset="0"/>
                        </a:rPr>
                        <a:t>Number of users and beneficiaries of botanical gardens and school-based programmes for education, awareness, training and recreation have been increased.</a:t>
                      </a:r>
                      <a:endParaRPr lang="en-ZA" sz="1200" b="1" dirty="0" smtClean="0">
                        <a:effectLst/>
                        <a:latin typeface="Arial Narrow" panose="020B0606020202030204" pitchFamily="34" charset="0"/>
                        <a:ea typeface="Times New Roman"/>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ZA" sz="1200" b="1" dirty="0" smtClean="0">
                        <a:effectLst/>
                        <a:latin typeface="Arial Narrow" panose="020B0606020202030204" pitchFamily="34" charset="0"/>
                        <a:ea typeface="Times New Roman"/>
                        <a:cs typeface="Arial" panose="020B0604020202020204" pitchFamily="34" charset="0"/>
                      </a:endParaRPr>
                    </a:p>
                  </a:txBody>
                  <a:tcPr marL="45728" marR="4572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1200" kern="1200" dirty="0" smtClean="0">
                          <a:solidFill>
                            <a:schemeClr val="tx1"/>
                          </a:solidFill>
                          <a:effectLst/>
                          <a:latin typeface="Arial Narrow" panose="020B0606020202030204" pitchFamily="34" charset="0"/>
                          <a:ea typeface="+mn-ea"/>
                          <a:cs typeface="+mn-cs"/>
                        </a:rPr>
                        <a:t>44 000 beneficiaries reached through school group activities predominantly garden based. </a:t>
                      </a:r>
                      <a:endParaRPr lang="en-ZA" sz="1200" kern="1200" dirty="0">
                        <a:solidFill>
                          <a:schemeClr val="tx1"/>
                        </a:solidFill>
                        <a:effectLst/>
                        <a:latin typeface="Arial Narrow" panose="020B0606020202030204" pitchFamily="34"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b="0" i="0" u="none" strike="noStrike" kern="1200" baseline="0" dirty="0" smtClean="0">
                          <a:solidFill>
                            <a:schemeClr val="dk1"/>
                          </a:solidFill>
                          <a:latin typeface="Arial Narrow" panose="020B0606020202030204" pitchFamily="34" charset="0"/>
                          <a:ea typeface="+mn-ea"/>
                          <a:cs typeface="Arial" panose="020B0604020202020204" pitchFamily="34" charset="0"/>
                        </a:rPr>
                        <a:t>46 000</a:t>
                      </a:r>
                      <a:endParaRPr lang="en-ZA" sz="1200" b="0" dirty="0" smtClean="0">
                        <a:effectLst/>
                        <a:latin typeface="Arial Narrow" panose="020B0606020202030204" pitchFamily="34" charset="0"/>
                        <a:ea typeface="Times New Roman"/>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ZA" sz="1200" b="0" dirty="0" smtClean="0">
                        <a:effectLst/>
                        <a:latin typeface="Arial Narrow" panose="020B0606020202030204" pitchFamily="34" charset="0"/>
                        <a:ea typeface="Times New Roman"/>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l" defTabSz="457200" rtl="0" eaLnBrk="1" fontAlgn="ctr" latinLnBrk="0" hangingPunct="1">
                        <a:lnSpc>
                          <a:spcPct val="110000"/>
                        </a:lnSpc>
                        <a:spcBef>
                          <a:spcPts val="0"/>
                        </a:spcBef>
                        <a:spcAft>
                          <a:spcPts val="0"/>
                        </a:spcAft>
                        <a:buClrTx/>
                        <a:buSzTx/>
                        <a:buFontTx/>
                        <a:buNone/>
                        <a:tabLst/>
                        <a:defRPr/>
                      </a:pPr>
                      <a:r>
                        <a:rPr lang="en-ZA" sz="1200" b="1" i="1" kern="1200" dirty="0" smtClean="0">
                          <a:solidFill>
                            <a:schemeClr val="tx1"/>
                          </a:solidFill>
                          <a:effectLst/>
                          <a:latin typeface="Arial Narrow" pitchFamily="34" charset="0"/>
                          <a:ea typeface="+mn-ea"/>
                          <a:cs typeface="+mn-cs"/>
                        </a:rPr>
                        <a:t>Progress</a:t>
                      </a:r>
                      <a:r>
                        <a:rPr lang="en-ZA" sz="1200" kern="1200" dirty="0" smtClean="0">
                          <a:solidFill>
                            <a:schemeClr val="tx1"/>
                          </a:solidFill>
                          <a:effectLst/>
                          <a:latin typeface="Arial Narrow" pitchFamily="34" charset="0"/>
                          <a:ea typeface="+mn-ea"/>
                          <a:cs typeface="+mn-cs"/>
                        </a:rPr>
                        <a:t>:</a:t>
                      </a:r>
                    </a:p>
                    <a:p>
                      <a:pPr marL="0" marR="0" indent="0" algn="l" defTabSz="457200" rtl="0" eaLnBrk="1" fontAlgn="ctr" latinLnBrk="0" hangingPunct="1">
                        <a:lnSpc>
                          <a:spcPct val="110000"/>
                        </a:lnSpc>
                        <a:spcBef>
                          <a:spcPts val="0"/>
                        </a:spcBef>
                        <a:spcAft>
                          <a:spcPts val="0"/>
                        </a:spcAft>
                        <a:buClrTx/>
                        <a:buSzTx/>
                        <a:buFontTx/>
                        <a:buNone/>
                        <a:tabLst/>
                        <a:defRPr/>
                      </a:pPr>
                      <a:r>
                        <a:rPr lang="en-ZA" sz="1200" b="1" kern="1200" dirty="0" smtClean="0">
                          <a:solidFill>
                            <a:schemeClr val="tx1"/>
                          </a:solidFill>
                          <a:effectLst/>
                          <a:latin typeface="Arial Narrow" pitchFamily="34" charset="0"/>
                          <a:ea typeface="+mn-ea"/>
                          <a:cs typeface="+mn-cs"/>
                        </a:rPr>
                        <a:t>Exceeded Target. </a:t>
                      </a:r>
                      <a:r>
                        <a:rPr lang="en-ZA" sz="1200" kern="1200" dirty="0" smtClean="0">
                          <a:solidFill>
                            <a:schemeClr val="tx1"/>
                          </a:solidFill>
                          <a:effectLst/>
                          <a:latin typeface="Arial Narrow" pitchFamily="34" charset="0"/>
                          <a:ea typeface="+mn-ea"/>
                          <a:cs typeface="+mn-cs"/>
                        </a:rPr>
                        <a:t>The target was exceeded by reaching 52897 as opposed to 46 000 planned beneficiaries. </a:t>
                      </a:r>
                    </a:p>
                    <a:p>
                      <a:pPr marL="0" marR="0" indent="0" algn="l" defTabSz="457200" rtl="0" eaLnBrk="1" fontAlgn="ctr" latinLnBrk="0" hangingPunct="1">
                        <a:lnSpc>
                          <a:spcPct val="110000"/>
                        </a:lnSpc>
                        <a:spcBef>
                          <a:spcPts val="0"/>
                        </a:spcBef>
                        <a:spcAft>
                          <a:spcPts val="0"/>
                        </a:spcAft>
                        <a:buClrTx/>
                        <a:buSzTx/>
                        <a:buFontTx/>
                        <a:buNone/>
                        <a:tabLst/>
                        <a:defRPr/>
                      </a:pPr>
                      <a:endParaRPr lang="en-ZA" sz="1200" kern="1200" dirty="0" smtClean="0">
                        <a:solidFill>
                          <a:schemeClr val="tx1"/>
                        </a:solidFill>
                        <a:effectLst/>
                        <a:latin typeface="Arial Narrow" pitchFamily="34" charset="0"/>
                        <a:ea typeface="+mn-ea"/>
                        <a:cs typeface="+mn-cs"/>
                      </a:endParaRPr>
                    </a:p>
                    <a:p>
                      <a:pPr marL="171450" marR="0" indent="-171450" algn="l" defTabSz="4572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ZA" sz="1200" kern="1200" dirty="0" smtClean="0">
                          <a:solidFill>
                            <a:schemeClr val="tx1"/>
                          </a:solidFill>
                          <a:effectLst/>
                          <a:latin typeface="Arial Narrow" pitchFamily="34" charset="0"/>
                          <a:ea typeface="+mn-ea"/>
                          <a:cs typeface="+mn-cs"/>
                        </a:rPr>
                        <a:t>Due to the increased capacity from the </a:t>
                      </a:r>
                      <a:r>
                        <a:rPr lang="en-ZA" sz="1200" kern="1200" dirty="0" err="1" smtClean="0">
                          <a:solidFill>
                            <a:schemeClr val="tx1"/>
                          </a:solidFill>
                          <a:effectLst/>
                          <a:latin typeface="Arial Narrow" pitchFamily="34" charset="0"/>
                          <a:ea typeface="+mn-ea"/>
                          <a:cs typeface="+mn-cs"/>
                        </a:rPr>
                        <a:t>Groen</a:t>
                      </a:r>
                      <a:r>
                        <a:rPr lang="en-ZA" sz="1200" kern="1200" dirty="0" smtClean="0">
                          <a:solidFill>
                            <a:schemeClr val="tx1"/>
                          </a:solidFill>
                          <a:effectLst/>
                          <a:latin typeface="Arial Narrow" pitchFamily="34" charset="0"/>
                          <a:ea typeface="+mn-ea"/>
                          <a:cs typeface="+mn-cs"/>
                        </a:rPr>
                        <a:t> </a:t>
                      </a:r>
                      <a:r>
                        <a:rPr lang="en-ZA" sz="1200" kern="1200" dirty="0" err="1" smtClean="0">
                          <a:solidFill>
                            <a:schemeClr val="tx1"/>
                          </a:solidFill>
                          <a:effectLst/>
                          <a:latin typeface="Arial Narrow" pitchFamily="34" charset="0"/>
                          <a:ea typeface="+mn-ea"/>
                          <a:cs typeface="+mn-cs"/>
                        </a:rPr>
                        <a:t>Sebenza</a:t>
                      </a:r>
                      <a:r>
                        <a:rPr lang="en-ZA" sz="1200" kern="1200" dirty="0" smtClean="0">
                          <a:solidFill>
                            <a:schemeClr val="tx1"/>
                          </a:solidFill>
                          <a:effectLst/>
                          <a:latin typeface="Arial Narrow" pitchFamily="34" charset="0"/>
                          <a:ea typeface="+mn-ea"/>
                          <a:cs typeface="+mn-cs"/>
                        </a:rPr>
                        <a:t> Programme SANBI was able to host more school based programmes and thereby increase the number of users and beneficiaries.</a:t>
                      </a:r>
                    </a:p>
                    <a:p>
                      <a:pPr marL="0" marR="0" indent="0" algn="l" defTabSz="457200" rtl="0" eaLnBrk="1" fontAlgn="ctr" latinLnBrk="0" hangingPunct="1">
                        <a:lnSpc>
                          <a:spcPct val="100000"/>
                        </a:lnSpc>
                        <a:spcBef>
                          <a:spcPts val="0"/>
                        </a:spcBef>
                        <a:spcAft>
                          <a:spcPts val="0"/>
                        </a:spcAft>
                        <a:buClrTx/>
                        <a:buSzTx/>
                        <a:buFont typeface="Arial" panose="020B0604020202020204" pitchFamily="34" charset="0"/>
                        <a:buNone/>
                        <a:tabLst/>
                        <a:defRPr/>
                      </a:pPr>
                      <a:endParaRPr lang="en-ZA" sz="1200" kern="1200" dirty="0" smtClean="0">
                        <a:solidFill>
                          <a:schemeClr val="tx1"/>
                        </a:solidFill>
                        <a:effectLst/>
                        <a:latin typeface="Arial Narrow" pitchFamily="34"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8102">
                <a:tc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b="1" dirty="0" smtClean="0">
                          <a:latin typeface="+mn-lt"/>
                          <a:cs typeface="Arial" panose="020B0604020202020204" pitchFamily="34" charset="0"/>
                        </a:rPr>
                        <a:t>6.3: </a:t>
                      </a:r>
                      <a:r>
                        <a:rPr lang="en-ZA" sz="1600" b="1" i="0" u="none" strike="noStrike" kern="1200" baseline="0" dirty="0" smtClean="0">
                          <a:solidFill>
                            <a:schemeClr val="dk1"/>
                          </a:solidFill>
                          <a:latin typeface="+mn-lt"/>
                          <a:ea typeface="+mn-ea"/>
                          <a:cs typeface="+mn-cs"/>
                        </a:rPr>
                        <a:t>Civil society is engaged to contribute to science and monitoring</a:t>
                      </a:r>
                      <a:endParaRPr lang="en-ZA" sz="1600" b="1" dirty="0" smtClean="0">
                        <a:latin typeface="+mn-lt"/>
                        <a:cs typeface="Arial" panose="020B0604020202020204" pitchFamily="34" charset="0"/>
                      </a:endParaRPr>
                    </a:p>
                  </a:txBody>
                  <a:tcPr marL="45728" marR="4572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hMerge="1">
                  <a:txBody>
                    <a:bodyPr/>
                    <a:lstStyle/>
                    <a:p>
                      <a:endParaRPr lang="en-ZA" sz="1200" kern="1200" dirty="0">
                        <a:solidFill>
                          <a:schemeClr val="tx1"/>
                        </a:solidFill>
                        <a:effectLst/>
                        <a:latin typeface="Arial Narrow" panose="020B0606020202030204" pitchFamily="34"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200" b="0" dirty="0" smtClean="0">
                        <a:effectLst/>
                        <a:latin typeface="Arial Narrow" panose="020B0606020202030204" pitchFamily="34" charset="0"/>
                        <a:ea typeface="Times New Roman"/>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171450" marR="0" indent="-171450" algn="l" defTabSz="457200" rtl="0" eaLnBrk="1" fontAlgn="ctr" latinLnBrk="0" hangingPunct="1">
                        <a:lnSpc>
                          <a:spcPct val="100000"/>
                        </a:lnSpc>
                        <a:spcBef>
                          <a:spcPts val="0"/>
                        </a:spcBef>
                        <a:spcAft>
                          <a:spcPts val="0"/>
                        </a:spcAft>
                        <a:buClrTx/>
                        <a:buSzTx/>
                        <a:buFont typeface="Arial" panose="020B0604020202020204" pitchFamily="34" charset="0"/>
                        <a:buChar char="•"/>
                        <a:tabLst/>
                        <a:defRPr/>
                      </a:pPr>
                      <a:endParaRPr lang="en-ZA" sz="1200" kern="1200" dirty="0" smtClean="0">
                        <a:solidFill>
                          <a:schemeClr val="tx1"/>
                        </a:solidFill>
                        <a:effectLst/>
                        <a:latin typeface="Arial Narrow" pitchFamily="34"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6064">
                <a:tc>
                  <a:txBody>
                    <a:bodyPr/>
                    <a:lstStyle/>
                    <a:p>
                      <a:r>
                        <a:rPr lang="en-ZA" sz="1200" b="1" i="0" u="none" strike="noStrike" kern="1200" baseline="0" dirty="0" smtClean="0">
                          <a:solidFill>
                            <a:schemeClr val="dk1"/>
                          </a:solidFill>
                          <a:latin typeface="Arial Narrow" panose="020B0606020202030204" pitchFamily="34" charset="0"/>
                          <a:ea typeface="+mn-ea"/>
                          <a:cs typeface="Arial" panose="020B0604020202020204" pitchFamily="34" charset="0"/>
                        </a:rPr>
                        <a:t>Number of platforms facilitated for civil society engagement that contribute to biodiversity monitoring</a:t>
                      </a:r>
                      <a:endParaRPr lang="en-ZA" sz="1200" b="1" dirty="0" smtClean="0">
                        <a:effectLst/>
                        <a:latin typeface="Arial Narrow" panose="020B0606020202030204" pitchFamily="34" charset="0"/>
                        <a:ea typeface="Times New Roman"/>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ZA" sz="1200" b="1" dirty="0" smtClean="0">
                        <a:effectLst/>
                        <a:latin typeface="Arial Narrow" panose="020B0606020202030204" pitchFamily="34" charset="0"/>
                        <a:ea typeface="Times New Roman"/>
                        <a:cs typeface="Arial" panose="020B0604020202020204" pitchFamily="34" charset="0"/>
                      </a:endParaRPr>
                    </a:p>
                  </a:txBody>
                  <a:tcPr marL="45728" marR="4572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b="0" i="0" u="none" strike="noStrike" kern="1200" baseline="0" dirty="0" smtClean="0">
                          <a:solidFill>
                            <a:schemeClr val="dk1"/>
                          </a:solidFill>
                          <a:latin typeface="Arial Narrow" panose="020B0606020202030204" pitchFamily="34" charset="0"/>
                          <a:ea typeface="+mn-ea"/>
                          <a:cs typeface="Arial" panose="020B0604020202020204" pitchFamily="34" charset="0"/>
                        </a:rPr>
                        <a:t>New</a:t>
                      </a:r>
                      <a:endParaRPr lang="en-ZA" sz="1200" kern="1200" dirty="0">
                        <a:solidFill>
                          <a:schemeClr val="tx1"/>
                        </a:solidFill>
                        <a:effectLst/>
                        <a:latin typeface="Arial Narrow" panose="020B0606020202030204" pitchFamily="34"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en-ZA" sz="1200" b="0" i="0" u="none" strike="noStrike" kern="1200" baseline="0" dirty="0" smtClean="0">
                          <a:solidFill>
                            <a:schemeClr val="dk1"/>
                          </a:solidFill>
                          <a:latin typeface="Arial Narrow" panose="020B0606020202030204" pitchFamily="34" charset="0"/>
                          <a:ea typeface="+mn-ea"/>
                          <a:cs typeface="Arial" panose="020B0604020202020204" pitchFamily="34" charset="0"/>
                        </a:rPr>
                        <a:t>One platform facilitated.</a:t>
                      </a:r>
                      <a:endParaRPr lang="en-ZA" sz="1200" b="0" dirty="0">
                        <a:effectLst/>
                        <a:latin typeface="Arial Narrow" panose="020B0606020202030204" pitchFamily="34" charset="0"/>
                        <a:ea typeface="Times New Roman"/>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l" defTabSz="457200" rtl="0" eaLnBrk="1" fontAlgn="ctr" latinLnBrk="0" hangingPunct="1">
                        <a:lnSpc>
                          <a:spcPct val="100000"/>
                        </a:lnSpc>
                        <a:spcBef>
                          <a:spcPts val="0"/>
                        </a:spcBef>
                        <a:spcAft>
                          <a:spcPts val="0"/>
                        </a:spcAft>
                        <a:buClrTx/>
                        <a:buSzTx/>
                        <a:buFont typeface="Arial" panose="020B0604020202020204" pitchFamily="34" charset="0"/>
                        <a:buNone/>
                        <a:tabLst/>
                        <a:defRPr/>
                      </a:pPr>
                      <a:r>
                        <a:rPr lang="en-ZA" sz="1200" b="1" i="1" kern="1200" dirty="0" smtClean="0">
                          <a:solidFill>
                            <a:schemeClr val="tx1"/>
                          </a:solidFill>
                          <a:effectLst/>
                          <a:latin typeface="Arial Narrow" pitchFamily="34" charset="0"/>
                          <a:ea typeface="+mn-ea"/>
                          <a:cs typeface="+mn-cs"/>
                        </a:rPr>
                        <a:t>Progress:</a:t>
                      </a:r>
                    </a:p>
                    <a:p>
                      <a:pPr marL="0" marR="0" indent="0" algn="l" defTabSz="457200" rtl="0" eaLnBrk="1" fontAlgn="ctr" latinLnBrk="0" hangingPunct="1">
                        <a:lnSpc>
                          <a:spcPct val="100000"/>
                        </a:lnSpc>
                        <a:spcBef>
                          <a:spcPts val="0"/>
                        </a:spcBef>
                        <a:spcAft>
                          <a:spcPts val="0"/>
                        </a:spcAft>
                        <a:buClrTx/>
                        <a:buSzTx/>
                        <a:buFont typeface="Arial" panose="020B0604020202020204" pitchFamily="34" charset="0"/>
                        <a:buNone/>
                        <a:tabLst/>
                        <a:defRPr/>
                      </a:pPr>
                      <a:r>
                        <a:rPr lang="en-ZA" sz="1200" b="1" i="0" kern="1200" dirty="0" smtClean="0">
                          <a:solidFill>
                            <a:schemeClr val="tx1"/>
                          </a:solidFill>
                          <a:effectLst/>
                          <a:latin typeface="Arial Narrow" pitchFamily="34" charset="0"/>
                          <a:ea typeface="+mn-ea"/>
                          <a:cs typeface="+mn-cs"/>
                        </a:rPr>
                        <a:t>Achieved</a:t>
                      </a:r>
                      <a:r>
                        <a:rPr lang="en-ZA" sz="1200" b="0" i="0" kern="1200" dirty="0" smtClean="0">
                          <a:solidFill>
                            <a:schemeClr val="tx1"/>
                          </a:solidFill>
                          <a:effectLst/>
                          <a:latin typeface="Arial Narrow" pitchFamily="34" charset="0"/>
                          <a:ea typeface="+mn-ea"/>
                          <a:cs typeface="+mn-cs"/>
                        </a:rPr>
                        <a:t>.  One platform facilitated.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Slide Number Placeholder 1"/>
          <p:cNvSpPr>
            <a:spLocks noGrp="1"/>
          </p:cNvSpPr>
          <p:nvPr>
            <p:ph type="sldNum" sz="quarter" idx="12"/>
          </p:nvPr>
        </p:nvSpPr>
        <p:spPr/>
        <p:txBody>
          <a:bodyPr/>
          <a:lstStyle/>
          <a:p>
            <a:pPr>
              <a:defRPr/>
            </a:pPr>
            <a:fld id="{9C457303-9F10-4D8F-8D76-077531F17F12}" type="slidenum">
              <a:rPr lang="en-US" smtClean="0">
                <a:solidFill>
                  <a:prstClr val="black">
                    <a:tint val="75000"/>
                  </a:prstClr>
                </a:solidFill>
              </a:rPr>
              <a:pPr>
                <a:defRPr/>
              </a:pPr>
              <a:t>35</a:t>
            </a:fld>
            <a:endParaRPr lang="en-US">
              <a:solidFill>
                <a:prstClr val="black">
                  <a:tint val="75000"/>
                </a:prstClr>
              </a:solidFill>
            </a:endParaRPr>
          </a:p>
        </p:txBody>
      </p:sp>
      <p:sp>
        <p:nvSpPr>
          <p:cNvPr id="5" name="Rectangle 4"/>
          <p:cNvSpPr/>
          <p:nvPr/>
        </p:nvSpPr>
        <p:spPr>
          <a:xfrm>
            <a:off x="107504" y="116632"/>
            <a:ext cx="8928992" cy="830997"/>
          </a:xfrm>
          <a:prstGeom prst="rect">
            <a:avLst/>
          </a:prstGeom>
        </p:spPr>
        <p:txBody>
          <a:bodyPr wrap="square">
            <a:spAutoFit/>
          </a:bodyPr>
          <a:lstStyle/>
          <a:p>
            <a:r>
              <a:rPr lang="en-ZA" sz="1600" b="1" dirty="0">
                <a:latin typeface="Arial Black" panose="020B0A04020102020204" pitchFamily="34" charset="0"/>
              </a:rPr>
              <a:t>PROGRAMME</a:t>
            </a:r>
            <a:r>
              <a:rPr lang="en-US" sz="1600" b="1" dirty="0">
                <a:latin typeface="Arial Black" panose="020B0A04020102020204" pitchFamily="34" charset="0"/>
              </a:rPr>
              <a:t> 6: </a:t>
            </a:r>
            <a:r>
              <a:rPr lang="en-ZA" sz="1600" b="1" dirty="0">
                <a:latin typeface="Arial Black" panose="020B0A04020102020204" pitchFamily="34" charset="0"/>
              </a:rPr>
              <a:t>HUMAN CAPITAL DEVELOPMENT (HCD): DRIVE HUMAN CAPITAL DEVELOPMENT, EDUCATION AND AWARENESS IN RESPONSE TO SANBI’S </a:t>
            </a:r>
            <a:r>
              <a:rPr lang="en-ZA" sz="1600" b="1" dirty="0" smtClean="0">
                <a:latin typeface="Arial Black" panose="020B0A04020102020204" pitchFamily="34" charset="0"/>
              </a:rPr>
              <a:t>MANDATE (continue..)</a:t>
            </a:r>
            <a:endParaRPr lang="en-ZA" sz="1600" b="1" dirty="0">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169377684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71600" y="260648"/>
            <a:ext cx="7200800" cy="830997"/>
          </a:xfrm>
          <a:prstGeom prst="rect">
            <a:avLst/>
          </a:prstGeom>
        </p:spPr>
        <p:txBody>
          <a:bodyPr wrap="square">
            <a:spAutoFit/>
          </a:bodyPr>
          <a:lstStyle/>
          <a:p>
            <a:pPr algn="ctr"/>
            <a:r>
              <a:rPr lang="en-ZA" sz="2400" b="1" dirty="0" smtClean="0">
                <a:solidFill>
                  <a:srgbClr val="00B050"/>
                </a:solidFill>
                <a:latin typeface="Arial Black" panose="020B0A04020102020204" pitchFamily="34" charset="0"/>
              </a:rPr>
              <a:t>DASHBOARD </a:t>
            </a:r>
            <a:r>
              <a:rPr lang="en-ZA" sz="2400" b="1" dirty="0">
                <a:solidFill>
                  <a:srgbClr val="00B050"/>
                </a:solidFill>
                <a:latin typeface="Arial Black" panose="020B0A04020102020204" pitchFamily="34" charset="0"/>
              </a:rPr>
              <a:t>- 2014/15</a:t>
            </a:r>
            <a:endParaRPr lang="en-ZA" sz="2400" b="1" dirty="0" smtClean="0">
              <a:solidFill>
                <a:srgbClr val="00B050"/>
              </a:solidFill>
              <a:latin typeface="Arial Black" panose="020B0A04020102020204" pitchFamily="34" charset="0"/>
            </a:endParaRPr>
          </a:p>
          <a:p>
            <a:pPr algn="ctr"/>
            <a:r>
              <a:rPr lang="en-ZA" sz="2400" b="1" dirty="0" smtClean="0">
                <a:solidFill>
                  <a:srgbClr val="00B050"/>
                </a:solidFill>
                <a:latin typeface="Arial Black" panose="020B0A04020102020204" pitchFamily="34" charset="0"/>
              </a:rPr>
              <a:t>TARGETS ACHIEVED PER QUARTER</a:t>
            </a:r>
            <a:endParaRPr lang="en-ZA" sz="2400" dirty="0"/>
          </a:p>
        </p:txBody>
      </p:sp>
      <p:graphicFrame>
        <p:nvGraphicFramePr>
          <p:cNvPr id="6" name="Content Placeholder 4"/>
          <p:cNvGraphicFramePr>
            <a:graphicFrameLocks noGrp="1"/>
          </p:cNvGraphicFramePr>
          <p:nvPr>
            <p:ph idx="1"/>
            <p:extLst>
              <p:ext uri="{D42A27DB-BD31-4B8C-83A1-F6EECF244321}">
                <p14:modId xmlns:p14="http://schemas.microsoft.com/office/powerpoint/2010/main" val="3068040549"/>
              </p:ext>
            </p:extLst>
          </p:nvPr>
        </p:nvGraphicFramePr>
        <p:xfrm>
          <a:off x="251520" y="1196752"/>
          <a:ext cx="8640960" cy="4750648"/>
        </p:xfrm>
        <a:graphic>
          <a:graphicData uri="http://schemas.openxmlformats.org/drawingml/2006/table">
            <a:tbl>
              <a:tblPr firstRow="1" bandRow="1">
                <a:tableStyleId>{5C22544A-7EE6-4342-B048-85BDC9FD1C3A}</a:tableStyleId>
              </a:tblPr>
              <a:tblGrid>
                <a:gridCol w="2160240"/>
                <a:gridCol w="1584176"/>
                <a:gridCol w="1584176"/>
                <a:gridCol w="1584176"/>
                <a:gridCol w="1728192"/>
              </a:tblGrid>
              <a:tr h="360040">
                <a:tc>
                  <a:txBody>
                    <a:bodyPr/>
                    <a:lstStyle/>
                    <a:p>
                      <a:pPr algn="l"/>
                      <a:endParaRPr lang="en-ZA" sz="1600" dirty="0">
                        <a:latin typeface="Arial Black" panose="020B0A04020102020204" pitchFamily="34" charset="0"/>
                      </a:endParaRPr>
                    </a:p>
                  </a:txBody>
                  <a:tcPr>
                    <a:solidFill>
                      <a:srgbClr val="92D050"/>
                    </a:solidFill>
                  </a:tcPr>
                </a:tc>
                <a:tc>
                  <a:txBody>
                    <a:bodyPr/>
                    <a:lstStyle/>
                    <a:p>
                      <a:pPr algn="ctr"/>
                      <a:r>
                        <a:rPr lang="en-ZA" sz="1600" dirty="0" smtClean="0">
                          <a:latin typeface="Arial Black" panose="020B0A04020102020204" pitchFamily="34" charset="0"/>
                        </a:rPr>
                        <a:t>QUARTER 1</a:t>
                      </a:r>
                      <a:endParaRPr lang="en-ZA" sz="1600" dirty="0">
                        <a:latin typeface="Arial Black" panose="020B0A04020102020204" pitchFamily="34" charset="0"/>
                      </a:endParaRPr>
                    </a:p>
                  </a:txBody>
                  <a:tcPr>
                    <a:solidFill>
                      <a:srgbClr val="92D050"/>
                    </a:solidFill>
                  </a:tcPr>
                </a:tc>
                <a:tc>
                  <a:txBody>
                    <a:bodyPr/>
                    <a:lstStyle/>
                    <a:p>
                      <a:pPr algn="ctr"/>
                      <a:r>
                        <a:rPr lang="en-ZA" sz="1600" dirty="0" smtClean="0">
                          <a:latin typeface="Arial Black" panose="020B0A04020102020204" pitchFamily="34" charset="0"/>
                        </a:rPr>
                        <a:t>QUARTER 2</a:t>
                      </a:r>
                      <a:endParaRPr lang="en-ZA" sz="1600" dirty="0">
                        <a:latin typeface="Arial Black" panose="020B0A04020102020204" pitchFamily="34" charset="0"/>
                      </a:endParaRPr>
                    </a:p>
                  </a:txBody>
                  <a:tcPr>
                    <a:solidFill>
                      <a:srgbClr val="92D050"/>
                    </a:solidFill>
                  </a:tcPr>
                </a:tc>
                <a:tc>
                  <a:txBody>
                    <a:bodyPr/>
                    <a:lstStyle/>
                    <a:p>
                      <a:pPr algn="ctr"/>
                      <a:r>
                        <a:rPr lang="en-ZA" sz="1600" dirty="0" smtClean="0">
                          <a:latin typeface="Arial Black" panose="020B0A04020102020204" pitchFamily="34" charset="0"/>
                        </a:rPr>
                        <a:t>QUARTER 3</a:t>
                      </a:r>
                      <a:endParaRPr lang="en-ZA" sz="1600" dirty="0">
                        <a:latin typeface="Arial Black" panose="020B0A04020102020204" pitchFamily="34" charset="0"/>
                      </a:endParaRPr>
                    </a:p>
                  </a:txBody>
                  <a:tcPr>
                    <a:solidFill>
                      <a:srgbClr val="92D050"/>
                    </a:solidFill>
                  </a:tcPr>
                </a:tc>
                <a:tc>
                  <a:txBody>
                    <a:bodyPr/>
                    <a:lstStyle/>
                    <a:p>
                      <a:pPr algn="ctr"/>
                      <a:r>
                        <a:rPr lang="en-ZA" sz="1600" dirty="0" smtClean="0">
                          <a:latin typeface="Arial Black" panose="020B0A04020102020204" pitchFamily="34" charset="0"/>
                        </a:rPr>
                        <a:t>QUARTER</a:t>
                      </a:r>
                      <a:r>
                        <a:rPr lang="en-ZA" sz="1600" baseline="0" dirty="0" smtClean="0">
                          <a:latin typeface="Arial Black" panose="020B0A04020102020204" pitchFamily="34" charset="0"/>
                        </a:rPr>
                        <a:t> </a:t>
                      </a:r>
                      <a:r>
                        <a:rPr lang="en-ZA" sz="1600" dirty="0" smtClean="0">
                          <a:latin typeface="Arial Black" panose="020B0A04020102020204" pitchFamily="34" charset="0"/>
                        </a:rPr>
                        <a:t>4</a:t>
                      </a:r>
                    </a:p>
                    <a:p>
                      <a:pPr algn="ctr"/>
                      <a:endParaRPr lang="en-ZA" sz="1600" dirty="0">
                        <a:latin typeface="Arial Black" panose="020B0A04020102020204" pitchFamily="34" charset="0"/>
                      </a:endParaRPr>
                    </a:p>
                  </a:txBody>
                  <a:tcPr>
                    <a:solidFill>
                      <a:srgbClr val="92D050"/>
                    </a:solidFill>
                  </a:tcPr>
                </a:tc>
              </a:tr>
              <a:tr h="42899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dirty="0" smtClean="0">
                          <a:latin typeface="Arial Black" panose="020B0A04020102020204" pitchFamily="34" charset="0"/>
                        </a:rPr>
                        <a:t>TOTAL NUMBER</a:t>
                      </a:r>
                      <a:r>
                        <a:rPr lang="en-ZA" sz="1400" baseline="0" dirty="0" smtClean="0">
                          <a:latin typeface="Arial Black" panose="020B0A04020102020204" pitchFamily="34" charset="0"/>
                        </a:rPr>
                        <a:t> OF </a:t>
                      </a:r>
                      <a:r>
                        <a:rPr lang="en-ZA" sz="1400" dirty="0" smtClean="0">
                          <a:latin typeface="Arial Black" panose="020B0A04020102020204" pitchFamily="34" charset="0"/>
                        </a:rPr>
                        <a:t>TARGETS PLANNED</a:t>
                      </a:r>
                    </a:p>
                  </a:txBody>
                  <a:tcPr>
                    <a:solidFill>
                      <a:srgbClr val="92D050"/>
                    </a:solidFill>
                  </a:tcPr>
                </a:tc>
                <a:tc>
                  <a:txBody>
                    <a:bodyPr/>
                    <a:lstStyle/>
                    <a:p>
                      <a:pPr algn="ctr"/>
                      <a:r>
                        <a:rPr lang="en-ZA" sz="1800" dirty="0" smtClean="0">
                          <a:latin typeface="Arial Black" panose="020B0A04020102020204" pitchFamily="34" charset="0"/>
                        </a:rPr>
                        <a:t>48</a:t>
                      </a:r>
                      <a:endParaRPr lang="en-ZA" sz="1800" dirty="0">
                        <a:latin typeface="Arial Black" panose="020B0A04020102020204" pitchFamily="34" charset="0"/>
                      </a:endParaRPr>
                    </a:p>
                  </a:txBody>
                  <a:tcPr>
                    <a:solidFill>
                      <a:srgbClr val="92D050"/>
                    </a:solidFill>
                  </a:tcPr>
                </a:tc>
                <a:tc>
                  <a:txBody>
                    <a:bodyPr/>
                    <a:lstStyle/>
                    <a:p>
                      <a:pPr algn="ctr"/>
                      <a:r>
                        <a:rPr lang="en-ZA" sz="1800" dirty="0" smtClean="0">
                          <a:latin typeface="Arial Black" panose="020B0A04020102020204" pitchFamily="34" charset="0"/>
                        </a:rPr>
                        <a:t>48</a:t>
                      </a:r>
                      <a:endParaRPr lang="en-ZA" sz="1800" dirty="0">
                        <a:latin typeface="Arial Black" panose="020B0A04020102020204" pitchFamily="34" charset="0"/>
                      </a:endParaRPr>
                    </a:p>
                  </a:txBody>
                  <a:tcPr>
                    <a:solidFill>
                      <a:srgbClr val="92D050"/>
                    </a:solidFill>
                  </a:tcPr>
                </a:tc>
                <a:tc>
                  <a:txBody>
                    <a:bodyPr/>
                    <a:lstStyle/>
                    <a:p>
                      <a:pPr algn="ctr"/>
                      <a:r>
                        <a:rPr lang="en-ZA" sz="1800" dirty="0" smtClean="0">
                          <a:latin typeface="Arial Black" panose="020B0A04020102020204" pitchFamily="34" charset="0"/>
                        </a:rPr>
                        <a:t>48</a:t>
                      </a:r>
                      <a:endParaRPr lang="en-ZA" sz="1800" dirty="0">
                        <a:latin typeface="Arial Black" panose="020B0A04020102020204" pitchFamily="34" charset="0"/>
                      </a:endParaRPr>
                    </a:p>
                  </a:txBody>
                  <a:tcPr>
                    <a:solidFill>
                      <a:srgbClr val="92D050"/>
                    </a:solidFill>
                  </a:tcPr>
                </a:tc>
                <a:tc>
                  <a:txBody>
                    <a:bodyPr/>
                    <a:lstStyle/>
                    <a:p>
                      <a:pPr algn="ctr"/>
                      <a:r>
                        <a:rPr lang="en-ZA" sz="1800" dirty="0" smtClean="0">
                          <a:latin typeface="Arial Black" panose="020B0A04020102020204" pitchFamily="34" charset="0"/>
                        </a:rPr>
                        <a:t>48</a:t>
                      </a:r>
                      <a:endParaRPr lang="en-ZA" sz="1800" dirty="0">
                        <a:latin typeface="Arial Black" panose="020B0A04020102020204" pitchFamily="34" charset="0"/>
                      </a:endParaRPr>
                    </a:p>
                  </a:txBody>
                  <a:tcPr>
                    <a:solidFill>
                      <a:srgbClr val="92D050"/>
                    </a:solidFill>
                  </a:tcPr>
                </a:tc>
              </a:tr>
              <a:tr h="4617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dirty="0" smtClean="0">
                          <a:latin typeface="Arial Black" panose="020B0A04020102020204" pitchFamily="34" charset="0"/>
                        </a:rPr>
                        <a:t>TARGETS</a:t>
                      </a:r>
                      <a:r>
                        <a:rPr lang="en-ZA" sz="1400" baseline="0" dirty="0" smtClean="0">
                          <a:latin typeface="Arial Black" panose="020B0A04020102020204" pitchFamily="34" charset="0"/>
                        </a:rPr>
                        <a:t> ACHIEVED</a:t>
                      </a:r>
                      <a:endParaRPr lang="en-ZA" sz="1400" dirty="0" smtClean="0">
                        <a:latin typeface="Arial Black" panose="020B0A04020102020204" pitchFamily="34" charset="0"/>
                      </a:endParaRPr>
                    </a:p>
                  </a:txBody>
                  <a:tcPr/>
                </a:tc>
                <a:tc>
                  <a:txBody>
                    <a:bodyPr/>
                    <a:lstStyle/>
                    <a:p>
                      <a:pPr algn="ctr">
                        <a:spcAft>
                          <a:spcPts val="0"/>
                        </a:spcAft>
                      </a:pPr>
                      <a:r>
                        <a:rPr lang="en-ZA" sz="1800" b="1" dirty="0" smtClean="0">
                          <a:solidFill>
                            <a:schemeClr val="tx1"/>
                          </a:solidFill>
                          <a:effectLst/>
                          <a:latin typeface="Arial Black" panose="020B0A04020102020204" pitchFamily="34" charset="0"/>
                          <a:ea typeface="Calibri"/>
                          <a:cs typeface="Times New Roman"/>
                        </a:rPr>
                        <a:t>42</a:t>
                      </a:r>
                      <a:endParaRPr lang="en-ZA" sz="1800" dirty="0">
                        <a:solidFill>
                          <a:schemeClr val="tx1"/>
                        </a:solidFill>
                        <a:effectLst/>
                        <a:latin typeface="Arial Black" panose="020B0A04020102020204" pitchFamily="34" charset="0"/>
                        <a:ea typeface="Calibri"/>
                        <a:cs typeface="Times New Roman"/>
                      </a:endParaRPr>
                    </a:p>
                    <a:p>
                      <a:pPr algn="ctr">
                        <a:spcAft>
                          <a:spcPts val="0"/>
                        </a:spcAft>
                      </a:pPr>
                      <a:r>
                        <a:rPr lang="en-ZA" sz="1800" b="1" dirty="0">
                          <a:solidFill>
                            <a:schemeClr val="tx1"/>
                          </a:solidFill>
                          <a:effectLst/>
                          <a:latin typeface="Arial Black" panose="020B0A04020102020204" pitchFamily="34" charset="0"/>
                          <a:ea typeface="Calibri"/>
                          <a:cs typeface="Times New Roman"/>
                        </a:rPr>
                        <a:t> </a:t>
                      </a:r>
                      <a:endParaRPr lang="en-ZA" sz="1800" dirty="0">
                        <a:solidFill>
                          <a:schemeClr val="tx1"/>
                        </a:solidFill>
                        <a:effectLst/>
                        <a:latin typeface="Arial Black" panose="020B0A04020102020204" pitchFamily="34" charset="0"/>
                        <a:ea typeface="Calibri"/>
                        <a:cs typeface="Times New Roman"/>
                      </a:endParaRPr>
                    </a:p>
                  </a:txBody>
                  <a:tcPr marL="68580" marR="68580" marT="0" marB="0"/>
                </a:tc>
                <a:tc>
                  <a:txBody>
                    <a:bodyPr/>
                    <a:lstStyle/>
                    <a:p>
                      <a:pPr algn="ctr">
                        <a:spcAft>
                          <a:spcPts val="0"/>
                        </a:spcAft>
                      </a:pPr>
                      <a:r>
                        <a:rPr lang="en-ZA" sz="1800" b="1">
                          <a:solidFill>
                            <a:schemeClr val="tx1"/>
                          </a:solidFill>
                          <a:effectLst/>
                          <a:latin typeface="Arial Black" panose="020B0A04020102020204" pitchFamily="34" charset="0"/>
                          <a:ea typeface="Calibri"/>
                          <a:cs typeface="Times New Roman"/>
                        </a:rPr>
                        <a:t>42</a:t>
                      </a:r>
                      <a:endParaRPr lang="en-ZA" sz="1800">
                        <a:solidFill>
                          <a:schemeClr val="tx1"/>
                        </a:solidFill>
                        <a:effectLst/>
                        <a:latin typeface="Arial Black" panose="020B0A04020102020204" pitchFamily="34" charset="0"/>
                        <a:ea typeface="Calibri"/>
                        <a:cs typeface="Times New Roman"/>
                      </a:endParaRPr>
                    </a:p>
                  </a:txBody>
                  <a:tcPr marL="68580" marR="68580" marT="0" marB="0"/>
                </a:tc>
                <a:tc>
                  <a:txBody>
                    <a:bodyPr/>
                    <a:lstStyle/>
                    <a:p>
                      <a:pPr algn="ctr">
                        <a:spcAft>
                          <a:spcPts val="0"/>
                        </a:spcAft>
                      </a:pPr>
                      <a:r>
                        <a:rPr lang="en-ZA" sz="1800" b="1" dirty="0">
                          <a:solidFill>
                            <a:schemeClr val="tx1"/>
                          </a:solidFill>
                          <a:effectLst/>
                          <a:latin typeface="Arial Black" panose="020B0A04020102020204" pitchFamily="34" charset="0"/>
                          <a:ea typeface="Calibri"/>
                          <a:cs typeface="Times New Roman"/>
                        </a:rPr>
                        <a:t>40</a:t>
                      </a:r>
                      <a:endParaRPr lang="en-ZA" sz="1800" dirty="0">
                        <a:solidFill>
                          <a:schemeClr val="tx1"/>
                        </a:solidFill>
                        <a:effectLst/>
                        <a:latin typeface="Arial Black" panose="020B0A04020102020204" pitchFamily="34" charset="0"/>
                        <a:ea typeface="Calibri"/>
                        <a:cs typeface="Times New Roman"/>
                      </a:endParaRPr>
                    </a:p>
                  </a:txBody>
                  <a:tcPr marL="68580" marR="68580" marT="0" marB="0"/>
                </a:tc>
                <a:tc>
                  <a:txBody>
                    <a:bodyPr/>
                    <a:lstStyle/>
                    <a:p>
                      <a:pPr algn="ctr"/>
                      <a:r>
                        <a:rPr lang="en-ZA" sz="1800" b="1" dirty="0" smtClean="0">
                          <a:latin typeface="Arial Black" panose="020B0A04020102020204" pitchFamily="34" charset="0"/>
                        </a:rPr>
                        <a:t>38</a:t>
                      </a:r>
                      <a:endParaRPr lang="en-ZA" sz="1800" b="1" dirty="0">
                        <a:latin typeface="Arial Black" panose="020B0A04020102020204" pitchFamily="34" charset="0"/>
                      </a:endParaRPr>
                    </a:p>
                  </a:txBody>
                  <a:tcPr/>
                </a:tc>
              </a:tr>
              <a:tr h="4617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baseline="0" dirty="0" smtClean="0">
                          <a:latin typeface="Arial Black" panose="020B0A04020102020204" pitchFamily="34" charset="0"/>
                        </a:rPr>
                        <a:t>EXCEEDED TARGETS</a:t>
                      </a:r>
                    </a:p>
                  </a:txBody>
                  <a:tcPr/>
                </a:tc>
                <a:tc>
                  <a:txBody>
                    <a:bodyPr/>
                    <a:lstStyle/>
                    <a:p>
                      <a:pPr algn="ctr">
                        <a:spcAft>
                          <a:spcPts val="0"/>
                        </a:spcAft>
                      </a:pPr>
                      <a:r>
                        <a:rPr lang="en-ZA" sz="1800" b="1" dirty="0">
                          <a:solidFill>
                            <a:schemeClr val="tx1"/>
                          </a:solidFill>
                          <a:effectLst/>
                          <a:latin typeface="Arial Black" panose="020B0A04020102020204" pitchFamily="34" charset="0"/>
                          <a:ea typeface="Calibri"/>
                          <a:cs typeface="Times New Roman"/>
                        </a:rPr>
                        <a:t>4</a:t>
                      </a:r>
                      <a:endParaRPr lang="en-ZA" sz="1800" dirty="0">
                        <a:solidFill>
                          <a:schemeClr val="tx1"/>
                        </a:solidFill>
                        <a:effectLst/>
                        <a:latin typeface="Arial Black" panose="020B0A04020102020204" pitchFamily="34" charset="0"/>
                        <a:ea typeface="Calibri"/>
                        <a:cs typeface="Times New Roman"/>
                      </a:endParaRPr>
                    </a:p>
                    <a:p>
                      <a:pPr algn="ctr">
                        <a:spcAft>
                          <a:spcPts val="0"/>
                        </a:spcAft>
                      </a:pPr>
                      <a:r>
                        <a:rPr lang="en-ZA" sz="1800" b="1" dirty="0">
                          <a:solidFill>
                            <a:schemeClr val="tx1"/>
                          </a:solidFill>
                          <a:effectLst/>
                          <a:latin typeface="Arial Black" panose="020B0A04020102020204" pitchFamily="34" charset="0"/>
                          <a:ea typeface="Calibri"/>
                          <a:cs typeface="Times New Roman"/>
                        </a:rPr>
                        <a:t> </a:t>
                      </a:r>
                      <a:endParaRPr lang="en-ZA" sz="1800" dirty="0">
                        <a:solidFill>
                          <a:schemeClr val="tx1"/>
                        </a:solidFill>
                        <a:effectLst/>
                        <a:latin typeface="Arial Black" panose="020B0A04020102020204" pitchFamily="34" charset="0"/>
                        <a:ea typeface="Calibri"/>
                        <a:cs typeface="Times New Roman"/>
                      </a:endParaRPr>
                    </a:p>
                  </a:txBody>
                  <a:tcPr marL="68580" marR="68580" marT="0" marB="0"/>
                </a:tc>
                <a:tc>
                  <a:txBody>
                    <a:bodyPr/>
                    <a:lstStyle/>
                    <a:p>
                      <a:pPr algn="ctr">
                        <a:spcAft>
                          <a:spcPts val="0"/>
                        </a:spcAft>
                      </a:pPr>
                      <a:r>
                        <a:rPr lang="en-ZA" sz="1800" b="1" dirty="0">
                          <a:solidFill>
                            <a:schemeClr val="tx1"/>
                          </a:solidFill>
                          <a:effectLst/>
                          <a:latin typeface="Arial Black" panose="020B0A04020102020204" pitchFamily="34" charset="0"/>
                          <a:ea typeface="Calibri"/>
                          <a:cs typeface="Times New Roman"/>
                        </a:rPr>
                        <a:t>4</a:t>
                      </a:r>
                      <a:endParaRPr lang="en-ZA" sz="1800" dirty="0">
                        <a:solidFill>
                          <a:schemeClr val="tx1"/>
                        </a:solidFill>
                        <a:effectLst/>
                        <a:latin typeface="Arial Black" panose="020B0A04020102020204" pitchFamily="34" charset="0"/>
                        <a:ea typeface="Calibri"/>
                        <a:cs typeface="Times New Roman"/>
                      </a:endParaRPr>
                    </a:p>
                  </a:txBody>
                  <a:tcPr marL="68580" marR="68580" marT="0" marB="0"/>
                </a:tc>
                <a:tc>
                  <a:txBody>
                    <a:bodyPr/>
                    <a:lstStyle/>
                    <a:p>
                      <a:pPr algn="ctr">
                        <a:spcAft>
                          <a:spcPts val="0"/>
                        </a:spcAft>
                      </a:pPr>
                      <a:r>
                        <a:rPr lang="en-ZA" sz="1800" b="1" dirty="0">
                          <a:solidFill>
                            <a:schemeClr val="tx1"/>
                          </a:solidFill>
                          <a:effectLst/>
                          <a:latin typeface="Arial Black" panose="020B0A04020102020204" pitchFamily="34" charset="0"/>
                          <a:ea typeface="Calibri"/>
                          <a:cs typeface="Times New Roman"/>
                        </a:rPr>
                        <a:t>5</a:t>
                      </a:r>
                      <a:endParaRPr lang="en-ZA" sz="1800" dirty="0">
                        <a:solidFill>
                          <a:schemeClr val="tx1"/>
                        </a:solidFill>
                        <a:effectLst/>
                        <a:latin typeface="Arial Black" panose="020B0A04020102020204" pitchFamily="34" charset="0"/>
                        <a:ea typeface="Calibri"/>
                        <a:cs typeface="Times New Roman"/>
                      </a:endParaRPr>
                    </a:p>
                  </a:txBody>
                  <a:tcPr marL="68580" marR="68580" marT="0" marB="0"/>
                </a:tc>
                <a:tc>
                  <a:txBody>
                    <a:bodyPr/>
                    <a:lstStyle/>
                    <a:p>
                      <a:pPr algn="ctr"/>
                      <a:r>
                        <a:rPr lang="en-ZA" sz="1800" b="1" dirty="0" smtClean="0">
                          <a:latin typeface="Arial Black" panose="020B0A04020102020204" pitchFamily="34" charset="0"/>
                        </a:rPr>
                        <a:t>6</a:t>
                      </a:r>
                      <a:endParaRPr lang="en-ZA" sz="1800" b="1" dirty="0">
                        <a:latin typeface="Arial Black" panose="020B0A04020102020204" pitchFamily="34" charset="0"/>
                      </a:endParaRPr>
                    </a:p>
                  </a:txBody>
                  <a:tcPr/>
                </a:tc>
              </a:tr>
              <a:tr h="432832">
                <a:tc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baseline="0" dirty="0" smtClean="0">
                          <a:latin typeface="Arial Black" panose="020B0A04020102020204" pitchFamily="34" charset="0"/>
                        </a:rPr>
                        <a:t>TOTAL NUMBER OF TARGETS ACHIEVED (INCLUDING EXCEEDED) </a:t>
                      </a:r>
                    </a:p>
                  </a:txBody>
                  <a:tcPr>
                    <a:solidFill>
                      <a:schemeClr val="accent4">
                        <a:lumMod val="60000"/>
                        <a:lumOff val="40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a:txBody>
                    <a:bodyPr/>
                    <a:lstStyle/>
                    <a:p>
                      <a:pPr algn="ctr"/>
                      <a:r>
                        <a:rPr lang="en-ZA" sz="1800" b="1" dirty="0" smtClean="0">
                          <a:latin typeface="Arial Black" panose="020B0A04020102020204" pitchFamily="34" charset="0"/>
                        </a:rPr>
                        <a:t>44</a:t>
                      </a:r>
                      <a:endParaRPr lang="en-ZA" sz="1800" b="1" dirty="0">
                        <a:latin typeface="Arial Black" panose="020B0A04020102020204" pitchFamily="34" charset="0"/>
                      </a:endParaRPr>
                    </a:p>
                  </a:txBody>
                  <a:tcPr>
                    <a:solidFill>
                      <a:schemeClr val="accent4">
                        <a:lumMod val="60000"/>
                        <a:lumOff val="40000"/>
                      </a:schemeClr>
                    </a:solidFill>
                  </a:tcPr>
                </a:tc>
              </a:tr>
              <a:tr h="6156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dirty="0" smtClean="0">
                          <a:latin typeface="Arial Black" panose="020B0A04020102020204" pitchFamily="34" charset="0"/>
                        </a:rPr>
                        <a:t>TARGETS</a:t>
                      </a:r>
                      <a:r>
                        <a:rPr lang="en-ZA" sz="1400" baseline="0" dirty="0" smtClean="0">
                          <a:latin typeface="Arial Black" panose="020B0A04020102020204" pitchFamily="34" charset="0"/>
                        </a:rPr>
                        <a:t> PARTIALLY ACHIEVED</a:t>
                      </a:r>
                      <a:endParaRPr lang="en-ZA" sz="1400" dirty="0" smtClean="0">
                        <a:latin typeface="Arial Black" panose="020B0A04020102020204" pitchFamily="34" charset="0"/>
                      </a:endParaRPr>
                    </a:p>
                  </a:txBody>
                  <a:tcPr/>
                </a:tc>
                <a:tc>
                  <a:txBody>
                    <a:bodyPr/>
                    <a:lstStyle/>
                    <a:p>
                      <a:pPr algn="ctr">
                        <a:spcAft>
                          <a:spcPts val="0"/>
                        </a:spcAft>
                      </a:pPr>
                      <a:r>
                        <a:rPr lang="en-ZA" sz="1800" b="1" dirty="0" smtClean="0">
                          <a:solidFill>
                            <a:schemeClr val="tx1"/>
                          </a:solidFill>
                          <a:effectLst/>
                          <a:latin typeface="Arial Black" panose="020B0A04020102020204" pitchFamily="34" charset="0"/>
                          <a:ea typeface="Calibri"/>
                          <a:cs typeface="Times New Roman"/>
                        </a:rPr>
                        <a:t>2</a:t>
                      </a:r>
                      <a:endParaRPr lang="en-ZA" sz="1800" dirty="0">
                        <a:solidFill>
                          <a:schemeClr val="tx1"/>
                        </a:solidFill>
                        <a:effectLst/>
                        <a:latin typeface="Arial Black" panose="020B0A04020102020204" pitchFamily="34" charset="0"/>
                        <a:ea typeface="Calibri"/>
                        <a:cs typeface="Times New Roman"/>
                      </a:endParaRPr>
                    </a:p>
                    <a:p>
                      <a:pPr algn="ctr">
                        <a:spcAft>
                          <a:spcPts val="0"/>
                        </a:spcAft>
                      </a:pPr>
                      <a:r>
                        <a:rPr lang="en-ZA" sz="1800" b="1" dirty="0">
                          <a:solidFill>
                            <a:schemeClr val="tx1"/>
                          </a:solidFill>
                          <a:effectLst/>
                          <a:latin typeface="Arial Black" panose="020B0A04020102020204" pitchFamily="34" charset="0"/>
                          <a:ea typeface="Calibri"/>
                          <a:cs typeface="Times New Roman"/>
                        </a:rPr>
                        <a:t> </a:t>
                      </a:r>
                      <a:endParaRPr lang="en-ZA" sz="1800" dirty="0">
                        <a:solidFill>
                          <a:schemeClr val="tx1"/>
                        </a:solidFill>
                        <a:effectLst/>
                        <a:latin typeface="Arial Black" panose="020B0A04020102020204" pitchFamily="34" charset="0"/>
                        <a:ea typeface="Calibri"/>
                        <a:cs typeface="Times New Roman"/>
                      </a:endParaRPr>
                    </a:p>
                  </a:txBody>
                  <a:tcPr marL="68580" marR="68580" marT="0" marB="0"/>
                </a:tc>
                <a:tc>
                  <a:txBody>
                    <a:bodyPr/>
                    <a:lstStyle/>
                    <a:p>
                      <a:pPr algn="ctr">
                        <a:spcAft>
                          <a:spcPts val="0"/>
                        </a:spcAft>
                      </a:pPr>
                      <a:r>
                        <a:rPr lang="en-ZA" sz="1800" b="1" dirty="0">
                          <a:solidFill>
                            <a:schemeClr val="tx1"/>
                          </a:solidFill>
                          <a:effectLst/>
                          <a:latin typeface="Arial Black" panose="020B0A04020102020204" pitchFamily="34" charset="0"/>
                          <a:ea typeface="Calibri"/>
                          <a:cs typeface="Times New Roman"/>
                        </a:rPr>
                        <a:t>2</a:t>
                      </a:r>
                      <a:endParaRPr lang="en-ZA" sz="1800" dirty="0">
                        <a:solidFill>
                          <a:schemeClr val="tx1"/>
                        </a:solidFill>
                        <a:effectLst/>
                        <a:latin typeface="Arial Black" panose="020B0A04020102020204" pitchFamily="34" charset="0"/>
                        <a:ea typeface="Calibri"/>
                        <a:cs typeface="Times New Roman"/>
                      </a:endParaRPr>
                    </a:p>
                  </a:txBody>
                  <a:tcPr marL="68580" marR="68580" marT="0" marB="0"/>
                </a:tc>
                <a:tc>
                  <a:txBody>
                    <a:bodyPr/>
                    <a:lstStyle/>
                    <a:p>
                      <a:pPr algn="ctr">
                        <a:spcAft>
                          <a:spcPts val="0"/>
                        </a:spcAft>
                      </a:pPr>
                      <a:r>
                        <a:rPr lang="en-ZA" sz="1800" b="1" dirty="0">
                          <a:solidFill>
                            <a:schemeClr val="tx1"/>
                          </a:solidFill>
                          <a:effectLst/>
                          <a:latin typeface="Arial Black" panose="020B0A04020102020204" pitchFamily="34" charset="0"/>
                          <a:ea typeface="Calibri"/>
                          <a:cs typeface="Times New Roman"/>
                        </a:rPr>
                        <a:t>3</a:t>
                      </a:r>
                      <a:endParaRPr lang="en-ZA" sz="1800" dirty="0">
                        <a:solidFill>
                          <a:schemeClr val="tx1"/>
                        </a:solidFill>
                        <a:effectLst/>
                        <a:latin typeface="Arial Black" panose="020B0A04020102020204" pitchFamily="34" charset="0"/>
                        <a:ea typeface="Calibri"/>
                        <a:cs typeface="Times New Roman"/>
                      </a:endParaRPr>
                    </a:p>
                  </a:txBody>
                  <a:tcPr marL="68580" marR="68580" marT="0" marB="0"/>
                </a:tc>
                <a:tc>
                  <a:txBody>
                    <a:bodyPr/>
                    <a:lstStyle/>
                    <a:p>
                      <a:pPr algn="ctr"/>
                      <a:r>
                        <a:rPr lang="en-ZA" sz="1800" b="1" dirty="0" smtClean="0">
                          <a:latin typeface="Arial Black" panose="020B0A04020102020204" pitchFamily="34" charset="0"/>
                        </a:rPr>
                        <a:t>2</a:t>
                      </a:r>
                      <a:endParaRPr lang="en-ZA" sz="1800" b="1" dirty="0">
                        <a:latin typeface="Arial Black" panose="020B0A04020102020204" pitchFamily="34" charset="0"/>
                      </a:endParaRPr>
                    </a:p>
                  </a:txBody>
                  <a:tcPr/>
                </a:tc>
              </a:tr>
              <a:tr h="660216">
                <a:tc>
                  <a:txBody>
                    <a:bodyPr/>
                    <a:lstStyle/>
                    <a:p>
                      <a:r>
                        <a:rPr lang="en-ZA" sz="1400" dirty="0" smtClean="0">
                          <a:latin typeface="Arial Black" panose="020B0A04020102020204" pitchFamily="34" charset="0"/>
                        </a:rPr>
                        <a:t>TARGETS NOT ACHIEVED</a:t>
                      </a:r>
                    </a:p>
                  </a:txBody>
                  <a:tcPr/>
                </a:tc>
                <a:tc>
                  <a:txBody>
                    <a:bodyPr/>
                    <a:lstStyle/>
                    <a:p>
                      <a:pPr algn="ctr"/>
                      <a:r>
                        <a:rPr lang="en-ZA" sz="1800" b="1" dirty="0" smtClean="0">
                          <a:latin typeface="Arial Black" panose="020B0A04020102020204" pitchFamily="34" charset="0"/>
                        </a:rPr>
                        <a:t>-</a:t>
                      </a:r>
                      <a:endParaRPr lang="en-ZA" sz="1800" b="1" dirty="0">
                        <a:latin typeface="Arial Black" panose="020B0A04020102020204" pitchFamily="34" charset="0"/>
                      </a:endParaRPr>
                    </a:p>
                  </a:txBody>
                  <a:tcPr/>
                </a:tc>
                <a:tc>
                  <a:txBody>
                    <a:bodyPr/>
                    <a:lstStyle/>
                    <a:p>
                      <a:pPr algn="ctr"/>
                      <a:r>
                        <a:rPr lang="en-ZA" sz="1800" b="1" dirty="0" smtClean="0">
                          <a:latin typeface="Arial Black" panose="020B0A04020102020204" pitchFamily="34" charset="0"/>
                        </a:rPr>
                        <a:t>-</a:t>
                      </a:r>
                      <a:endParaRPr lang="en-ZA" sz="1800" b="1" dirty="0">
                        <a:latin typeface="Arial Black" panose="020B0A04020102020204" pitchFamily="34" charset="0"/>
                      </a:endParaRPr>
                    </a:p>
                  </a:txBody>
                  <a:tcPr/>
                </a:tc>
                <a:tc>
                  <a:txBody>
                    <a:bodyPr/>
                    <a:lstStyle/>
                    <a:p>
                      <a:pPr algn="ctr"/>
                      <a:r>
                        <a:rPr lang="en-ZA" sz="1800" b="1" dirty="0" smtClean="0">
                          <a:latin typeface="Arial Black" panose="020B0A04020102020204" pitchFamily="34" charset="0"/>
                        </a:rPr>
                        <a:t>-</a:t>
                      </a:r>
                      <a:endParaRPr lang="en-ZA" sz="1800" b="1" dirty="0">
                        <a:latin typeface="Arial Black" panose="020B0A04020102020204" pitchFamily="34" charset="0"/>
                      </a:endParaRPr>
                    </a:p>
                  </a:txBody>
                  <a:tcPr/>
                </a:tc>
                <a:tc>
                  <a:txBody>
                    <a:bodyPr/>
                    <a:lstStyle/>
                    <a:p>
                      <a:pPr algn="ctr"/>
                      <a:r>
                        <a:rPr lang="en-ZA" sz="1800" b="1" dirty="0" smtClean="0">
                          <a:latin typeface="Arial Black" panose="020B0A04020102020204" pitchFamily="34" charset="0"/>
                        </a:rPr>
                        <a:t>2</a:t>
                      </a:r>
                      <a:endParaRPr lang="en-ZA" sz="1800" b="1" dirty="0">
                        <a:latin typeface="Arial Black" panose="020B0A04020102020204" pitchFamily="34" charset="0"/>
                      </a:endParaRPr>
                    </a:p>
                  </a:txBody>
                  <a:tcPr/>
                </a:tc>
              </a:tr>
              <a:tr h="4286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dirty="0" smtClean="0">
                          <a:latin typeface="Arial Black" panose="020B0A04020102020204" pitchFamily="34" charset="0"/>
                        </a:rPr>
                        <a:t>MODIFICATION/</a:t>
                      </a:r>
                    </a:p>
                    <a:p>
                      <a:pPr marL="0" marR="0" indent="0" algn="l" defTabSz="914400" rtl="0" eaLnBrk="1" fontAlgn="auto" latinLnBrk="0" hangingPunct="1">
                        <a:lnSpc>
                          <a:spcPct val="100000"/>
                        </a:lnSpc>
                        <a:spcBef>
                          <a:spcPts val="0"/>
                        </a:spcBef>
                        <a:spcAft>
                          <a:spcPts val="0"/>
                        </a:spcAft>
                        <a:buClrTx/>
                        <a:buSzTx/>
                        <a:buFontTx/>
                        <a:buNone/>
                        <a:tabLst/>
                        <a:defRPr/>
                      </a:pPr>
                      <a:r>
                        <a:rPr lang="en-ZA" sz="1400" dirty="0" smtClean="0">
                          <a:latin typeface="Arial Black" panose="020B0A04020102020204" pitchFamily="34" charset="0"/>
                        </a:rPr>
                        <a:t>DEVIATION OF TARGETS</a:t>
                      </a:r>
                    </a:p>
                  </a:txBody>
                  <a:tcPr/>
                </a:tc>
                <a:tc>
                  <a:txBody>
                    <a:bodyPr/>
                    <a:lstStyle/>
                    <a:p>
                      <a:pPr algn="ctr"/>
                      <a:r>
                        <a:rPr lang="en-ZA" sz="1800" b="1" dirty="0" smtClean="0">
                          <a:latin typeface="Arial Black" panose="020B0A04020102020204" pitchFamily="34" charset="0"/>
                        </a:rPr>
                        <a:t>-</a:t>
                      </a:r>
                      <a:endParaRPr lang="en-ZA" sz="1800" b="1" dirty="0">
                        <a:latin typeface="Arial Black" panose="020B0A04020102020204" pitchFamily="34" charset="0"/>
                      </a:endParaRPr>
                    </a:p>
                  </a:txBody>
                  <a:tcPr/>
                </a:tc>
                <a:tc>
                  <a:txBody>
                    <a:bodyPr/>
                    <a:lstStyle/>
                    <a:p>
                      <a:pPr algn="ctr"/>
                      <a:r>
                        <a:rPr lang="en-ZA" sz="1800" b="1" dirty="0" smtClean="0">
                          <a:latin typeface="Arial Black" panose="020B0A04020102020204" pitchFamily="34" charset="0"/>
                        </a:rPr>
                        <a:t>-</a:t>
                      </a:r>
                      <a:endParaRPr lang="en-ZA" sz="1800" b="1" dirty="0">
                        <a:latin typeface="Arial Black" panose="020B0A04020102020204" pitchFamily="34" charset="0"/>
                      </a:endParaRPr>
                    </a:p>
                  </a:txBody>
                  <a:tcPr/>
                </a:tc>
                <a:tc>
                  <a:txBody>
                    <a:bodyPr/>
                    <a:lstStyle/>
                    <a:p>
                      <a:pPr algn="ctr"/>
                      <a:r>
                        <a:rPr lang="en-ZA" sz="1800" b="1" dirty="0" smtClean="0">
                          <a:latin typeface="Arial Black" panose="020B0A04020102020204" pitchFamily="34" charset="0"/>
                        </a:rPr>
                        <a:t>-</a:t>
                      </a:r>
                      <a:endParaRPr lang="en-ZA" sz="1800" b="1" dirty="0">
                        <a:latin typeface="Arial Black" panose="020B0A04020102020204" pitchFamily="34" charset="0"/>
                      </a:endParaRPr>
                    </a:p>
                  </a:txBody>
                  <a:tcPr/>
                </a:tc>
                <a:tc>
                  <a:txBody>
                    <a:bodyPr/>
                    <a:lstStyle/>
                    <a:p>
                      <a:pPr algn="ctr"/>
                      <a:r>
                        <a:rPr lang="en-ZA" sz="1800" b="1" dirty="0" smtClean="0">
                          <a:latin typeface="Arial Black" panose="020B0A04020102020204" pitchFamily="34" charset="0"/>
                        </a:rPr>
                        <a:t>-</a:t>
                      </a:r>
                      <a:endParaRPr lang="en-ZA" sz="1800" b="1" dirty="0">
                        <a:latin typeface="Arial Black" panose="020B0A04020102020204" pitchFamily="34" charset="0"/>
                      </a:endParaRPr>
                    </a:p>
                  </a:txBody>
                  <a:tcPr/>
                </a:tc>
              </a:tr>
            </a:tbl>
          </a:graphicData>
        </a:graphic>
      </p:graphicFrame>
    </p:spTree>
    <p:extLst>
      <p:ext uri="{BB962C8B-B14F-4D97-AF65-F5344CB8AC3E}">
        <p14:creationId xmlns:p14="http://schemas.microsoft.com/office/powerpoint/2010/main" val="20449072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323528" y="1124744"/>
            <a:ext cx="8496943" cy="4525963"/>
          </a:xfrm>
        </p:spPr>
        <p:txBody>
          <a:bodyPr>
            <a:normAutofit fontScale="92500" lnSpcReduction="10000"/>
          </a:bodyPr>
          <a:lstStyle/>
          <a:p>
            <a:r>
              <a:rPr lang="en-ZA" sz="2400" dirty="0" smtClean="0"/>
              <a:t>At least  5 years of unqualified annual audits</a:t>
            </a:r>
          </a:p>
          <a:p>
            <a:r>
              <a:rPr lang="en-ZA" sz="2400" dirty="0" smtClean="0"/>
              <a:t>Achieved over 92% of delivery targets </a:t>
            </a:r>
          </a:p>
          <a:p>
            <a:r>
              <a:rPr lang="en-ZA" sz="2400" dirty="0" smtClean="0"/>
              <a:t>Employment equity targets achieved</a:t>
            </a:r>
          </a:p>
          <a:p>
            <a:pPr marL="285750" lvl="0" indent="-285750"/>
            <a:r>
              <a:rPr lang="en-ZA" sz="2400" dirty="0">
                <a:solidFill>
                  <a:prstClr val="black"/>
                </a:solidFill>
              </a:rPr>
              <a:t>Appointed 6 black </a:t>
            </a:r>
            <a:r>
              <a:rPr lang="en-ZA" sz="2400" dirty="0" smtClean="0">
                <a:solidFill>
                  <a:prstClr val="black"/>
                </a:solidFill>
              </a:rPr>
              <a:t>senior managers (4 in scientific areas)</a:t>
            </a:r>
            <a:endParaRPr lang="en-ZA" sz="2400" dirty="0" smtClean="0"/>
          </a:p>
          <a:p>
            <a:r>
              <a:rPr lang="en-ZA" sz="2400" dirty="0" smtClean="0"/>
              <a:t>Highly functioning Board</a:t>
            </a:r>
          </a:p>
          <a:p>
            <a:r>
              <a:rPr lang="en-ZA" sz="2400" dirty="0" smtClean="0"/>
              <a:t>BEE procurement targets exceeded year on year</a:t>
            </a:r>
          </a:p>
          <a:p>
            <a:r>
              <a:rPr lang="en-ZA" sz="2400" dirty="0" smtClean="0"/>
              <a:t>Leveraged MTEF funding from DEA to obtain funding from other sources (other departments, private sector, donors, etc.)</a:t>
            </a:r>
          </a:p>
          <a:p>
            <a:r>
              <a:rPr lang="en-ZA" sz="2400" dirty="0" smtClean="0"/>
              <a:t>SANBI celebrated 10 years in 2014</a:t>
            </a:r>
            <a:endParaRPr lang="en-ZA" sz="2400" dirty="0"/>
          </a:p>
          <a:p>
            <a:r>
              <a:rPr lang="en-ZA" sz="2400" dirty="0" smtClean="0"/>
              <a:t>New garden gazetted – </a:t>
            </a:r>
            <a:r>
              <a:rPr lang="en-ZA" sz="2400" dirty="0" err="1" smtClean="0"/>
              <a:t>Kwelera</a:t>
            </a:r>
            <a:r>
              <a:rPr lang="en-ZA" sz="2400" dirty="0" smtClean="0"/>
              <a:t>, E</a:t>
            </a:r>
            <a:r>
              <a:rPr lang="en-ZA" sz="2400" dirty="0"/>
              <a:t>. </a:t>
            </a:r>
            <a:r>
              <a:rPr lang="en-ZA" sz="2400" dirty="0" smtClean="0"/>
              <a:t>Cape </a:t>
            </a:r>
            <a:r>
              <a:rPr lang="en-ZA" sz="2400" dirty="0"/>
              <a:t>and </a:t>
            </a:r>
            <a:r>
              <a:rPr lang="en-ZA" sz="2400" dirty="0" smtClean="0"/>
              <a:t>Thohoyandou, Limpopo garden to be finalised during 2015/16</a:t>
            </a:r>
            <a:endParaRPr lang="en-ZA" sz="2400" dirty="0"/>
          </a:p>
          <a:p>
            <a:r>
              <a:rPr lang="en-ZA" sz="2400" dirty="0" smtClean="0"/>
              <a:t>More </a:t>
            </a:r>
            <a:r>
              <a:rPr lang="en-ZA" sz="2400" dirty="0"/>
              <a:t>visitors </a:t>
            </a:r>
            <a:r>
              <a:rPr lang="en-ZA" sz="2400" dirty="0" smtClean="0"/>
              <a:t>to the gardens and </a:t>
            </a:r>
            <a:r>
              <a:rPr lang="en-ZA" sz="2400" dirty="0"/>
              <a:t>more income than any other </a:t>
            </a:r>
            <a:r>
              <a:rPr lang="en-ZA" sz="2400" dirty="0" smtClean="0"/>
              <a:t>year. </a:t>
            </a:r>
            <a:endParaRPr lang="en-ZA" sz="2400" dirty="0"/>
          </a:p>
          <a:p>
            <a:endParaRPr lang="en-ZA" sz="2400" dirty="0"/>
          </a:p>
        </p:txBody>
      </p:sp>
      <p:sp>
        <p:nvSpPr>
          <p:cNvPr id="2" name="Rectangle 1"/>
          <p:cNvSpPr/>
          <p:nvPr/>
        </p:nvSpPr>
        <p:spPr>
          <a:xfrm>
            <a:off x="827584" y="404664"/>
            <a:ext cx="6624736" cy="523220"/>
          </a:xfrm>
          <a:prstGeom prst="rect">
            <a:avLst/>
          </a:prstGeom>
        </p:spPr>
        <p:txBody>
          <a:bodyPr wrap="square">
            <a:spAutoFit/>
          </a:bodyPr>
          <a:lstStyle/>
          <a:p>
            <a:pPr algn="ctr"/>
            <a:r>
              <a:rPr lang="en-ZA" sz="2800" b="1" dirty="0">
                <a:solidFill>
                  <a:srgbClr val="00B050"/>
                </a:solidFill>
                <a:latin typeface="Arial Black" panose="020B0A04020102020204" pitchFamily="34" charset="0"/>
              </a:rPr>
              <a:t>SANBI</a:t>
            </a:r>
            <a:r>
              <a:rPr lang="en-ZA" sz="2800" b="1" dirty="0">
                <a:solidFill>
                  <a:srgbClr val="00863D"/>
                </a:solidFill>
                <a:latin typeface="Arial Black" panose="020B0A04020102020204" pitchFamily="34" charset="0"/>
              </a:rPr>
              <a:t> </a:t>
            </a:r>
            <a:r>
              <a:rPr lang="en-ZA" sz="2800" b="1" dirty="0" smtClean="0">
                <a:solidFill>
                  <a:srgbClr val="00B050"/>
                </a:solidFill>
                <a:latin typeface="Arial Black" panose="020B0A04020102020204" pitchFamily="34" charset="0"/>
              </a:rPr>
              <a:t>Achievements 2014/15</a:t>
            </a:r>
            <a:endParaRPr lang="en-ZA" sz="2800" b="1" dirty="0">
              <a:solidFill>
                <a:srgbClr val="00B050"/>
              </a:solidFill>
              <a:latin typeface="Arial Black" panose="020B0A04020102020204" pitchFamily="34" charset="0"/>
            </a:endParaRPr>
          </a:p>
        </p:txBody>
      </p:sp>
    </p:spTree>
    <p:extLst>
      <p:ext uri="{BB962C8B-B14F-4D97-AF65-F5344CB8AC3E}">
        <p14:creationId xmlns:p14="http://schemas.microsoft.com/office/powerpoint/2010/main" val="98400413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179511" y="1412776"/>
            <a:ext cx="8467183" cy="4017477"/>
          </a:xfrm>
          <a:prstGeom prst="rect">
            <a:avLst/>
          </a:prstGeom>
          <a:ln>
            <a:solidFill>
              <a:schemeClr val="accent1"/>
            </a:solidFill>
          </a:ln>
        </p:spPr>
        <p:txBody>
          <a:bodyPr vert="horz" lIns="91440" tIns="45720" rIns="91440" bIns="45720" rtlCol="0">
            <a:normAutofit fontScale="92500" lnSpcReduction="1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42900" indent="-342900" algn="l">
              <a:buFont typeface="Arial" panose="020B0604020202020204" pitchFamily="34" charset="0"/>
              <a:buChar char="•"/>
            </a:pPr>
            <a:r>
              <a:rPr lang="en-ZA" sz="2400" dirty="0" err="1">
                <a:solidFill>
                  <a:prstClr val="black"/>
                </a:solidFill>
                <a:latin typeface="Arial" panose="020B0604020202020204" pitchFamily="34" charset="0"/>
                <a:cs typeface="Arial" panose="020B0604020202020204" pitchFamily="34" charset="0"/>
              </a:rPr>
              <a:t>Groen</a:t>
            </a:r>
            <a:r>
              <a:rPr lang="en-ZA" sz="2400" dirty="0">
                <a:solidFill>
                  <a:prstClr val="black"/>
                </a:solidFill>
                <a:latin typeface="Arial" panose="020B0604020202020204" pitchFamily="34" charset="0"/>
                <a:cs typeface="Arial" panose="020B0604020202020204" pitchFamily="34" charset="0"/>
              </a:rPr>
              <a:t> </a:t>
            </a:r>
            <a:r>
              <a:rPr lang="en-ZA" sz="2400" dirty="0" err="1">
                <a:solidFill>
                  <a:prstClr val="black"/>
                </a:solidFill>
                <a:latin typeface="Arial" panose="020B0604020202020204" pitchFamily="34" charset="0"/>
                <a:cs typeface="Arial" panose="020B0604020202020204" pitchFamily="34" charset="0"/>
              </a:rPr>
              <a:t>Sebenza</a:t>
            </a:r>
            <a:r>
              <a:rPr lang="en-ZA" sz="2400" dirty="0">
                <a:solidFill>
                  <a:prstClr val="black"/>
                </a:solidFill>
                <a:latin typeface="Arial" panose="020B0604020202020204" pitchFamily="34" charset="0"/>
                <a:cs typeface="Arial" panose="020B0604020202020204" pitchFamily="34" charset="0"/>
              </a:rPr>
              <a:t> – an important intervention to transform the sector, however huge challenges in getting job placements from Host Institutions. Corrective measures were discussed by CEO.</a:t>
            </a:r>
            <a:endParaRPr lang="en-ZA" sz="2400" dirty="0" smtClean="0">
              <a:solidFill>
                <a:prstClr val="black"/>
              </a:solidFill>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en-ZA" sz="2400" dirty="0" smtClean="0">
                <a:solidFill>
                  <a:prstClr val="black"/>
                </a:solidFill>
                <a:latin typeface="Arial" panose="020B0604020202020204" pitchFamily="34" charset="0"/>
                <a:cs typeface="Arial" panose="020B0604020202020204" pitchFamily="34" charset="0"/>
              </a:rPr>
              <a:t>Provision </a:t>
            </a:r>
            <a:r>
              <a:rPr lang="en-ZA" sz="2400" dirty="0">
                <a:solidFill>
                  <a:prstClr val="black"/>
                </a:solidFill>
                <a:latin typeface="Arial" panose="020B0604020202020204" pitchFamily="34" charset="0"/>
                <a:cs typeface="Arial" panose="020B0604020202020204" pitchFamily="34" charset="0"/>
              </a:rPr>
              <a:t>of evidence based information for the SIPs is being addressed through our information management </a:t>
            </a:r>
            <a:r>
              <a:rPr lang="en-ZA" sz="2400" dirty="0" smtClean="0">
                <a:solidFill>
                  <a:prstClr val="black"/>
                </a:solidFill>
                <a:latin typeface="Arial" panose="020B0604020202020204" pitchFamily="34" charset="0"/>
                <a:cs typeface="Arial" panose="020B0604020202020204" pitchFamily="34" charset="0"/>
              </a:rPr>
              <a:t>and </a:t>
            </a:r>
            <a:r>
              <a:rPr lang="en-ZA" sz="2400" dirty="0">
                <a:solidFill>
                  <a:prstClr val="black"/>
                </a:solidFill>
                <a:latin typeface="Arial" panose="020B0604020202020204" pitchFamily="34" charset="0"/>
                <a:cs typeface="Arial" panose="020B0604020202020204" pitchFamily="34" charset="0"/>
              </a:rPr>
              <a:t>research capabilities. Where required new skills are being mobilised. </a:t>
            </a:r>
          </a:p>
          <a:p>
            <a:pPr marL="342900" indent="-342900" algn="l">
              <a:buFont typeface="Arial" panose="020B0604020202020204" pitchFamily="34" charset="0"/>
              <a:buChar char="•"/>
            </a:pPr>
            <a:r>
              <a:rPr lang="en-ZA" sz="2400" dirty="0">
                <a:solidFill>
                  <a:prstClr val="black"/>
                </a:solidFill>
                <a:latin typeface="Arial" panose="020B0604020202020204" pitchFamily="34" charset="0"/>
                <a:cs typeface="Arial" panose="020B0604020202020204" pitchFamily="34" charset="0"/>
              </a:rPr>
              <a:t>Implementation of new Invasive Species Regulations has financial </a:t>
            </a:r>
            <a:r>
              <a:rPr lang="en-ZA" sz="2400" dirty="0" smtClean="0">
                <a:solidFill>
                  <a:prstClr val="black"/>
                </a:solidFill>
                <a:latin typeface="Arial" panose="020B0604020202020204" pitchFamily="34" charset="0"/>
                <a:cs typeface="Arial" panose="020B0604020202020204" pitchFamily="34" charset="0"/>
              </a:rPr>
              <a:t>and </a:t>
            </a:r>
            <a:r>
              <a:rPr lang="en-ZA" sz="2400" dirty="0">
                <a:solidFill>
                  <a:prstClr val="black"/>
                </a:solidFill>
                <a:latin typeface="Arial" panose="020B0604020202020204" pitchFamily="34" charset="0"/>
                <a:cs typeface="Arial" panose="020B0604020202020204" pitchFamily="34" charset="0"/>
              </a:rPr>
              <a:t>human resource implications. Funding support from DEA requested</a:t>
            </a:r>
          </a:p>
          <a:p>
            <a:pPr marL="342900" indent="-342900" algn="l">
              <a:buFont typeface="Arial" panose="020B0604020202020204" pitchFamily="34" charset="0"/>
              <a:buChar char="•"/>
            </a:pPr>
            <a:r>
              <a:rPr lang="en-ZA" sz="2400" dirty="0">
                <a:solidFill>
                  <a:prstClr val="black"/>
                </a:solidFill>
                <a:latin typeface="Arial" panose="020B0604020202020204" pitchFamily="34" charset="0"/>
                <a:cs typeface="Arial" panose="020B0604020202020204" pitchFamily="34" charset="0"/>
              </a:rPr>
              <a:t>Establishment of 2 new Gardens requires careful planning </a:t>
            </a:r>
            <a:r>
              <a:rPr lang="en-ZA" sz="2400" dirty="0" smtClean="0">
                <a:solidFill>
                  <a:prstClr val="black"/>
                </a:solidFill>
                <a:latin typeface="Arial" panose="020B0604020202020204" pitchFamily="34" charset="0"/>
                <a:cs typeface="Arial" panose="020B0604020202020204" pitchFamily="34" charset="0"/>
              </a:rPr>
              <a:t>and </a:t>
            </a:r>
            <a:r>
              <a:rPr lang="en-ZA" sz="2400" dirty="0">
                <a:solidFill>
                  <a:prstClr val="black"/>
                </a:solidFill>
                <a:latin typeface="Arial" panose="020B0604020202020204" pitchFamily="34" charset="0"/>
                <a:cs typeface="Arial" panose="020B0604020202020204" pitchFamily="34" charset="0"/>
              </a:rPr>
              <a:t>allocation of human </a:t>
            </a:r>
            <a:r>
              <a:rPr lang="en-ZA" sz="2400" dirty="0" smtClean="0">
                <a:solidFill>
                  <a:prstClr val="black"/>
                </a:solidFill>
                <a:latin typeface="Arial" panose="020B0604020202020204" pitchFamily="34" charset="0"/>
                <a:cs typeface="Arial" panose="020B0604020202020204" pitchFamily="34" charset="0"/>
              </a:rPr>
              <a:t>and </a:t>
            </a:r>
            <a:r>
              <a:rPr lang="en-ZA" sz="2400" dirty="0">
                <a:solidFill>
                  <a:prstClr val="black"/>
                </a:solidFill>
                <a:latin typeface="Arial" panose="020B0604020202020204" pitchFamily="34" charset="0"/>
                <a:cs typeface="Arial" panose="020B0604020202020204" pitchFamily="34" charset="0"/>
              </a:rPr>
              <a:t>financial resources. This is being addressed through our planning, recruitment and budgeting</a:t>
            </a:r>
            <a:r>
              <a:rPr lang="en-ZA" sz="2400" dirty="0" smtClean="0">
                <a:solidFill>
                  <a:prstClr val="black"/>
                </a:solidFill>
                <a:latin typeface="Arial" panose="020B0604020202020204" pitchFamily="34" charset="0"/>
                <a:cs typeface="Arial" panose="020B0604020202020204" pitchFamily="34" charset="0"/>
              </a:rPr>
              <a:t>.</a:t>
            </a:r>
          </a:p>
        </p:txBody>
      </p:sp>
      <p:sp>
        <p:nvSpPr>
          <p:cNvPr id="2" name="Rectangle 1"/>
          <p:cNvSpPr/>
          <p:nvPr/>
        </p:nvSpPr>
        <p:spPr>
          <a:xfrm>
            <a:off x="467544" y="188640"/>
            <a:ext cx="7704856" cy="954107"/>
          </a:xfrm>
          <a:prstGeom prst="rect">
            <a:avLst/>
          </a:prstGeom>
        </p:spPr>
        <p:txBody>
          <a:bodyPr wrap="square">
            <a:spAutoFit/>
          </a:bodyPr>
          <a:lstStyle/>
          <a:p>
            <a:pPr algn="ctr"/>
            <a:r>
              <a:rPr lang="en-ZA" sz="2800" b="1" dirty="0">
                <a:solidFill>
                  <a:srgbClr val="00B050"/>
                </a:solidFill>
                <a:latin typeface="Arial Black" panose="020B0A04020102020204" pitchFamily="34" charset="0"/>
              </a:rPr>
              <a:t>Key challenges and opportunities going forward</a:t>
            </a:r>
            <a:endParaRPr lang="en-ZA" sz="2800" dirty="0">
              <a:solidFill>
                <a:prstClr val="black"/>
              </a:solidFill>
            </a:endParaRPr>
          </a:p>
        </p:txBody>
      </p:sp>
    </p:spTree>
    <p:extLst>
      <p:ext uri="{BB962C8B-B14F-4D97-AF65-F5344CB8AC3E}">
        <p14:creationId xmlns:p14="http://schemas.microsoft.com/office/powerpoint/2010/main" val="319312066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60000" y="2924944"/>
            <a:ext cx="6156216" cy="1080120"/>
          </a:xfrm>
        </p:spPr>
        <p:txBody>
          <a:bodyPr lIns="72000" tIns="0" rIns="0" bIns="0" anchor="t">
            <a:normAutofit fontScale="90000"/>
          </a:bodyPr>
          <a:lstStyle/>
          <a:p>
            <a:r>
              <a:rPr lang="en-ZA" b="1" dirty="0" smtClean="0">
                <a:latin typeface="Arial Black" panose="020B0A04020102020204" pitchFamily="34" charset="0"/>
              </a:rPr>
              <a:t>Thank You</a:t>
            </a:r>
            <a:r>
              <a:rPr lang="en-ZA" sz="4000" b="1" dirty="0" smtClean="0">
                <a:latin typeface="Arial Black" panose="020B0A04020102020204" pitchFamily="34" charset="0"/>
              </a:rPr>
              <a:t/>
            </a:r>
            <a:br>
              <a:rPr lang="en-ZA" sz="4000" b="1" dirty="0" smtClean="0">
                <a:latin typeface="Arial Black" panose="020B0A04020102020204" pitchFamily="34" charset="0"/>
              </a:rPr>
            </a:br>
            <a:endParaRPr lang="en-ZA" sz="4000" b="1" dirty="0">
              <a:latin typeface="Arial Black" panose="020B0A040201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D45B1029-6F76-46CD-B1CE-A789D6137003}" type="slidenum">
              <a:rPr lang="en-ZA" smtClean="0">
                <a:solidFill>
                  <a:prstClr val="black">
                    <a:tint val="75000"/>
                  </a:prstClr>
                </a:solidFill>
              </a:rPr>
              <a:pPr/>
              <a:t>39</a:t>
            </a:fld>
            <a:endParaRPr lang="en-ZA">
              <a:solidFill>
                <a:prstClr val="black">
                  <a:tint val="75000"/>
                </a:prstClr>
              </a:solidFill>
            </a:endParaRPr>
          </a:p>
        </p:txBody>
      </p:sp>
    </p:spTree>
    <p:extLst>
      <p:ext uri="{BB962C8B-B14F-4D97-AF65-F5344CB8AC3E}">
        <p14:creationId xmlns:p14="http://schemas.microsoft.com/office/powerpoint/2010/main" val="10701817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2870" y="188640"/>
            <a:ext cx="8229600" cy="1080120"/>
          </a:xfrm>
        </p:spPr>
        <p:txBody>
          <a:bodyPr>
            <a:normAutofit/>
          </a:bodyPr>
          <a:lstStyle/>
          <a:p>
            <a:endParaRPr lang="en-ZA" sz="3600" b="1" dirty="0">
              <a:solidFill>
                <a:srgbClr val="00B050"/>
              </a:solidFill>
              <a:latin typeface="Arial Black" panose="020B0A04020102020204" pitchFamily="34" charset="0"/>
            </a:endParaRPr>
          </a:p>
        </p:txBody>
      </p:sp>
      <p:sp>
        <p:nvSpPr>
          <p:cNvPr id="4" name="Title 1"/>
          <p:cNvSpPr>
            <a:spLocks noGrp="1"/>
          </p:cNvSpPr>
          <p:nvPr>
            <p:ph idx="1"/>
          </p:nvPr>
        </p:nvSpPr>
        <p:spPr>
          <a:xfrm>
            <a:off x="395536" y="1124744"/>
            <a:ext cx="8229600" cy="1512167"/>
          </a:xfrm>
        </p:spPr>
        <p:txBody>
          <a:bodyPr>
            <a:normAutofit fontScale="82500" lnSpcReduction="20000"/>
          </a:bodyPr>
          <a:lstStyle/>
          <a:p>
            <a:pPr marL="0" indent="0" algn="ctr">
              <a:buNone/>
            </a:pPr>
            <a:r>
              <a:rPr lang="en-ZA" sz="3600" b="1" dirty="0" smtClean="0">
                <a:solidFill>
                  <a:srgbClr val="7030A0"/>
                </a:solidFill>
                <a:latin typeface="Arial" panose="020B0604020202020204" pitchFamily="34" charset="0"/>
                <a:cs typeface="Arial" panose="020B0604020202020204" pitchFamily="34" charset="0"/>
              </a:rPr>
              <a:t/>
            </a:r>
            <a:br>
              <a:rPr lang="en-ZA" sz="3600" b="1" dirty="0" smtClean="0">
                <a:solidFill>
                  <a:srgbClr val="7030A0"/>
                </a:solidFill>
                <a:latin typeface="Arial" panose="020B0604020202020204" pitchFamily="34" charset="0"/>
                <a:cs typeface="Arial" panose="020B0604020202020204" pitchFamily="34" charset="0"/>
              </a:rPr>
            </a:br>
            <a:r>
              <a:rPr lang="en-ZA" sz="3600" b="1" dirty="0" smtClean="0">
                <a:solidFill>
                  <a:srgbClr val="7030A0"/>
                </a:solidFill>
                <a:latin typeface="Arial" panose="020B0604020202020204" pitchFamily="34" charset="0"/>
                <a:cs typeface="Arial" panose="020B0604020202020204" pitchFamily="34" charset="0"/>
              </a:rPr>
              <a:t> </a:t>
            </a:r>
            <a:r>
              <a:rPr lang="en-ZA" sz="3400" dirty="0" smtClean="0">
                <a:solidFill>
                  <a:srgbClr val="7030A0"/>
                </a:solidFill>
                <a:latin typeface="Arial Black" panose="020B0A04020102020204" pitchFamily="34" charset="0"/>
                <a:cs typeface="Arial" panose="020B0604020202020204" pitchFamily="34" charset="0"/>
              </a:rPr>
              <a:t>SANBI Vision</a:t>
            </a:r>
            <a:br>
              <a:rPr lang="en-ZA" sz="3400" dirty="0" smtClean="0">
                <a:solidFill>
                  <a:srgbClr val="7030A0"/>
                </a:solidFill>
                <a:latin typeface="Arial Black" panose="020B0A04020102020204" pitchFamily="34" charset="0"/>
                <a:cs typeface="Arial" panose="020B0604020202020204" pitchFamily="34" charset="0"/>
              </a:rPr>
            </a:br>
            <a:r>
              <a:rPr lang="en-ZA" sz="2700" b="1" dirty="0" smtClean="0">
                <a:latin typeface="Arial" panose="020B0604020202020204" pitchFamily="34" charset="0"/>
                <a:cs typeface="Arial" panose="020B0604020202020204" pitchFamily="34" charset="0"/>
              </a:rPr>
              <a:t>Biodiversity </a:t>
            </a:r>
            <a:r>
              <a:rPr lang="en-ZA" sz="2700" b="1" dirty="0">
                <a:latin typeface="Arial" panose="020B0604020202020204" pitchFamily="34" charset="0"/>
                <a:cs typeface="Arial" panose="020B0604020202020204" pitchFamily="34" charset="0"/>
              </a:rPr>
              <a:t>richness for all South Africans</a:t>
            </a:r>
            <a:r>
              <a:rPr lang="en-ZA" b="1" dirty="0">
                <a:latin typeface="Arial" panose="020B0604020202020204" pitchFamily="34" charset="0"/>
                <a:cs typeface="Arial" panose="020B0604020202020204" pitchFamily="34" charset="0"/>
              </a:rPr>
              <a:t/>
            </a:r>
            <a:br>
              <a:rPr lang="en-ZA" b="1" dirty="0">
                <a:latin typeface="Arial" panose="020B0604020202020204" pitchFamily="34" charset="0"/>
                <a:cs typeface="Arial" panose="020B0604020202020204" pitchFamily="34" charset="0"/>
              </a:rPr>
            </a:br>
            <a:endParaRPr lang="en-ZA" b="1" dirty="0">
              <a:latin typeface="Arial" panose="020B0604020202020204" pitchFamily="34" charset="0"/>
              <a:cs typeface="Arial" panose="020B0604020202020204" pitchFamily="34" charset="0"/>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564903"/>
            <a:ext cx="7852329" cy="1511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17" descr="Kerry-divegear"/>
          <p:cNvPicPr>
            <a:picLocks noChangeAspect="1" noChangeArrowheads="1"/>
          </p:cNvPicPr>
          <p:nvPr/>
        </p:nvPicPr>
        <p:blipFill>
          <a:blip r:embed="rId3" cstate="email">
            <a:extLst>
              <a:ext uri="{BEBA8EAE-BF5A-486C-A8C5-ECC9F3942E4B}">
                <a14:imgProps xmlns:a14="http://schemas.microsoft.com/office/drawing/2010/main">
                  <a14:imgLayer r:embed="rId4">
                    <a14:imgEffect>
                      <a14:sharpenSoften amount="25000"/>
                    </a14:imgEffect>
                    <a14:imgEffect>
                      <a14:brightnessContrast contrast="40000"/>
                    </a14:imgEffect>
                  </a14:imgLayer>
                </a14:imgProps>
              </a:ext>
            </a:extLst>
          </a:blip>
          <a:srcRect/>
          <a:stretch>
            <a:fillRect/>
          </a:stretch>
        </p:blipFill>
        <p:spPr bwMode="auto">
          <a:xfrm>
            <a:off x="179512" y="4589540"/>
            <a:ext cx="1736725" cy="1584406"/>
          </a:xfrm>
          <a:prstGeom prst="rect">
            <a:avLst/>
          </a:prstGeom>
          <a:noFill/>
          <a:ln w="9525">
            <a:solidFill>
              <a:schemeClr val="bg1"/>
            </a:solidFill>
            <a:miter lim="800000"/>
            <a:headEnd/>
            <a:tailEnd/>
          </a:ln>
        </p:spPr>
      </p:pic>
      <p:pic>
        <p:nvPicPr>
          <p:cNvPr id="7" name="Picture 6" descr="Crowned Crane-head2.jpg"/>
          <p:cNvPicPr>
            <a:picLocks noChangeAspect="1"/>
          </p:cNvPicPr>
          <p:nvPr/>
        </p:nvPicPr>
        <p:blipFill>
          <a:blip r:embed="rId5" cstate="email"/>
          <a:stretch>
            <a:fillRect/>
          </a:stretch>
        </p:blipFill>
        <p:spPr>
          <a:xfrm>
            <a:off x="2195736" y="4593167"/>
            <a:ext cx="1596702" cy="1596855"/>
          </a:xfrm>
          <a:prstGeom prst="rect">
            <a:avLst/>
          </a:prstGeom>
        </p:spPr>
      </p:pic>
      <p:pic>
        <p:nvPicPr>
          <p:cNvPr id="8" name="Picture 2"/>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067944" y="4599920"/>
            <a:ext cx="1522937" cy="16209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5796136" y="4599920"/>
            <a:ext cx="1406280" cy="16397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7" descr="muthimarket1"/>
          <p:cNvPicPr>
            <a:picLocks noChangeAspect="1" noChangeArrowheads="1"/>
          </p:cNvPicPr>
          <p:nvPr/>
        </p:nvPicPr>
        <p:blipFill>
          <a:blip r:embed="rId8" cstate="email"/>
          <a:srcRect/>
          <a:stretch>
            <a:fillRect/>
          </a:stretch>
        </p:blipFill>
        <p:spPr bwMode="auto">
          <a:xfrm>
            <a:off x="7452320" y="4608220"/>
            <a:ext cx="1512168" cy="1658353"/>
          </a:xfrm>
          <a:prstGeom prst="rect">
            <a:avLst/>
          </a:prstGeom>
          <a:noFill/>
          <a:ln w="9525">
            <a:solidFill>
              <a:schemeClr val="bg1"/>
            </a:solidFill>
            <a:miter lim="800000"/>
            <a:headEnd/>
            <a:tailEnd/>
          </a:ln>
        </p:spPr>
      </p:pic>
    </p:spTree>
    <p:extLst>
      <p:ext uri="{BB962C8B-B14F-4D97-AF65-F5344CB8AC3E}">
        <p14:creationId xmlns:p14="http://schemas.microsoft.com/office/powerpoint/2010/main" val="29682737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3600" b="1" dirty="0">
                <a:solidFill>
                  <a:srgbClr val="00B050"/>
                </a:solidFill>
                <a:latin typeface="Arial Black" panose="020B0A04020102020204" pitchFamily="34" charset="0"/>
              </a:rPr>
              <a:t>KEY INFORMATION</a:t>
            </a:r>
            <a:endParaRPr lang="en-ZA" sz="3600" dirty="0">
              <a:latin typeface="Arial Black" panose="020B0A04020102020204" pitchFamily="34" charset="0"/>
            </a:endParaRPr>
          </a:p>
        </p:txBody>
      </p:sp>
      <p:sp>
        <p:nvSpPr>
          <p:cNvPr id="5" name="Content Placeholder 2"/>
          <p:cNvSpPr txBox="1">
            <a:spLocks/>
          </p:cNvSpPr>
          <p:nvPr/>
        </p:nvSpPr>
        <p:spPr>
          <a:xfrm>
            <a:off x="457200" y="1412776"/>
            <a:ext cx="8229600" cy="4320480"/>
          </a:xfrm>
          <a:prstGeom prst="rect">
            <a:avLst/>
          </a:prstGeom>
        </p:spPr>
        <p:txBody>
          <a:bodyPr vert="horz" lIns="91440" tIns="45720" rIns="91440" bIns="45720" rtlCol="0">
            <a:normAutofit fontScale="700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buFont typeface="Arial" panose="020B0604020202020204" pitchFamily="34" charset="0"/>
              <a:buChar char="•"/>
            </a:pPr>
            <a:r>
              <a:rPr lang="en-US" dirty="0" smtClean="0">
                <a:solidFill>
                  <a:schemeClr val="tx1"/>
                </a:solidFill>
                <a:latin typeface="Arial" panose="020B0604020202020204" pitchFamily="34" charset="0"/>
                <a:cs typeface="Arial" panose="020B0604020202020204" pitchFamily="34" charset="0"/>
              </a:rPr>
              <a:t>Schedule 3A Public entity (for public good) reporting to DEA </a:t>
            </a:r>
          </a:p>
          <a:p>
            <a:pPr marL="457200" indent="-457200" algn="l">
              <a:buFont typeface="Arial" panose="020B0604020202020204" pitchFamily="34" charset="0"/>
              <a:buChar char="•"/>
            </a:pPr>
            <a:r>
              <a:rPr lang="en-US" dirty="0" smtClean="0">
                <a:solidFill>
                  <a:schemeClr val="tx1"/>
                </a:solidFill>
                <a:latin typeface="Arial" panose="020B0604020202020204" pitchFamily="34" charset="0"/>
                <a:cs typeface="Arial" panose="020B0604020202020204" pitchFamily="34" charset="0"/>
              </a:rPr>
              <a:t>Responsibility of the Minister of Environment</a:t>
            </a:r>
          </a:p>
          <a:p>
            <a:pPr marL="457200" indent="-457200" algn="l">
              <a:buFont typeface="Arial" panose="020B0604020202020204" pitchFamily="34" charset="0"/>
              <a:buChar char="•"/>
            </a:pPr>
            <a:r>
              <a:rPr lang="en-US" dirty="0" smtClean="0">
                <a:solidFill>
                  <a:schemeClr val="tx1"/>
                </a:solidFill>
                <a:latin typeface="Arial" panose="020B0604020202020204" pitchFamily="34" charset="0"/>
                <a:cs typeface="Arial" panose="020B0604020202020204" pitchFamily="34" charset="0"/>
              </a:rPr>
              <a:t>Minister &amp; Cabinet appointed Board – Accounting Authority</a:t>
            </a:r>
            <a:endParaRPr lang="en-US" u="sng" dirty="0" smtClean="0">
              <a:solidFill>
                <a:schemeClr val="tx1"/>
              </a:solidFill>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r>
              <a:rPr lang="en-US" dirty="0" smtClean="0">
                <a:solidFill>
                  <a:schemeClr val="tx1"/>
                </a:solidFill>
                <a:latin typeface="Arial" panose="020B0604020202020204" pitchFamily="34" charset="0"/>
                <a:cs typeface="Arial" panose="020B0604020202020204" pitchFamily="34" charset="0"/>
              </a:rPr>
              <a:t>Subject to PFMA &amp; other Treasury regulations including AG</a:t>
            </a:r>
          </a:p>
          <a:p>
            <a:pPr marL="457200" indent="-457200" algn="l">
              <a:buFont typeface="Arial" panose="020B0604020202020204" pitchFamily="34" charset="0"/>
              <a:buChar char="•"/>
            </a:pPr>
            <a:r>
              <a:rPr lang="en-US" dirty="0" smtClean="0">
                <a:solidFill>
                  <a:schemeClr val="tx1"/>
                </a:solidFill>
                <a:latin typeface="Arial" panose="020B0604020202020204" pitchFamily="34" charset="0"/>
                <a:cs typeface="Arial" panose="020B0604020202020204" pitchFamily="34" charset="0"/>
              </a:rPr>
              <a:t>Not subject to Public Service regulations but use most of the prescripts (main differentiator – SANBI Pension Fund)</a:t>
            </a:r>
          </a:p>
          <a:p>
            <a:pPr marL="457200" indent="-457200" algn="l">
              <a:buFont typeface="Arial" panose="020B0604020202020204" pitchFamily="34" charset="0"/>
              <a:buChar char="•"/>
            </a:pPr>
            <a:r>
              <a:rPr lang="en-US" dirty="0" smtClean="0">
                <a:solidFill>
                  <a:schemeClr val="tx1"/>
                </a:solidFill>
                <a:latin typeface="Arial" panose="020B0604020202020204" pitchFamily="34" charset="0"/>
                <a:cs typeface="Arial" panose="020B0604020202020204" pitchFamily="34" charset="0"/>
              </a:rPr>
              <a:t>Number staff about 700, most Gardens staff (also 946 </a:t>
            </a:r>
            <a:r>
              <a:rPr lang="en-US" dirty="0" err="1" smtClean="0">
                <a:solidFill>
                  <a:schemeClr val="tx1"/>
                </a:solidFill>
                <a:latin typeface="Arial" panose="020B0604020202020204" pitchFamily="34" charset="0"/>
                <a:cs typeface="Arial" panose="020B0604020202020204" pitchFamily="34" charset="0"/>
              </a:rPr>
              <a:t>Groen</a:t>
            </a:r>
            <a:r>
              <a:rPr lang="en-US" dirty="0" smtClean="0">
                <a:solidFill>
                  <a:schemeClr val="tx1"/>
                </a:solidFill>
                <a:latin typeface="Arial" panose="020B0604020202020204" pitchFamily="34" charset="0"/>
                <a:cs typeface="Arial" panose="020B0604020202020204" pitchFamily="34" charset="0"/>
              </a:rPr>
              <a:t> </a:t>
            </a:r>
            <a:r>
              <a:rPr lang="en-US" dirty="0" err="1" smtClean="0">
                <a:solidFill>
                  <a:schemeClr val="tx1"/>
                </a:solidFill>
                <a:latin typeface="Arial" panose="020B0604020202020204" pitchFamily="34" charset="0"/>
                <a:cs typeface="Arial" panose="020B0604020202020204" pitchFamily="34" charset="0"/>
              </a:rPr>
              <a:t>Sebenza</a:t>
            </a:r>
            <a:r>
              <a:rPr lang="en-US" dirty="0" smtClean="0">
                <a:solidFill>
                  <a:schemeClr val="tx1"/>
                </a:solidFill>
                <a:latin typeface="Arial" panose="020B0604020202020204" pitchFamily="34" charset="0"/>
                <a:cs typeface="Arial" panose="020B0604020202020204" pitchFamily="34" charset="0"/>
              </a:rPr>
              <a:t> Pioneers)</a:t>
            </a:r>
          </a:p>
          <a:p>
            <a:pPr marL="457200" indent="-457200" algn="l">
              <a:buFont typeface="Arial" panose="020B0604020202020204" pitchFamily="34" charset="0"/>
              <a:buChar char="•"/>
            </a:pPr>
            <a:r>
              <a:rPr lang="en-US" dirty="0" smtClean="0">
                <a:solidFill>
                  <a:schemeClr val="tx1"/>
                </a:solidFill>
                <a:latin typeface="Arial" panose="020B0604020202020204" pitchFamily="34" charset="0"/>
                <a:cs typeface="Arial" panose="020B0604020202020204" pitchFamily="34" charset="0"/>
              </a:rPr>
              <a:t>Geographic locations – at 10 NBGs, </a:t>
            </a:r>
            <a:r>
              <a:rPr lang="en-US" dirty="0" err="1" smtClean="0">
                <a:solidFill>
                  <a:schemeClr val="tx1"/>
                </a:solidFill>
                <a:latin typeface="Arial" panose="020B0604020202020204" pitchFamily="34" charset="0"/>
                <a:cs typeface="Arial" panose="020B0604020202020204" pitchFamily="34" charset="0"/>
              </a:rPr>
              <a:t>Kwelera</a:t>
            </a:r>
            <a:r>
              <a:rPr lang="en-US" dirty="0" smtClean="0">
                <a:solidFill>
                  <a:schemeClr val="tx1"/>
                </a:solidFill>
                <a:latin typeface="Arial" panose="020B0604020202020204" pitchFamily="34" charset="0"/>
                <a:cs typeface="Arial" panose="020B0604020202020204" pitchFamily="34" charset="0"/>
              </a:rPr>
              <a:t> NBG launched in 2014 (11 NBG by end of year)</a:t>
            </a:r>
          </a:p>
          <a:p>
            <a:pPr marL="457200" indent="-457200" algn="l">
              <a:buFont typeface="Arial" panose="020B0604020202020204" pitchFamily="34" charset="0"/>
              <a:buChar char="•"/>
            </a:pPr>
            <a:r>
              <a:rPr lang="en-US" dirty="0" smtClean="0">
                <a:solidFill>
                  <a:schemeClr val="tx1"/>
                </a:solidFill>
                <a:latin typeface="Arial" panose="020B0604020202020204" pitchFamily="34" charset="0"/>
                <a:cs typeface="Arial" panose="020B0604020202020204" pitchFamily="34" charset="0"/>
              </a:rPr>
              <a:t>Head Office in Pretoria</a:t>
            </a:r>
            <a:br>
              <a:rPr lang="en-US" dirty="0" smtClean="0">
                <a:solidFill>
                  <a:schemeClr val="tx1"/>
                </a:solidFill>
                <a:latin typeface="Arial" panose="020B0604020202020204" pitchFamily="34" charset="0"/>
                <a:cs typeface="Arial" panose="020B0604020202020204" pitchFamily="34" charset="0"/>
              </a:rPr>
            </a:br>
            <a:endParaRPr lang="en-ZA" dirty="0">
              <a:solidFill>
                <a:schemeClr val="tx1"/>
              </a:solidFill>
            </a:endParaRPr>
          </a:p>
        </p:txBody>
      </p:sp>
    </p:spTree>
    <p:extLst>
      <p:ext uri="{BB962C8B-B14F-4D97-AF65-F5344CB8AC3E}">
        <p14:creationId xmlns:p14="http://schemas.microsoft.com/office/powerpoint/2010/main" val="3003110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891024537"/>
              </p:ext>
            </p:extLst>
          </p:nvPr>
        </p:nvGraphicFramePr>
        <p:xfrm>
          <a:off x="395537" y="65108"/>
          <a:ext cx="8424935" cy="5997300"/>
        </p:xfrm>
        <a:graphic>
          <a:graphicData uri="http://schemas.openxmlformats.org/drawingml/2006/table">
            <a:tbl>
              <a:tblPr firstRow="1" bandRow="1">
                <a:tableStyleId>{F5AB1C69-6EDB-4FF4-983F-18BD219EF322}</a:tableStyleId>
              </a:tblPr>
              <a:tblGrid>
                <a:gridCol w="6209899"/>
                <a:gridCol w="2215036"/>
              </a:tblGrid>
              <a:tr h="667058">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ZA" sz="1200" dirty="0" smtClean="0">
                        <a:solidFill>
                          <a:schemeClr val="bg1"/>
                        </a:solidFill>
                        <a:latin typeface="Arial Black" panose="020B0A04020102020204" pitchFamily="34" charset="0"/>
                        <a:cs typeface="Arial" panose="020B060402020202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ZA" sz="2000" dirty="0" smtClean="0">
                          <a:solidFill>
                            <a:schemeClr val="bg1"/>
                          </a:solidFill>
                          <a:latin typeface="Arial Black" panose="020B0A04020102020204" pitchFamily="34" charset="0"/>
                          <a:cs typeface="Arial" panose="020B0604020202020204" pitchFamily="34" charset="0"/>
                        </a:rPr>
                        <a:t>POLICY and LEGAL FRAMEWORK (source of mandate)</a:t>
                      </a:r>
                      <a:endParaRPr lang="en-ZA" sz="2000" dirty="0">
                        <a:solidFill>
                          <a:schemeClr val="bg1"/>
                        </a:solidFill>
                        <a:latin typeface="Arial Black" panose="020B0A04020102020204" pitchFamily="34" charset="0"/>
                        <a:cs typeface="Arial" panose="020B0604020202020204" pitchFamily="34" charset="0"/>
                      </a:endParaRPr>
                    </a:p>
                  </a:txBody>
                  <a:tcPr>
                    <a:solidFill>
                      <a:srgbClr val="43B767"/>
                    </a:solidFill>
                  </a:tcPr>
                </a:tc>
                <a:tc hMerge="1">
                  <a:txBody>
                    <a:bodyPr/>
                    <a:lstStyle/>
                    <a:p>
                      <a:endParaRPr lang="en-ZA" dirty="0"/>
                    </a:p>
                  </a:txBody>
                  <a:tcPr/>
                </a:tc>
              </a:tr>
              <a:tr h="823510">
                <a:tc>
                  <a:txBody>
                    <a:bodyPr/>
                    <a:lstStyle/>
                    <a:p>
                      <a:r>
                        <a:rPr lang="en-ZA" sz="1800" b="0" dirty="0" smtClean="0">
                          <a:latin typeface="Arial" panose="020B0604020202020204" pitchFamily="34" charset="0"/>
                          <a:cs typeface="Arial" panose="020B0604020202020204" pitchFamily="34" charset="0"/>
                        </a:rPr>
                        <a:t>National Environmental Management:</a:t>
                      </a:r>
                      <a:r>
                        <a:rPr lang="en-ZA" sz="1800" b="0" baseline="0" dirty="0" smtClean="0">
                          <a:latin typeface="Arial" panose="020B0604020202020204" pitchFamily="34" charset="0"/>
                          <a:cs typeface="Arial" panose="020B0604020202020204" pitchFamily="34" charset="0"/>
                        </a:rPr>
                        <a:t> Biodiversity Act NEMBA (Act No 10 of 2004)</a:t>
                      </a:r>
                      <a:endParaRPr lang="en-ZA" sz="1800" b="0" dirty="0">
                        <a:latin typeface="Arial" panose="020B0604020202020204" pitchFamily="34" charset="0"/>
                        <a:cs typeface="Arial" panose="020B0604020202020204" pitchFamily="34" charset="0"/>
                      </a:endParaRPr>
                    </a:p>
                  </a:txBody>
                  <a:tcPr>
                    <a:solidFill>
                      <a:srgbClr val="93D599"/>
                    </a:solidFill>
                  </a:tcPr>
                </a:tc>
                <a:tc>
                  <a:txBody>
                    <a:bodyPr/>
                    <a:lstStyle/>
                    <a:p>
                      <a:pPr algn="ctr"/>
                      <a:r>
                        <a:rPr lang="en-ZA" sz="1800" b="0" dirty="0" smtClean="0">
                          <a:latin typeface="Arial Narrow" pitchFamily="34" charset="0"/>
                        </a:rPr>
                        <a:t>Gazetted</a:t>
                      </a:r>
                      <a:endParaRPr lang="en-ZA" sz="1800" b="0" dirty="0">
                        <a:latin typeface="Arial Narrow" pitchFamily="34" charset="0"/>
                      </a:endParaRPr>
                    </a:p>
                  </a:txBody>
                  <a:tcPr>
                    <a:solidFill>
                      <a:srgbClr val="93D599"/>
                    </a:solidFill>
                  </a:tcPr>
                </a:tc>
              </a:tr>
              <a:tr h="1297260">
                <a:tc>
                  <a:txBody>
                    <a:bodyPr/>
                    <a:lstStyle/>
                    <a:p>
                      <a:r>
                        <a:rPr lang="en-ZA" sz="1800" dirty="0" smtClean="0">
                          <a:latin typeface="Arial" panose="020B0604020202020204" pitchFamily="34" charset="0"/>
                          <a:cs typeface="Arial" panose="020B0604020202020204" pitchFamily="34" charset="0"/>
                        </a:rPr>
                        <a:t>SANBI role in NEMBA</a:t>
                      </a:r>
                      <a:r>
                        <a:rPr lang="en-ZA" sz="1800" baseline="0" dirty="0" smtClean="0">
                          <a:latin typeface="Arial" panose="020B0604020202020204" pitchFamily="34" charset="0"/>
                          <a:cs typeface="Arial" panose="020B0604020202020204" pitchFamily="34" charset="0"/>
                        </a:rPr>
                        <a:t> </a:t>
                      </a:r>
                      <a:r>
                        <a:rPr lang="en-ZA" sz="1800" dirty="0" smtClean="0">
                          <a:latin typeface="Arial" panose="020B0604020202020204" pitchFamily="34" charset="0"/>
                          <a:cs typeface="Arial" panose="020B0604020202020204" pitchFamily="34" charset="0"/>
                        </a:rPr>
                        <a:t>Regulations:</a:t>
                      </a:r>
                    </a:p>
                    <a:p>
                      <a:r>
                        <a:rPr lang="en-ZA" sz="1800" dirty="0" smtClean="0">
                          <a:latin typeface="Arial" panose="020B0604020202020204" pitchFamily="34" charset="0"/>
                          <a:cs typeface="Arial" panose="020B0604020202020204" pitchFamily="34" charset="0"/>
                        </a:rPr>
                        <a:t>Threatened or Protected</a:t>
                      </a:r>
                      <a:r>
                        <a:rPr lang="en-ZA" sz="1800" baseline="0" dirty="0" smtClean="0">
                          <a:latin typeface="Arial" panose="020B0604020202020204" pitchFamily="34" charset="0"/>
                          <a:cs typeface="Arial" panose="020B0604020202020204" pitchFamily="34" charset="0"/>
                        </a:rPr>
                        <a:t> Species; </a:t>
                      </a:r>
                    </a:p>
                    <a:p>
                      <a:r>
                        <a:rPr lang="en-ZA" sz="1800" baseline="0" dirty="0" smtClean="0">
                          <a:latin typeface="Arial" panose="020B0604020202020204" pitchFamily="34" charset="0"/>
                          <a:cs typeface="Arial" panose="020B0604020202020204" pitchFamily="34" charset="0"/>
                        </a:rPr>
                        <a:t>CITES including the National Scientific Authority; Alien and Invasive Species </a:t>
                      </a:r>
                      <a:endParaRPr lang="en-ZA" sz="1800" dirty="0">
                        <a:latin typeface="Arial" panose="020B0604020202020204" pitchFamily="34" charset="0"/>
                        <a:cs typeface="Arial" panose="020B0604020202020204" pitchFamily="34" charset="0"/>
                      </a:endParaRPr>
                    </a:p>
                  </a:txBody>
                  <a:tcPr/>
                </a:tc>
                <a:tc>
                  <a:txBody>
                    <a:bodyPr/>
                    <a:lstStyle/>
                    <a:p>
                      <a:pPr algn="ctr"/>
                      <a:r>
                        <a:rPr lang="en-ZA" sz="1800" dirty="0" smtClean="0">
                          <a:latin typeface="Arial Narrow" pitchFamily="34" charset="0"/>
                        </a:rPr>
                        <a:t>Gazetted</a:t>
                      </a:r>
                      <a:endParaRPr lang="en-ZA" sz="1800" dirty="0">
                        <a:latin typeface="Arial Narrow" pitchFamily="34" charset="0"/>
                      </a:endParaRPr>
                    </a:p>
                  </a:txBody>
                  <a:tcPr/>
                </a:tc>
              </a:tr>
              <a:tr h="121045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800" dirty="0" smtClean="0">
                          <a:latin typeface="Arial" panose="020B0604020202020204" pitchFamily="34" charset="0"/>
                          <a:cs typeface="Arial" panose="020B0604020202020204" pitchFamily="34" charset="0"/>
                        </a:rPr>
                        <a:t>Obligations in the National Biodiversity Framework (NBF) -the five year plan from Cabinet approved 20 year vision</a:t>
                      </a:r>
                      <a:r>
                        <a:rPr lang="en-ZA" sz="1800" baseline="0" dirty="0" smtClean="0">
                          <a:latin typeface="Arial" panose="020B0604020202020204" pitchFamily="34" charset="0"/>
                          <a:cs typeface="Arial" panose="020B0604020202020204" pitchFamily="34" charset="0"/>
                        </a:rPr>
                        <a:t> the </a:t>
                      </a:r>
                      <a:r>
                        <a:rPr lang="en-ZA" sz="1800" dirty="0" smtClean="0">
                          <a:latin typeface="Arial" panose="020B0604020202020204" pitchFamily="34" charset="0"/>
                          <a:cs typeface="Arial" panose="020B0604020202020204" pitchFamily="34" charset="0"/>
                        </a:rPr>
                        <a:t>National Biodiversity Strategic Action Plan (NBSAP)</a:t>
                      </a:r>
                      <a:endParaRPr lang="en-ZA" sz="1800" dirty="0">
                        <a:latin typeface="Arial" panose="020B0604020202020204" pitchFamily="34" charset="0"/>
                        <a:cs typeface="Arial" panose="020B0604020202020204" pitchFamily="34" charset="0"/>
                      </a:endParaRPr>
                    </a:p>
                  </a:txBody>
                  <a:tcPr>
                    <a:solidFill>
                      <a:srgbClr val="B7E3BB"/>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800" dirty="0" smtClean="0">
                          <a:latin typeface="Arial Narrow" pitchFamily="34" charset="0"/>
                        </a:rPr>
                        <a:t>Gazetted</a:t>
                      </a:r>
                    </a:p>
                    <a:p>
                      <a:pPr algn="ctr"/>
                      <a:endParaRPr lang="en-ZA" sz="1800" dirty="0">
                        <a:latin typeface="Arial Narrow" pitchFamily="34" charset="0"/>
                      </a:endParaRPr>
                    </a:p>
                  </a:txBody>
                  <a:tcPr>
                    <a:solidFill>
                      <a:srgbClr val="B7E3BB"/>
                    </a:solidFill>
                  </a:tcPr>
                </a:tc>
              </a:tr>
              <a:tr h="8103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800" dirty="0" smtClean="0">
                          <a:latin typeface="Arial" panose="020B0604020202020204" pitchFamily="34" charset="0"/>
                          <a:cs typeface="Arial" panose="020B0604020202020204" pitchFamily="34" charset="0"/>
                        </a:rPr>
                        <a:t>Obligations in Minister’s Delivery Agreement – in </a:t>
                      </a:r>
                      <a:r>
                        <a:rPr lang="en-ZA" sz="1800" kern="1200" dirty="0" smtClean="0">
                          <a:solidFill>
                            <a:schemeClr val="dk1"/>
                          </a:solidFill>
                          <a:latin typeface="Arial" panose="020B0604020202020204" pitchFamily="34" charset="0"/>
                          <a:ea typeface="+mn-ea"/>
                          <a:cs typeface="Arial" panose="020B0604020202020204" pitchFamily="34" charset="0"/>
                        </a:rPr>
                        <a:t>Outcome 10 / in the MTSF targets</a:t>
                      </a:r>
                      <a:endParaRPr lang="en-ZA" sz="1800" kern="1200" dirty="0">
                        <a:solidFill>
                          <a:schemeClr val="dk1"/>
                        </a:solidFill>
                        <a:latin typeface="Arial" panose="020B0604020202020204" pitchFamily="34" charset="0"/>
                        <a:ea typeface="+mn-ea"/>
                        <a:cs typeface="Arial" panose="020B0604020202020204" pitchFamily="34" charset="0"/>
                      </a:endParaRPr>
                    </a:p>
                  </a:txBody>
                  <a:tcPr>
                    <a:solidFill>
                      <a:schemeClr val="accent3">
                        <a:lumMod val="20000"/>
                        <a:lumOff val="80000"/>
                      </a:schemeClr>
                    </a:solidFill>
                  </a:tcPr>
                </a:tc>
                <a:tc>
                  <a:txBody>
                    <a:bodyPr/>
                    <a:lstStyle/>
                    <a:p>
                      <a:pPr marL="0" algn="ctr" defTabSz="914400" rtl="0" eaLnBrk="1" latinLnBrk="0" hangingPunct="1"/>
                      <a:r>
                        <a:rPr lang="en-ZA" sz="1800" kern="1200" dirty="0" smtClean="0">
                          <a:solidFill>
                            <a:schemeClr val="dk1"/>
                          </a:solidFill>
                          <a:latin typeface="Arial Narrow" pitchFamily="34" charset="0"/>
                          <a:ea typeface="+mn-ea"/>
                          <a:cs typeface="+mn-cs"/>
                        </a:rPr>
                        <a:t>Published / Parliamentary approved</a:t>
                      </a:r>
                      <a:endParaRPr lang="en-ZA" sz="1800" kern="1200" dirty="0">
                        <a:solidFill>
                          <a:schemeClr val="dk1"/>
                        </a:solidFill>
                        <a:latin typeface="Arial Narrow" pitchFamily="34" charset="0"/>
                        <a:ea typeface="+mn-ea"/>
                        <a:cs typeface="+mn-cs"/>
                      </a:endParaRPr>
                    </a:p>
                  </a:txBody>
                  <a:tcPr>
                    <a:solidFill>
                      <a:schemeClr val="accent3">
                        <a:lumMod val="20000"/>
                        <a:lumOff val="80000"/>
                      </a:schemeClr>
                    </a:solidFill>
                  </a:tcPr>
                </a:tc>
              </a:tr>
              <a:tr h="1116598">
                <a:tc>
                  <a:txBody>
                    <a:bodyPr/>
                    <a:lstStyle/>
                    <a:p>
                      <a:pPr marL="0" algn="l" defTabSz="914400" rtl="0" eaLnBrk="1" latinLnBrk="0" hangingPunct="1"/>
                      <a:r>
                        <a:rPr lang="en-ZA" sz="1800" kern="1200" dirty="0" smtClean="0">
                          <a:solidFill>
                            <a:schemeClr val="dk1"/>
                          </a:solidFill>
                          <a:latin typeface="Arial" panose="020B0604020202020204" pitchFamily="34" charset="0"/>
                          <a:ea typeface="+mn-ea"/>
                          <a:cs typeface="Arial" panose="020B0604020202020204" pitchFamily="34" charset="0"/>
                        </a:rPr>
                        <a:t>The Climate Change Response White</a:t>
                      </a:r>
                      <a:r>
                        <a:rPr lang="en-ZA" sz="1800" kern="1200" baseline="0" dirty="0" smtClean="0">
                          <a:solidFill>
                            <a:schemeClr val="dk1"/>
                          </a:solidFill>
                          <a:latin typeface="Arial" panose="020B0604020202020204" pitchFamily="34" charset="0"/>
                          <a:ea typeface="+mn-ea"/>
                          <a:cs typeface="Arial" panose="020B0604020202020204" pitchFamily="34" charset="0"/>
                        </a:rPr>
                        <a:t> Paper – SANBI role in delivering Long Term Adaptation Scenarios for the bio-natural resources / designated National Implementing Entity (NIE) for the Global Adaptation Fund</a:t>
                      </a:r>
                      <a:endParaRPr lang="en-ZA" sz="1800" kern="1200" dirty="0">
                        <a:solidFill>
                          <a:schemeClr val="dk1"/>
                        </a:solidFill>
                        <a:latin typeface="Arial" panose="020B0604020202020204" pitchFamily="34" charset="0"/>
                        <a:ea typeface="+mn-ea"/>
                        <a:cs typeface="Arial" panose="020B0604020202020204" pitchFamily="34" charset="0"/>
                      </a:endParaRPr>
                    </a:p>
                  </a:txBody>
                  <a:tcPr>
                    <a:solidFill>
                      <a:schemeClr val="accent3">
                        <a:lumMod val="20000"/>
                        <a:lumOff val="80000"/>
                      </a:schemeClr>
                    </a:solidFill>
                  </a:tcPr>
                </a:tc>
                <a:tc>
                  <a:txBody>
                    <a:bodyPr/>
                    <a:lstStyle/>
                    <a:p>
                      <a:pPr marL="0" algn="ctr" defTabSz="914400" rtl="0" eaLnBrk="1" latinLnBrk="0" hangingPunct="1"/>
                      <a:r>
                        <a:rPr lang="en-ZA" sz="1800" kern="1200" dirty="0" smtClean="0">
                          <a:solidFill>
                            <a:schemeClr val="dk1"/>
                          </a:solidFill>
                          <a:latin typeface="Arial Narrow" pitchFamily="34" charset="0"/>
                          <a:ea typeface="+mn-ea"/>
                          <a:cs typeface="+mn-cs"/>
                        </a:rPr>
                        <a:t>Published/ Ministerial approved</a:t>
                      </a:r>
                      <a:endParaRPr lang="en-ZA" sz="1800" kern="1200" dirty="0">
                        <a:solidFill>
                          <a:schemeClr val="dk1"/>
                        </a:solidFill>
                        <a:latin typeface="Arial Narrow" pitchFamily="34" charset="0"/>
                        <a:ea typeface="+mn-ea"/>
                        <a:cs typeface="+mn-cs"/>
                      </a:endParaRPr>
                    </a:p>
                  </a:txBody>
                  <a:tcPr>
                    <a:solidFill>
                      <a:schemeClr val="accent3">
                        <a:lumMod val="20000"/>
                        <a:lumOff val="80000"/>
                      </a:schemeClr>
                    </a:solidFill>
                  </a:tcPr>
                </a:tc>
              </a:tr>
            </a:tbl>
          </a:graphicData>
        </a:graphic>
      </p:graphicFrame>
    </p:spTree>
    <p:extLst>
      <p:ext uri="{BB962C8B-B14F-4D97-AF65-F5344CB8AC3E}">
        <p14:creationId xmlns:p14="http://schemas.microsoft.com/office/powerpoint/2010/main" val="18528651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flipV="1">
            <a:off x="128337" y="359998"/>
            <a:ext cx="8831180" cy="639687"/>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ZA">
              <a:solidFill>
                <a:prstClr val="white"/>
              </a:solidFill>
            </a:endParaRPr>
          </a:p>
        </p:txBody>
      </p:sp>
      <p:sp>
        <p:nvSpPr>
          <p:cNvPr id="6" name="Title 1"/>
          <p:cNvSpPr>
            <a:spLocks noGrp="1"/>
          </p:cNvSpPr>
          <p:nvPr>
            <p:ph type="ctrTitle"/>
          </p:nvPr>
        </p:nvSpPr>
        <p:spPr>
          <a:xfrm>
            <a:off x="360363" y="360363"/>
            <a:ext cx="8388350" cy="639762"/>
          </a:xfrm>
        </p:spPr>
        <p:txBody>
          <a:bodyPr>
            <a:noAutofit/>
          </a:bodyPr>
          <a:lstStyle/>
          <a:p>
            <a:r>
              <a:rPr lang="en-ZA" sz="3600" b="1" dirty="0" smtClean="0">
                <a:solidFill>
                  <a:srgbClr val="00B050"/>
                </a:solidFill>
              </a:rPr>
              <a:t>REPORTING ON DELIVERY OF MANDATE</a:t>
            </a:r>
            <a:endParaRPr lang="en-ZA" sz="3600" b="1" dirty="0">
              <a:solidFill>
                <a:srgbClr val="00B050"/>
              </a:solidFill>
            </a:endParaRPr>
          </a:p>
        </p:txBody>
      </p:sp>
      <p:sp>
        <p:nvSpPr>
          <p:cNvPr id="9" name="Content Placeholder 2"/>
          <p:cNvSpPr txBox="1">
            <a:spLocks/>
          </p:cNvSpPr>
          <p:nvPr/>
        </p:nvSpPr>
        <p:spPr>
          <a:xfrm>
            <a:off x="338138" y="1306286"/>
            <a:ext cx="8462961" cy="4853214"/>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42900" indent="-342900" algn="l">
              <a:buFont typeface="Arial" panose="020B0604020202020204" pitchFamily="34" charset="0"/>
              <a:buChar char="•"/>
            </a:pPr>
            <a:r>
              <a:rPr lang="en-ZA" sz="2400" dirty="0" smtClean="0">
                <a:solidFill>
                  <a:schemeClr val="tx1"/>
                </a:solidFill>
                <a:latin typeface="+mj-lt"/>
                <a:cs typeface="Arial" panose="020B0604020202020204" pitchFamily="34" charset="0"/>
              </a:rPr>
              <a:t>Key mandate deliverables are reflected in 5 years Corporate Strategic Plan (CSP) &amp; Annual Performance Plan (APP) and achievements are documented in Annual Report.</a:t>
            </a:r>
          </a:p>
          <a:p>
            <a:pPr algn="l"/>
            <a:endParaRPr lang="en-ZA" sz="1400" dirty="0" smtClean="0">
              <a:solidFill>
                <a:schemeClr val="tx1"/>
              </a:solidFill>
              <a:latin typeface="+mj-lt"/>
              <a:cs typeface="Arial" panose="020B0604020202020204" pitchFamily="34" charset="0"/>
            </a:endParaRPr>
          </a:p>
          <a:p>
            <a:pPr marL="342900" indent="-342900" algn="l">
              <a:buFont typeface="Arial" panose="020B0604020202020204" pitchFamily="34" charset="0"/>
              <a:buChar char="•"/>
            </a:pPr>
            <a:r>
              <a:rPr lang="en-ZA" sz="2400" dirty="0" smtClean="0">
                <a:solidFill>
                  <a:schemeClr val="tx1"/>
                </a:solidFill>
                <a:cs typeface="Arial" panose="020B0604020202020204" pitchFamily="34" charset="0"/>
              </a:rPr>
              <a:t>Governance Protocol agreement with DEA.</a:t>
            </a:r>
          </a:p>
          <a:p>
            <a:pPr algn="l"/>
            <a:endParaRPr lang="en-ZA" sz="1400" dirty="0" smtClean="0">
              <a:solidFill>
                <a:schemeClr val="tx1"/>
              </a:solidFill>
              <a:cs typeface="Arial" panose="020B0604020202020204" pitchFamily="34" charset="0"/>
            </a:endParaRPr>
          </a:p>
          <a:p>
            <a:pPr marL="342900" indent="-342900" algn="l">
              <a:buFont typeface="Arial" panose="020B0604020202020204" pitchFamily="34" charset="0"/>
              <a:buChar char="•"/>
            </a:pPr>
            <a:r>
              <a:rPr lang="en-ZA" sz="2400" dirty="0" smtClean="0">
                <a:solidFill>
                  <a:schemeClr val="tx1"/>
                </a:solidFill>
                <a:cs typeface="Arial" panose="020B0604020202020204" pitchFamily="34" charset="0"/>
              </a:rPr>
              <a:t>Progress report on APP is done quarterly and analysed and approved by DEA.</a:t>
            </a:r>
          </a:p>
          <a:p>
            <a:pPr algn="l"/>
            <a:endParaRPr lang="en-ZA" sz="2400" dirty="0" smtClean="0">
              <a:solidFill>
                <a:schemeClr val="tx1"/>
              </a:solidFill>
              <a:latin typeface="Arial" panose="020B0604020202020204" pitchFamily="34" charset="0"/>
              <a:cs typeface="Arial" panose="020B0604020202020204" pitchFamily="34" charset="0"/>
            </a:endParaRPr>
          </a:p>
          <a:p>
            <a:endParaRPr lang="en-ZA"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138" y="4658352"/>
            <a:ext cx="2684462" cy="1501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810588" y="4118014"/>
            <a:ext cx="1501149" cy="2581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6641" y="4658352"/>
            <a:ext cx="2644459" cy="15011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D45B1029-6F76-46CD-B1CE-A789D6137003}" type="slidenum">
              <a:rPr lang="en-ZA" smtClean="0">
                <a:solidFill>
                  <a:prstClr val="black">
                    <a:tint val="75000"/>
                  </a:prstClr>
                </a:solidFill>
              </a:rPr>
              <a:pPr/>
              <a:t>7</a:t>
            </a:fld>
            <a:endParaRPr lang="en-ZA">
              <a:solidFill>
                <a:prstClr val="black">
                  <a:tint val="75000"/>
                </a:prstClr>
              </a:solidFill>
            </a:endParaRPr>
          </a:p>
        </p:txBody>
      </p:sp>
    </p:spTree>
    <p:extLst>
      <p:ext uri="{BB962C8B-B14F-4D97-AF65-F5344CB8AC3E}">
        <p14:creationId xmlns:p14="http://schemas.microsoft.com/office/powerpoint/2010/main" val="35224125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85874" y="209488"/>
            <a:ext cx="8062589" cy="6171841"/>
            <a:chOff x="-146511" y="65472"/>
            <a:chExt cx="8819735" cy="6925572"/>
          </a:xfrm>
        </p:grpSpPr>
        <p:sp>
          <p:nvSpPr>
            <p:cNvPr id="5" name="Isosceles Triangle 4"/>
            <p:cNvSpPr/>
            <p:nvPr/>
          </p:nvSpPr>
          <p:spPr>
            <a:xfrm>
              <a:off x="320296" y="65472"/>
              <a:ext cx="8352928" cy="3861048"/>
            </a:xfrm>
            <a:prstGeom prst="triangle">
              <a:avLst>
                <a:gd name="adj" fmla="val 49829"/>
              </a:avLst>
            </a:prstGeom>
            <a:gradFill>
              <a:gsLst>
                <a:gs pos="0">
                  <a:srgbClr val="495E2C"/>
                </a:gs>
                <a:gs pos="39999">
                  <a:schemeClr val="accent3">
                    <a:lumMod val="60000"/>
                    <a:lumOff val="40000"/>
                  </a:schemeClr>
                </a:gs>
                <a:gs pos="70000">
                  <a:schemeClr val="accent3">
                    <a:lumMod val="40000"/>
                    <a:lumOff val="60000"/>
                  </a:schemeClr>
                </a:gs>
                <a:gs pos="100000">
                  <a:schemeClr val="bg1"/>
                </a:gs>
              </a:gsLst>
              <a:lin ang="5400000" scaled="0"/>
            </a:gra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sp>
          <p:nvSpPr>
            <p:cNvPr id="6" name="TextBox 5"/>
            <p:cNvSpPr txBox="1"/>
            <p:nvPr/>
          </p:nvSpPr>
          <p:spPr>
            <a:xfrm rot="19084368">
              <a:off x="-146511" y="1575507"/>
              <a:ext cx="4440172" cy="690727"/>
            </a:xfrm>
            <a:prstGeom prst="rect">
              <a:avLst/>
            </a:prstGeom>
            <a:noFill/>
          </p:spPr>
          <p:txBody>
            <a:bodyPr wrap="none" rtlCol="0">
              <a:spAutoFit/>
            </a:bodyPr>
            <a:lstStyle/>
            <a:p>
              <a:r>
                <a:rPr lang="en-ZA" sz="3400" dirty="0" smtClean="0">
                  <a:solidFill>
                    <a:prstClr val="black">
                      <a:lumMod val="75000"/>
                      <a:lumOff val="25000"/>
                    </a:prstClr>
                  </a:solidFill>
                </a:rPr>
                <a:t>WHAT WE INFLUENCE</a:t>
              </a:r>
              <a:endParaRPr lang="en-ZA" sz="3400" dirty="0">
                <a:solidFill>
                  <a:prstClr val="black">
                    <a:lumMod val="75000"/>
                    <a:lumOff val="25000"/>
                  </a:prstClr>
                </a:solidFill>
              </a:endParaRPr>
            </a:p>
          </p:txBody>
        </p:sp>
        <p:sp>
          <p:nvSpPr>
            <p:cNvPr id="7" name="TextBox 6"/>
            <p:cNvSpPr txBox="1"/>
            <p:nvPr/>
          </p:nvSpPr>
          <p:spPr>
            <a:xfrm>
              <a:off x="2323029" y="764704"/>
              <a:ext cx="4263705" cy="1901364"/>
            </a:xfrm>
            <a:prstGeom prst="rect">
              <a:avLst/>
            </a:prstGeom>
            <a:noFill/>
          </p:spPr>
          <p:txBody>
            <a:bodyPr wrap="none" rtlCol="0">
              <a:spAutoFit/>
            </a:bodyPr>
            <a:lstStyle/>
            <a:p>
              <a:pPr algn="ctr"/>
              <a:r>
                <a:rPr lang="en-ZA" sz="1600" b="1" dirty="0" smtClean="0">
                  <a:solidFill>
                    <a:prstClr val="white"/>
                  </a:solidFill>
                </a:rPr>
                <a:t>human </a:t>
              </a:r>
              <a:r>
                <a:rPr lang="en-ZA" sz="1600" b="1" dirty="0">
                  <a:solidFill>
                    <a:prstClr val="white"/>
                  </a:solidFill>
                </a:rPr>
                <a:t>wellbeing</a:t>
              </a:r>
            </a:p>
            <a:p>
              <a:pPr algn="ctr"/>
              <a:r>
                <a:rPr lang="en-ZA" sz="1600" b="1" dirty="0" smtClean="0">
                  <a:solidFill>
                    <a:prstClr val="white"/>
                  </a:solidFill>
                </a:rPr>
                <a:t>improved </a:t>
              </a:r>
              <a:r>
                <a:rPr lang="en-ZA" sz="1600" b="1" dirty="0">
                  <a:solidFill>
                    <a:prstClr val="white"/>
                  </a:solidFill>
                </a:rPr>
                <a:t>service delivery </a:t>
              </a:r>
              <a:endParaRPr lang="en-ZA" sz="1600" b="1" dirty="0" smtClean="0">
                <a:solidFill>
                  <a:prstClr val="white"/>
                </a:solidFill>
              </a:endParaRPr>
            </a:p>
            <a:p>
              <a:pPr algn="ctr"/>
              <a:r>
                <a:rPr lang="en-ZA" sz="1600" b="1" dirty="0" smtClean="0">
                  <a:solidFill>
                    <a:prstClr val="white"/>
                  </a:solidFill>
                </a:rPr>
                <a:t>job creation</a:t>
              </a:r>
            </a:p>
            <a:p>
              <a:pPr algn="ctr"/>
              <a:r>
                <a:rPr lang="en-ZA" sz="1600" dirty="0" smtClean="0">
                  <a:solidFill>
                    <a:prstClr val="black"/>
                  </a:solidFill>
                </a:rPr>
                <a:t>harnessing biodiversity value</a:t>
              </a:r>
            </a:p>
            <a:p>
              <a:pPr algn="ctr"/>
              <a:r>
                <a:rPr lang="en-ZA" sz="1600" dirty="0" smtClean="0">
                  <a:solidFill>
                    <a:prstClr val="black"/>
                  </a:solidFill>
                </a:rPr>
                <a:t>investment in ecological infrastructure</a:t>
              </a:r>
            </a:p>
            <a:p>
              <a:pPr algn="ctr"/>
              <a:r>
                <a:rPr lang="en-ZA" sz="1600" dirty="0" smtClean="0">
                  <a:solidFill>
                    <a:prstClr val="black"/>
                  </a:solidFill>
                </a:rPr>
                <a:t>ecosystem-based adaptation to climate change</a:t>
              </a:r>
            </a:p>
            <a:p>
              <a:pPr algn="ctr"/>
              <a:r>
                <a:rPr lang="en-ZA" sz="1600" dirty="0" smtClean="0">
                  <a:solidFill>
                    <a:prstClr val="black"/>
                  </a:solidFill>
                </a:rPr>
                <a:t>streamlined </a:t>
              </a:r>
              <a:r>
                <a:rPr lang="en-ZA" sz="1600" dirty="0">
                  <a:solidFill>
                    <a:prstClr val="black"/>
                  </a:solidFill>
                </a:rPr>
                <a:t>environmental </a:t>
              </a:r>
              <a:r>
                <a:rPr lang="en-ZA" sz="1600" dirty="0" smtClean="0">
                  <a:solidFill>
                    <a:prstClr val="black"/>
                  </a:solidFill>
                </a:rPr>
                <a:t>decision-making</a:t>
              </a:r>
              <a:endParaRPr lang="en-ZA" sz="1600" dirty="0">
                <a:solidFill>
                  <a:prstClr val="black"/>
                </a:solidFill>
              </a:endParaRPr>
            </a:p>
          </p:txBody>
        </p:sp>
        <p:cxnSp>
          <p:nvCxnSpPr>
            <p:cNvPr id="8" name="Straight Connector 7"/>
            <p:cNvCxnSpPr/>
            <p:nvPr/>
          </p:nvCxnSpPr>
          <p:spPr>
            <a:xfrm>
              <a:off x="3014720" y="1556792"/>
              <a:ext cx="2736304" cy="15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Isosceles Triangle 8"/>
            <p:cNvSpPr/>
            <p:nvPr/>
          </p:nvSpPr>
          <p:spPr>
            <a:xfrm>
              <a:off x="1151616" y="2636912"/>
              <a:ext cx="6690288" cy="125976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grpSp>
          <p:nvGrpSpPr>
            <p:cNvPr id="10" name="Group 9"/>
            <p:cNvGrpSpPr/>
            <p:nvPr/>
          </p:nvGrpSpPr>
          <p:grpSpPr>
            <a:xfrm>
              <a:off x="1475655" y="2642141"/>
              <a:ext cx="6042207" cy="3967787"/>
              <a:chOff x="1403648" y="1988840"/>
              <a:chExt cx="6336706" cy="3888432"/>
            </a:xfrm>
          </p:grpSpPr>
          <p:sp>
            <p:nvSpPr>
              <p:cNvPr id="14" name="Pentagon 13"/>
              <p:cNvSpPr/>
              <p:nvPr/>
            </p:nvSpPr>
            <p:spPr>
              <a:xfrm rot="16200000">
                <a:off x="3455878" y="-63388"/>
                <a:ext cx="2232248" cy="6336704"/>
              </a:xfrm>
              <a:prstGeom prst="homePlate">
                <a:avLst/>
              </a:prstGeom>
              <a:gradFill>
                <a:gsLst>
                  <a:gs pos="0">
                    <a:schemeClr val="accent6">
                      <a:lumMod val="75000"/>
                    </a:schemeClr>
                  </a:gs>
                  <a:gs pos="29000">
                    <a:schemeClr val="accent6">
                      <a:lumMod val="40000"/>
                      <a:lumOff val="60000"/>
                    </a:schemeClr>
                  </a:gs>
                  <a:gs pos="61000">
                    <a:schemeClr val="accent6">
                      <a:lumMod val="20000"/>
                      <a:lumOff val="8000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sp>
            <p:nvSpPr>
              <p:cNvPr id="15" name="Pentagon 14"/>
              <p:cNvSpPr/>
              <p:nvPr/>
            </p:nvSpPr>
            <p:spPr>
              <a:xfrm rot="16200000">
                <a:off x="3599892" y="1016732"/>
                <a:ext cx="1944215" cy="6336704"/>
              </a:xfrm>
              <a:prstGeom prst="homePlate">
                <a:avLst/>
              </a:prstGeom>
              <a:gradFill>
                <a:gsLst>
                  <a:gs pos="0">
                    <a:schemeClr val="accent4">
                      <a:lumMod val="75000"/>
                    </a:schemeClr>
                  </a:gs>
                  <a:gs pos="24000">
                    <a:schemeClr val="accent4">
                      <a:lumMod val="40000"/>
                      <a:lumOff val="60000"/>
                    </a:schemeClr>
                  </a:gs>
                  <a:gs pos="60000">
                    <a:schemeClr val="accent4">
                      <a:lumMod val="20000"/>
                      <a:lumOff val="80000"/>
                    </a:schemeClr>
                  </a:gs>
                  <a:gs pos="88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sp>
            <p:nvSpPr>
              <p:cNvPr id="16" name="Pentagon 15"/>
              <p:cNvSpPr/>
              <p:nvPr/>
            </p:nvSpPr>
            <p:spPr>
              <a:xfrm rot="16200000">
                <a:off x="3851920" y="1988840"/>
                <a:ext cx="1440160" cy="6336704"/>
              </a:xfrm>
              <a:prstGeom prst="homePlate">
                <a:avLst/>
              </a:prstGeom>
              <a:gradFill>
                <a:gsLst>
                  <a:gs pos="0">
                    <a:schemeClr val="bg2">
                      <a:lumMod val="50000"/>
                    </a:schemeClr>
                  </a:gs>
                  <a:gs pos="25000">
                    <a:schemeClr val="bg2">
                      <a:lumMod val="75000"/>
                    </a:schemeClr>
                  </a:gs>
                  <a:gs pos="62000">
                    <a:schemeClr val="accent3">
                      <a:lumMod val="20000"/>
                      <a:lumOff val="80000"/>
                    </a:schemeClr>
                  </a:gs>
                  <a:gs pos="92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sp>
            <p:nvSpPr>
              <p:cNvPr id="17" name="TextBox 16"/>
              <p:cNvSpPr txBox="1"/>
              <p:nvPr/>
            </p:nvSpPr>
            <p:spPr>
              <a:xfrm>
                <a:off x="1479989" y="4869160"/>
                <a:ext cx="6103904" cy="923330"/>
              </a:xfrm>
              <a:prstGeom prst="rect">
                <a:avLst/>
              </a:prstGeom>
              <a:noFill/>
            </p:spPr>
            <p:txBody>
              <a:bodyPr wrap="square" rtlCol="0">
                <a:spAutoFit/>
              </a:bodyPr>
              <a:lstStyle/>
              <a:p>
                <a:pPr algn="ctr"/>
                <a:r>
                  <a:rPr lang="en-ZA" b="1" dirty="0" smtClean="0">
                    <a:solidFill>
                      <a:prstClr val="black"/>
                    </a:solidFill>
                  </a:rPr>
                  <a:t>FOUNDATIONS OF BIODIVERSITY:</a:t>
                </a:r>
              </a:p>
              <a:p>
                <a:pPr algn="ctr"/>
                <a:r>
                  <a:rPr lang="en-ZA" dirty="0" smtClean="0">
                    <a:solidFill>
                      <a:prstClr val="black"/>
                    </a:solidFill>
                  </a:rPr>
                  <a:t>collections| taxonomy | inventory | </a:t>
                </a:r>
                <a:r>
                  <a:rPr lang="en-ZA" dirty="0">
                    <a:solidFill>
                      <a:prstClr val="black"/>
                    </a:solidFill>
                  </a:rPr>
                  <a:t>maps | </a:t>
                </a:r>
                <a:r>
                  <a:rPr lang="en-ZA" dirty="0" smtClean="0">
                    <a:solidFill>
                      <a:prstClr val="black"/>
                    </a:solidFill>
                  </a:rPr>
                  <a:t>classification of ecosystems and species</a:t>
                </a:r>
                <a:endParaRPr lang="en-ZA" dirty="0">
                  <a:solidFill>
                    <a:prstClr val="black"/>
                  </a:solidFill>
                </a:endParaRPr>
              </a:p>
            </p:txBody>
          </p:sp>
          <p:sp>
            <p:nvSpPr>
              <p:cNvPr id="18" name="TextBox 17"/>
              <p:cNvSpPr txBox="1"/>
              <p:nvPr/>
            </p:nvSpPr>
            <p:spPr>
              <a:xfrm>
                <a:off x="1619672" y="3789040"/>
                <a:ext cx="5964220" cy="646331"/>
              </a:xfrm>
              <a:prstGeom prst="rect">
                <a:avLst/>
              </a:prstGeom>
              <a:noFill/>
              <a:ln>
                <a:noFill/>
              </a:ln>
            </p:spPr>
            <p:txBody>
              <a:bodyPr wrap="square" rtlCol="0">
                <a:spAutoFit/>
              </a:bodyPr>
              <a:lstStyle/>
              <a:p>
                <a:pPr algn="ctr"/>
                <a:r>
                  <a:rPr lang="en-ZA" b="1" dirty="0" smtClean="0">
                    <a:solidFill>
                      <a:prstClr val="black"/>
                    </a:solidFill>
                  </a:rPr>
                  <a:t>BUILDING BIODIVERSITY KNOWLEDGE:</a:t>
                </a:r>
              </a:p>
              <a:p>
                <a:pPr algn="ctr"/>
                <a:r>
                  <a:rPr lang="en-ZA" dirty="0" smtClean="0">
                    <a:solidFill>
                      <a:prstClr val="black"/>
                    </a:solidFill>
                  </a:rPr>
                  <a:t>assessments | status | trends | </a:t>
                </a:r>
                <a:r>
                  <a:rPr lang="en-ZA" dirty="0">
                    <a:solidFill>
                      <a:prstClr val="black"/>
                    </a:solidFill>
                  </a:rPr>
                  <a:t>monitoring | modelling</a:t>
                </a:r>
              </a:p>
            </p:txBody>
          </p:sp>
          <p:sp>
            <p:nvSpPr>
              <p:cNvPr id="19" name="TextBox 18"/>
              <p:cNvSpPr txBox="1"/>
              <p:nvPr/>
            </p:nvSpPr>
            <p:spPr>
              <a:xfrm>
                <a:off x="1520680" y="2597562"/>
                <a:ext cx="6182838" cy="646331"/>
              </a:xfrm>
              <a:prstGeom prst="rect">
                <a:avLst/>
              </a:prstGeom>
              <a:noFill/>
            </p:spPr>
            <p:txBody>
              <a:bodyPr wrap="square" rtlCol="0">
                <a:spAutoFit/>
              </a:bodyPr>
              <a:lstStyle/>
              <a:p>
                <a:pPr algn="ctr"/>
                <a:r>
                  <a:rPr lang="en-ZA" b="1" dirty="0" smtClean="0">
                    <a:solidFill>
                      <a:prstClr val="black"/>
                    </a:solidFill>
                  </a:rPr>
                  <a:t>SCIENCE INTO POLICY / ACTION:</a:t>
                </a:r>
              </a:p>
              <a:p>
                <a:pPr algn="ctr"/>
                <a:r>
                  <a:rPr lang="en-ZA" dirty="0" smtClean="0">
                    <a:solidFill>
                      <a:prstClr val="black"/>
                    </a:solidFill>
                  </a:rPr>
                  <a:t>information </a:t>
                </a:r>
                <a:r>
                  <a:rPr lang="en-ZA" dirty="0">
                    <a:solidFill>
                      <a:prstClr val="black"/>
                    </a:solidFill>
                  </a:rPr>
                  <a:t>| planning </a:t>
                </a:r>
                <a:r>
                  <a:rPr lang="en-ZA" dirty="0" smtClean="0">
                    <a:solidFill>
                      <a:prstClr val="black"/>
                    </a:solidFill>
                  </a:rPr>
                  <a:t>| policy advice | models | tools</a:t>
                </a:r>
                <a:endParaRPr lang="en-ZA" dirty="0">
                  <a:solidFill>
                    <a:prstClr val="black"/>
                  </a:solidFill>
                </a:endParaRPr>
              </a:p>
            </p:txBody>
          </p:sp>
        </p:grpSp>
        <p:sp>
          <p:nvSpPr>
            <p:cNvPr id="11" name="TextBox 10"/>
            <p:cNvSpPr txBox="1"/>
            <p:nvPr/>
          </p:nvSpPr>
          <p:spPr>
            <a:xfrm rot="16200000">
              <a:off x="6173629" y="4805762"/>
              <a:ext cx="2961996" cy="646331"/>
            </a:xfrm>
            <a:prstGeom prst="rect">
              <a:avLst/>
            </a:prstGeom>
            <a:gradFill>
              <a:gsLst>
                <a:gs pos="0">
                  <a:srgbClr val="DF8541"/>
                </a:gs>
                <a:gs pos="18000">
                  <a:srgbClr val="FFC000"/>
                </a:gs>
                <a:gs pos="72082">
                  <a:srgbClr val="FFFF9B"/>
                </a:gs>
                <a:gs pos="46000">
                  <a:srgbClr val="FFFF00"/>
                </a:gs>
                <a:gs pos="100000">
                  <a:schemeClr val="bg1"/>
                </a:gs>
              </a:gsLst>
              <a:lin ang="0" scaled="0"/>
            </a:gradFill>
            <a:ln w="25400">
              <a:noFill/>
            </a:ln>
          </p:spPr>
          <p:txBody>
            <a:bodyPr wrap="square" rtlCol="0">
              <a:spAutoFit/>
            </a:bodyPr>
            <a:lstStyle/>
            <a:p>
              <a:r>
                <a:rPr lang="en-ZA" b="1" dirty="0" smtClean="0">
                  <a:solidFill>
                    <a:prstClr val="black"/>
                  </a:solidFill>
                </a:rPr>
                <a:t>HUMAN </a:t>
              </a:r>
              <a:r>
                <a:rPr lang="en-ZA" b="1" dirty="0">
                  <a:solidFill>
                    <a:prstClr val="black"/>
                  </a:solidFill>
                </a:rPr>
                <a:t>CAPITAL</a:t>
              </a:r>
              <a:r>
                <a:rPr lang="en-ZA" b="1" dirty="0" smtClean="0">
                  <a:solidFill>
                    <a:prstClr val="black"/>
                  </a:solidFill>
                </a:rPr>
                <a:t> DEVELOPMENT</a:t>
              </a:r>
              <a:endParaRPr lang="en-ZA" b="1" dirty="0">
                <a:solidFill>
                  <a:prstClr val="black"/>
                </a:solidFill>
              </a:endParaRPr>
            </a:p>
          </p:txBody>
        </p:sp>
        <p:sp>
          <p:nvSpPr>
            <p:cNvPr id="12" name="TextBox 11"/>
            <p:cNvSpPr txBox="1"/>
            <p:nvPr/>
          </p:nvSpPr>
          <p:spPr>
            <a:xfrm rot="16200000">
              <a:off x="-163078" y="4767291"/>
              <a:ext cx="2961997" cy="723275"/>
            </a:xfrm>
            <a:prstGeom prst="rect">
              <a:avLst/>
            </a:prstGeom>
            <a:gradFill flip="none" rotWithShape="1">
              <a:gsLst>
                <a:gs pos="0">
                  <a:srgbClr val="DC7B32"/>
                </a:gs>
                <a:gs pos="29000">
                  <a:srgbClr val="FFC000"/>
                </a:gs>
                <a:gs pos="70000">
                  <a:srgbClr val="FFFF00"/>
                </a:gs>
                <a:gs pos="100000">
                  <a:schemeClr val="bg1"/>
                </a:gs>
              </a:gsLst>
              <a:lin ang="0" scaled="1"/>
              <a:tileRect/>
            </a:gradFill>
            <a:ln w="25400">
              <a:noFill/>
            </a:ln>
          </p:spPr>
          <p:txBody>
            <a:bodyPr wrap="square" rtlCol="0">
              <a:spAutoFit/>
            </a:bodyPr>
            <a:lstStyle/>
            <a:p>
              <a:r>
                <a:rPr lang="en-ZA" b="1" dirty="0" smtClean="0">
                  <a:solidFill>
                    <a:prstClr val="black"/>
                  </a:solidFill>
                </a:rPr>
                <a:t>GARDENS </a:t>
              </a:r>
            </a:p>
            <a:p>
              <a:pPr>
                <a:spcBef>
                  <a:spcPts val="600"/>
                </a:spcBef>
                <a:spcAft>
                  <a:spcPts val="600"/>
                </a:spcAft>
              </a:pPr>
              <a:r>
                <a:rPr lang="en-ZA" b="1" dirty="0" smtClean="0">
                  <a:solidFill>
                    <a:prstClr val="black"/>
                  </a:solidFill>
                </a:rPr>
                <a:t>windows on biodiversity</a:t>
              </a:r>
              <a:endParaRPr lang="en-ZA" b="1" dirty="0">
                <a:solidFill>
                  <a:prstClr val="black"/>
                </a:solidFill>
              </a:endParaRPr>
            </a:p>
          </p:txBody>
        </p:sp>
        <p:sp>
          <p:nvSpPr>
            <p:cNvPr id="13" name="Rectangle 12"/>
            <p:cNvSpPr/>
            <p:nvPr/>
          </p:nvSpPr>
          <p:spPr>
            <a:xfrm rot="16200000">
              <a:off x="-882299" y="5053363"/>
              <a:ext cx="3202002" cy="673359"/>
            </a:xfrm>
            <a:prstGeom prst="rect">
              <a:avLst/>
            </a:prstGeom>
            <a:noFill/>
          </p:spPr>
          <p:txBody>
            <a:bodyPr wrap="square" lIns="91440" tIns="45720" rIns="91440" bIns="45720">
              <a:spAutoFit/>
            </a:bodyPr>
            <a:lstStyle/>
            <a:p>
              <a:pPr algn="ctr"/>
              <a:r>
                <a:rPr lang="en-US" sz="3400" dirty="0">
                  <a:solidFill>
                    <a:prstClr val="black">
                      <a:lumMod val="75000"/>
                      <a:lumOff val="25000"/>
                    </a:prstClr>
                  </a:solidFill>
                </a:rPr>
                <a:t>WHAT WE DO</a:t>
              </a:r>
            </a:p>
          </p:txBody>
        </p:sp>
      </p:grpSp>
      <p:cxnSp>
        <p:nvCxnSpPr>
          <p:cNvPr id="21" name="Straight Connector 20"/>
          <p:cNvCxnSpPr/>
          <p:nvPr/>
        </p:nvCxnSpPr>
        <p:spPr>
          <a:xfrm>
            <a:off x="1668746" y="6041691"/>
            <a:ext cx="6503654" cy="0"/>
          </a:xfrm>
          <a:prstGeom prst="line">
            <a:avLst/>
          </a:prstGeom>
        </p:spPr>
        <p:style>
          <a:lnRef idx="1">
            <a:schemeClr val="accent6"/>
          </a:lnRef>
          <a:fillRef idx="0">
            <a:schemeClr val="accent6"/>
          </a:fillRef>
          <a:effectRef idx="0">
            <a:schemeClr val="accent6"/>
          </a:effectRef>
          <a:fontRef idx="minor">
            <a:schemeClr val="tx1"/>
          </a:fontRef>
        </p:style>
      </p:cxnSp>
      <p:sp>
        <p:nvSpPr>
          <p:cNvPr id="2" name="Slide Number Placeholder 1"/>
          <p:cNvSpPr>
            <a:spLocks noGrp="1"/>
          </p:cNvSpPr>
          <p:nvPr>
            <p:ph type="sldNum" sz="quarter" idx="12"/>
          </p:nvPr>
        </p:nvSpPr>
        <p:spPr/>
        <p:txBody>
          <a:bodyPr/>
          <a:lstStyle/>
          <a:p>
            <a:fld id="{24F42DC8-3785-4207-B5D1-C0C36EFA640D}" type="slidenum">
              <a:rPr lang="en-ZA" smtClean="0">
                <a:solidFill>
                  <a:prstClr val="black">
                    <a:tint val="75000"/>
                  </a:prstClr>
                </a:solidFill>
              </a:rPr>
              <a:pPr/>
              <a:t>8</a:t>
            </a:fld>
            <a:endParaRPr lang="en-ZA">
              <a:solidFill>
                <a:prstClr val="black">
                  <a:tint val="75000"/>
                </a:prstClr>
              </a:solidFill>
            </a:endParaRPr>
          </a:p>
        </p:txBody>
      </p:sp>
    </p:spTree>
    <p:extLst>
      <p:ext uri="{BB962C8B-B14F-4D97-AF65-F5344CB8AC3E}">
        <p14:creationId xmlns:p14="http://schemas.microsoft.com/office/powerpoint/2010/main" val="3821605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flipV="1">
            <a:off x="0" y="71968"/>
            <a:ext cx="9144000" cy="6396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sp>
        <p:nvSpPr>
          <p:cNvPr id="3" name="Subtitle 2"/>
          <p:cNvSpPr>
            <a:spLocks noGrp="1"/>
          </p:cNvSpPr>
          <p:nvPr>
            <p:ph type="subTitle" idx="1"/>
          </p:nvPr>
        </p:nvSpPr>
        <p:spPr>
          <a:xfrm>
            <a:off x="323528" y="1439994"/>
            <a:ext cx="8388464" cy="4032448"/>
          </a:xfrm>
        </p:spPr>
        <p:txBody>
          <a:bodyPr lIns="0" tIns="0" rIns="0" bIns="0">
            <a:normAutofit fontScale="85000" lnSpcReduction="20000"/>
          </a:bodyPr>
          <a:lstStyle/>
          <a:p>
            <a:pPr algn="l">
              <a:spcBef>
                <a:spcPts val="200"/>
              </a:spcBef>
            </a:pPr>
            <a:endParaRPr lang="en-ZA" sz="2000" dirty="0" smtClean="0">
              <a:solidFill>
                <a:schemeClr val="tx1">
                  <a:lumMod val="95000"/>
                  <a:lumOff val="5000"/>
                </a:schemeClr>
              </a:solidFill>
              <a:latin typeface="Arial" panose="020B0604020202020204" pitchFamily="34" charset="0"/>
              <a:cs typeface="Arial" panose="020B0604020202020204" pitchFamily="34" charset="0"/>
            </a:endParaRPr>
          </a:p>
          <a:p>
            <a:pPr algn="l">
              <a:spcBef>
                <a:spcPts val="600"/>
              </a:spcBef>
              <a:spcAft>
                <a:spcPts val="600"/>
              </a:spcAft>
            </a:pPr>
            <a:endParaRPr lang="en-ZA" sz="5500" b="1" dirty="0" smtClean="0">
              <a:solidFill>
                <a:schemeClr val="tx1">
                  <a:lumMod val="95000"/>
                  <a:lumOff val="5000"/>
                </a:schemeClr>
              </a:solidFill>
              <a:latin typeface="Arial" panose="020B0604020202020204" pitchFamily="34" charset="0"/>
              <a:cs typeface="Arial" panose="020B0604020202020204" pitchFamily="34" charset="0"/>
            </a:endParaRPr>
          </a:p>
          <a:p>
            <a:pPr marL="285750" indent="-285750" algn="l">
              <a:spcBef>
                <a:spcPts val="600"/>
              </a:spcBef>
              <a:spcAft>
                <a:spcPts val="600"/>
              </a:spcAft>
              <a:buFont typeface="Arial" panose="020B0604020202020204" pitchFamily="34" charset="0"/>
              <a:buChar char="•"/>
            </a:pPr>
            <a:endParaRPr lang="en-ZA" sz="5500" b="1" dirty="0" smtClean="0">
              <a:solidFill>
                <a:schemeClr val="tx1">
                  <a:lumMod val="95000"/>
                  <a:lumOff val="5000"/>
                </a:schemeClr>
              </a:solidFill>
              <a:latin typeface="Arial" panose="020B0604020202020204" pitchFamily="34" charset="0"/>
              <a:cs typeface="Arial" panose="020B0604020202020204" pitchFamily="34" charset="0"/>
            </a:endParaRPr>
          </a:p>
          <a:p>
            <a:pPr marL="285750" indent="-285750" algn="l">
              <a:spcBef>
                <a:spcPts val="600"/>
              </a:spcBef>
              <a:spcAft>
                <a:spcPts val="600"/>
              </a:spcAft>
              <a:buFont typeface="Arial" panose="020B0604020202020204" pitchFamily="34" charset="0"/>
              <a:buChar char="•"/>
            </a:pPr>
            <a:endParaRPr lang="en-ZA" sz="5500" b="1" dirty="0" smtClean="0">
              <a:solidFill>
                <a:schemeClr val="tx1">
                  <a:lumMod val="95000"/>
                  <a:lumOff val="5000"/>
                </a:schemeClr>
              </a:solidFill>
              <a:latin typeface="Arial" panose="020B0604020202020204" pitchFamily="34" charset="0"/>
              <a:cs typeface="Arial" panose="020B0604020202020204" pitchFamily="34" charset="0"/>
            </a:endParaRPr>
          </a:p>
          <a:p>
            <a:pPr algn="l">
              <a:spcBef>
                <a:spcPts val="600"/>
              </a:spcBef>
              <a:spcAft>
                <a:spcPts val="600"/>
              </a:spcAft>
            </a:pPr>
            <a:endParaRPr lang="en-ZA" sz="5500" b="1" dirty="0" smtClean="0">
              <a:solidFill>
                <a:schemeClr val="tx1">
                  <a:lumMod val="95000"/>
                  <a:lumOff val="5000"/>
                </a:schemeClr>
              </a:solidFill>
              <a:latin typeface="Arial" panose="020B0604020202020204" pitchFamily="34" charset="0"/>
              <a:cs typeface="Arial" panose="020B0604020202020204" pitchFamily="34" charset="0"/>
            </a:endParaRPr>
          </a:p>
          <a:p>
            <a:pPr algn="l">
              <a:spcBef>
                <a:spcPts val="200"/>
              </a:spcBef>
              <a:spcAft>
                <a:spcPts val="600"/>
              </a:spcAft>
            </a:pPr>
            <a:r>
              <a:rPr lang="en-US" sz="2900" dirty="0">
                <a:latin typeface="Arial" panose="020B0604020202020204" pitchFamily="34" charset="0"/>
                <a:cs typeface="Arial" panose="020B0604020202020204" pitchFamily="34" charset="0"/>
              </a:rPr>
              <a:t/>
            </a:r>
            <a:br>
              <a:rPr lang="en-US" sz="2900" dirty="0">
                <a:latin typeface="Arial" panose="020B0604020202020204" pitchFamily="34" charset="0"/>
                <a:cs typeface="Arial" panose="020B0604020202020204" pitchFamily="34" charset="0"/>
              </a:rPr>
            </a:br>
            <a:endParaRPr lang="en-ZA" sz="2900" dirty="0">
              <a:solidFill>
                <a:schemeClr val="tx1">
                  <a:lumMod val="95000"/>
                  <a:lumOff val="5000"/>
                </a:schemeClr>
              </a:solidFill>
              <a:latin typeface="Arial" panose="020B0604020202020204" pitchFamily="34" charset="0"/>
              <a:cs typeface="Arial" panose="020B0604020202020204" pitchFamily="34" charset="0"/>
            </a:endParaRPr>
          </a:p>
        </p:txBody>
      </p:sp>
      <p:sp>
        <p:nvSpPr>
          <p:cNvPr id="4" name="Title 1"/>
          <p:cNvSpPr>
            <a:spLocks noGrp="1"/>
          </p:cNvSpPr>
          <p:nvPr>
            <p:ph type="ctrTitle"/>
          </p:nvPr>
        </p:nvSpPr>
        <p:spPr>
          <a:xfrm>
            <a:off x="59830" y="69138"/>
            <a:ext cx="8925865" cy="548720"/>
          </a:xfrm>
        </p:spPr>
        <p:txBody>
          <a:bodyPr lIns="0" tIns="0" rIns="0" bIns="0" anchor="ctr">
            <a:normAutofit/>
          </a:bodyPr>
          <a:lstStyle/>
          <a:p>
            <a:r>
              <a:rPr lang="en-ZA" sz="2800" dirty="0" smtClean="0">
                <a:solidFill>
                  <a:srgbClr val="00B050"/>
                </a:solidFill>
                <a:latin typeface="Arial Black" panose="020B0A04020102020204" pitchFamily="34" charset="0"/>
              </a:rPr>
              <a:t>SANBI’s contribution to DEA’s Outcomes </a:t>
            </a:r>
            <a:endParaRPr lang="en-ZA" sz="2800" dirty="0">
              <a:solidFill>
                <a:srgbClr val="00B050"/>
              </a:solidFill>
              <a:latin typeface="Arial Black" panose="020B0A04020102020204" pitchFamily="34" charset="0"/>
              <a:cs typeface="Arial" panose="020B0604020202020204" pitchFamily="34" charset="0"/>
            </a:endParaRPr>
          </a:p>
        </p:txBody>
      </p:sp>
      <p:sp>
        <p:nvSpPr>
          <p:cNvPr id="5" name="Rounded Rectangle 4"/>
          <p:cNvSpPr/>
          <p:nvPr/>
        </p:nvSpPr>
        <p:spPr>
          <a:xfrm>
            <a:off x="395536" y="836712"/>
            <a:ext cx="8640960" cy="864096"/>
          </a:xfrm>
          <a:prstGeom prst="roundRect">
            <a:avLst/>
          </a:prstGeom>
          <a:solidFill>
            <a:schemeClr val="accent3">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prstClr val="black"/>
                </a:solidFill>
              </a:rPr>
              <a:t>National Development Plan (NDP) </a:t>
            </a:r>
            <a:r>
              <a:rPr lang="en-US" sz="2000" b="1" dirty="0">
                <a:solidFill>
                  <a:prstClr val="black"/>
                </a:solidFill>
              </a:rPr>
              <a:t>desired 2030 </a:t>
            </a:r>
            <a:r>
              <a:rPr lang="en-US" sz="2000" b="1" dirty="0" smtClean="0">
                <a:solidFill>
                  <a:prstClr val="black"/>
                </a:solidFill>
              </a:rPr>
              <a:t>outcome</a:t>
            </a:r>
          </a:p>
          <a:p>
            <a:pPr algn="ctr"/>
            <a:r>
              <a:rPr lang="en-ZA" sz="1400" b="1" dirty="0" smtClean="0">
                <a:solidFill>
                  <a:prstClr val="black"/>
                </a:solidFill>
                <a:latin typeface="Arial" panose="020B0604020202020204" pitchFamily="34" charset="0"/>
                <a:cs typeface="Arial" panose="020B0604020202020204" pitchFamily="34" charset="0"/>
              </a:rPr>
              <a:t>Transition to a society &amp; economy which is internationally competitive, equitable, job creating &amp; sustainable </a:t>
            </a:r>
            <a:endParaRPr lang="en-ZA" sz="1400" b="1" dirty="0">
              <a:solidFill>
                <a:prstClr val="black"/>
              </a:solidFill>
              <a:latin typeface="Arial" panose="020B0604020202020204" pitchFamily="34" charset="0"/>
              <a:cs typeface="Arial" panose="020B0604020202020204" pitchFamily="34" charset="0"/>
            </a:endParaRPr>
          </a:p>
        </p:txBody>
      </p:sp>
      <p:sp>
        <p:nvSpPr>
          <p:cNvPr id="6" name="Rounded Rectangle 5"/>
          <p:cNvSpPr/>
          <p:nvPr/>
        </p:nvSpPr>
        <p:spPr>
          <a:xfrm>
            <a:off x="4758639" y="2708920"/>
            <a:ext cx="2104377" cy="2016224"/>
          </a:xfrm>
          <a:prstGeom prst="roundRect">
            <a:avLst/>
          </a:prstGeom>
          <a:solidFill>
            <a:schemeClr val="accent4">
              <a:lumMod val="40000"/>
              <a:lumOff val="60000"/>
            </a:schemeClr>
          </a:solidFill>
          <a:ln w="9525" cap="flat" cmpd="sng" algn="ctr">
            <a:solidFill>
              <a:schemeClr val="tx1"/>
            </a:solidFill>
            <a:prstDash val="solid"/>
          </a:ln>
          <a:effectLst/>
        </p:spPr>
        <p:txBody>
          <a:bodyPr rtlCol="0" anchor="ctr"/>
          <a:lstStyle/>
          <a:p>
            <a:pPr algn="ctr">
              <a:defRPr/>
            </a:pPr>
            <a:r>
              <a:rPr lang="en-ZA" sz="1200" b="1" kern="0" dirty="0" smtClean="0">
                <a:solidFill>
                  <a:prstClr val="black"/>
                </a:solidFill>
                <a:latin typeface="Arial" panose="020B0604020202020204" pitchFamily="34" charset="0"/>
                <a:cs typeface="Arial" panose="020B0604020202020204" pitchFamily="34" charset="0"/>
              </a:rPr>
              <a:t>SOCIALLY TRANSFORMED &amp; TRANSITIONED COMMUNITIES </a:t>
            </a:r>
          </a:p>
          <a:p>
            <a:pPr algn="ctr">
              <a:defRPr/>
            </a:pPr>
            <a:r>
              <a:rPr lang="en-ZA" sz="1100" kern="0" dirty="0" smtClean="0">
                <a:solidFill>
                  <a:prstClr val="black"/>
                </a:solidFill>
                <a:latin typeface="Arial" panose="020B0604020202020204" pitchFamily="34" charset="0"/>
                <a:cs typeface="Arial" panose="020B0604020202020204" pitchFamily="34" charset="0"/>
              </a:rPr>
              <a:t>Drive socio-economic transformation &amp; transition by optimising the fair &amp; equitable sharing of benefits &amp; enabling Social Development</a:t>
            </a:r>
          </a:p>
        </p:txBody>
      </p:sp>
      <p:sp>
        <p:nvSpPr>
          <p:cNvPr id="8" name="Rounded Rectangle 7"/>
          <p:cNvSpPr/>
          <p:nvPr/>
        </p:nvSpPr>
        <p:spPr>
          <a:xfrm>
            <a:off x="2583751" y="2708920"/>
            <a:ext cx="2104377" cy="2016224"/>
          </a:xfrm>
          <a:prstGeom prst="roundRect">
            <a:avLst/>
          </a:prstGeom>
          <a:solidFill>
            <a:schemeClr val="accent4">
              <a:lumMod val="40000"/>
              <a:lumOff val="60000"/>
            </a:schemeClr>
          </a:solidFill>
          <a:ln w="9525" cap="flat" cmpd="sng" algn="ctr">
            <a:solidFill>
              <a:schemeClr val="tx1"/>
            </a:solidFill>
            <a:prstDash val="solid"/>
          </a:ln>
          <a:effectLst/>
        </p:spPr>
        <p:txBody>
          <a:bodyPr rtlCol="0" anchor="ctr"/>
          <a:lstStyle/>
          <a:p>
            <a:pPr algn="ctr">
              <a:defRPr/>
            </a:pPr>
            <a:r>
              <a:rPr lang="en-ZA" sz="1200" b="1" kern="0" dirty="0" smtClean="0">
                <a:solidFill>
                  <a:prstClr val="black"/>
                </a:solidFill>
                <a:latin typeface="Arial" panose="020B0604020202020204" pitchFamily="34" charset="0"/>
                <a:cs typeface="Arial" panose="020B0604020202020204" pitchFamily="34" charset="0"/>
              </a:rPr>
              <a:t>ECOLOGICAL INTEGRITY</a:t>
            </a:r>
          </a:p>
          <a:p>
            <a:pPr algn="ctr">
              <a:defRPr/>
            </a:pPr>
            <a:r>
              <a:rPr lang="en-ZA" sz="1200" b="1" kern="0" dirty="0" smtClean="0">
                <a:solidFill>
                  <a:prstClr val="black"/>
                </a:solidFill>
                <a:latin typeface="Arial" panose="020B0604020202020204" pitchFamily="34" charset="0"/>
                <a:cs typeface="Arial" panose="020B0604020202020204" pitchFamily="34" charset="0"/>
              </a:rPr>
              <a:t>SAFEGUARDED &amp; ENHANCED</a:t>
            </a:r>
          </a:p>
          <a:p>
            <a:pPr algn="ctr">
              <a:defRPr/>
            </a:pPr>
            <a:r>
              <a:rPr lang="en-ZA" sz="1100" kern="0" dirty="0" smtClean="0">
                <a:solidFill>
                  <a:prstClr val="black"/>
                </a:solidFill>
                <a:latin typeface="Arial" panose="020B0604020202020204" pitchFamily="34" charset="0"/>
                <a:cs typeface="Arial" panose="020B0604020202020204" pitchFamily="34" charset="0"/>
              </a:rPr>
              <a:t>Provide leadership in promoting &amp; ensuring environmental sustainability through the management, utilisation, conservation, protection &amp; valuing </a:t>
            </a:r>
            <a:br>
              <a:rPr lang="en-ZA" sz="1100" kern="0" dirty="0" smtClean="0">
                <a:solidFill>
                  <a:prstClr val="black"/>
                </a:solidFill>
                <a:latin typeface="Arial" panose="020B0604020202020204" pitchFamily="34" charset="0"/>
                <a:cs typeface="Arial" panose="020B0604020202020204" pitchFamily="34" charset="0"/>
              </a:rPr>
            </a:br>
            <a:r>
              <a:rPr lang="en-ZA" sz="1100" kern="0" dirty="0" smtClean="0">
                <a:solidFill>
                  <a:prstClr val="black"/>
                </a:solidFill>
                <a:latin typeface="Arial" panose="020B0604020202020204" pitchFamily="34" charset="0"/>
                <a:cs typeface="Arial" panose="020B0604020202020204" pitchFamily="34" charset="0"/>
              </a:rPr>
              <a:t>of our natural resources</a:t>
            </a:r>
          </a:p>
        </p:txBody>
      </p:sp>
      <p:sp>
        <p:nvSpPr>
          <p:cNvPr id="19" name="Rounded Rectangle 18"/>
          <p:cNvSpPr/>
          <p:nvPr/>
        </p:nvSpPr>
        <p:spPr>
          <a:xfrm>
            <a:off x="6948264" y="2708920"/>
            <a:ext cx="2102436" cy="2016224"/>
          </a:xfrm>
          <a:prstGeom prst="roundRect">
            <a:avLst/>
          </a:prstGeom>
          <a:solidFill>
            <a:schemeClr val="accent4">
              <a:lumMod val="40000"/>
              <a:lumOff val="60000"/>
            </a:schemeClr>
          </a:solidFill>
          <a:ln w="9525" cap="flat" cmpd="sng" algn="ctr">
            <a:solidFill>
              <a:schemeClr val="tx1"/>
            </a:solidFill>
            <a:prstDash val="solid"/>
          </a:ln>
          <a:effectLst/>
        </p:spPr>
        <p:txBody>
          <a:bodyPr rtlCol="0" anchor="ctr"/>
          <a:lstStyle/>
          <a:p>
            <a:pPr algn="ctr">
              <a:defRPr/>
            </a:pPr>
            <a:r>
              <a:rPr lang="en-ZA" sz="1200" b="1" kern="0" dirty="0" smtClean="0">
                <a:solidFill>
                  <a:prstClr val="black"/>
                </a:solidFill>
                <a:latin typeface="Arial" panose="020B0604020202020204" pitchFamily="34" charset="0"/>
                <a:cs typeface="Arial" panose="020B0604020202020204" pitchFamily="34" charset="0"/>
              </a:rPr>
              <a:t>GLOBAL </a:t>
            </a:r>
            <a:r>
              <a:rPr lang="en-ZA" sz="1200" b="1" kern="0" dirty="0">
                <a:solidFill>
                  <a:prstClr val="black"/>
                </a:solidFill>
                <a:latin typeface="Arial" panose="020B0604020202020204" pitchFamily="34" charset="0"/>
                <a:cs typeface="Arial" panose="020B0604020202020204" pitchFamily="34" charset="0"/>
              </a:rPr>
              <a:t>AGENDA INFLUENCED &amp; GLOBAL/LOCAL OBLIGATIONS </a:t>
            </a:r>
            <a:r>
              <a:rPr lang="en-ZA" sz="1200" b="1" kern="0" dirty="0" smtClean="0">
                <a:solidFill>
                  <a:prstClr val="black"/>
                </a:solidFill>
                <a:latin typeface="Arial" panose="020B0604020202020204" pitchFamily="34" charset="0"/>
                <a:cs typeface="Arial" panose="020B0604020202020204" pitchFamily="34" charset="0"/>
              </a:rPr>
              <a:t>MET</a:t>
            </a:r>
          </a:p>
          <a:p>
            <a:pPr algn="ctr">
              <a:defRPr/>
            </a:pPr>
            <a:r>
              <a:rPr lang="en-US" sz="1100" dirty="0">
                <a:solidFill>
                  <a:prstClr val="black"/>
                </a:solidFill>
                <a:latin typeface="Arial" panose="020B0604020202020204" pitchFamily="34" charset="0"/>
                <a:cs typeface="Arial" panose="020B0604020202020204" pitchFamily="34" charset="0"/>
              </a:rPr>
              <a:t>Enhanced international  cooperation supportive of SA environmental /Social Development priorities</a:t>
            </a:r>
          </a:p>
          <a:p>
            <a:pPr algn="ctr">
              <a:defRPr/>
            </a:pPr>
            <a:endParaRPr lang="en-ZA" sz="1050" b="1" kern="0" dirty="0">
              <a:solidFill>
                <a:prstClr val="black"/>
              </a:solidFill>
              <a:latin typeface="Arial" panose="020B0604020202020204" pitchFamily="34" charset="0"/>
              <a:cs typeface="Arial" panose="020B0604020202020204" pitchFamily="34" charset="0"/>
            </a:endParaRPr>
          </a:p>
          <a:p>
            <a:pPr algn="ctr"/>
            <a:endParaRPr lang="en-ZA" sz="1050" b="1" kern="0" dirty="0" smtClean="0">
              <a:solidFill>
                <a:prstClr val="black"/>
              </a:solidFill>
              <a:latin typeface="Arial" panose="020B0604020202020204" pitchFamily="34" charset="0"/>
              <a:cs typeface="Arial" panose="020B0604020202020204" pitchFamily="34" charset="0"/>
            </a:endParaRPr>
          </a:p>
          <a:p>
            <a:pPr algn="ctr"/>
            <a:endParaRPr lang="en-ZA" sz="1050" b="1" kern="0" dirty="0">
              <a:solidFill>
                <a:prstClr val="white"/>
              </a:solidFill>
              <a:latin typeface="Arial" panose="020B0604020202020204" pitchFamily="34" charset="0"/>
              <a:cs typeface="Arial" panose="020B0604020202020204" pitchFamily="34" charset="0"/>
            </a:endParaRPr>
          </a:p>
        </p:txBody>
      </p:sp>
      <p:sp>
        <p:nvSpPr>
          <p:cNvPr id="15" name="Rounded Rectangle 14"/>
          <p:cNvSpPr/>
          <p:nvPr/>
        </p:nvSpPr>
        <p:spPr>
          <a:xfrm rot="16200000">
            <a:off x="-297086" y="5436394"/>
            <a:ext cx="966120" cy="263698"/>
          </a:xfrm>
          <a:prstGeom prst="roundRect">
            <a:avLst/>
          </a:prstGeom>
          <a:solidFill>
            <a:schemeClr val="tx1">
              <a:lumMod val="50000"/>
              <a:lumOff val="50000"/>
            </a:schemeClr>
          </a:solidFill>
          <a:ln>
            <a:solidFill>
              <a:schemeClr val="accent1">
                <a:shade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000" i="1" dirty="0" smtClean="0">
                <a:solidFill>
                  <a:prstClr val="white"/>
                </a:solidFill>
                <a:latin typeface="Arial" panose="020B0604020202020204" pitchFamily="34" charset="0"/>
                <a:cs typeface="Arial" panose="020B0604020202020204" pitchFamily="34" charset="0"/>
              </a:rPr>
              <a:t> SANBI’s Contribution</a:t>
            </a:r>
            <a:endParaRPr lang="en-ZA" sz="1000" i="1" dirty="0">
              <a:solidFill>
                <a:prstClr val="white"/>
              </a:solidFill>
              <a:latin typeface="Arial" panose="020B0604020202020204" pitchFamily="34" charset="0"/>
              <a:cs typeface="Arial" panose="020B0604020202020204" pitchFamily="34" charset="0"/>
            </a:endParaRPr>
          </a:p>
        </p:txBody>
      </p:sp>
      <p:sp>
        <p:nvSpPr>
          <p:cNvPr id="37" name="Rounded Rectangle 36"/>
          <p:cNvSpPr/>
          <p:nvPr/>
        </p:nvSpPr>
        <p:spPr>
          <a:xfrm rot="16200000">
            <a:off x="-561780" y="3585183"/>
            <a:ext cx="1495508" cy="263698"/>
          </a:xfrm>
          <a:prstGeom prst="roundRect">
            <a:avLst/>
          </a:prstGeom>
          <a:solidFill>
            <a:schemeClr val="tx1">
              <a:lumMod val="50000"/>
              <a:lumOff val="50000"/>
            </a:schemeClr>
          </a:solidFill>
          <a:ln>
            <a:solidFill>
              <a:schemeClr val="accent1">
                <a:shade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000" i="1" dirty="0" smtClean="0">
                <a:solidFill>
                  <a:prstClr val="white"/>
                </a:solidFill>
                <a:latin typeface="Arial" panose="020B0604020202020204" pitchFamily="34" charset="0"/>
                <a:cs typeface="Arial" panose="020B0604020202020204" pitchFamily="34" charset="0"/>
              </a:rPr>
              <a:t> DEA Outcomes</a:t>
            </a:r>
            <a:endParaRPr lang="en-ZA" sz="1000" i="1" dirty="0">
              <a:solidFill>
                <a:prstClr val="white"/>
              </a:solidFill>
              <a:latin typeface="Arial" panose="020B0604020202020204" pitchFamily="34" charset="0"/>
              <a:cs typeface="Arial" panose="020B0604020202020204" pitchFamily="34" charset="0"/>
            </a:endParaRPr>
          </a:p>
        </p:txBody>
      </p:sp>
      <p:cxnSp>
        <p:nvCxnSpPr>
          <p:cNvPr id="65" name="Straight Connector 64"/>
          <p:cNvCxnSpPr/>
          <p:nvPr/>
        </p:nvCxnSpPr>
        <p:spPr>
          <a:xfrm>
            <a:off x="-6216623" y="6741368"/>
            <a:ext cx="5803425" cy="0"/>
          </a:xfrm>
          <a:prstGeom prst="line">
            <a:avLst/>
          </a:prstGeom>
        </p:spPr>
        <p:style>
          <a:lnRef idx="1">
            <a:schemeClr val="accent6"/>
          </a:lnRef>
          <a:fillRef idx="0">
            <a:schemeClr val="accent6"/>
          </a:fillRef>
          <a:effectRef idx="0">
            <a:schemeClr val="accent6"/>
          </a:effectRef>
          <a:fontRef idx="minor">
            <a:schemeClr val="tx1"/>
          </a:fontRef>
        </p:style>
      </p:cxnSp>
      <p:sp>
        <p:nvSpPr>
          <p:cNvPr id="66" name="Slide Number Placeholder 2"/>
          <p:cNvSpPr>
            <a:spLocks noGrp="1"/>
          </p:cNvSpPr>
          <p:nvPr>
            <p:ph type="sldNum" sz="quarter" idx="12"/>
          </p:nvPr>
        </p:nvSpPr>
        <p:spPr>
          <a:xfrm>
            <a:off x="59829" y="6237312"/>
            <a:ext cx="2133600" cy="504056"/>
          </a:xfrm>
        </p:spPr>
        <p:txBody>
          <a:bodyPr/>
          <a:lstStyle/>
          <a:p>
            <a:endParaRPr lang="en-ZA" dirty="0">
              <a:solidFill>
                <a:prstClr val="black">
                  <a:tint val="75000"/>
                </a:prstClr>
              </a:solidFill>
            </a:endParaRPr>
          </a:p>
        </p:txBody>
      </p:sp>
      <p:sp>
        <p:nvSpPr>
          <p:cNvPr id="68" name="Rounded Rectangle 67"/>
          <p:cNvSpPr/>
          <p:nvPr/>
        </p:nvSpPr>
        <p:spPr>
          <a:xfrm>
            <a:off x="4139952" y="5157192"/>
            <a:ext cx="1440160" cy="936104"/>
          </a:xfrm>
          <a:prstGeom prst="roundRect">
            <a:avLst/>
          </a:prstGeom>
          <a:solidFill>
            <a:schemeClr val="accent3">
              <a:lumMod val="40000"/>
              <a:lumOff val="60000"/>
            </a:schemeClr>
          </a:solidFill>
          <a:ln w="9525" cap="flat" cmpd="sng" algn="ctr">
            <a:solidFill>
              <a:schemeClr val="tx1"/>
            </a:solidFill>
            <a:prstDash val="solid"/>
          </a:ln>
          <a:effectLst/>
        </p:spPr>
        <p:txBody>
          <a:bodyPr rtlCol="0" anchor="ctr"/>
          <a:lstStyle/>
          <a:p>
            <a:pPr algn="ctr">
              <a:defRPr/>
            </a:pPr>
            <a:r>
              <a:rPr lang="en-ZA" sz="1050" kern="0" dirty="0" smtClean="0">
                <a:solidFill>
                  <a:prstClr val="black"/>
                </a:solidFill>
                <a:latin typeface="Arial" panose="020B0604020202020204" pitchFamily="34" charset="0"/>
                <a:cs typeface="Arial" panose="020B0604020202020204" pitchFamily="34" charset="0"/>
              </a:rPr>
              <a:t>BUILDING BIODIVERSITY KNOWLEDGE</a:t>
            </a:r>
          </a:p>
        </p:txBody>
      </p:sp>
      <p:sp>
        <p:nvSpPr>
          <p:cNvPr id="69" name="Rounded Rectangle 68"/>
          <p:cNvSpPr/>
          <p:nvPr/>
        </p:nvSpPr>
        <p:spPr>
          <a:xfrm>
            <a:off x="5940151" y="5157192"/>
            <a:ext cx="1368153" cy="936104"/>
          </a:xfrm>
          <a:prstGeom prst="roundRect">
            <a:avLst/>
          </a:prstGeom>
          <a:solidFill>
            <a:schemeClr val="accent3">
              <a:lumMod val="40000"/>
              <a:lumOff val="60000"/>
            </a:schemeClr>
          </a:solidFill>
          <a:ln w="9525" cap="flat" cmpd="sng" algn="ctr">
            <a:solidFill>
              <a:schemeClr val="tx1"/>
            </a:solidFill>
            <a:prstDash val="solid"/>
          </a:ln>
          <a:effectLst/>
        </p:spPr>
        <p:txBody>
          <a:bodyPr rtlCol="0" anchor="ctr"/>
          <a:lstStyle/>
          <a:p>
            <a:pPr algn="ctr">
              <a:defRPr/>
            </a:pPr>
            <a:r>
              <a:rPr lang="en-ZA" sz="1050" kern="0" dirty="0" smtClean="0">
                <a:solidFill>
                  <a:prstClr val="black"/>
                </a:solidFill>
                <a:latin typeface="Arial" panose="020B0604020202020204" pitchFamily="34" charset="0"/>
                <a:cs typeface="Arial" panose="020B0604020202020204" pitchFamily="34" charset="0"/>
              </a:rPr>
              <a:t>SCIENCE INTO POLICY/ ACTION</a:t>
            </a:r>
          </a:p>
        </p:txBody>
      </p:sp>
      <p:sp>
        <p:nvSpPr>
          <p:cNvPr id="86" name="Rounded Rectangle 85"/>
          <p:cNvSpPr/>
          <p:nvPr/>
        </p:nvSpPr>
        <p:spPr>
          <a:xfrm>
            <a:off x="7596336" y="5157192"/>
            <a:ext cx="1440160" cy="936104"/>
          </a:xfrm>
          <a:prstGeom prst="roundRect">
            <a:avLst/>
          </a:prstGeom>
          <a:solidFill>
            <a:schemeClr val="accent3">
              <a:lumMod val="40000"/>
              <a:lumOff val="60000"/>
            </a:schemeClr>
          </a:solidFill>
          <a:ln w="9525" cap="flat" cmpd="sng" algn="ctr">
            <a:solidFill>
              <a:schemeClr val="tx1"/>
            </a:solidFill>
            <a:prstDash val="solid"/>
          </a:ln>
          <a:effectLst/>
        </p:spPr>
        <p:txBody>
          <a:bodyPr rtlCol="0" anchor="ctr"/>
          <a:lstStyle/>
          <a:p>
            <a:pPr algn="ctr">
              <a:defRPr/>
            </a:pPr>
            <a:r>
              <a:rPr lang="en-ZA" sz="1050" kern="0" dirty="0" smtClean="0">
                <a:solidFill>
                  <a:prstClr val="black"/>
                </a:solidFill>
                <a:latin typeface="Arial" panose="020B0604020202020204" pitchFamily="34" charset="0"/>
                <a:cs typeface="Arial" panose="020B0604020202020204" pitchFamily="34" charset="0"/>
              </a:rPr>
              <a:t>HUMAN CAPITAL DEVELOPMENT</a:t>
            </a:r>
          </a:p>
        </p:txBody>
      </p:sp>
      <p:sp>
        <p:nvSpPr>
          <p:cNvPr id="61" name="Rounded Rectangle 60"/>
          <p:cNvSpPr/>
          <p:nvPr/>
        </p:nvSpPr>
        <p:spPr>
          <a:xfrm>
            <a:off x="385681" y="2708920"/>
            <a:ext cx="2112823" cy="2016224"/>
          </a:xfrm>
          <a:prstGeom prst="roundRect">
            <a:avLst/>
          </a:prstGeom>
          <a:solidFill>
            <a:schemeClr val="accent4">
              <a:lumMod val="40000"/>
              <a:lumOff val="60000"/>
            </a:schemeClr>
          </a:solidFill>
          <a:ln w="9525" cap="flat" cmpd="sng" algn="ctr">
            <a:solidFill>
              <a:schemeClr val="tx1"/>
            </a:solidFill>
            <a:prstDash val="solid"/>
          </a:ln>
          <a:effectLst/>
        </p:spPr>
        <p:txBody>
          <a:bodyPr rtlCol="0" anchor="ctr"/>
          <a:lstStyle/>
          <a:p>
            <a:pPr algn="ctr">
              <a:defRPr/>
            </a:pPr>
            <a:r>
              <a:rPr lang="en-ZA" sz="1200" b="1" kern="0" dirty="0" smtClean="0">
                <a:solidFill>
                  <a:prstClr val="black"/>
                </a:solidFill>
                <a:latin typeface="Arial" panose="020B0604020202020204" pitchFamily="34" charset="0"/>
                <a:cs typeface="Arial" panose="020B0604020202020204" pitchFamily="34" charset="0"/>
              </a:rPr>
              <a:t>ENVIRONMENTAL ECONOMIC CONTRIBUTION OPTIMISED</a:t>
            </a:r>
            <a:r>
              <a:rPr lang="en-ZA" sz="1050" kern="0" dirty="0" smtClean="0">
                <a:solidFill>
                  <a:prstClr val="black"/>
                </a:solidFill>
                <a:latin typeface="Arial" panose="020B0604020202020204" pitchFamily="34" charset="0"/>
                <a:cs typeface="Arial" panose="020B0604020202020204" pitchFamily="34" charset="0"/>
              </a:rPr>
              <a:t/>
            </a:r>
            <a:br>
              <a:rPr lang="en-ZA" sz="1050" kern="0" dirty="0" smtClean="0">
                <a:solidFill>
                  <a:prstClr val="black"/>
                </a:solidFill>
                <a:latin typeface="Arial" panose="020B0604020202020204" pitchFamily="34" charset="0"/>
                <a:cs typeface="Arial" panose="020B0604020202020204" pitchFamily="34" charset="0"/>
              </a:rPr>
            </a:br>
            <a:r>
              <a:rPr lang="en-ZA" sz="1100" kern="0" dirty="0" smtClean="0">
                <a:solidFill>
                  <a:prstClr val="black"/>
                </a:solidFill>
                <a:latin typeface="Arial" panose="020B0604020202020204" pitchFamily="34" charset="0"/>
                <a:cs typeface="Arial" panose="020B0604020202020204" pitchFamily="34" charset="0"/>
              </a:rPr>
              <a:t>Facilitate sustainable Socio- economic Growth &amp; Development by catalysing, optimising &amp; scaling up the contribution of the environmental sector to economic prosperity</a:t>
            </a:r>
          </a:p>
        </p:txBody>
      </p:sp>
      <p:sp>
        <p:nvSpPr>
          <p:cNvPr id="2" name="Left-Right-Up Arrow 1"/>
          <p:cNvSpPr/>
          <p:nvPr/>
        </p:nvSpPr>
        <p:spPr>
          <a:xfrm>
            <a:off x="676948" y="4653136"/>
            <a:ext cx="7992888" cy="432048"/>
          </a:xfrm>
          <a:prstGeom prst="leftRightUpArrow">
            <a:avLst>
              <a:gd name="adj1" fmla="val 33300"/>
              <a:gd name="adj2" fmla="val 25000"/>
              <a:gd name="adj3" fmla="val 25000"/>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0" name="Rounded Rectangle 29"/>
          <p:cNvSpPr/>
          <p:nvPr/>
        </p:nvSpPr>
        <p:spPr>
          <a:xfrm>
            <a:off x="426240" y="1846211"/>
            <a:ext cx="8664797" cy="646685"/>
          </a:xfrm>
          <a:prstGeom prst="roundRect">
            <a:avLst/>
          </a:prstGeom>
          <a:solidFill>
            <a:schemeClr val="accent6">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b="1" dirty="0" smtClean="0">
                <a:solidFill>
                  <a:prstClr val="black"/>
                </a:solidFill>
              </a:rPr>
              <a:t>Medium Term Strategic Framework (MTSF) Sub-outcomes</a:t>
            </a:r>
            <a:endParaRPr lang="en-ZA" sz="1200" b="1" dirty="0">
              <a:solidFill>
                <a:prstClr val="black"/>
              </a:solidFill>
              <a:latin typeface="Arial" panose="020B0604020202020204" pitchFamily="34" charset="0"/>
              <a:cs typeface="Arial" panose="020B0604020202020204" pitchFamily="34" charset="0"/>
            </a:endParaRPr>
          </a:p>
        </p:txBody>
      </p:sp>
      <p:sp>
        <p:nvSpPr>
          <p:cNvPr id="31" name="Rounded Rectangle 30"/>
          <p:cNvSpPr/>
          <p:nvPr/>
        </p:nvSpPr>
        <p:spPr>
          <a:xfrm>
            <a:off x="2267744" y="5115199"/>
            <a:ext cx="1512168" cy="936104"/>
          </a:xfrm>
          <a:prstGeom prst="roundRect">
            <a:avLst/>
          </a:prstGeom>
          <a:solidFill>
            <a:schemeClr val="accent3">
              <a:lumMod val="40000"/>
              <a:lumOff val="60000"/>
            </a:schemeClr>
          </a:solidFill>
          <a:ln w="9525" cap="flat" cmpd="sng" algn="ctr">
            <a:solidFill>
              <a:schemeClr val="tx1"/>
            </a:solidFill>
            <a:prstDash val="solid"/>
          </a:ln>
          <a:effectLst/>
        </p:spPr>
        <p:txBody>
          <a:bodyPr rtlCol="0" anchor="ctr"/>
          <a:lstStyle/>
          <a:p>
            <a:pPr algn="ctr">
              <a:defRPr/>
            </a:pPr>
            <a:r>
              <a:rPr lang="en-ZA" sz="1050" kern="0" dirty="0" smtClean="0">
                <a:solidFill>
                  <a:prstClr val="black"/>
                </a:solidFill>
                <a:latin typeface="Arial" panose="020B0604020202020204" pitchFamily="34" charset="0"/>
                <a:cs typeface="Arial" panose="020B0604020202020204" pitchFamily="34" charset="0"/>
              </a:rPr>
              <a:t>FOUNDATIONS OF BIODIVERSITY SCIENCE</a:t>
            </a:r>
          </a:p>
        </p:txBody>
      </p:sp>
      <p:sp>
        <p:nvSpPr>
          <p:cNvPr id="32" name="Rounded Rectangle 31"/>
          <p:cNvSpPr/>
          <p:nvPr/>
        </p:nvSpPr>
        <p:spPr>
          <a:xfrm>
            <a:off x="395536" y="5115199"/>
            <a:ext cx="1656183" cy="936104"/>
          </a:xfrm>
          <a:prstGeom prst="roundRect">
            <a:avLst/>
          </a:prstGeom>
          <a:solidFill>
            <a:schemeClr val="accent3">
              <a:lumMod val="40000"/>
              <a:lumOff val="60000"/>
            </a:schemeClr>
          </a:solidFill>
          <a:ln w="9525" cap="flat" cmpd="sng" algn="ctr">
            <a:solidFill>
              <a:schemeClr val="tx1"/>
            </a:solidFill>
            <a:prstDash val="solid"/>
          </a:ln>
          <a:effectLst/>
        </p:spPr>
        <p:txBody>
          <a:bodyPr rtlCol="0" anchor="ctr"/>
          <a:lstStyle/>
          <a:p>
            <a:pPr algn="ctr">
              <a:defRPr/>
            </a:pPr>
            <a:r>
              <a:rPr lang="en-ZA" sz="1050" kern="0" dirty="0" smtClean="0">
                <a:solidFill>
                  <a:prstClr val="black"/>
                </a:solidFill>
                <a:latin typeface="Arial" panose="020B0604020202020204" pitchFamily="34" charset="0"/>
                <a:cs typeface="Arial" panose="020B0604020202020204" pitchFamily="34" charset="0"/>
              </a:rPr>
              <a:t>GARDENS AS WINDOWS ON BIODIVERSITY</a:t>
            </a:r>
          </a:p>
        </p:txBody>
      </p:sp>
      <p:sp>
        <p:nvSpPr>
          <p:cNvPr id="9" name="TextBox 8"/>
          <p:cNvSpPr txBox="1"/>
          <p:nvPr/>
        </p:nvSpPr>
        <p:spPr>
          <a:xfrm>
            <a:off x="0" y="6211669"/>
            <a:ext cx="2267743" cy="646331"/>
          </a:xfrm>
          <a:prstGeom prst="rect">
            <a:avLst/>
          </a:prstGeom>
          <a:solidFill>
            <a:schemeClr val="bg1"/>
          </a:solidFill>
        </p:spPr>
        <p:txBody>
          <a:bodyPr wrap="square" rtlCol="0">
            <a:spAutoFit/>
          </a:bodyPr>
          <a:lstStyle/>
          <a:p>
            <a:endParaRPr lang="en-ZA" dirty="0" smtClean="0"/>
          </a:p>
          <a:p>
            <a:endParaRPr lang="en-ZA" dirty="0"/>
          </a:p>
        </p:txBody>
      </p:sp>
    </p:spTree>
    <p:extLst>
      <p:ext uri="{BB962C8B-B14F-4D97-AF65-F5344CB8AC3E}">
        <p14:creationId xmlns:p14="http://schemas.microsoft.com/office/powerpoint/2010/main" val="137253754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Marketing Public Document" ma:contentTypeID="0x010100C2751662385B6A4E8BCE51090992676A0500CD71158EC8AF4142A8D692A5ACEA27A8" ma:contentTypeVersion="10" ma:contentTypeDescription="" ma:contentTypeScope="" ma:versionID="9095fdcd2c798d8569855528c6f65d54">
  <xsd:schema xmlns:xsd="http://www.w3.org/2001/XMLSchema" xmlns:xs="http://www.w3.org/2001/XMLSchema" xmlns:p="http://schemas.microsoft.com/office/2006/metadata/properties" xmlns:ns2="e27a12fc-5afe-4483-87fd-ac4475018b18" targetNamespace="http://schemas.microsoft.com/office/2006/metadata/properties" ma:root="true" ma:fieldsID="ff9c6f0731405cced39a9f19db00639f" ns2:_="">
    <xsd:import namespace="e27a12fc-5afe-4483-87fd-ac4475018b18"/>
    <xsd:element name="properties">
      <xsd:complexType>
        <xsd:sequence>
          <xsd:element name="documentManagement">
            <xsd:complexType>
              <xsd:all>
                <xsd:element ref="ns2:Date1" minOccurs="0"/>
                <xsd:element ref="ns2:Document_x0020_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7a12fc-5afe-4483-87fd-ac4475018b18" elementFormDefault="qualified">
    <xsd:import namespace="http://schemas.microsoft.com/office/2006/documentManagement/types"/>
    <xsd:import namespace="http://schemas.microsoft.com/office/infopath/2007/PartnerControls"/>
    <xsd:element name="Date1" ma:index="2" nillable="true" ma:displayName="Date" ma:format="DateOnly" ma:internalName="Date1">
      <xsd:simpleType>
        <xsd:restriction base="dms:DateTime"/>
      </xsd:simpleType>
    </xsd:element>
    <xsd:element name="Document_x0020_Category" ma:index="10" nillable="true" ma:displayName="Document Category" ma:format="Dropdown" ma:internalName="Document_x0020_Category">
      <xsd:simpleType>
        <xsd:union memberTypes="dms:Text">
          <xsd:simpleType>
            <xsd:restriction base="dms:Choice">
              <xsd:enumeration value="Addendum"/>
              <xsd:enumeration value="Agenda"/>
              <xsd:enumeration value="Brochures"/>
              <xsd:enumeration value="Compliance"/>
              <xsd:enumeration value="Email"/>
              <xsd:enumeration value="Event"/>
              <xsd:enumeration value="Fax"/>
              <xsd:enumeration value="Form"/>
              <xsd:enumeration value="General"/>
              <xsd:enumeration value="Guidelines"/>
              <xsd:enumeration value="Instructions"/>
              <xsd:enumeration value="Letter"/>
              <xsd:enumeration value="Letterhead"/>
              <xsd:enumeration value="Logo"/>
              <xsd:enumeration value="Memorandum"/>
              <xsd:enumeration value="Newsletter"/>
              <xsd:enumeration value="Policy"/>
              <xsd:enumeration value="Press Release"/>
              <xsd:enumeration value="Procedure"/>
              <xsd:enumeration value="Proposal"/>
              <xsd:enumeration value="Proposal"/>
              <xsd:enumeration value="Report"/>
              <xsd:enumeration value="Template"/>
              <xsd:enumeration value="Training Material"/>
              <xsd:enumeration value="Web page"/>
              <xsd:enumeration value="Wellness"/>
            </xsd:restriction>
          </xsd:simpleType>
        </xsd:un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1" ma:displayName="Title"/>
        <xsd:element ref="dc:subject" minOccurs="0" maxOccurs="1"/>
        <xsd:element ref="dc:description" minOccurs="0" maxOccurs="1"/>
        <xsd:element name="keywords" minOccurs="0" maxOccurs="1" type="xsd:string" ma:index="3"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1 xmlns="e27a12fc-5afe-4483-87fd-ac4475018b18">2014-07-10T22:00:00+00:00</Date1>
    <Document_x0020_Category xmlns="e27a12fc-5afe-4483-87fd-ac4475018b18">PowerPoint presentation</Document_x0020_Category>
  </documentManagement>
</p:properties>
</file>

<file path=customXml/itemProps1.xml><?xml version="1.0" encoding="utf-8"?>
<ds:datastoreItem xmlns:ds="http://schemas.openxmlformats.org/officeDocument/2006/customXml" ds:itemID="{3063B1CE-BF27-4C75-A5F6-680106700B8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27a12fc-5afe-4483-87fd-ac4475018b1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C660E4B-1FA0-4620-ABEA-64BC262A1B3E}">
  <ds:schemaRefs>
    <ds:schemaRef ds:uri="http://schemas.microsoft.com/sharepoint/v3/contenttype/forms"/>
  </ds:schemaRefs>
</ds:datastoreItem>
</file>

<file path=customXml/itemProps3.xml><?xml version="1.0" encoding="utf-8"?>
<ds:datastoreItem xmlns:ds="http://schemas.openxmlformats.org/officeDocument/2006/customXml" ds:itemID="{E56DAAE6-59D4-4F45-AA86-B0DD2701F85B}">
  <ds:schemaRefs>
    <ds:schemaRef ds:uri="http://schemas.microsoft.com/office/2006/documentManagement/types"/>
    <ds:schemaRef ds:uri="http://www.w3.org/XML/1998/namespace"/>
    <ds:schemaRef ds:uri="http://purl.org/dc/elements/1.1/"/>
    <ds:schemaRef ds:uri="http://purl.org/dc/terms/"/>
    <ds:schemaRef ds:uri="http://schemas.microsoft.com/office/2006/metadata/properties"/>
    <ds:schemaRef ds:uri="e27a12fc-5afe-4483-87fd-ac4475018b18"/>
    <ds:schemaRef ds:uri="http://schemas.microsoft.com/office/infopath/2007/PartnerControls"/>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1211</TotalTime>
  <Words>5058</Words>
  <Application>Microsoft Office PowerPoint</Application>
  <PresentationFormat>On-screen Show (4:3)</PresentationFormat>
  <Paragraphs>748</Paragraphs>
  <Slides>39</Slides>
  <Notes>2</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39</vt:i4>
      </vt:variant>
    </vt:vector>
  </HeadingPairs>
  <TitlesOfParts>
    <vt:vector size="51" baseType="lpstr">
      <vt:lpstr>ＭＳ Ｐゴシック</vt:lpstr>
      <vt:lpstr>Arial</vt:lpstr>
      <vt:lpstr>Arial Black</vt:lpstr>
      <vt:lpstr>Arial Narrow</vt:lpstr>
      <vt:lpstr>Calibri</vt:lpstr>
      <vt:lpstr>Candara</vt:lpstr>
      <vt:lpstr>Symbol</vt:lpstr>
      <vt:lpstr>Times New Roman</vt:lpstr>
      <vt:lpstr>Office Theme</vt:lpstr>
      <vt:lpstr>1_Office Theme</vt:lpstr>
      <vt:lpstr>7_Office Theme</vt:lpstr>
      <vt:lpstr>2_Office Theme</vt:lpstr>
      <vt:lpstr>SANBI  ANNUAL PERFORMANCE REPORT DASHBOARD  2014/15</vt:lpstr>
      <vt:lpstr>SANBI DELEGATION</vt:lpstr>
      <vt:lpstr>PRESENTATION OUTLINE</vt:lpstr>
      <vt:lpstr>PowerPoint Presentation</vt:lpstr>
      <vt:lpstr>KEY INFORMATION</vt:lpstr>
      <vt:lpstr>PowerPoint Presentation</vt:lpstr>
      <vt:lpstr>REPORTING ON DELIVERY OF MANDATE</vt:lpstr>
      <vt:lpstr>PowerPoint Presentation</vt:lpstr>
      <vt:lpstr>SANBI’s contribution to DEA’s Outcomes </vt:lpstr>
      <vt:lpstr>SANBI’s Programmes</vt:lpstr>
      <vt:lpstr> </vt:lpstr>
      <vt:lpstr> PROGRAMME 1 : Render effective &amp; efficient Corporate Services </vt:lpstr>
      <vt:lpstr>PowerPoint Presentation</vt:lpstr>
      <vt:lpstr>PowerPoint Presentation</vt:lpstr>
      <vt:lpstr> PROGRAMME 1 : Render effective &amp; efficient Corporate Services (continue...) </vt:lpstr>
      <vt:lpstr> PROGRAMME 1 : Render effective &amp; efficient Corporate Services (continue) </vt:lpstr>
      <vt:lpstr>PowerPoint Presentation</vt:lpstr>
      <vt:lpstr> PROGRAMME 2: MANAGE AND UNLOCK BENEFITS OF THE NETWORK OF NATIONAL BOTANICAL GARDENS </vt:lpstr>
      <vt:lpstr> PROGRAMME 2: MANAGE AND UNLOCK BENEFITS OF THE NETWORK OF NATIONAL BOTANICAL GARDENS (continue…) </vt:lpstr>
      <vt:lpstr> PROGRAMME 2: MANAGE AND UNLOCK BENEFITS OF THE NETWORK OF NATIONAL BOTANICAL GARDENS (continue…) </vt:lpstr>
      <vt:lpstr> PROGRAMME 2: MANAGE AND UNLOCK BENEFITS OF THE NETWORK OF NATIONAL BOTANICAL GARDENS (continue…) </vt:lpstr>
      <vt:lpstr>PowerPoint Presentation</vt:lpstr>
      <vt:lpstr>PROGRAMME 3: PROVIDE SCIENTIFIC EVIDENCE TO SUPPORT POLICY AND DECISION MAKING RELATING TO BIODIVERSITY, INCLUDING THE IMPACTS OF CLIMATE CHANGE</vt:lpstr>
      <vt:lpstr> </vt:lpstr>
      <vt:lpstr>PowerPoint Presentation</vt:lpstr>
      <vt:lpstr> </vt:lpstr>
      <vt:lpstr>Provide policy tools &amp; advice </vt:lpstr>
      <vt:lpstr> </vt:lpstr>
      <vt:lpstr> </vt:lpstr>
      <vt:lpstr> </vt:lpstr>
      <vt:lpstr> </vt:lpstr>
      <vt:lpstr> </vt:lpstr>
      <vt:lpstr>PowerPoint Presentation</vt:lpstr>
      <vt:lpstr> </vt:lpstr>
      <vt:lpstr> </vt:lpstr>
      <vt:lpstr>PowerPoint Presentation</vt:lpstr>
      <vt:lpstr>PowerPoint Presentation</vt:lpstr>
      <vt:lpstr>PowerPoint Presentation</vt:lpstr>
      <vt:lpstr>Thank You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Ralepeli LV</dc:creator>
  <cp:keywords>PowerPoint Presentation</cp:keywords>
  <cp:lastModifiedBy>Buyiswa Ndibongo</cp:lastModifiedBy>
  <cp:revision>256</cp:revision>
  <cp:lastPrinted>2015-08-11T14:00:07Z</cp:lastPrinted>
  <dcterms:created xsi:type="dcterms:W3CDTF">2014-06-30T08:41:33Z</dcterms:created>
  <dcterms:modified xsi:type="dcterms:W3CDTF">2015-10-09T08:53:26Z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0x010100C2751662385B6A4E8BCE51090992676A0500CD71158EC8AF4142A8D692A5ACEA27A8</vt:lpwstr>
  </property>
</Properties>
</file>