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1F93A-8174-4C70-8D2A-4091C743D75C}" type="datetimeFigureOut">
              <a:rPr lang="en-US" smtClean="0"/>
              <a:pPr/>
              <a:t>10/16/2015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081DF5-80C4-4DA6-96C6-F9005795A7E9}" type="slidenum">
              <a:rPr lang="en-US" smtClean="0"/>
              <a:pPr/>
              <a:t>‹#›</a:t>
            </a:fld>
            <a:endParaRPr lang="en-US"/>
          </a:p>
        </p:txBody>
      </p:sp>
    </p:spTree>
    <p:extLst>
      <p:ext uri="{BB962C8B-B14F-4D97-AF65-F5344CB8AC3E}">
        <p14:creationId xmlns:p14="http://schemas.microsoft.com/office/powerpoint/2010/main" xmlns="" val="1891387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2BA5381-03E8-4F12-8234-F74747BC658E}" type="slidenum">
              <a:rPr lang="en-ZA" smtClean="0"/>
              <a:pPr/>
              <a:t>2</a:t>
            </a:fld>
            <a:endParaRPr lang="en-ZA"/>
          </a:p>
        </p:txBody>
      </p:sp>
    </p:spTree>
    <p:extLst>
      <p:ext uri="{BB962C8B-B14F-4D97-AF65-F5344CB8AC3E}">
        <p14:creationId xmlns:p14="http://schemas.microsoft.com/office/powerpoint/2010/main" xmlns="" val="2715213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F2BA5381-03E8-4F12-8234-F74747BC658E}" type="slidenum">
              <a:rPr lang="en-ZA" smtClean="0"/>
              <a:pPr/>
              <a:t>3</a:t>
            </a:fld>
            <a:endParaRPr lang="en-ZA"/>
          </a:p>
        </p:txBody>
      </p:sp>
    </p:spTree>
    <p:extLst>
      <p:ext uri="{BB962C8B-B14F-4D97-AF65-F5344CB8AC3E}">
        <p14:creationId xmlns:p14="http://schemas.microsoft.com/office/powerpoint/2010/main" xmlns="" val="3377450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A84F64-B86F-42FD-9C46-315C09A2E192}"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0447-B71C-452E-8AA0-363E9598C2FF}" type="slidenum">
              <a:rPr lang="en-US" smtClean="0"/>
              <a:pPr/>
              <a:t>‹#›</a:t>
            </a:fld>
            <a:endParaRPr lang="en-US"/>
          </a:p>
        </p:txBody>
      </p:sp>
    </p:spTree>
    <p:extLst>
      <p:ext uri="{BB962C8B-B14F-4D97-AF65-F5344CB8AC3E}">
        <p14:creationId xmlns:p14="http://schemas.microsoft.com/office/powerpoint/2010/main" xmlns="" val="3451442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84F64-B86F-42FD-9C46-315C09A2E192}"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0447-B71C-452E-8AA0-363E9598C2FF}" type="slidenum">
              <a:rPr lang="en-US" smtClean="0"/>
              <a:pPr/>
              <a:t>‹#›</a:t>
            </a:fld>
            <a:endParaRPr lang="en-US"/>
          </a:p>
        </p:txBody>
      </p:sp>
    </p:spTree>
    <p:extLst>
      <p:ext uri="{BB962C8B-B14F-4D97-AF65-F5344CB8AC3E}">
        <p14:creationId xmlns:p14="http://schemas.microsoft.com/office/powerpoint/2010/main" xmlns="" val="836258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84F64-B86F-42FD-9C46-315C09A2E192}"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0447-B71C-452E-8AA0-363E9598C2FF}" type="slidenum">
              <a:rPr lang="en-US" smtClean="0"/>
              <a:pPr/>
              <a:t>‹#›</a:t>
            </a:fld>
            <a:endParaRPr lang="en-US"/>
          </a:p>
        </p:txBody>
      </p:sp>
    </p:spTree>
    <p:extLst>
      <p:ext uri="{BB962C8B-B14F-4D97-AF65-F5344CB8AC3E}">
        <p14:creationId xmlns:p14="http://schemas.microsoft.com/office/powerpoint/2010/main" xmlns="" val="126216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84F64-B86F-42FD-9C46-315C09A2E192}"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0447-B71C-452E-8AA0-363E9598C2FF}" type="slidenum">
              <a:rPr lang="en-US" smtClean="0"/>
              <a:pPr/>
              <a:t>‹#›</a:t>
            </a:fld>
            <a:endParaRPr lang="en-US"/>
          </a:p>
        </p:txBody>
      </p:sp>
    </p:spTree>
    <p:extLst>
      <p:ext uri="{BB962C8B-B14F-4D97-AF65-F5344CB8AC3E}">
        <p14:creationId xmlns:p14="http://schemas.microsoft.com/office/powerpoint/2010/main" xmlns="" val="158793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84F64-B86F-42FD-9C46-315C09A2E192}"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0447-B71C-452E-8AA0-363E9598C2FF}" type="slidenum">
              <a:rPr lang="en-US" smtClean="0"/>
              <a:pPr/>
              <a:t>‹#›</a:t>
            </a:fld>
            <a:endParaRPr lang="en-US"/>
          </a:p>
        </p:txBody>
      </p:sp>
    </p:spTree>
    <p:extLst>
      <p:ext uri="{BB962C8B-B14F-4D97-AF65-F5344CB8AC3E}">
        <p14:creationId xmlns:p14="http://schemas.microsoft.com/office/powerpoint/2010/main" xmlns="" val="60719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A84F64-B86F-42FD-9C46-315C09A2E192}" type="datetimeFigureOut">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30447-B71C-452E-8AA0-363E9598C2FF}" type="slidenum">
              <a:rPr lang="en-US" smtClean="0"/>
              <a:pPr/>
              <a:t>‹#›</a:t>
            </a:fld>
            <a:endParaRPr lang="en-US"/>
          </a:p>
        </p:txBody>
      </p:sp>
    </p:spTree>
    <p:extLst>
      <p:ext uri="{BB962C8B-B14F-4D97-AF65-F5344CB8AC3E}">
        <p14:creationId xmlns:p14="http://schemas.microsoft.com/office/powerpoint/2010/main" xmlns="" val="3988095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A84F64-B86F-42FD-9C46-315C09A2E192}" type="datetimeFigureOut">
              <a:rPr lang="en-US" smtClean="0"/>
              <a:pPr/>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830447-B71C-452E-8AA0-363E9598C2FF}" type="slidenum">
              <a:rPr lang="en-US" smtClean="0"/>
              <a:pPr/>
              <a:t>‹#›</a:t>
            </a:fld>
            <a:endParaRPr lang="en-US"/>
          </a:p>
        </p:txBody>
      </p:sp>
    </p:spTree>
    <p:extLst>
      <p:ext uri="{BB962C8B-B14F-4D97-AF65-F5344CB8AC3E}">
        <p14:creationId xmlns:p14="http://schemas.microsoft.com/office/powerpoint/2010/main" xmlns="" val="3123779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A84F64-B86F-42FD-9C46-315C09A2E192}" type="datetimeFigureOut">
              <a:rPr lang="en-US" smtClean="0"/>
              <a:pPr/>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830447-B71C-452E-8AA0-363E9598C2FF}" type="slidenum">
              <a:rPr lang="en-US" smtClean="0"/>
              <a:pPr/>
              <a:t>‹#›</a:t>
            </a:fld>
            <a:endParaRPr lang="en-US"/>
          </a:p>
        </p:txBody>
      </p:sp>
    </p:spTree>
    <p:extLst>
      <p:ext uri="{BB962C8B-B14F-4D97-AF65-F5344CB8AC3E}">
        <p14:creationId xmlns:p14="http://schemas.microsoft.com/office/powerpoint/2010/main" xmlns="" val="2134002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84F64-B86F-42FD-9C46-315C09A2E192}" type="datetimeFigureOut">
              <a:rPr lang="en-US" smtClean="0"/>
              <a:pPr/>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830447-B71C-452E-8AA0-363E9598C2FF}" type="slidenum">
              <a:rPr lang="en-US" smtClean="0"/>
              <a:pPr/>
              <a:t>‹#›</a:t>
            </a:fld>
            <a:endParaRPr lang="en-US"/>
          </a:p>
        </p:txBody>
      </p:sp>
    </p:spTree>
    <p:extLst>
      <p:ext uri="{BB962C8B-B14F-4D97-AF65-F5344CB8AC3E}">
        <p14:creationId xmlns:p14="http://schemas.microsoft.com/office/powerpoint/2010/main" xmlns="" val="163391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84F64-B86F-42FD-9C46-315C09A2E192}" type="datetimeFigureOut">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30447-B71C-452E-8AA0-363E9598C2FF}" type="slidenum">
              <a:rPr lang="en-US" smtClean="0"/>
              <a:pPr/>
              <a:t>‹#›</a:t>
            </a:fld>
            <a:endParaRPr lang="en-US"/>
          </a:p>
        </p:txBody>
      </p:sp>
    </p:spTree>
    <p:extLst>
      <p:ext uri="{BB962C8B-B14F-4D97-AF65-F5344CB8AC3E}">
        <p14:creationId xmlns:p14="http://schemas.microsoft.com/office/powerpoint/2010/main" xmlns="" val="2763288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84F64-B86F-42FD-9C46-315C09A2E192}" type="datetimeFigureOut">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30447-B71C-452E-8AA0-363E9598C2FF}" type="slidenum">
              <a:rPr lang="en-US" smtClean="0"/>
              <a:pPr/>
              <a:t>‹#›</a:t>
            </a:fld>
            <a:endParaRPr lang="en-US"/>
          </a:p>
        </p:txBody>
      </p:sp>
    </p:spTree>
    <p:extLst>
      <p:ext uri="{BB962C8B-B14F-4D97-AF65-F5344CB8AC3E}">
        <p14:creationId xmlns:p14="http://schemas.microsoft.com/office/powerpoint/2010/main" xmlns="" val="1172437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84F64-B86F-42FD-9C46-315C09A2E192}" type="datetimeFigureOut">
              <a:rPr lang="en-US" smtClean="0"/>
              <a:pPr/>
              <a:t>10/16/2015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30447-B71C-452E-8AA0-363E9598C2FF}" type="slidenum">
              <a:rPr lang="en-US" smtClean="0"/>
              <a:pPr/>
              <a:t>‹#›</a:t>
            </a:fld>
            <a:endParaRPr lang="en-US"/>
          </a:p>
        </p:txBody>
      </p:sp>
    </p:spTree>
    <p:extLst>
      <p:ext uri="{BB962C8B-B14F-4D97-AF65-F5344CB8AC3E}">
        <p14:creationId xmlns:p14="http://schemas.microsoft.com/office/powerpoint/2010/main" xmlns="" val="236753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bwMode="auto">
          <a:xfrm>
            <a:off x="1619672" y="4005064"/>
            <a:ext cx="5943600" cy="1638672"/>
          </a:xfrm>
          <a:prstGeom prst="rect">
            <a:avLst/>
          </a:prstGeom>
          <a:solidFill>
            <a:srgbClr val="FF9900"/>
          </a:solidFill>
          <a:ln w="28575">
            <a:noFill/>
            <a:miter lim="800000"/>
            <a:headEnd/>
            <a:tailEnd/>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342900" indent="-342900" algn="ctr" eaLnBrk="0" fontAlgn="base" hangingPunct="0">
              <a:spcBef>
                <a:spcPct val="20000"/>
              </a:spcBef>
              <a:spcAft>
                <a:spcPct val="0"/>
              </a:spcAft>
            </a:pPr>
            <a:endParaRPr lang="en-US" sz="2000" b="1" dirty="0">
              <a:solidFill>
                <a:srgbClr val="FFFFFF"/>
              </a:solidFill>
              <a:effectLst>
                <a:outerShdw blurRad="38100" dist="38100" dir="2700000" algn="tl">
                  <a:srgbClr val="C0C0C0"/>
                </a:outerShdw>
              </a:effectLst>
              <a:latin typeface="Arial Black"/>
              <a:cs typeface="Arial Black"/>
            </a:endParaRPr>
          </a:p>
          <a:p>
            <a:pPr marL="342900" indent="-342900" algn="ctr" eaLnBrk="0" fontAlgn="base" hangingPunct="0">
              <a:spcBef>
                <a:spcPct val="20000"/>
              </a:spcBef>
              <a:spcAft>
                <a:spcPct val="0"/>
              </a:spcAft>
            </a:pPr>
            <a:r>
              <a:rPr lang="en-ZA" sz="2000" dirty="0" smtClean="0">
                <a:solidFill>
                  <a:srgbClr val="000000"/>
                </a:solidFill>
                <a:latin typeface="Arial Black"/>
                <a:cs typeface="Arial Black"/>
              </a:rPr>
              <a:t>PRESENTATION TO SELECT COMMITTEE ON ECONOMIC AND BUSINESS DEVELOPMENT 13 OCTOBER 2015</a:t>
            </a:r>
          </a:p>
          <a:p>
            <a:pPr marL="342900" indent="-342900" algn="ctr" eaLnBrk="0" fontAlgn="base" hangingPunct="0">
              <a:spcBef>
                <a:spcPct val="20000"/>
              </a:spcBef>
              <a:spcAft>
                <a:spcPct val="0"/>
              </a:spcAft>
            </a:pPr>
            <a:endParaRPr lang="en-ZA" sz="2000" b="1" dirty="0" smtClean="0">
              <a:solidFill>
                <a:srgbClr val="000000"/>
              </a:solidFill>
              <a:effectLst>
                <a:outerShdw blurRad="38100" dist="38100" dir="2700000" algn="tl">
                  <a:srgbClr val="C0C0C0"/>
                </a:outerShdw>
              </a:effectLst>
              <a:latin typeface="Arial Black"/>
              <a:cs typeface="Arial Black"/>
            </a:endParaRPr>
          </a:p>
          <a:p>
            <a:pPr marL="342900" indent="-342900" algn="ctr" eaLnBrk="0" fontAlgn="base" hangingPunct="0">
              <a:spcBef>
                <a:spcPct val="20000"/>
              </a:spcBef>
              <a:spcAft>
                <a:spcPct val="0"/>
              </a:spcAft>
            </a:pPr>
            <a:endParaRPr lang="en-ZA" sz="2000" b="1" dirty="0" smtClean="0">
              <a:solidFill>
                <a:srgbClr val="FFFFFF"/>
              </a:solidFill>
              <a:effectLst>
                <a:outerShdw blurRad="38100" dist="38100" dir="2700000" algn="tl">
                  <a:srgbClr val="C0C0C0"/>
                </a:outerShdw>
              </a:effectLst>
              <a:latin typeface="Arial Black"/>
              <a:cs typeface="Arial Black"/>
            </a:endParaRPr>
          </a:p>
        </p:txBody>
      </p:sp>
      <p:sp>
        <p:nvSpPr>
          <p:cNvPr id="8" name="TextBox 7"/>
          <p:cNvSpPr txBox="1"/>
          <p:nvPr/>
        </p:nvSpPr>
        <p:spPr>
          <a:xfrm>
            <a:off x="323528" y="1723685"/>
            <a:ext cx="8534400" cy="1754326"/>
          </a:xfrm>
          <a:prstGeom prst="rect">
            <a:avLst/>
          </a:prstGeom>
          <a:solidFill>
            <a:srgbClr val="FF9900"/>
          </a:solidFill>
          <a:effectLst>
            <a:glow rad="2286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wrap="square">
            <a:spAutoFit/>
          </a:bodyPr>
          <a:lstStyle/>
          <a:p>
            <a:pPr algn="ctr" fontAlgn="base">
              <a:spcBef>
                <a:spcPct val="0"/>
              </a:spcBef>
              <a:spcAft>
                <a:spcPct val="0"/>
              </a:spcAft>
              <a:defRPr/>
            </a:pPr>
            <a:r>
              <a:rPr lang="en-ZA" sz="3600" dirty="0" smtClean="0">
                <a:solidFill>
                  <a:schemeClr val="tx1"/>
                </a:solidFill>
                <a:latin typeface="Arial Black"/>
                <a:cs typeface="Arial Black"/>
              </a:rPr>
              <a:t>RATIFICATION OF THE AFRICAN MARITIME TRANSPORT CHARTER</a:t>
            </a:r>
            <a:endParaRPr lang="en-ZA" sz="3600" b="1" dirty="0" smtClean="0">
              <a:solidFill>
                <a:schemeClr val="tx1"/>
              </a:solidFill>
              <a:effectLst>
                <a:outerShdw blurRad="38100" dist="38100" dir="2700000" algn="tl">
                  <a:srgbClr val="000000">
                    <a:alpha val="43137"/>
                  </a:srgbClr>
                </a:outerShdw>
              </a:effectLst>
              <a:latin typeface="Arial Black"/>
              <a:cs typeface="Arial Black"/>
            </a:endParaRPr>
          </a:p>
        </p:txBody>
      </p:sp>
      <p:sp>
        <p:nvSpPr>
          <p:cNvPr id="2" name="Slide Number Placeholder 1"/>
          <p:cNvSpPr>
            <a:spLocks noGrp="1"/>
          </p:cNvSpPr>
          <p:nvPr>
            <p:ph type="sldNum" sz="quarter" idx="12"/>
          </p:nvPr>
        </p:nvSpPr>
        <p:spPr/>
        <p:txBody>
          <a:bodyPr/>
          <a:lstStyle/>
          <a:p>
            <a:fld id="{97885AA0-0AB3-4444-8E85-136123FEB26C}" type="slidenum">
              <a:rPr lang="en-US" smtClean="0">
                <a:solidFill>
                  <a:srgbClr val="000000"/>
                </a:solidFill>
              </a:rPr>
              <a:pPr/>
              <a:t>1</a:t>
            </a:fld>
            <a:endParaRPr lang="en-US" dirty="0">
              <a:solidFill>
                <a:srgbClr val="000000"/>
              </a:solidFill>
            </a:endParaRPr>
          </a:p>
        </p:txBody>
      </p:sp>
    </p:spTree>
    <p:extLst>
      <p:ext uri="{BB962C8B-B14F-4D97-AF65-F5344CB8AC3E}">
        <p14:creationId xmlns:p14="http://schemas.microsoft.com/office/powerpoint/2010/main" xmlns="" val="88052372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ZA" sz="2400" dirty="0" smtClean="0">
                <a:latin typeface="Arial" pitchFamily="34" charset="0"/>
                <a:cs typeface="Arial" pitchFamily="34" charset="0"/>
              </a:rPr>
              <a:t>It is recommended that the Select Committee on Economic and Business Development :</a:t>
            </a:r>
          </a:p>
          <a:p>
            <a:pPr marL="452628">
              <a:buFont typeface="Wingdings" panose="05000000000000000000" pitchFamily="2" charset="2"/>
              <a:buChar char="q"/>
            </a:pPr>
            <a:endParaRPr lang="en-ZA" sz="2400" dirty="0">
              <a:latin typeface="Arial" pitchFamily="34" charset="0"/>
              <a:cs typeface="Arial" pitchFamily="34" charset="0"/>
            </a:endParaRPr>
          </a:p>
          <a:p>
            <a:pPr marL="452628">
              <a:buFont typeface="Wingdings" panose="05000000000000000000" pitchFamily="2" charset="2"/>
              <a:buChar char="q"/>
            </a:pPr>
            <a:r>
              <a:rPr lang="en-ZA" sz="2200" dirty="0" smtClean="0">
                <a:cs typeface="Arial" pitchFamily="34" charset="0"/>
              </a:rPr>
              <a:t>Supports ratification of the AU African Maritime Transport Charter</a:t>
            </a:r>
          </a:p>
          <a:p>
            <a:pPr marL="452628">
              <a:buFont typeface="Wingdings" panose="05000000000000000000" pitchFamily="2" charset="2"/>
              <a:buChar char="q"/>
            </a:pPr>
            <a:r>
              <a:rPr lang="en-ZA" sz="2200" dirty="0" smtClean="0">
                <a:cs typeface="Arial" pitchFamily="34" charset="0"/>
              </a:rPr>
              <a:t>Recommends  that the  </a:t>
            </a:r>
            <a:r>
              <a:rPr lang="en-ZA" sz="2200" dirty="0">
                <a:cs typeface="Arial" pitchFamily="34" charset="0"/>
              </a:rPr>
              <a:t>AU African Maritime Transport Charter </a:t>
            </a:r>
            <a:r>
              <a:rPr lang="en-ZA" sz="2200" dirty="0" smtClean="0">
                <a:cs typeface="Arial" pitchFamily="34" charset="0"/>
              </a:rPr>
              <a:t> be tabled to </a:t>
            </a:r>
            <a:r>
              <a:rPr lang="en-ZA" sz="2200" dirty="0">
                <a:cs typeface="Arial" pitchFamily="34" charset="0"/>
              </a:rPr>
              <a:t>Parliament in terms of section 231 (2) of the Constitution of the Republic of South Africa, </a:t>
            </a:r>
            <a:r>
              <a:rPr lang="en-ZA" sz="2200" dirty="0" smtClean="0">
                <a:cs typeface="Arial" pitchFamily="34" charset="0"/>
              </a:rPr>
              <a:t>1996.</a:t>
            </a:r>
            <a:endParaRPr lang="en-ZA" sz="2200" dirty="0">
              <a:cs typeface="Arial" pitchFamily="34" charset="0"/>
            </a:endParaRPr>
          </a:p>
          <a:p>
            <a:pPr marL="0" indent="0">
              <a:buNone/>
            </a:pPr>
            <a:endParaRPr lang="en-ZA" dirty="0"/>
          </a:p>
        </p:txBody>
      </p:sp>
      <p:sp>
        <p:nvSpPr>
          <p:cNvPr id="4" name="Slide Number Placeholder 3"/>
          <p:cNvSpPr>
            <a:spLocks noGrp="1"/>
          </p:cNvSpPr>
          <p:nvPr>
            <p:ph type="sldNum" sz="quarter" idx="12"/>
          </p:nvPr>
        </p:nvSpPr>
        <p:spPr/>
        <p:txBody>
          <a:bodyPr/>
          <a:lstStyle/>
          <a:p>
            <a:fld id="{91B611A3-0B26-43DD-976B-1313911B37F3}" type="slidenum">
              <a:rPr lang="en-US" smtClean="0">
                <a:solidFill>
                  <a:prstClr val="black"/>
                </a:solidFill>
              </a:rPr>
              <a:pPr/>
              <a:t>10</a:t>
            </a:fld>
            <a:endParaRPr lang="en-US">
              <a:solidFill>
                <a:prstClr val="black"/>
              </a:solidFill>
            </a:endParaRPr>
          </a:p>
        </p:txBody>
      </p:sp>
      <p:sp>
        <p:nvSpPr>
          <p:cNvPr id="6" name="Title 1"/>
          <p:cNvSpPr txBox="1">
            <a:spLocks/>
          </p:cNvSpPr>
          <p:nvPr/>
        </p:nvSpPr>
        <p:spPr bwMode="auto">
          <a:xfrm>
            <a:off x="0" y="44624"/>
            <a:ext cx="9144000" cy="720080"/>
          </a:xfrm>
          <a:prstGeom prst="rect">
            <a:avLst/>
          </a:prstGeom>
          <a:solidFill>
            <a:srgbClr val="FF9900"/>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a:r>
              <a:rPr lang="en-US" sz="3300" b="1" dirty="0" smtClean="0">
                <a:solidFill>
                  <a:schemeClr val="tx1"/>
                </a:solidFill>
                <a:latin typeface="+mn-lt"/>
                <a:cs typeface="Arial Black"/>
              </a:rPr>
              <a:t>RECOMMENDATIONS</a:t>
            </a:r>
            <a:endParaRPr lang="en-US" sz="3300" b="1" dirty="0">
              <a:solidFill>
                <a:schemeClr val="tx1"/>
              </a:solidFill>
              <a:latin typeface="+mn-lt"/>
              <a:cs typeface="Arial Black"/>
            </a:endParaRPr>
          </a:p>
        </p:txBody>
      </p:sp>
    </p:spTree>
    <p:extLst>
      <p:ext uri="{BB962C8B-B14F-4D97-AF65-F5344CB8AC3E}">
        <p14:creationId xmlns:p14="http://schemas.microsoft.com/office/powerpoint/2010/main" xmlns="" val="1833878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404664"/>
            <a:ext cx="8229600" cy="1143000"/>
          </a:xfrm>
        </p:spPr>
        <p:txBody>
          <a:bodyPr>
            <a:normAutofit fontScale="90000"/>
          </a:bodyPr>
          <a:lstStyle/>
          <a:p>
            <a:r>
              <a:rPr lang="en-ZA" dirty="0" smtClean="0">
                <a:latin typeface="Arial" pitchFamily="34" charset="0"/>
                <a:cs typeface="Arial" pitchFamily="34" charset="0"/>
              </a:rPr>
              <a:t/>
            </a:r>
            <a:br>
              <a:rPr lang="en-ZA" dirty="0" smtClean="0">
                <a:latin typeface="Arial" pitchFamily="34" charset="0"/>
                <a:cs typeface="Arial" pitchFamily="34" charset="0"/>
              </a:rPr>
            </a:br>
            <a:r>
              <a:rPr lang="en-ZA" dirty="0">
                <a:latin typeface="Arial" pitchFamily="34" charset="0"/>
                <a:cs typeface="Arial" pitchFamily="34" charset="0"/>
              </a:rPr>
              <a:t/>
            </a:r>
            <a:br>
              <a:rPr lang="en-ZA" dirty="0">
                <a:latin typeface="Arial" pitchFamily="34" charset="0"/>
                <a:cs typeface="Arial" pitchFamily="34" charset="0"/>
              </a:rPr>
            </a:br>
            <a:r>
              <a:rPr lang="en-ZA" dirty="0" smtClean="0">
                <a:latin typeface="Arial" pitchFamily="34" charset="0"/>
                <a:cs typeface="Arial" pitchFamily="34" charset="0"/>
              </a:rPr>
              <a:t/>
            </a:r>
            <a:br>
              <a:rPr lang="en-ZA" dirty="0" smtClean="0">
                <a:latin typeface="Arial" pitchFamily="34" charset="0"/>
                <a:cs typeface="Arial" pitchFamily="34" charset="0"/>
              </a:rPr>
            </a:br>
            <a:endParaRPr lang="en-ZA" dirty="0">
              <a:latin typeface="Arial" pitchFamily="34" charset="0"/>
              <a:cs typeface="Arial" pitchFamily="34" charset="0"/>
            </a:endParaRPr>
          </a:p>
        </p:txBody>
      </p:sp>
      <p:sp>
        <p:nvSpPr>
          <p:cNvPr id="2" name="Content Placeholder 1"/>
          <p:cNvSpPr>
            <a:spLocks noGrp="1"/>
          </p:cNvSpPr>
          <p:nvPr>
            <p:ph idx="1"/>
          </p:nvPr>
        </p:nvSpPr>
        <p:spPr>
          <a:xfrm>
            <a:off x="395536" y="1052736"/>
            <a:ext cx="8291264" cy="4954555"/>
          </a:xfrm>
        </p:spPr>
        <p:txBody>
          <a:bodyPr>
            <a:normAutofit/>
          </a:bodyPr>
          <a:lstStyle/>
          <a:p>
            <a:pPr>
              <a:buFont typeface="Wingdings" pitchFamily="2" charset="2"/>
              <a:buChar char="q"/>
            </a:pPr>
            <a:r>
              <a:rPr lang="en-ZA" sz="2600" dirty="0" smtClean="0">
                <a:cs typeface="Arial" pitchFamily="34" charset="0"/>
              </a:rPr>
              <a:t>PURPOSE</a:t>
            </a:r>
          </a:p>
          <a:p>
            <a:pPr>
              <a:buFont typeface="Wingdings" pitchFamily="2" charset="2"/>
              <a:buChar char="q"/>
            </a:pPr>
            <a:r>
              <a:rPr lang="en-ZA" sz="2600" dirty="0" smtClean="0">
                <a:cs typeface="Arial" pitchFamily="34" charset="0"/>
              </a:rPr>
              <a:t>BACKGROUND OF THE AFRICAN MARITIME CHARTER</a:t>
            </a:r>
          </a:p>
          <a:p>
            <a:pPr>
              <a:buFont typeface="Wingdings" pitchFamily="2" charset="2"/>
              <a:buChar char="q"/>
            </a:pPr>
            <a:r>
              <a:rPr lang="en-ZA" sz="2600" dirty="0" smtClean="0">
                <a:cs typeface="Arial" pitchFamily="34" charset="0"/>
              </a:rPr>
              <a:t>OVERVIEW OF THE CHARTER</a:t>
            </a:r>
          </a:p>
          <a:p>
            <a:pPr>
              <a:buFont typeface="Wingdings" pitchFamily="2" charset="2"/>
              <a:buChar char="q"/>
            </a:pPr>
            <a:r>
              <a:rPr lang="en-ZA" sz="2600" dirty="0" smtClean="0">
                <a:cs typeface="Arial" pitchFamily="34" charset="0"/>
              </a:rPr>
              <a:t>STRATEGIC FOCUS OF THE CABINET MEMORANDUM</a:t>
            </a:r>
          </a:p>
          <a:p>
            <a:pPr>
              <a:buFont typeface="Wingdings" pitchFamily="2" charset="2"/>
              <a:buChar char="q"/>
            </a:pPr>
            <a:r>
              <a:rPr lang="en-ZA" sz="2600" dirty="0" smtClean="0">
                <a:cs typeface="Arial" pitchFamily="34" charset="0"/>
              </a:rPr>
              <a:t>ISSUES OF INTEREST TO SA</a:t>
            </a:r>
          </a:p>
          <a:p>
            <a:pPr>
              <a:buFont typeface="Wingdings" pitchFamily="2" charset="2"/>
              <a:buChar char="q"/>
            </a:pPr>
            <a:r>
              <a:rPr lang="en-ZA" sz="2600" dirty="0" smtClean="0">
                <a:cs typeface="Arial" pitchFamily="34" charset="0"/>
              </a:rPr>
              <a:t>DEPARTMENTS AND PARTIES CONSULTED,RESPONSES AND COMMENTS</a:t>
            </a:r>
          </a:p>
          <a:p>
            <a:pPr>
              <a:buFont typeface="Wingdings" pitchFamily="2" charset="2"/>
              <a:buChar char="q"/>
            </a:pPr>
            <a:r>
              <a:rPr lang="en-ZA" sz="2600" dirty="0" smtClean="0">
                <a:cs typeface="Arial" pitchFamily="34" charset="0"/>
              </a:rPr>
              <a:t>OTHER IMPLICATIONS</a:t>
            </a:r>
          </a:p>
          <a:p>
            <a:pPr>
              <a:buFont typeface="Wingdings" pitchFamily="2" charset="2"/>
              <a:buChar char="q"/>
            </a:pPr>
            <a:r>
              <a:rPr lang="en-ZA" sz="2600" dirty="0" smtClean="0">
                <a:cs typeface="Arial" pitchFamily="34" charset="0"/>
              </a:rPr>
              <a:t>RECOMMENDATIONS</a:t>
            </a:r>
          </a:p>
          <a:p>
            <a:pPr>
              <a:buFont typeface="Wingdings" pitchFamily="2" charset="2"/>
              <a:buChar char="q"/>
            </a:pPr>
            <a:endParaRPr lang="en-ZA" dirty="0" smtClean="0">
              <a:latin typeface="Arial" pitchFamily="34" charset="0"/>
              <a:cs typeface="Arial" pitchFamily="34" charset="0"/>
            </a:endParaRPr>
          </a:p>
          <a:p>
            <a:pPr>
              <a:buFont typeface="Wingdings" pitchFamily="2" charset="2"/>
              <a:buChar char="q"/>
            </a:pPr>
            <a:endParaRPr lang="en-ZA" dirty="0" smtClean="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91B611A3-0B26-43DD-976B-1313911B37F3}" type="slidenum">
              <a:rPr lang="en-US" smtClean="0">
                <a:solidFill>
                  <a:prstClr val="black"/>
                </a:solidFill>
              </a:rPr>
              <a:pPr/>
              <a:t>2</a:t>
            </a:fld>
            <a:endParaRPr lang="en-US">
              <a:solidFill>
                <a:prstClr val="black"/>
              </a:solidFill>
            </a:endParaRPr>
          </a:p>
        </p:txBody>
      </p:sp>
      <p:sp>
        <p:nvSpPr>
          <p:cNvPr id="8" name="Title 1"/>
          <p:cNvSpPr txBox="1">
            <a:spLocks/>
          </p:cNvSpPr>
          <p:nvPr/>
        </p:nvSpPr>
        <p:spPr bwMode="auto">
          <a:xfrm>
            <a:off x="0" y="44624"/>
            <a:ext cx="9144000" cy="720080"/>
          </a:xfrm>
          <a:prstGeom prst="rect">
            <a:avLst/>
          </a:prstGeom>
          <a:solidFill>
            <a:srgbClr val="FF9900"/>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r>
              <a:rPr lang="en-US" sz="3300" b="1" dirty="0" smtClean="0">
                <a:solidFill>
                  <a:schemeClr val="tx1"/>
                </a:solidFill>
                <a:latin typeface="+mn-lt"/>
                <a:cs typeface="Arial Black"/>
              </a:rPr>
              <a:t>OUTLINE</a:t>
            </a:r>
            <a:r>
              <a:rPr lang="en-US" sz="3200" b="1" dirty="0" smtClean="0">
                <a:solidFill>
                  <a:schemeClr val="tx1"/>
                </a:solidFill>
                <a:latin typeface="+mn-lt"/>
                <a:cs typeface="Arial Black"/>
              </a:rPr>
              <a:t> OF THE PRESENTATION</a:t>
            </a:r>
            <a:endParaRPr lang="en-US" sz="3200" b="1" dirty="0">
              <a:solidFill>
                <a:schemeClr val="tx1"/>
              </a:solidFill>
              <a:latin typeface="+mn-lt"/>
              <a:cs typeface="Arial Black"/>
            </a:endParaRPr>
          </a:p>
        </p:txBody>
      </p:sp>
    </p:spTree>
    <p:extLst>
      <p:ext uri="{BB962C8B-B14F-4D97-AF65-F5344CB8AC3E}">
        <p14:creationId xmlns:p14="http://schemas.microsoft.com/office/powerpoint/2010/main" xmlns="" val="577795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txBody>
          <a:bodyPr>
            <a:normAutofit/>
          </a:bodyPr>
          <a:lstStyle/>
          <a:p>
            <a:pPr marL="0" indent="0">
              <a:buNone/>
            </a:pPr>
            <a:endParaRPr lang="en-ZA" dirty="0" smtClean="0"/>
          </a:p>
          <a:p>
            <a:pPr marL="452628">
              <a:buFont typeface="Wingdings" panose="05000000000000000000" pitchFamily="2" charset="2"/>
              <a:buChar char="q"/>
            </a:pPr>
            <a:r>
              <a:rPr lang="en-ZA" sz="2200" dirty="0" smtClean="0">
                <a:cs typeface="Arial" pitchFamily="34" charset="0"/>
              </a:rPr>
              <a:t>To brief Portfolio Committee on Transport on the African Maritime Transport Charter</a:t>
            </a:r>
          </a:p>
          <a:p>
            <a:pPr marL="452628">
              <a:buFont typeface="Wingdings" panose="05000000000000000000" pitchFamily="2" charset="2"/>
              <a:buChar char="q"/>
            </a:pPr>
            <a:endParaRPr lang="en-ZA" sz="2200" dirty="0" smtClean="0">
              <a:cs typeface="Arial" pitchFamily="34" charset="0"/>
            </a:endParaRPr>
          </a:p>
          <a:p>
            <a:pPr marL="452628">
              <a:buFont typeface="Wingdings" panose="05000000000000000000" pitchFamily="2" charset="2"/>
              <a:buChar char="q"/>
            </a:pPr>
            <a:r>
              <a:rPr lang="en-ZA" sz="2200" dirty="0" smtClean="0">
                <a:cs typeface="Arial" pitchFamily="34" charset="0"/>
              </a:rPr>
              <a:t>To request Portfolio Committee on Transport to recommend the AU African Maritime Transport Charter  for tabling to Parliament in terms of section 231 (2) of the Constitution of the Republic of South Africa, 1996</a:t>
            </a:r>
          </a:p>
          <a:p>
            <a:pPr>
              <a:buFont typeface="Wingdings" pitchFamily="2" charset="2"/>
              <a:buChar char="Ø"/>
            </a:pPr>
            <a:endParaRPr lang="en-ZA" dirty="0" smtClean="0"/>
          </a:p>
          <a:p>
            <a:pPr marL="0" indent="0">
              <a:buNone/>
            </a:pPr>
            <a:endParaRPr lang="en-ZA" dirty="0"/>
          </a:p>
        </p:txBody>
      </p:sp>
      <p:sp>
        <p:nvSpPr>
          <p:cNvPr id="5" name="Slide Number Placeholder 4"/>
          <p:cNvSpPr>
            <a:spLocks noGrp="1"/>
          </p:cNvSpPr>
          <p:nvPr>
            <p:ph type="sldNum" sz="quarter" idx="12"/>
          </p:nvPr>
        </p:nvSpPr>
        <p:spPr/>
        <p:txBody>
          <a:bodyPr/>
          <a:lstStyle/>
          <a:p>
            <a:fld id="{91B611A3-0B26-43DD-976B-1313911B37F3}" type="slidenum">
              <a:rPr lang="en-US" smtClean="0">
                <a:solidFill>
                  <a:prstClr val="black"/>
                </a:solidFill>
              </a:rPr>
              <a:pPr/>
              <a:t>3</a:t>
            </a:fld>
            <a:endParaRPr lang="en-US">
              <a:solidFill>
                <a:prstClr val="black"/>
              </a:solidFill>
            </a:endParaRPr>
          </a:p>
        </p:txBody>
      </p:sp>
      <p:sp>
        <p:nvSpPr>
          <p:cNvPr id="9" name="Title 1"/>
          <p:cNvSpPr>
            <a:spLocks noGrp="1"/>
          </p:cNvSpPr>
          <p:nvPr>
            <p:ph type="title"/>
          </p:nvPr>
        </p:nvSpPr>
        <p:spPr>
          <a:xfrm>
            <a:off x="539552" y="260648"/>
            <a:ext cx="8229600" cy="1143000"/>
          </a:xfrm>
          <a:solidFill>
            <a:srgbClr val="FF9900"/>
          </a:solidFill>
        </p:spPr>
        <p:txBody>
          <a:bodyPr>
            <a:normAutofit/>
          </a:bodyPr>
          <a:lstStyle/>
          <a:p>
            <a:pPr algn="l"/>
            <a:r>
              <a:rPr lang="en-US" sz="3300" b="1" dirty="0" smtClean="0">
                <a:latin typeface="+mn-lt"/>
                <a:cs typeface="Arial Black"/>
              </a:rPr>
              <a:t>PURPOSE</a:t>
            </a:r>
            <a:endParaRPr lang="en-US" sz="3300" b="1" dirty="0">
              <a:latin typeface="+mn-lt"/>
              <a:cs typeface="Arial Black"/>
            </a:endParaRPr>
          </a:p>
        </p:txBody>
      </p:sp>
    </p:spTree>
    <p:extLst>
      <p:ext uri="{BB962C8B-B14F-4D97-AF65-F5344CB8AC3E}">
        <p14:creationId xmlns:p14="http://schemas.microsoft.com/office/powerpoint/2010/main" xmlns="" val="2529166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196752"/>
            <a:ext cx="8579296" cy="4810539"/>
          </a:xfrm>
        </p:spPr>
        <p:txBody>
          <a:bodyPr>
            <a:noAutofit/>
          </a:bodyPr>
          <a:lstStyle/>
          <a:p>
            <a:pPr marL="285750" indent="-285750"/>
            <a:r>
              <a:rPr lang="en-ZA" sz="2200" dirty="0"/>
              <a:t>The Organisation for African Unity (OAU), as early as July 1994, adopted the African Maritime Transport Charter</a:t>
            </a:r>
          </a:p>
          <a:p>
            <a:pPr marL="285750" indent="-285750"/>
            <a:r>
              <a:rPr lang="en-ZA" sz="2200" dirty="0"/>
              <a:t> Maritime transport was recognised to be essential for the economic development of the </a:t>
            </a:r>
            <a:r>
              <a:rPr lang="en-ZA" sz="2200" dirty="0" smtClean="0"/>
              <a:t>continent</a:t>
            </a:r>
            <a:r>
              <a:rPr lang="en-ZA" sz="2200" dirty="0"/>
              <a:t> </a:t>
            </a:r>
            <a:r>
              <a:rPr lang="en-ZA" sz="2200" dirty="0" smtClean="0"/>
              <a:t>that </a:t>
            </a:r>
            <a:r>
              <a:rPr lang="en-ZA" sz="2200" dirty="0"/>
              <a:t>Africa needs to collaborate to find </a:t>
            </a:r>
            <a:r>
              <a:rPr lang="en-ZA" sz="2200" dirty="0" smtClean="0"/>
              <a:t>solutions</a:t>
            </a:r>
          </a:p>
          <a:p>
            <a:pPr marL="285750" indent="-285750"/>
            <a:r>
              <a:rPr lang="en-ZA" sz="2200" dirty="0" smtClean="0"/>
              <a:t> </a:t>
            </a:r>
            <a:r>
              <a:rPr lang="en-ZA" sz="2200" dirty="0"/>
              <a:t>The African Union (AU) subsequently adopted the updated and expanded Charter, which included provisions for the security and protection of the marine environment, in June 2010</a:t>
            </a:r>
            <a:r>
              <a:rPr lang="en-ZA" sz="2200" dirty="0" smtClean="0"/>
              <a:t>.</a:t>
            </a:r>
          </a:p>
          <a:p>
            <a:pPr marL="285750" indent="-285750"/>
            <a:r>
              <a:rPr lang="en-ZA" sz="2200" dirty="0" smtClean="0">
                <a:latin typeface="Arial" pitchFamily="34" charset="0"/>
                <a:ea typeface="Times New Roman"/>
                <a:cs typeface="Arial" pitchFamily="34" charset="0"/>
              </a:rPr>
              <a:t> </a:t>
            </a:r>
            <a:r>
              <a:rPr lang="en-ZA" sz="2200" dirty="0">
                <a:ea typeface="Times New Roman"/>
                <a:cs typeface="Arial" pitchFamily="34" charset="0"/>
              </a:rPr>
              <a:t>Charter falls within the scope of international law encompassing maritime transport and related activities in the coastal, inland waterways, territorial seas including the Exclusive Economic Zones of States </a:t>
            </a:r>
            <a:r>
              <a:rPr lang="en-ZA" sz="2200" dirty="0" smtClean="0">
                <a:ea typeface="Times New Roman"/>
                <a:cs typeface="Arial" pitchFamily="34" charset="0"/>
              </a:rPr>
              <a:t>Parties.</a:t>
            </a:r>
          </a:p>
          <a:p>
            <a:pPr marL="285750" indent="-285750"/>
            <a:r>
              <a:rPr lang="en-ZA" sz="2200" dirty="0" smtClean="0">
                <a:ea typeface="Times New Roman"/>
                <a:cs typeface="Arial" pitchFamily="34" charset="0"/>
              </a:rPr>
              <a:t>Furthermore </a:t>
            </a:r>
            <a:r>
              <a:rPr lang="en-ZA" sz="2200" dirty="0">
                <a:ea typeface="Times New Roman"/>
                <a:cs typeface="Arial" pitchFamily="34" charset="0"/>
              </a:rPr>
              <a:t>it seeks to promote cooperation between State Parties, regional and international organisations</a:t>
            </a:r>
            <a:endParaRPr lang="en-ZA" sz="2200" dirty="0">
              <a:cs typeface="Arial" pitchFamily="34" charset="0"/>
            </a:endParaRPr>
          </a:p>
          <a:p>
            <a:pPr marL="285750" indent="-285750"/>
            <a:endParaRPr lang="en-ZA" sz="2400" dirty="0" smtClean="0"/>
          </a:p>
          <a:p>
            <a:pPr marL="285750" indent="-285750"/>
            <a:endParaRPr lang="en-ZA" sz="2400" dirty="0"/>
          </a:p>
          <a:p>
            <a:pPr lvl="1">
              <a:buFont typeface="Wingdings" pitchFamily="2" charset="2"/>
              <a:buChar char="§"/>
            </a:pPr>
            <a:endParaRPr lang="en-ZA"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1B611A3-0B26-43DD-976B-1313911B37F3}" type="slidenum">
              <a:rPr lang="en-US" smtClean="0">
                <a:solidFill>
                  <a:prstClr val="black"/>
                </a:solidFill>
              </a:rPr>
              <a:pPr/>
              <a:t>4</a:t>
            </a:fld>
            <a:endParaRPr lang="en-US">
              <a:solidFill>
                <a:prstClr val="black"/>
              </a:solidFill>
            </a:endParaRPr>
          </a:p>
        </p:txBody>
      </p:sp>
      <p:sp>
        <p:nvSpPr>
          <p:cNvPr id="8" name="Title 1"/>
          <p:cNvSpPr txBox="1">
            <a:spLocks/>
          </p:cNvSpPr>
          <p:nvPr/>
        </p:nvSpPr>
        <p:spPr bwMode="auto">
          <a:xfrm>
            <a:off x="251520" y="313300"/>
            <a:ext cx="8279904" cy="720080"/>
          </a:xfrm>
          <a:prstGeom prst="rect">
            <a:avLst/>
          </a:prstGeom>
          <a:solidFill>
            <a:srgbClr val="FF9900"/>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a:r>
              <a:rPr lang="en-US" sz="3300" dirty="0" smtClean="0">
                <a:solidFill>
                  <a:schemeClr val="tx1"/>
                </a:solidFill>
                <a:latin typeface="+mn-lt"/>
                <a:cs typeface="Arial Black"/>
              </a:rPr>
              <a:t>BACKGROUND</a:t>
            </a:r>
            <a:endParaRPr lang="en-US" sz="3300" dirty="0">
              <a:solidFill>
                <a:schemeClr val="tx1"/>
              </a:solidFill>
              <a:latin typeface="+mn-lt"/>
              <a:cs typeface="Arial Black"/>
            </a:endParaRPr>
          </a:p>
        </p:txBody>
      </p:sp>
    </p:spTree>
    <p:extLst>
      <p:ext uri="{BB962C8B-B14F-4D97-AF65-F5344CB8AC3E}">
        <p14:creationId xmlns:p14="http://schemas.microsoft.com/office/powerpoint/2010/main" xmlns="" val="684428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340768"/>
            <a:ext cx="8363272" cy="4785395"/>
          </a:xfrm>
        </p:spPr>
        <p:txBody>
          <a:bodyPr>
            <a:normAutofit fontScale="62500" lnSpcReduction="20000"/>
          </a:bodyPr>
          <a:lstStyle/>
          <a:p>
            <a:endParaRPr lang="en-ZA" sz="2400" dirty="0"/>
          </a:p>
          <a:p>
            <a:r>
              <a:rPr lang="en-ZA" sz="3500" dirty="0" smtClean="0"/>
              <a:t>The Charter </a:t>
            </a:r>
            <a:r>
              <a:rPr lang="en-ZA" sz="3500" dirty="0"/>
              <a:t>is aimed at strengthening cooperation among Member States of the African Union in maritime transport, inland waterways navigation, ports and related activities. </a:t>
            </a:r>
          </a:p>
          <a:p>
            <a:pPr marL="0" indent="0">
              <a:buNone/>
            </a:pPr>
            <a:endParaRPr lang="en-ZA" sz="3500" dirty="0"/>
          </a:p>
          <a:p>
            <a:r>
              <a:rPr lang="en-GB" sz="3500" dirty="0" smtClean="0"/>
              <a:t>The Charter is an instrument of cooperation amongst African Nations and </a:t>
            </a:r>
            <a:r>
              <a:rPr lang="en-ZA" sz="3500" dirty="0" smtClean="0"/>
              <a:t> </a:t>
            </a:r>
            <a:r>
              <a:rPr lang="en-ZA" sz="3500" dirty="0"/>
              <a:t>embraces virtually every major issue that Africa is confronted </a:t>
            </a:r>
            <a:r>
              <a:rPr lang="en-ZA" sz="3500" dirty="0" smtClean="0"/>
              <a:t>with</a:t>
            </a:r>
            <a:r>
              <a:rPr lang="en-ZA" sz="3500" dirty="0"/>
              <a:t> </a:t>
            </a:r>
            <a:r>
              <a:rPr lang="en-ZA" sz="3500" dirty="0" smtClean="0"/>
              <a:t>amongst other the following:</a:t>
            </a:r>
          </a:p>
          <a:p>
            <a:pPr marL="0" indent="0">
              <a:buNone/>
            </a:pPr>
            <a:endParaRPr lang="en-ZA" sz="2900" dirty="0"/>
          </a:p>
          <a:p>
            <a:pPr>
              <a:buFont typeface="Wingdings" pitchFamily="2" charset="2"/>
              <a:buChar char="q"/>
            </a:pPr>
            <a:r>
              <a:rPr lang="en-ZA" sz="2200" dirty="0" smtClean="0"/>
              <a:t>Lack of cooperation in Maritime Administration and Port Operations</a:t>
            </a:r>
          </a:p>
          <a:p>
            <a:pPr>
              <a:buFont typeface="Wingdings" pitchFamily="2" charset="2"/>
              <a:buChar char="q"/>
            </a:pPr>
            <a:r>
              <a:rPr lang="en-ZA" sz="2200" dirty="0" smtClean="0"/>
              <a:t>Lack of cooperation  in Maritime and Inland Waterways</a:t>
            </a:r>
          </a:p>
          <a:p>
            <a:pPr>
              <a:buFont typeface="Wingdings" pitchFamily="2" charset="2"/>
              <a:buChar char="q"/>
            </a:pPr>
            <a:r>
              <a:rPr lang="en-ZA" sz="2200" dirty="0" smtClean="0"/>
              <a:t>Lack of cooperation between  Landlocked States and Transit States</a:t>
            </a:r>
          </a:p>
          <a:p>
            <a:pPr>
              <a:buFont typeface="Wingdings" pitchFamily="2" charset="2"/>
              <a:buChar char="q"/>
            </a:pPr>
            <a:r>
              <a:rPr lang="en-ZA" sz="2200" dirty="0" smtClean="0"/>
              <a:t>Lack of cooperation in infrastructure development , Ship Building and repairs</a:t>
            </a:r>
            <a:endParaRPr lang="en-ZA" sz="2200" dirty="0"/>
          </a:p>
          <a:p>
            <a:pPr>
              <a:buFont typeface="Wingdings" pitchFamily="2" charset="2"/>
              <a:buChar char="q"/>
            </a:pPr>
            <a:r>
              <a:rPr lang="en-ZA" sz="2200" dirty="0" smtClean="0"/>
              <a:t>Poor coordination in  Transit Agreements  and Policies</a:t>
            </a:r>
          </a:p>
          <a:p>
            <a:pPr>
              <a:buFont typeface="Wingdings" pitchFamily="2" charset="2"/>
              <a:buChar char="q"/>
            </a:pPr>
            <a:r>
              <a:rPr lang="en-ZA" sz="2200" dirty="0" smtClean="0"/>
              <a:t>Maritime Safety and Security </a:t>
            </a:r>
            <a:endParaRPr lang="en-ZA" sz="2200" dirty="0"/>
          </a:p>
          <a:p>
            <a:pPr>
              <a:buFont typeface="Wingdings" pitchFamily="2" charset="2"/>
              <a:buChar char="q"/>
            </a:pPr>
            <a:r>
              <a:rPr lang="en-ZA" sz="2200" dirty="0"/>
              <a:t> </a:t>
            </a:r>
            <a:r>
              <a:rPr lang="en-ZA" sz="2200" dirty="0" smtClean="0"/>
              <a:t>Research</a:t>
            </a:r>
            <a:r>
              <a:rPr lang="en-ZA" sz="2200" dirty="0"/>
              <a:t>, innovation and </a:t>
            </a:r>
            <a:r>
              <a:rPr lang="en-ZA" sz="2200" dirty="0" smtClean="0"/>
              <a:t>development, competitiveness and </a:t>
            </a:r>
            <a:r>
              <a:rPr lang="en-ZA" sz="2200" dirty="0"/>
              <a:t>job creation; </a:t>
            </a:r>
          </a:p>
          <a:p>
            <a:pPr>
              <a:buFont typeface="Wingdings" pitchFamily="2" charset="2"/>
              <a:buChar char="q"/>
            </a:pPr>
            <a:r>
              <a:rPr lang="en-ZA" sz="2200" dirty="0" smtClean="0"/>
              <a:t>international </a:t>
            </a:r>
            <a:r>
              <a:rPr lang="en-ZA" sz="2200" dirty="0"/>
              <a:t>trade; transport,</a:t>
            </a:r>
          </a:p>
          <a:p>
            <a:pPr>
              <a:buFont typeface="Wingdings" pitchFamily="2" charset="2"/>
              <a:buChar char="q"/>
            </a:pPr>
            <a:r>
              <a:rPr lang="en-ZA" sz="2200" dirty="0"/>
              <a:t>communication and logistics</a:t>
            </a:r>
            <a:r>
              <a:rPr lang="en-ZA" sz="2200" dirty="0" smtClean="0"/>
              <a:t>.</a:t>
            </a:r>
          </a:p>
          <a:p>
            <a:pPr>
              <a:buFont typeface="Wingdings" pitchFamily="2" charset="2"/>
              <a:buChar char="q"/>
            </a:pPr>
            <a:r>
              <a:rPr lang="en-ZA" sz="2200" dirty="0" smtClean="0"/>
              <a:t>Gender Balance and participation of Women</a:t>
            </a:r>
            <a:endParaRPr lang="en-ZA" sz="2200" dirty="0"/>
          </a:p>
          <a:p>
            <a:pPr marL="0" indent="0">
              <a:buNone/>
            </a:pPr>
            <a:endParaRPr lang="en-ZA" sz="2200" dirty="0"/>
          </a:p>
          <a:p>
            <a:pPr lvl="0">
              <a:buFont typeface="Wingdings" pitchFamily="2" charset="2"/>
              <a:buChar char="Ø"/>
            </a:pPr>
            <a:endParaRPr lang="en-GB" sz="2400" dirty="0"/>
          </a:p>
        </p:txBody>
      </p:sp>
      <p:sp>
        <p:nvSpPr>
          <p:cNvPr id="4" name="Slide Number Placeholder 3"/>
          <p:cNvSpPr>
            <a:spLocks noGrp="1"/>
          </p:cNvSpPr>
          <p:nvPr>
            <p:ph type="sldNum" sz="quarter" idx="12"/>
          </p:nvPr>
        </p:nvSpPr>
        <p:spPr/>
        <p:txBody>
          <a:bodyPr/>
          <a:lstStyle/>
          <a:p>
            <a:fld id="{91B611A3-0B26-43DD-976B-1313911B37F3}" type="slidenum">
              <a:rPr lang="en-US" smtClean="0">
                <a:solidFill>
                  <a:prstClr val="black"/>
                </a:solidFill>
              </a:rPr>
              <a:pPr/>
              <a:t>5</a:t>
            </a:fld>
            <a:endParaRPr lang="en-US" dirty="0">
              <a:solidFill>
                <a:prstClr val="black"/>
              </a:solidFill>
            </a:endParaRPr>
          </a:p>
        </p:txBody>
      </p:sp>
      <p:sp>
        <p:nvSpPr>
          <p:cNvPr id="6" name="Title 1"/>
          <p:cNvSpPr txBox="1">
            <a:spLocks/>
          </p:cNvSpPr>
          <p:nvPr/>
        </p:nvSpPr>
        <p:spPr bwMode="auto">
          <a:xfrm>
            <a:off x="107504" y="116631"/>
            <a:ext cx="8928992" cy="928045"/>
          </a:xfrm>
          <a:prstGeom prst="rect">
            <a:avLst/>
          </a:prstGeom>
          <a:solidFill>
            <a:srgbClr val="FF9900"/>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a:r>
              <a:rPr lang="en-US" sz="3300" b="1" dirty="0" smtClean="0">
                <a:solidFill>
                  <a:schemeClr val="tx1"/>
                </a:solidFill>
                <a:latin typeface="+mn-lt"/>
                <a:cs typeface="Arial" pitchFamily="34" charset="0"/>
              </a:rPr>
              <a:t>OVERVIEW OF THE CHARTER</a:t>
            </a:r>
            <a:endParaRPr lang="en-US" sz="3300" b="1" dirty="0">
              <a:solidFill>
                <a:schemeClr val="tx1"/>
              </a:solidFill>
              <a:latin typeface="+mn-lt"/>
              <a:cs typeface="Arial" pitchFamily="34" charset="0"/>
            </a:endParaRPr>
          </a:p>
        </p:txBody>
      </p:sp>
    </p:spTree>
    <p:extLst>
      <p:ext uri="{BB962C8B-B14F-4D97-AF65-F5344CB8AC3E}">
        <p14:creationId xmlns:p14="http://schemas.microsoft.com/office/powerpoint/2010/main" xmlns="" val="2229267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ZA" sz="2400" dirty="0" smtClean="0">
                <a:cs typeface="Arial" pitchFamily="34" charset="0"/>
              </a:rPr>
              <a:t>The strategic focus of African Maritime Transport Charter is on strengthening co-operation among African countries in the maritime transport sector.</a:t>
            </a:r>
          </a:p>
          <a:p>
            <a:r>
              <a:rPr lang="en-ZA" sz="2400" dirty="0" smtClean="0">
                <a:cs typeface="Arial" pitchFamily="34" charset="0"/>
              </a:rPr>
              <a:t>The Charter is also in line with Government Priorities and </a:t>
            </a:r>
            <a:r>
              <a:rPr lang="en-ZA" sz="2400" dirty="0">
                <a:cs typeface="Arial" pitchFamily="34" charset="0"/>
              </a:rPr>
              <a:t>Policies </a:t>
            </a:r>
            <a:r>
              <a:rPr lang="en-ZA" sz="2400" dirty="0" err="1" smtClean="0">
                <a:cs typeface="Arial" pitchFamily="34" charset="0"/>
              </a:rPr>
              <a:t>i.e</a:t>
            </a:r>
            <a:r>
              <a:rPr lang="en-ZA" sz="2400" dirty="0" smtClean="0">
                <a:cs typeface="Arial" pitchFamily="34" charset="0"/>
              </a:rPr>
              <a:t> NDP which acknowledges the </a:t>
            </a:r>
            <a:r>
              <a:rPr lang="en-ZA" sz="2400" i="1" dirty="0">
                <a:cs typeface="Arial" pitchFamily="34" charset="0"/>
              </a:rPr>
              <a:t>challenges in the maritime </a:t>
            </a:r>
            <a:r>
              <a:rPr lang="en-ZA" sz="2400" i="1" dirty="0" smtClean="0">
                <a:cs typeface="Arial" pitchFamily="34" charset="0"/>
              </a:rPr>
              <a:t>particularly, low </a:t>
            </a:r>
            <a:r>
              <a:rPr lang="en-ZA" sz="2400" i="1" dirty="0">
                <a:cs typeface="Arial" pitchFamily="34" charset="0"/>
              </a:rPr>
              <a:t>level of corporation among African Maritime Administrators in the areas of safety, security and  environmental management</a:t>
            </a:r>
            <a:r>
              <a:rPr lang="en-ZA" sz="2400" i="1" dirty="0" smtClean="0">
                <a:cs typeface="Arial" pitchFamily="34" charset="0"/>
              </a:rPr>
              <a:t>.</a:t>
            </a:r>
          </a:p>
          <a:p>
            <a:r>
              <a:rPr lang="en-ZA" sz="2400" dirty="0" smtClean="0">
                <a:cs typeface="Arial" pitchFamily="34" charset="0"/>
              </a:rPr>
              <a:t>15</a:t>
            </a:r>
            <a:r>
              <a:rPr lang="en-ZA" sz="2400" baseline="30000" dirty="0" smtClean="0">
                <a:cs typeface="Arial" pitchFamily="34" charset="0"/>
              </a:rPr>
              <a:t>th</a:t>
            </a:r>
            <a:r>
              <a:rPr lang="en-ZA" sz="2400" dirty="0" smtClean="0">
                <a:cs typeface="Arial" pitchFamily="34" charset="0"/>
              </a:rPr>
              <a:t> session of the AU Assembly resolved that Member States should accelerate the ratification of the Charter so that it come to force</a:t>
            </a:r>
          </a:p>
          <a:p>
            <a:r>
              <a:rPr lang="en-ZA" sz="2400" dirty="0" smtClean="0">
                <a:cs typeface="Arial" pitchFamily="34" charset="0"/>
              </a:rPr>
              <a:t>The Charter is a deliverable of objective 18 of Operation Phakisa Initiative aimed at unlocking the potential of South Africa’s Oceans</a:t>
            </a:r>
          </a:p>
          <a:p>
            <a:pPr marL="0" indent="0">
              <a:buNone/>
            </a:pPr>
            <a:endParaRPr lang="en-ZA" sz="2400" dirty="0" smtClean="0">
              <a:solidFill>
                <a:srgbClr val="FF0000"/>
              </a:solidFill>
              <a:latin typeface="Arial" pitchFamily="34" charset="0"/>
              <a:cs typeface="Arial" pitchFamily="34" charset="0"/>
            </a:endParaRPr>
          </a:p>
          <a:p>
            <a:endParaRPr lang="en-ZA" sz="2400" dirty="0" smtClean="0">
              <a:latin typeface="Arial" pitchFamily="34" charset="0"/>
              <a:cs typeface="Arial" pitchFamily="34" charset="0"/>
            </a:endParaRPr>
          </a:p>
          <a:p>
            <a:endParaRPr lang="en-ZA" dirty="0"/>
          </a:p>
          <a:p>
            <a:pPr marL="109728" indent="0">
              <a:buNone/>
            </a:pPr>
            <a:endParaRPr lang="en-ZA" dirty="0"/>
          </a:p>
        </p:txBody>
      </p:sp>
      <p:sp>
        <p:nvSpPr>
          <p:cNvPr id="4" name="Slide Number Placeholder 3"/>
          <p:cNvSpPr>
            <a:spLocks noGrp="1"/>
          </p:cNvSpPr>
          <p:nvPr>
            <p:ph type="sldNum" sz="quarter" idx="12"/>
          </p:nvPr>
        </p:nvSpPr>
        <p:spPr/>
        <p:txBody>
          <a:bodyPr/>
          <a:lstStyle/>
          <a:p>
            <a:fld id="{91B611A3-0B26-43DD-976B-1313911B37F3}" type="slidenum">
              <a:rPr lang="en-US" smtClean="0">
                <a:solidFill>
                  <a:prstClr val="black"/>
                </a:solidFill>
              </a:rPr>
              <a:pPr/>
              <a:t>6</a:t>
            </a:fld>
            <a:endParaRPr lang="en-US" dirty="0">
              <a:solidFill>
                <a:prstClr val="black"/>
              </a:solidFill>
            </a:endParaRPr>
          </a:p>
        </p:txBody>
      </p:sp>
      <p:sp>
        <p:nvSpPr>
          <p:cNvPr id="6" name="Title 1"/>
          <p:cNvSpPr txBox="1">
            <a:spLocks/>
          </p:cNvSpPr>
          <p:nvPr/>
        </p:nvSpPr>
        <p:spPr bwMode="auto">
          <a:xfrm>
            <a:off x="0" y="116632"/>
            <a:ext cx="9144000" cy="928045"/>
          </a:xfrm>
          <a:prstGeom prst="rect">
            <a:avLst/>
          </a:prstGeom>
          <a:solidFill>
            <a:srgbClr val="FF9900"/>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a:r>
              <a:rPr lang="en-US" sz="3300" b="1" dirty="0" smtClean="0">
                <a:solidFill>
                  <a:schemeClr val="tx1"/>
                </a:solidFill>
                <a:latin typeface="+mn-lt"/>
                <a:cs typeface="Arial" pitchFamily="34" charset="0"/>
              </a:rPr>
              <a:t>STRATEGIC FOCUS OF THE CAB MEMO</a:t>
            </a:r>
            <a:endParaRPr lang="en-US" sz="3300" b="1" dirty="0">
              <a:solidFill>
                <a:schemeClr val="tx1"/>
              </a:solidFill>
              <a:latin typeface="+mn-lt"/>
              <a:cs typeface="Arial" pitchFamily="34" charset="0"/>
            </a:endParaRPr>
          </a:p>
        </p:txBody>
      </p:sp>
    </p:spTree>
    <p:extLst>
      <p:ext uri="{BB962C8B-B14F-4D97-AF65-F5344CB8AC3E}">
        <p14:creationId xmlns:p14="http://schemas.microsoft.com/office/powerpoint/2010/main" xmlns="" val="603813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764704"/>
            <a:ext cx="8435280" cy="5242587"/>
          </a:xfrm>
        </p:spPr>
        <p:txBody>
          <a:bodyPr>
            <a:normAutofit lnSpcReduction="10000"/>
          </a:bodyPr>
          <a:lstStyle/>
          <a:p>
            <a:r>
              <a:rPr lang="en-ZA" sz="2200" dirty="0" smtClean="0"/>
              <a:t>SA’s recognise a </a:t>
            </a:r>
            <a:r>
              <a:rPr lang="en-ZA" sz="2200" dirty="0"/>
              <a:t>need for the generation of the comprehensive maritime </a:t>
            </a:r>
            <a:r>
              <a:rPr lang="en-ZA" sz="2200" dirty="0" smtClean="0"/>
              <a:t>transport policies and strategies </a:t>
            </a:r>
            <a:r>
              <a:rPr lang="en-ZA" sz="2200" dirty="0"/>
              <a:t>for Africa.</a:t>
            </a:r>
          </a:p>
          <a:p>
            <a:r>
              <a:rPr lang="en-ZA" sz="2200" dirty="0"/>
              <a:t>A</a:t>
            </a:r>
            <a:r>
              <a:rPr lang="en-ZA" sz="2200" dirty="0" smtClean="0"/>
              <a:t> </a:t>
            </a:r>
            <a:r>
              <a:rPr lang="en-ZA" sz="2200" dirty="0"/>
              <a:t>collective Continental and Regional ownership and support of all issues pertaining to maritime </a:t>
            </a:r>
            <a:r>
              <a:rPr lang="en-ZA" sz="2200" dirty="0" smtClean="0"/>
              <a:t>governance</a:t>
            </a:r>
            <a:r>
              <a:rPr lang="en-ZA" sz="2200" dirty="0"/>
              <a:t> </a:t>
            </a:r>
            <a:r>
              <a:rPr lang="en-ZA" sz="2200" dirty="0" smtClean="0"/>
              <a:t>as prescribed in the Charter</a:t>
            </a:r>
          </a:p>
          <a:p>
            <a:r>
              <a:rPr lang="en-ZA" sz="2200" dirty="0" smtClean="0"/>
              <a:t>Harmonisation </a:t>
            </a:r>
            <a:r>
              <a:rPr lang="en-ZA" sz="2200" dirty="0"/>
              <a:t>of laws, policies and institutions to facilitate co-operation and collaboration to ensure Continental and Regional maritime security.</a:t>
            </a:r>
          </a:p>
          <a:p>
            <a:r>
              <a:rPr lang="en-ZA" sz="2200" dirty="0" smtClean="0"/>
              <a:t>Enhancement </a:t>
            </a:r>
            <a:r>
              <a:rPr lang="en-ZA" sz="2200" dirty="0" smtClean="0">
                <a:cs typeface="Arial" pitchFamily="34" charset="0"/>
              </a:rPr>
              <a:t>of cooperation </a:t>
            </a:r>
            <a:r>
              <a:rPr lang="en-ZA" sz="2200" dirty="0">
                <a:cs typeface="Arial" pitchFamily="34" charset="0"/>
              </a:rPr>
              <a:t>among State Parties in the areas of maritime </a:t>
            </a:r>
            <a:r>
              <a:rPr lang="en-ZA" sz="2200" dirty="0" smtClean="0">
                <a:cs typeface="Arial" pitchFamily="34" charset="0"/>
              </a:rPr>
              <a:t>safety , marine  environment protection management and Search and Rescue </a:t>
            </a:r>
          </a:p>
          <a:p>
            <a:r>
              <a:rPr lang="en-ZA" sz="2200" dirty="0" smtClean="0">
                <a:cs typeface="Arial" pitchFamily="34" charset="0"/>
              </a:rPr>
              <a:t>Promotion </a:t>
            </a:r>
            <a:r>
              <a:rPr lang="en-ZA" sz="2200" dirty="0">
                <a:cs typeface="Arial" pitchFamily="34" charset="0"/>
              </a:rPr>
              <a:t>of national and regional </a:t>
            </a:r>
            <a:r>
              <a:rPr lang="en-ZA" sz="2200" dirty="0" err="1">
                <a:cs typeface="Arial" pitchFamily="34" charset="0"/>
              </a:rPr>
              <a:t>Cabotage</a:t>
            </a:r>
            <a:r>
              <a:rPr lang="en-ZA" sz="2200" dirty="0">
                <a:cs typeface="Arial" pitchFamily="34" charset="0"/>
              </a:rPr>
              <a:t> to encourage intra-Africa trade to facilitate economic and socio-economic integration in the Continent</a:t>
            </a:r>
          </a:p>
          <a:p>
            <a:r>
              <a:rPr lang="en-ZA" sz="2200" dirty="0">
                <a:cs typeface="Arial" pitchFamily="34" charset="0"/>
              </a:rPr>
              <a:t>Port reform and efficiency for port services to ensure competitiveness of the African Ports</a:t>
            </a:r>
          </a:p>
          <a:p>
            <a:endParaRPr lang="en-ZA" sz="1800" dirty="0" smtClean="0">
              <a:latin typeface="Arial" pitchFamily="34" charset="0"/>
              <a:cs typeface="Arial" pitchFamily="34" charset="0"/>
            </a:endParaRPr>
          </a:p>
          <a:p>
            <a:endParaRPr lang="en-ZA" sz="1800" dirty="0">
              <a:latin typeface="Arial" pitchFamily="34" charset="0"/>
              <a:cs typeface="Arial" pitchFamily="34" charset="0"/>
            </a:endParaRPr>
          </a:p>
          <a:p>
            <a:endParaRPr lang="en-ZA" sz="2200" dirty="0"/>
          </a:p>
          <a:p>
            <a:endParaRPr lang="en-ZA" dirty="0" smtClean="0"/>
          </a:p>
        </p:txBody>
      </p:sp>
      <p:sp>
        <p:nvSpPr>
          <p:cNvPr id="4" name="Slide Number Placeholder 3"/>
          <p:cNvSpPr>
            <a:spLocks noGrp="1"/>
          </p:cNvSpPr>
          <p:nvPr>
            <p:ph type="sldNum" sz="quarter" idx="12"/>
          </p:nvPr>
        </p:nvSpPr>
        <p:spPr/>
        <p:txBody>
          <a:bodyPr/>
          <a:lstStyle/>
          <a:p>
            <a:fld id="{91B611A3-0B26-43DD-976B-1313911B37F3}" type="slidenum">
              <a:rPr lang="en-US" smtClean="0">
                <a:solidFill>
                  <a:prstClr val="black"/>
                </a:solidFill>
              </a:rPr>
              <a:pPr/>
              <a:t>7</a:t>
            </a:fld>
            <a:endParaRPr lang="en-US">
              <a:solidFill>
                <a:prstClr val="black"/>
              </a:solidFill>
            </a:endParaRPr>
          </a:p>
        </p:txBody>
      </p:sp>
      <p:sp>
        <p:nvSpPr>
          <p:cNvPr id="6" name="Title 1"/>
          <p:cNvSpPr txBox="1">
            <a:spLocks/>
          </p:cNvSpPr>
          <p:nvPr/>
        </p:nvSpPr>
        <p:spPr bwMode="auto">
          <a:xfrm>
            <a:off x="0" y="44624"/>
            <a:ext cx="9144000" cy="720080"/>
          </a:xfrm>
          <a:prstGeom prst="rect">
            <a:avLst/>
          </a:prstGeom>
          <a:solidFill>
            <a:srgbClr val="FF9900"/>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a:r>
              <a:rPr lang="en-US" sz="3300" b="1" dirty="0" smtClean="0">
                <a:solidFill>
                  <a:schemeClr val="tx1"/>
                </a:solidFill>
                <a:latin typeface="+mn-lt"/>
                <a:cs typeface="Arial Black"/>
              </a:rPr>
              <a:t>ISSUES ON INTERESTS TO SA</a:t>
            </a:r>
            <a:endParaRPr lang="en-US" sz="3300" b="1" dirty="0">
              <a:solidFill>
                <a:schemeClr val="tx1"/>
              </a:solidFill>
              <a:latin typeface="+mn-lt"/>
              <a:cs typeface="Arial Black"/>
            </a:endParaRPr>
          </a:p>
        </p:txBody>
      </p:sp>
    </p:spTree>
    <p:extLst>
      <p:ext uri="{BB962C8B-B14F-4D97-AF65-F5344CB8AC3E}">
        <p14:creationId xmlns:p14="http://schemas.microsoft.com/office/powerpoint/2010/main" xmlns="" val="1282216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980728"/>
            <a:ext cx="8507288" cy="5145435"/>
          </a:xfrm>
        </p:spPr>
        <p:txBody>
          <a:bodyPr/>
          <a:lstStyle/>
          <a:p>
            <a:r>
              <a:rPr lang="en-ZA" sz="2200" dirty="0" smtClean="0">
                <a:cs typeface="Arial" pitchFamily="34" charset="0"/>
              </a:rPr>
              <a:t>Legal opinion obtained from Chief State Law Advisers from Department of Justice and Constitutional Dev and DIRCO indicated that the Charter is not in conflict with domestic and international laws</a:t>
            </a:r>
          </a:p>
          <a:p>
            <a:pPr marL="0" indent="0">
              <a:buNone/>
            </a:pPr>
            <a:endParaRPr lang="en-ZA" sz="2200" dirty="0" smtClean="0">
              <a:cs typeface="Arial" pitchFamily="34" charset="0"/>
            </a:endParaRPr>
          </a:p>
          <a:p>
            <a:r>
              <a:rPr lang="en-ZA" sz="2200" dirty="0" smtClean="0">
                <a:cs typeface="Arial" pitchFamily="34" charset="0"/>
              </a:rPr>
              <a:t>The Charter was circulated to the following organisations and Departments for comments, namely Dep of Environmental Affairs, Trade and Industry, DIRCO, Water Affairs, Treasury, Public Enterprises, the Shipping Industry, Transnet and SAMSA.</a:t>
            </a:r>
          </a:p>
          <a:p>
            <a:pPr marL="0" indent="0">
              <a:buNone/>
            </a:pPr>
            <a:endParaRPr lang="en-ZA" sz="2200" dirty="0" smtClean="0">
              <a:cs typeface="Arial" pitchFamily="34" charset="0"/>
            </a:endParaRPr>
          </a:p>
          <a:p>
            <a:r>
              <a:rPr lang="en-ZA" sz="2200" dirty="0" smtClean="0">
                <a:cs typeface="Arial" pitchFamily="34" charset="0"/>
              </a:rPr>
              <a:t>The Charter was presented to ICTS and JCPS DG’s Cluster wherein it was approved for Cabinet’s consideration.</a:t>
            </a:r>
          </a:p>
          <a:p>
            <a:r>
              <a:rPr lang="en-ZA" sz="2200" dirty="0" smtClean="0">
                <a:cs typeface="Arial" pitchFamily="34" charset="0"/>
              </a:rPr>
              <a:t>ICTS Cabinet approved the Charter on the 5</a:t>
            </a:r>
            <a:r>
              <a:rPr lang="en-ZA" sz="2200" baseline="30000" dirty="0" smtClean="0">
                <a:cs typeface="Arial" pitchFamily="34" charset="0"/>
              </a:rPr>
              <a:t>th</a:t>
            </a:r>
            <a:r>
              <a:rPr lang="en-ZA" sz="2200" dirty="0" smtClean="0">
                <a:cs typeface="Arial" pitchFamily="34" charset="0"/>
              </a:rPr>
              <a:t> of May 2015 for submission to Parliament</a:t>
            </a:r>
            <a:endParaRPr lang="en-ZA" sz="2400" dirty="0">
              <a:cs typeface="Arial" pitchFamily="34" charset="0"/>
            </a:endParaRPr>
          </a:p>
        </p:txBody>
      </p:sp>
      <p:sp>
        <p:nvSpPr>
          <p:cNvPr id="4" name="Slide Number Placeholder 3"/>
          <p:cNvSpPr>
            <a:spLocks noGrp="1"/>
          </p:cNvSpPr>
          <p:nvPr>
            <p:ph type="sldNum" sz="quarter" idx="12"/>
          </p:nvPr>
        </p:nvSpPr>
        <p:spPr/>
        <p:txBody>
          <a:bodyPr/>
          <a:lstStyle/>
          <a:p>
            <a:fld id="{91B611A3-0B26-43DD-976B-1313911B37F3}" type="slidenum">
              <a:rPr lang="en-US" smtClean="0">
                <a:solidFill>
                  <a:prstClr val="black"/>
                </a:solidFill>
              </a:rPr>
              <a:pPr/>
              <a:t>8</a:t>
            </a:fld>
            <a:endParaRPr lang="en-US">
              <a:solidFill>
                <a:prstClr val="black"/>
              </a:solidFill>
            </a:endParaRPr>
          </a:p>
        </p:txBody>
      </p:sp>
      <p:sp>
        <p:nvSpPr>
          <p:cNvPr id="6" name="Title 1"/>
          <p:cNvSpPr txBox="1">
            <a:spLocks/>
          </p:cNvSpPr>
          <p:nvPr/>
        </p:nvSpPr>
        <p:spPr bwMode="auto">
          <a:xfrm>
            <a:off x="0" y="44624"/>
            <a:ext cx="9144000" cy="720080"/>
          </a:xfrm>
          <a:prstGeom prst="rect">
            <a:avLst/>
          </a:prstGeom>
          <a:solidFill>
            <a:srgbClr val="FF9900"/>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a:r>
              <a:rPr lang="en-US" sz="3300" b="1" dirty="0" smtClean="0">
                <a:solidFill>
                  <a:schemeClr val="tx1"/>
                </a:solidFill>
                <a:latin typeface="+mn-lt"/>
                <a:cs typeface="Arial Black"/>
              </a:rPr>
              <a:t>CONSULTATION</a:t>
            </a:r>
            <a:endParaRPr lang="en-US" sz="3300" b="1" dirty="0">
              <a:solidFill>
                <a:schemeClr val="tx1"/>
              </a:solidFill>
              <a:latin typeface="+mn-lt"/>
              <a:cs typeface="Arial Black"/>
            </a:endParaRPr>
          </a:p>
        </p:txBody>
      </p:sp>
    </p:spTree>
    <p:extLst>
      <p:ext uri="{BB962C8B-B14F-4D97-AF65-F5344CB8AC3E}">
        <p14:creationId xmlns:p14="http://schemas.microsoft.com/office/powerpoint/2010/main" xmlns="" val="2912722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96752"/>
            <a:ext cx="8229600" cy="4752528"/>
          </a:xfrm>
        </p:spPr>
        <p:txBody>
          <a:bodyPr>
            <a:normAutofit fontScale="40000" lnSpcReduction="20000"/>
          </a:bodyPr>
          <a:lstStyle/>
          <a:p>
            <a:pPr marL="109728" indent="0">
              <a:buNone/>
            </a:pPr>
            <a:r>
              <a:rPr lang="en-ZA" sz="4600" dirty="0" smtClean="0">
                <a:cs typeface="Arial" pitchFamily="34" charset="0"/>
              </a:rPr>
              <a:t>IMPLEMENTATION PLAN</a:t>
            </a:r>
          </a:p>
          <a:p>
            <a:pPr marL="109728" indent="0">
              <a:buNone/>
            </a:pPr>
            <a:endParaRPr lang="en-ZA" sz="4600" dirty="0"/>
          </a:p>
          <a:p>
            <a:pPr marL="109728" indent="0">
              <a:buNone/>
            </a:pPr>
            <a:r>
              <a:rPr lang="en-ZA" sz="4600" dirty="0" smtClean="0">
                <a:cs typeface="Arial" pitchFamily="34" charset="0"/>
              </a:rPr>
              <a:t>The Department will continue to work together with all relevant stakeholders to ensure appropriate implementation of the Charter that balances SA’s maritime interests</a:t>
            </a:r>
          </a:p>
          <a:p>
            <a:pPr marL="109728" indent="0">
              <a:buNone/>
            </a:pPr>
            <a:endParaRPr lang="en-ZA" sz="4600" dirty="0" smtClean="0">
              <a:cs typeface="Arial" pitchFamily="34" charset="0"/>
            </a:endParaRPr>
          </a:p>
          <a:p>
            <a:pPr marL="109728" indent="0">
              <a:buNone/>
            </a:pPr>
            <a:r>
              <a:rPr lang="en-ZA" sz="4600" dirty="0" smtClean="0">
                <a:cs typeface="Arial" pitchFamily="34" charset="0"/>
              </a:rPr>
              <a:t>IMPLICATIONS FOR VULNERABLE GROUPS</a:t>
            </a:r>
          </a:p>
          <a:p>
            <a:pPr marL="109728" indent="0">
              <a:buNone/>
            </a:pPr>
            <a:endParaRPr lang="en-ZA" sz="4600" dirty="0" smtClean="0">
              <a:cs typeface="Arial" pitchFamily="34" charset="0"/>
            </a:endParaRPr>
          </a:p>
          <a:p>
            <a:pPr marL="109728" indent="0">
              <a:buNone/>
            </a:pPr>
            <a:r>
              <a:rPr lang="en-ZA" sz="4600" dirty="0" smtClean="0">
                <a:cs typeface="Arial" pitchFamily="34" charset="0"/>
              </a:rPr>
              <a:t>Article 37 of the Charter encourages State Parties to adopt policies that creates opportunities for the advancement of Women in the maritime sector</a:t>
            </a:r>
            <a:endParaRPr lang="en-ZA" sz="4600" dirty="0">
              <a:cs typeface="Arial" pitchFamily="34" charset="0"/>
            </a:endParaRPr>
          </a:p>
          <a:p>
            <a:pPr marL="109728" indent="0">
              <a:buNone/>
            </a:pPr>
            <a:endParaRPr lang="en-ZA" sz="4600" dirty="0" smtClean="0">
              <a:cs typeface="Arial" pitchFamily="34" charset="0"/>
            </a:endParaRPr>
          </a:p>
          <a:p>
            <a:pPr marL="109728" indent="0">
              <a:buNone/>
            </a:pPr>
            <a:r>
              <a:rPr lang="en-ZA" sz="4600" dirty="0" smtClean="0">
                <a:cs typeface="Arial" pitchFamily="34" charset="0"/>
              </a:rPr>
              <a:t>FINANCIAL IMPLICATIONS</a:t>
            </a:r>
          </a:p>
          <a:p>
            <a:pPr marL="109728" indent="0">
              <a:buNone/>
            </a:pPr>
            <a:r>
              <a:rPr lang="en-ZA" sz="4600" dirty="0" smtClean="0">
                <a:cs typeface="Arial" pitchFamily="34" charset="0"/>
              </a:rPr>
              <a:t>None at this stage</a:t>
            </a:r>
          </a:p>
          <a:p>
            <a:pPr marL="109728" indent="0">
              <a:buNone/>
            </a:pPr>
            <a:endParaRPr lang="en-ZA" sz="4600" dirty="0">
              <a:cs typeface="Arial" pitchFamily="34" charset="0"/>
            </a:endParaRPr>
          </a:p>
          <a:p>
            <a:pPr marL="109728" indent="0">
              <a:buNone/>
            </a:pPr>
            <a:r>
              <a:rPr lang="en-ZA" sz="4600" dirty="0" smtClean="0">
                <a:cs typeface="Arial" pitchFamily="34" charset="0"/>
              </a:rPr>
              <a:t>SECURITY IMPLICATIONS</a:t>
            </a:r>
          </a:p>
          <a:p>
            <a:pPr marL="109728" indent="0">
              <a:buNone/>
            </a:pPr>
            <a:r>
              <a:rPr lang="en-ZA" sz="4600" dirty="0" smtClean="0">
                <a:cs typeface="Arial" pitchFamily="34" charset="0"/>
              </a:rPr>
              <a:t>The Charter was presented to the JCPS Cluster and to the Navy and there are no security implications</a:t>
            </a:r>
          </a:p>
          <a:p>
            <a:pPr marL="109728" indent="0">
              <a:buNone/>
            </a:pPr>
            <a:endParaRPr lang="en-ZA" sz="2400" dirty="0">
              <a:latin typeface="Arial" pitchFamily="34" charset="0"/>
              <a:cs typeface="Arial" pitchFamily="34" charset="0"/>
            </a:endParaRPr>
          </a:p>
          <a:p>
            <a:pPr marL="109728" indent="0">
              <a:buNone/>
            </a:pPr>
            <a:endParaRPr lang="en-ZA"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1B611A3-0B26-43DD-976B-1313911B37F3}" type="slidenum">
              <a:rPr lang="en-US" smtClean="0">
                <a:solidFill>
                  <a:prstClr val="black"/>
                </a:solidFill>
              </a:rPr>
              <a:pPr/>
              <a:t>9</a:t>
            </a:fld>
            <a:endParaRPr lang="en-US">
              <a:solidFill>
                <a:prstClr val="black"/>
              </a:solidFill>
            </a:endParaRPr>
          </a:p>
        </p:txBody>
      </p:sp>
      <p:sp>
        <p:nvSpPr>
          <p:cNvPr id="6" name="Title 1"/>
          <p:cNvSpPr txBox="1">
            <a:spLocks/>
          </p:cNvSpPr>
          <p:nvPr/>
        </p:nvSpPr>
        <p:spPr bwMode="auto">
          <a:xfrm>
            <a:off x="0" y="44624"/>
            <a:ext cx="9144000" cy="720080"/>
          </a:xfrm>
          <a:prstGeom prst="rect">
            <a:avLst/>
          </a:prstGeom>
          <a:solidFill>
            <a:srgbClr val="FF9900"/>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pPr algn="l"/>
            <a:r>
              <a:rPr lang="en-US" sz="3300" b="1" dirty="0" smtClean="0">
                <a:solidFill>
                  <a:schemeClr val="tx1"/>
                </a:solidFill>
                <a:latin typeface="+mn-lt"/>
                <a:cs typeface="Arial Black"/>
              </a:rPr>
              <a:t>OTHER IMPLICATIONS</a:t>
            </a:r>
            <a:endParaRPr lang="en-US" sz="3300" b="1" dirty="0">
              <a:solidFill>
                <a:schemeClr val="tx1"/>
              </a:solidFill>
              <a:latin typeface="+mn-lt"/>
              <a:cs typeface="Arial Black"/>
            </a:endParaRPr>
          </a:p>
        </p:txBody>
      </p:sp>
    </p:spTree>
    <p:extLst>
      <p:ext uri="{BB962C8B-B14F-4D97-AF65-F5344CB8AC3E}">
        <p14:creationId xmlns:p14="http://schemas.microsoft.com/office/powerpoint/2010/main" xmlns="" val="1670451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840</Words>
  <Application>Microsoft Office PowerPoint</Application>
  <PresentationFormat>On-screen Show (4:3)</PresentationFormat>
  <Paragraphs>95</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   </vt:lpstr>
      <vt:lpstr>PURPOSE</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PUMZA</cp:lastModifiedBy>
  <cp:revision>5</cp:revision>
  <dcterms:created xsi:type="dcterms:W3CDTF">2015-10-12T10:01:02Z</dcterms:created>
  <dcterms:modified xsi:type="dcterms:W3CDTF">2015-10-16T07:23:56Z</dcterms:modified>
</cp:coreProperties>
</file>