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notesSlides/notesSlide2.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684" r:id="rId1"/>
    <p:sldMasterId id="2147484696" r:id="rId2"/>
    <p:sldMasterId id="2147484720" r:id="rId3"/>
    <p:sldMasterId id="2147484732" r:id="rId4"/>
    <p:sldMasterId id="2147484744" r:id="rId5"/>
    <p:sldMasterId id="2147484756" r:id="rId6"/>
  </p:sldMasterIdLst>
  <p:notesMasterIdLst>
    <p:notesMasterId r:id="rId103"/>
  </p:notesMasterIdLst>
  <p:handoutMasterIdLst>
    <p:handoutMasterId r:id="rId104"/>
  </p:handoutMasterIdLst>
  <p:sldIdLst>
    <p:sldId id="521" r:id="rId7"/>
    <p:sldId id="522" r:id="rId8"/>
    <p:sldId id="389" r:id="rId9"/>
    <p:sldId id="437" r:id="rId10"/>
    <p:sldId id="436" r:id="rId11"/>
    <p:sldId id="439" r:id="rId12"/>
    <p:sldId id="409" r:id="rId13"/>
    <p:sldId id="435" r:id="rId14"/>
    <p:sldId id="440" r:id="rId15"/>
    <p:sldId id="443" r:id="rId16"/>
    <p:sldId id="442" r:id="rId17"/>
    <p:sldId id="441" r:id="rId18"/>
    <p:sldId id="410" r:id="rId19"/>
    <p:sldId id="445" r:id="rId20"/>
    <p:sldId id="411" r:id="rId21"/>
    <p:sldId id="446" r:id="rId22"/>
    <p:sldId id="447" r:id="rId23"/>
    <p:sldId id="412" r:id="rId24"/>
    <p:sldId id="448" r:id="rId25"/>
    <p:sldId id="413" r:id="rId26"/>
    <p:sldId id="449" r:id="rId27"/>
    <p:sldId id="450" r:id="rId28"/>
    <p:sldId id="451" r:id="rId29"/>
    <p:sldId id="452" r:id="rId30"/>
    <p:sldId id="453" r:id="rId31"/>
    <p:sldId id="454" r:id="rId32"/>
    <p:sldId id="415" r:id="rId33"/>
    <p:sldId id="455" r:id="rId34"/>
    <p:sldId id="392" r:id="rId35"/>
    <p:sldId id="523" r:id="rId36"/>
    <p:sldId id="390" r:id="rId37"/>
    <p:sldId id="456" r:id="rId38"/>
    <p:sldId id="457" r:id="rId39"/>
    <p:sldId id="458" r:id="rId40"/>
    <p:sldId id="416" r:id="rId41"/>
    <p:sldId id="529" r:id="rId42"/>
    <p:sldId id="524" r:id="rId43"/>
    <p:sldId id="512" r:id="rId44"/>
    <p:sldId id="513" r:id="rId45"/>
    <p:sldId id="514" r:id="rId46"/>
    <p:sldId id="519" r:id="rId47"/>
    <p:sldId id="515" r:id="rId48"/>
    <p:sldId id="516" r:id="rId49"/>
    <p:sldId id="517" r:id="rId50"/>
    <p:sldId id="518" r:id="rId51"/>
    <p:sldId id="525" r:id="rId52"/>
    <p:sldId id="494" r:id="rId53"/>
    <p:sldId id="495" r:id="rId54"/>
    <p:sldId id="496" r:id="rId55"/>
    <p:sldId id="497" r:id="rId56"/>
    <p:sldId id="498" r:id="rId57"/>
    <p:sldId id="499" r:id="rId58"/>
    <p:sldId id="501" r:id="rId59"/>
    <p:sldId id="526" r:id="rId60"/>
    <p:sldId id="460" r:id="rId61"/>
    <p:sldId id="461" r:id="rId62"/>
    <p:sldId id="463" r:id="rId63"/>
    <p:sldId id="464" r:id="rId64"/>
    <p:sldId id="465" r:id="rId65"/>
    <p:sldId id="466" r:id="rId66"/>
    <p:sldId id="467" r:id="rId67"/>
    <p:sldId id="468" r:id="rId68"/>
    <p:sldId id="469" r:id="rId69"/>
    <p:sldId id="470" r:id="rId70"/>
    <p:sldId id="471" r:id="rId71"/>
    <p:sldId id="472" r:id="rId72"/>
    <p:sldId id="473" r:id="rId73"/>
    <p:sldId id="474" r:id="rId74"/>
    <p:sldId id="475" r:id="rId75"/>
    <p:sldId id="476" r:id="rId76"/>
    <p:sldId id="477" r:id="rId77"/>
    <p:sldId id="478" r:id="rId78"/>
    <p:sldId id="527" r:id="rId79"/>
    <p:sldId id="480" r:id="rId80"/>
    <p:sldId id="481" r:id="rId81"/>
    <p:sldId id="482" r:id="rId82"/>
    <p:sldId id="483" r:id="rId83"/>
    <p:sldId id="484" r:id="rId84"/>
    <p:sldId id="485" r:id="rId85"/>
    <p:sldId id="486" r:id="rId86"/>
    <p:sldId id="487" r:id="rId87"/>
    <p:sldId id="488" r:id="rId88"/>
    <p:sldId id="489" r:id="rId89"/>
    <p:sldId id="490" r:id="rId90"/>
    <p:sldId id="491" r:id="rId91"/>
    <p:sldId id="492" r:id="rId92"/>
    <p:sldId id="528" r:id="rId93"/>
    <p:sldId id="503" r:id="rId94"/>
    <p:sldId id="504" r:id="rId95"/>
    <p:sldId id="505" r:id="rId96"/>
    <p:sldId id="506" r:id="rId97"/>
    <p:sldId id="507" r:id="rId98"/>
    <p:sldId id="508" r:id="rId99"/>
    <p:sldId id="510" r:id="rId100"/>
    <p:sldId id="433" r:id="rId101"/>
    <p:sldId id="520" r:id="rId102"/>
  </p:sldIdLst>
  <p:sldSz cx="9144000" cy="6858000" type="screen4x3"/>
  <p:notesSz cx="6797675" cy="9926638"/>
  <p:defaultTextStyle>
    <a:defPPr>
      <a:defRPr lang="en-US"/>
    </a:defPPr>
    <a:lvl1pPr algn="l" defTabSz="457200" rtl="0" fontAlgn="base">
      <a:spcBef>
        <a:spcPct val="0"/>
      </a:spcBef>
      <a:spcAft>
        <a:spcPct val="0"/>
      </a:spcAft>
      <a:defRPr kern="1200">
        <a:solidFill>
          <a:schemeClr val="tx1"/>
        </a:solidFill>
        <a:latin typeface="Calibri" pitchFamily="34" charset="0"/>
        <a:ea typeface="+mn-ea"/>
        <a:cs typeface="Arial" charset="0"/>
      </a:defRPr>
    </a:lvl1pPr>
    <a:lvl2pPr marL="457200" algn="l" defTabSz="457200" rtl="0" fontAlgn="base">
      <a:spcBef>
        <a:spcPct val="0"/>
      </a:spcBef>
      <a:spcAft>
        <a:spcPct val="0"/>
      </a:spcAft>
      <a:defRPr kern="1200">
        <a:solidFill>
          <a:schemeClr val="tx1"/>
        </a:solidFill>
        <a:latin typeface="Calibri" pitchFamily="34" charset="0"/>
        <a:ea typeface="+mn-ea"/>
        <a:cs typeface="Arial" charset="0"/>
      </a:defRPr>
    </a:lvl2pPr>
    <a:lvl3pPr marL="914400" algn="l" defTabSz="457200" rtl="0" fontAlgn="base">
      <a:spcBef>
        <a:spcPct val="0"/>
      </a:spcBef>
      <a:spcAft>
        <a:spcPct val="0"/>
      </a:spcAft>
      <a:defRPr kern="1200">
        <a:solidFill>
          <a:schemeClr val="tx1"/>
        </a:solidFill>
        <a:latin typeface="Calibri" pitchFamily="34" charset="0"/>
        <a:ea typeface="+mn-ea"/>
        <a:cs typeface="Arial" charset="0"/>
      </a:defRPr>
    </a:lvl3pPr>
    <a:lvl4pPr marL="1371600" algn="l" defTabSz="457200" rtl="0" fontAlgn="base">
      <a:spcBef>
        <a:spcPct val="0"/>
      </a:spcBef>
      <a:spcAft>
        <a:spcPct val="0"/>
      </a:spcAft>
      <a:defRPr kern="1200">
        <a:solidFill>
          <a:schemeClr val="tx1"/>
        </a:solidFill>
        <a:latin typeface="Calibri" pitchFamily="34" charset="0"/>
        <a:ea typeface="+mn-ea"/>
        <a:cs typeface="Arial" charset="0"/>
      </a:defRPr>
    </a:lvl4pPr>
    <a:lvl5pPr marL="1828800" algn="l" defTabSz="457200"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FBALOYI" initials="F"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66"/>
    <a:srgbClr val="00FF00"/>
    <a:srgbClr val="339933"/>
    <a:srgbClr val="0BE74F"/>
    <a:srgbClr val="40F678"/>
    <a:srgbClr val="079934"/>
    <a:srgbClr val="98480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294" autoAdjust="0"/>
    <p:restoredTop sz="97026" autoAdjust="0"/>
  </p:normalViewPr>
  <p:slideViewPr>
    <p:cSldViewPr snapToGrid="0" snapToObjects="1">
      <p:cViewPr varScale="1">
        <p:scale>
          <a:sx n="67" d="100"/>
          <a:sy n="67" d="100"/>
        </p:scale>
        <p:origin x="1200"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slide" Target="slides/slide78.xml"/><Relationship Id="rId89" Type="http://schemas.openxmlformats.org/officeDocument/2006/relationships/slide" Target="slides/slide83.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07" Type="http://schemas.openxmlformats.org/officeDocument/2006/relationships/viewProps" Target="viewProps.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slide" Target="slides/slide68.xml"/><Relationship Id="rId79" Type="http://schemas.openxmlformats.org/officeDocument/2006/relationships/slide" Target="slides/slide73.xml"/><Relationship Id="rId87" Type="http://schemas.openxmlformats.org/officeDocument/2006/relationships/slide" Target="slides/slide81.xml"/><Relationship Id="rId102" Type="http://schemas.openxmlformats.org/officeDocument/2006/relationships/slide" Target="slides/slide96.xml"/><Relationship Id="rId5" Type="http://schemas.openxmlformats.org/officeDocument/2006/relationships/slideMaster" Target="slideMasters/slideMaster5.xml"/><Relationship Id="rId61" Type="http://schemas.openxmlformats.org/officeDocument/2006/relationships/slide" Target="slides/slide55.xml"/><Relationship Id="rId82" Type="http://schemas.openxmlformats.org/officeDocument/2006/relationships/slide" Target="slides/slide76.xml"/><Relationship Id="rId90" Type="http://schemas.openxmlformats.org/officeDocument/2006/relationships/slide" Target="slides/slide84.xml"/><Relationship Id="rId95" Type="http://schemas.openxmlformats.org/officeDocument/2006/relationships/slide" Target="slides/slide89.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slide" Target="slides/slide71.xml"/><Relationship Id="rId100" Type="http://schemas.openxmlformats.org/officeDocument/2006/relationships/slide" Target="slides/slide94.xml"/><Relationship Id="rId105" Type="http://schemas.openxmlformats.org/officeDocument/2006/relationships/commentAuthors" Target="commentAuthors.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slide" Target="slides/slide74.xml"/><Relationship Id="rId85" Type="http://schemas.openxmlformats.org/officeDocument/2006/relationships/slide" Target="slides/slide79.xml"/><Relationship Id="rId93" Type="http://schemas.openxmlformats.org/officeDocument/2006/relationships/slide" Target="slides/slide87.xml"/><Relationship Id="rId98" Type="http://schemas.openxmlformats.org/officeDocument/2006/relationships/slide" Target="slides/slide92.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103" Type="http://schemas.openxmlformats.org/officeDocument/2006/relationships/notesMaster" Target="notesMasters/notesMaster1.xml"/><Relationship Id="rId108" Type="http://schemas.openxmlformats.org/officeDocument/2006/relationships/theme" Target="theme/theme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slide" Target="slides/slide77.xml"/><Relationship Id="rId88" Type="http://schemas.openxmlformats.org/officeDocument/2006/relationships/slide" Target="slides/slide82.xml"/><Relationship Id="rId91" Type="http://schemas.openxmlformats.org/officeDocument/2006/relationships/slide" Target="slides/slide85.xml"/><Relationship Id="rId96" Type="http://schemas.openxmlformats.org/officeDocument/2006/relationships/slide" Target="slides/slide90.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6" Type="http://schemas.openxmlformats.org/officeDocument/2006/relationships/presProps" Target="presProps.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slide" Target="slides/slide80.xml"/><Relationship Id="rId94" Type="http://schemas.openxmlformats.org/officeDocument/2006/relationships/slide" Target="slides/slide88.xml"/><Relationship Id="rId99" Type="http://schemas.openxmlformats.org/officeDocument/2006/relationships/slide" Target="slides/slide93.xml"/><Relationship Id="rId101" Type="http://schemas.openxmlformats.org/officeDocument/2006/relationships/slide" Target="slides/slide95.xml"/><Relationship Id="rId4" Type="http://schemas.openxmlformats.org/officeDocument/2006/relationships/slideMaster" Target="slideMasters/slideMaster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109" Type="http://schemas.openxmlformats.org/officeDocument/2006/relationships/tableStyles" Target="tableStyles.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97" Type="http://schemas.openxmlformats.org/officeDocument/2006/relationships/slide" Target="slides/slide91.xml"/><Relationship Id="rId104" Type="http://schemas.openxmlformats.org/officeDocument/2006/relationships/handoutMaster" Target="handoutMasters/handoutMaster1.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slide" Target="slides/slide8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084821616549302"/>
          <c:y val="0.122036208640526"/>
          <c:w val="0.258303687974832"/>
          <c:h val="0.774246464690175"/>
        </c:manualLayout>
      </c:layout>
      <c:pieChart>
        <c:varyColors val="1"/>
        <c:ser>
          <c:idx val="0"/>
          <c:order val="0"/>
          <c:tx>
            <c:strRef>
              <c:f>Sheet1!$B$1</c:f>
              <c:strCache>
                <c:ptCount val="1"/>
                <c:pt idx="0">
                  <c:v>Sales</c:v>
                </c:pt>
              </c:strCache>
            </c:strRef>
          </c:tx>
          <c:dPt>
            <c:idx val="0"/>
            <c:bubble3D val="0"/>
            <c:spPr>
              <a:solidFill>
                <a:srgbClr val="00FF00"/>
              </a:solidFill>
            </c:spPr>
          </c:dPt>
          <c:dPt>
            <c:idx val="1"/>
            <c:bubble3D val="0"/>
            <c:spPr>
              <a:solidFill>
                <a:srgbClr val="FF0000"/>
              </a:solidFill>
            </c:spPr>
          </c:dPt>
          <c:dPt>
            <c:idx val="2"/>
            <c:bubble3D val="0"/>
            <c:spPr>
              <a:solidFill>
                <a:srgbClr val="FFFF00"/>
              </a:solidFill>
            </c:spPr>
          </c:dPt>
          <c:dLbls>
            <c:dLbl>
              <c:idx val="0"/>
              <c:spPr/>
              <c:txPr>
                <a:bodyPr/>
                <a:lstStyle/>
                <a:p>
                  <a:pPr>
                    <a:defRPr sz="1800" baseline="0"/>
                  </a:pPr>
                  <a:endParaRPr lang="en-US"/>
                </a:p>
              </c:txPr>
              <c:showLegendKey val="0"/>
              <c:showVal val="1"/>
              <c:showCatName val="0"/>
              <c:showSerName val="0"/>
              <c:showPercent val="0"/>
              <c:showBubbleSize val="0"/>
            </c:dLbl>
            <c:dLbl>
              <c:idx val="1"/>
              <c:spPr/>
              <c:txPr>
                <a:bodyPr/>
                <a:lstStyle/>
                <a:p>
                  <a:pPr>
                    <a:defRPr sz="1800" baseline="0"/>
                  </a:pPr>
                  <a:endParaRPr lang="en-US"/>
                </a:p>
              </c:txPr>
              <c:showLegendKey val="0"/>
              <c:showVal val="1"/>
              <c:showCatName val="0"/>
              <c:showSerName val="0"/>
              <c:showPercent val="0"/>
              <c:showBubbleSize val="0"/>
            </c:dLbl>
            <c:spPr>
              <a:noFill/>
              <a:ln>
                <a:noFill/>
              </a:ln>
              <a:effectLst/>
            </c:spPr>
            <c:txPr>
              <a:bodyPr/>
              <a:lstStyle/>
              <a:p>
                <a:pPr>
                  <a:defRPr sz="1800" baseline="0"/>
                </a:pPr>
                <a:endParaRPr lang="en-US"/>
              </a:p>
            </c:txP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Sheet1!$A$2:$A$4</c:f>
              <c:strCache>
                <c:ptCount val="3"/>
                <c:pt idx="0">
                  <c:v>On target</c:v>
                </c:pt>
                <c:pt idx="1">
                  <c:v>off target </c:v>
                </c:pt>
                <c:pt idx="2">
                  <c:v>partial</c:v>
                </c:pt>
              </c:strCache>
            </c:strRef>
          </c:cat>
          <c:val>
            <c:numRef>
              <c:f>Sheet1!$B$2:$B$4</c:f>
              <c:numCache>
                <c:formatCode>0%</c:formatCode>
                <c:ptCount val="3"/>
                <c:pt idx="0">
                  <c:v>0.9</c:v>
                </c:pt>
                <c:pt idx="1">
                  <c:v>0.06</c:v>
                </c:pt>
                <c:pt idx="2">
                  <c:v>0.04</c:v>
                </c:pt>
              </c:numCache>
            </c:numRef>
          </c:val>
        </c:ser>
        <c:dLbls>
          <c:showLegendKey val="0"/>
          <c:showVal val="0"/>
          <c:showCatName val="0"/>
          <c:showSerName val="0"/>
          <c:showPercent val="0"/>
          <c:showBubbleSize val="0"/>
          <c:showLeaderLines val="1"/>
        </c:dLbls>
        <c:firstSliceAng val="0"/>
      </c:pieChart>
      <c:spPr>
        <a:noFill/>
        <a:ln w="25404">
          <a:noFill/>
        </a:ln>
      </c:spPr>
    </c:plotArea>
    <c:plotVisOnly val="1"/>
    <c:dispBlanksAs val="zero"/>
    <c:showDLblsOverMax val="0"/>
  </c:chart>
  <c:txPr>
    <a:bodyPr/>
    <a:lstStyle/>
    <a:p>
      <a:pPr>
        <a:defRPr sz="237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rgbClr val="00FF00"/>
              </a:solidFill>
            </c:spPr>
          </c:dPt>
          <c:dPt>
            <c:idx val="1"/>
            <c:bubble3D val="0"/>
            <c:spPr>
              <a:solidFill>
                <a:srgbClr val="FFFF00"/>
              </a:solidFill>
            </c:spPr>
          </c:dPt>
          <c:dLbls>
            <c:dLbl>
              <c:idx val="0"/>
              <c:spPr/>
              <c:txPr>
                <a:bodyPr/>
                <a:lstStyle/>
                <a:p>
                  <a:pPr>
                    <a:defRPr sz="1800" baseline="0"/>
                  </a:pPr>
                  <a:endParaRPr lang="en-US"/>
                </a:p>
              </c:txPr>
              <c:showLegendKey val="0"/>
              <c:showVal val="1"/>
              <c:showCatName val="0"/>
              <c:showSerName val="0"/>
              <c:showPercent val="0"/>
              <c:showBubbleSize val="0"/>
            </c:dLbl>
            <c:dLbl>
              <c:idx val="1"/>
              <c:spPr/>
              <c:txPr>
                <a:bodyPr/>
                <a:lstStyle/>
                <a:p>
                  <a:pPr>
                    <a:defRPr sz="1800" baseline="0"/>
                  </a:pPr>
                  <a:endParaRPr lang="en-US"/>
                </a:p>
              </c:txPr>
              <c:showLegendKey val="0"/>
              <c:showVal val="1"/>
              <c:showCatName val="0"/>
              <c:showSerName val="0"/>
              <c:showPercent val="0"/>
              <c:showBubbleSize val="0"/>
            </c:dLbl>
            <c:spPr>
              <a:noFill/>
              <a:ln>
                <a:noFill/>
              </a:ln>
              <a:effectLst/>
            </c:spPr>
            <c:txPr>
              <a:bodyPr/>
              <a:lstStyle/>
              <a:p>
                <a:pPr>
                  <a:defRPr sz="1800" baseline="0"/>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Sheet1!$A$2:$A$3</c:f>
              <c:strCache>
                <c:ptCount val="2"/>
                <c:pt idx="0">
                  <c:v>On target</c:v>
                </c:pt>
                <c:pt idx="1">
                  <c:v>off target </c:v>
                </c:pt>
              </c:strCache>
            </c:strRef>
          </c:cat>
          <c:val>
            <c:numRef>
              <c:f>Sheet1!$B$2:$B$3</c:f>
              <c:numCache>
                <c:formatCode>0%</c:formatCode>
                <c:ptCount val="2"/>
                <c:pt idx="0">
                  <c:v>0.9</c:v>
                </c:pt>
                <c:pt idx="1">
                  <c:v>0.1</c:v>
                </c:pt>
              </c:numCache>
            </c:numRef>
          </c:val>
        </c:ser>
        <c:dLbls>
          <c:showLegendKey val="0"/>
          <c:showVal val="0"/>
          <c:showCatName val="0"/>
          <c:showSerName val="0"/>
          <c:showPercent val="0"/>
          <c:showBubbleSize val="0"/>
          <c:showLeaderLines val="1"/>
        </c:dLbls>
        <c:firstSliceAng val="0"/>
      </c:pieChart>
      <c:spPr>
        <a:noFill/>
        <a:ln w="25404">
          <a:noFill/>
        </a:ln>
      </c:spPr>
    </c:plotArea>
    <c:plotVisOnly val="1"/>
    <c:dispBlanksAs val="zero"/>
    <c:showDLblsOverMax val="0"/>
  </c:chart>
  <c:txPr>
    <a:bodyPr/>
    <a:lstStyle/>
    <a:p>
      <a:pPr>
        <a:defRPr sz="237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rgbClr val="00FF00"/>
              </a:solidFill>
            </c:spPr>
          </c:dPt>
          <c:dPt>
            <c:idx val="1"/>
            <c:bubble3D val="0"/>
            <c:spPr>
              <a:solidFill>
                <a:srgbClr val="FFFF00"/>
              </a:solidFill>
            </c:spPr>
          </c:dPt>
          <c:dLbls>
            <c:dLbl>
              <c:idx val="0"/>
              <c:spPr/>
              <c:txPr>
                <a:bodyPr/>
                <a:lstStyle/>
                <a:p>
                  <a:pPr>
                    <a:defRPr sz="1800" baseline="0"/>
                  </a:pPr>
                  <a:endParaRPr lang="en-US"/>
                </a:p>
              </c:txPr>
              <c:showLegendKey val="0"/>
              <c:showVal val="1"/>
              <c:showCatName val="0"/>
              <c:showSerName val="0"/>
              <c:showPercent val="0"/>
              <c:showBubbleSize val="0"/>
            </c:dLbl>
            <c:dLbl>
              <c:idx val="1"/>
              <c:spPr/>
              <c:txPr>
                <a:bodyPr/>
                <a:lstStyle/>
                <a:p>
                  <a:pPr>
                    <a:defRPr sz="1800" baseline="0"/>
                  </a:pPr>
                  <a:endParaRPr lang="en-US"/>
                </a:p>
              </c:txPr>
              <c:showLegendKey val="0"/>
              <c:showVal val="1"/>
              <c:showCatName val="0"/>
              <c:showSerName val="0"/>
              <c:showPercent val="0"/>
              <c:showBubbleSize val="0"/>
            </c:dLbl>
            <c:spPr>
              <a:noFill/>
              <a:ln>
                <a:noFill/>
              </a:ln>
              <a:effectLst/>
            </c:spPr>
            <c:txPr>
              <a:bodyPr/>
              <a:lstStyle/>
              <a:p>
                <a:pPr>
                  <a:defRPr sz="1800" baseline="0"/>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Sheet1!$A$2:$A$3</c:f>
              <c:strCache>
                <c:ptCount val="2"/>
                <c:pt idx="0">
                  <c:v>On target</c:v>
                </c:pt>
                <c:pt idx="1">
                  <c:v>partial</c:v>
                </c:pt>
              </c:strCache>
            </c:strRef>
          </c:cat>
          <c:val>
            <c:numRef>
              <c:f>Sheet1!$B$2:$B$3</c:f>
              <c:numCache>
                <c:formatCode>0%</c:formatCode>
                <c:ptCount val="2"/>
                <c:pt idx="0">
                  <c:v>0.81</c:v>
                </c:pt>
                <c:pt idx="1">
                  <c:v>0.19</c:v>
                </c:pt>
              </c:numCache>
            </c:numRef>
          </c:val>
        </c:ser>
        <c:dLbls>
          <c:showLegendKey val="0"/>
          <c:showVal val="0"/>
          <c:showCatName val="0"/>
          <c:showSerName val="0"/>
          <c:showPercent val="0"/>
          <c:showBubbleSize val="0"/>
          <c:showLeaderLines val="1"/>
        </c:dLbls>
        <c:firstSliceAng val="0"/>
      </c:pieChart>
      <c:spPr>
        <a:noFill/>
        <a:ln w="25404">
          <a:noFill/>
        </a:ln>
      </c:spPr>
    </c:plotArea>
    <c:plotVisOnly val="1"/>
    <c:dispBlanksAs val="zero"/>
    <c:showDLblsOverMax val="0"/>
  </c:chart>
  <c:txPr>
    <a:bodyPr/>
    <a:lstStyle/>
    <a:p>
      <a:pPr>
        <a:defRPr sz="237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rgbClr val="00FF00"/>
              </a:solidFill>
            </c:spPr>
          </c:dPt>
          <c:dPt>
            <c:idx val="1"/>
            <c:bubble3D val="0"/>
            <c:spPr>
              <a:solidFill>
                <a:srgbClr val="FF0000"/>
              </a:solidFill>
            </c:spPr>
          </c:dPt>
          <c:dPt>
            <c:idx val="2"/>
            <c:bubble3D val="0"/>
            <c:spPr>
              <a:solidFill>
                <a:srgbClr val="FF0000"/>
              </a:solidFill>
            </c:spPr>
          </c:dPt>
          <c:dLbls>
            <c:dLbl>
              <c:idx val="0"/>
              <c:spPr/>
              <c:txPr>
                <a:bodyPr/>
                <a:lstStyle/>
                <a:p>
                  <a:pPr>
                    <a:defRPr sz="1800" baseline="0"/>
                  </a:pPr>
                  <a:endParaRPr lang="en-US"/>
                </a:p>
              </c:txPr>
              <c:showLegendKey val="0"/>
              <c:showVal val="1"/>
              <c:showCatName val="0"/>
              <c:showSerName val="0"/>
              <c:showPercent val="0"/>
              <c:showBubbleSize val="0"/>
            </c:dLbl>
            <c:dLbl>
              <c:idx val="1"/>
              <c:spPr/>
              <c:txPr>
                <a:bodyPr/>
                <a:lstStyle/>
                <a:p>
                  <a:pPr>
                    <a:defRPr sz="1800" baseline="0"/>
                  </a:pPr>
                  <a:endParaRPr lang="en-US"/>
                </a:p>
              </c:txPr>
              <c:showLegendKey val="0"/>
              <c:showVal val="1"/>
              <c:showCatName val="0"/>
              <c:showSerName val="0"/>
              <c:showPercent val="0"/>
              <c:showBubbleSize val="0"/>
            </c:dLbl>
            <c:spPr>
              <a:noFill/>
              <a:ln>
                <a:noFill/>
              </a:ln>
              <a:effectLst/>
            </c:spPr>
            <c:txPr>
              <a:bodyPr/>
              <a:lstStyle/>
              <a:p>
                <a:pPr>
                  <a:defRPr sz="1800" baseline="0"/>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Sheet1!$A$2:$A$3</c:f>
              <c:strCache>
                <c:ptCount val="2"/>
                <c:pt idx="0">
                  <c:v>On target</c:v>
                </c:pt>
                <c:pt idx="1">
                  <c:v>off target </c:v>
                </c:pt>
              </c:strCache>
            </c:strRef>
          </c:cat>
          <c:val>
            <c:numRef>
              <c:f>Sheet1!$B$2:$B$3</c:f>
              <c:numCache>
                <c:formatCode>0%</c:formatCode>
                <c:ptCount val="2"/>
                <c:pt idx="0">
                  <c:v>0.94</c:v>
                </c:pt>
                <c:pt idx="1">
                  <c:v>0.06</c:v>
                </c:pt>
              </c:numCache>
            </c:numRef>
          </c:val>
        </c:ser>
        <c:dLbls>
          <c:showLegendKey val="0"/>
          <c:showVal val="0"/>
          <c:showCatName val="0"/>
          <c:showSerName val="0"/>
          <c:showPercent val="0"/>
          <c:showBubbleSize val="0"/>
          <c:showLeaderLines val="1"/>
        </c:dLbls>
        <c:firstSliceAng val="0"/>
      </c:pieChart>
      <c:spPr>
        <a:noFill/>
        <a:ln w="25404">
          <a:noFill/>
        </a:ln>
      </c:spPr>
    </c:plotArea>
    <c:plotVisOnly val="1"/>
    <c:dispBlanksAs val="zero"/>
    <c:showDLblsOverMax val="0"/>
  </c:chart>
  <c:txPr>
    <a:bodyPr/>
    <a:lstStyle/>
    <a:p>
      <a:pPr>
        <a:defRPr sz="237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rgbClr val="00FF00"/>
              </a:solidFill>
            </c:spPr>
          </c:dPt>
          <c:dPt>
            <c:idx val="1"/>
            <c:bubble3D val="0"/>
            <c:spPr>
              <a:solidFill>
                <a:srgbClr val="FFFF00"/>
              </a:solidFill>
            </c:spPr>
          </c:dPt>
          <c:dLbls>
            <c:dLbl>
              <c:idx val="0"/>
              <c:layout/>
              <c:tx>
                <c:rich>
                  <a:bodyPr/>
                  <a:lstStyle/>
                  <a:p>
                    <a:pPr>
                      <a:defRPr sz="1800" baseline="0"/>
                    </a:pPr>
                    <a:fld id="{E25AA11F-7A95-4680-A3D7-758A55B56F1A}" type="PERCENTAGE">
                      <a:rPr lang="en-US" baseline="0" smtClean="0"/>
                      <a:pPr>
                        <a:defRPr sz="1800" baseline="0"/>
                      </a:pPr>
                      <a:t>[PERCENTAGE]</a:t>
                    </a:fld>
                    <a:endParaRPr lang="en-ZA"/>
                  </a:p>
                </c:rich>
              </c:tx>
              <c:spPr/>
              <c:showLegendKey val="0"/>
              <c:showVal val="1"/>
              <c:showCatName val="0"/>
              <c:showSerName val="0"/>
              <c:showPercent val="1"/>
              <c:showBubbleSize val="0"/>
              <c:extLst>
                <c:ext xmlns:c15="http://schemas.microsoft.com/office/drawing/2012/chart" uri="{CE6537A1-D6FC-4f65-9D91-7224C49458BB}">
                  <c15:layout/>
                  <c15:dlblFieldTable/>
                  <c15:showDataLabelsRange val="0"/>
                </c:ext>
              </c:extLst>
            </c:dLbl>
            <c:dLbl>
              <c:idx val="1"/>
              <c:layout/>
              <c:showLegendKey val="0"/>
              <c:showVal val="0"/>
              <c:showCatName val="0"/>
              <c:showSerName val="0"/>
              <c:showPercent val="1"/>
              <c:showBubbleSize val="0"/>
              <c:extLst>
                <c:ext xmlns:c15="http://schemas.microsoft.com/office/drawing/2012/chart" uri="{CE6537A1-D6FC-4f65-9D91-7224C49458BB}">
                  <c15:layout/>
                </c:ext>
              </c:extLst>
            </c:dLbl>
            <c:spPr>
              <a:noFill/>
              <a:ln>
                <a:noFill/>
              </a:ln>
              <a:effectLst/>
            </c:spPr>
            <c:txPr>
              <a:bodyPr/>
              <a:lstStyle/>
              <a:p>
                <a:pPr>
                  <a:defRPr sz="1800" baseline="0"/>
                </a:pPr>
                <a:endParaRPr lang="en-US"/>
              </a:p>
            </c:txPr>
            <c:showLegendKey val="0"/>
            <c:showVal val="1"/>
            <c:showCatName val="0"/>
            <c:showSerName val="0"/>
            <c:showPercent val="1"/>
            <c:showBubbleSize val="0"/>
            <c:showLeaderLines val="1"/>
            <c:extLst>
              <c:ext xmlns:c15="http://schemas.microsoft.com/office/drawing/2012/chart" uri="{CE6537A1-D6FC-4f65-9D91-7224C49458BB}">
                <c15:layout/>
              </c:ext>
            </c:extLst>
          </c:dLbls>
          <c:cat>
            <c:strRef>
              <c:f>Sheet1!$A$2:$A$3</c:f>
              <c:strCache>
                <c:ptCount val="2"/>
                <c:pt idx="0">
                  <c:v>On target</c:v>
                </c:pt>
                <c:pt idx="1">
                  <c:v>Work in progress</c:v>
                </c:pt>
              </c:strCache>
            </c:strRef>
          </c:cat>
          <c:val>
            <c:numRef>
              <c:f>Sheet1!$B$2:$B$3</c:f>
              <c:numCache>
                <c:formatCode>0%</c:formatCode>
                <c:ptCount val="2"/>
                <c:pt idx="0">
                  <c:v>0.97</c:v>
                </c:pt>
                <c:pt idx="1">
                  <c:v>0.03</c:v>
                </c:pt>
              </c:numCache>
            </c:numRef>
          </c:val>
        </c:ser>
        <c:dLbls>
          <c:showLegendKey val="0"/>
          <c:showVal val="0"/>
          <c:showCatName val="0"/>
          <c:showSerName val="0"/>
          <c:showPercent val="0"/>
          <c:showBubbleSize val="0"/>
          <c:showLeaderLines val="1"/>
        </c:dLbls>
        <c:firstSliceAng val="0"/>
      </c:pieChart>
      <c:spPr>
        <a:noFill/>
        <a:ln w="25404">
          <a:noFill/>
        </a:ln>
      </c:spPr>
    </c:plotArea>
    <c:plotVisOnly val="1"/>
    <c:dispBlanksAs val="zero"/>
    <c:showDLblsOverMax val="0"/>
  </c:chart>
  <c:txPr>
    <a:bodyPr/>
    <a:lstStyle/>
    <a:p>
      <a:pPr>
        <a:defRPr sz="237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rgbClr val="00FF00"/>
              </a:solidFill>
            </c:spPr>
          </c:dPt>
          <c:dPt>
            <c:idx val="1"/>
            <c:bubble3D val="0"/>
            <c:spPr>
              <a:solidFill>
                <a:srgbClr val="FFFF00"/>
              </a:solidFill>
            </c:spPr>
          </c:dPt>
          <c:dPt>
            <c:idx val="2"/>
            <c:bubble3D val="0"/>
            <c:spPr>
              <a:solidFill>
                <a:srgbClr val="FF0000"/>
              </a:solidFill>
            </c:spPr>
          </c:dPt>
          <c:dLbls>
            <c:dLbl>
              <c:idx val="0"/>
              <c:spPr/>
              <c:txPr>
                <a:bodyPr/>
                <a:lstStyle/>
                <a:p>
                  <a:pPr>
                    <a:defRPr sz="1800" baseline="0"/>
                  </a:pPr>
                  <a:endParaRPr lang="en-US"/>
                </a:p>
              </c:txPr>
              <c:showLegendKey val="0"/>
              <c:showVal val="1"/>
              <c:showCatName val="0"/>
              <c:showSerName val="0"/>
              <c:showPercent val="0"/>
              <c:showBubbleSize val="0"/>
            </c:dLbl>
            <c:dLbl>
              <c:idx val="1"/>
              <c:delete val="1"/>
              <c:extLst>
                <c:ext xmlns:c15="http://schemas.microsoft.com/office/drawing/2012/chart" uri="{CE6537A1-D6FC-4f65-9D91-7224C49458BB}"/>
              </c:extLst>
            </c:dLbl>
            <c:spPr>
              <a:noFill/>
              <a:ln>
                <a:noFill/>
              </a:ln>
              <a:effectLst/>
            </c:spPr>
            <c:txPr>
              <a:bodyPr/>
              <a:lstStyle/>
              <a:p>
                <a:pPr>
                  <a:defRPr sz="1800" baseline="0"/>
                </a:pPr>
                <a:endParaRPr lang="en-US"/>
              </a:p>
            </c:txP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Sheet1!$A$2:$A$4</c:f>
              <c:strCache>
                <c:ptCount val="3"/>
                <c:pt idx="0">
                  <c:v>On target</c:v>
                </c:pt>
                <c:pt idx="1">
                  <c:v>Work in progress</c:v>
                </c:pt>
                <c:pt idx="2">
                  <c:v>off target </c:v>
                </c:pt>
              </c:strCache>
            </c:strRef>
          </c:cat>
          <c:val>
            <c:numRef>
              <c:f>Sheet1!$B$2:$B$4</c:f>
              <c:numCache>
                <c:formatCode>0%</c:formatCode>
                <c:ptCount val="3"/>
                <c:pt idx="0">
                  <c:v>0.92</c:v>
                </c:pt>
                <c:pt idx="1">
                  <c:v>0.04</c:v>
                </c:pt>
                <c:pt idx="2">
                  <c:v>0.04</c:v>
                </c:pt>
              </c:numCache>
            </c:numRef>
          </c:val>
        </c:ser>
        <c:dLbls>
          <c:showLegendKey val="0"/>
          <c:showVal val="0"/>
          <c:showCatName val="0"/>
          <c:showSerName val="0"/>
          <c:showPercent val="0"/>
          <c:showBubbleSize val="0"/>
          <c:showLeaderLines val="1"/>
        </c:dLbls>
        <c:firstSliceAng val="0"/>
      </c:pieChart>
      <c:spPr>
        <a:noFill/>
        <a:ln w="25404">
          <a:noFill/>
        </a:ln>
      </c:spPr>
    </c:plotArea>
    <c:plotVisOnly val="1"/>
    <c:dispBlanksAs val="zero"/>
    <c:showDLblsOverMax val="0"/>
  </c:chart>
  <c:txPr>
    <a:bodyPr/>
    <a:lstStyle/>
    <a:p>
      <a:pPr>
        <a:defRPr sz="237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rgbClr val="00FF00"/>
              </a:solidFill>
            </c:spPr>
          </c:dPt>
          <c:dPt>
            <c:idx val="1"/>
            <c:bubble3D val="0"/>
            <c:spPr>
              <a:solidFill>
                <a:srgbClr val="FFFF00"/>
              </a:solidFill>
            </c:spPr>
          </c:dPt>
          <c:dLbls>
            <c:dLbl>
              <c:idx val="0"/>
              <c:spPr/>
              <c:txPr>
                <a:bodyPr/>
                <a:lstStyle/>
                <a:p>
                  <a:pPr>
                    <a:defRPr sz="1800" baseline="0"/>
                  </a:pPr>
                  <a:endParaRPr lang="en-US"/>
                </a:p>
              </c:txPr>
              <c:showLegendKey val="0"/>
              <c:showVal val="1"/>
              <c:showCatName val="0"/>
              <c:showSerName val="0"/>
              <c:showPercent val="0"/>
              <c:showBubbleSize val="0"/>
            </c:dLbl>
            <c:dLbl>
              <c:idx val="1"/>
              <c:spPr/>
              <c:txPr>
                <a:bodyPr/>
                <a:lstStyle/>
                <a:p>
                  <a:pPr>
                    <a:defRPr sz="1800" baseline="0"/>
                  </a:pPr>
                  <a:endParaRPr lang="en-US"/>
                </a:p>
              </c:txPr>
              <c:showLegendKey val="0"/>
              <c:showVal val="1"/>
              <c:showCatName val="0"/>
              <c:showSerName val="0"/>
              <c:showPercent val="0"/>
              <c:showBubbleSize val="0"/>
            </c:dLbl>
            <c:spPr>
              <a:noFill/>
              <a:ln>
                <a:noFill/>
              </a:ln>
              <a:effectLst/>
            </c:spPr>
            <c:txPr>
              <a:bodyPr/>
              <a:lstStyle/>
              <a:p>
                <a:pPr>
                  <a:defRPr sz="1800" baseline="0"/>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Sheet1!$A$2:$A$3</c:f>
              <c:strCache>
                <c:ptCount val="2"/>
                <c:pt idx="0">
                  <c:v>On target</c:v>
                </c:pt>
                <c:pt idx="1">
                  <c:v>Work in progress</c:v>
                </c:pt>
              </c:strCache>
            </c:strRef>
          </c:cat>
          <c:val>
            <c:numRef>
              <c:f>Sheet1!$B$2:$B$3</c:f>
              <c:numCache>
                <c:formatCode>0%</c:formatCode>
                <c:ptCount val="2"/>
                <c:pt idx="0">
                  <c:v>0.69</c:v>
                </c:pt>
                <c:pt idx="1">
                  <c:v>0.31</c:v>
                </c:pt>
              </c:numCache>
            </c:numRef>
          </c:val>
        </c:ser>
        <c:dLbls>
          <c:showLegendKey val="0"/>
          <c:showVal val="0"/>
          <c:showCatName val="0"/>
          <c:showSerName val="0"/>
          <c:showPercent val="0"/>
          <c:showBubbleSize val="0"/>
          <c:showLeaderLines val="1"/>
        </c:dLbls>
        <c:firstSliceAng val="0"/>
      </c:pieChart>
      <c:spPr>
        <a:noFill/>
        <a:ln w="25404">
          <a:noFill/>
        </a:ln>
      </c:spPr>
    </c:plotArea>
    <c:plotVisOnly val="1"/>
    <c:dispBlanksAs val="zero"/>
    <c:showDLblsOverMax val="0"/>
  </c:chart>
  <c:txPr>
    <a:bodyPr/>
    <a:lstStyle/>
    <a:p>
      <a:pPr>
        <a:defRPr sz="237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rgbClr val="00FF00"/>
              </a:solidFill>
              <a:ln w="19050">
                <a:solidFill>
                  <a:schemeClr val="lt1"/>
                </a:solidFill>
              </a:ln>
              <a:effectLst/>
            </c:spPr>
          </c:dPt>
          <c:dPt>
            <c:idx val="1"/>
            <c:bubble3D val="0"/>
            <c:spPr>
              <a:solidFill>
                <a:srgbClr val="FFFF00"/>
              </a:solidFill>
              <a:ln w="19050">
                <a:solidFill>
                  <a:schemeClr val="lt1"/>
                </a:solidFill>
              </a:ln>
              <a:effectLst/>
            </c:spPr>
          </c:dPt>
          <c:dPt>
            <c:idx val="2"/>
            <c:bubble3D val="0"/>
            <c:spPr>
              <a:solidFill>
                <a:srgbClr val="FF0000"/>
              </a:solidFill>
              <a:ln w="19050">
                <a:solidFill>
                  <a:schemeClr val="lt1"/>
                </a:solidFill>
              </a:ln>
              <a:effectLst/>
            </c:spPr>
          </c:dPt>
          <c:dPt>
            <c:idx val="3"/>
            <c:bubble3D val="0"/>
            <c:spPr>
              <a:solidFill>
                <a:srgbClr val="00B050"/>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Sheet1!$A$2:$A$4</c:f>
              <c:strCache>
                <c:ptCount val="3"/>
                <c:pt idx="0">
                  <c:v>Achieved </c:v>
                </c:pt>
                <c:pt idx="1">
                  <c:v>Partially Achieved</c:v>
                </c:pt>
                <c:pt idx="2">
                  <c:v>Off Target</c:v>
                </c:pt>
              </c:strCache>
            </c:strRef>
          </c:cat>
          <c:val>
            <c:numRef>
              <c:f>Sheet1!$B$2:$B$4</c:f>
              <c:numCache>
                <c:formatCode>0.0%</c:formatCode>
                <c:ptCount val="3"/>
                <c:pt idx="0">
                  <c:v>0.9</c:v>
                </c:pt>
                <c:pt idx="1">
                  <c:v>7.0000000000000007E-2</c:v>
                </c:pt>
                <c:pt idx="2">
                  <c:v>0.03</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1B580B5A-1813-432D-9DDF-B86EC9329A10}" type="datetimeFigureOut">
              <a:rPr lang="en-ZA" smtClean="0"/>
              <a:t>2015/10/07</a:t>
            </a:fld>
            <a:endParaRPr lang="en-ZA"/>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1114D4DD-A523-4EE8-A17C-68D5EB56E003}" type="slidenum">
              <a:rPr lang="en-ZA" smtClean="0"/>
              <a:t>‹#›</a:t>
            </a:fld>
            <a:endParaRPr lang="en-ZA"/>
          </a:p>
        </p:txBody>
      </p:sp>
    </p:spTree>
    <p:extLst>
      <p:ext uri="{BB962C8B-B14F-4D97-AF65-F5344CB8AC3E}">
        <p14:creationId xmlns:p14="http://schemas.microsoft.com/office/powerpoint/2010/main" val="9913254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6400" cy="496412"/>
          </a:xfrm>
          <a:prstGeom prst="rect">
            <a:avLst/>
          </a:prstGeom>
        </p:spPr>
        <p:txBody>
          <a:bodyPr vert="horz" lIns="91440" tIns="45720" rIns="91440" bIns="45720" rtlCol="0"/>
          <a:lstStyle>
            <a:lvl1pPr algn="l">
              <a:defRPr sz="1200"/>
            </a:lvl1pPr>
          </a:lstStyle>
          <a:p>
            <a:pPr>
              <a:defRPr/>
            </a:pPr>
            <a:endParaRPr lang="en-ZA"/>
          </a:p>
        </p:txBody>
      </p:sp>
      <p:sp>
        <p:nvSpPr>
          <p:cNvPr id="3" name="Date Placeholder 2"/>
          <p:cNvSpPr>
            <a:spLocks noGrp="1"/>
          </p:cNvSpPr>
          <p:nvPr>
            <p:ph type="dt" idx="1"/>
          </p:nvPr>
        </p:nvSpPr>
        <p:spPr>
          <a:xfrm>
            <a:off x="3849688" y="1"/>
            <a:ext cx="2946400" cy="496412"/>
          </a:xfrm>
          <a:prstGeom prst="rect">
            <a:avLst/>
          </a:prstGeom>
        </p:spPr>
        <p:txBody>
          <a:bodyPr vert="horz" lIns="91440" tIns="45720" rIns="91440" bIns="45720" rtlCol="0"/>
          <a:lstStyle>
            <a:lvl1pPr algn="r">
              <a:defRPr sz="1200"/>
            </a:lvl1pPr>
          </a:lstStyle>
          <a:p>
            <a:pPr>
              <a:defRPr/>
            </a:pPr>
            <a:fld id="{76EEE505-544F-4C46-B00C-E07BDD7473CE}" type="datetimeFigureOut">
              <a:rPr lang="en-ZA"/>
              <a:pPr>
                <a:defRPr/>
              </a:pPr>
              <a:t>2015/10/07</a:t>
            </a:fld>
            <a:endParaRPr lang="en-ZA"/>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n-ZA" noProof="0" smtClean="0"/>
          </a:p>
        </p:txBody>
      </p:sp>
      <p:sp>
        <p:nvSpPr>
          <p:cNvPr id="5" name="Notes Placeholder 4"/>
          <p:cNvSpPr>
            <a:spLocks noGrp="1"/>
          </p:cNvSpPr>
          <p:nvPr>
            <p:ph type="body" sz="quarter" idx="3"/>
          </p:nvPr>
        </p:nvSpPr>
        <p:spPr>
          <a:xfrm>
            <a:off x="679450" y="4715113"/>
            <a:ext cx="5438775" cy="4467706"/>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ZA" noProof="0" smtClean="0"/>
          </a:p>
        </p:txBody>
      </p:sp>
      <p:sp>
        <p:nvSpPr>
          <p:cNvPr id="6" name="Footer Placeholder 5"/>
          <p:cNvSpPr>
            <a:spLocks noGrp="1"/>
          </p:cNvSpPr>
          <p:nvPr>
            <p:ph type="ftr" sz="quarter" idx="4"/>
          </p:nvPr>
        </p:nvSpPr>
        <p:spPr>
          <a:xfrm>
            <a:off x="0" y="9428630"/>
            <a:ext cx="2946400" cy="496411"/>
          </a:xfrm>
          <a:prstGeom prst="rect">
            <a:avLst/>
          </a:prstGeom>
        </p:spPr>
        <p:txBody>
          <a:bodyPr vert="horz" lIns="91440" tIns="45720" rIns="91440" bIns="45720" rtlCol="0" anchor="b"/>
          <a:lstStyle>
            <a:lvl1pPr algn="l">
              <a:defRPr sz="1200"/>
            </a:lvl1pPr>
          </a:lstStyle>
          <a:p>
            <a:pPr>
              <a:defRPr/>
            </a:pPr>
            <a:endParaRPr lang="en-ZA"/>
          </a:p>
        </p:txBody>
      </p:sp>
      <p:sp>
        <p:nvSpPr>
          <p:cNvPr id="7" name="Slide Number Placeholder 6"/>
          <p:cNvSpPr>
            <a:spLocks noGrp="1"/>
          </p:cNvSpPr>
          <p:nvPr>
            <p:ph type="sldNum" sz="quarter" idx="5"/>
          </p:nvPr>
        </p:nvSpPr>
        <p:spPr>
          <a:xfrm>
            <a:off x="3849688" y="9428630"/>
            <a:ext cx="2946400" cy="496411"/>
          </a:xfrm>
          <a:prstGeom prst="rect">
            <a:avLst/>
          </a:prstGeom>
        </p:spPr>
        <p:txBody>
          <a:bodyPr vert="horz" lIns="91440" tIns="45720" rIns="91440" bIns="45720" rtlCol="0" anchor="b"/>
          <a:lstStyle>
            <a:lvl1pPr algn="r">
              <a:defRPr sz="1200"/>
            </a:lvl1pPr>
          </a:lstStyle>
          <a:p>
            <a:pPr>
              <a:defRPr/>
            </a:pPr>
            <a:fld id="{B705892D-0E51-482C-A32D-3A370247C8E8}" type="slidenum">
              <a:rPr lang="en-ZA"/>
              <a:pPr>
                <a:defRPr/>
              </a:pPr>
              <a:t>‹#›</a:t>
            </a:fld>
            <a:endParaRPr lang="en-ZA"/>
          </a:p>
        </p:txBody>
      </p:sp>
    </p:spTree>
    <p:extLst>
      <p:ext uri="{BB962C8B-B14F-4D97-AF65-F5344CB8AC3E}">
        <p14:creationId xmlns:p14="http://schemas.microsoft.com/office/powerpoint/2010/main" val="19935625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pPr>
              <a:defRPr/>
            </a:pPr>
            <a:fld id="{B705892D-0E51-482C-A32D-3A370247C8E8}" type="slidenum">
              <a:rPr lang="en-ZA" smtClean="0"/>
              <a:pPr>
                <a:defRPr/>
              </a:pPr>
              <a:t>1</a:t>
            </a:fld>
            <a:endParaRPr lang="en-ZA"/>
          </a:p>
        </p:txBody>
      </p:sp>
    </p:spTree>
    <p:extLst>
      <p:ext uri="{BB962C8B-B14F-4D97-AF65-F5344CB8AC3E}">
        <p14:creationId xmlns:p14="http://schemas.microsoft.com/office/powerpoint/2010/main" val="3327453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B705892D-0E51-482C-A32D-3A370247C8E8}" type="slidenum">
              <a:rPr lang="en-ZA" smtClean="0"/>
              <a:pPr>
                <a:defRPr/>
              </a:pPr>
              <a:t>88</a:t>
            </a:fld>
            <a:endParaRPr lang="en-ZA"/>
          </a:p>
        </p:txBody>
      </p:sp>
    </p:spTree>
    <p:extLst>
      <p:ext uri="{BB962C8B-B14F-4D97-AF65-F5344CB8AC3E}">
        <p14:creationId xmlns:p14="http://schemas.microsoft.com/office/powerpoint/2010/main" val="17647077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48B1F7B3-3C3A-4F3F-8085-BF24CCE0511D}" type="datetime1">
              <a:rPr lang="en-US" smtClean="0">
                <a:solidFill>
                  <a:prstClr val="black">
                    <a:tint val="75000"/>
                  </a:prstClr>
                </a:solidFill>
              </a:rPr>
              <a:t>10/7/2015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4DF92C9-4DAA-41F8-8DFE-F63D3B4BB9C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0410923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B968F7F-2114-46B0-97CD-95D6C3237F37}" type="datetime1">
              <a:rPr lang="en-US" smtClean="0">
                <a:solidFill>
                  <a:prstClr val="black">
                    <a:tint val="75000"/>
                  </a:prstClr>
                </a:solidFill>
              </a:rPr>
              <a:t>10/7/2015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51D67F9-5B56-414C-A3F6-E0C26F0B3E7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688769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DBFD446-F47F-4628-B2AE-E375AF3A2064}" type="datetime1">
              <a:rPr lang="en-US" smtClean="0">
                <a:solidFill>
                  <a:prstClr val="black">
                    <a:tint val="75000"/>
                  </a:prstClr>
                </a:solidFill>
              </a:rPr>
              <a:t>10/7/2015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9DE4742-BEEE-4BB7-87F4-9EF52C188BC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636792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3F0E776F-B896-4193-A92E-F079630E9631}" type="datetime1">
              <a:rPr lang="en-US" smtClean="0">
                <a:solidFill>
                  <a:prstClr val="black">
                    <a:tint val="75000"/>
                  </a:prstClr>
                </a:solidFill>
              </a:rPr>
              <a:t>10/7/2015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4DF92C9-4DAA-41F8-8DFE-F63D3B4BB9C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0410923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3D6163B-81EF-462C-81AC-B8E50A381E56}" type="datetime1">
              <a:rPr lang="en-US" smtClean="0">
                <a:solidFill>
                  <a:prstClr val="black">
                    <a:tint val="75000"/>
                  </a:prstClr>
                </a:solidFill>
              </a:rPr>
              <a:t>10/7/2015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C457303-9F10-4D8F-8D76-077531F17F1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8031161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9E3C58A-17B7-4498-920E-AB582911AB25}" type="datetime1">
              <a:rPr lang="en-US" smtClean="0">
                <a:solidFill>
                  <a:prstClr val="black">
                    <a:tint val="75000"/>
                  </a:prstClr>
                </a:solidFill>
              </a:rPr>
              <a:t>10/7/2015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F59A6E2-E4EC-489B-BB9B-47F39B09D6C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2997505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90E97B9-4801-4DDA-A4C4-D26818215013}" type="datetime1">
              <a:rPr lang="en-US" smtClean="0">
                <a:solidFill>
                  <a:prstClr val="black">
                    <a:tint val="75000"/>
                  </a:prstClr>
                </a:solidFill>
              </a:rPr>
              <a:t>10/7/2015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BC23599-3F33-4DD9-800B-E454785E69E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2585477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7E4FCB6-5B33-4CB3-9239-202C144A4B93}" type="datetime1">
              <a:rPr lang="en-US" smtClean="0">
                <a:solidFill>
                  <a:prstClr val="black">
                    <a:tint val="75000"/>
                  </a:prstClr>
                </a:solidFill>
              </a:rPr>
              <a:t>10/7/2015</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D1201B82-D60E-4EF4-B000-FFA18B9A071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903727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EDD94CD-9244-4707-A8C2-F843ED5FA864}" type="datetime1">
              <a:rPr lang="en-US" smtClean="0">
                <a:solidFill>
                  <a:prstClr val="black">
                    <a:tint val="75000"/>
                  </a:prstClr>
                </a:solidFill>
              </a:rPr>
              <a:t>10/7/2015</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CFB22390-C503-4ED5-A371-9D68CC22A93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184627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E4F859A-F0ED-4EC6-9976-192787F40591}" type="datetime1">
              <a:rPr lang="en-US" smtClean="0">
                <a:solidFill>
                  <a:prstClr val="black">
                    <a:tint val="75000"/>
                  </a:prstClr>
                </a:solidFill>
              </a:rPr>
              <a:t>10/7/2015</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D997A4AB-E24D-42EE-BB54-F62B0A9534B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477211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FE9AA13-D536-4255-91DA-4E09CBFF4E89}" type="datetime1">
              <a:rPr lang="en-US" smtClean="0">
                <a:solidFill>
                  <a:prstClr val="black">
                    <a:tint val="75000"/>
                  </a:prstClr>
                </a:solidFill>
              </a:rPr>
              <a:t>10/7/2015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762051DB-D011-4598-BE98-70E29B1AFF5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41739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0A44EA9-5F3B-43D0-B871-DD6FB06BC615}" type="datetime1">
              <a:rPr lang="en-US" smtClean="0">
                <a:solidFill>
                  <a:prstClr val="black">
                    <a:tint val="75000"/>
                  </a:prstClr>
                </a:solidFill>
              </a:rPr>
              <a:t>10/7/2015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C457303-9F10-4D8F-8D76-077531F17F1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8031161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211BCFF-123F-4507-8777-BD039D2079AF}" type="datetime1">
              <a:rPr lang="en-US" smtClean="0">
                <a:solidFill>
                  <a:prstClr val="black">
                    <a:tint val="75000"/>
                  </a:prstClr>
                </a:solidFill>
              </a:rPr>
              <a:t>10/7/2015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6193296-7282-48CA-82F6-28D307F41EC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4795676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1B18186-BA96-4B73-B8B9-9C2C02ECEF8E}" type="datetime1">
              <a:rPr lang="en-US" smtClean="0">
                <a:solidFill>
                  <a:prstClr val="black">
                    <a:tint val="75000"/>
                  </a:prstClr>
                </a:solidFill>
              </a:rPr>
              <a:t>10/7/2015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51D67F9-5B56-414C-A3F6-E0C26F0B3E7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688769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D4E5AFD-0078-48C5-804B-5EF499FCA77C}" type="datetime1">
              <a:rPr lang="en-US" smtClean="0">
                <a:solidFill>
                  <a:prstClr val="black">
                    <a:tint val="75000"/>
                  </a:prstClr>
                </a:solidFill>
              </a:rPr>
              <a:t>10/7/2015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9DE4742-BEEE-4BB7-87F4-9EF52C188BC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636792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2A6405E0-2714-4DB9-868F-BC38C11D8BA1}" type="datetime1">
              <a:rPr lang="en-US" smtClean="0">
                <a:solidFill>
                  <a:prstClr val="black">
                    <a:tint val="75000"/>
                  </a:prstClr>
                </a:solidFill>
              </a:rPr>
              <a:t>10/7/2015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4DF92C9-4DAA-41F8-8DFE-F63D3B4BB9C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2724111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4196DE1-7561-4362-B04B-97AC7E22B5E2}" type="datetime1">
              <a:rPr lang="en-US" smtClean="0">
                <a:solidFill>
                  <a:prstClr val="black">
                    <a:tint val="75000"/>
                  </a:prstClr>
                </a:solidFill>
              </a:rPr>
              <a:t>10/7/2015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C457303-9F10-4D8F-8D76-077531F17F1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67493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24D7487-AC49-457F-913B-33326A7C477F}" type="datetime1">
              <a:rPr lang="en-US" smtClean="0">
                <a:solidFill>
                  <a:prstClr val="black">
                    <a:tint val="75000"/>
                  </a:prstClr>
                </a:solidFill>
              </a:rPr>
              <a:t>10/7/2015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F59A6E2-E4EC-489B-BB9B-47F39B09D6C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403196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178F952-0204-4C58-AA8D-1D6B198925AC}" type="datetime1">
              <a:rPr lang="en-US" smtClean="0">
                <a:solidFill>
                  <a:prstClr val="black">
                    <a:tint val="75000"/>
                  </a:prstClr>
                </a:solidFill>
              </a:rPr>
              <a:t>10/7/2015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BC23599-3F33-4DD9-800B-E454785E69E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0784422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6119F246-8BEE-4B54-8F82-92BE86473631}" type="datetime1">
              <a:rPr lang="en-US" smtClean="0">
                <a:solidFill>
                  <a:prstClr val="black">
                    <a:tint val="75000"/>
                  </a:prstClr>
                </a:solidFill>
              </a:rPr>
              <a:t>10/7/2015</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D1201B82-D60E-4EF4-B000-FFA18B9A071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014560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6801A72-307B-4450-8D6D-8F7C7C092F6D}" type="datetime1">
              <a:rPr lang="en-US" smtClean="0">
                <a:solidFill>
                  <a:prstClr val="black">
                    <a:tint val="75000"/>
                  </a:prstClr>
                </a:solidFill>
              </a:rPr>
              <a:t>10/7/2015</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CFB22390-C503-4ED5-A371-9D68CC22A93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5992896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51D7E7F-AC16-4935-92E7-D757739413C9}" type="datetime1">
              <a:rPr lang="en-US" smtClean="0">
                <a:solidFill>
                  <a:prstClr val="black">
                    <a:tint val="75000"/>
                  </a:prstClr>
                </a:solidFill>
              </a:rPr>
              <a:t>10/7/2015</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D997A4AB-E24D-42EE-BB54-F62B0A9534B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2118590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B5E8998-AA74-4830-B926-B4D2185F4DA9}" type="datetime1">
              <a:rPr lang="en-US" smtClean="0">
                <a:solidFill>
                  <a:prstClr val="black">
                    <a:tint val="75000"/>
                  </a:prstClr>
                </a:solidFill>
              </a:rPr>
              <a:t>10/7/2015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F59A6E2-E4EC-489B-BB9B-47F39B09D6C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29975058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FC0132A-08CA-42D9-803B-C7290457CA4E}" type="datetime1">
              <a:rPr lang="en-US" smtClean="0">
                <a:solidFill>
                  <a:prstClr val="black">
                    <a:tint val="75000"/>
                  </a:prstClr>
                </a:solidFill>
              </a:rPr>
              <a:t>10/7/2015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762051DB-D011-4598-BE98-70E29B1AFF5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7116561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A557361-F90B-4D2E-A3C0-77BA53CD0164}" type="datetime1">
              <a:rPr lang="en-US" smtClean="0">
                <a:solidFill>
                  <a:prstClr val="black">
                    <a:tint val="75000"/>
                  </a:prstClr>
                </a:solidFill>
              </a:rPr>
              <a:t>10/7/2015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6193296-7282-48CA-82F6-28D307F41EC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5667070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8C73AFB-3FF1-4FCE-B239-195CF7DEF960}" type="datetime1">
              <a:rPr lang="en-US" smtClean="0">
                <a:solidFill>
                  <a:prstClr val="black">
                    <a:tint val="75000"/>
                  </a:prstClr>
                </a:solidFill>
              </a:rPr>
              <a:t>10/7/2015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51D67F9-5B56-414C-A3F6-E0C26F0B3E7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46861617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5F35016-1234-4249-BF06-07B1A7655754}" type="datetime1">
              <a:rPr lang="en-US" smtClean="0">
                <a:solidFill>
                  <a:prstClr val="black">
                    <a:tint val="75000"/>
                  </a:prstClr>
                </a:solidFill>
              </a:rPr>
              <a:t>10/7/2015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9DE4742-BEEE-4BB7-87F4-9EF52C188BC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4892264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FD9A9704-A532-41A2-9C25-9FEBDFBF70A5}" type="datetime1">
              <a:rPr lang="en-US" smtClean="0">
                <a:solidFill>
                  <a:prstClr val="black">
                    <a:tint val="75000"/>
                  </a:prstClr>
                </a:solidFill>
              </a:rPr>
              <a:t>10/7/2015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A93EE5D1-DB4A-44B8-8972-8AE12B704016}" type="slidenum">
              <a:rPr lang="en-US" altLang="en-US"/>
              <a:pPr/>
              <a:t>‹#›</a:t>
            </a:fld>
            <a:endParaRPr lang="en-US" altLang="en-US"/>
          </a:p>
        </p:txBody>
      </p:sp>
    </p:spTree>
    <p:extLst>
      <p:ext uri="{BB962C8B-B14F-4D97-AF65-F5344CB8AC3E}">
        <p14:creationId xmlns:p14="http://schemas.microsoft.com/office/powerpoint/2010/main" val="137133292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4180E69-FF01-4221-A970-E6E95F22F93C}" type="datetime1">
              <a:rPr lang="en-US" smtClean="0">
                <a:solidFill>
                  <a:prstClr val="black">
                    <a:tint val="75000"/>
                  </a:prstClr>
                </a:solidFill>
              </a:rPr>
              <a:t>10/7/2015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DF053C5C-E94E-4056-B424-332B4E0ABEEC}" type="slidenum">
              <a:rPr lang="en-US" altLang="en-US"/>
              <a:pPr/>
              <a:t>‹#›</a:t>
            </a:fld>
            <a:endParaRPr lang="en-US" altLang="en-US"/>
          </a:p>
        </p:txBody>
      </p:sp>
    </p:spTree>
    <p:extLst>
      <p:ext uri="{BB962C8B-B14F-4D97-AF65-F5344CB8AC3E}">
        <p14:creationId xmlns:p14="http://schemas.microsoft.com/office/powerpoint/2010/main" val="305275550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5C24D6C-DD60-4AAC-AF68-5706C3FE4514}" type="datetime1">
              <a:rPr lang="en-US" smtClean="0">
                <a:solidFill>
                  <a:prstClr val="black">
                    <a:tint val="75000"/>
                  </a:prstClr>
                </a:solidFill>
              </a:rPr>
              <a:t>10/7/2015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DC5320E2-FB48-4EC3-A03D-1BE565FC8A2E}" type="slidenum">
              <a:rPr lang="en-US" altLang="en-US"/>
              <a:pPr/>
              <a:t>‹#›</a:t>
            </a:fld>
            <a:endParaRPr lang="en-US" altLang="en-US"/>
          </a:p>
        </p:txBody>
      </p:sp>
    </p:spTree>
    <p:extLst>
      <p:ext uri="{BB962C8B-B14F-4D97-AF65-F5344CB8AC3E}">
        <p14:creationId xmlns:p14="http://schemas.microsoft.com/office/powerpoint/2010/main" val="358095486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E9CCA69-0ED9-4A65-848F-7C33A84129D7}" type="datetime1">
              <a:rPr lang="en-US" smtClean="0">
                <a:solidFill>
                  <a:prstClr val="black">
                    <a:tint val="75000"/>
                  </a:prstClr>
                </a:solidFill>
              </a:rPr>
              <a:t>10/7/2015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E7F5A902-84F7-463F-A280-9F8ABDAD52C6}" type="slidenum">
              <a:rPr lang="en-US" altLang="en-US"/>
              <a:pPr/>
              <a:t>‹#›</a:t>
            </a:fld>
            <a:endParaRPr lang="en-US" altLang="en-US"/>
          </a:p>
        </p:txBody>
      </p:sp>
    </p:spTree>
    <p:extLst>
      <p:ext uri="{BB962C8B-B14F-4D97-AF65-F5344CB8AC3E}">
        <p14:creationId xmlns:p14="http://schemas.microsoft.com/office/powerpoint/2010/main" val="34889242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B6552C46-990B-4CBF-BACC-AB84E4A1FA67}" type="datetime1">
              <a:rPr lang="en-US" smtClean="0">
                <a:solidFill>
                  <a:prstClr val="black">
                    <a:tint val="75000"/>
                  </a:prstClr>
                </a:solidFill>
              </a:rPr>
              <a:t>10/7/2015</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844BAE88-CA7D-4DD3-BE07-82A3763B0D6C}" type="slidenum">
              <a:rPr lang="en-US" altLang="en-US"/>
              <a:pPr/>
              <a:t>‹#›</a:t>
            </a:fld>
            <a:endParaRPr lang="en-US" altLang="en-US"/>
          </a:p>
        </p:txBody>
      </p:sp>
    </p:spTree>
    <p:extLst>
      <p:ext uri="{BB962C8B-B14F-4D97-AF65-F5344CB8AC3E}">
        <p14:creationId xmlns:p14="http://schemas.microsoft.com/office/powerpoint/2010/main" val="98008395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0F70395-DC81-48DC-9AD0-A01E7E7D7709}" type="datetime1">
              <a:rPr lang="en-US" smtClean="0">
                <a:solidFill>
                  <a:prstClr val="black">
                    <a:tint val="75000"/>
                  </a:prstClr>
                </a:solidFill>
              </a:rPr>
              <a:t>10/7/2015</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60536B60-4463-4AF2-B142-3E4A04F6C4DA}" type="slidenum">
              <a:rPr lang="en-US" altLang="en-US"/>
              <a:pPr/>
              <a:t>‹#›</a:t>
            </a:fld>
            <a:endParaRPr lang="en-US" altLang="en-US"/>
          </a:p>
        </p:txBody>
      </p:sp>
    </p:spTree>
    <p:extLst>
      <p:ext uri="{BB962C8B-B14F-4D97-AF65-F5344CB8AC3E}">
        <p14:creationId xmlns:p14="http://schemas.microsoft.com/office/powerpoint/2010/main" val="3481336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236C5DE5-7704-43F7-8E6A-DF6119E54075}" type="datetime1">
              <a:rPr lang="en-US" smtClean="0">
                <a:solidFill>
                  <a:prstClr val="black">
                    <a:tint val="75000"/>
                  </a:prstClr>
                </a:solidFill>
              </a:rPr>
              <a:t>10/7/2015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BC23599-3F33-4DD9-800B-E454785E69E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25854774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5E279F6-44DE-4312-8DF5-F693335EA01A}" type="datetime1">
              <a:rPr lang="en-US" smtClean="0">
                <a:solidFill>
                  <a:prstClr val="black">
                    <a:tint val="75000"/>
                  </a:prstClr>
                </a:solidFill>
              </a:rPr>
              <a:t>10/7/2015</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B96CA6B8-11CB-4C33-AA89-1A06A91323FF}" type="slidenum">
              <a:rPr lang="en-US" altLang="en-US"/>
              <a:pPr/>
              <a:t>‹#›</a:t>
            </a:fld>
            <a:endParaRPr lang="en-US" altLang="en-US"/>
          </a:p>
        </p:txBody>
      </p:sp>
    </p:spTree>
    <p:extLst>
      <p:ext uri="{BB962C8B-B14F-4D97-AF65-F5344CB8AC3E}">
        <p14:creationId xmlns:p14="http://schemas.microsoft.com/office/powerpoint/2010/main" val="23633050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0851B2D-EC15-4737-8BC9-B035FAF3F12A}" type="datetime1">
              <a:rPr lang="en-US" smtClean="0">
                <a:solidFill>
                  <a:prstClr val="black">
                    <a:tint val="75000"/>
                  </a:prstClr>
                </a:solidFill>
              </a:rPr>
              <a:t>10/7/2015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B41A4F01-D380-493D-9ABB-228BFA5F6249}" type="slidenum">
              <a:rPr lang="en-US" altLang="en-US"/>
              <a:pPr/>
              <a:t>‹#›</a:t>
            </a:fld>
            <a:endParaRPr lang="en-US" altLang="en-US"/>
          </a:p>
        </p:txBody>
      </p:sp>
    </p:spTree>
    <p:extLst>
      <p:ext uri="{BB962C8B-B14F-4D97-AF65-F5344CB8AC3E}">
        <p14:creationId xmlns:p14="http://schemas.microsoft.com/office/powerpoint/2010/main" val="148701536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19D5360-2173-47A2-83A3-87657968D51B}" type="datetime1">
              <a:rPr lang="en-US" smtClean="0">
                <a:solidFill>
                  <a:prstClr val="black">
                    <a:tint val="75000"/>
                  </a:prstClr>
                </a:solidFill>
              </a:rPr>
              <a:t>10/7/2015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94DA84D2-C4A4-469E-91B4-8021D7A87476}" type="slidenum">
              <a:rPr lang="en-US" altLang="en-US"/>
              <a:pPr/>
              <a:t>‹#›</a:t>
            </a:fld>
            <a:endParaRPr lang="en-US" altLang="en-US"/>
          </a:p>
        </p:txBody>
      </p:sp>
    </p:spTree>
    <p:extLst>
      <p:ext uri="{BB962C8B-B14F-4D97-AF65-F5344CB8AC3E}">
        <p14:creationId xmlns:p14="http://schemas.microsoft.com/office/powerpoint/2010/main" val="378476891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B7F2D8C-247A-4B3D-B28C-5A3532409460}" type="datetime1">
              <a:rPr lang="en-US" smtClean="0">
                <a:solidFill>
                  <a:prstClr val="black">
                    <a:tint val="75000"/>
                  </a:prstClr>
                </a:solidFill>
              </a:rPr>
              <a:t>10/7/2015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5C503EF6-1595-4F4D-9A92-DE56919AE3DD}" type="slidenum">
              <a:rPr lang="en-US" altLang="en-US"/>
              <a:pPr/>
              <a:t>‹#›</a:t>
            </a:fld>
            <a:endParaRPr lang="en-US" altLang="en-US"/>
          </a:p>
        </p:txBody>
      </p:sp>
    </p:spTree>
    <p:extLst>
      <p:ext uri="{BB962C8B-B14F-4D97-AF65-F5344CB8AC3E}">
        <p14:creationId xmlns:p14="http://schemas.microsoft.com/office/powerpoint/2010/main" val="209476986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6B18A82-5A5E-4859-9F57-ED0E01E1AA62}" type="datetime1">
              <a:rPr lang="en-US" smtClean="0">
                <a:solidFill>
                  <a:prstClr val="black">
                    <a:tint val="75000"/>
                  </a:prstClr>
                </a:solidFill>
              </a:rPr>
              <a:t>10/7/2015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D0703690-AE61-4E2A-ACA4-EB4FF1A1065F}" type="slidenum">
              <a:rPr lang="en-US" altLang="en-US"/>
              <a:pPr/>
              <a:t>‹#›</a:t>
            </a:fld>
            <a:endParaRPr lang="en-US" altLang="en-US"/>
          </a:p>
        </p:txBody>
      </p:sp>
    </p:spTree>
    <p:extLst>
      <p:ext uri="{BB962C8B-B14F-4D97-AF65-F5344CB8AC3E}">
        <p14:creationId xmlns:p14="http://schemas.microsoft.com/office/powerpoint/2010/main" val="25202594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EC469958-DC39-4A6B-8A31-5FAF442387B7}" type="datetime1">
              <a:rPr lang="en-US" smtClean="0">
                <a:solidFill>
                  <a:prstClr val="black">
                    <a:tint val="75000"/>
                  </a:prstClr>
                </a:solidFill>
              </a:rPr>
              <a:t>10/7/2015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A93EE5D1-DB4A-44B8-8972-8AE12B704016}" type="slidenum">
              <a:rPr lang="en-US" altLang="en-US"/>
              <a:pPr/>
              <a:t>‹#›</a:t>
            </a:fld>
            <a:endParaRPr lang="en-US" altLang="en-US"/>
          </a:p>
        </p:txBody>
      </p:sp>
    </p:spTree>
    <p:extLst>
      <p:ext uri="{BB962C8B-B14F-4D97-AF65-F5344CB8AC3E}">
        <p14:creationId xmlns:p14="http://schemas.microsoft.com/office/powerpoint/2010/main" val="310380786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B1EFBA8-2E7D-4981-9A92-BC8C62261413}" type="datetime1">
              <a:rPr lang="en-US" smtClean="0">
                <a:solidFill>
                  <a:prstClr val="black">
                    <a:tint val="75000"/>
                  </a:prstClr>
                </a:solidFill>
              </a:rPr>
              <a:t>10/7/2015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DF053C5C-E94E-4056-B424-332B4E0ABEEC}" type="slidenum">
              <a:rPr lang="en-US" altLang="en-US"/>
              <a:pPr/>
              <a:t>‹#›</a:t>
            </a:fld>
            <a:endParaRPr lang="en-US" altLang="en-US"/>
          </a:p>
        </p:txBody>
      </p:sp>
    </p:spTree>
    <p:extLst>
      <p:ext uri="{BB962C8B-B14F-4D97-AF65-F5344CB8AC3E}">
        <p14:creationId xmlns:p14="http://schemas.microsoft.com/office/powerpoint/2010/main" val="133868736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7FF8CC5-FFC0-4FD6-BEFC-80761411F7B6}" type="datetime1">
              <a:rPr lang="en-US" smtClean="0">
                <a:solidFill>
                  <a:prstClr val="black">
                    <a:tint val="75000"/>
                  </a:prstClr>
                </a:solidFill>
              </a:rPr>
              <a:t>10/7/2015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DC5320E2-FB48-4EC3-A03D-1BE565FC8A2E}" type="slidenum">
              <a:rPr lang="en-US" altLang="en-US"/>
              <a:pPr/>
              <a:t>‹#›</a:t>
            </a:fld>
            <a:endParaRPr lang="en-US" altLang="en-US"/>
          </a:p>
        </p:txBody>
      </p:sp>
    </p:spTree>
    <p:extLst>
      <p:ext uri="{BB962C8B-B14F-4D97-AF65-F5344CB8AC3E}">
        <p14:creationId xmlns:p14="http://schemas.microsoft.com/office/powerpoint/2010/main" val="66194623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4AE9E313-CB39-4B24-9E6E-17AB6C367880}" type="datetime1">
              <a:rPr lang="en-US" smtClean="0">
                <a:solidFill>
                  <a:prstClr val="black">
                    <a:tint val="75000"/>
                  </a:prstClr>
                </a:solidFill>
              </a:rPr>
              <a:t>10/7/2015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E7F5A902-84F7-463F-A280-9F8ABDAD52C6}" type="slidenum">
              <a:rPr lang="en-US" altLang="en-US"/>
              <a:pPr/>
              <a:t>‹#›</a:t>
            </a:fld>
            <a:endParaRPr lang="en-US" altLang="en-US"/>
          </a:p>
        </p:txBody>
      </p:sp>
    </p:spTree>
    <p:extLst>
      <p:ext uri="{BB962C8B-B14F-4D97-AF65-F5344CB8AC3E}">
        <p14:creationId xmlns:p14="http://schemas.microsoft.com/office/powerpoint/2010/main" val="342111458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BAA59CC-F6AD-45A1-9E43-05328D19DCEC}" type="datetime1">
              <a:rPr lang="en-US" smtClean="0">
                <a:solidFill>
                  <a:prstClr val="black">
                    <a:tint val="75000"/>
                  </a:prstClr>
                </a:solidFill>
              </a:rPr>
              <a:t>10/7/2015</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844BAE88-CA7D-4DD3-BE07-82A3763B0D6C}" type="slidenum">
              <a:rPr lang="en-US" altLang="en-US"/>
              <a:pPr/>
              <a:t>‹#›</a:t>
            </a:fld>
            <a:endParaRPr lang="en-US" altLang="en-US"/>
          </a:p>
        </p:txBody>
      </p:sp>
    </p:spTree>
    <p:extLst>
      <p:ext uri="{BB962C8B-B14F-4D97-AF65-F5344CB8AC3E}">
        <p14:creationId xmlns:p14="http://schemas.microsoft.com/office/powerpoint/2010/main" val="22774218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274C9D9-45DC-43AE-A1FA-ADEA8A4F6876}" type="datetime1">
              <a:rPr lang="en-US" smtClean="0">
                <a:solidFill>
                  <a:prstClr val="black">
                    <a:tint val="75000"/>
                  </a:prstClr>
                </a:solidFill>
              </a:rPr>
              <a:t>10/7/2015</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D1201B82-D60E-4EF4-B000-FFA18B9A071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9037275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31DAD33-D3E0-489B-8308-4F279727B712}" type="datetime1">
              <a:rPr lang="en-US" smtClean="0">
                <a:solidFill>
                  <a:prstClr val="black">
                    <a:tint val="75000"/>
                  </a:prstClr>
                </a:solidFill>
              </a:rPr>
              <a:t>10/7/2015</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60536B60-4463-4AF2-B142-3E4A04F6C4DA}" type="slidenum">
              <a:rPr lang="en-US" altLang="en-US"/>
              <a:pPr/>
              <a:t>‹#›</a:t>
            </a:fld>
            <a:endParaRPr lang="en-US" altLang="en-US"/>
          </a:p>
        </p:txBody>
      </p:sp>
    </p:spTree>
    <p:extLst>
      <p:ext uri="{BB962C8B-B14F-4D97-AF65-F5344CB8AC3E}">
        <p14:creationId xmlns:p14="http://schemas.microsoft.com/office/powerpoint/2010/main" val="380456086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51AB48B-843D-4309-8E28-D0D5961574A9}" type="datetime1">
              <a:rPr lang="en-US" smtClean="0">
                <a:solidFill>
                  <a:prstClr val="black">
                    <a:tint val="75000"/>
                  </a:prstClr>
                </a:solidFill>
              </a:rPr>
              <a:t>10/7/2015</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B96CA6B8-11CB-4C33-AA89-1A06A91323FF}" type="slidenum">
              <a:rPr lang="en-US" altLang="en-US"/>
              <a:pPr/>
              <a:t>‹#›</a:t>
            </a:fld>
            <a:endParaRPr lang="en-US" altLang="en-US"/>
          </a:p>
        </p:txBody>
      </p:sp>
    </p:spTree>
    <p:extLst>
      <p:ext uri="{BB962C8B-B14F-4D97-AF65-F5344CB8AC3E}">
        <p14:creationId xmlns:p14="http://schemas.microsoft.com/office/powerpoint/2010/main" val="322797473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BEDBDCC-4323-4DA3-824C-84F3295C7DA4}" type="datetime1">
              <a:rPr lang="en-US" smtClean="0">
                <a:solidFill>
                  <a:prstClr val="black">
                    <a:tint val="75000"/>
                  </a:prstClr>
                </a:solidFill>
              </a:rPr>
              <a:t>10/7/2015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B41A4F01-D380-493D-9ABB-228BFA5F6249}" type="slidenum">
              <a:rPr lang="en-US" altLang="en-US"/>
              <a:pPr/>
              <a:t>‹#›</a:t>
            </a:fld>
            <a:endParaRPr lang="en-US" altLang="en-US"/>
          </a:p>
        </p:txBody>
      </p:sp>
    </p:spTree>
    <p:extLst>
      <p:ext uri="{BB962C8B-B14F-4D97-AF65-F5344CB8AC3E}">
        <p14:creationId xmlns:p14="http://schemas.microsoft.com/office/powerpoint/2010/main" val="173600530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A494B74-1A07-4360-A443-22C1F9DA8DBA}" type="datetime1">
              <a:rPr lang="en-US" smtClean="0">
                <a:solidFill>
                  <a:prstClr val="black">
                    <a:tint val="75000"/>
                  </a:prstClr>
                </a:solidFill>
              </a:rPr>
              <a:t>10/7/2015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94DA84D2-C4A4-469E-91B4-8021D7A87476}" type="slidenum">
              <a:rPr lang="en-US" altLang="en-US"/>
              <a:pPr/>
              <a:t>‹#›</a:t>
            </a:fld>
            <a:endParaRPr lang="en-US" altLang="en-US"/>
          </a:p>
        </p:txBody>
      </p:sp>
    </p:spTree>
    <p:extLst>
      <p:ext uri="{BB962C8B-B14F-4D97-AF65-F5344CB8AC3E}">
        <p14:creationId xmlns:p14="http://schemas.microsoft.com/office/powerpoint/2010/main" val="306011971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8BE9867-F6F7-4329-A128-EC2B2235DDF2}" type="datetime1">
              <a:rPr lang="en-US" smtClean="0">
                <a:solidFill>
                  <a:prstClr val="black">
                    <a:tint val="75000"/>
                  </a:prstClr>
                </a:solidFill>
              </a:rPr>
              <a:t>10/7/2015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5C503EF6-1595-4F4D-9A92-DE56919AE3DD}" type="slidenum">
              <a:rPr lang="en-US" altLang="en-US"/>
              <a:pPr/>
              <a:t>‹#›</a:t>
            </a:fld>
            <a:endParaRPr lang="en-US" altLang="en-US"/>
          </a:p>
        </p:txBody>
      </p:sp>
    </p:spTree>
    <p:extLst>
      <p:ext uri="{BB962C8B-B14F-4D97-AF65-F5344CB8AC3E}">
        <p14:creationId xmlns:p14="http://schemas.microsoft.com/office/powerpoint/2010/main" val="372420940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49FBC80-C775-49B9-83C6-EFBCC037C395}" type="datetime1">
              <a:rPr lang="en-US" smtClean="0">
                <a:solidFill>
                  <a:prstClr val="black">
                    <a:tint val="75000"/>
                  </a:prstClr>
                </a:solidFill>
              </a:rPr>
              <a:t>10/7/2015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D0703690-AE61-4E2A-ACA4-EB4FF1A1065F}" type="slidenum">
              <a:rPr lang="en-US" altLang="en-US"/>
              <a:pPr/>
              <a:t>‹#›</a:t>
            </a:fld>
            <a:endParaRPr lang="en-US" altLang="en-US"/>
          </a:p>
        </p:txBody>
      </p:sp>
    </p:spTree>
    <p:extLst>
      <p:ext uri="{BB962C8B-B14F-4D97-AF65-F5344CB8AC3E}">
        <p14:creationId xmlns:p14="http://schemas.microsoft.com/office/powerpoint/2010/main" val="48764856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859AC2C-2244-4E8F-A64E-F3FB911F74DB}" type="datetimeFigureOut">
              <a:rPr lang="en-US">
                <a:solidFill>
                  <a:prstClr val="black">
                    <a:tint val="75000"/>
                  </a:prstClr>
                </a:solidFill>
              </a:rPr>
              <a:pPr>
                <a:defRPr/>
              </a:pPr>
              <a:t>10/7/2015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4DF92C9-4DAA-41F8-8DFE-F63D3B4BB9C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9764567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0BF9E3D-75B2-4839-B26F-E0794CA117EF}" type="datetimeFigureOut">
              <a:rPr lang="en-US">
                <a:solidFill>
                  <a:prstClr val="black">
                    <a:tint val="75000"/>
                  </a:prstClr>
                </a:solidFill>
              </a:rPr>
              <a:pPr>
                <a:defRPr/>
              </a:pPr>
              <a:t>10/7/2015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C457303-9F10-4D8F-8D76-077531F17F1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54200588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3186C18-AEF4-4DEC-AF13-821A042DFBC1}" type="datetimeFigureOut">
              <a:rPr lang="en-US">
                <a:solidFill>
                  <a:prstClr val="black">
                    <a:tint val="75000"/>
                  </a:prstClr>
                </a:solidFill>
              </a:rPr>
              <a:pPr>
                <a:defRPr/>
              </a:pPr>
              <a:t>10/7/2015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F59A6E2-E4EC-489B-BB9B-47F39B09D6C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6473627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BF6F1666-94AA-49C1-B32E-2ACF9A1B6CC4}" type="datetimeFigureOut">
              <a:rPr lang="en-US">
                <a:solidFill>
                  <a:prstClr val="black">
                    <a:tint val="75000"/>
                  </a:prstClr>
                </a:solidFill>
              </a:rPr>
              <a:pPr>
                <a:defRPr/>
              </a:pPr>
              <a:t>10/7/2015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BC23599-3F33-4DD9-800B-E454785E69E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6383841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22EBE078-406E-4A69-8A4A-5E2BB4F6500E}" type="datetime1">
              <a:rPr lang="en-US" smtClean="0">
                <a:solidFill>
                  <a:prstClr val="black">
                    <a:tint val="75000"/>
                  </a:prstClr>
                </a:solidFill>
              </a:rPr>
              <a:t>10/7/2015</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CFB22390-C503-4ED5-A371-9D68CC22A93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1846270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016CE7B-B1CC-47BD-951D-E343AB0756BA}" type="datetimeFigureOut">
              <a:rPr lang="en-US">
                <a:solidFill>
                  <a:prstClr val="black">
                    <a:tint val="75000"/>
                  </a:prstClr>
                </a:solidFill>
              </a:rPr>
              <a:pPr>
                <a:defRPr/>
              </a:pPr>
              <a:t>10/7/2015</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D1201B82-D60E-4EF4-B000-FFA18B9A071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60722900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3C96FA9-C322-4961-B433-629C8D1BF5D6}" type="datetimeFigureOut">
              <a:rPr lang="en-US">
                <a:solidFill>
                  <a:prstClr val="black">
                    <a:tint val="75000"/>
                  </a:prstClr>
                </a:solidFill>
              </a:rPr>
              <a:pPr>
                <a:defRPr/>
              </a:pPr>
              <a:t>10/7/2015</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CFB22390-C503-4ED5-A371-9D68CC22A93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4748533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6D83766-D66B-4940-AA50-67A767353859}" type="datetimeFigureOut">
              <a:rPr lang="en-US">
                <a:solidFill>
                  <a:prstClr val="black">
                    <a:tint val="75000"/>
                  </a:prstClr>
                </a:solidFill>
              </a:rPr>
              <a:pPr>
                <a:defRPr/>
              </a:pPr>
              <a:t>10/7/2015</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D997A4AB-E24D-42EE-BB54-F62B0A9534B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11408304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CF1EC1E-83E9-4F49-BE43-A78B00AB707E}" type="datetimeFigureOut">
              <a:rPr lang="en-US">
                <a:solidFill>
                  <a:prstClr val="black">
                    <a:tint val="75000"/>
                  </a:prstClr>
                </a:solidFill>
              </a:rPr>
              <a:pPr>
                <a:defRPr/>
              </a:pPr>
              <a:t>10/7/2015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762051DB-D011-4598-BE98-70E29B1AFF5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0578405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22336B7-4753-4340-AEB1-A782317A80D1}" type="datetimeFigureOut">
              <a:rPr lang="en-US">
                <a:solidFill>
                  <a:prstClr val="black">
                    <a:tint val="75000"/>
                  </a:prstClr>
                </a:solidFill>
              </a:rPr>
              <a:pPr>
                <a:defRPr/>
              </a:pPr>
              <a:t>10/7/2015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6193296-7282-48CA-82F6-28D307F41EC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1893032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7F2018B-8336-45D2-B61F-EA71297DCFE0}" type="datetimeFigureOut">
              <a:rPr lang="en-US">
                <a:solidFill>
                  <a:prstClr val="black">
                    <a:tint val="75000"/>
                  </a:prstClr>
                </a:solidFill>
              </a:rPr>
              <a:pPr>
                <a:defRPr/>
              </a:pPr>
              <a:t>10/7/2015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51D67F9-5B56-414C-A3F6-E0C26F0B3E7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9326836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0F8FFDC-151C-4FD3-BB63-BCBF2A9483AD}" type="datetimeFigureOut">
              <a:rPr lang="en-US">
                <a:solidFill>
                  <a:prstClr val="black">
                    <a:tint val="75000"/>
                  </a:prstClr>
                </a:solidFill>
              </a:rPr>
              <a:pPr>
                <a:defRPr/>
              </a:pPr>
              <a:t>10/7/2015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9DE4742-BEEE-4BB7-87F4-9EF52C188BC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3100292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88BA5D0-82FA-48FC-BCCD-EBCD42C85013}" type="datetime1">
              <a:rPr lang="en-US" smtClean="0">
                <a:solidFill>
                  <a:prstClr val="black">
                    <a:tint val="75000"/>
                  </a:prstClr>
                </a:solidFill>
              </a:rPr>
              <a:t>10/7/2015</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D997A4AB-E24D-42EE-BB54-F62B0A9534B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477211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3A7E4AA-E896-4B4D-A848-D94946F71555}" type="datetime1">
              <a:rPr lang="en-US" smtClean="0">
                <a:solidFill>
                  <a:prstClr val="black">
                    <a:tint val="75000"/>
                  </a:prstClr>
                </a:solidFill>
              </a:rPr>
              <a:t>10/7/2015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762051DB-D011-4598-BE98-70E29B1AFF5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417396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1A6C3F1-AE70-41F1-9EEC-840161FA0900}" type="datetime1">
              <a:rPr lang="en-US" smtClean="0">
                <a:solidFill>
                  <a:prstClr val="black">
                    <a:tint val="75000"/>
                  </a:prstClr>
                </a:solidFill>
              </a:rPr>
              <a:t>10/7/2015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6193296-7282-48CA-82F6-28D307F41EC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4795676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4E22BD03-6BA7-4A5F-9C2F-52B8463A7ED9}" type="datetime1">
              <a:rPr lang="en-US" smtClean="0">
                <a:solidFill>
                  <a:prstClr val="black">
                    <a:tint val="75000"/>
                  </a:prstClr>
                </a:solidFill>
              </a:rPr>
              <a:t>10/7/2015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F4A47C6B-7523-4DD5-9167-A2C5165D8BC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24147497"/>
      </p:ext>
    </p:extLst>
  </p:cSld>
  <p:clrMap bg1="lt1" tx1="dk1" bg2="lt2" tx2="dk2" accent1="accent1" accent2="accent2" accent3="accent3" accent4="accent4" accent5="accent5" accent6="accent6" hlink="hlink" folHlink="folHlink"/>
  <p:sldLayoutIdLst>
    <p:sldLayoutId id="2147484685" r:id="rId1"/>
    <p:sldLayoutId id="2147484686" r:id="rId2"/>
    <p:sldLayoutId id="2147484687" r:id="rId3"/>
    <p:sldLayoutId id="2147484688" r:id="rId4"/>
    <p:sldLayoutId id="2147484689" r:id="rId5"/>
    <p:sldLayoutId id="2147484690" r:id="rId6"/>
    <p:sldLayoutId id="2147484691" r:id="rId7"/>
    <p:sldLayoutId id="2147484692" r:id="rId8"/>
    <p:sldLayoutId id="2147484693" r:id="rId9"/>
    <p:sldLayoutId id="2147484694" r:id="rId10"/>
    <p:sldLayoutId id="2147484695"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054A514B-EAF4-4751-A84A-560138343B6A}" type="datetime1">
              <a:rPr lang="en-US" smtClean="0">
                <a:solidFill>
                  <a:prstClr val="black">
                    <a:tint val="75000"/>
                  </a:prstClr>
                </a:solidFill>
              </a:rPr>
              <a:t>10/7/2015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F4A47C6B-7523-4DD5-9167-A2C5165D8BC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24147497"/>
      </p:ext>
    </p:extLst>
  </p:cSld>
  <p:clrMap bg1="lt1" tx1="dk1" bg2="lt2" tx2="dk2" accent1="accent1" accent2="accent2" accent3="accent3" accent4="accent4" accent5="accent5" accent6="accent6" hlink="hlink" folHlink="folHlink"/>
  <p:sldLayoutIdLst>
    <p:sldLayoutId id="2147484697" r:id="rId1"/>
    <p:sldLayoutId id="2147484698" r:id="rId2"/>
    <p:sldLayoutId id="2147484699" r:id="rId3"/>
    <p:sldLayoutId id="2147484700" r:id="rId4"/>
    <p:sldLayoutId id="2147484701" r:id="rId5"/>
    <p:sldLayoutId id="2147484702" r:id="rId6"/>
    <p:sldLayoutId id="2147484703" r:id="rId7"/>
    <p:sldLayoutId id="2147484704" r:id="rId8"/>
    <p:sldLayoutId id="2147484705" r:id="rId9"/>
    <p:sldLayoutId id="2147484706" r:id="rId10"/>
    <p:sldLayoutId id="2147484707"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21783A4C-DC99-4197-BCFD-1BCD39134D60}" type="datetime1">
              <a:rPr lang="en-US" smtClean="0">
                <a:solidFill>
                  <a:prstClr val="black">
                    <a:tint val="75000"/>
                  </a:prstClr>
                </a:solidFill>
              </a:rPr>
              <a:t>10/7/2015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F4A47C6B-7523-4DD5-9167-A2C5165D8BC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73936124"/>
      </p:ext>
    </p:extLst>
  </p:cSld>
  <p:clrMap bg1="lt1" tx1="dk1" bg2="lt2" tx2="dk2" accent1="accent1" accent2="accent2" accent3="accent3" accent4="accent4" accent5="accent5" accent6="accent6" hlink="hlink" folHlink="folHlink"/>
  <p:sldLayoutIdLst>
    <p:sldLayoutId id="2147484721" r:id="rId1"/>
    <p:sldLayoutId id="2147484722" r:id="rId2"/>
    <p:sldLayoutId id="2147484723" r:id="rId3"/>
    <p:sldLayoutId id="2147484724" r:id="rId4"/>
    <p:sldLayoutId id="2147484725" r:id="rId5"/>
    <p:sldLayoutId id="2147484726" r:id="rId6"/>
    <p:sldLayoutId id="2147484727" r:id="rId7"/>
    <p:sldLayoutId id="2147484728" r:id="rId8"/>
    <p:sldLayoutId id="2147484729" r:id="rId9"/>
    <p:sldLayoutId id="2147484730" r:id="rId10"/>
    <p:sldLayoutId id="2147484731"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10868AD1-70D2-41EC-9BED-F20279EC7D5B}" type="datetime1">
              <a:rPr lang="en-US" smtClean="0">
                <a:solidFill>
                  <a:prstClr val="black">
                    <a:tint val="75000"/>
                  </a:prstClr>
                </a:solidFill>
              </a:rPr>
              <a:t>10/7/2015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BD4F3FCB-E2E7-4E57-B77A-B91E3D55E59C}" type="slidenum">
              <a:rPr lang="en-US" altLang="en-US" smtClean="0">
                <a:cs typeface="Arial" panose="020B0604020202020204" pitchFamily="34" charset="0"/>
              </a:rPr>
              <a:pPr/>
              <a:t>‹#›</a:t>
            </a:fld>
            <a:endParaRPr lang="en-US" altLang="en-US" smtClean="0">
              <a:cs typeface="Arial" panose="020B0604020202020204" pitchFamily="34" charset="0"/>
            </a:endParaRPr>
          </a:p>
        </p:txBody>
      </p:sp>
    </p:spTree>
    <p:extLst>
      <p:ext uri="{BB962C8B-B14F-4D97-AF65-F5344CB8AC3E}">
        <p14:creationId xmlns:p14="http://schemas.microsoft.com/office/powerpoint/2010/main" val="561782173"/>
      </p:ext>
    </p:extLst>
  </p:cSld>
  <p:clrMap bg1="lt1" tx1="dk1" bg2="lt2" tx2="dk2" accent1="accent1" accent2="accent2" accent3="accent3" accent4="accent4" accent5="accent5" accent6="accent6" hlink="hlink" folHlink="folHlink"/>
  <p:sldLayoutIdLst>
    <p:sldLayoutId id="2147484733" r:id="rId1"/>
    <p:sldLayoutId id="2147484734" r:id="rId2"/>
    <p:sldLayoutId id="2147484735" r:id="rId3"/>
    <p:sldLayoutId id="2147484736" r:id="rId4"/>
    <p:sldLayoutId id="2147484737" r:id="rId5"/>
    <p:sldLayoutId id="2147484738" r:id="rId6"/>
    <p:sldLayoutId id="2147484739" r:id="rId7"/>
    <p:sldLayoutId id="2147484740" r:id="rId8"/>
    <p:sldLayoutId id="2147484741" r:id="rId9"/>
    <p:sldLayoutId id="2147484742" r:id="rId10"/>
    <p:sldLayoutId id="2147484743"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4F1C423F-B4BF-461D-AAF6-24AE76734974}" type="datetime1">
              <a:rPr lang="en-US" smtClean="0">
                <a:solidFill>
                  <a:prstClr val="black">
                    <a:tint val="75000"/>
                  </a:prstClr>
                </a:solidFill>
              </a:rPr>
              <a:t>10/7/2015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BD4F3FCB-E2E7-4E57-B77A-B91E3D55E59C}" type="slidenum">
              <a:rPr lang="en-US" altLang="en-US" smtClean="0">
                <a:cs typeface="Arial" panose="020B0604020202020204" pitchFamily="34" charset="0"/>
              </a:rPr>
              <a:pPr/>
              <a:t>‹#›</a:t>
            </a:fld>
            <a:endParaRPr lang="en-US" altLang="en-US" smtClean="0">
              <a:cs typeface="Arial" panose="020B0604020202020204" pitchFamily="34" charset="0"/>
            </a:endParaRPr>
          </a:p>
        </p:txBody>
      </p:sp>
    </p:spTree>
    <p:extLst>
      <p:ext uri="{BB962C8B-B14F-4D97-AF65-F5344CB8AC3E}">
        <p14:creationId xmlns:p14="http://schemas.microsoft.com/office/powerpoint/2010/main" val="1135026069"/>
      </p:ext>
    </p:extLst>
  </p:cSld>
  <p:clrMap bg1="lt1" tx1="dk1" bg2="lt2" tx2="dk2" accent1="accent1" accent2="accent2" accent3="accent3" accent4="accent4" accent5="accent5" accent6="accent6" hlink="hlink" folHlink="folHlink"/>
  <p:sldLayoutIdLst>
    <p:sldLayoutId id="2147484745" r:id="rId1"/>
    <p:sldLayoutId id="2147484746" r:id="rId2"/>
    <p:sldLayoutId id="2147484747" r:id="rId3"/>
    <p:sldLayoutId id="2147484748" r:id="rId4"/>
    <p:sldLayoutId id="2147484749" r:id="rId5"/>
    <p:sldLayoutId id="2147484750" r:id="rId6"/>
    <p:sldLayoutId id="2147484751" r:id="rId7"/>
    <p:sldLayoutId id="2147484752" r:id="rId8"/>
    <p:sldLayoutId id="2147484753" r:id="rId9"/>
    <p:sldLayoutId id="2147484754" r:id="rId10"/>
    <p:sldLayoutId id="2147484755"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53F329AE-586E-41D9-82DF-46F779DADD6C}" type="datetimeFigureOut">
              <a:rPr lang="en-US">
                <a:solidFill>
                  <a:prstClr val="black">
                    <a:tint val="75000"/>
                  </a:prstClr>
                </a:solidFill>
              </a:rPr>
              <a:pPr>
                <a:defRPr/>
              </a:pPr>
              <a:t>10/7/2015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F4A47C6B-7523-4DD5-9167-A2C5165D8BC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7690525"/>
      </p:ext>
    </p:extLst>
  </p:cSld>
  <p:clrMap bg1="lt1" tx1="dk1" bg2="lt2" tx2="dk2" accent1="accent1" accent2="accent2" accent3="accent3" accent4="accent4" accent5="accent5" accent6="accent6" hlink="hlink" folHlink="folHlink"/>
  <p:sldLayoutIdLst>
    <p:sldLayoutId id="2147484757" r:id="rId1"/>
    <p:sldLayoutId id="2147484758" r:id="rId2"/>
    <p:sldLayoutId id="2147484759" r:id="rId3"/>
    <p:sldLayoutId id="2147484760" r:id="rId4"/>
    <p:sldLayoutId id="2147484761" r:id="rId5"/>
    <p:sldLayoutId id="2147484762" r:id="rId6"/>
    <p:sldLayoutId id="2147484763" r:id="rId7"/>
    <p:sldLayoutId id="2147484764" r:id="rId8"/>
    <p:sldLayoutId id="2147484765" r:id="rId9"/>
    <p:sldLayoutId id="2147484766" r:id="rId10"/>
    <p:sldLayoutId id="2147484767" r:id="rId11"/>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45.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e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5.xml"/></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eg"/><Relationship Id="rId1" Type="http://schemas.openxmlformats.org/officeDocument/2006/relationships/slideLayout" Target="../slideLayouts/slideLayout57.xml"/></Relationships>
</file>

<file path=ppt/slides/_rels/slide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5.xml"/></Relationships>
</file>

<file path=ppt/slides/_rels/slide3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5.xml"/></Relationships>
</file>

<file path=ppt/slides/_rels/slide4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5.xml"/></Relationships>
</file>

<file path=ppt/slides/_rels/slide5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5.xml"/></Relationships>
</file>

<file path=ppt/slides/_rels/slide7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5.xml"/></Relationships>
</file>

<file path=ppt/slides/_rels/slide8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4" name="Title 1"/>
          <p:cNvSpPr>
            <a:spLocks noGrp="1"/>
          </p:cNvSpPr>
          <p:nvPr>
            <p:ph type="ctrTitle"/>
          </p:nvPr>
        </p:nvSpPr>
        <p:spPr>
          <a:xfrm>
            <a:off x="200629" y="1009935"/>
            <a:ext cx="8920163" cy="614149"/>
          </a:xfrm>
        </p:spPr>
        <p:txBody>
          <a:bodyPr/>
          <a:lstStyle/>
          <a:p>
            <a:pPr eaLnBrk="1" hangingPunct="1"/>
            <a:r>
              <a:rPr lang="en-US" altLang="en-US" sz="3600" dirty="0" smtClean="0">
                <a:solidFill>
                  <a:schemeClr val="bg1"/>
                </a:solidFill>
              </a:rPr>
              <a:t>DEPARTMENT OF ENVIRONMENTAL AFFAIRS</a:t>
            </a:r>
          </a:p>
        </p:txBody>
      </p:sp>
      <p:sp>
        <p:nvSpPr>
          <p:cNvPr id="3075" name="Subtitle 2"/>
          <p:cNvSpPr>
            <a:spLocks noGrp="1"/>
          </p:cNvSpPr>
          <p:nvPr>
            <p:ph type="subTitle" idx="1"/>
          </p:nvPr>
        </p:nvSpPr>
        <p:spPr>
          <a:xfrm>
            <a:off x="900752" y="1746913"/>
            <a:ext cx="7670042" cy="1610435"/>
          </a:xfrm>
        </p:spPr>
        <p:txBody>
          <a:bodyPr/>
          <a:lstStyle/>
          <a:p>
            <a:pPr eaLnBrk="1" hangingPunct="1"/>
            <a:r>
              <a:rPr lang="en-US" altLang="en-US" dirty="0">
                <a:solidFill>
                  <a:srgbClr val="FFFFFF"/>
                </a:solidFill>
              </a:rPr>
              <a:t>ANNUAL PERFORMANCE REPORT DASHBOARD</a:t>
            </a:r>
          </a:p>
          <a:p>
            <a:pPr eaLnBrk="1" hangingPunct="1"/>
            <a:r>
              <a:rPr lang="en-US" altLang="en-US" dirty="0">
                <a:solidFill>
                  <a:srgbClr val="FFFFFF"/>
                </a:solidFill>
              </a:rPr>
              <a:t>2014/15</a:t>
            </a:r>
          </a:p>
          <a:p>
            <a:pPr eaLnBrk="1" hangingPunct="1"/>
            <a:endParaRPr lang="en-US" altLang="en-US" dirty="0" smtClean="0">
              <a:solidFill>
                <a:srgbClr val="FFFFFF"/>
              </a:solidFill>
            </a:endParaRPr>
          </a:p>
        </p:txBody>
      </p:sp>
      <p:sp>
        <p:nvSpPr>
          <p:cNvPr id="2" name="Slide Number Placeholder 1"/>
          <p:cNvSpPr>
            <a:spLocks noGrp="1"/>
          </p:cNvSpPr>
          <p:nvPr>
            <p:ph type="sldNum" sz="quarter" idx="12"/>
          </p:nvPr>
        </p:nvSpPr>
        <p:spPr/>
        <p:txBody>
          <a:bodyPr/>
          <a:lstStyle/>
          <a:p>
            <a:fld id="{A93EE5D1-DB4A-44B8-8972-8AE12B704016}" type="slidenum">
              <a:rPr lang="en-US" altLang="en-US" smtClean="0"/>
              <a:pPr/>
              <a:t>1</a:t>
            </a:fld>
            <a:endParaRPr lang="en-US" altLang="en-US"/>
          </a:p>
        </p:txBody>
      </p:sp>
    </p:spTree>
    <p:extLst>
      <p:ext uri="{BB962C8B-B14F-4D97-AF65-F5344CB8AC3E}">
        <p14:creationId xmlns:p14="http://schemas.microsoft.com/office/powerpoint/2010/main" val="15117002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Title 1"/>
          <p:cNvSpPr>
            <a:spLocks noGrp="1"/>
          </p:cNvSpPr>
          <p:nvPr>
            <p:ph type="title"/>
          </p:nvPr>
        </p:nvSpPr>
        <p:spPr>
          <a:xfrm>
            <a:off x="488950" y="229951"/>
            <a:ext cx="8229600" cy="373061"/>
          </a:xfrm>
        </p:spPr>
        <p:txBody>
          <a:bodyPr/>
          <a:lstStyle/>
          <a:p>
            <a:pPr eaLnBrk="1" hangingPunct="1"/>
            <a:r>
              <a:rPr lang="en-US" altLang="en-US" sz="2600" dirty="0">
                <a:solidFill>
                  <a:srgbClr val="008000"/>
                </a:solidFill>
              </a:rPr>
              <a:t>PROGRAMME </a:t>
            </a:r>
            <a:r>
              <a:rPr lang="en-US" altLang="en-US" sz="2600" dirty="0" smtClean="0">
                <a:solidFill>
                  <a:srgbClr val="008000"/>
                </a:solidFill>
              </a:rPr>
              <a:t>1: </a:t>
            </a:r>
            <a:r>
              <a:rPr lang="en-US" altLang="en-US" sz="2600" dirty="0">
                <a:solidFill>
                  <a:srgbClr val="008000"/>
                </a:solidFill>
              </a:rPr>
              <a:t>ADMINISTRATION</a:t>
            </a:r>
          </a:p>
        </p:txBody>
      </p:sp>
      <p:graphicFrame>
        <p:nvGraphicFramePr>
          <p:cNvPr id="4" name="Group 121"/>
          <p:cNvGraphicFramePr>
            <a:graphicFrameLocks noGrp="1"/>
          </p:cNvGraphicFramePr>
          <p:nvPr>
            <p:ph idx="1"/>
            <p:extLst>
              <p:ext uri="{D42A27DB-BD31-4B8C-83A1-F6EECF244321}">
                <p14:modId xmlns:p14="http://schemas.microsoft.com/office/powerpoint/2010/main" val="3440177016"/>
              </p:ext>
            </p:extLst>
          </p:nvPr>
        </p:nvGraphicFramePr>
        <p:xfrm>
          <a:off x="218365" y="795395"/>
          <a:ext cx="8679974" cy="4610109"/>
        </p:xfrm>
        <a:graphic>
          <a:graphicData uri="http://schemas.openxmlformats.org/drawingml/2006/table">
            <a:tbl>
              <a:tblPr/>
              <a:tblGrid>
                <a:gridCol w="1842447"/>
                <a:gridCol w="1815152"/>
                <a:gridCol w="1733266"/>
                <a:gridCol w="3289109"/>
              </a:tblGrid>
              <a:tr h="303142">
                <a:tc gridSpan="4">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chemeClr val="bg1"/>
                          </a:solidFill>
                          <a:effectLst/>
                          <a:latin typeface="Arial Narrow" pitchFamily="34" charset="0"/>
                          <a:ea typeface="+mn-ea"/>
                          <a:cs typeface="Arial" charset="0"/>
                        </a:rPr>
                        <a:t>SO: </a:t>
                      </a:r>
                      <a:r>
                        <a:rPr lang="en-ZA" sz="1400" b="1" kern="1200" dirty="0" smtClean="0">
                          <a:solidFill>
                            <a:schemeClr val="bg1"/>
                          </a:solidFill>
                          <a:effectLst/>
                          <a:latin typeface="Arial Narrow" panose="020B0606020202030204" pitchFamily="34" charset="0"/>
                          <a:ea typeface="+mn-ea"/>
                          <a:cs typeface="+mn-cs"/>
                        </a:rPr>
                        <a:t>Efficient and Effective Information Technology service </a:t>
                      </a:r>
                      <a:endParaRPr kumimoji="0" lang="en-ZA" sz="1400" b="1" i="0" u="none" strike="noStrike" kern="1200" cap="none" normalizeH="0" baseline="0" dirty="0" smtClean="0">
                        <a:ln>
                          <a:noFill/>
                        </a:ln>
                        <a:solidFill>
                          <a:schemeClr val="bg1"/>
                        </a:solidFill>
                        <a:effectLst/>
                        <a:latin typeface="Arial Narrow" pitchFamily="34" charset="0"/>
                        <a:ea typeface="+mn-ea"/>
                        <a:cs typeface="Arial" charset="0"/>
                      </a:endParaRPr>
                    </a:p>
                  </a:txBody>
                  <a:tcPr marL="91454" marR="9145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hMerge="1">
                  <a:txBody>
                    <a:bodyPr/>
                    <a:lstStyle/>
                    <a:p>
                      <a:endParaRPr lang="en-ZA"/>
                    </a:p>
                  </a:txBody>
                  <a:tcPr/>
                </a:tc>
                <a:tc hMerge="1">
                  <a:txBody>
                    <a:bodyPr/>
                    <a:lstStyle/>
                    <a:p>
                      <a:endParaRPr lang="en-ZA"/>
                    </a:p>
                  </a:txBody>
                  <a:tcPr/>
                </a:tc>
                <a:tc hMerge="1">
                  <a:txBody>
                    <a:bodyPr/>
                    <a:lstStyle/>
                    <a:p>
                      <a:endParaRPr lang="en-ZA"/>
                    </a:p>
                  </a:txBody>
                  <a:tcPr/>
                </a:tc>
              </a:tr>
              <a:tr h="4599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smtClean="0">
                          <a:ln>
                            <a:noFill/>
                          </a:ln>
                          <a:solidFill>
                            <a:schemeClr val="bg1"/>
                          </a:solidFill>
                          <a:effectLst/>
                          <a:latin typeface="Arial Narrow" pitchFamily="34" charset="0"/>
                          <a:ea typeface="+mn-ea"/>
                          <a:cs typeface="Arial" charset="0"/>
                        </a:rPr>
                        <a:t>Performance indicator </a:t>
                      </a:r>
                    </a:p>
                  </a:txBody>
                  <a:tcPr marL="91454" marR="9145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algn="ctr">
                        <a:lnSpc>
                          <a:spcPct val="115000"/>
                        </a:lnSpc>
                        <a:spcAft>
                          <a:spcPts val="0"/>
                        </a:spcAft>
                      </a:pPr>
                      <a:r>
                        <a:rPr kumimoji="0" lang="en-ZA" sz="1400" b="1" i="0" u="none" strike="noStrike" kern="1200" cap="none" normalizeH="0" baseline="0" dirty="0" smtClean="0">
                          <a:ln>
                            <a:noFill/>
                          </a:ln>
                          <a:solidFill>
                            <a:schemeClr val="bg1"/>
                          </a:solidFill>
                          <a:effectLst/>
                          <a:latin typeface="Arial Narrow" pitchFamily="34" charset="0"/>
                          <a:ea typeface="+mn-ea"/>
                          <a:cs typeface="Arial" charset="0"/>
                        </a:rPr>
                        <a:t>Baseline </a:t>
                      </a:r>
                      <a:endParaRPr kumimoji="0" lang="en-ZA" sz="1400" b="1" i="0" u="none" strike="noStrike" kern="1200" cap="none" normalizeH="0" baseline="0" dirty="0">
                        <a:ln>
                          <a:noFill/>
                        </a:ln>
                        <a:solidFill>
                          <a:schemeClr val="bg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algn="ctr">
                        <a:lnSpc>
                          <a:spcPct val="115000"/>
                        </a:lnSpc>
                        <a:spcAft>
                          <a:spcPts val="0"/>
                        </a:spcAft>
                      </a:pPr>
                      <a:r>
                        <a:rPr kumimoji="0" lang="en-ZA" sz="1400" b="1" i="0" u="none" strike="noStrike" kern="1200" cap="none" normalizeH="0" baseline="0" dirty="0" smtClean="0">
                          <a:ln>
                            <a:noFill/>
                          </a:ln>
                          <a:solidFill>
                            <a:schemeClr val="bg1"/>
                          </a:solidFill>
                          <a:effectLst/>
                          <a:latin typeface="Arial Narrow" pitchFamily="34" charset="0"/>
                          <a:ea typeface="+mn-ea"/>
                          <a:cs typeface="Arial" charset="0"/>
                        </a:rPr>
                        <a:t>Annual target </a:t>
                      </a:r>
                    </a:p>
                    <a:p>
                      <a:pPr algn="ctr">
                        <a:lnSpc>
                          <a:spcPct val="115000"/>
                        </a:lnSpc>
                        <a:spcAft>
                          <a:spcPts val="0"/>
                        </a:spcAft>
                      </a:pPr>
                      <a:r>
                        <a:rPr kumimoji="0" lang="en-ZA" sz="1400" b="1" i="0" u="none" strike="noStrike" kern="1200" cap="none" normalizeH="0" baseline="0" dirty="0" smtClean="0">
                          <a:ln>
                            <a:noFill/>
                          </a:ln>
                          <a:solidFill>
                            <a:schemeClr val="bg1"/>
                          </a:solidFill>
                          <a:effectLst/>
                          <a:latin typeface="Arial Narrow" pitchFamily="34" charset="0"/>
                          <a:ea typeface="+mn-ea"/>
                          <a:cs typeface="Arial" charset="0"/>
                        </a:rPr>
                        <a:t>2014/15</a:t>
                      </a:r>
                      <a:endParaRPr kumimoji="0" lang="en-ZA" sz="1400" b="1" i="0" u="none" strike="noStrike" kern="1200" cap="none" normalizeH="0" baseline="0" dirty="0">
                        <a:ln>
                          <a:noFill/>
                        </a:ln>
                        <a:solidFill>
                          <a:schemeClr val="bg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smtClean="0">
                          <a:ln>
                            <a:noFill/>
                          </a:ln>
                          <a:solidFill>
                            <a:schemeClr val="bg1"/>
                          </a:solidFill>
                          <a:effectLst/>
                          <a:latin typeface="Arial Narrow" pitchFamily="34" charset="0"/>
                          <a:ea typeface="+mn-ea"/>
                          <a:cs typeface="Arial" charset="0"/>
                        </a:rPr>
                        <a:t>Achievements/Challenges/Corrective measures</a:t>
                      </a:r>
                    </a:p>
                  </a:txBody>
                  <a:tcPr marL="91454" marR="9145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r>
              <a:tr h="572846">
                <a:tc>
                  <a:txBody>
                    <a:bodyPr/>
                    <a:lstStyle/>
                    <a:p>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Percentage of availability of IT services</a:t>
                      </a:r>
                    </a:p>
                  </a:txBody>
                  <a:tcPr marL="45728" marR="45728"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just">
                        <a:lnSpc>
                          <a:spcPct val="115000"/>
                        </a:lnSpc>
                        <a:spcAft>
                          <a:spcPts val="0"/>
                        </a:spcAft>
                      </a:pPr>
                      <a:r>
                        <a:rPr kumimoji="0" lang="en-ZA" sz="1400" b="0" i="0" u="none" strike="noStrike" kern="1200" cap="none" normalizeH="0" baseline="0" dirty="0">
                          <a:ln>
                            <a:noFill/>
                          </a:ln>
                          <a:solidFill>
                            <a:schemeClr val="tx1"/>
                          </a:solidFill>
                          <a:effectLst/>
                          <a:latin typeface="Arial Narrow" pitchFamily="34" charset="0"/>
                          <a:ea typeface="+mn-ea"/>
                          <a:cs typeface="Arial" charset="0"/>
                        </a:rPr>
                        <a:t>98.06% availability of IT Services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just">
                        <a:lnSpc>
                          <a:spcPct val="115000"/>
                        </a:lnSpc>
                        <a:spcAft>
                          <a:spcPts val="0"/>
                        </a:spcAft>
                      </a:pPr>
                      <a:r>
                        <a:rPr kumimoji="0" lang="en-ZA" sz="1400" b="0" i="0" u="none" strike="noStrike" kern="1200" cap="none" normalizeH="0" baseline="0" dirty="0">
                          <a:ln>
                            <a:noFill/>
                          </a:ln>
                          <a:solidFill>
                            <a:schemeClr val="tx1"/>
                          </a:solidFill>
                          <a:effectLst/>
                          <a:latin typeface="Arial Narrow" pitchFamily="34" charset="0"/>
                          <a:ea typeface="+mn-ea"/>
                          <a:cs typeface="Arial" charset="0"/>
                        </a:rPr>
                        <a:t>97 % availability of IT</a:t>
                      </a:r>
                    </a:p>
                    <a:p>
                      <a:pPr algn="just">
                        <a:lnSpc>
                          <a:spcPct val="115000"/>
                        </a:lnSpc>
                        <a:spcAft>
                          <a:spcPts val="0"/>
                        </a:spcAft>
                      </a:pPr>
                      <a:r>
                        <a:rPr kumimoji="0" lang="en-ZA" sz="1400" b="0" i="0" u="none" strike="noStrike" kern="1200" cap="none" normalizeH="0" baseline="0" dirty="0">
                          <a:ln>
                            <a:noFill/>
                          </a:ln>
                          <a:solidFill>
                            <a:schemeClr val="tx1"/>
                          </a:solidFill>
                          <a:effectLst/>
                          <a:latin typeface="Arial Narrow" pitchFamily="34" charset="0"/>
                          <a:ea typeface="+mn-ea"/>
                          <a:cs typeface="Arial" charset="0"/>
                        </a:rPr>
                        <a:t>Services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just">
                        <a:lnSpc>
                          <a:spcPct val="115000"/>
                        </a:lnSpc>
                        <a:spcAft>
                          <a:spcPts val="0"/>
                        </a:spcAft>
                      </a:pPr>
                      <a:r>
                        <a:rPr kumimoji="0" lang="en-GB" sz="1400" b="1" i="1" u="none" strike="noStrike" kern="1200" cap="none" normalizeH="0" baseline="0" dirty="0" smtClean="0">
                          <a:ln>
                            <a:noFill/>
                          </a:ln>
                          <a:solidFill>
                            <a:schemeClr val="tx1"/>
                          </a:solidFill>
                          <a:effectLst/>
                          <a:latin typeface="Arial Narrow" pitchFamily="34" charset="0"/>
                          <a:ea typeface="+mn-ea"/>
                          <a:cs typeface="Arial" charset="0"/>
                        </a:rPr>
                        <a:t>Progress:</a:t>
                      </a:r>
                    </a:p>
                    <a:p>
                      <a:pPr algn="just">
                        <a:lnSpc>
                          <a:spcPct val="115000"/>
                        </a:lnSpc>
                        <a:spcAft>
                          <a:spcPts val="0"/>
                        </a:spcAft>
                      </a:pPr>
                      <a:r>
                        <a:rPr kumimoji="0" lang="en-GB" sz="1400" b="0" i="0" u="none" strike="noStrike" kern="1200" cap="none" normalizeH="0" baseline="0" dirty="0" smtClean="0">
                          <a:ln>
                            <a:noFill/>
                          </a:ln>
                          <a:solidFill>
                            <a:schemeClr val="tx1"/>
                          </a:solidFill>
                          <a:effectLst/>
                          <a:latin typeface="Arial Narrow" pitchFamily="34" charset="0"/>
                          <a:ea typeface="+mn-ea"/>
                          <a:cs typeface="Arial" charset="0"/>
                        </a:rPr>
                        <a:t>99</a:t>
                      </a:r>
                      <a:r>
                        <a:rPr kumimoji="0" lang="en-GB" sz="1400" b="0" i="0" u="none" strike="noStrike" kern="1200" cap="none" normalizeH="0" baseline="0" dirty="0">
                          <a:ln>
                            <a:noFill/>
                          </a:ln>
                          <a:solidFill>
                            <a:schemeClr val="tx1"/>
                          </a:solidFill>
                          <a:effectLst/>
                          <a:latin typeface="Arial Narrow" pitchFamily="34" charset="0"/>
                          <a:ea typeface="+mn-ea"/>
                          <a:cs typeface="Arial" charset="0"/>
                        </a:rPr>
                        <a:t>.%</a:t>
                      </a:r>
                      <a:r>
                        <a:rPr kumimoji="0" lang="en-ZA" sz="1400" b="0" i="0" u="none" strike="noStrike" kern="1200" cap="none" normalizeH="0" baseline="0" dirty="0">
                          <a:ln>
                            <a:noFill/>
                          </a:ln>
                          <a:solidFill>
                            <a:schemeClr val="tx1"/>
                          </a:solidFill>
                          <a:effectLst/>
                          <a:latin typeface="Arial Narrow" pitchFamily="34" charset="0"/>
                          <a:ea typeface="+mn-ea"/>
                          <a:cs typeface="Arial" charset="0"/>
                        </a:rPr>
                        <a:t> availability of IT Services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42840">
                <a:tc gridSpan="4">
                  <a:txBody>
                    <a:bodyPr/>
                    <a:lstStyle/>
                    <a:p>
                      <a:r>
                        <a:rPr lang="en-ZA" sz="1400" b="1" kern="1200" dirty="0" smtClean="0">
                          <a:solidFill>
                            <a:schemeClr val="bg1"/>
                          </a:solidFill>
                          <a:effectLst/>
                          <a:latin typeface="Arial Narrow" panose="020B0606020202030204" pitchFamily="34" charset="0"/>
                          <a:ea typeface="+mn-ea"/>
                          <a:cs typeface="+mn-cs"/>
                        </a:rPr>
                        <a:t>SO: Equitable and sound corporate governance</a:t>
                      </a:r>
                    </a:p>
                  </a:txBody>
                  <a:tcPr marL="45728" marR="45728"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hMerge="1">
                  <a:txBody>
                    <a:bodyPr/>
                    <a:lstStyle/>
                    <a:p>
                      <a:pPr algn="just">
                        <a:lnSpc>
                          <a:spcPct val="115000"/>
                        </a:lnSpc>
                        <a:spcAft>
                          <a:spcPts val="0"/>
                        </a:spcAft>
                      </a:pPr>
                      <a:endParaRPr kumimoji="0" lang="en-ZA" sz="1400" b="0" i="0" u="none" strike="noStrike" kern="1200" cap="none" normalizeH="0" baseline="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algn="just">
                        <a:lnSpc>
                          <a:spcPct val="115000"/>
                        </a:lnSpc>
                        <a:spcAft>
                          <a:spcPts val="0"/>
                        </a:spcAft>
                      </a:pPr>
                      <a:endParaRPr kumimoji="0" lang="en-ZA" sz="1400" b="0" i="0" u="none" strike="noStrike" kern="1200" cap="none" normalizeH="0" baseline="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algn="just">
                        <a:lnSpc>
                          <a:spcPct val="115000"/>
                        </a:lnSpc>
                        <a:spcAft>
                          <a:spcPts val="0"/>
                        </a:spcAft>
                      </a:pPr>
                      <a:endParaRPr kumimoji="0" lang="en-ZA" sz="14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39282">
                <a:tc>
                  <a:txBody>
                    <a:bodyPr/>
                    <a:lstStyle/>
                    <a:p>
                      <a:pPr algn="just">
                        <a:lnSpc>
                          <a:spcPct val="115000"/>
                        </a:lnSpc>
                        <a:spcAft>
                          <a:spcPts val="0"/>
                        </a:spcAft>
                      </a:pPr>
                      <a:r>
                        <a:rPr kumimoji="0" lang="en-ZA" sz="1400" b="0" i="0" u="none" strike="noStrike" kern="1200" cap="none" normalizeH="0" baseline="0" dirty="0">
                          <a:ln>
                            <a:noFill/>
                          </a:ln>
                          <a:solidFill>
                            <a:schemeClr val="tx1"/>
                          </a:solidFill>
                          <a:effectLst/>
                          <a:latin typeface="Arial Narrow" pitchFamily="34" charset="0"/>
                          <a:ea typeface="+mn-ea"/>
                          <a:cs typeface="Arial" charset="0"/>
                        </a:rPr>
                        <a:t>Percentage compliance</a:t>
                      </a:r>
                    </a:p>
                    <a:p>
                      <a:pPr algn="just">
                        <a:lnSpc>
                          <a:spcPct val="115000"/>
                        </a:lnSpc>
                        <a:spcAft>
                          <a:spcPts val="0"/>
                        </a:spcAft>
                      </a:pPr>
                      <a:r>
                        <a:rPr kumimoji="0" lang="en-ZA" sz="1400" b="0" i="0" u="none" strike="noStrike" kern="1200" cap="none" normalizeH="0" baseline="0" dirty="0">
                          <a:ln>
                            <a:noFill/>
                          </a:ln>
                          <a:solidFill>
                            <a:schemeClr val="tx1"/>
                          </a:solidFill>
                          <a:effectLst/>
                          <a:latin typeface="Arial Narrow" pitchFamily="34" charset="0"/>
                          <a:ea typeface="+mn-ea"/>
                          <a:cs typeface="Arial" charset="0"/>
                        </a:rPr>
                        <a:t>with statutory tabling and</a:t>
                      </a:r>
                    </a:p>
                    <a:p>
                      <a:pPr algn="just">
                        <a:lnSpc>
                          <a:spcPct val="115000"/>
                        </a:lnSpc>
                        <a:spcAft>
                          <a:spcPts val="0"/>
                        </a:spcAft>
                      </a:pPr>
                      <a:r>
                        <a:rPr kumimoji="0" lang="en-ZA" sz="1400" b="0" i="0" u="none" strike="noStrike" kern="1200" cap="none" normalizeH="0" baseline="0" dirty="0">
                          <a:ln>
                            <a:noFill/>
                          </a:ln>
                          <a:solidFill>
                            <a:schemeClr val="tx1"/>
                          </a:solidFill>
                          <a:effectLst/>
                          <a:latin typeface="Arial Narrow" pitchFamily="34" charset="0"/>
                          <a:ea typeface="+mn-ea"/>
                          <a:cs typeface="Arial" charset="0"/>
                        </a:rPr>
                        <a:t>prescripts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a:lnSpc>
                          <a:spcPct val="115000"/>
                        </a:lnSpc>
                        <a:spcAft>
                          <a:spcPts val="0"/>
                        </a:spcAft>
                      </a:pPr>
                      <a:r>
                        <a:rPr kumimoji="0" lang="en-ZA" sz="1400" b="0" i="0" u="none" strike="noStrike" kern="1200" cap="none" normalizeH="0" baseline="0" dirty="0">
                          <a:ln>
                            <a:noFill/>
                          </a:ln>
                          <a:solidFill>
                            <a:schemeClr val="tx1"/>
                          </a:solidFill>
                          <a:effectLst/>
                          <a:latin typeface="Arial Narrow" pitchFamily="34" charset="0"/>
                          <a:ea typeface="+mn-ea"/>
                          <a:cs typeface="Arial" charset="0"/>
                        </a:rPr>
                        <a:t>100% 2012/13 Annual </a:t>
                      </a: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report ; 2013/14 </a:t>
                      </a:r>
                      <a:r>
                        <a:rPr kumimoji="0" lang="en-ZA" sz="1400" b="0" i="0" u="none" strike="noStrike" kern="1200" cap="none" normalizeH="0" baseline="0" dirty="0">
                          <a:ln>
                            <a:noFill/>
                          </a:ln>
                          <a:solidFill>
                            <a:schemeClr val="tx1"/>
                          </a:solidFill>
                          <a:effectLst/>
                          <a:latin typeface="Arial Narrow" pitchFamily="34" charset="0"/>
                          <a:ea typeface="+mn-ea"/>
                          <a:cs typeface="Arial" charset="0"/>
                        </a:rPr>
                        <a:t>- 2017/18 Strategic Plan and APP</a:t>
                      </a:r>
                    </a:p>
                    <a:p>
                      <a:pPr algn="l">
                        <a:lnSpc>
                          <a:spcPct val="115000"/>
                        </a:lnSpc>
                        <a:spcAft>
                          <a:spcPts val="0"/>
                        </a:spcAft>
                      </a:pPr>
                      <a:r>
                        <a:rPr kumimoji="0" lang="en-ZA" sz="1400" b="0" i="0" u="none" strike="noStrike" kern="1200" cap="none" normalizeH="0" baseline="0" dirty="0">
                          <a:ln>
                            <a:noFill/>
                          </a:ln>
                          <a:solidFill>
                            <a:schemeClr val="tx1"/>
                          </a:solidFill>
                          <a:effectLst/>
                          <a:latin typeface="Arial Narrow" pitchFamily="34" charset="0"/>
                          <a:ea typeface="+mn-ea"/>
                          <a:cs typeface="Arial" charset="0"/>
                        </a:rPr>
                        <a:t>tabled in Parliament</a:t>
                      </a:r>
                    </a:p>
                    <a:p>
                      <a:pPr algn="l">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2014/15-2018/19; 1</a:t>
                      </a:r>
                      <a:r>
                        <a:rPr kumimoji="0" lang="en-ZA" sz="1400" b="0" i="0" u="none" strike="noStrike" kern="1200" cap="none" normalizeH="0" baseline="30000" dirty="0" smtClean="0">
                          <a:ln>
                            <a:noFill/>
                          </a:ln>
                          <a:solidFill>
                            <a:schemeClr val="tx1"/>
                          </a:solidFill>
                          <a:effectLst/>
                          <a:latin typeface="Arial Narrow" pitchFamily="34" charset="0"/>
                          <a:ea typeface="+mn-ea"/>
                          <a:cs typeface="Arial" charset="0"/>
                        </a:rPr>
                        <a:t>st</a:t>
                      </a: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  </a:t>
                      </a:r>
                      <a:r>
                        <a:rPr kumimoji="0" lang="en-ZA" sz="1400" b="0" i="0" u="none" strike="noStrike" kern="1200" cap="none" normalizeH="0" baseline="0" dirty="0">
                          <a:ln>
                            <a:noFill/>
                          </a:ln>
                          <a:solidFill>
                            <a:schemeClr val="tx1"/>
                          </a:solidFill>
                          <a:effectLst/>
                          <a:latin typeface="Arial Narrow" pitchFamily="34" charset="0"/>
                          <a:ea typeface="+mn-ea"/>
                          <a:cs typeface="Arial" charset="0"/>
                        </a:rPr>
                        <a:t>draft Strategic Plan and </a:t>
                      </a: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APP submitted </a:t>
                      </a:r>
                      <a:r>
                        <a:rPr kumimoji="0" lang="en-ZA" sz="1400" b="0" i="0" u="none" strike="noStrike" kern="1200" cap="none" normalizeH="0" baseline="0" dirty="0">
                          <a:ln>
                            <a:noFill/>
                          </a:ln>
                          <a:solidFill>
                            <a:schemeClr val="tx1"/>
                          </a:solidFill>
                          <a:effectLst/>
                          <a:latin typeface="Arial Narrow" pitchFamily="34" charset="0"/>
                          <a:ea typeface="+mn-ea"/>
                          <a:cs typeface="Arial" charset="0"/>
                        </a:rPr>
                        <a:t>to Presidency and DPME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a:lnSpc>
                          <a:spcPct val="115000"/>
                        </a:lnSpc>
                        <a:spcAft>
                          <a:spcPts val="0"/>
                        </a:spcAft>
                      </a:pPr>
                      <a:r>
                        <a:rPr kumimoji="0" lang="en-ZA" sz="1400" b="0" i="0" u="none" strike="noStrike" kern="1200" cap="none" normalizeH="0" baseline="0" dirty="0">
                          <a:ln>
                            <a:noFill/>
                          </a:ln>
                          <a:solidFill>
                            <a:schemeClr val="tx1"/>
                          </a:solidFill>
                          <a:effectLst/>
                          <a:latin typeface="Arial Narrow" pitchFamily="34" charset="0"/>
                          <a:ea typeface="+mn-ea"/>
                          <a:cs typeface="Arial" charset="0"/>
                        </a:rPr>
                        <a:t>100 % compliance with statutory tabling and prescripts</a:t>
                      </a:r>
                    </a:p>
                    <a:p>
                      <a:pPr algn="l">
                        <a:lnSpc>
                          <a:spcPct val="115000"/>
                        </a:lnSpc>
                        <a:spcAft>
                          <a:spcPts val="0"/>
                        </a:spcAft>
                      </a:pPr>
                      <a:r>
                        <a:rPr kumimoji="0" lang="en-ZA" sz="1400" b="0" i="0" u="none" strike="noStrike" kern="1200" cap="none" normalizeH="0" baseline="0" dirty="0">
                          <a:ln>
                            <a:noFill/>
                          </a:ln>
                          <a:solidFill>
                            <a:schemeClr val="tx1"/>
                          </a:solidFill>
                          <a:effectLst/>
                          <a:latin typeface="Arial Narrow" pitchFamily="34" charset="0"/>
                          <a:ea typeface="+mn-ea"/>
                          <a:cs typeface="Arial" charset="0"/>
                        </a:rPr>
                        <a:t>(All </a:t>
                      </a: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Management Performance Assessment Tool (MPAT) </a:t>
                      </a:r>
                      <a:r>
                        <a:rPr kumimoji="0" lang="en-ZA" sz="1400" b="0" i="0" u="none" strike="noStrike" kern="1200" cap="none" normalizeH="0" baseline="0" dirty="0">
                          <a:ln>
                            <a:noFill/>
                          </a:ln>
                          <a:solidFill>
                            <a:schemeClr val="tx1"/>
                          </a:solidFill>
                          <a:effectLst/>
                          <a:latin typeface="Arial Narrow" pitchFamily="34" charset="0"/>
                          <a:ea typeface="+mn-ea"/>
                          <a:cs typeface="Arial" charset="0"/>
                        </a:rPr>
                        <a:t>Standards with moderated score of 3 and above)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just">
                        <a:lnSpc>
                          <a:spcPct val="115000"/>
                        </a:lnSpc>
                        <a:spcAft>
                          <a:spcPts val="0"/>
                        </a:spcAft>
                      </a:pPr>
                      <a:r>
                        <a:rPr kumimoji="0" lang="en-GB" sz="1400" b="1" i="1" u="none" strike="noStrike" kern="1200" cap="none" normalizeH="0" baseline="0" dirty="0" smtClean="0">
                          <a:ln>
                            <a:noFill/>
                          </a:ln>
                          <a:solidFill>
                            <a:schemeClr val="tx1"/>
                          </a:solidFill>
                          <a:effectLst/>
                          <a:latin typeface="Arial Narrow" pitchFamily="34" charset="0"/>
                          <a:ea typeface="+mn-ea"/>
                          <a:cs typeface="Arial" charset="0"/>
                        </a:rPr>
                        <a:t>Progress:</a:t>
                      </a:r>
                      <a:endParaRPr kumimoji="0" lang="en-ZA" sz="1400" b="0" i="0" u="none" strike="noStrike" kern="1200" cap="none" normalizeH="0" baseline="0" dirty="0" smtClean="0">
                        <a:ln>
                          <a:noFill/>
                        </a:ln>
                        <a:solidFill>
                          <a:schemeClr val="tx1"/>
                        </a:solidFill>
                        <a:effectLst/>
                        <a:latin typeface="Arial Narrow" pitchFamily="34" charset="0"/>
                        <a:ea typeface="+mn-ea"/>
                        <a:cs typeface="Arial" charset="0"/>
                      </a:endParaRPr>
                    </a:p>
                    <a:p>
                      <a:pPr algn="just">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100</a:t>
                      </a:r>
                      <a:r>
                        <a:rPr kumimoji="0" lang="en-ZA" sz="1400" b="0" i="0" u="none" strike="noStrike" kern="1200" cap="none" normalizeH="0" baseline="0" dirty="0">
                          <a:ln>
                            <a:noFill/>
                          </a:ln>
                          <a:solidFill>
                            <a:schemeClr val="tx1"/>
                          </a:solidFill>
                          <a:effectLst/>
                          <a:latin typeface="Arial Narrow" pitchFamily="34" charset="0"/>
                          <a:ea typeface="+mn-ea"/>
                          <a:cs typeface="Arial" charset="0"/>
                        </a:rPr>
                        <a:t>% compliance with key governance requirements and set timeframes – DEA ENE quarterly reports and interim financial statements submitted to National Treasury on time, Annual report for 2013/14 tabled, 1st and 2nd draft Strategic Plan and Annual Performance Plan submitted to National Treasury and Presidency/DPME, DEA 2019/20 Strategic and 2015/16 Annual Performance Plan approved and tabled to parliament on time. </a:t>
                      </a: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 An average score of 3.5 on MPAT</a:t>
                      </a:r>
                      <a:endParaRPr kumimoji="0" lang="en-ZA" sz="14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2" name="Slide Number Placeholder 1"/>
          <p:cNvSpPr>
            <a:spLocks noGrp="1"/>
          </p:cNvSpPr>
          <p:nvPr>
            <p:ph type="sldNum" sz="quarter" idx="12"/>
          </p:nvPr>
        </p:nvSpPr>
        <p:spPr/>
        <p:txBody>
          <a:bodyPr/>
          <a:lstStyle/>
          <a:p>
            <a:pPr>
              <a:defRPr/>
            </a:pPr>
            <a:fld id="{9C457303-9F10-4D8F-8D76-077531F17F12}" type="slidenum">
              <a:rPr lang="en-US" smtClean="0">
                <a:solidFill>
                  <a:prstClr val="black">
                    <a:tint val="75000"/>
                  </a:prstClr>
                </a:solidFill>
              </a:rPr>
              <a:pPr>
                <a:defRPr/>
              </a:pPr>
              <a:t>10</a:t>
            </a:fld>
            <a:endParaRPr lang="en-US">
              <a:solidFill>
                <a:prstClr val="black">
                  <a:tint val="75000"/>
                </a:prstClr>
              </a:solidFill>
            </a:endParaRPr>
          </a:p>
        </p:txBody>
      </p:sp>
    </p:spTree>
    <p:extLst>
      <p:ext uri="{BB962C8B-B14F-4D97-AF65-F5344CB8AC3E}">
        <p14:creationId xmlns:p14="http://schemas.microsoft.com/office/powerpoint/2010/main" val="40773795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Title 1"/>
          <p:cNvSpPr>
            <a:spLocks noGrp="1"/>
          </p:cNvSpPr>
          <p:nvPr>
            <p:ph type="title"/>
          </p:nvPr>
        </p:nvSpPr>
        <p:spPr>
          <a:xfrm>
            <a:off x="488950" y="229951"/>
            <a:ext cx="8229600" cy="373061"/>
          </a:xfrm>
        </p:spPr>
        <p:txBody>
          <a:bodyPr/>
          <a:lstStyle/>
          <a:p>
            <a:pPr eaLnBrk="1" hangingPunct="1"/>
            <a:r>
              <a:rPr lang="en-US" altLang="en-US" sz="2600" dirty="0">
                <a:solidFill>
                  <a:srgbClr val="008000"/>
                </a:solidFill>
              </a:rPr>
              <a:t>PROGRAMME </a:t>
            </a:r>
            <a:r>
              <a:rPr lang="en-US" altLang="en-US" sz="2600" dirty="0" smtClean="0">
                <a:solidFill>
                  <a:srgbClr val="008000"/>
                </a:solidFill>
              </a:rPr>
              <a:t>1: </a:t>
            </a:r>
            <a:r>
              <a:rPr lang="en-US" altLang="en-US" sz="2600" dirty="0">
                <a:solidFill>
                  <a:srgbClr val="008000"/>
                </a:solidFill>
              </a:rPr>
              <a:t>ADMINISTRATION</a:t>
            </a:r>
          </a:p>
        </p:txBody>
      </p:sp>
      <p:graphicFrame>
        <p:nvGraphicFramePr>
          <p:cNvPr id="4" name="Group 121"/>
          <p:cNvGraphicFramePr>
            <a:graphicFrameLocks noGrp="1"/>
          </p:cNvGraphicFramePr>
          <p:nvPr>
            <p:ph idx="1"/>
            <p:extLst>
              <p:ext uri="{D42A27DB-BD31-4B8C-83A1-F6EECF244321}">
                <p14:modId xmlns:p14="http://schemas.microsoft.com/office/powerpoint/2010/main" val="5801834"/>
              </p:ext>
            </p:extLst>
          </p:nvPr>
        </p:nvGraphicFramePr>
        <p:xfrm>
          <a:off x="218365" y="918226"/>
          <a:ext cx="8679974" cy="3448420"/>
        </p:xfrm>
        <a:graphic>
          <a:graphicData uri="http://schemas.openxmlformats.org/drawingml/2006/table">
            <a:tbl>
              <a:tblPr/>
              <a:tblGrid>
                <a:gridCol w="1842447"/>
                <a:gridCol w="1815152"/>
                <a:gridCol w="1733266"/>
                <a:gridCol w="3289109"/>
              </a:tblGrid>
              <a:tr h="314152">
                <a:tc gridSpan="4">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chemeClr val="bg1"/>
                          </a:solidFill>
                          <a:effectLst/>
                          <a:latin typeface="Arial Narrow" pitchFamily="34" charset="0"/>
                          <a:ea typeface="+mn-ea"/>
                          <a:cs typeface="Arial" charset="0"/>
                        </a:rPr>
                        <a:t>SO: Equitable and sound corporate governance </a:t>
                      </a:r>
                    </a:p>
                  </a:txBody>
                  <a:tcPr marL="91454" marR="9145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hMerge="1">
                  <a:txBody>
                    <a:bodyPr/>
                    <a:lstStyle/>
                    <a:p>
                      <a:endParaRPr lang="en-ZA"/>
                    </a:p>
                  </a:txBody>
                  <a:tcPr/>
                </a:tc>
                <a:tc hMerge="1">
                  <a:txBody>
                    <a:bodyPr/>
                    <a:lstStyle/>
                    <a:p>
                      <a:endParaRPr lang="en-ZA"/>
                    </a:p>
                  </a:txBody>
                  <a:tcPr/>
                </a:tc>
                <a:tc hMerge="1">
                  <a:txBody>
                    <a:bodyPr/>
                    <a:lstStyle/>
                    <a:p>
                      <a:endParaRPr lang="en-ZA"/>
                    </a:p>
                  </a:txBody>
                  <a:tcPr/>
                </a:tc>
              </a:tr>
              <a:tr h="47664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smtClean="0">
                          <a:ln>
                            <a:noFill/>
                          </a:ln>
                          <a:solidFill>
                            <a:schemeClr val="bg1"/>
                          </a:solidFill>
                          <a:effectLst/>
                          <a:latin typeface="Arial Narrow" pitchFamily="34" charset="0"/>
                          <a:ea typeface="+mn-ea"/>
                          <a:cs typeface="Arial" charset="0"/>
                        </a:rPr>
                        <a:t>Performance indicator </a:t>
                      </a:r>
                    </a:p>
                  </a:txBody>
                  <a:tcPr marL="91454" marR="9145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algn="ctr">
                        <a:lnSpc>
                          <a:spcPct val="115000"/>
                        </a:lnSpc>
                        <a:spcAft>
                          <a:spcPts val="0"/>
                        </a:spcAft>
                      </a:pPr>
                      <a:r>
                        <a:rPr kumimoji="0" lang="en-ZA" sz="1400" b="1" i="0" u="none" strike="noStrike" kern="1200" cap="none" normalizeH="0" baseline="0" dirty="0" smtClean="0">
                          <a:ln>
                            <a:noFill/>
                          </a:ln>
                          <a:solidFill>
                            <a:schemeClr val="bg1"/>
                          </a:solidFill>
                          <a:effectLst/>
                          <a:latin typeface="Arial Narrow" pitchFamily="34" charset="0"/>
                          <a:ea typeface="+mn-ea"/>
                          <a:cs typeface="Arial" charset="0"/>
                        </a:rPr>
                        <a:t>Baseline </a:t>
                      </a:r>
                      <a:endParaRPr kumimoji="0" lang="en-ZA" sz="1400" b="1" i="0" u="none" strike="noStrike" kern="1200" cap="none" normalizeH="0" baseline="0" dirty="0">
                        <a:ln>
                          <a:noFill/>
                        </a:ln>
                        <a:solidFill>
                          <a:schemeClr val="bg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algn="ctr">
                        <a:lnSpc>
                          <a:spcPct val="115000"/>
                        </a:lnSpc>
                        <a:spcAft>
                          <a:spcPts val="0"/>
                        </a:spcAft>
                      </a:pPr>
                      <a:r>
                        <a:rPr kumimoji="0" lang="en-ZA" sz="1400" b="1" i="0" u="none" strike="noStrike" kern="1200" cap="none" normalizeH="0" baseline="0" dirty="0" smtClean="0">
                          <a:ln>
                            <a:noFill/>
                          </a:ln>
                          <a:solidFill>
                            <a:schemeClr val="bg1"/>
                          </a:solidFill>
                          <a:effectLst/>
                          <a:latin typeface="Arial Narrow" pitchFamily="34" charset="0"/>
                          <a:ea typeface="+mn-ea"/>
                          <a:cs typeface="Arial" charset="0"/>
                        </a:rPr>
                        <a:t>Annual target </a:t>
                      </a:r>
                    </a:p>
                    <a:p>
                      <a:pPr algn="ctr">
                        <a:lnSpc>
                          <a:spcPct val="115000"/>
                        </a:lnSpc>
                        <a:spcAft>
                          <a:spcPts val="0"/>
                        </a:spcAft>
                      </a:pPr>
                      <a:r>
                        <a:rPr kumimoji="0" lang="en-ZA" sz="1400" b="1" i="0" u="none" strike="noStrike" kern="1200" cap="none" normalizeH="0" baseline="0" dirty="0" smtClean="0">
                          <a:ln>
                            <a:noFill/>
                          </a:ln>
                          <a:solidFill>
                            <a:schemeClr val="bg1"/>
                          </a:solidFill>
                          <a:effectLst/>
                          <a:latin typeface="Arial Narrow" pitchFamily="34" charset="0"/>
                          <a:ea typeface="+mn-ea"/>
                          <a:cs typeface="Arial" charset="0"/>
                        </a:rPr>
                        <a:t>2014/15</a:t>
                      </a:r>
                      <a:endParaRPr kumimoji="0" lang="en-ZA" sz="1400" b="1" i="0" u="none" strike="noStrike" kern="1200" cap="none" normalizeH="0" baseline="0" dirty="0">
                        <a:ln>
                          <a:noFill/>
                        </a:ln>
                        <a:solidFill>
                          <a:schemeClr val="bg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smtClean="0">
                          <a:ln>
                            <a:noFill/>
                          </a:ln>
                          <a:solidFill>
                            <a:schemeClr val="bg1"/>
                          </a:solidFill>
                          <a:effectLst/>
                          <a:latin typeface="Arial Narrow" pitchFamily="34" charset="0"/>
                          <a:ea typeface="+mn-ea"/>
                          <a:cs typeface="Arial" charset="0"/>
                        </a:rPr>
                        <a:t>Achievements/Challenges/Corrective measures</a:t>
                      </a:r>
                    </a:p>
                  </a:txBody>
                  <a:tcPr marL="91454" marR="9145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r>
              <a:tr h="1207157">
                <a:tc>
                  <a:txBody>
                    <a:bodyPr/>
                    <a:lstStyle/>
                    <a:p>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Unqualified audit report</a:t>
                      </a:r>
                    </a:p>
                  </a:txBody>
                  <a:tcPr marL="45728" marR="45728"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just">
                        <a:lnSpc>
                          <a:spcPct val="115000"/>
                        </a:lnSpc>
                        <a:spcAft>
                          <a:spcPts val="0"/>
                        </a:spcAft>
                      </a:pPr>
                      <a:r>
                        <a:rPr kumimoji="0" lang="en-ZA" sz="1400" b="0" i="0" u="none" strike="noStrike" kern="1200" cap="none" normalizeH="0" baseline="0" dirty="0">
                          <a:ln>
                            <a:noFill/>
                          </a:ln>
                          <a:solidFill>
                            <a:schemeClr val="tx1"/>
                          </a:solidFill>
                          <a:effectLst/>
                          <a:latin typeface="Arial Narrow" pitchFamily="34" charset="0"/>
                          <a:ea typeface="+mn-ea"/>
                          <a:cs typeface="Arial" charset="0"/>
                        </a:rPr>
                        <a:t>2012/13 Unqualified</a:t>
                      </a:r>
                    </a:p>
                    <a:p>
                      <a:pPr algn="just">
                        <a:lnSpc>
                          <a:spcPct val="115000"/>
                        </a:lnSpc>
                        <a:spcAft>
                          <a:spcPts val="0"/>
                        </a:spcAft>
                      </a:pPr>
                      <a:r>
                        <a:rPr kumimoji="0" lang="en-ZA" sz="1400" b="0" i="0" u="none" strike="noStrike" kern="1200" cap="none" normalizeH="0" baseline="0" dirty="0">
                          <a:ln>
                            <a:noFill/>
                          </a:ln>
                          <a:solidFill>
                            <a:schemeClr val="tx1"/>
                          </a:solidFill>
                          <a:effectLst/>
                          <a:latin typeface="Arial Narrow" pitchFamily="34" charset="0"/>
                          <a:ea typeface="+mn-ea"/>
                          <a:cs typeface="Arial" charset="0"/>
                        </a:rPr>
                        <a:t>audit report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just">
                        <a:lnSpc>
                          <a:spcPct val="115000"/>
                        </a:lnSpc>
                        <a:spcAft>
                          <a:spcPts val="0"/>
                        </a:spcAft>
                      </a:pPr>
                      <a:r>
                        <a:rPr kumimoji="0" lang="en-ZA" sz="1400" b="0" i="0" u="none" strike="noStrike" kern="1200" cap="none" normalizeH="0" baseline="0" dirty="0">
                          <a:ln>
                            <a:noFill/>
                          </a:ln>
                          <a:solidFill>
                            <a:schemeClr val="tx1"/>
                          </a:solidFill>
                          <a:effectLst/>
                          <a:latin typeface="Arial Narrow" pitchFamily="34" charset="0"/>
                          <a:ea typeface="+mn-ea"/>
                          <a:cs typeface="Arial" charset="0"/>
                        </a:rPr>
                        <a:t>Unqualified audit</a:t>
                      </a:r>
                    </a:p>
                    <a:p>
                      <a:pPr algn="just">
                        <a:lnSpc>
                          <a:spcPct val="115000"/>
                        </a:lnSpc>
                        <a:spcAft>
                          <a:spcPts val="0"/>
                        </a:spcAft>
                      </a:pPr>
                      <a:r>
                        <a:rPr kumimoji="0" lang="en-ZA" sz="1400" b="0" i="0" u="none" strike="noStrike" kern="1200" cap="none" normalizeH="0" baseline="0" dirty="0">
                          <a:ln>
                            <a:noFill/>
                          </a:ln>
                          <a:solidFill>
                            <a:schemeClr val="tx1"/>
                          </a:solidFill>
                          <a:effectLst/>
                          <a:latin typeface="Arial Narrow" pitchFamily="34" charset="0"/>
                          <a:ea typeface="+mn-ea"/>
                          <a:cs typeface="Arial" charset="0"/>
                        </a:rPr>
                        <a:t>report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indent="0" algn="just" defTabSz="457200" rtl="0" eaLnBrk="1" fontAlgn="auto" latinLnBrk="0" hangingPunct="1">
                        <a:lnSpc>
                          <a:spcPct val="115000"/>
                        </a:lnSpc>
                        <a:spcBef>
                          <a:spcPts val="0"/>
                        </a:spcBef>
                        <a:spcAft>
                          <a:spcPts val="0"/>
                        </a:spcAft>
                        <a:buClrTx/>
                        <a:buSzTx/>
                        <a:buFontTx/>
                        <a:buNone/>
                        <a:tabLst/>
                        <a:defRPr/>
                      </a:pPr>
                      <a:r>
                        <a:rPr kumimoji="0" lang="en-ZA" sz="1400" b="1" i="1" u="none" strike="noStrike" kern="1200" cap="none" normalizeH="0" baseline="0" dirty="0" smtClean="0">
                          <a:ln>
                            <a:noFill/>
                          </a:ln>
                          <a:solidFill>
                            <a:schemeClr val="tx1"/>
                          </a:solidFill>
                          <a:effectLst/>
                          <a:latin typeface="Arial Narrow" pitchFamily="34" charset="0"/>
                          <a:ea typeface="+mn-ea"/>
                          <a:cs typeface="Arial" charset="0"/>
                        </a:rPr>
                        <a:t>Progress:</a:t>
                      </a:r>
                    </a:p>
                    <a:p>
                      <a:pPr algn="just">
                        <a:lnSpc>
                          <a:spcPct val="115000"/>
                        </a:lnSpc>
                        <a:spcAft>
                          <a:spcPts val="0"/>
                        </a:spcAft>
                      </a:pPr>
                      <a:r>
                        <a:rPr kumimoji="0" lang="en-GB" sz="1400" b="0" i="0" u="none" strike="noStrike" kern="1200" cap="none" normalizeH="0" baseline="0" dirty="0" smtClean="0">
                          <a:ln>
                            <a:noFill/>
                          </a:ln>
                          <a:solidFill>
                            <a:schemeClr val="tx1"/>
                          </a:solidFill>
                          <a:effectLst/>
                          <a:latin typeface="Arial Narrow" pitchFamily="34" charset="0"/>
                          <a:ea typeface="+mn-ea"/>
                          <a:cs typeface="Arial" charset="0"/>
                        </a:rPr>
                        <a:t>Department </a:t>
                      </a:r>
                      <a:r>
                        <a:rPr kumimoji="0" lang="en-GB" sz="1400" b="0" i="0" u="none" strike="noStrike" kern="1200" cap="none" normalizeH="0" baseline="0" dirty="0">
                          <a:ln>
                            <a:noFill/>
                          </a:ln>
                          <a:solidFill>
                            <a:schemeClr val="tx1"/>
                          </a:solidFill>
                          <a:effectLst/>
                          <a:latin typeface="Arial Narrow" pitchFamily="34" charset="0"/>
                          <a:ea typeface="+mn-ea"/>
                          <a:cs typeface="Arial" charset="0"/>
                        </a:rPr>
                        <a:t>received an unqualified audit report/opinion from the Auditor General of South Africa (AGSA) for the 2013/14 financial </a:t>
                      </a:r>
                      <a:r>
                        <a:rPr kumimoji="0" lang="en-GB" sz="1400" b="0" i="0" u="none" strike="noStrike" kern="1200" cap="none" normalizeH="0" baseline="0" dirty="0" smtClean="0">
                          <a:ln>
                            <a:noFill/>
                          </a:ln>
                          <a:solidFill>
                            <a:schemeClr val="tx1"/>
                          </a:solidFill>
                          <a:effectLst/>
                          <a:latin typeface="Arial Narrow" pitchFamily="34" charset="0"/>
                          <a:ea typeface="+mn-ea"/>
                          <a:cs typeface="Arial" charset="0"/>
                        </a:rPr>
                        <a:t>year</a:t>
                      </a:r>
                      <a:endParaRPr kumimoji="0" lang="en-ZA" sz="14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207157">
                <a:tc>
                  <a:txBody>
                    <a:bodyPr/>
                    <a:lstStyle/>
                    <a:p>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Percentage adherence to cabinet and cluster schedule as per the approved protocol</a:t>
                      </a:r>
                    </a:p>
                  </a:txBody>
                  <a:tcPr marL="45728" marR="45728"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just">
                        <a:lnSpc>
                          <a:spcPct val="115000"/>
                        </a:lnSpc>
                        <a:spcAft>
                          <a:spcPts val="0"/>
                        </a:spcAft>
                      </a:pPr>
                      <a:r>
                        <a:rPr kumimoji="0" lang="en-ZA" sz="1400" b="0" i="0" u="none" strike="noStrike" kern="1200" cap="none" normalizeH="0" baseline="0" dirty="0">
                          <a:ln>
                            <a:noFill/>
                          </a:ln>
                          <a:solidFill>
                            <a:schemeClr val="tx1"/>
                          </a:solidFill>
                          <a:effectLst/>
                          <a:latin typeface="Arial Narrow" pitchFamily="34" charset="0"/>
                          <a:ea typeface="+mn-ea"/>
                          <a:cs typeface="Arial" charset="0"/>
                        </a:rPr>
                        <a:t>93%</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just">
                        <a:lnSpc>
                          <a:spcPct val="115000"/>
                        </a:lnSpc>
                        <a:spcAft>
                          <a:spcPts val="0"/>
                        </a:spcAft>
                      </a:pPr>
                      <a:r>
                        <a:rPr kumimoji="0" lang="en-ZA" sz="1400" b="0" i="0" u="none" strike="noStrike" kern="1200" cap="none" normalizeH="0" baseline="0" dirty="0">
                          <a:ln>
                            <a:noFill/>
                          </a:ln>
                          <a:solidFill>
                            <a:schemeClr val="tx1"/>
                          </a:solidFill>
                          <a:effectLst/>
                          <a:latin typeface="Arial Narrow" pitchFamily="34" charset="0"/>
                          <a:ea typeface="+mn-ea"/>
                          <a:cs typeface="Arial" charset="0"/>
                        </a:rPr>
                        <a:t>100%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just">
                        <a:lnSpc>
                          <a:spcPct val="115000"/>
                        </a:lnSpc>
                        <a:spcAft>
                          <a:spcPts val="0"/>
                        </a:spcAft>
                      </a:pPr>
                      <a:r>
                        <a:rPr kumimoji="0" lang="en-ZA" sz="1400" b="1" i="1" u="none" strike="noStrike" kern="1200" cap="none" normalizeH="0" baseline="0" dirty="0" smtClean="0">
                          <a:ln>
                            <a:noFill/>
                          </a:ln>
                          <a:solidFill>
                            <a:schemeClr val="tx1"/>
                          </a:solidFill>
                          <a:effectLst/>
                          <a:latin typeface="Arial Narrow" pitchFamily="34" charset="0"/>
                          <a:ea typeface="+mn-ea"/>
                          <a:cs typeface="Arial" charset="0"/>
                        </a:rPr>
                        <a:t>Progress</a:t>
                      </a:r>
                    </a:p>
                    <a:p>
                      <a:pPr marL="0" marR="0" indent="0" algn="just" defTabSz="457200" rtl="0" eaLnBrk="1" fontAlgn="auto" latinLnBrk="0" hangingPunct="1">
                        <a:lnSpc>
                          <a:spcPct val="115000"/>
                        </a:lnSpc>
                        <a:spcBef>
                          <a:spcPts val="0"/>
                        </a:spcBef>
                        <a:spcAft>
                          <a:spcPts val="0"/>
                        </a:spcAft>
                        <a:buClrTx/>
                        <a:buSzTx/>
                        <a:buFontTx/>
                        <a:buNone/>
                        <a:tabLst/>
                        <a:defRPr/>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95% ( 36 out of  40 scheduled meetings attended)   </a:t>
                      </a:r>
                    </a:p>
                    <a:p>
                      <a:pPr algn="just">
                        <a:lnSpc>
                          <a:spcPct val="115000"/>
                        </a:lnSpc>
                        <a:spcAft>
                          <a:spcPts val="0"/>
                        </a:spcAft>
                      </a:pPr>
                      <a:r>
                        <a:rPr kumimoji="0" lang="en-ZA" sz="1400" b="1" i="1" u="none" strike="noStrike" kern="1200" cap="none" normalizeH="0" baseline="0" dirty="0" smtClean="0">
                          <a:ln>
                            <a:noFill/>
                          </a:ln>
                          <a:solidFill>
                            <a:schemeClr val="tx1"/>
                          </a:solidFill>
                          <a:effectLst/>
                          <a:latin typeface="Arial Narrow" pitchFamily="34" charset="0"/>
                          <a:ea typeface="+mn-ea"/>
                          <a:cs typeface="Arial" charset="0"/>
                        </a:rPr>
                        <a:t>Corrective measures:</a:t>
                      </a:r>
                    </a:p>
                    <a:p>
                      <a:pPr algn="just">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Identification of alternative Senior Managers to attend other meetings in cases of clashes. </a:t>
                      </a:r>
                      <a:endParaRPr kumimoji="0" lang="en-ZA" sz="14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2" name="Slide Number Placeholder 1"/>
          <p:cNvSpPr>
            <a:spLocks noGrp="1"/>
          </p:cNvSpPr>
          <p:nvPr>
            <p:ph type="sldNum" sz="quarter" idx="12"/>
          </p:nvPr>
        </p:nvSpPr>
        <p:spPr/>
        <p:txBody>
          <a:bodyPr/>
          <a:lstStyle/>
          <a:p>
            <a:pPr>
              <a:defRPr/>
            </a:pPr>
            <a:fld id="{9C457303-9F10-4D8F-8D76-077531F17F12}" type="slidenum">
              <a:rPr lang="en-US" smtClean="0">
                <a:solidFill>
                  <a:prstClr val="black">
                    <a:tint val="75000"/>
                  </a:prstClr>
                </a:solidFill>
              </a:rPr>
              <a:pPr>
                <a:defRPr/>
              </a:pPr>
              <a:t>11</a:t>
            </a:fld>
            <a:endParaRPr lang="en-US">
              <a:solidFill>
                <a:prstClr val="black">
                  <a:tint val="75000"/>
                </a:prstClr>
              </a:solidFill>
            </a:endParaRPr>
          </a:p>
        </p:txBody>
      </p:sp>
    </p:spTree>
    <p:extLst>
      <p:ext uri="{BB962C8B-B14F-4D97-AF65-F5344CB8AC3E}">
        <p14:creationId xmlns:p14="http://schemas.microsoft.com/office/powerpoint/2010/main" val="2054374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Title 1"/>
          <p:cNvSpPr>
            <a:spLocks noGrp="1"/>
          </p:cNvSpPr>
          <p:nvPr>
            <p:ph type="title"/>
          </p:nvPr>
        </p:nvSpPr>
        <p:spPr>
          <a:xfrm>
            <a:off x="488950" y="229951"/>
            <a:ext cx="8229600" cy="373061"/>
          </a:xfrm>
        </p:spPr>
        <p:txBody>
          <a:bodyPr/>
          <a:lstStyle/>
          <a:p>
            <a:pPr eaLnBrk="1" hangingPunct="1"/>
            <a:r>
              <a:rPr lang="en-US" altLang="en-US" sz="2600" dirty="0">
                <a:solidFill>
                  <a:srgbClr val="008000"/>
                </a:solidFill>
              </a:rPr>
              <a:t>PROGRAMME </a:t>
            </a:r>
            <a:r>
              <a:rPr lang="en-US" altLang="en-US" sz="2600" dirty="0" smtClean="0">
                <a:solidFill>
                  <a:srgbClr val="008000"/>
                </a:solidFill>
              </a:rPr>
              <a:t>1: </a:t>
            </a:r>
            <a:r>
              <a:rPr lang="en-US" altLang="en-US" sz="2600" dirty="0">
                <a:solidFill>
                  <a:srgbClr val="008000"/>
                </a:solidFill>
              </a:rPr>
              <a:t>ADMINISTRATION</a:t>
            </a:r>
          </a:p>
        </p:txBody>
      </p:sp>
      <p:graphicFrame>
        <p:nvGraphicFramePr>
          <p:cNvPr id="4" name="Group 121"/>
          <p:cNvGraphicFramePr>
            <a:graphicFrameLocks noGrp="1"/>
          </p:cNvGraphicFramePr>
          <p:nvPr>
            <p:ph idx="1"/>
            <p:extLst>
              <p:ext uri="{D42A27DB-BD31-4B8C-83A1-F6EECF244321}">
                <p14:modId xmlns:p14="http://schemas.microsoft.com/office/powerpoint/2010/main" val="185466517"/>
              </p:ext>
            </p:extLst>
          </p:nvPr>
        </p:nvGraphicFramePr>
        <p:xfrm>
          <a:off x="218365" y="887296"/>
          <a:ext cx="8679974" cy="2998512"/>
        </p:xfrm>
        <a:graphic>
          <a:graphicData uri="http://schemas.openxmlformats.org/drawingml/2006/table">
            <a:tbl>
              <a:tblPr/>
              <a:tblGrid>
                <a:gridCol w="1842447"/>
                <a:gridCol w="1815152"/>
                <a:gridCol w="1733266"/>
                <a:gridCol w="3289109"/>
              </a:tblGrid>
              <a:tr h="239087">
                <a:tc gridSpan="4">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chemeClr val="bg1"/>
                          </a:solidFill>
                          <a:effectLst/>
                          <a:latin typeface="Arial Narrow" pitchFamily="34" charset="0"/>
                          <a:ea typeface="+mn-ea"/>
                          <a:cs typeface="Arial" charset="0"/>
                        </a:rPr>
                        <a:t>SO: Equitable and sound corporate governance </a:t>
                      </a:r>
                    </a:p>
                  </a:txBody>
                  <a:tcPr marL="91454" marR="9145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hMerge="1">
                  <a:txBody>
                    <a:bodyPr/>
                    <a:lstStyle/>
                    <a:p>
                      <a:endParaRPr lang="en-ZA"/>
                    </a:p>
                  </a:txBody>
                  <a:tcPr/>
                </a:tc>
                <a:tc hMerge="1">
                  <a:txBody>
                    <a:bodyPr/>
                    <a:lstStyle/>
                    <a:p>
                      <a:endParaRPr lang="en-ZA"/>
                    </a:p>
                  </a:txBody>
                  <a:tcPr/>
                </a:tc>
                <a:tc hMerge="1">
                  <a:txBody>
                    <a:bodyPr/>
                    <a:lstStyle/>
                    <a:p>
                      <a:endParaRPr lang="en-ZA"/>
                    </a:p>
                  </a:txBody>
                  <a:tcPr/>
                </a:tc>
              </a:tr>
              <a:tr h="4209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smtClean="0">
                          <a:ln>
                            <a:noFill/>
                          </a:ln>
                          <a:solidFill>
                            <a:schemeClr val="bg1"/>
                          </a:solidFill>
                          <a:effectLst/>
                          <a:latin typeface="Arial Narrow" pitchFamily="34" charset="0"/>
                          <a:ea typeface="+mn-ea"/>
                          <a:cs typeface="Arial" charset="0"/>
                        </a:rPr>
                        <a:t>Performance indicator </a:t>
                      </a:r>
                    </a:p>
                  </a:txBody>
                  <a:tcPr marL="91454" marR="9145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algn="ctr">
                        <a:lnSpc>
                          <a:spcPct val="115000"/>
                        </a:lnSpc>
                        <a:spcAft>
                          <a:spcPts val="0"/>
                        </a:spcAft>
                      </a:pPr>
                      <a:r>
                        <a:rPr kumimoji="0" lang="en-ZA" sz="1400" b="1" i="0" u="none" strike="noStrike" kern="1200" cap="none" normalizeH="0" baseline="0" dirty="0" smtClean="0">
                          <a:ln>
                            <a:noFill/>
                          </a:ln>
                          <a:solidFill>
                            <a:schemeClr val="bg1"/>
                          </a:solidFill>
                          <a:effectLst/>
                          <a:latin typeface="Arial Narrow" pitchFamily="34" charset="0"/>
                          <a:ea typeface="+mn-ea"/>
                          <a:cs typeface="Arial" charset="0"/>
                        </a:rPr>
                        <a:t>Baseline </a:t>
                      </a:r>
                      <a:endParaRPr kumimoji="0" lang="en-ZA" sz="1400" b="1" i="0" u="none" strike="noStrike" kern="1200" cap="none" normalizeH="0" baseline="0" dirty="0">
                        <a:ln>
                          <a:noFill/>
                        </a:ln>
                        <a:solidFill>
                          <a:schemeClr val="bg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algn="ctr">
                        <a:lnSpc>
                          <a:spcPct val="115000"/>
                        </a:lnSpc>
                        <a:spcAft>
                          <a:spcPts val="0"/>
                        </a:spcAft>
                      </a:pPr>
                      <a:r>
                        <a:rPr kumimoji="0" lang="en-ZA" sz="1400" b="1" i="0" u="none" strike="noStrike" kern="1200" cap="none" normalizeH="0" baseline="0" dirty="0" smtClean="0">
                          <a:ln>
                            <a:noFill/>
                          </a:ln>
                          <a:solidFill>
                            <a:schemeClr val="bg1"/>
                          </a:solidFill>
                          <a:effectLst/>
                          <a:latin typeface="Arial Narrow" pitchFamily="34" charset="0"/>
                          <a:ea typeface="+mn-ea"/>
                          <a:cs typeface="Arial" charset="0"/>
                        </a:rPr>
                        <a:t>Annual target </a:t>
                      </a:r>
                    </a:p>
                    <a:p>
                      <a:pPr algn="ctr">
                        <a:lnSpc>
                          <a:spcPct val="115000"/>
                        </a:lnSpc>
                        <a:spcAft>
                          <a:spcPts val="0"/>
                        </a:spcAft>
                      </a:pPr>
                      <a:r>
                        <a:rPr kumimoji="0" lang="en-ZA" sz="1400" b="1" i="0" u="none" strike="noStrike" kern="1200" cap="none" normalizeH="0" baseline="0" dirty="0" smtClean="0">
                          <a:ln>
                            <a:noFill/>
                          </a:ln>
                          <a:solidFill>
                            <a:schemeClr val="bg1"/>
                          </a:solidFill>
                          <a:effectLst/>
                          <a:latin typeface="Arial Narrow" pitchFamily="34" charset="0"/>
                          <a:ea typeface="+mn-ea"/>
                          <a:cs typeface="Arial" charset="0"/>
                        </a:rPr>
                        <a:t>2014/15</a:t>
                      </a:r>
                      <a:endParaRPr kumimoji="0" lang="en-ZA" sz="1400" b="1" i="0" u="none" strike="noStrike" kern="1200" cap="none" normalizeH="0" baseline="0" dirty="0">
                        <a:ln>
                          <a:noFill/>
                        </a:ln>
                        <a:solidFill>
                          <a:schemeClr val="bg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smtClean="0">
                          <a:ln>
                            <a:noFill/>
                          </a:ln>
                          <a:solidFill>
                            <a:schemeClr val="bg1"/>
                          </a:solidFill>
                          <a:effectLst/>
                          <a:latin typeface="Arial Narrow" pitchFamily="34" charset="0"/>
                          <a:ea typeface="+mn-ea"/>
                          <a:cs typeface="Arial" charset="0"/>
                        </a:rPr>
                        <a:t>Achievements/Challenges/Corrective measures</a:t>
                      </a:r>
                    </a:p>
                  </a:txBody>
                  <a:tcPr marL="91454" marR="9145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r>
              <a:tr h="1082552">
                <a:tc>
                  <a:txBody>
                    <a:bodyPr/>
                    <a:lstStyle/>
                    <a:p>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Percentage expenditure</a:t>
                      </a:r>
                    </a:p>
                  </a:txBody>
                  <a:tcPr marL="45728" marR="45728"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just">
                        <a:lnSpc>
                          <a:spcPct val="115000"/>
                        </a:lnSpc>
                        <a:spcAft>
                          <a:spcPts val="0"/>
                        </a:spcAft>
                      </a:pPr>
                      <a:r>
                        <a:rPr kumimoji="0" lang="en-ZA" sz="1400" b="0" i="0" u="none" strike="noStrike" kern="1200" cap="none" normalizeH="0" baseline="0" dirty="0">
                          <a:ln>
                            <a:noFill/>
                          </a:ln>
                          <a:solidFill>
                            <a:schemeClr val="tx1"/>
                          </a:solidFill>
                          <a:effectLst/>
                          <a:latin typeface="Arial Narrow" pitchFamily="34" charset="0"/>
                          <a:ea typeface="+mn-ea"/>
                          <a:cs typeface="Arial" charset="0"/>
                        </a:rPr>
                        <a:t>96 % 9 [ R4 942 661/ R5 175 321] Expenditure</a:t>
                      </a:r>
                    </a:p>
                    <a:p>
                      <a:pPr algn="just">
                        <a:lnSpc>
                          <a:spcPct val="115000"/>
                        </a:lnSpc>
                        <a:spcAft>
                          <a:spcPts val="0"/>
                        </a:spcAft>
                      </a:pPr>
                      <a:r>
                        <a:rPr kumimoji="0" lang="en-ZA" sz="1400" b="0" i="0" u="none" strike="noStrike" kern="1200" cap="none" normalizeH="0" baseline="0" dirty="0">
                          <a:ln>
                            <a:noFill/>
                          </a:ln>
                          <a:solidFill>
                            <a:schemeClr val="tx1"/>
                          </a:solidFill>
                          <a:effectLst/>
                          <a:latin typeface="Arial Narrow" pitchFamily="34" charset="0"/>
                          <a:ea typeface="+mn-ea"/>
                          <a:cs typeface="Arial" charset="0"/>
                        </a:rPr>
                        <a:t>(excluding the Green Fund is 99.7 percent)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just">
                        <a:lnSpc>
                          <a:spcPct val="115000"/>
                        </a:lnSpc>
                        <a:spcAft>
                          <a:spcPts val="0"/>
                        </a:spcAft>
                      </a:pPr>
                      <a:r>
                        <a:rPr kumimoji="0" lang="en-ZA" sz="1400" b="0" i="0" u="none" strike="noStrike" kern="1200" cap="none" normalizeH="0" baseline="0" dirty="0">
                          <a:ln>
                            <a:noFill/>
                          </a:ln>
                          <a:solidFill>
                            <a:schemeClr val="tx1"/>
                          </a:solidFill>
                          <a:effectLst/>
                          <a:latin typeface="Arial Narrow" pitchFamily="34" charset="0"/>
                          <a:ea typeface="+mn-ea"/>
                          <a:cs typeface="Arial" charset="0"/>
                        </a:rPr>
                        <a:t>98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just">
                        <a:lnSpc>
                          <a:spcPct val="115000"/>
                        </a:lnSpc>
                        <a:spcAft>
                          <a:spcPts val="0"/>
                        </a:spcAft>
                      </a:pPr>
                      <a:r>
                        <a:rPr kumimoji="0" lang="en-ZA" sz="1400" b="1" i="1" u="none" strike="noStrike" kern="1200" cap="none" normalizeH="0" baseline="0" dirty="0" smtClean="0">
                          <a:ln>
                            <a:noFill/>
                          </a:ln>
                          <a:solidFill>
                            <a:schemeClr val="tx1"/>
                          </a:solidFill>
                          <a:effectLst/>
                          <a:latin typeface="Arial Narrow" pitchFamily="34" charset="0"/>
                          <a:ea typeface="+mn-ea"/>
                          <a:cs typeface="Arial" charset="0"/>
                        </a:rPr>
                        <a:t>Progress:</a:t>
                      </a:r>
                    </a:p>
                    <a:p>
                      <a:pPr algn="just">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99.91</a:t>
                      </a:r>
                      <a:r>
                        <a:rPr kumimoji="0" lang="en-ZA" sz="1400" b="0" i="0" u="none" strike="noStrike" kern="1200" cap="none" normalizeH="0" baseline="0" dirty="0">
                          <a:ln>
                            <a:noFill/>
                          </a:ln>
                          <a:solidFill>
                            <a:schemeClr val="tx1"/>
                          </a:solidFill>
                          <a:effectLst/>
                          <a:latin typeface="Arial Narrow" pitchFamily="34" charset="0"/>
                          <a:ea typeface="+mn-ea"/>
                          <a:cs typeface="Arial" charset="0"/>
                        </a:rPr>
                        <a:t>% expenditure  ( 5 680 386 / 5 675 470 billion of allocation spent by 31 March 2015) </a:t>
                      </a:r>
                    </a:p>
                    <a:p>
                      <a:pPr algn="just">
                        <a:lnSpc>
                          <a:spcPct val="115000"/>
                        </a:lnSpc>
                        <a:spcAft>
                          <a:spcPts val="0"/>
                        </a:spcAft>
                      </a:pPr>
                      <a:r>
                        <a:rPr kumimoji="0" lang="en-ZA" sz="1400" b="0" i="0" u="none" strike="noStrike" kern="1200" cap="none" normalizeH="0" baseline="0" dirty="0">
                          <a:ln>
                            <a:noFill/>
                          </a:ln>
                          <a:solidFill>
                            <a:schemeClr val="tx1"/>
                          </a:solidFill>
                          <a:effectLst/>
                          <a:latin typeface="Arial Narrow" pitchFamily="34" charset="0"/>
                          <a:ea typeface="+mn-ea"/>
                          <a:cs typeface="Arial" charset="0"/>
                        </a:rPr>
                        <a:t> </a:t>
                      </a:r>
                    </a:p>
                    <a:p>
                      <a:pPr algn="just">
                        <a:lnSpc>
                          <a:spcPct val="115000"/>
                        </a:lnSpc>
                        <a:spcAft>
                          <a:spcPts val="0"/>
                        </a:spcAft>
                      </a:pPr>
                      <a:r>
                        <a:rPr kumimoji="0" lang="en-ZA" sz="1400" b="0" i="0" u="none" strike="noStrike" kern="1200" cap="none" normalizeH="0" baseline="0" dirty="0">
                          <a:ln>
                            <a:noFill/>
                          </a:ln>
                          <a:solidFill>
                            <a:schemeClr val="tx1"/>
                          </a:solidFill>
                          <a:effectLst/>
                          <a:latin typeface="Arial Narrow" pitchFamily="34" charset="0"/>
                          <a:ea typeface="+mn-ea"/>
                          <a:cs typeface="Arial"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085692">
                <a:tc>
                  <a:txBody>
                    <a:bodyPr/>
                    <a:lstStyle/>
                    <a:p>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Percentage of expenditure on affirmative procurement</a:t>
                      </a:r>
                    </a:p>
                  </a:txBody>
                  <a:tcPr marL="45728" marR="45728"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just">
                        <a:lnSpc>
                          <a:spcPct val="115000"/>
                        </a:lnSpc>
                        <a:spcAft>
                          <a:spcPts val="0"/>
                        </a:spcAft>
                      </a:pPr>
                      <a:r>
                        <a:rPr kumimoji="0" lang="en-ZA" sz="1400" b="0" i="0" u="none" strike="noStrike" kern="1200" cap="none" normalizeH="0" baseline="0" dirty="0">
                          <a:ln>
                            <a:noFill/>
                          </a:ln>
                          <a:solidFill>
                            <a:schemeClr val="tx1"/>
                          </a:solidFill>
                          <a:effectLst/>
                          <a:latin typeface="Arial Narrow" pitchFamily="34" charset="0"/>
                          <a:ea typeface="+mn-ea"/>
                          <a:cs typeface="Arial" charset="0"/>
                        </a:rPr>
                        <a:t>61 % (R879 665 892 spent on BEE out of total expenditure of R1 447 933 826)</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just">
                        <a:lnSpc>
                          <a:spcPct val="115000"/>
                        </a:lnSpc>
                        <a:spcAft>
                          <a:spcPts val="0"/>
                        </a:spcAft>
                      </a:pPr>
                      <a:r>
                        <a:rPr kumimoji="0" lang="en-ZA" sz="1400" b="0" i="0" u="none" strike="noStrike" kern="1200" cap="none" normalizeH="0" baseline="0" dirty="0">
                          <a:ln>
                            <a:noFill/>
                          </a:ln>
                          <a:solidFill>
                            <a:schemeClr val="tx1"/>
                          </a:solidFill>
                          <a:effectLst/>
                          <a:latin typeface="Arial Narrow" pitchFamily="34" charset="0"/>
                          <a:ea typeface="+mn-ea"/>
                          <a:cs typeface="Arial" charset="0"/>
                        </a:rPr>
                        <a:t>65 %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just">
                        <a:lnSpc>
                          <a:spcPct val="115000"/>
                        </a:lnSpc>
                        <a:spcAft>
                          <a:spcPts val="0"/>
                        </a:spcAft>
                      </a:pPr>
                      <a:r>
                        <a:rPr kumimoji="0" lang="en-GB" sz="1400" b="1" i="1" u="none" strike="noStrike" kern="1200" cap="none" normalizeH="0" baseline="0" dirty="0" smtClean="0">
                          <a:ln>
                            <a:noFill/>
                          </a:ln>
                          <a:solidFill>
                            <a:schemeClr val="tx1"/>
                          </a:solidFill>
                          <a:effectLst/>
                          <a:latin typeface="Arial Narrow" pitchFamily="34" charset="0"/>
                          <a:ea typeface="+mn-ea"/>
                          <a:cs typeface="Arial" charset="0"/>
                        </a:rPr>
                        <a:t>Progress:</a:t>
                      </a:r>
                      <a:endParaRPr kumimoji="0" lang="en-ZA" sz="1400" b="0" i="0" u="none" strike="noStrike" kern="1200" cap="none" normalizeH="0" baseline="0" dirty="0" smtClean="0">
                        <a:ln>
                          <a:noFill/>
                        </a:ln>
                        <a:solidFill>
                          <a:schemeClr val="tx1"/>
                        </a:solidFill>
                        <a:effectLst/>
                        <a:latin typeface="Arial Narrow" pitchFamily="34" charset="0"/>
                        <a:ea typeface="+mn-ea"/>
                        <a:cs typeface="Arial" charset="0"/>
                      </a:endParaRPr>
                    </a:p>
                    <a:p>
                      <a:pPr algn="just">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83</a:t>
                      </a:r>
                      <a:r>
                        <a:rPr kumimoji="0" lang="en-ZA" sz="1400" b="0" i="0" u="none" strike="noStrike" kern="1200" cap="none" normalizeH="0" baseline="0" dirty="0">
                          <a:ln>
                            <a:noFill/>
                          </a:ln>
                          <a:solidFill>
                            <a:schemeClr val="tx1"/>
                          </a:solidFill>
                          <a:effectLst/>
                          <a:latin typeface="Arial Narrow" pitchFamily="34" charset="0"/>
                          <a:ea typeface="+mn-ea"/>
                          <a:cs typeface="Arial" charset="0"/>
                        </a:rPr>
                        <a:t>% of expenditure on affirmative procurement (R 893 million of R1 081 billion )</a:t>
                      </a:r>
                    </a:p>
                    <a:p>
                      <a:pPr algn="just">
                        <a:lnSpc>
                          <a:spcPct val="115000"/>
                        </a:lnSpc>
                        <a:spcAft>
                          <a:spcPts val="0"/>
                        </a:spcAft>
                      </a:pPr>
                      <a:r>
                        <a:rPr kumimoji="0" lang="en-ZA" sz="1400" b="0" i="0" u="none" strike="noStrike" kern="1200" cap="none" normalizeH="0" baseline="0" dirty="0">
                          <a:ln>
                            <a:noFill/>
                          </a:ln>
                          <a:solidFill>
                            <a:schemeClr val="tx1"/>
                          </a:solidFill>
                          <a:effectLst/>
                          <a:latin typeface="Arial Narrow" pitchFamily="34" charset="0"/>
                          <a:ea typeface="+mn-ea"/>
                          <a:cs typeface="Arial"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2" name="Slide Number Placeholder 1"/>
          <p:cNvSpPr>
            <a:spLocks noGrp="1"/>
          </p:cNvSpPr>
          <p:nvPr>
            <p:ph type="sldNum" sz="quarter" idx="12"/>
          </p:nvPr>
        </p:nvSpPr>
        <p:spPr/>
        <p:txBody>
          <a:bodyPr/>
          <a:lstStyle/>
          <a:p>
            <a:pPr>
              <a:defRPr/>
            </a:pPr>
            <a:fld id="{9C457303-9F10-4D8F-8D76-077531F17F12}" type="slidenum">
              <a:rPr lang="en-US" smtClean="0">
                <a:solidFill>
                  <a:prstClr val="black">
                    <a:tint val="75000"/>
                  </a:prstClr>
                </a:solidFill>
              </a:rPr>
              <a:pPr>
                <a:defRPr/>
              </a:pPr>
              <a:t>12</a:t>
            </a:fld>
            <a:endParaRPr lang="en-US">
              <a:solidFill>
                <a:prstClr val="black">
                  <a:tint val="75000"/>
                </a:prstClr>
              </a:solidFill>
            </a:endParaRPr>
          </a:p>
        </p:txBody>
      </p:sp>
    </p:spTree>
    <p:extLst>
      <p:ext uri="{BB962C8B-B14F-4D97-AF65-F5344CB8AC3E}">
        <p14:creationId xmlns:p14="http://schemas.microsoft.com/office/powerpoint/2010/main" val="29672938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Title 1"/>
          <p:cNvSpPr>
            <a:spLocks noGrp="1"/>
          </p:cNvSpPr>
          <p:nvPr>
            <p:ph type="title"/>
          </p:nvPr>
        </p:nvSpPr>
        <p:spPr>
          <a:xfrm>
            <a:off x="457200" y="152479"/>
            <a:ext cx="8229600" cy="584344"/>
          </a:xfrm>
        </p:spPr>
        <p:txBody>
          <a:bodyPr/>
          <a:lstStyle/>
          <a:p>
            <a:pPr eaLnBrk="1" hangingPunct="1"/>
            <a:r>
              <a:rPr lang="en-US" altLang="en-US" sz="2600" dirty="0">
                <a:solidFill>
                  <a:srgbClr val="008000"/>
                </a:solidFill>
              </a:rPr>
              <a:t>PROGRAMME </a:t>
            </a:r>
            <a:r>
              <a:rPr lang="en-US" altLang="en-US" sz="2600" dirty="0" smtClean="0">
                <a:solidFill>
                  <a:srgbClr val="008000"/>
                </a:solidFill>
              </a:rPr>
              <a:t>1: </a:t>
            </a:r>
            <a:r>
              <a:rPr lang="en-US" altLang="en-US" sz="2600" dirty="0">
                <a:solidFill>
                  <a:srgbClr val="008000"/>
                </a:solidFill>
              </a:rPr>
              <a:t>ADMINISTRATION</a:t>
            </a:r>
          </a:p>
        </p:txBody>
      </p:sp>
      <p:graphicFrame>
        <p:nvGraphicFramePr>
          <p:cNvPr id="4" name="Group 121"/>
          <p:cNvGraphicFramePr>
            <a:graphicFrameLocks noGrp="1"/>
          </p:cNvGraphicFramePr>
          <p:nvPr>
            <p:ph idx="1"/>
            <p:extLst>
              <p:ext uri="{D42A27DB-BD31-4B8C-83A1-F6EECF244321}">
                <p14:modId xmlns:p14="http://schemas.microsoft.com/office/powerpoint/2010/main" val="228859847"/>
              </p:ext>
            </p:extLst>
          </p:nvPr>
        </p:nvGraphicFramePr>
        <p:xfrm>
          <a:off x="300250" y="764021"/>
          <a:ext cx="8584442" cy="3948905"/>
        </p:xfrm>
        <a:graphic>
          <a:graphicData uri="http://schemas.openxmlformats.org/drawingml/2006/table">
            <a:tbl>
              <a:tblPr/>
              <a:tblGrid>
                <a:gridCol w="2176989"/>
                <a:gridCol w="1915195"/>
                <a:gridCol w="1746207"/>
                <a:gridCol w="2746051"/>
              </a:tblGrid>
              <a:tr h="364622">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chemeClr val="bg1"/>
                          </a:solidFill>
                          <a:effectLst/>
                          <a:latin typeface="Arial Narrow" pitchFamily="34" charset="0"/>
                          <a:ea typeface="+mn-ea"/>
                          <a:cs typeface="Arial" charset="0"/>
                        </a:rPr>
                        <a:t>SO: Improved access to information</a:t>
                      </a:r>
                      <a:endParaRPr kumimoji="0" lang="en-US" sz="1400" b="1" i="0" u="none" strike="noStrike" kern="1200" cap="none" normalizeH="0" baseline="0" dirty="0" smtClean="0">
                        <a:ln>
                          <a:noFill/>
                        </a:ln>
                        <a:solidFill>
                          <a:schemeClr val="bg1"/>
                        </a:solidFill>
                        <a:effectLst/>
                        <a:latin typeface="Arial Narrow" pitchFamily="34" charset="0"/>
                        <a:ea typeface="+mn-ea"/>
                        <a:cs typeface="Arial" charset="0"/>
                      </a:endParaRPr>
                    </a:p>
                  </a:txBody>
                  <a:tcPr marL="91454" marR="9145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hMerge="1">
                  <a:txBody>
                    <a:bodyPr/>
                    <a:lstStyle/>
                    <a:p>
                      <a:endParaRPr lang="en-ZA"/>
                    </a:p>
                  </a:txBody>
                  <a:tcPr/>
                </a:tc>
                <a:tc hMerge="1">
                  <a:txBody>
                    <a:bodyPr/>
                    <a:lstStyle/>
                    <a:p>
                      <a:endParaRPr lang="en-ZA"/>
                    </a:p>
                  </a:txBody>
                  <a:tcPr/>
                </a:tc>
                <a:tc hMerge="1">
                  <a:txBody>
                    <a:bodyPr/>
                    <a:lstStyle/>
                    <a:p>
                      <a:endParaRPr lang="en-ZA"/>
                    </a:p>
                  </a:txBody>
                  <a:tcPr/>
                </a:tc>
              </a:tr>
              <a:tr h="2052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smtClean="0">
                          <a:ln>
                            <a:noFill/>
                          </a:ln>
                          <a:solidFill>
                            <a:schemeClr val="bg1"/>
                          </a:solidFill>
                          <a:effectLst/>
                          <a:latin typeface="Arial Narrow" pitchFamily="34" charset="0"/>
                          <a:ea typeface="+mn-ea"/>
                          <a:cs typeface="Arial" charset="0"/>
                        </a:rPr>
                        <a:t>Performance indicator </a:t>
                      </a:r>
                    </a:p>
                  </a:txBody>
                  <a:tcPr marL="91454" marR="9145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algn="ctr">
                        <a:lnSpc>
                          <a:spcPct val="115000"/>
                        </a:lnSpc>
                        <a:spcAft>
                          <a:spcPts val="0"/>
                        </a:spcAft>
                      </a:pPr>
                      <a:r>
                        <a:rPr kumimoji="0" lang="en-ZA" sz="1400" b="1" i="0" u="none" strike="noStrike" kern="1200" cap="none" normalizeH="0" baseline="0" dirty="0" smtClean="0">
                          <a:ln>
                            <a:noFill/>
                          </a:ln>
                          <a:solidFill>
                            <a:schemeClr val="bg1"/>
                          </a:solidFill>
                          <a:effectLst/>
                          <a:latin typeface="Arial Narrow" pitchFamily="34" charset="0"/>
                          <a:ea typeface="+mn-ea"/>
                          <a:cs typeface="Arial" charset="0"/>
                        </a:rPr>
                        <a:t>Baseline </a:t>
                      </a:r>
                      <a:endParaRPr kumimoji="0" lang="en-ZA" sz="1400" b="1" i="0" u="none" strike="noStrike" kern="1200" cap="none" normalizeH="0" baseline="0" dirty="0">
                        <a:ln>
                          <a:noFill/>
                        </a:ln>
                        <a:solidFill>
                          <a:schemeClr val="bg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algn="ctr">
                        <a:lnSpc>
                          <a:spcPct val="115000"/>
                        </a:lnSpc>
                        <a:spcAft>
                          <a:spcPts val="0"/>
                        </a:spcAft>
                      </a:pPr>
                      <a:r>
                        <a:rPr kumimoji="0" lang="en-ZA" sz="1400" b="1" i="0" u="none" strike="noStrike" kern="1200" cap="none" normalizeH="0" baseline="0" dirty="0" smtClean="0">
                          <a:ln>
                            <a:noFill/>
                          </a:ln>
                          <a:solidFill>
                            <a:schemeClr val="bg1"/>
                          </a:solidFill>
                          <a:effectLst/>
                          <a:latin typeface="Arial Narrow" pitchFamily="34" charset="0"/>
                          <a:ea typeface="+mn-ea"/>
                          <a:cs typeface="Arial" charset="0"/>
                        </a:rPr>
                        <a:t>Annual target </a:t>
                      </a:r>
                    </a:p>
                    <a:p>
                      <a:pPr algn="ctr">
                        <a:lnSpc>
                          <a:spcPct val="115000"/>
                        </a:lnSpc>
                        <a:spcAft>
                          <a:spcPts val="0"/>
                        </a:spcAft>
                      </a:pPr>
                      <a:r>
                        <a:rPr kumimoji="0" lang="en-ZA" sz="1400" b="1" i="0" u="none" strike="noStrike" kern="1200" cap="none" normalizeH="0" baseline="0" dirty="0" smtClean="0">
                          <a:ln>
                            <a:noFill/>
                          </a:ln>
                          <a:solidFill>
                            <a:schemeClr val="bg1"/>
                          </a:solidFill>
                          <a:effectLst/>
                          <a:latin typeface="Arial Narrow" pitchFamily="34" charset="0"/>
                          <a:ea typeface="+mn-ea"/>
                          <a:cs typeface="Arial" charset="0"/>
                        </a:rPr>
                        <a:t>2014/15</a:t>
                      </a:r>
                      <a:endParaRPr kumimoji="0" lang="en-ZA" sz="1400" b="1" i="0" u="none" strike="noStrike" kern="1200" cap="none" normalizeH="0" baseline="0" dirty="0">
                        <a:ln>
                          <a:noFill/>
                        </a:ln>
                        <a:solidFill>
                          <a:schemeClr val="bg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smtClean="0">
                          <a:ln>
                            <a:noFill/>
                          </a:ln>
                          <a:solidFill>
                            <a:schemeClr val="bg1"/>
                          </a:solidFill>
                          <a:effectLst/>
                          <a:latin typeface="Arial Narrow" pitchFamily="34" charset="0"/>
                          <a:ea typeface="+mn-ea"/>
                          <a:cs typeface="Arial" charset="0"/>
                        </a:rPr>
                        <a:t>Achievements/Challenges/Corrective measures</a:t>
                      </a:r>
                    </a:p>
                  </a:txBody>
                  <a:tcPr marL="91454" marR="9145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r>
              <a:tr h="469089">
                <a:tc rowSpan="2">
                  <a:txBody>
                    <a:bodyPr/>
                    <a:lstStyle/>
                    <a:p>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Number of media statements/speeches issued and opinion pieces published</a:t>
                      </a:r>
                    </a:p>
                  </a:txBody>
                  <a:tcPr marL="45728" marR="45728"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just">
                        <a:lnSpc>
                          <a:spcPct val="115000"/>
                        </a:lnSpc>
                        <a:spcAft>
                          <a:spcPts val="0"/>
                        </a:spcAft>
                      </a:pPr>
                      <a:r>
                        <a:rPr kumimoji="0" lang="en-ZA" sz="1400" b="0" i="0" u="none" strike="noStrike" kern="1200" cap="none" normalizeH="0" baseline="0" dirty="0">
                          <a:ln>
                            <a:noFill/>
                          </a:ln>
                          <a:solidFill>
                            <a:schemeClr val="tx1"/>
                          </a:solidFill>
                          <a:effectLst/>
                          <a:latin typeface="Arial Narrow" pitchFamily="34" charset="0"/>
                          <a:ea typeface="+mn-ea"/>
                          <a:cs typeface="Arial" charset="0"/>
                        </a:rPr>
                        <a:t>137 statements/ speeches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a:lnSpc>
                          <a:spcPct val="115000"/>
                        </a:lnSpc>
                        <a:spcAft>
                          <a:spcPts val="0"/>
                        </a:spcAft>
                      </a:pPr>
                      <a:r>
                        <a:rPr kumimoji="0" lang="en-ZA" sz="1400" b="0" i="0" u="none" strike="noStrike" kern="1200" cap="none" normalizeH="0" baseline="0" dirty="0">
                          <a:ln>
                            <a:noFill/>
                          </a:ln>
                          <a:solidFill>
                            <a:schemeClr val="tx1"/>
                          </a:solidFill>
                          <a:effectLst/>
                          <a:latin typeface="Arial Narrow" pitchFamily="34" charset="0"/>
                          <a:ea typeface="+mn-ea"/>
                          <a:cs typeface="Arial" charset="0"/>
                        </a:rPr>
                        <a:t>120 statements/ speeches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just" defTabSz="457200" rtl="0" eaLnBrk="1" fontAlgn="auto" latinLnBrk="0" hangingPunct="1">
                        <a:lnSpc>
                          <a:spcPct val="115000"/>
                        </a:lnSpc>
                        <a:spcBef>
                          <a:spcPts val="0"/>
                        </a:spcBef>
                        <a:spcAft>
                          <a:spcPts val="0"/>
                        </a:spcAft>
                        <a:buClrTx/>
                        <a:buSzTx/>
                        <a:buFontTx/>
                        <a:buNone/>
                        <a:tabLst/>
                        <a:defRPr/>
                      </a:pPr>
                      <a:r>
                        <a:rPr kumimoji="0" lang="en-ZA" sz="1400" b="1" i="1" u="none" strike="noStrike" kern="1200" cap="none" normalizeH="0" baseline="0" dirty="0" smtClean="0">
                          <a:ln>
                            <a:noFill/>
                          </a:ln>
                          <a:solidFill>
                            <a:schemeClr val="tx1"/>
                          </a:solidFill>
                          <a:effectLst/>
                          <a:latin typeface="Arial Narrow" pitchFamily="34" charset="0"/>
                          <a:ea typeface="+mn-ea"/>
                          <a:cs typeface="Arial" charset="0"/>
                        </a:rPr>
                        <a:t>Progress:</a:t>
                      </a:r>
                    </a:p>
                    <a:p>
                      <a:pPr algn="just">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126 </a:t>
                      </a:r>
                      <a:r>
                        <a:rPr kumimoji="0" lang="en-ZA" sz="1400" b="0" i="0" u="none" strike="noStrike" kern="1200" cap="none" normalizeH="0" baseline="0" dirty="0">
                          <a:ln>
                            <a:noFill/>
                          </a:ln>
                          <a:solidFill>
                            <a:schemeClr val="tx1"/>
                          </a:solidFill>
                          <a:effectLst/>
                          <a:latin typeface="Arial Narrow" pitchFamily="34" charset="0"/>
                          <a:ea typeface="+mn-ea"/>
                          <a:cs typeface="Arial" charset="0"/>
                        </a:rPr>
                        <a:t>media statements/speeches issued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9089">
                <a:tc vMerge="1">
                  <a:txBody>
                    <a:bodyPr/>
                    <a:lstStyle/>
                    <a:p>
                      <a:endParaRPr kumimoji="0" lang="en-ZA" sz="1200" b="0" i="0" u="none" strike="noStrike" kern="1200" cap="none" normalizeH="0" baseline="0" dirty="0" smtClean="0">
                        <a:ln>
                          <a:noFill/>
                        </a:ln>
                        <a:solidFill>
                          <a:schemeClr val="tx1"/>
                        </a:solidFill>
                        <a:effectLst/>
                        <a:latin typeface="Arial Narrow" pitchFamily="34" charset="0"/>
                        <a:ea typeface="+mn-ea"/>
                        <a:cs typeface="Arial" charset="0"/>
                      </a:endParaRPr>
                    </a:p>
                  </a:txBody>
                  <a:tcPr marL="45728" marR="45728" marT="45735" marB="4573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just">
                        <a:lnSpc>
                          <a:spcPct val="115000"/>
                        </a:lnSpc>
                        <a:spcAft>
                          <a:spcPts val="0"/>
                        </a:spcAft>
                      </a:pPr>
                      <a:r>
                        <a:rPr kumimoji="0" lang="en-ZA" sz="1400" b="0" i="0" u="none" strike="noStrike" kern="1200" cap="none" normalizeH="0" baseline="0" dirty="0">
                          <a:ln>
                            <a:noFill/>
                          </a:ln>
                          <a:solidFill>
                            <a:schemeClr val="tx1"/>
                          </a:solidFill>
                          <a:effectLst/>
                          <a:latin typeface="Arial Narrow" pitchFamily="34" charset="0"/>
                          <a:ea typeface="+mn-ea"/>
                          <a:cs typeface="Arial" charset="0"/>
                        </a:rPr>
                        <a:t>3 opinion pieces published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just">
                        <a:lnSpc>
                          <a:spcPct val="115000"/>
                        </a:lnSpc>
                        <a:spcAft>
                          <a:spcPts val="0"/>
                        </a:spcAft>
                      </a:pPr>
                      <a:r>
                        <a:rPr kumimoji="0" lang="en-ZA" sz="1400" b="0" i="0" u="none" strike="noStrike" kern="1200" cap="none" normalizeH="0" baseline="0" dirty="0">
                          <a:ln>
                            <a:noFill/>
                          </a:ln>
                          <a:solidFill>
                            <a:schemeClr val="tx1"/>
                          </a:solidFill>
                          <a:effectLst/>
                          <a:latin typeface="Arial Narrow" pitchFamily="34" charset="0"/>
                          <a:ea typeface="+mn-ea"/>
                          <a:cs typeface="Arial" charset="0"/>
                        </a:rPr>
                        <a:t>6 opinion pieces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just" defTabSz="457200" rtl="0" eaLnBrk="1" fontAlgn="auto" latinLnBrk="0" hangingPunct="1">
                        <a:lnSpc>
                          <a:spcPct val="115000"/>
                        </a:lnSpc>
                        <a:spcBef>
                          <a:spcPts val="0"/>
                        </a:spcBef>
                        <a:spcAft>
                          <a:spcPts val="0"/>
                        </a:spcAft>
                        <a:buClrTx/>
                        <a:buSzTx/>
                        <a:buFontTx/>
                        <a:buNone/>
                        <a:tabLst/>
                        <a:defRPr/>
                      </a:pPr>
                      <a:r>
                        <a:rPr kumimoji="0" lang="en-ZA" sz="1400" b="1" i="1" u="none" strike="noStrike" kern="1200" cap="none" normalizeH="0" baseline="0" dirty="0" smtClean="0">
                          <a:ln>
                            <a:noFill/>
                          </a:ln>
                          <a:solidFill>
                            <a:schemeClr val="tx1"/>
                          </a:solidFill>
                          <a:effectLst/>
                          <a:latin typeface="Arial Narrow" pitchFamily="34" charset="0"/>
                          <a:ea typeface="+mn-ea"/>
                          <a:cs typeface="Arial" charset="0"/>
                        </a:rPr>
                        <a:t>Progress:</a:t>
                      </a:r>
                    </a:p>
                    <a:p>
                      <a:pPr algn="just">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9 </a:t>
                      </a:r>
                      <a:r>
                        <a:rPr kumimoji="0" lang="en-ZA" sz="1400" b="0" i="0" u="none" strike="noStrike" kern="1200" cap="none" normalizeH="0" baseline="0" dirty="0">
                          <a:ln>
                            <a:noFill/>
                          </a:ln>
                          <a:solidFill>
                            <a:schemeClr val="tx1"/>
                          </a:solidFill>
                          <a:effectLst/>
                          <a:latin typeface="Arial Narrow" pitchFamily="34" charset="0"/>
                          <a:ea typeface="+mn-ea"/>
                          <a:cs typeface="Arial" charset="0"/>
                        </a:rPr>
                        <a:t>opinion pieces published in the media</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8405">
                <a:tc>
                  <a:txBody>
                    <a:bodyPr/>
                    <a:lstStyle/>
                    <a:p>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Number of communication events including Ministerial Public Participation Programme (PPP) events </a:t>
                      </a:r>
                      <a:endParaRPr kumimoji="0" lang="en-US" sz="1400" b="0" i="0" u="none" strike="noStrike" kern="1200" cap="none" normalizeH="0" baseline="0" dirty="0" smtClean="0">
                        <a:ln>
                          <a:noFill/>
                        </a:ln>
                        <a:solidFill>
                          <a:schemeClr val="tx1"/>
                        </a:solidFill>
                        <a:effectLst/>
                        <a:latin typeface="Arial Narrow" pitchFamily="34" charset="0"/>
                        <a:ea typeface="+mn-ea"/>
                        <a:cs typeface="Arial" charset="0"/>
                      </a:endParaRPr>
                    </a:p>
                  </a:txBody>
                  <a:tcPr marL="45728" marR="45728" marT="45735" marB="4573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just">
                        <a:lnSpc>
                          <a:spcPct val="115000"/>
                        </a:lnSpc>
                        <a:spcAft>
                          <a:spcPts val="0"/>
                        </a:spcAft>
                      </a:pPr>
                      <a:r>
                        <a:rPr kumimoji="0" lang="en-ZA" sz="1400" b="0" i="0" u="none" strike="noStrike" kern="1200" cap="none" normalizeH="0" baseline="0">
                          <a:ln>
                            <a:noFill/>
                          </a:ln>
                          <a:solidFill>
                            <a:schemeClr val="tx1"/>
                          </a:solidFill>
                          <a:effectLst/>
                          <a:latin typeface="Arial Narrow" pitchFamily="34" charset="0"/>
                          <a:ea typeface="+mn-ea"/>
                          <a:cs typeface="Arial" charset="0"/>
                        </a:rPr>
                        <a:t>10 Public Participation</a:t>
                      </a:r>
                    </a:p>
                    <a:p>
                      <a:pPr algn="just">
                        <a:lnSpc>
                          <a:spcPct val="115000"/>
                        </a:lnSpc>
                        <a:spcAft>
                          <a:spcPts val="0"/>
                        </a:spcAft>
                      </a:pPr>
                      <a:r>
                        <a:rPr kumimoji="0" lang="en-ZA" sz="1400" b="0" i="0" u="none" strike="noStrike" kern="1200" cap="none" normalizeH="0" baseline="0">
                          <a:ln>
                            <a:noFill/>
                          </a:ln>
                          <a:solidFill>
                            <a:schemeClr val="tx1"/>
                          </a:solidFill>
                          <a:effectLst/>
                          <a:latin typeface="Arial Narrow" pitchFamily="34" charset="0"/>
                          <a:ea typeface="+mn-ea"/>
                          <a:cs typeface="Arial" charset="0"/>
                        </a:rPr>
                        <a:t>Events hosted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just">
                        <a:lnSpc>
                          <a:spcPct val="115000"/>
                        </a:lnSpc>
                        <a:spcAft>
                          <a:spcPts val="0"/>
                        </a:spcAft>
                      </a:pPr>
                      <a:r>
                        <a:rPr kumimoji="0" lang="en-ZA" sz="1400" b="0" i="0" u="none" strike="noStrike" kern="1200" cap="none" normalizeH="0" baseline="0" dirty="0">
                          <a:ln>
                            <a:noFill/>
                          </a:ln>
                          <a:solidFill>
                            <a:schemeClr val="tx1"/>
                          </a:solidFill>
                          <a:effectLst/>
                          <a:latin typeface="Arial Narrow" pitchFamily="34" charset="0"/>
                          <a:ea typeface="+mn-ea"/>
                          <a:cs typeface="Arial" charset="0"/>
                        </a:rPr>
                        <a:t>20 Public Participation</a:t>
                      </a:r>
                    </a:p>
                    <a:p>
                      <a:pPr algn="just">
                        <a:lnSpc>
                          <a:spcPct val="115000"/>
                        </a:lnSpc>
                        <a:spcAft>
                          <a:spcPts val="0"/>
                        </a:spcAft>
                      </a:pPr>
                      <a:r>
                        <a:rPr kumimoji="0" lang="en-ZA" sz="1400" b="0" i="0" u="none" strike="noStrike" kern="1200" cap="none" normalizeH="0" baseline="0" dirty="0">
                          <a:ln>
                            <a:noFill/>
                          </a:ln>
                          <a:solidFill>
                            <a:schemeClr val="tx1"/>
                          </a:solidFill>
                          <a:effectLst/>
                          <a:latin typeface="Arial Narrow" pitchFamily="34" charset="0"/>
                          <a:ea typeface="+mn-ea"/>
                          <a:cs typeface="Arial" charset="0"/>
                        </a:rPr>
                        <a:t>events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just" defTabSz="457200" rtl="0" eaLnBrk="1" fontAlgn="auto" latinLnBrk="0" hangingPunct="1">
                        <a:lnSpc>
                          <a:spcPct val="115000"/>
                        </a:lnSpc>
                        <a:spcBef>
                          <a:spcPts val="0"/>
                        </a:spcBef>
                        <a:spcAft>
                          <a:spcPts val="0"/>
                        </a:spcAft>
                        <a:buClrTx/>
                        <a:buSzTx/>
                        <a:buFontTx/>
                        <a:buNone/>
                        <a:tabLst/>
                        <a:defRPr/>
                      </a:pPr>
                      <a:r>
                        <a:rPr kumimoji="0" lang="en-ZA" sz="1400" b="1" i="1" u="none" strike="noStrike" kern="1200" cap="none" normalizeH="0" baseline="0" dirty="0" smtClean="0">
                          <a:ln>
                            <a:noFill/>
                          </a:ln>
                          <a:solidFill>
                            <a:schemeClr val="tx1"/>
                          </a:solidFill>
                          <a:effectLst/>
                          <a:latin typeface="Arial Narrow" pitchFamily="34" charset="0"/>
                          <a:ea typeface="+mn-ea"/>
                          <a:cs typeface="Arial" charset="0"/>
                        </a:rPr>
                        <a:t>Progress:</a:t>
                      </a:r>
                      <a:endParaRPr kumimoji="0" lang="en-ZA" sz="1400" b="0" i="0" u="none" strike="noStrike" kern="1200" cap="none" normalizeH="0" baseline="0" dirty="0" smtClean="0">
                        <a:ln>
                          <a:noFill/>
                        </a:ln>
                        <a:solidFill>
                          <a:schemeClr val="tx1"/>
                        </a:solidFill>
                        <a:effectLst/>
                        <a:latin typeface="Arial Narrow" pitchFamily="34" charset="0"/>
                        <a:ea typeface="+mn-ea"/>
                        <a:cs typeface="Arial" charset="0"/>
                      </a:endParaRPr>
                    </a:p>
                    <a:p>
                      <a:pPr algn="l">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25 </a:t>
                      </a:r>
                      <a:r>
                        <a:rPr kumimoji="0" lang="en-ZA" sz="1400" b="0" i="0" u="none" strike="noStrike" kern="1200" cap="none" normalizeH="0" baseline="0" dirty="0">
                          <a:ln>
                            <a:noFill/>
                          </a:ln>
                          <a:solidFill>
                            <a:schemeClr val="tx1"/>
                          </a:solidFill>
                          <a:effectLst/>
                          <a:latin typeface="Arial Narrow" pitchFamily="34" charset="0"/>
                          <a:ea typeface="+mn-ea"/>
                          <a:cs typeface="Arial" charset="0"/>
                        </a:rPr>
                        <a:t>Public Participation events conducted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1824">
                <a:tc>
                  <a:txBody>
                    <a:bodyPr/>
                    <a:lstStyle/>
                    <a:p>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Number of publications produced and distributed</a:t>
                      </a:r>
                      <a:endParaRPr kumimoji="0" lang="en-ZA" sz="14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just">
                        <a:lnSpc>
                          <a:spcPct val="115000"/>
                        </a:lnSpc>
                        <a:spcAft>
                          <a:spcPts val="0"/>
                        </a:spcAft>
                      </a:pPr>
                      <a:r>
                        <a:rPr kumimoji="0" lang="en-ZA" sz="1400" b="0" i="0" u="none" strike="noStrike" kern="1200" cap="none" normalizeH="0" baseline="0" dirty="0">
                          <a:ln>
                            <a:noFill/>
                          </a:ln>
                          <a:solidFill>
                            <a:schemeClr val="tx1"/>
                          </a:solidFill>
                          <a:effectLst/>
                          <a:latin typeface="Arial Narrow" pitchFamily="34" charset="0"/>
                          <a:ea typeface="+mn-ea"/>
                          <a:cs typeface="Arial" charset="0"/>
                        </a:rPr>
                        <a:t>4 editions of stakeholder</a:t>
                      </a:r>
                    </a:p>
                    <a:p>
                      <a:pPr algn="just">
                        <a:lnSpc>
                          <a:spcPct val="115000"/>
                        </a:lnSpc>
                        <a:spcAft>
                          <a:spcPts val="0"/>
                        </a:spcAft>
                      </a:pPr>
                      <a:r>
                        <a:rPr kumimoji="0" lang="en-ZA" sz="1400" b="0" i="0" u="none" strike="noStrike" kern="1200" cap="none" normalizeH="0" baseline="0" dirty="0">
                          <a:ln>
                            <a:noFill/>
                          </a:ln>
                          <a:solidFill>
                            <a:schemeClr val="tx1"/>
                          </a:solidFill>
                          <a:effectLst/>
                          <a:latin typeface="Arial Narrow" pitchFamily="34" charset="0"/>
                          <a:ea typeface="+mn-ea"/>
                          <a:cs typeface="Arial" charset="0"/>
                        </a:rPr>
                        <a:t>publications per annum.</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just">
                        <a:lnSpc>
                          <a:spcPct val="115000"/>
                        </a:lnSpc>
                        <a:spcAft>
                          <a:spcPts val="0"/>
                        </a:spcAft>
                      </a:pPr>
                      <a:r>
                        <a:rPr kumimoji="0" lang="en-ZA" sz="1400" b="0" i="0" u="none" strike="noStrike" kern="1200" cap="none" normalizeH="0" baseline="0">
                          <a:ln>
                            <a:noFill/>
                          </a:ln>
                          <a:solidFill>
                            <a:schemeClr val="tx1"/>
                          </a:solidFill>
                          <a:effectLst/>
                          <a:latin typeface="Arial Narrow" pitchFamily="34" charset="0"/>
                          <a:ea typeface="+mn-ea"/>
                          <a:cs typeface="Arial" charset="0"/>
                        </a:rPr>
                        <a:t>4 editions of stakeholder publications per annum.</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just" defTabSz="457200" rtl="0" eaLnBrk="1" fontAlgn="auto" latinLnBrk="0" hangingPunct="1">
                        <a:lnSpc>
                          <a:spcPct val="115000"/>
                        </a:lnSpc>
                        <a:spcBef>
                          <a:spcPts val="0"/>
                        </a:spcBef>
                        <a:spcAft>
                          <a:spcPts val="0"/>
                        </a:spcAft>
                        <a:buClrTx/>
                        <a:buSzTx/>
                        <a:buFontTx/>
                        <a:buNone/>
                        <a:tabLst/>
                        <a:defRPr/>
                      </a:pPr>
                      <a:r>
                        <a:rPr kumimoji="0" lang="en-ZA" sz="1400" b="1" i="1" u="none" strike="noStrike" kern="1200" cap="none" normalizeH="0" baseline="0" dirty="0" smtClean="0">
                          <a:ln>
                            <a:noFill/>
                          </a:ln>
                          <a:solidFill>
                            <a:schemeClr val="tx1"/>
                          </a:solidFill>
                          <a:effectLst/>
                          <a:latin typeface="Arial Narrow" pitchFamily="34" charset="0"/>
                          <a:ea typeface="+mn-ea"/>
                          <a:cs typeface="Arial" charset="0"/>
                        </a:rPr>
                        <a:t>Progress:</a:t>
                      </a:r>
                    </a:p>
                    <a:p>
                      <a:pPr algn="just">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4 </a:t>
                      </a:r>
                      <a:r>
                        <a:rPr kumimoji="0" lang="en-ZA" sz="1400" b="0" i="0" u="none" strike="noStrike" kern="1200" cap="none" normalizeH="0" baseline="0" dirty="0">
                          <a:ln>
                            <a:noFill/>
                          </a:ln>
                          <a:solidFill>
                            <a:schemeClr val="tx1"/>
                          </a:solidFill>
                          <a:effectLst/>
                          <a:latin typeface="Arial Narrow" pitchFamily="34" charset="0"/>
                          <a:ea typeface="+mn-ea"/>
                          <a:cs typeface="Arial" charset="0"/>
                        </a:rPr>
                        <a:t>stakeholder publications produced and distributed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1824">
                <a:tc>
                  <a:txBody>
                    <a:bodyPr/>
                    <a:lstStyle/>
                    <a:p>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Number of website hits per annum</a:t>
                      </a:r>
                      <a:endParaRPr kumimoji="0" lang="en-US" sz="1400" b="0" i="0" u="none" strike="noStrike" kern="1200" cap="none" normalizeH="0" baseline="0" dirty="0" smtClean="0">
                        <a:ln>
                          <a:noFill/>
                        </a:ln>
                        <a:solidFill>
                          <a:schemeClr val="tx1"/>
                        </a:solidFill>
                        <a:effectLst/>
                        <a:latin typeface="Arial Narrow" pitchFamily="34" charset="0"/>
                        <a:ea typeface="+mn-ea"/>
                        <a:cs typeface="Arial" charset="0"/>
                      </a:endParaRPr>
                    </a:p>
                  </a:txBody>
                  <a:tcPr marL="45728" marR="45728" marT="45735" marB="4573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just">
                        <a:lnSpc>
                          <a:spcPct val="115000"/>
                        </a:lnSpc>
                        <a:spcAft>
                          <a:spcPts val="0"/>
                        </a:spcAft>
                      </a:pPr>
                      <a:r>
                        <a:rPr kumimoji="0" lang="en-ZA" sz="1400" b="0" i="0" u="none" strike="noStrike" kern="1200" cap="none" normalizeH="0" baseline="0">
                          <a:ln>
                            <a:noFill/>
                          </a:ln>
                          <a:solidFill>
                            <a:schemeClr val="tx1"/>
                          </a:solidFill>
                          <a:effectLst/>
                          <a:latin typeface="Arial Narrow" pitchFamily="34" charset="0"/>
                          <a:ea typeface="+mn-ea"/>
                          <a:cs typeface="Arial" charset="0"/>
                        </a:rPr>
                        <a:t>216 317 website hits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just">
                        <a:lnSpc>
                          <a:spcPct val="115000"/>
                        </a:lnSpc>
                        <a:spcAft>
                          <a:spcPts val="0"/>
                        </a:spcAft>
                      </a:pPr>
                      <a:r>
                        <a:rPr kumimoji="0" lang="en-ZA" sz="1400" b="0" i="0" u="none" strike="noStrike" kern="1200" cap="none" normalizeH="0" baseline="0">
                          <a:ln>
                            <a:noFill/>
                          </a:ln>
                          <a:solidFill>
                            <a:schemeClr val="tx1"/>
                          </a:solidFill>
                          <a:effectLst/>
                          <a:latin typeface="Arial Narrow" pitchFamily="34" charset="0"/>
                          <a:ea typeface="+mn-ea"/>
                          <a:cs typeface="Arial" charset="0"/>
                        </a:rPr>
                        <a:t>450 000 visit hits per</a:t>
                      </a:r>
                    </a:p>
                    <a:p>
                      <a:pPr algn="just">
                        <a:lnSpc>
                          <a:spcPct val="115000"/>
                        </a:lnSpc>
                        <a:spcAft>
                          <a:spcPts val="0"/>
                        </a:spcAft>
                      </a:pPr>
                      <a:r>
                        <a:rPr kumimoji="0" lang="en-ZA" sz="1400" b="0" i="0" u="none" strike="noStrike" kern="1200" cap="none" normalizeH="0" baseline="0">
                          <a:ln>
                            <a:noFill/>
                          </a:ln>
                          <a:solidFill>
                            <a:schemeClr val="tx1"/>
                          </a:solidFill>
                          <a:effectLst/>
                          <a:latin typeface="Arial Narrow" pitchFamily="34" charset="0"/>
                          <a:ea typeface="+mn-ea"/>
                          <a:cs typeface="Arial" charset="0"/>
                        </a:rPr>
                        <a:t>annum</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just" defTabSz="457200" rtl="0" eaLnBrk="1" fontAlgn="auto" latinLnBrk="0" hangingPunct="1">
                        <a:lnSpc>
                          <a:spcPct val="115000"/>
                        </a:lnSpc>
                        <a:spcBef>
                          <a:spcPts val="0"/>
                        </a:spcBef>
                        <a:spcAft>
                          <a:spcPts val="0"/>
                        </a:spcAft>
                        <a:buClrTx/>
                        <a:buSzTx/>
                        <a:buFontTx/>
                        <a:buNone/>
                        <a:tabLst/>
                        <a:defRPr/>
                      </a:pPr>
                      <a:r>
                        <a:rPr kumimoji="0" lang="en-ZA" sz="1400" b="1" i="1" u="none" strike="noStrike" kern="1200" cap="none" normalizeH="0" baseline="0" dirty="0" smtClean="0">
                          <a:ln>
                            <a:noFill/>
                          </a:ln>
                          <a:solidFill>
                            <a:schemeClr val="tx1"/>
                          </a:solidFill>
                          <a:effectLst/>
                          <a:latin typeface="Arial Narrow" pitchFamily="34" charset="0"/>
                          <a:ea typeface="+mn-ea"/>
                          <a:cs typeface="Arial" charset="0"/>
                        </a:rPr>
                        <a:t>Progress:</a:t>
                      </a:r>
                    </a:p>
                    <a:p>
                      <a:pPr algn="just">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665,622 </a:t>
                      </a:r>
                      <a:r>
                        <a:rPr kumimoji="0" lang="en-ZA" sz="1400" b="0" i="0" u="none" strike="noStrike" kern="1200" cap="none" normalizeH="0" baseline="0" dirty="0">
                          <a:ln>
                            <a:noFill/>
                          </a:ln>
                          <a:solidFill>
                            <a:schemeClr val="tx1"/>
                          </a:solidFill>
                          <a:effectLst/>
                          <a:latin typeface="Arial Narrow" pitchFamily="34" charset="0"/>
                          <a:ea typeface="+mn-ea"/>
                          <a:cs typeface="Arial" charset="0"/>
                        </a:rPr>
                        <a:t>website hits recorded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 name="Slide Number Placeholder 1"/>
          <p:cNvSpPr>
            <a:spLocks noGrp="1"/>
          </p:cNvSpPr>
          <p:nvPr>
            <p:ph type="sldNum" sz="quarter" idx="12"/>
          </p:nvPr>
        </p:nvSpPr>
        <p:spPr/>
        <p:txBody>
          <a:bodyPr/>
          <a:lstStyle/>
          <a:p>
            <a:pPr>
              <a:defRPr/>
            </a:pPr>
            <a:fld id="{9C457303-9F10-4D8F-8D76-077531F17F12}" type="slidenum">
              <a:rPr lang="en-US" smtClean="0">
                <a:solidFill>
                  <a:prstClr val="black">
                    <a:tint val="75000"/>
                  </a:prstClr>
                </a:solidFill>
              </a:rPr>
              <a:pPr>
                <a:defRPr/>
              </a:pPr>
              <a:t>13</a:t>
            </a:fld>
            <a:endParaRPr lang="en-US">
              <a:solidFill>
                <a:prstClr val="black">
                  <a:tint val="75000"/>
                </a:prstClr>
              </a:solidFill>
            </a:endParaRPr>
          </a:p>
        </p:txBody>
      </p:sp>
    </p:spTree>
    <p:extLst>
      <p:ext uri="{BB962C8B-B14F-4D97-AF65-F5344CB8AC3E}">
        <p14:creationId xmlns:p14="http://schemas.microsoft.com/office/powerpoint/2010/main" val="9459155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Title 1"/>
          <p:cNvSpPr>
            <a:spLocks noGrp="1"/>
          </p:cNvSpPr>
          <p:nvPr>
            <p:ph type="title"/>
          </p:nvPr>
        </p:nvSpPr>
        <p:spPr>
          <a:xfrm>
            <a:off x="457200" y="273053"/>
            <a:ext cx="8229600" cy="584344"/>
          </a:xfrm>
        </p:spPr>
        <p:txBody>
          <a:bodyPr/>
          <a:lstStyle/>
          <a:p>
            <a:pPr eaLnBrk="1" hangingPunct="1"/>
            <a:r>
              <a:rPr lang="en-US" altLang="en-US" sz="2600" dirty="0">
                <a:solidFill>
                  <a:srgbClr val="008000"/>
                </a:solidFill>
              </a:rPr>
              <a:t>PROGRAMME </a:t>
            </a:r>
            <a:r>
              <a:rPr lang="en-US" altLang="en-US" sz="2600" dirty="0" smtClean="0">
                <a:solidFill>
                  <a:srgbClr val="008000"/>
                </a:solidFill>
              </a:rPr>
              <a:t>1: </a:t>
            </a:r>
            <a:r>
              <a:rPr lang="en-US" altLang="en-US" sz="2600" dirty="0">
                <a:solidFill>
                  <a:srgbClr val="008000"/>
                </a:solidFill>
              </a:rPr>
              <a:t>ADMINISTRATION</a:t>
            </a:r>
          </a:p>
        </p:txBody>
      </p:sp>
      <p:graphicFrame>
        <p:nvGraphicFramePr>
          <p:cNvPr id="4" name="Group 121"/>
          <p:cNvGraphicFramePr>
            <a:graphicFrameLocks noGrp="1"/>
          </p:cNvGraphicFramePr>
          <p:nvPr>
            <p:ph idx="1"/>
            <p:extLst>
              <p:ext uri="{D42A27DB-BD31-4B8C-83A1-F6EECF244321}">
                <p14:modId xmlns:p14="http://schemas.microsoft.com/office/powerpoint/2010/main" val="3184964129"/>
              </p:ext>
            </p:extLst>
          </p:nvPr>
        </p:nvGraphicFramePr>
        <p:xfrm>
          <a:off x="286604" y="884439"/>
          <a:ext cx="8639031" cy="4151584"/>
        </p:xfrm>
        <a:graphic>
          <a:graphicData uri="http://schemas.openxmlformats.org/drawingml/2006/table">
            <a:tbl>
              <a:tblPr/>
              <a:tblGrid>
                <a:gridCol w="2320118"/>
                <a:gridCol w="2019869"/>
                <a:gridCol w="1746913"/>
                <a:gridCol w="2552131"/>
              </a:tblGrid>
              <a:tr h="433952">
                <a:tc gridSpan="4">
                  <a:txBody>
                    <a:bodyPr/>
                    <a:lstStyle/>
                    <a:p>
                      <a:r>
                        <a:rPr kumimoji="0" lang="en-ZA" sz="1400" b="1" i="0" u="none" strike="noStrike" kern="1200" cap="none" normalizeH="0" baseline="0" dirty="0" smtClean="0">
                          <a:ln>
                            <a:noFill/>
                          </a:ln>
                          <a:solidFill>
                            <a:schemeClr val="bg1"/>
                          </a:solidFill>
                          <a:effectLst/>
                          <a:latin typeface="Arial Narrow" pitchFamily="34" charset="0"/>
                          <a:ea typeface="+mn-ea"/>
                          <a:cs typeface="Arial" charset="0"/>
                        </a:rPr>
                        <a:t>SO: Improved sector education and awareness</a:t>
                      </a:r>
                    </a:p>
                  </a:txBody>
                  <a:tcPr marL="91454" marR="9145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hMerge="1">
                  <a:txBody>
                    <a:bodyPr/>
                    <a:lstStyle/>
                    <a:p>
                      <a:endParaRPr lang="en-ZA"/>
                    </a:p>
                  </a:txBody>
                  <a:tcPr/>
                </a:tc>
                <a:tc hMerge="1">
                  <a:txBody>
                    <a:bodyPr/>
                    <a:lstStyle/>
                    <a:p>
                      <a:endParaRPr lang="en-ZA"/>
                    </a:p>
                  </a:txBody>
                  <a:tcPr/>
                </a:tc>
                <a:tc hMerge="1">
                  <a:txBody>
                    <a:bodyPr/>
                    <a:lstStyle/>
                    <a:p>
                      <a:endParaRPr lang="en-ZA"/>
                    </a:p>
                  </a:txBody>
                  <a:tcPr/>
                </a:tc>
              </a:tr>
              <a:tr h="5840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smtClean="0">
                          <a:ln>
                            <a:noFill/>
                          </a:ln>
                          <a:solidFill>
                            <a:schemeClr val="bg1"/>
                          </a:solidFill>
                          <a:effectLst/>
                          <a:latin typeface="Arial Narrow" pitchFamily="34" charset="0"/>
                          <a:ea typeface="+mn-ea"/>
                          <a:cs typeface="Arial" charset="0"/>
                        </a:rPr>
                        <a:t>Performance indicator </a:t>
                      </a:r>
                    </a:p>
                  </a:txBody>
                  <a:tcPr marL="91454" marR="9145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algn="ctr">
                        <a:lnSpc>
                          <a:spcPct val="115000"/>
                        </a:lnSpc>
                        <a:spcAft>
                          <a:spcPts val="0"/>
                        </a:spcAft>
                      </a:pPr>
                      <a:r>
                        <a:rPr kumimoji="0" lang="en-ZA" sz="1200" b="1" i="0" u="none" strike="noStrike" kern="1200" cap="none" normalizeH="0" baseline="0" dirty="0" smtClean="0">
                          <a:ln>
                            <a:noFill/>
                          </a:ln>
                          <a:solidFill>
                            <a:schemeClr val="bg1"/>
                          </a:solidFill>
                          <a:effectLst/>
                          <a:latin typeface="Arial Narrow" pitchFamily="34" charset="0"/>
                          <a:ea typeface="+mn-ea"/>
                          <a:cs typeface="Arial" charset="0"/>
                        </a:rPr>
                        <a:t>Baseline </a:t>
                      </a:r>
                      <a:endParaRPr kumimoji="0" lang="en-ZA" sz="1200" b="1" i="0" u="none" strike="noStrike" kern="1200" cap="none" normalizeH="0" baseline="0" dirty="0">
                        <a:ln>
                          <a:noFill/>
                        </a:ln>
                        <a:solidFill>
                          <a:schemeClr val="bg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algn="ctr">
                        <a:lnSpc>
                          <a:spcPct val="115000"/>
                        </a:lnSpc>
                        <a:spcAft>
                          <a:spcPts val="0"/>
                        </a:spcAft>
                      </a:pPr>
                      <a:r>
                        <a:rPr kumimoji="0" lang="en-ZA" sz="1400" b="1" i="0" u="none" strike="noStrike" kern="1200" cap="none" normalizeH="0" baseline="0" dirty="0" smtClean="0">
                          <a:ln>
                            <a:noFill/>
                          </a:ln>
                          <a:solidFill>
                            <a:schemeClr val="bg1"/>
                          </a:solidFill>
                          <a:effectLst/>
                          <a:latin typeface="Arial Narrow" pitchFamily="34" charset="0"/>
                          <a:ea typeface="+mn-ea"/>
                          <a:cs typeface="Arial" charset="0"/>
                        </a:rPr>
                        <a:t>Annual target </a:t>
                      </a:r>
                    </a:p>
                    <a:p>
                      <a:pPr algn="ctr">
                        <a:lnSpc>
                          <a:spcPct val="115000"/>
                        </a:lnSpc>
                        <a:spcAft>
                          <a:spcPts val="0"/>
                        </a:spcAft>
                      </a:pPr>
                      <a:r>
                        <a:rPr kumimoji="0" lang="en-ZA" sz="1400" b="1" i="0" u="none" strike="noStrike" kern="1200" cap="none" normalizeH="0" baseline="0" dirty="0" smtClean="0">
                          <a:ln>
                            <a:noFill/>
                          </a:ln>
                          <a:solidFill>
                            <a:schemeClr val="bg1"/>
                          </a:solidFill>
                          <a:effectLst/>
                          <a:latin typeface="Arial Narrow" pitchFamily="34" charset="0"/>
                          <a:ea typeface="+mn-ea"/>
                          <a:cs typeface="Arial" charset="0"/>
                        </a:rPr>
                        <a:t>2014/15</a:t>
                      </a:r>
                      <a:endParaRPr kumimoji="0" lang="en-ZA" sz="1400" b="1" i="0" u="none" strike="noStrike" kern="1200" cap="none" normalizeH="0" baseline="0" dirty="0">
                        <a:ln>
                          <a:noFill/>
                        </a:ln>
                        <a:solidFill>
                          <a:schemeClr val="bg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smtClean="0">
                          <a:ln>
                            <a:noFill/>
                          </a:ln>
                          <a:solidFill>
                            <a:schemeClr val="bg1"/>
                          </a:solidFill>
                          <a:effectLst/>
                          <a:latin typeface="Arial Narrow" pitchFamily="34" charset="0"/>
                          <a:ea typeface="+mn-ea"/>
                          <a:cs typeface="Arial" charset="0"/>
                        </a:rPr>
                        <a:t>Achievements/Challenges/Corrective measures</a:t>
                      </a:r>
                    </a:p>
                  </a:txBody>
                  <a:tcPr marL="91454" marR="9145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r>
              <a:tr h="709790">
                <a:tc rowSpan="3">
                  <a:txBody>
                    <a:bodyPr/>
                    <a:lstStyle/>
                    <a:p>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Number of environmental awareness activities conducted (Learnerships, Curriculum and Assessment Policy Statements (CAPS) training and campaigns</a:t>
                      </a:r>
                    </a:p>
                  </a:txBody>
                  <a:tcPr marL="45728" marR="45728"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just">
                        <a:lnSpc>
                          <a:spcPct val="115000"/>
                        </a:lnSpc>
                        <a:spcAft>
                          <a:spcPts val="0"/>
                        </a:spcAft>
                      </a:pPr>
                      <a:r>
                        <a:rPr kumimoji="0" lang="en-ZA" sz="1400" b="0" i="0" u="none" strike="noStrike" kern="1200" cap="none" normalizeH="0" baseline="0" dirty="0">
                          <a:ln>
                            <a:noFill/>
                          </a:ln>
                          <a:solidFill>
                            <a:schemeClr val="tx1"/>
                          </a:solidFill>
                          <a:effectLst/>
                          <a:latin typeface="Arial Narrow" pitchFamily="34" charset="0"/>
                          <a:ea typeface="+mn-ea"/>
                          <a:cs typeface="Arial" charset="0"/>
                        </a:rPr>
                        <a:t>82 teachers trained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just">
                        <a:lnSpc>
                          <a:spcPct val="115000"/>
                        </a:lnSpc>
                        <a:spcAft>
                          <a:spcPts val="0"/>
                        </a:spcAft>
                      </a:pPr>
                      <a:r>
                        <a:rPr kumimoji="0" lang="en-ZA" sz="1400" b="0" i="0" u="none" strike="noStrike" kern="1200" cap="none" normalizeH="0" baseline="0" dirty="0">
                          <a:ln>
                            <a:noFill/>
                          </a:ln>
                          <a:solidFill>
                            <a:schemeClr val="tx1"/>
                          </a:solidFill>
                          <a:effectLst/>
                          <a:latin typeface="Arial Narrow" pitchFamily="34" charset="0"/>
                          <a:ea typeface="+mn-ea"/>
                          <a:cs typeface="Arial" charset="0"/>
                        </a:rPr>
                        <a:t>100 teachers trained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just" defTabSz="457200" rtl="0" eaLnBrk="1" fontAlgn="ctr" latinLnBrk="0" hangingPunct="1">
                        <a:lnSpc>
                          <a:spcPct val="110000"/>
                        </a:lnSpc>
                        <a:spcBef>
                          <a:spcPts val="0"/>
                        </a:spcBef>
                        <a:spcAft>
                          <a:spcPts val="1000"/>
                        </a:spcAft>
                        <a:buClrTx/>
                        <a:buSzTx/>
                        <a:buFontTx/>
                        <a:buNone/>
                        <a:tabLst/>
                        <a:defRPr/>
                      </a:pPr>
                      <a:r>
                        <a:rPr lang="en-ZA" sz="1400" b="1" i="1" dirty="0" smtClean="0">
                          <a:solidFill>
                            <a:srgbClr val="000000"/>
                          </a:solidFill>
                          <a:effectLst/>
                          <a:latin typeface="Arial Narrow" panose="020B0606020202030204" pitchFamily="34" charset="0"/>
                          <a:ea typeface="Calibri" panose="020F0502020204030204" pitchFamily="34" charset="0"/>
                          <a:cs typeface="Arial" panose="020B0604020202020204" pitchFamily="34" charset="0"/>
                        </a:rPr>
                        <a:t>Progress:</a:t>
                      </a:r>
                    </a:p>
                    <a:p>
                      <a:pPr algn="just" fontAlgn="ctr">
                        <a:lnSpc>
                          <a:spcPct val="110000"/>
                        </a:lnSpc>
                        <a:spcAft>
                          <a:spcPts val="1000"/>
                        </a:spcAft>
                      </a:pPr>
                      <a:r>
                        <a:rPr kumimoji="0" lang="en-GB" sz="1400" b="0" i="0" u="none" strike="noStrike" kern="1200" cap="none" normalizeH="0" baseline="0" dirty="0" smtClean="0">
                          <a:ln>
                            <a:noFill/>
                          </a:ln>
                          <a:solidFill>
                            <a:schemeClr val="tx1"/>
                          </a:solidFill>
                          <a:effectLst/>
                          <a:latin typeface="Arial Narrow" pitchFamily="34" charset="0"/>
                          <a:ea typeface="+mn-ea"/>
                          <a:cs typeface="Arial" charset="0"/>
                        </a:rPr>
                        <a:t>117 </a:t>
                      </a:r>
                      <a:r>
                        <a:rPr kumimoji="0" lang="en-GB" sz="1400" b="0" i="0" u="none" strike="noStrike" kern="1200" cap="none" normalizeH="0" baseline="0" dirty="0">
                          <a:ln>
                            <a:noFill/>
                          </a:ln>
                          <a:solidFill>
                            <a:schemeClr val="tx1"/>
                          </a:solidFill>
                          <a:effectLst/>
                          <a:latin typeface="Arial Narrow" pitchFamily="34" charset="0"/>
                          <a:ea typeface="+mn-ea"/>
                          <a:cs typeface="Arial" charset="0"/>
                        </a:rPr>
                        <a:t>teachers trained</a:t>
                      </a:r>
                      <a:endParaRPr kumimoji="0" lang="en-ZA" sz="14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47754">
                <a:tc vMerge="1">
                  <a:txBody>
                    <a:bodyPr/>
                    <a:lstStyle/>
                    <a:p>
                      <a:endParaRPr kumimoji="0" lang="en-ZA" sz="1200" b="0" i="0" u="none" strike="noStrike" kern="1200" cap="none" normalizeH="0" baseline="0" dirty="0" smtClean="0">
                        <a:ln>
                          <a:noFill/>
                        </a:ln>
                        <a:solidFill>
                          <a:schemeClr val="tx1"/>
                        </a:solidFill>
                        <a:effectLst/>
                        <a:latin typeface="Arial Narrow" pitchFamily="34" charset="0"/>
                        <a:ea typeface="+mn-ea"/>
                        <a:cs typeface="Arial" charset="0"/>
                      </a:endParaRPr>
                    </a:p>
                  </a:txBody>
                  <a:tcPr marL="45728" marR="45728"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a:lnSpc>
                          <a:spcPct val="115000"/>
                        </a:lnSpc>
                        <a:spcAft>
                          <a:spcPts val="0"/>
                        </a:spcAft>
                      </a:pPr>
                      <a:r>
                        <a:rPr kumimoji="0" lang="en-ZA" sz="1400" b="0" i="0" u="none" strike="noStrike" kern="1200" cap="none" normalizeH="0" baseline="0" dirty="0">
                          <a:ln>
                            <a:noFill/>
                          </a:ln>
                          <a:solidFill>
                            <a:schemeClr val="tx1"/>
                          </a:solidFill>
                          <a:effectLst/>
                          <a:latin typeface="Arial Narrow" pitchFamily="34" charset="0"/>
                          <a:ea typeface="+mn-ea"/>
                          <a:cs typeface="Arial" charset="0"/>
                        </a:rPr>
                        <a:t>100 unemployed</a:t>
                      </a:r>
                    </a:p>
                    <a:p>
                      <a:pPr algn="l">
                        <a:lnSpc>
                          <a:spcPct val="115000"/>
                        </a:lnSpc>
                        <a:spcAft>
                          <a:spcPts val="0"/>
                        </a:spcAft>
                      </a:pPr>
                      <a:r>
                        <a:rPr kumimoji="0" lang="en-ZA" sz="1400" b="0" i="0" u="none" strike="noStrike" kern="1200" cap="none" normalizeH="0" baseline="0" dirty="0">
                          <a:ln>
                            <a:noFill/>
                          </a:ln>
                          <a:solidFill>
                            <a:schemeClr val="tx1"/>
                          </a:solidFill>
                          <a:effectLst/>
                          <a:latin typeface="Arial Narrow" pitchFamily="34" charset="0"/>
                          <a:ea typeface="+mn-ea"/>
                          <a:cs typeface="Arial" charset="0"/>
                        </a:rPr>
                        <a:t>youths recruited and </a:t>
                      </a:r>
                      <a:r>
                        <a:rPr kumimoji="0" lang="en-ZA" sz="1400" b="0" i="0" u="none" strike="noStrike" kern="1200" cap="none" normalizeH="0" baseline="0" dirty="0" err="1">
                          <a:ln>
                            <a:noFill/>
                          </a:ln>
                          <a:solidFill>
                            <a:schemeClr val="tx1"/>
                          </a:solidFill>
                          <a:effectLst/>
                          <a:latin typeface="Arial Narrow" pitchFamily="34" charset="0"/>
                          <a:ea typeface="+mn-ea"/>
                          <a:cs typeface="Arial" charset="0"/>
                        </a:rPr>
                        <a:t>learnership</a:t>
                      </a:r>
                      <a:r>
                        <a:rPr kumimoji="0" lang="en-ZA" sz="1400" b="0" i="0" u="none" strike="noStrike" kern="1200" cap="none" normalizeH="0" baseline="0" dirty="0">
                          <a:ln>
                            <a:noFill/>
                          </a:ln>
                          <a:solidFill>
                            <a:schemeClr val="tx1"/>
                          </a:solidFill>
                          <a:effectLst/>
                          <a:latin typeface="Arial Narrow" pitchFamily="34" charset="0"/>
                          <a:ea typeface="+mn-ea"/>
                          <a:cs typeface="Arial" charset="0"/>
                        </a:rPr>
                        <a:t> programme</a:t>
                      </a:r>
                    </a:p>
                    <a:p>
                      <a:pPr algn="l">
                        <a:lnSpc>
                          <a:spcPct val="115000"/>
                        </a:lnSpc>
                        <a:spcAft>
                          <a:spcPts val="0"/>
                        </a:spcAft>
                      </a:pPr>
                      <a:r>
                        <a:rPr kumimoji="0" lang="en-ZA" sz="1400" b="0" i="0" u="none" strike="noStrike" kern="1200" cap="none" normalizeH="0" baseline="0" dirty="0">
                          <a:ln>
                            <a:noFill/>
                          </a:ln>
                          <a:solidFill>
                            <a:schemeClr val="tx1"/>
                          </a:solidFill>
                          <a:effectLst/>
                          <a:latin typeface="Arial Narrow" pitchFamily="34" charset="0"/>
                          <a:ea typeface="+mn-ea"/>
                          <a:cs typeface="Arial" charset="0"/>
                        </a:rPr>
                        <a:t>implemented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a:lnSpc>
                          <a:spcPct val="115000"/>
                        </a:lnSpc>
                        <a:spcAft>
                          <a:spcPts val="0"/>
                        </a:spcAft>
                      </a:pPr>
                      <a:r>
                        <a:rPr kumimoji="0" lang="en-ZA" sz="1400" b="0" i="0" u="none" strike="noStrike" kern="1200" cap="none" normalizeH="0" baseline="0" dirty="0">
                          <a:ln>
                            <a:noFill/>
                          </a:ln>
                          <a:solidFill>
                            <a:schemeClr val="tx1"/>
                          </a:solidFill>
                          <a:effectLst/>
                          <a:latin typeface="Arial Narrow" pitchFamily="34" charset="0"/>
                          <a:ea typeface="+mn-ea"/>
                          <a:cs typeface="Arial" charset="0"/>
                        </a:rPr>
                        <a:t>100 unemployed youths recruited</a:t>
                      </a:r>
                    </a:p>
                    <a:p>
                      <a:pPr algn="l">
                        <a:lnSpc>
                          <a:spcPct val="115000"/>
                        </a:lnSpc>
                        <a:spcAft>
                          <a:spcPts val="0"/>
                        </a:spcAft>
                      </a:pPr>
                      <a:r>
                        <a:rPr kumimoji="0" lang="en-ZA" sz="1400" b="0" i="0" u="none" strike="noStrike" kern="1200" cap="none" normalizeH="0" baseline="0" dirty="0">
                          <a:ln>
                            <a:noFill/>
                          </a:ln>
                          <a:solidFill>
                            <a:schemeClr val="tx1"/>
                          </a:solidFill>
                          <a:effectLst/>
                          <a:latin typeface="Arial Narrow" pitchFamily="34" charset="0"/>
                          <a:ea typeface="+mn-ea"/>
                          <a:cs typeface="Arial" charset="0"/>
                        </a:rPr>
                        <a:t>and </a:t>
                      </a:r>
                      <a:r>
                        <a:rPr kumimoji="0" lang="en-ZA" sz="1400" b="0" i="0" u="none" strike="noStrike" kern="1200" cap="none" normalizeH="0" baseline="0" dirty="0" err="1">
                          <a:ln>
                            <a:noFill/>
                          </a:ln>
                          <a:solidFill>
                            <a:schemeClr val="tx1"/>
                          </a:solidFill>
                          <a:effectLst/>
                          <a:latin typeface="Arial Narrow" pitchFamily="34" charset="0"/>
                          <a:ea typeface="+mn-ea"/>
                          <a:cs typeface="Arial" charset="0"/>
                        </a:rPr>
                        <a:t>learnership</a:t>
                      </a:r>
                      <a:r>
                        <a:rPr kumimoji="0" lang="en-ZA" sz="1400" b="0" i="0" u="none" strike="noStrike" kern="1200" cap="none" normalizeH="0" baseline="0" dirty="0">
                          <a:ln>
                            <a:noFill/>
                          </a:ln>
                          <a:solidFill>
                            <a:schemeClr val="tx1"/>
                          </a:solidFill>
                          <a:effectLst/>
                          <a:latin typeface="Arial Narrow" pitchFamily="34" charset="0"/>
                          <a:ea typeface="+mn-ea"/>
                          <a:cs typeface="Arial" charset="0"/>
                        </a:rPr>
                        <a:t> programme</a:t>
                      </a:r>
                    </a:p>
                    <a:p>
                      <a:pPr algn="l">
                        <a:lnSpc>
                          <a:spcPct val="115000"/>
                        </a:lnSpc>
                        <a:spcAft>
                          <a:spcPts val="0"/>
                        </a:spcAft>
                      </a:pPr>
                      <a:r>
                        <a:rPr kumimoji="0" lang="en-ZA" sz="1400" b="0" i="0" u="none" strike="noStrike" kern="1200" cap="none" normalizeH="0" baseline="0" dirty="0">
                          <a:ln>
                            <a:noFill/>
                          </a:ln>
                          <a:solidFill>
                            <a:schemeClr val="tx1"/>
                          </a:solidFill>
                          <a:effectLst/>
                          <a:latin typeface="Arial Narrow" pitchFamily="34" charset="0"/>
                          <a:ea typeface="+mn-ea"/>
                          <a:cs typeface="Arial" charset="0"/>
                        </a:rPr>
                        <a:t>implemented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l" defTabSz="457200" rtl="0" eaLnBrk="1" fontAlgn="ctr" latinLnBrk="0" hangingPunct="1">
                        <a:lnSpc>
                          <a:spcPct val="110000"/>
                        </a:lnSpc>
                        <a:spcBef>
                          <a:spcPts val="0"/>
                        </a:spcBef>
                        <a:spcAft>
                          <a:spcPts val="1000"/>
                        </a:spcAft>
                        <a:buClrTx/>
                        <a:buSzTx/>
                        <a:buFontTx/>
                        <a:buNone/>
                        <a:tabLst/>
                        <a:defRPr/>
                      </a:pPr>
                      <a:r>
                        <a:rPr lang="en-ZA" sz="1400" b="1" i="1" dirty="0" smtClean="0">
                          <a:solidFill>
                            <a:srgbClr val="000000"/>
                          </a:solidFill>
                          <a:effectLst/>
                          <a:latin typeface="Arial Narrow" panose="020B0606020202030204" pitchFamily="34" charset="0"/>
                          <a:ea typeface="Calibri" panose="020F0502020204030204" pitchFamily="34" charset="0"/>
                          <a:cs typeface="Arial" panose="020B0604020202020204" pitchFamily="34" charset="0"/>
                        </a:rPr>
                        <a:t>Progress:</a:t>
                      </a:r>
                    </a:p>
                    <a:p>
                      <a:pPr algn="l" fontAlgn="ctr">
                        <a:lnSpc>
                          <a:spcPct val="110000"/>
                        </a:lnSpc>
                        <a:spcAft>
                          <a:spcPts val="1000"/>
                        </a:spcAft>
                      </a:pPr>
                      <a:r>
                        <a:rPr kumimoji="0" lang="en-GB" sz="1400" b="0" i="0" u="none" strike="noStrike" kern="1200" cap="none" normalizeH="0" baseline="0" dirty="0" smtClean="0">
                          <a:ln>
                            <a:noFill/>
                          </a:ln>
                          <a:solidFill>
                            <a:schemeClr val="tx1"/>
                          </a:solidFill>
                          <a:effectLst/>
                          <a:latin typeface="Arial Narrow" pitchFamily="34" charset="0"/>
                          <a:ea typeface="+mn-ea"/>
                          <a:cs typeface="Arial" charset="0"/>
                        </a:rPr>
                        <a:t>100 </a:t>
                      </a:r>
                      <a:r>
                        <a:rPr kumimoji="0" lang="en-GB" sz="1400" b="0" i="0" u="none" strike="noStrike" kern="1200" cap="none" normalizeH="0" baseline="0" dirty="0">
                          <a:ln>
                            <a:noFill/>
                          </a:ln>
                          <a:solidFill>
                            <a:schemeClr val="tx1"/>
                          </a:solidFill>
                          <a:effectLst/>
                          <a:latin typeface="Arial Narrow" pitchFamily="34" charset="0"/>
                          <a:ea typeface="+mn-ea"/>
                          <a:cs typeface="Arial" charset="0"/>
                        </a:rPr>
                        <a:t>young people recruited and trained as part of the </a:t>
                      </a:r>
                      <a:r>
                        <a:rPr kumimoji="0" lang="en-GB" sz="1400" b="0" i="0" u="none" strike="noStrike" kern="1200" cap="none" normalizeH="0" baseline="0" dirty="0" err="1">
                          <a:ln>
                            <a:noFill/>
                          </a:ln>
                          <a:solidFill>
                            <a:schemeClr val="tx1"/>
                          </a:solidFill>
                          <a:effectLst/>
                          <a:latin typeface="Arial Narrow" pitchFamily="34" charset="0"/>
                          <a:ea typeface="+mn-ea"/>
                          <a:cs typeface="Arial" charset="0"/>
                        </a:rPr>
                        <a:t>learnership</a:t>
                      </a:r>
                      <a:r>
                        <a:rPr kumimoji="0" lang="en-GB" sz="1400" b="0" i="0" u="none" strike="noStrike" kern="1200" cap="none" normalizeH="0" baseline="0" dirty="0">
                          <a:ln>
                            <a:noFill/>
                          </a:ln>
                          <a:solidFill>
                            <a:schemeClr val="tx1"/>
                          </a:solidFill>
                          <a:effectLst/>
                          <a:latin typeface="Arial Narrow" pitchFamily="34" charset="0"/>
                          <a:ea typeface="+mn-ea"/>
                          <a:cs typeface="Arial" charset="0"/>
                        </a:rPr>
                        <a:t> programme. 9 beneficiaries  left the programme during  the fourth quarter</a:t>
                      </a:r>
                      <a:endParaRPr kumimoji="0" lang="en-ZA" sz="14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76053">
                <a:tc vMerge="1">
                  <a:txBody>
                    <a:bodyPr/>
                    <a:lstStyle/>
                    <a:p>
                      <a:endParaRPr kumimoji="0" lang="en-ZA" sz="1200" b="1" i="0" u="none" strike="noStrike" kern="1200" cap="none" normalizeH="0" baseline="0" dirty="0" smtClean="0">
                        <a:ln>
                          <a:noFill/>
                        </a:ln>
                        <a:solidFill>
                          <a:schemeClr val="tx1"/>
                        </a:solidFill>
                        <a:effectLst/>
                        <a:latin typeface="Arial Narrow" pitchFamily="34" charset="0"/>
                        <a:ea typeface="+mn-ea"/>
                        <a:cs typeface="Arial" charset="0"/>
                      </a:endParaRPr>
                    </a:p>
                  </a:txBody>
                  <a:tcPr marL="45728" marR="45728" marT="45735" marB="4573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a:lnSpc>
                          <a:spcPct val="115000"/>
                        </a:lnSpc>
                        <a:spcAft>
                          <a:spcPts val="0"/>
                        </a:spcAft>
                      </a:pPr>
                      <a:r>
                        <a:rPr kumimoji="0" lang="en-ZA" sz="1400" b="0" i="0" u="none" strike="noStrike" kern="1200" cap="none" normalizeH="0" baseline="0" dirty="0">
                          <a:ln>
                            <a:noFill/>
                          </a:ln>
                          <a:solidFill>
                            <a:schemeClr val="tx1"/>
                          </a:solidFill>
                          <a:effectLst/>
                          <a:latin typeface="Arial Narrow" pitchFamily="34" charset="0"/>
                          <a:ea typeface="+mn-ea"/>
                          <a:cs typeface="Arial" charset="0"/>
                        </a:rPr>
                        <a:t>5 Environmental</a:t>
                      </a:r>
                    </a:p>
                    <a:p>
                      <a:pPr algn="l">
                        <a:lnSpc>
                          <a:spcPct val="115000"/>
                        </a:lnSpc>
                        <a:spcAft>
                          <a:spcPts val="0"/>
                        </a:spcAft>
                      </a:pPr>
                      <a:r>
                        <a:rPr kumimoji="0" lang="en-ZA" sz="1400" b="0" i="0" u="none" strike="noStrike" kern="1200" cap="none" normalizeH="0" baseline="0" dirty="0">
                          <a:ln>
                            <a:noFill/>
                          </a:ln>
                          <a:solidFill>
                            <a:schemeClr val="tx1"/>
                          </a:solidFill>
                          <a:effectLst/>
                          <a:latin typeface="Arial Narrow" pitchFamily="34" charset="0"/>
                          <a:ea typeface="+mn-ea"/>
                          <a:cs typeface="Arial" charset="0"/>
                        </a:rPr>
                        <a:t>awareness campaign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a:lnSpc>
                          <a:spcPct val="115000"/>
                        </a:lnSpc>
                        <a:spcAft>
                          <a:spcPts val="0"/>
                        </a:spcAft>
                      </a:pPr>
                      <a:r>
                        <a:rPr kumimoji="0" lang="en-ZA" sz="1400" b="0" i="0" u="none" strike="noStrike" kern="1200" cap="none" normalizeH="0" baseline="0" dirty="0">
                          <a:ln>
                            <a:noFill/>
                          </a:ln>
                          <a:solidFill>
                            <a:schemeClr val="tx1"/>
                          </a:solidFill>
                          <a:effectLst/>
                          <a:latin typeface="Arial Narrow" pitchFamily="34" charset="0"/>
                          <a:ea typeface="+mn-ea"/>
                          <a:cs typeface="Arial" charset="0"/>
                        </a:rPr>
                        <a:t>8 Environmental awareness</a:t>
                      </a:r>
                    </a:p>
                    <a:p>
                      <a:pPr algn="l">
                        <a:lnSpc>
                          <a:spcPct val="115000"/>
                        </a:lnSpc>
                        <a:spcAft>
                          <a:spcPts val="0"/>
                        </a:spcAft>
                      </a:pPr>
                      <a:r>
                        <a:rPr kumimoji="0" lang="en-ZA" sz="1400" b="0" i="0" u="none" strike="noStrike" kern="1200" cap="none" normalizeH="0" baseline="0" dirty="0">
                          <a:ln>
                            <a:noFill/>
                          </a:ln>
                          <a:solidFill>
                            <a:schemeClr val="tx1"/>
                          </a:solidFill>
                          <a:effectLst/>
                          <a:latin typeface="Arial Narrow" pitchFamily="34" charset="0"/>
                          <a:ea typeface="+mn-ea"/>
                          <a:cs typeface="Arial" charset="0"/>
                        </a:rPr>
                        <a:t>campaign implemented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n-ZA" sz="1400" b="1" i="1" dirty="0" smtClean="0">
                          <a:solidFill>
                            <a:srgbClr val="000000"/>
                          </a:solidFill>
                          <a:effectLst/>
                          <a:latin typeface="Arial Narrow" panose="020B0606020202030204" pitchFamily="34" charset="0"/>
                          <a:ea typeface="Calibri" panose="020F0502020204030204" pitchFamily="34" charset="0"/>
                          <a:cs typeface="Arial" panose="020B0604020202020204" pitchFamily="34" charset="0"/>
                        </a:rPr>
                        <a:t>Progress:</a:t>
                      </a:r>
                    </a:p>
                    <a:p>
                      <a:pPr algn="l">
                        <a:lnSpc>
                          <a:spcPct val="115000"/>
                        </a:lnSpc>
                        <a:spcAft>
                          <a:spcPts val="0"/>
                        </a:spcAft>
                      </a:pPr>
                      <a:r>
                        <a:rPr kumimoji="0" lang="en-GB" sz="1400" b="0" i="0" u="none" strike="noStrike" kern="1200" cap="none" normalizeH="0" baseline="0" dirty="0" smtClean="0">
                          <a:ln>
                            <a:noFill/>
                          </a:ln>
                          <a:solidFill>
                            <a:schemeClr val="tx1"/>
                          </a:solidFill>
                          <a:effectLst/>
                          <a:latin typeface="Arial Narrow" pitchFamily="34" charset="0"/>
                          <a:ea typeface="+mn-ea"/>
                          <a:cs typeface="Arial" charset="0"/>
                        </a:rPr>
                        <a:t>12 </a:t>
                      </a:r>
                      <a:r>
                        <a:rPr kumimoji="0" lang="en-ZA" sz="1400" b="0" i="0" u="none" strike="noStrike" kern="1200" cap="none" normalizeH="0" baseline="0" dirty="0">
                          <a:ln>
                            <a:noFill/>
                          </a:ln>
                          <a:solidFill>
                            <a:schemeClr val="tx1"/>
                          </a:solidFill>
                          <a:effectLst/>
                          <a:latin typeface="Arial Narrow" pitchFamily="34" charset="0"/>
                          <a:ea typeface="+mn-ea"/>
                          <a:cs typeface="Arial" charset="0"/>
                        </a:rPr>
                        <a:t>environmental awareness campaign</a:t>
                      </a:r>
                      <a:r>
                        <a:rPr kumimoji="0" lang="en-GB" sz="1400" b="0" i="0" u="none" strike="noStrike" kern="1200" cap="none" normalizeH="0" baseline="0" dirty="0">
                          <a:ln>
                            <a:noFill/>
                          </a:ln>
                          <a:solidFill>
                            <a:schemeClr val="tx1"/>
                          </a:solidFill>
                          <a:effectLst/>
                          <a:latin typeface="Arial Narrow" pitchFamily="34" charset="0"/>
                          <a:ea typeface="+mn-ea"/>
                          <a:cs typeface="Arial" charset="0"/>
                        </a:rPr>
                        <a:t> conducted </a:t>
                      </a:r>
                      <a:endParaRPr kumimoji="0" lang="en-ZA" sz="14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 name="Slide Number Placeholder 1"/>
          <p:cNvSpPr>
            <a:spLocks noGrp="1"/>
          </p:cNvSpPr>
          <p:nvPr>
            <p:ph type="sldNum" sz="quarter" idx="12"/>
          </p:nvPr>
        </p:nvSpPr>
        <p:spPr/>
        <p:txBody>
          <a:bodyPr/>
          <a:lstStyle/>
          <a:p>
            <a:pPr>
              <a:defRPr/>
            </a:pPr>
            <a:fld id="{9C457303-9F10-4D8F-8D76-077531F17F12}" type="slidenum">
              <a:rPr lang="en-US" smtClean="0">
                <a:solidFill>
                  <a:prstClr val="black">
                    <a:tint val="75000"/>
                  </a:prstClr>
                </a:solidFill>
              </a:rPr>
              <a:pPr>
                <a:defRPr/>
              </a:pPr>
              <a:t>14</a:t>
            </a:fld>
            <a:endParaRPr lang="en-US">
              <a:solidFill>
                <a:prstClr val="black">
                  <a:tint val="75000"/>
                </a:prstClr>
              </a:solidFill>
            </a:endParaRPr>
          </a:p>
        </p:txBody>
      </p:sp>
    </p:spTree>
    <p:extLst>
      <p:ext uri="{BB962C8B-B14F-4D97-AF65-F5344CB8AC3E}">
        <p14:creationId xmlns:p14="http://schemas.microsoft.com/office/powerpoint/2010/main" val="14743520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Title 1"/>
          <p:cNvSpPr>
            <a:spLocks noGrp="1"/>
          </p:cNvSpPr>
          <p:nvPr>
            <p:ph type="title"/>
          </p:nvPr>
        </p:nvSpPr>
        <p:spPr>
          <a:xfrm>
            <a:off x="457200" y="151809"/>
            <a:ext cx="8229600" cy="584344"/>
          </a:xfrm>
        </p:spPr>
        <p:txBody>
          <a:bodyPr/>
          <a:lstStyle/>
          <a:p>
            <a:pPr eaLnBrk="1" hangingPunct="1"/>
            <a:r>
              <a:rPr lang="en-US" altLang="en-US" sz="2600" dirty="0">
                <a:solidFill>
                  <a:srgbClr val="008000"/>
                </a:solidFill>
              </a:rPr>
              <a:t>PROGRAMME </a:t>
            </a:r>
            <a:r>
              <a:rPr lang="en-US" altLang="en-US" sz="2600" dirty="0" smtClean="0">
                <a:solidFill>
                  <a:srgbClr val="008000"/>
                </a:solidFill>
              </a:rPr>
              <a:t>1: </a:t>
            </a:r>
            <a:r>
              <a:rPr lang="en-US" altLang="en-US" sz="2600" dirty="0">
                <a:solidFill>
                  <a:srgbClr val="008000"/>
                </a:solidFill>
              </a:rPr>
              <a:t>ADMINISTRATION</a:t>
            </a:r>
          </a:p>
        </p:txBody>
      </p:sp>
      <p:graphicFrame>
        <p:nvGraphicFramePr>
          <p:cNvPr id="4" name="Group 121"/>
          <p:cNvGraphicFramePr>
            <a:graphicFrameLocks noGrp="1"/>
          </p:cNvGraphicFramePr>
          <p:nvPr>
            <p:ph idx="1"/>
            <p:extLst>
              <p:ext uri="{D42A27DB-BD31-4B8C-83A1-F6EECF244321}">
                <p14:modId xmlns:p14="http://schemas.microsoft.com/office/powerpoint/2010/main" val="2758120037"/>
              </p:ext>
            </p:extLst>
          </p:nvPr>
        </p:nvGraphicFramePr>
        <p:xfrm>
          <a:off x="191070" y="832142"/>
          <a:ext cx="8775510" cy="4636450"/>
        </p:xfrm>
        <a:graphic>
          <a:graphicData uri="http://schemas.openxmlformats.org/drawingml/2006/table">
            <a:tbl>
              <a:tblPr/>
              <a:tblGrid>
                <a:gridCol w="2171578"/>
                <a:gridCol w="1840862"/>
                <a:gridCol w="1951630"/>
                <a:gridCol w="2811440"/>
              </a:tblGrid>
              <a:tr h="367950">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smtClean="0">
                          <a:ln>
                            <a:noFill/>
                          </a:ln>
                          <a:solidFill>
                            <a:schemeClr val="bg1"/>
                          </a:solidFill>
                          <a:effectLst/>
                          <a:latin typeface="Arial Narrow" pitchFamily="34" charset="0"/>
                          <a:ea typeface="+mn-ea"/>
                          <a:cs typeface="Arial" charset="0"/>
                        </a:rPr>
                        <a:t>SO: </a:t>
                      </a:r>
                      <a:r>
                        <a:rPr kumimoji="0" lang="en-ZA" sz="1400" b="1" i="0" u="none" strike="noStrike" kern="1200" cap="none" normalizeH="0" baseline="0" dirty="0" smtClean="0">
                          <a:ln>
                            <a:noFill/>
                          </a:ln>
                          <a:solidFill>
                            <a:schemeClr val="bg1"/>
                          </a:solidFill>
                          <a:effectLst/>
                          <a:latin typeface="Arial Narrow" pitchFamily="34" charset="0"/>
                          <a:ea typeface="+mn-ea"/>
                          <a:cs typeface="Arial" charset="0"/>
                        </a:rPr>
                        <a:t>Improved sector education and awareness</a:t>
                      </a:r>
                      <a:endParaRPr kumimoji="0" lang="en-US" sz="1400" b="1" i="0" u="none" strike="noStrike" kern="1200" cap="none" normalizeH="0" baseline="0" dirty="0" smtClean="0">
                        <a:ln>
                          <a:noFill/>
                        </a:ln>
                        <a:solidFill>
                          <a:schemeClr val="bg1"/>
                        </a:solidFill>
                        <a:effectLst/>
                        <a:latin typeface="Arial Narrow" pitchFamily="34" charset="0"/>
                        <a:ea typeface="+mn-ea"/>
                        <a:cs typeface="Arial" charset="0"/>
                      </a:endParaRPr>
                    </a:p>
                  </a:txBody>
                  <a:tcPr marL="91454" marR="9145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hMerge="1">
                  <a:txBody>
                    <a:bodyPr/>
                    <a:lstStyle/>
                    <a:p>
                      <a:endParaRPr lang="en-ZA"/>
                    </a:p>
                  </a:txBody>
                  <a:tcPr/>
                </a:tc>
                <a:tc hMerge="1">
                  <a:txBody>
                    <a:bodyPr/>
                    <a:lstStyle/>
                    <a:p>
                      <a:endParaRPr lang="en-ZA"/>
                    </a:p>
                  </a:txBody>
                  <a:tcPr/>
                </a:tc>
                <a:tc hMerge="1">
                  <a:txBody>
                    <a:bodyPr/>
                    <a:lstStyle/>
                    <a:p>
                      <a:endParaRPr lang="en-ZA"/>
                    </a:p>
                  </a:txBody>
                  <a:tcPr/>
                </a:tc>
              </a:tr>
              <a:tr h="18309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smtClean="0">
                          <a:ln>
                            <a:noFill/>
                          </a:ln>
                          <a:solidFill>
                            <a:schemeClr val="bg1"/>
                          </a:solidFill>
                          <a:effectLst/>
                          <a:latin typeface="Arial Narrow" pitchFamily="34" charset="0"/>
                          <a:ea typeface="+mn-ea"/>
                          <a:cs typeface="Arial" charset="0"/>
                        </a:rPr>
                        <a:t>Performance indicator </a:t>
                      </a:r>
                    </a:p>
                  </a:txBody>
                  <a:tcPr marL="91454" marR="9145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algn="ctr">
                        <a:lnSpc>
                          <a:spcPct val="115000"/>
                        </a:lnSpc>
                        <a:spcAft>
                          <a:spcPts val="0"/>
                        </a:spcAft>
                      </a:pPr>
                      <a:r>
                        <a:rPr kumimoji="0" lang="en-ZA" sz="1400" b="1" i="0" u="none" strike="noStrike" kern="1200" cap="none" normalizeH="0" baseline="0" dirty="0" smtClean="0">
                          <a:ln>
                            <a:noFill/>
                          </a:ln>
                          <a:solidFill>
                            <a:schemeClr val="bg1"/>
                          </a:solidFill>
                          <a:effectLst/>
                          <a:latin typeface="Arial Narrow" pitchFamily="34" charset="0"/>
                          <a:ea typeface="+mn-ea"/>
                          <a:cs typeface="Arial" charset="0"/>
                        </a:rPr>
                        <a:t>Baseline </a:t>
                      </a:r>
                      <a:endParaRPr kumimoji="0" lang="en-ZA" sz="1400" b="1" i="0" u="none" strike="noStrike" kern="1200" cap="none" normalizeH="0" baseline="0" dirty="0">
                        <a:ln>
                          <a:noFill/>
                        </a:ln>
                        <a:solidFill>
                          <a:schemeClr val="bg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algn="ctr">
                        <a:lnSpc>
                          <a:spcPct val="115000"/>
                        </a:lnSpc>
                        <a:spcAft>
                          <a:spcPts val="0"/>
                        </a:spcAft>
                      </a:pPr>
                      <a:r>
                        <a:rPr kumimoji="0" lang="en-ZA" sz="1400" b="1" i="0" u="none" strike="noStrike" kern="1200" cap="none" normalizeH="0" baseline="0" dirty="0" smtClean="0">
                          <a:ln>
                            <a:noFill/>
                          </a:ln>
                          <a:solidFill>
                            <a:schemeClr val="bg1"/>
                          </a:solidFill>
                          <a:effectLst/>
                          <a:latin typeface="Arial Narrow" pitchFamily="34" charset="0"/>
                          <a:ea typeface="+mn-ea"/>
                          <a:cs typeface="Arial" charset="0"/>
                        </a:rPr>
                        <a:t>Annual target </a:t>
                      </a:r>
                    </a:p>
                    <a:p>
                      <a:pPr algn="ctr">
                        <a:lnSpc>
                          <a:spcPct val="115000"/>
                        </a:lnSpc>
                        <a:spcAft>
                          <a:spcPts val="0"/>
                        </a:spcAft>
                      </a:pPr>
                      <a:r>
                        <a:rPr kumimoji="0" lang="en-ZA" sz="1400" b="1" i="0" u="none" strike="noStrike" kern="1200" cap="none" normalizeH="0" baseline="0" dirty="0" smtClean="0">
                          <a:ln>
                            <a:noFill/>
                          </a:ln>
                          <a:solidFill>
                            <a:schemeClr val="bg1"/>
                          </a:solidFill>
                          <a:effectLst/>
                          <a:latin typeface="Arial Narrow" pitchFamily="34" charset="0"/>
                          <a:ea typeface="+mn-ea"/>
                          <a:cs typeface="Arial" charset="0"/>
                        </a:rPr>
                        <a:t>2014/15</a:t>
                      </a:r>
                      <a:endParaRPr kumimoji="0" lang="en-ZA" sz="1400" b="1" i="0" u="none" strike="noStrike" kern="1200" cap="none" normalizeH="0" baseline="0" dirty="0">
                        <a:ln>
                          <a:noFill/>
                        </a:ln>
                        <a:solidFill>
                          <a:schemeClr val="bg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smtClean="0">
                          <a:ln>
                            <a:noFill/>
                          </a:ln>
                          <a:solidFill>
                            <a:schemeClr val="bg1"/>
                          </a:solidFill>
                          <a:effectLst/>
                          <a:latin typeface="Arial Narrow" pitchFamily="34" charset="0"/>
                          <a:ea typeface="+mn-ea"/>
                          <a:cs typeface="Arial" charset="0"/>
                        </a:rPr>
                        <a:t>Achievements/Challenges/Corrective measures</a:t>
                      </a:r>
                    </a:p>
                  </a:txBody>
                  <a:tcPr marL="91454" marR="9145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r>
              <a:tr h="326859">
                <a:tc>
                  <a:txBody>
                    <a:bodyPr/>
                    <a:lstStyle/>
                    <a:p>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Number of  Sectort Education and Training Authority (SETA) sector skills plans with environmental focus</a:t>
                      </a:r>
                      <a:endParaRPr kumimoji="0" lang="en-US" sz="1400" b="0" i="0" u="none" strike="noStrike" kern="1200" cap="none" normalizeH="0" baseline="0" dirty="0" smtClean="0">
                        <a:ln>
                          <a:noFill/>
                        </a:ln>
                        <a:solidFill>
                          <a:schemeClr val="tx1"/>
                        </a:solidFill>
                        <a:effectLst/>
                        <a:latin typeface="Arial Narrow" pitchFamily="34" charset="0"/>
                        <a:ea typeface="+mn-ea"/>
                        <a:cs typeface="Arial" charset="0"/>
                      </a:endParaRPr>
                    </a:p>
                  </a:txBody>
                  <a:tcPr marL="45728" marR="45728"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just">
                        <a:lnSpc>
                          <a:spcPct val="115000"/>
                        </a:lnSpc>
                        <a:spcAft>
                          <a:spcPts val="0"/>
                        </a:spcAft>
                      </a:pPr>
                      <a:r>
                        <a:rPr lang="en-ZA" sz="1400">
                          <a:solidFill>
                            <a:srgbClr val="000000"/>
                          </a:solidFill>
                          <a:effectLst/>
                          <a:latin typeface="Arial Narrow" panose="020B0606020202030204" pitchFamily="34" charset="0"/>
                          <a:ea typeface="Calibri" panose="020F0502020204030204" pitchFamily="34" charset="0"/>
                          <a:cs typeface="ArialMT"/>
                        </a:rPr>
                        <a:t>ESSP 2009 implemented</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just">
                        <a:lnSpc>
                          <a:spcPct val="115000"/>
                        </a:lnSpc>
                        <a:spcAft>
                          <a:spcPts val="0"/>
                        </a:spcAft>
                      </a:pPr>
                      <a:r>
                        <a:rPr lang="en-ZA" sz="1400">
                          <a:solidFill>
                            <a:srgbClr val="000000"/>
                          </a:solidFill>
                          <a:effectLst/>
                          <a:latin typeface="Arial Narrow" panose="020B0606020202030204" pitchFamily="34" charset="0"/>
                          <a:ea typeface="Calibri" panose="020F0502020204030204" pitchFamily="34" charset="0"/>
                          <a:cs typeface="ArialMT"/>
                        </a:rPr>
                        <a:t>6 Sector skills plans with environmental focus</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just" defTabSz="457200" rtl="0" eaLnBrk="1" fontAlgn="ctr" latinLnBrk="0" hangingPunct="1">
                        <a:lnSpc>
                          <a:spcPct val="110000"/>
                        </a:lnSpc>
                        <a:spcBef>
                          <a:spcPts val="0"/>
                        </a:spcBef>
                        <a:spcAft>
                          <a:spcPts val="1000"/>
                        </a:spcAft>
                        <a:buClrTx/>
                        <a:buSzTx/>
                        <a:buFontTx/>
                        <a:buNone/>
                        <a:tabLst>
                          <a:tab pos="111125" algn="l"/>
                        </a:tabLst>
                        <a:defRPr/>
                      </a:pPr>
                      <a:r>
                        <a:rPr lang="en-ZA" sz="1400" b="1" i="1" dirty="0" smtClean="0">
                          <a:solidFill>
                            <a:srgbClr val="000000"/>
                          </a:solidFill>
                          <a:effectLst/>
                          <a:latin typeface="Arial Narrow" panose="020B0606020202030204" pitchFamily="34" charset="0"/>
                          <a:ea typeface="Calibri" panose="020F0502020204030204" pitchFamily="34" charset="0"/>
                          <a:cs typeface="Arial" panose="020B0604020202020204" pitchFamily="34" charset="0"/>
                        </a:rPr>
                        <a:t>Progress:</a:t>
                      </a:r>
                    </a:p>
                    <a:p>
                      <a:pPr algn="just" fontAlgn="ctr">
                        <a:lnSpc>
                          <a:spcPct val="110000"/>
                        </a:lnSpc>
                        <a:spcAft>
                          <a:spcPts val="1000"/>
                        </a:spcAft>
                        <a:tabLst>
                          <a:tab pos="111125" algn="l"/>
                        </a:tabLst>
                      </a:pPr>
                      <a:r>
                        <a:rPr lang="en-GB" sz="1400" spc="10" dirty="0" smtClean="0">
                          <a:solidFill>
                            <a:srgbClr val="000000"/>
                          </a:solidFill>
                          <a:effectLst/>
                          <a:latin typeface="Arial Narrow" panose="020B0606020202030204" pitchFamily="34" charset="0"/>
                          <a:ea typeface="Calibri" panose="020F0502020204030204" pitchFamily="34" charset="0"/>
                          <a:cs typeface="AvantGarde Bk BT"/>
                        </a:rPr>
                        <a:t>6 </a:t>
                      </a:r>
                      <a:r>
                        <a:rPr lang="en-GB" sz="1400" spc="10" dirty="0">
                          <a:solidFill>
                            <a:srgbClr val="000000"/>
                          </a:solidFill>
                          <a:effectLst/>
                          <a:latin typeface="Arial Narrow" panose="020B0606020202030204" pitchFamily="34" charset="0"/>
                          <a:ea typeface="Calibri" panose="020F0502020204030204" pitchFamily="34" charset="0"/>
                          <a:cs typeface="AvantGarde Bk BT"/>
                        </a:rPr>
                        <a:t>sector skills plans were confirmed to have of </a:t>
                      </a:r>
                      <a:r>
                        <a:rPr lang="en-ZA" sz="1400" dirty="0">
                          <a:solidFill>
                            <a:srgbClr val="000000"/>
                          </a:solidFill>
                          <a:effectLst/>
                          <a:latin typeface="Arial Narrow" panose="020B0606020202030204" pitchFamily="34" charset="0"/>
                          <a:ea typeface="Calibri" panose="020F0502020204030204" pitchFamily="34" charset="0"/>
                          <a:cs typeface="ArialMT"/>
                        </a:rPr>
                        <a:t>environmental focus</a:t>
                      </a:r>
                      <a:r>
                        <a:rPr lang="en-ZA" sz="1400" spc="10" dirty="0">
                          <a:solidFill>
                            <a:srgbClr val="000000"/>
                          </a:solidFill>
                          <a:effectLst/>
                          <a:latin typeface="Arial Narrow" panose="020B0606020202030204" pitchFamily="34" charset="0"/>
                          <a:ea typeface="Calibri" panose="020F0502020204030204" pitchFamily="34" charset="0"/>
                          <a:cs typeface="AvantGarde Bk BT"/>
                        </a:rPr>
                        <a:t>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27784">
                <a:tc rowSpan="2">
                  <a:txBody>
                    <a:bodyPr/>
                    <a:lstStyle/>
                    <a:p>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Number of officials undergoing/ completed Environmental Management training and (EMI/ IEM)</a:t>
                      </a:r>
                      <a:endParaRPr kumimoji="0" lang="en-US" sz="1400" b="1" i="0" u="none" strike="noStrike" kern="1200" cap="none" normalizeH="0" baseline="0" dirty="0" smtClean="0">
                        <a:ln>
                          <a:noFill/>
                        </a:ln>
                        <a:solidFill>
                          <a:schemeClr val="tx1"/>
                        </a:solidFill>
                        <a:effectLst/>
                        <a:latin typeface="Arial Narrow" pitchFamily="34" charset="0"/>
                        <a:ea typeface="+mn-ea"/>
                        <a:cs typeface="Arial" charset="0"/>
                      </a:endParaRPr>
                    </a:p>
                    <a:p>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 </a:t>
                      </a:r>
                      <a:endParaRPr kumimoji="0" lang="en-US" sz="1400" b="1" i="0" u="none" strike="noStrike" kern="1200" cap="none" normalizeH="0" baseline="0" dirty="0" smtClean="0">
                        <a:ln>
                          <a:noFill/>
                        </a:ln>
                        <a:solidFill>
                          <a:schemeClr val="tx1"/>
                        </a:solidFill>
                        <a:effectLst/>
                        <a:latin typeface="Arial Narrow" pitchFamily="34" charset="0"/>
                        <a:ea typeface="+mn-ea"/>
                        <a:cs typeface="Arial" charset="0"/>
                      </a:endParaRPr>
                    </a:p>
                  </a:txBody>
                  <a:tcPr marL="45728" marR="45728"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algn="l" defTabSz="457200" rtl="0" eaLnBrk="1" fontAlgn="ctr" latinLnBrk="0" hangingPunct="1">
                        <a:lnSpc>
                          <a:spcPct val="110000"/>
                        </a:lnSpc>
                        <a:spcAft>
                          <a:spcPts val="1000"/>
                        </a:spcAft>
                        <a:tabLst>
                          <a:tab pos="111125" algn="l"/>
                        </a:tabLst>
                      </a:pPr>
                      <a:r>
                        <a:rPr lang="en-ZA" sz="1400" kern="1200" spc="10" dirty="0">
                          <a:solidFill>
                            <a:srgbClr val="000000"/>
                          </a:solidFill>
                          <a:effectLst/>
                          <a:latin typeface="Arial Narrow" panose="020B0606020202030204" pitchFamily="34" charset="0"/>
                          <a:ea typeface="Calibri" panose="020F0502020204030204" pitchFamily="34" charset="0"/>
                          <a:cs typeface="AvantGarde Bk BT"/>
                        </a:rPr>
                        <a:t>200 officials </a:t>
                      </a:r>
                      <a:r>
                        <a:rPr lang="en-ZA" sz="1400" kern="1200" spc="10" dirty="0" smtClean="0">
                          <a:solidFill>
                            <a:srgbClr val="000000"/>
                          </a:solidFill>
                          <a:effectLst/>
                          <a:latin typeface="Arial Narrow" panose="020B0606020202030204" pitchFamily="34" charset="0"/>
                          <a:ea typeface="Calibri" panose="020F0502020204030204" pitchFamily="34" charset="0"/>
                          <a:cs typeface="AvantGarde Bk BT"/>
                        </a:rPr>
                        <a:t>undergoing</a:t>
                      </a:r>
                      <a:r>
                        <a:rPr lang="en-ZA" sz="1400" kern="1200" spc="10" baseline="0" dirty="0" smtClean="0">
                          <a:solidFill>
                            <a:srgbClr val="000000"/>
                          </a:solidFill>
                          <a:effectLst/>
                          <a:latin typeface="Arial Narrow" panose="020B0606020202030204" pitchFamily="34" charset="0"/>
                          <a:ea typeface="Calibri" panose="020F0502020204030204" pitchFamily="34" charset="0"/>
                          <a:cs typeface="AvantGarde Bk BT"/>
                        </a:rPr>
                        <a:t> </a:t>
                      </a:r>
                      <a:r>
                        <a:rPr lang="en-ZA" sz="1400" kern="1200" spc="10" dirty="0" smtClean="0">
                          <a:solidFill>
                            <a:srgbClr val="000000"/>
                          </a:solidFill>
                          <a:effectLst/>
                          <a:latin typeface="Arial Narrow" panose="020B0606020202030204" pitchFamily="34" charset="0"/>
                          <a:ea typeface="Calibri" panose="020F0502020204030204" pitchFamily="34" charset="0"/>
                          <a:cs typeface="AvantGarde Bk BT"/>
                        </a:rPr>
                        <a:t>National Environment Management Act  (NEMA) </a:t>
                      </a:r>
                      <a:r>
                        <a:rPr lang="en-ZA" sz="1400" kern="1200" spc="10" dirty="0">
                          <a:solidFill>
                            <a:srgbClr val="000000"/>
                          </a:solidFill>
                          <a:effectLst/>
                          <a:latin typeface="Arial Narrow" panose="020B0606020202030204" pitchFamily="34" charset="0"/>
                          <a:ea typeface="Calibri" panose="020F0502020204030204" pitchFamily="34" charset="0"/>
                          <a:cs typeface="AvantGarde Bk BT"/>
                        </a:rPr>
                        <a:t>accredited IEM training</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algn="just" defTabSz="457200" rtl="0" eaLnBrk="1" fontAlgn="ctr" latinLnBrk="0" hangingPunct="1">
                        <a:lnSpc>
                          <a:spcPct val="110000"/>
                        </a:lnSpc>
                        <a:spcAft>
                          <a:spcPts val="1000"/>
                        </a:spcAft>
                        <a:tabLst>
                          <a:tab pos="111125" algn="l"/>
                        </a:tabLst>
                      </a:pPr>
                      <a:r>
                        <a:rPr lang="en-ZA" sz="1400" kern="1200" spc="10" dirty="0">
                          <a:solidFill>
                            <a:srgbClr val="000000"/>
                          </a:solidFill>
                          <a:effectLst/>
                          <a:latin typeface="Arial Narrow" panose="020B0606020202030204" pitchFamily="34" charset="0"/>
                          <a:ea typeface="Calibri" panose="020F0502020204030204" pitchFamily="34" charset="0"/>
                          <a:cs typeface="AvantGarde Bk BT"/>
                        </a:rPr>
                        <a:t>400 Officials undergoing IEM</a:t>
                      </a:r>
                    </a:p>
                    <a:p>
                      <a:pPr marL="0" algn="just" defTabSz="457200" rtl="0" eaLnBrk="1" fontAlgn="ctr" latinLnBrk="0" hangingPunct="1">
                        <a:lnSpc>
                          <a:spcPct val="110000"/>
                        </a:lnSpc>
                        <a:spcAft>
                          <a:spcPts val="1000"/>
                        </a:spcAft>
                        <a:tabLst>
                          <a:tab pos="111125" algn="l"/>
                        </a:tabLst>
                      </a:pPr>
                      <a:r>
                        <a:rPr lang="en-ZA" sz="1400" kern="1200" spc="10" dirty="0">
                          <a:solidFill>
                            <a:srgbClr val="000000"/>
                          </a:solidFill>
                          <a:effectLst/>
                          <a:latin typeface="Arial Narrow" panose="020B0606020202030204" pitchFamily="34" charset="0"/>
                          <a:ea typeface="Calibri" panose="020F0502020204030204" pitchFamily="34" charset="0"/>
                          <a:cs typeface="AvantGarde Bk BT"/>
                        </a:rPr>
                        <a:t>training per IEM quarterly training</a:t>
                      </a:r>
                    </a:p>
                    <a:p>
                      <a:pPr marL="0" algn="just" defTabSz="457200" rtl="0" eaLnBrk="1" fontAlgn="ctr" latinLnBrk="0" hangingPunct="1">
                        <a:lnSpc>
                          <a:spcPct val="110000"/>
                        </a:lnSpc>
                        <a:spcAft>
                          <a:spcPts val="1000"/>
                        </a:spcAft>
                        <a:tabLst>
                          <a:tab pos="111125" algn="l"/>
                        </a:tabLst>
                      </a:pPr>
                      <a:r>
                        <a:rPr lang="en-ZA" sz="1400" kern="1200" spc="10" dirty="0">
                          <a:solidFill>
                            <a:srgbClr val="000000"/>
                          </a:solidFill>
                          <a:effectLst/>
                          <a:latin typeface="Arial Narrow" panose="020B0606020202030204" pitchFamily="34" charset="0"/>
                          <a:ea typeface="Calibri" panose="020F0502020204030204" pitchFamily="34" charset="0"/>
                          <a:cs typeface="AvantGarde Bk BT"/>
                        </a:rPr>
                        <a:t>program</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just" defTabSz="457200" rtl="0" eaLnBrk="1" fontAlgn="ctr" latinLnBrk="0" hangingPunct="1">
                        <a:lnSpc>
                          <a:spcPct val="110000"/>
                        </a:lnSpc>
                        <a:spcBef>
                          <a:spcPts val="0"/>
                        </a:spcBef>
                        <a:spcAft>
                          <a:spcPts val="1000"/>
                        </a:spcAft>
                        <a:buClrTx/>
                        <a:buSzTx/>
                        <a:buFontTx/>
                        <a:buNone/>
                        <a:tabLst>
                          <a:tab pos="111125" algn="l"/>
                        </a:tabLst>
                        <a:defRPr/>
                      </a:pPr>
                      <a:r>
                        <a:rPr lang="en-ZA" sz="1400" b="1" i="1" dirty="0" smtClean="0">
                          <a:solidFill>
                            <a:srgbClr val="000000"/>
                          </a:solidFill>
                          <a:effectLst/>
                          <a:latin typeface="Arial Narrow" panose="020B0606020202030204" pitchFamily="34" charset="0"/>
                          <a:ea typeface="Calibri" panose="020F0502020204030204" pitchFamily="34" charset="0"/>
                          <a:cs typeface="Arial" panose="020B0604020202020204" pitchFamily="34" charset="0"/>
                        </a:rPr>
                        <a:t>Progress:</a:t>
                      </a:r>
                    </a:p>
                    <a:p>
                      <a:pPr marL="0" algn="l" defTabSz="457200" rtl="0" eaLnBrk="1" fontAlgn="ctr" latinLnBrk="0" hangingPunct="1">
                        <a:lnSpc>
                          <a:spcPct val="110000"/>
                        </a:lnSpc>
                        <a:spcAft>
                          <a:spcPts val="1000"/>
                        </a:spcAft>
                        <a:tabLst>
                          <a:tab pos="111125" algn="l"/>
                        </a:tabLst>
                      </a:pPr>
                      <a:r>
                        <a:rPr lang="en-ZA" sz="1400" kern="1200" spc="10" dirty="0" smtClean="0">
                          <a:solidFill>
                            <a:srgbClr val="000000"/>
                          </a:solidFill>
                          <a:effectLst/>
                          <a:latin typeface="Arial Narrow" panose="020B0606020202030204" pitchFamily="34" charset="0"/>
                          <a:ea typeface="Calibri" panose="020F0502020204030204" pitchFamily="34" charset="0"/>
                          <a:cs typeface="AvantGarde Bk BT"/>
                        </a:rPr>
                        <a:t>1108 </a:t>
                      </a:r>
                      <a:r>
                        <a:rPr lang="en-ZA" sz="1400" kern="1200" spc="10" dirty="0">
                          <a:solidFill>
                            <a:srgbClr val="000000"/>
                          </a:solidFill>
                          <a:effectLst/>
                          <a:latin typeface="Arial Narrow" panose="020B0606020202030204" pitchFamily="34" charset="0"/>
                          <a:ea typeface="Calibri" panose="020F0502020204030204" pitchFamily="34" charset="0"/>
                          <a:cs typeface="AvantGarde Bk BT"/>
                        </a:rPr>
                        <a:t>officials trained including officials from DEA, Provinces and other stakeholders ( i.e. Eskom, Transnet)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2427">
                <a:tc vMerge="1">
                  <a:txBody>
                    <a:bodyPr/>
                    <a:lstStyle/>
                    <a:p>
                      <a:endParaRPr kumimoji="0" lang="en-US" sz="1200" b="1" i="0" u="none" strike="noStrike" kern="1200" cap="none" normalizeH="0" baseline="0" dirty="0" smtClean="0">
                        <a:ln>
                          <a:noFill/>
                        </a:ln>
                        <a:solidFill>
                          <a:schemeClr val="tx1"/>
                        </a:solidFill>
                        <a:effectLst/>
                        <a:latin typeface="Arial Narrow" pitchFamily="34" charset="0"/>
                        <a:ea typeface="+mn-ea"/>
                        <a:cs typeface="Arial" charset="0"/>
                      </a:endParaRPr>
                    </a:p>
                  </a:txBody>
                  <a:tcPr marL="45728" marR="45728" marT="45735" marB="4573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algn="just" defTabSz="457200" rtl="0" eaLnBrk="1" fontAlgn="ctr" latinLnBrk="0" hangingPunct="1">
                        <a:lnSpc>
                          <a:spcPct val="110000"/>
                        </a:lnSpc>
                        <a:spcAft>
                          <a:spcPts val="1000"/>
                        </a:spcAft>
                        <a:tabLst>
                          <a:tab pos="111125" algn="l"/>
                        </a:tabLst>
                      </a:pPr>
                      <a:r>
                        <a:rPr lang="en-ZA" sz="1400" kern="1200" spc="10">
                          <a:solidFill>
                            <a:srgbClr val="000000"/>
                          </a:solidFill>
                          <a:effectLst/>
                          <a:latin typeface="Arial Narrow" panose="020B0606020202030204" pitchFamily="34" charset="0"/>
                          <a:ea typeface="Calibri" panose="020F0502020204030204" pitchFamily="34" charset="0"/>
                          <a:cs typeface="AvantGarde Bk BT"/>
                        </a:rPr>
                        <a:t>240 EMI’s trained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algn="just" defTabSz="457200" rtl="0" eaLnBrk="1" fontAlgn="ctr" latinLnBrk="0" hangingPunct="1">
                        <a:lnSpc>
                          <a:spcPct val="110000"/>
                        </a:lnSpc>
                        <a:spcAft>
                          <a:spcPts val="1000"/>
                        </a:spcAft>
                        <a:tabLst>
                          <a:tab pos="111125" algn="l"/>
                        </a:tabLst>
                      </a:pPr>
                      <a:r>
                        <a:rPr lang="en-ZA" sz="1400" kern="1200" spc="10" dirty="0">
                          <a:solidFill>
                            <a:srgbClr val="000000"/>
                          </a:solidFill>
                          <a:effectLst/>
                          <a:latin typeface="Arial Narrow" panose="020B0606020202030204" pitchFamily="34" charset="0"/>
                          <a:ea typeface="Calibri" panose="020F0502020204030204" pitchFamily="34" charset="0"/>
                          <a:cs typeface="AvantGarde Bk BT"/>
                        </a:rPr>
                        <a:t>240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just" defTabSz="457200" rtl="0" eaLnBrk="1" fontAlgn="ctr" latinLnBrk="0" hangingPunct="1">
                        <a:lnSpc>
                          <a:spcPct val="110000"/>
                        </a:lnSpc>
                        <a:spcBef>
                          <a:spcPts val="0"/>
                        </a:spcBef>
                        <a:spcAft>
                          <a:spcPts val="1000"/>
                        </a:spcAft>
                        <a:buClrTx/>
                        <a:buSzTx/>
                        <a:buFontTx/>
                        <a:buNone/>
                        <a:tabLst>
                          <a:tab pos="111125" algn="l"/>
                        </a:tabLst>
                        <a:defRPr/>
                      </a:pPr>
                      <a:r>
                        <a:rPr lang="en-ZA" sz="1400" b="1" i="1" dirty="0" smtClean="0">
                          <a:solidFill>
                            <a:srgbClr val="000000"/>
                          </a:solidFill>
                          <a:effectLst/>
                          <a:latin typeface="Arial Narrow" panose="020B0606020202030204" pitchFamily="34" charset="0"/>
                          <a:ea typeface="Calibri" panose="020F0502020204030204" pitchFamily="34" charset="0"/>
                          <a:cs typeface="Arial" panose="020B0604020202020204" pitchFamily="34" charset="0"/>
                        </a:rPr>
                        <a:t>Progress:</a:t>
                      </a:r>
                    </a:p>
                    <a:p>
                      <a:pPr marL="0" algn="just" defTabSz="457200" rtl="0" eaLnBrk="1" fontAlgn="ctr" latinLnBrk="0" hangingPunct="1">
                        <a:lnSpc>
                          <a:spcPct val="110000"/>
                        </a:lnSpc>
                        <a:spcAft>
                          <a:spcPts val="1000"/>
                        </a:spcAft>
                        <a:tabLst>
                          <a:tab pos="111125" algn="l"/>
                        </a:tabLst>
                      </a:pPr>
                      <a:r>
                        <a:rPr lang="en-ZA" sz="1400" kern="1200" spc="10" dirty="0" smtClean="0">
                          <a:solidFill>
                            <a:srgbClr val="000000"/>
                          </a:solidFill>
                          <a:effectLst/>
                          <a:latin typeface="Arial Narrow" panose="020B0606020202030204" pitchFamily="34" charset="0"/>
                          <a:ea typeface="Calibri" panose="020F0502020204030204" pitchFamily="34" charset="0"/>
                          <a:cs typeface="AvantGarde Bk BT"/>
                        </a:rPr>
                        <a:t>392 </a:t>
                      </a:r>
                      <a:r>
                        <a:rPr lang="en-ZA" sz="1400" kern="1200" spc="10" dirty="0">
                          <a:solidFill>
                            <a:srgbClr val="000000"/>
                          </a:solidFill>
                          <a:effectLst/>
                          <a:latin typeface="Arial Narrow" panose="020B0606020202030204" pitchFamily="34" charset="0"/>
                          <a:ea typeface="Calibri" panose="020F0502020204030204" pitchFamily="34" charset="0"/>
                          <a:cs typeface="AvantGarde Bk BT"/>
                        </a:rPr>
                        <a:t>officials trained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028">
                <a:tc>
                  <a:txBody>
                    <a:bodyPr/>
                    <a:lstStyle/>
                    <a:p>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Number of accredited training persons days created </a:t>
                      </a:r>
                      <a:endParaRPr kumimoji="0" lang="en-ZA" sz="14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algn="just" defTabSz="457200" rtl="0" eaLnBrk="1" fontAlgn="ctr" latinLnBrk="0" hangingPunct="1">
                        <a:lnSpc>
                          <a:spcPct val="110000"/>
                        </a:lnSpc>
                        <a:spcAft>
                          <a:spcPts val="1000"/>
                        </a:spcAft>
                        <a:tabLst>
                          <a:tab pos="111125" algn="l"/>
                        </a:tabLst>
                      </a:pPr>
                      <a:r>
                        <a:rPr lang="en-ZA" sz="1400" kern="1200" spc="10">
                          <a:solidFill>
                            <a:srgbClr val="000000"/>
                          </a:solidFill>
                          <a:effectLst/>
                          <a:latin typeface="Arial Narrow" panose="020B0606020202030204" pitchFamily="34" charset="0"/>
                          <a:ea typeface="Calibri" panose="020F0502020204030204" pitchFamily="34" charset="0"/>
                          <a:cs typeface="AvantGarde Bk BT"/>
                        </a:rPr>
                        <a:t>84 758</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algn="just" defTabSz="457200" rtl="0" eaLnBrk="1" fontAlgn="ctr" latinLnBrk="0" hangingPunct="1">
                        <a:lnSpc>
                          <a:spcPct val="110000"/>
                        </a:lnSpc>
                        <a:spcAft>
                          <a:spcPts val="1000"/>
                        </a:spcAft>
                        <a:tabLst>
                          <a:tab pos="111125" algn="l"/>
                        </a:tabLst>
                      </a:pPr>
                      <a:r>
                        <a:rPr lang="en-ZA" sz="1400" kern="1200" spc="10" dirty="0">
                          <a:solidFill>
                            <a:srgbClr val="000000"/>
                          </a:solidFill>
                          <a:effectLst/>
                          <a:latin typeface="Arial Narrow" panose="020B0606020202030204" pitchFamily="34" charset="0"/>
                          <a:ea typeface="Calibri" panose="020F0502020204030204" pitchFamily="34" charset="0"/>
                          <a:cs typeface="AvantGarde Bk BT"/>
                        </a:rPr>
                        <a:t>139 915</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just" defTabSz="457200" rtl="0" eaLnBrk="1" fontAlgn="ctr" latinLnBrk="0" hangingPunct="1">
                        <a:lnSpc>
                          <a:spcPct val="110000"/>
                        </a:lnSpc>
                        <a:spcBef>
                          <a:spcPts val="0"/>
                        </a:spcBef>
                        <a:spcAft>
                          <a:spcPts val="1000"/>
                        </a:spcAft>
                        <a:buClrTx/>
                        <a:buSzTx/>
                        <a:buFontTx/>
                        <a:buNone/>
                        <a:tabLst>
                          <a:tab pos="111125" algn="l"/>
                        </a:tabLst>
                        <a:defRPr/>
                      </a:pPr>
                      <a:r>
                        <a:rPr lang="en-ZA" sz="1400" b="1" i="1" dirty="0" smtClean="0">
                          <a:solidFill>
                            <a:srgbClr val="000000"/>
                          </a:solidFill>
                          <a:effectLst/>
                          <a:latin typeface="Arial Narrow" panose="020B0606020202030204" pitchFamily="34" charset="0"/>
                          <a:ea typeface="Calibri" panose="020F0502020204030204" pitchFamily="34" charset="0"/>
                          <a:cs typeface="Arial" panose="020B0604020202020204" pitchFamily="34" charset="0"/>
                        </a:rPr>
                        <a:t>Progress:</a:t>
                      </a:r>
                    </a:p>
                    <a:p>
                      <a:pPr marL="0" algn="just" defTabSz="457200" rtl="0" eaLnBrk="1" fontAlgn="ctr" latinLnBrk="0" hangingPunct="1">
                        <a:lnSpc>
                          <a:spcPct val="110000"/>
                        </a:lnSpc>
                        <a:spcAft>
                          <a:spcPts val="1000"/>
                        </a:spcAft>
                        <a:tabLst>
                          <a:tab pos="111125" algn="l"/>
                        </a:tabLst>
                      </a:pPr>
                      <a:r>
                        <a:rPr lang="en-ZA" sz="1400" kern="1200" spc="10" dirty="0" smtClean="0">
                          <a:solidFill>
                            <a:srgbClr val="000000"/>
                          </a:solidFill>
                          <a:effectLst/>
                          <a:latin typeface="Arial Narrow" panose="020B0606020202030204" pitchFamily="34" charset="0"/>
                          <a:ea typeface="Calibri" panose="020F0502020204030204" pitchFamily="34" charset="0"/>
                          <a:cs typeface="AvantGarde Bk BT"/>
                        </a:rPr>
                        <a:t>164</a:t>
                      </a:r>
                      <a:r>
                        <a:rPr lang="en-ZA" sz="1400" kern="1200" spc="10" dirty="0">
                          <a:solidFill>
                            <a:srgbClr val="000000"/>
                          </a:solidFill>
                          <a:effectLst/>
                          <a:latin typeface="Arial Narrow" panose="020B0606020202030204" pitchFamily="34" charset="0"/>
                          <a:ea typeface="Calibri" panose="020F0502020204030204" pitchFamily="34" charset="0"/>
                          <a:cs typeface="AvantGarde Bk BT"/>
                        </a:rPr>
                        <a:t> 746 accredited training person days created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 name="Slide Number Placeholder 1"/>
          <p:cNvSpPr>
            <a:spLocks noGrp="1"/>
          </p:cNvSpPr>
          <p:nvPr>
            <p:ph type="sldNum" sz="quarter" idx="12"/>
          </p:nvPr>
        </p:nvSpPr>
        <p:spPr/>
        <p:txBody>
          <a:bodyPr/>
          <a:lstStyle/>
          <a:p>
            <a:pPr>
              <a:defRPr/>
            </a:pPr>
            <a:fld id="{9C457303-9F10-4D8F-8D76-077531F17F12}" type="slidenum">
              <a:rPr lang="en-US" smtClean="0">
                <a:solidFill>
                  <a:prstClr val="black">
                    <a:tint val="75000"/>
                  </a:prstClr>
                </a:solidFill>
              </a:rPr>
              <a:pPr>
                <a:defRPr/>
              </a:pPr>
              <a:t>15</a:t>
            </a:fld>
            <a:endParaRPr lang="en-US">
              <a:solidFill>
                <a:prstClr val="black">
                  <a:tint val="75000"/>
                </a:prstClr>
              </a:solidFill>
            </a:endParaRPr>
          </a:p>
        </p:txBody>
      </p:sp>
    </p:spTree>
    <p:extLst>
      <p:ext uri="{BB962C8B-B14F-4D97-AF65-F5344CB8AC3E}">
        <p14:creationId xmlns:p14="http://schemas.microsoft.com/office/powerpoint/2010/main" val="39680233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Title 1"/>
          <p:cNvSpPr>
            <a:spLocks noGrp="1"/>
          </p:cNvSpPr>
          <p:nvPr>
            <p:ph type="title"/>
          </p:nvPr>
        </p:nvSpPr>
        <p:spPr>
          <a:xfrm>
            <a:off x="457200" y="151809"/>
            <a:ext cx="8229600" cy="584344"/>
          </a:xfrm>
        </p:spPr>
        <p:txBody>
          <a:bodyPr/>
          <a:lstStyle/>
          <a:p>
            <a:pPr eaLnBrk="1" hangingPunct="1"/>
            <a:r>
              <a:rPr lang="en-US" altLang="en-US" sz="2600" dirty="0">
                <a:solidFill>
                  <a:srgbClr val="008000"/>
                </a:solidFill>
              </a:rPr>
              <a:t>PROGRAMME </a:t>
            </a:r>
            <a:r>
              <a:rPr lang="en-US" altLang="en-US" sz="2600" dirty="0" smtClean="0">
                <a:solidFill>
                  <a:srgbClr val="008000"/>
                </a:solidFill>
              </a:rPr>
              <a:t>1: </a:t>
            </a:r>
            <a:r>
              <a:rPr lang="en-US" altLang="en-US" sz="2600" dirty="0">
                <a:solidFill>
                  <a:srgbClr val="008000"/>
                </a:solidFill>
              </a:rPr>
              <a:t>ADMINISTRATION</a:t>
            </a:r>
          </a:p>
        </p:txBody>
      </p:sp>
      <p:graphicFrame>
        <p:nvGraphicFramePr>
          <p:cNvPr id="4" name="Group 121"/>
          <p:cNvGraphicFramePr>
            <a:graphicFrameLocks noGrp="1"/>
          </p:cNvGraphicFramePr>
          <p:nvPr>
            <p:ph idx="1"/>
            <p:extLst>
              <p:ext uri="{D42A27DB-BD31-4B8C-83A1-F6EECF244321}">
                <p14:modId xmlns:p14="http://schemas.microsoft.com/office/powerpoint/2010/main" val="2280601360"/>
              </p:ext>
            </p:extLst>
          </p:nvPr>
        </p:nvGraphicFramePr>
        <p:xfrm>
          <a:off x="286604" y="627425"/>
          <a:ext cx="8761862" cy="4825554"/>
        </p:xfrm>
        <a:graphic>
          <a:graphicData uri="http://schemas.openxmlformats.org/drawingml/2006/table">
            <a:tbl>
              <a:tblPr/>
              <a:tblGrid>
                <a:gridCol w="2197289"/>
                <a:gridCol w="1951629"/>
                <a:gridCol w="2101756"/>
                <a:gridCol w="2511188"/>
              </a:tblGrid>
              <a:tr h="367950">
                <a:tc gridSpan="4">
                  <a:txBody>
                    <a:bodyPr/>
                    <a:lstStyle/>
                    <a:p>
                      <a:r>
                        <a:rPr kumimoji="0" lang="en-ZA" sz="1400" b="1" i="0" u="none" strike="noStrike" kern="1200" cap="none" normalizeH="0" baseline="0" dirty="0" smtClean="0">
                          <a:ln>
                            <a:noFill/>
                          </a:ln>
                          <a:solidFill>
                            <a:schemeClr val="bg1"/>
                          </a:solidFill>
                          <a:effectLst/>
                          <a:latin typeface="Arial Narrow" pitchFamily="34" charset="0"/>
                          <a:ea typeface="+mn-ea"/>
                          <a:cs typeface="Arial" charset="0"/>
                        </a:rPr>
                        <a:t>SO: Effective knowledge and information management for the sector</a:t>
                      </a:r>
                    </a:p>
                  </a:txBody>
                  <a:tcPr marL="91454" marR="9145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hMerge="1">
                  <a:txBody>
                    <a:bodyPr/>
                    <a:lstStyle/>
                    <a:p>
                      <a:endParaRPr lang="en-ZA"/>
                    </a:p>
                  </a:txBody>
                  <a:tcPr/>
                </a:tc>
                <a:tc hMerge="1">
                  <a:txBody>
                    <a:bodyPr/>
                    <a:lstStyle/>
                    <a:p>
                      <a:endParaRPr lang="en-ZA"/>
                    </a:p>
                  </a:txBody>
                  <a:tcPr/>
                </a:tc>
                <a:tc hMerge="1">
                  <a:txBody>
                    <a:bodyPr/>
                    <a:lstStyle/>
                    <a:p>
                      <a:endParaRPr lang="en-ZA"/>
                    </a:p>
                  </a:txBody>
                  <a:tcPr/>
                </a:tc>
              </a:tr>
              <a:tr h="1830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smtClean="0">
                          <a:ln>
                            <a:noFill/>
                          </a:ln>
                          <a:solidFill>
                            <a:schemeClr val="bg1"/>
                          </a:solidFill>
                          <a:effectLst/>
                          <a:latin typeface="Arial Narrow" pitchFamily="34" charset="0"/>
                          <a:ea typeface="+mn-ea"/>
                          <a:cs typeface="Arial" charset="0"/>
                        </a:rPr>
                        <a:t>Performance indicator </a:t>
                      </a:r>
                    </a:p>
                  </a:txBody>
                  <a:tcPr marL="91454" marR="9145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algn="ctr">
                        <a:lnSpc>
                          <a:spcPct val="115000"/>
                        </a:lnSpc>
                        <a:spcAft>
                          <a:spcPts val="0"/>
                        </a:spcAft>
                      </a:pPr>
                      <a:r>
                        <a:rPr kumimoji="0" lang="en-ZA" sz="1400" b="1" i="0" u="none" strike="noStrike" kern="1200" cap="none" normalizeH="0" baseline="0" dirty="0" smtClean="0">
                          <a:ln>
                            <a:noFill/>
                          </a:ln>
                          <a:solidFill>
                            <a:schemeClr val="bg1"/>
                          </a:solidFill>
                          <a:effectLst/>
                          <a:latin typeface="Arial Narrow" pitchFamily="34" charset="0"/>
                          <a:ea typeface="+mn-ea"/>
                          <a:cs typeface="Arial" charset="0"/>
                        </a:rPr>
                        <a:t>Baseline </a:t>
                      </a:r>
                      <a:endParaRPr kumimoji="0" lang="en-ZA" sz="1400" b="1" i="0" u="none" strike="noStrike" kern="1200" cap="none" normalizeH="0" baseline="0" dirty="0">
                        <a:ln>
                          <a:noFill/>
                        </a:ln>
                        <a:solidFill>
                          <a:schemeClr val="bg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algn="ctr">
                        <a:lnSpc>
                          <a:spcPct val="115000"/>
                        </a:lnSpc>
                        <a:spcAft>
                          <a:spcPts val="0"/>
                        </a:spcAft>
                      </a:pPr>
                      <a:r>
                        <a:rPr kumimoji="0" lang="en-ZA" sz="1400" b="1" i="0" u="none" strike="noStrike" kern="1200" cap="none" normalizeH="0" baseline="0" dirty="0" smtClean="0">
                          <a:ln>
                            <a:noFill/>
                          </a:ln>
                          <a:solidFill>
                            <a:schemeClr val="bg1"/>
                          </a:solidFill>
                          <a:effectLst/>
                          <a:latin typeface="Arial Narrow" pitchFamily="34" charset="0"/>
                          <a:ea typeface="+mn-ea"/>
                          <a:cs typeface="Arial" charset="0"/>
                        </a:rPr>
                        <a:t>Annual target </a:t>
                      </a:r>
                    </a:p>
                    <a:p>
                      <a:pPr algn="ctr">
                        <a:lnSpc>
                          <a:spcPct val="115000"/>
                        </a:lnSpc>
                        <a:spcAft>
                          <a:spcPts val="0"/>
                        </a:spcAft>
                      </a:pPr>
                      <a:r>
                        <a:rPr kumimoji="0" lang="en-ZA" sz="1400" b="1" i="0" u="none" strike="noStrike" kern="1200" cap="none" normalizeH="0" baseline="0" dirty="0" smtClean="0">
                          <a:ln>
                            <a:noFill/>
                          </a:ln>
                          <a:solidFill>
                            <a:schemeClr val="bg1"/>
                          </a:solidFill>
                          <a:effectLst/>
                          <a:latin typeface="Arial Narrow" pitchFamily="34" charset="0"/>
                          <a:ea typeface="+mn-ea"/>
                          <a:cs typeface="Arial" charset="0"/>
                        </a:rPr>
                        <a:t>2014/15</a:t>
                      </a:r>
                      <a:endParaRPr kumimoji="0" lang="en-ZA" sz="1400" b="1" i="0" u="none" strike="noStrike" kern="1200" cap="none" normalizeH="0" baseline="0" dirty="0">
                        <a:ln>
                          <a:noFill/>
                        </a:ln>
                        <a:solidFill>
                          <a:schemeClr val="bg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smtClean="0">
                          <a:ln>
                            <a:noFill/>
                          </a:ln>
                          <a:solidFill>
                            <a:schemeClr val="bg1"/>
                          </a:solidFill>
                          <a:effectLst/>
                          <a:latin typeface="Arial Narrow" pitchFamily="34" charset="0"/>
                          <a:ea typeface="+mn-ea"/>
                          <a:cs typeface="Arial" charset="0"/>
                        </a:rPr>
                        <a:t>Achievements/Challenges/Corrective measures</a:t>
                      </a:r>
                    </a:p>
                  </a:txBody>
                  <a:tcPr marL="91454" marR="9145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r>
              <a:tr h="1311687">
                <a:tc>
                  <a:txBody>
                    <a:bodyPr/>
                    <a:lstStyle/>
                    <a:p>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Outcome 10 Delivery Agreement developed and implementation facilitated </a:t>
                      </a:r>
                    </a:p>
                  </a:txBody>
                  <a:tcPr marL="45728" marR="45728"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just">
                        <a:lnSpc>
                          <a:spcPct val="115000"/>
                        </a:lnSpc>
                        <a:spcAft>
                          <a:spcPts val="0"/>
                        </a:spcAft>
                      </a:pPr>
                      <a:r>
                        <a:rPr lang="en-ZA" sz="1400" dirty="0">
                          <a:solidFill>
                            <a:srgbClr val="000000"/>
                          </a:solidFill>
                          <a:effectLst/>
                          <a:latin typeface="Arial Narrow" panose="020B0606020202030204" pitchFamily="34" charset="0"/>
                          <a:ea typeface="Calibri" panose="020F0502020204030204" pitchFamily="34" charset="0"/>
                          <a:cs typeface="ArialMT"/>
                        </a:rPr>
                        <a:t>Outcome 10 Delivery</a:t>
                      </a:r>
                      <a:endParaRPr lang="en-ZA" sz="1400" dirty="0">
                        <a:effectLst/>
                        <a:latin typeface="Arial Narrow" panose="020B0606020202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ZA" sz="1400" dirty="0">
                          <a:solidFill>
                            <a:srgbClr val="000000"/>
                          </a:solidFill>
                          <a:effectLst/>
                          <a:latin typeface="Arial Narrow" panose="020B0606020202030204" pitchFamily="34" charset="0"/>
                          <a:ea typeface="Calibri" panose="020F0502020204030204" pitchFamily="34" charset="0"/>
                          <a:cs typeface="ArialMT"/>
                        </a:rPr>
                        <a:t>Agreement 2014 -2019</a:t>
                      </a:r>
                      <a:endParaRPr lang="en-ZA"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just">
                        <a:lnSpc>
                          <a:spcPct val="115000"/>
                        </a:lnSpc>
                        <a:spcAft>
                          <a:spcPts val="0"/>
                        </a:spcAft>
                      </a:pPr>
                      <a:r>
                        <a:rPr lang="en-ZA" sz="1400" dirty="0">
                          <a:solidFill>
                            <a:srgbClr val="000000"/>
                          </a:solidFill>
                          <a:effectLst/>
                          <a:latin typeface="Arial Narrow" panose="020B0606020202030204" pitchFamily="34" charset="0"/>
                          <a:ea typeface="Calibri" panose="020F0502020204030204" pitchFamily="34" charset="0"/>
                          <a:cs typeface="ArialMT"/>
                        </a:rPr>
                        <a:t>Approved Outcome 10 Delivery Agreement for</a:t>
                      </a:r>
                      <a:endParaRPr lang="en-ZA" sz="1400" dirty="0">
                        <a:effectLst/>
                        <a:latin typeface="Arial Narrow" panose="020B0606020202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ZA" sz="1400" dirty="0">
                          <a:solidFill>
                            <a:srgbClr val="000000"/>
                          </a:solidFill>
                          <a:effectLst/>
                          <a:latin typeface="Arial Narrow" panose="020B0606020202030204" pitchFamily="34" charset="0"/>
                          <a:ea typeface="Calibri" panose="020F0502020204030204" pitchFamily="34" charset="0"/>
                          <a:cs typeface="ArialMT"/>
                        </a:rPr>
                        <a:t>sector on new priorities</a:t>
                      </a:r>
                      <a:endParaRPr lang="en-ZA" sz="1400" dirty="0">
                        <a:effectLst/>
                        <a:latin typeface="Arial Narrow" panose="020B0606020202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ZA" sz="1400" dirty="0">
                          <a:solidFill>
                            <a:srgbClr val="000000"/>
                          </a:solidFill>
                          <a:effectLst/>
                          <a:latin typeface="Arial Narrow" panose="020B0606020202030204" pitchFamily="34" charset="0"/>
                          <a:ea typeface="Calibri" panose="020F0502020204030204" pitchFamily="34" charset="0"/>
                          <a:cs typeface="ArialMT"/>
                        </a:rPr>
                        <a:t>(2014 -2019)</a:t>
                      </a:r>
                      <a:endParaRPr lang="en-ZA"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just" defTabSz="457200" rtl="0" eaLnBrk="1" fontAlgn="ctr" latinLnBrk="0" hangingPunct="1">
                        <a:lnSpc>
                          <a:spcPct val="110000"/>
                        </a:lnSpc>
                        <a:spcBef>
                          <a:spcPts val="0"/>
                        </a:spcBef>
                        <a:spcAft>
                          <a:spcPts val="1000"/>
                        </a:spcAft>
                        <a:buClrTx/>
                        <a:buSzTx/>
                        <a:buFontTx/>
                        <a:buNone/>
                        <a:tabLst/>
                        <a:defRPr/>
                      </a:pPr>
                      <a:r>
                        <a:rPr lang="en-ZA" sz="1400" b="1" i="1" dirty="0" smtClean="0">
                          <a:solidFill>
                            <a:srgbClr val="000000"/>
                          </a:solidFill>
                          <a:effectLst/>
                          <a:latin typeface="Arial Narrow" panose="020B0606020202030204" pitchFamily="34" charset="0"/>
                          <a:ea typeface="Calibri" panose="020F0502020204030204" pitchFamily="34" charset="0"/>
                          <a:cs typeface="Arial" panose="020B0604020202020204" pitchFamily="34" charset="0"/>
                        </a:rPr>
                        <a:t>Progress:</a:t>
                      </a:r>
                    </a:p>
                    <a:p>
                      <a:pPr marL="0" marR="0" indent="0" algn="just" defTabSz="457200" rtl="0" eaLnBrk="1" fontAlgn="ctr" latinLnBrk="0" hangingPunct="1">
                        <a:lnSpc>
                          <a:spcPct val="110000"/>
                        </a:lnSpc>
                        <a:spcBef>
                          <a:spcPts val="0"/>
                        </a:spcBef>
                        <a:spcAft>
                          <a:spcPts val="1000"/>
                        </a:spcAft>
                        <a:buClrTx/>
                        <a:buSzTx/>
                        <a:buFontTx/>
                        <a:buNone/>
                        <a:tabLst/>
                        <a:defRPr/>
                      </a:pPr>
                      <a:r>
                        <a:rPr lang="en-ZA" sz="1400" dirty="0" smtClean="0">
                          <a:solidFill>
                            <a:srgbClr val="000000"/>
                          </a:solidFill>
                          <a:effectLst/>
                          <a:latin typeface="Arial Narrow" panose="020B0606020202030204" pitchFamily="34" charset="0"/>
                          <a:ea typeface="Calibri" panose="020F0502020204030204" pitchFamily="34" charset="0"/>
                          <a:cs typeface="Arial" panose="020B0604020202020204" pitchFamily="34" charset="0"/>
                        </a:rPr>
                        <a:t>Outcome </a:t>
                      </a:r>
                      <a:r>
                        <a:rPr lang="en-ZA" sz="14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10 Delivery agreement for the  2014-2019  </a:t>
                      </a:r>
                      <a:r>
                        <a:rPr lang="en-ZA" sz="1400" dirty="0" smtClean="0">
                          <a:solidFill>
                            <a:srgbClr val="000000"/>
                          </a:solidFill>
                          <a:effectLst/>
                          <a:latin typeface="Arial Narrow" panose="020B0606020202030204" pitchFamily="34" charset="0"/>
                          <a:ea typeface="Calibri" panose="020F0502020204030204" pitchFamily="34" charset="0"/>
                          <a:cs typeface="Arial" panose="020B0604020202020204" pitchFamily="34" charset="0"/>
                        </a:rPr>
                        <a:t>Medium Term Strategic Framework </a:t>
                      </a:r>
                      <a:r>
                        <a:rPr lang="en-ZA" sz="14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period approved and </a:t>
                      </a:r>
                      <a:r>
                        <a:rPr lang="en-ZA" sz="1400" dirty="0" smtClean="0">
                          <a:solidFill>
                            <a:srgbClr val="000000"/>
                          </a:solidFill>
                          <a:effectLst/>
                          <a:latin typeface="Arial Narrow" panose="020B0606020202030204" pitchFamily="34" charset="0"/>
                          <a:ea typeface="Calibri" panose="020F0502020204030204" pitchFamily="34" charset="0"/>
                          <a:cs typeface="Arial" panose="020B0604020202020204" pitchFamily="34" charset="0"/>
                        </a:rPr>
                        <a:t>published</a:t>
                      </a:r>
                      <a:endParaRPr lang="en-ZA"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003919">
                <a:tc>
                  <a:txBody>
                    <a:bodyPr/>
                    <a:lstStyle/>
                    <a:p>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Number of environmental knowledge and information management systems/tools developed, refined and or operational (Enterprise GIS, NEAS, Oceans &amp;Coast Online system, Climate Change Monitoring &amp;Evaluation system etc)</a:t>
                      </a:r>
                      <a:endParaRPr kumimoji="0" lang="en-ZA" sz="1400" b="1" i="0" u="none" strike="noStrike" kern="1200" cap="none" normalizeH="0" baseline="0" dirty="0" smtClean="0">
                        <a:ln>
                          <a:noFill/>
                        </a:ln>
                        <a:solidFill>
                          <a:schemeClr val="tx1"/>
                        </a:solidFill>
                        <a:effectLst/>
                        <a:latin typeface="Arial Narrow" pitchFamily="34" charset="0"/>
                        <a:ea typeface="+mn-ea"/>
                        <a:cs typeface="Arial" charset="0"/>
                      </a:endParaRPr>
                    </a:p>
                  </a:txBody>
                  <a:tcPr marL="45728" marR="45728"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lvl="0" indent="-342900" algn="l">
                        <a:lnSpc>
                          <a:spcPct val="115000"/>
                        </a:lnSpc>
                        <a:spcAft>
                          <a:spcPts val="0"/>
                        </a:spcAft>
                        <a:buFont typeface="Symbol" panose="05050102010706020507" pitchFamily="18" charset="2"/>
                        <a:buChar char=""/>
                      </a:pPr>
                      <a:r>
                        <a:rPr lang="en-ZA" sz="1400" dirty="0" smtClean="0">
                          <a:solidFill>
                            <a:srgbClr val="000000"/>
                          </a:solidFill>
                          <a:effectLst/>
                          <a:latin typeface="Arial Narrow" panose="020B0606020202030204" pitchFamily="34" charset="0"/>
                          <a:ea typeface="Calibri" panose="020F0502020204030204" pitchFamily="34" charset="0"/>
                          <a:cs typeface="ArialMT"/>
                        </a:rPr>
                        <a:t>Geographic Information System (GIS) </a:t>
                      </a:r>
                      <a:r>
                        <a:rPr lang="en-ZA" sz="1400" dirty="0">
                          <a:solidFill>
                            <a:srgbClr val="000000"/>
                          </a:solidFill>
                          <a:effectLst/>
                          <a:latin typeface="Arial Narrow" panose="020B0606020202030204" pitchFamily="34" charset="0"/>
                          <a:ea typeface="Calibri" panose="020F0502020204030204" pitchFamily="34" charset="0"/>
                          <a:cs typeface="ArialMT"/>
                        </a:rPr>
                        <a:t>intranet maintained and supported.</a:t>
                      </a:r>
                      <a:endParaRPr lang="en-ZA" sz="1400" dirty="0">
                        <a:effectLst/>
                        <a:latin typeface="Arial Narrow" panose="020B0606020202030204" pitchFamily="34" charset="0"/>
                        <a:ea typeface="Calibri" panose="020F0502020204030204" pitchFamily="34" charset="0"/>
                        <a:cs typeface="Times New Roman" panose="02020603050405020304" pitchFamily="18" charset="0"/>
                      </a:endParaRPr>
                    </a:p>
                    <a:p>
                      <a:pPr marL="342900" lvl="0" indent="-342900" algn="l">
                        <a:lnSpc>
                          <a:spcPct val="115000"/>
                        </a:lnSpc>
                        <a:spcAft>
                          <a:spcPts val="0"/>
                        </a:spcAft>
                        <a:buFont typeface="Symbol" panose="05050102010706020507" pitchFamily="18" charset="2"/>
                        <a:buChar char=""/>
                      </a:pPr>
                      <a:r>
                        <a:rPr lang="en-ZA" sz="1400" dirty="0">
                          <a:solidFill>
                            <a:srgbClr val="000000"/>
                          </a:solidFill>
                          <a:effectLst/>
                          <a:latin typeface="Arial Narrow" panose="020B0606020202030204" pitchFamily="34" charset="0"/>
                          <a:ea typeface="Calibri" panose="020F0502020204030204" pitchFamily="34" charset="0"/>
                          <a:cs typeface="ArialMT"/>
                        </a:rPr>
                        <a:t>GIS internet developed</a:t>
                      </a:r>
                      <a:endParaRPr lang="en-ZA" sz="1400" dirty="0">
                        <a:effectLst/>
                        <a:latin typeface="Arial Narrow" panose="020B0606020202030204" pitchFamily="34" charset="0"/>
                        <a:ea typeface="Calibri" panose="020F0502020204030204" pitchFamily="34" charset="0"/>
                        <a:cs typeface="Times New Roman" panose="02020603050405020304" pitchFamily="18" charset="0"/>
                      </a:endParaRPr>
                    </a:p>
                    <a:p>
                      <a:pPr marL="342900" lvl="0" indent="-342900" algn="l">
                        <a:lnSpc>
                          <a:spcPct val="115000"/>
                        </a:lnSpc>
                        <a:spcAft>
                          <a:spcPts val="0"/>
                        </a:spcAft>
                        <a:buFont typeface="Symbol" panose="05050102010706020507" pitchFamily="18" charset="2"/>
                        <a:buChar char=""/>
                      </a:pPr>
                      <a:r>
                        <a:rPr lang="en-ZA" sz="1400" dirty="0">
                          <a:solidFill>
                            <a:srgbClr val="000000"/>
                          </a:solidFill>
                          <a:effectLst/>
                          <a:latin typeface="Arial Narrow" panose="020B0606020202030204" pitchFamily="34" charset="0"/>
                          <a:ea typeface="Calibri" panose="020F0502020204030204" pitchFamily="34" charset="0"/>
                          <a:cs typeface="ArialMT"/>
                        </a:rPr>
                        <a:t>8 environmental sector projects / initiatives supported by GIS</a:t>
                      </a:r>
                      <a:endParaRPr lang="en-ZA"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just">
                        <a:lnSpc>
                          <a:spcPct val="115000"/>
                        </a:lnSpc>
                        <a:spcAft>
                          <a:spcPts val="0"/>
                        </a:spcAft>
                      </a:pPr>
                      <a:r>
                        <a:rPr lang="en-ZA" sz="1400">
                          <a:solidFill>
                            <a:srgbClr val="000000"/>
                          </a:solidFill>
                          <a:effectLst/>
                          <a:latin typeface="Arial Narrow" panose="020B0606020202030204" pitchFamily="34" charset="0"/>
                          <a:ea typeface="Calibri" panose="020F0502020204030204" pitchFamily="34" charset="0"/>
                          <a:cs typeface="ArialMT"/>
                        </a:rPr>
                        <a:t>GIS internet developed</a:t>
                      </a:r>
                      <a:endParaRPr lang="en-ZA" sz="14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just" defTabSz="457200" rtl="0" eaLnBrk="1" fontAlgn="auto" latinLnBrk="0" hangingPunct="1">
                        <a:lnSpc>
                          <a:spcPct val="115000"/>
                        </a:lnSpc>
                        <a:spcBef>
                          <a:spcPts val="0"/>
                        </a:spcBef>
                        <a:spcAft>
                          <a:spcPts val="0"/>
                        </a:spcAft>
                        <a:buClrTx/>
                        <a:buSzTx/>
                        <a:buFontTx/>
                        <a:buNone/>
                        <a:tabLst/>
                        <a:defRPr/>
                      </a:pPr>
                      <a:r>
                        <a:rPr lang="en-ZA" sz="1400" b="1" i="1" dirty="0" smtClean="0">
                          <a:solidFill>
                            <a:srgbClr val="000000"/>
                          </a:solidFill>
                          <a:effectLst/>
                          <a:latin typeface="Arial Narrow" panose="020B0606020202030204" pitchFamily="34" charset="0"/>
                          <a:ea typeface="Calibri" panose="020F0502020204030204" pitchFamily="34" charset="0"/>
                          <a:cs typeface="Arial" panose="020B0604020202020204" pitchFamily="34" charset="0"/>
                        </a:rPr>
                        <a:t>Progress:</a:t>
                      </a:r>
                    </a:p>
                    <a:p>
                      <a:pPr algn="l">
                        <a:lnSpc>
                          <a:spcPct val="115000"/>
                        </a:lnSpc>
                        <a:spcAft>
                          <a:spcPts val="0"/>
                        </a:spcAft>
                      </a:pPr>
                      <a:r>
                        <a:rPr lang="en-ZA" sz="1400" dirty="0" smtClean="0">
                          <a:effectLst/>
                          <a:latin typeface="Arial Narrow" panose="020B0606020202030204" pitchFamily="34" charset="0"/>
                          <a:ea typeface="Calibri" panose="020F0502020204030204" pitchFamily="34" charset="0"/>
                          <a:cs typeface="Arial" panose="020B0604020202020204" pitchFamily="34" charset="0"/>
                        </a:rPr>
                        <a:t>GIS </a:t>
                      </a:r>
                      <a:r>
                        <a:rPr lang="en-ZA" sz="1400" dirty="0">
                          <a:effectLst/>
                          <a:latin typeface="Arial Narrow" panose="020B0606020202030204" pitchFamily="34" charset="0"/>
                          <a:ea typeface="Calibri" panose="020F0502020204030204" pitchFamily="34" charset="0"/>
                          <a:cs typeface="Arial" panose="020B0604020202020204" pitchFamily="34" charset="0"/>
                        </a:rPr>
                        <a:t>Protected Area Register(PAR)internet developed </a:t>
                      </a:r>
                      <a:endParaRPr lang="en-ZA" sz="1400" dirty="0">
                        <a:effectLst/>
                        <a:latin typeface="Arial Narrow" panose="020B0606020202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ZA" sz="14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 </a:t>
                      </a:r>
                      <a:endParaRPr lang="en-ZA"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 name="Slide Number Placeholder 1"/>
          <p:cNvSpPr>
            <a:spLocks noGrp="1"/>
          </p:cNvSpPr>
          <p:nvPr>
            <p:ph type="sldNum" sz="quarter" idx="12"/>
          </p:nvPr>
        </p:nvSpPr>
        <p:spPr/>
        <p:txBody>
          <a:bodyPr/>
          <a:lstStyle/>
          <a:p>
            <a:pPr>
              <a:defRPr/>
            </a:pPr>
            <a:fld id="{9C457303-9F10-4D8F-8D76-077531F17F12}" type="slidenum">
              <a:rPr lang="en-US" smtClean="0">
                <a:solidFill>
                  <a:prstClr val="black">
                    <a:tint val="75000"/>
                  </a:prstClr>
                </a:solidFill>
              </a:rPr>
              <a:pPr>
                <a:defRPr/>
              </a:pPr>
              <a:t>16</a:t>
            </a:fld>
            <a:endParaRPr lang="en-US">
              <a:solidFill>
                <a:prstClr val="black">
                  <a:tint val="75000"/>
                </a:prstClr>
              </a:solidFill>
            </a:endParaRPr>
          </a:p>
        </p:txBody>
      </p:sp>
    </p:spTree>
    <p:extLst>
      <p:ext uri="{BB962C8B-B14F-4D97-AF65-F5344CB8AC3E}">
        <p14:creationId xmlns:p14="http://schemas.microsoft.com/office/powerpoint/2010/main" val="17476979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Title 1"/>
          <p:cNvSpPr>
            <a:spLocks noGrp="1"/>
          </p:cNvSpPr>
          <p:nvPr>
            <p:ph type="title"/>
          </p:nvPr>
        </p:nvSpPr>
        <p:spPr>
          <a:xfrm>
            <a:off x="457200" y="110866"/>
            <a:ext cx="8229600" cy="584344"/>
          </a:xfrm>
        </p:spPr>
        <p:txBody>
          <a:bodyPr/>
          <a:lstStyle/>
          <a:p>
            <a:pPr eaLnBrk="1" hangingPunct="1"/>
            <a:r>
              <a:rPr lang="en-US" altLang="en-US" sz="2600" dirty="0">
                <a:solidFill>
                  <a:srgbClr val="008000"/>
                </a:solidFill>
              </a:rPr>
              <a:t>PROGRAMME </a:t>
            </a:r>
            <a:r>
              <a:rPr lang="en-US" altLang="en-US" sz="2600" dirty="0" smtClean="0">
                <a:solidFill>
                  <a:srgbClr val="008000"/>
                </a:solidFill>
              </a:rPr>
              <a:t>1: </a:t>
            </a:r>
            <a:r>
              <a:rPr lang="en-US" altLang="en-US" sz="2600" dirty="0">
                <a:solidFill>
                  <a:srgbClr val="008000"/>
                </a:solidFill>
              </a:rPr>
              <a:t>ADMINISTRATION</a:t>
            </a:r>
          </a:p>
        </p:txBody>
      </p:sp>
      <p:graphicFrame>
        <p:nvGraphicFramePr>
          <p:cNvPr id="4" name="Group 121"/>
          <p:cNvGraphicFramePr>
            <a:graphicFrameLocks noGrp="1"/>
          </p:cNvGraphicFramePr>
          <p:nvPr>
            <p:ph idx="1"/>
            <p:extLst>
              <p:ext uri="{D42A27DB-BD31-4B8C-83A1-F6EECF244321}">
                <p14:modId xmlns:p14="http://schemas.microsoft.com/office/powerpoint/2010/main" val="3149164835"/>
              </p:ext>
            </p:extLst>
          </p:nvPr>
        </p:nvGraphicFramePr>
        <p:xfrm>
          <a:off x="286604" y="722134"/>
          <a:ext cx="8652681" cy="4641436"/>
        </p:xfrm>
        <a:graphic>
          <a:graphicData uri="http://schemas.openxmlformats.org/drawingml/2006/table">
            <a:tbl>
              <a:tblPr/>
              <a:tblGrid>
                <a:gridCol w="2347414"/>
                <a:gridCol w="2197289"/>
                <a:gridCol w="1542197"/>
                <a:gridCol w="2565781"/>
              </a:tblGrid>
              <a:tr h="356425">
                <a:tc gridSpan="4">
                  <a:txBody>
                    <a:bodyPr/>
                    <a:lstStyle/>
                    <a:p>
                      <a:r>
                        <a:rPr kumimoji="0" lang="en-ZA" sz="1400" b="1" i="0" u="none" strike="noStrike" kern="1200" cap="none" normalizeH="0" baseline="0" dirty="0" smtClean="0">
                          <a:ln>
                            <a:noFill/>
                          </a:ln>
                          <a:solidFill>
                            <a:schemeClr val="bg1"/>
                          </a:solidFill>
                          <a:effectLst/>
                          <a:latin typeface="Arial Narrow" pitchFamily="34" charset="0"/>
                          <a:ea typeface="+mn-ea"/>
                          <a:cs typeface="Arial" charset="0"/>
                        </a:rPr>
                        <a:t>SO: Effective knowledge and information management for the sector</a:t>
                      </a:r>
                    </a:p>
                  </a:txBody>
                  <a:tcPr marL="91454" marR="9145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hMerge="1">
                  <a:txBody>
                    <a:bodyPr/>
                    <a:lstStyle/>
                    <a:p>
                      <a:endParaRPr lang="en-ZA"/>
                    </a:p>
                  </a:txBody>
                  <a:tcPr/>
                </a:tc>
                <a:tc hMerge="1">
                  <a:txBody>
                    <a:bodyPr/>
                    <a:lstStyle/>
                    <a:p>
                      <a:endParaRPr lang="en-ZA"/>
                    </a:p>
                  </a:txBody>
                  <a:tcPr/>
                </a:tc>
                <a:tc hMerge="1">
                  <a:txBody>
                    <a:bodyPr/>
                    <a:lstStyle/>
                    <a:p>
                      <a:endParaRPr lang="en-ZA"/>
                    </a:p>
                  </a:txBody>
                  <a:tcPr/>
                </a:tc>
              </a:tr>
              <a:tr h="5032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smtClean="0">
                          <a:ln>
                            <a:noFill/>
                          </a:ln>
                          <a:solidFill>
                            <a:schemeClr val="bg1"/>
                          </a:solidFill>
                          <a:effectLst/>
                          <a:latin typeface="Arial Narrow" pitchFamily="34" charset="0"/>
                          <a:ea typeface="+mn-ea"/>
                          <a:cs typeface="Arial" charset="0"/>
                        </a:rPr>
                        <a:t>Performance indicator </a:t>
                      </a:r>
                    </a:p>
                  </a:txBody>
                  <a:tcPr marL="91454" marR="9145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algn="ctr">
                        <a:lnSpc>
                          <a:spcPct val="115000"/>
                        </a:lnSpc>
                        <a:spcAft>
                          <a:spcPts val="0"/>
                        </a:spcAft>
                      </a:pPr>
                      <a:r>
                        <a:rPr kumimoji="0" lang="en-ZA" sz="1400" b="1" i="0" u="none" strike="noStrike" kern="1200" cap="none" normalizeH="0" baseline="0" dirty="0" smtClean="0">
                          <a:ln>
                            <a:noFill/>
                          </a:ln>
                          <a:solidFill>
                            <a:schemeClr val="bg1"/>
                          </a:solidFill>
                          <a:effectLst/>
                          <a:latin typeface="Arial Narrow" pitchFamily="34" charset="0"/>
                          <a:ea typeface="+mn-ea"/>
                          <a:cs typeface="Arial" charset="0"/>
                        </a:rPr>
                        <a:t>Baseline </a:t>
                      </a:r>
                      <a:endParaRPr kumimoji="0" lang="en-ZA" sz="1400" b="1" i="0" u="none" strike="noStrike" kern="1200" cap="none" normalizeH="0" baseline="0" dirty="0">
                        <a:ln>
                          <a:noFill/>
                        </a:ln>
                        <a:solidFill>
                          <a:schemeClr val="bg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algn="ctr">
                        <a:lnSpc>
                          <a:spcPct val="115000"/>
                        </a:lnSpc>
                        <a:spcAft>
                          <a:spcPts val="0"/>
                        </a:spcAft>
                      </a:pPr>
                      <a:r>
                        <a:rPr kumimoji="0" lang="en-ZA" sz="1400" b="1" i="0" u="none" strike="noStrike" kern="1200" cap="none" normalizeH="0" baseline="0" dirty="0" smtClean="0">
                          <a:ln>
                            <a:noFill/>
                          </a:ln>
                          <a:solidFill>
                            <a:schemeClr val="bg1"/>
                          </a:solidFill>
                          <a:effectLst/>
                          <a:latin typeface="Arial Narrow" pitchFamily="34" charset="0"/>
                          <a:ea typeface="+mn-ea"/>
                          <a:cs typeface="Arial" charset="0"/>
                        </a:rPr>
                        <a:t>Annual target </a:t>
                      </a:r>
                    </a:p>
                    <a:p>
                      <a:pPr algn="ctr">
                        <a:lnSpc>
                          <a:spcPct val="115000"/>
                        </a:lnSpc>
                        <a:spcAft>
                          <a:spcPts val="0"/>
                        </a:spcAft>
                      </a:pPr>
                      <a:r>
                        <a:rPr kumimoji="0" lang="en-ZA" sz="1400" b="1" i="0" u="none" strike="noStrike" kern="1200" cap="none" normalizeH="0" baseline="0" dirty="0" smtClean="0">
                          <a:ln>
                            <a:noFill/>
                          </a:ln>
                          <a:solidFill>
                            <a:schemeClr val="bg1"/>
                          </a:solidFill>
                          <a:effectLst/>
                          <a:latin typeface="Arial Narrow" pitchFamily="34" charset="0"/>
                          <a:ea typeface="+mn-ea"/>
                          <a:cs typeface="Arial" charset="0"/>
                        </a:rPr>
                        <a:t>2014/15</a:t>
                      </a:r>
                      <a:endParaRPr kumimoji="0" lang="en-ZA" sz="1400" b="1" i="0" u="none" strike="noStrike" kern="1200" cap="none" normalizeH="0" baseline="0" dirty="0">
                        <a:ln>
                          <a:noFill/>
                        </a:ln>
                        <a:solidFill>
                          <a:schemeClr val="bg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smtClean="0">
                          <a:ln>
                            <a:noFill/>
                          </a:ln>
                          <a:solidFill>
                            <a:schemeClr val="bg1"/>
                          </a:solidFill>
                          <a:effectLst/>
                          <a:latin typeface="Arial Narrow" pitchFamily="34" charset="0"/>
                          <a:ea typeface="+mn-ea"/>
                          <a:cs typeface="Arial" charset="0"/>
                        </a:rPr>
                        <a:t>Achievements/Challenges/Corrective measures</a:t>
                      </a:r>
                    </a:p>
                  </a:txBody>
                  <a:tcPr marL="91454" marR="9145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r>
              <a:tr h="378175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spc="0" normalizeH="0" baseline="0" noProof="0" dirty="0" smtClean="0">
                          <a:ln>
                            <a:noFill/>
                          </a:ln>
                          <a:solidFill>
                            <a:schemeClr val="tx1"/>
                          </a:solidFill>
                          <a:effectLst/>
                          <a:uLnTx/>
                          <a:uFillTx/>
                          <a:latin typeface="Arial Narrow" pitchFamily="34" charset="0"/>
                          <a:ea typeface="+mn-ea"/>
                          <a:cs typeface="Arial" charset="0"/>
                        </a:rPr>
                        <a:t>Number of environmental knowledge and information management systems/tools developed, refined and or operational (EGIS, NEAS, O&amp;C Online system, CC M&amp;E system)</a:t>
                      </a:r>
                      <a:endParaRPr kumimoji="0" lang="en-ZA" sz="1400" b="1" i="0" u="none" strike="noStrike" kern="1200" cap="none" normalizeH="0" baseline="0" dirty="0" smtClean="0">
                        <a:ln>
                          <a:noFill/>
                        </a:ln>
                        <a:solidFill>
                          <a:schemeClr val="tx1"/>
                        </a:solidFill>
                        <a:effectLst/>
                        <a:latin typeface="Arial Narrow" pitchFamily="34" charset="0"/>
                        <a:ea typeface="+mn-ea"/>
                        <a:cs typeface="Arial" charset="0"/>
                      </a:endParaRPr>
                    </a:p>
                  </a:txBody>
                  <a:tcPr marL="45728" marR="45728"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just">
                        <a:lnSpc>
                          <a:spcPct val="115000"/>
                        </a:lnSpc>
                        <a:spcAft>
                          <a:spcPts val="0"/>
                        </a:spcAft>
                      </a:pPr>
                      <a:r>
                        <a:rPr lang="en-ZA" sz="1400" dirty="0">
                          <a:solidFill>
                            <a:srgbClr val="000000"/>
                          </a:solidFill>
                          <a:effectLst/>
                          <a:latin typeface="Arial Narrow" panose="020B0606020202030204" pitchFamily="34" charset="0"/>
                          <a:ea typeface="Calibri" panose="020F0502020204030204" pitchFamily="34" charset="0"/>
                          <a:cs typeface="ArialMT"/>
                        </a:rPr>
                        <a:t>Approval of the</a:t>
                      </a:r>
                      <a:endParaRPr lang="en-ZA" sz="1400" dirty="0">
                        <a:effectLst/>
                        <a:latin typeface="Arial Narrow" panose="020B0606020202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ZA" sz="1400" dirty="0">
                          <a:solidFill>
                            <a:srgbClr val="000000"/>
                          </a:solidFill>
                          <a:effectLst/>
                          <a:latin typeface="Arial Narrow" panose="020B0606020202030204" pitchFamily="34" charset="0"/>
                          <a:ea typeface="Calibri" panose="020F0502020204030204" pitchFamily="34" charset="0"/>
                          <a:cs typeface="ArialMT"/>
                        </a:rPr>
                        <a:t>establishment of the Bid Specification Committee for</a:t>
                      </a:r>
                      <a:endParaRPr lang="en-ZA" sz="1400" dirty="0">
                        <a:effectLst/>
                        <a:latin typeface="Arial Narrow" panose="020B0606020202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ZA" sz="1400" dirty="0">
                          <a:solidFill>
                            <a:srgbClr val="000000"/>
                          </a:solidFill>
                          <a:effectLst/>
                          <a:latin typeface="Arial Narrow" panose="020B0606020202030204" pitchFamily="34" charset="0"/>
                          <a:ea typeface="Calibri" panose="020F0502020204030204" pitchFamily="34" charset="0"/>
                          <a:cs typeface="ArialMT"/>
                        </a:rPr>
                        <a:t>the South African National</a:t>
                      </a:r>
                      <a:endParaRPr lang="en-ZA" sz="1400" dirty="0">
                        <a:effectLst/>
                        <a:latin typeface="Arial Narrow" panose="020B0606020202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ZA" sz="1400" dirty="0">
                          <a:solidFill>
                            <a:srgbClr val="000000"/>
                          </a:solidFill>
                          <a:effectLst/>
                          <a:latin typeface="Arial Narrow" panose="020B0606020202030204" pitchFamily="34" charset="0"/>
                          <a:ea typeface="Calibri" panose="020F0502020204030204" pitchFamily="34" charset="0"/>
                          <a:cs typeface="ArialMT"/>
                        </a:rPr>
                        <a:t>Environmental Information</a:t>
                      </a:r>
                      <a:endParaRPr lang="en-ZA" sz="1400" dirty="0">
                        <a:effectLst/>
                        <a:latin typeface="Arial Narrow" panose="020B0606020202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ZA" sz="1400" dirty="0">
                          <a:solidFill>
                            <a:srgbClr val="000000"/>
                          </a:solidFill>
                          <a:effectLst/>
                          <a:latin typeface="Arial Narrow" panose="020B0606020202030204" pitchFamily="34" charset="0"/>
                          <a:ea typeface="Calibri" panose="020F0502020204030204" pitchFamily="34" charset="0"/>
                          <a:cs typeface="ArialMT"/>
                        </a:rPr>
                        <a:t>Meta-Database Project</a:t>
                      </a:r>
                      <a:endParaRPr lang="en-ZA"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a:lnSpc>
                          <a:spcPct val="115000"/>
                        </a:lnSpc>
                        <a:spcAft>
                          <a:spcPts val="0"/>
                        </a:spcAft>
                      </a:pPr>
                      <a:r>
                        <a:rPr lang="en-ZA" sz="1400" dirty="0">
                          <a:solidFill>
                            <a:srgbClr val="000000"/>
                          </a:solidFill>
                          <a:effectLst/>
                          <a:latin typeface="Arial Narrow" panose="020B0606020202030204" pitchFamily="34" charset="0"/>
                          <a:ea typeface="Calibri" panose="020F0502020204030204" pitchFamily="34" charset="0"/>
                          <a:cs typeface="ArialMT"/>
                        </a:rPr>
                        <a:t>Phase I of the South African National Environmental</a:t>
                      </a:r>
                      <a:endParaRPr lang="en-ZA" sz="1400" dirty="0">
                        <a:effectLst/>
                        <a:latin typeface="Arial Narrow" panose="020B060602020203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en-ZA" sz="1400" dirty="0">
                          <a:solidFill>
                            <a:srgbClr val="000000"/>
                          </a:solidFill>
                          <a:effectLst/>
                          <a:latin typeface="Arial Narrow" panose="020B0606020202030204" pitchFamily="34" charset="0"/>
                          <a:ea typeface="Calibri" panose="020F0502020204030204" pitchFamily="34" charset="0"/>
                          <a:cs typeface="ArialMT"/>
                        </a:rPr>
                        <a:t>Information Meta-Database Project finalised</a:t>
                      </a:r>
                      <a:endParaRPr lang="en-ZA"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just">
                        <a:lnSpc>
                          <a:spcPct val="115000"/>
                        </a:lnSpc>
                        <a:spcAft>
                          <a:spcPts val="0"/>
                        </a:spcAft>
                      </a:pPr>
                      <a:r>
                        <a:rPr lang="en-ZA" sz="1400" b="1" i="1" dirty="0" smtClean="0">
                          <a:solidFill>
                            <a:srgbClr val="000000"/>
                          </a:solidFill>
                          <a:effectLst/>
                          <a:latin typeface="Arial Narrow" panose="020B0606020202030204" pitchFamily="34" charset="0"/>
                          <a:ea typeface="Calibri" panose="020F0502020204030204" pitchFamily="34" charset="0"/>
                          <a:cs typeface="Arial" panose="020B0604020202020204" pitchFamily="34" charset="0"/>
                        </a:rPr>
                        <a:t>Progress:</a:t>
                      </a:r>
                    </a:p>
                    <a:p>
                      <a:pPr algn="just">
                        <a:lnSpc>
                          <a:spcPct val="115000"/>
                        </a:lnSpc>
                        <a:spcAft>
                          <a:spcPts val="0"/>
                        </a:spcAft>
                      </a:pPr>
                      <a:r>
                        <a:rPr lang="en-ZA" sz="1400" dirty="0" smtClean="0">
                          <a:solidFill>
                            <a:srgbClr val="000000"/>
                          </a:solidFill>
                          <a:effectLst/>
                          <a:latin typeface="Arial Narrow" panose="020B0606020202030204" pitchFamily="34" charset="0"/>
                          <a:ea typeface="Calibri" panose="020F0502020204030204" pitchFamily="34" charset="0"/>
                          <a:cs typeface="Arial" panose="020B0604020202020204" pitchFamily="34" charset="0"/>
                        </a:rPr>
                        <a:t>Phase </a:t>
                      </a:r>
                      <a:r>
                        <a:rPr lang="en-ZA" sz="14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1 of Meta-database project not finalised. Project inception meeting between DEA Steering Committee and Project Consultants </a:t>
                      </a:r>
                      <a:r>
                        <a:rPr lang="en-ZA" sz="1400" dirty="0" smtClean="0">
                          <a:solidFill>
                            <a:srgbClr val="000000"/>
                          </a:solidFill>
                          <a:effectLst/>
                          <a:latin typeface="Arial Narrow" panose="020B0606020202030204" pitchFamily="34" charset="0"/>
                          <a:ea typeface="Calibri" panose="020F0502020204030204" pitchFamily="34" charset="0"/>
                          <a:cs typeface="Arial" panose="020B0604020202020204" pitchFamily="34" charset="0"/>
                        </a:rPr>
                        <a:t> </a:t>
                      </a:r>
                      <a:r>
                        <a:rPr lang="en-ZA" sz="14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facilitated </a:t>
                      </a:r>
                      <a:endParaRPr lang="en-ZA" sz="1400" dirty="0" smtClean="0">
                        <a:solidFill>
                          <a:srgbClr val="000000"/>
                        </a:solidFill>
                        <a:effectLst/>
                        <a:latin typeface="Arial Narrow" panose="020B0606020202030204" pitchFamily="34" charset="0"/>
                        <a:ea typeface="Calibri" panose="020F0502020204030204" pitchFamily="34" charset="0"/>
                        <a:cs typeface="Arial" panose="020B0604020202020204" pitchFamily="34" charset="0"/>
                      </a:endParaRPr>
                    </a:p>
                    <a:p>
                      <a:pPr algn="just">
                        <a:lnSpc>
                          <a:spcPct val="115000"/>
                        </a:lnSpc>
                        <a:spcAft>
                          <a:spcPts val="0"/>
                        </a:spcAft>
                      </a:pPr>
                      <a:endParaRPr lang="en-ZA" sz="1400" dirty="0" smtClean="0">
                        <a:solidFill>
                          <a:srgbClr val="000000"/>
                        </a:solidFill>
                        <a:effectLst/>
                        <a:latin typeface="Arial Narrow" panose="020B0606020202030204" pitchFamily="34" charset="0"/>
                        <a:ea typeface="Calibri" panose="020F0502020204030204" pitchFamily="34" charset="0"/>
                        <a:cs typeface="Arial" panose="020B0604020202020204" pitchFamily="34" charset="0"/>
                      </a:endParaRPr>
                    </a:p>
                    <a:p>
                      <a:pPr algn="just">
                        <a:lnSpc>
                          <a:spcPct val="115000"/>
                        </a:lnSpc>
                        <a:spcAft>
                          <a:spcPts val="0"/>
                        </a:spcAft>
                      </a:pPr>
                      <a:r>
                        <a:rPr lang="en-ZA" sz="1400" b="1" i="1" dirty="0" smtClean="0">
                          <a:solidFill>
                            <a:srgbClr val="000000"/>
                          </a:solidFill>
                          <a:effectLst/>
                          <a:latin typeface="Arial Narrow" panose="020B0606020202030204" pitchFamily="34" charset="0"/>
                          <a:ea typeface="Calibri" panose="020F0502020204030204" pitchFamily="34" charset="0"/>
                          <a:cs typeface="Arial" panose="020B0604020202020204" pitchFamily="34" charset="0"/>
                        </a:rPr>
                        <a:t>Challenges:</a:t>
                      </a:r>
                    </a:p>
                    <a:p>
                      <a:pPr marL="0" marR="0" indent="0" algn="just" defTabSz="457200" rtl="0" eaLnBrk="1" fontAlgn="auto" latinLnBrk="0" hangingPunct="1">
                        <a:lnSpc>
                          <a:spcPct val="115000"/>
                        </a:lnSpc>
                        <a:spcBef>
                          <a:spcPts val="0"/>
                        </a:spcBef>
                        <a:spcAft>
                          <a:spcPts val="0"/>
                        </a:spcAft>
                        <a:buClrTx/>
                        <a:buSzTx/>
                        <a:buFontTx/>
                        <a:buNone/>
                        <a:tabLst/>
                        <a:defRPr/>
                      </a:pPr>
                      <a:r>
                        <a:rPr lang="en-ZA" sz="1400" kern="1200" dirty="0" smtClean="0">
                          <a:solidFill>
                            <a:srgbClr val="000000"/>
                          </a:solidFill>
                          <a:effectLst/>
                          <a:latin typeface="Arial Narrow" panose="020B0606020202030204" pitchFamily="34" charset="0"/>
                          <a:ea typeface="Calibri" panose="020F0502020204030204" pitchFamily="34" charset="0"/>
                          <a:cs typeface="Arial" panose="020B0604020202020204" pitchFamily="34" charset="0"/>
                        </a:rPr>
                        <a:t>The project was delayed due to financial constraints and subsequent need for reprioritisation  </a:t>
                      </a:r>
                    </a:p>
                    <a:p>
                      <a:pPr marL="0" marR="0" indent="0" algn="just" defTabSz="457200" rtl="0" eaLnBrk="1" fontAlgn="auto" latinLnBrk="0" hangingPunct="1">
                        <a:lnSpc>
                          <a:spcPct val="115000"/>
                        </a:lnSpc>
                        <a:spcBef>
                          <a:spcPts val="0"/>
                        </a:spcBef>
                        <a:spcAft>
                          <a:spcPts val="0"/>
                        </a:spcAft>
                        <a:buClrTx/>
                        <a:buSzTx/>
                        <a:buFontTx/>
                        <a:buNone/>
                        <a:tabLst/>
                        <a:defRPr/>
                      </a:pPr>
                      <a:endParaRPr lang="en-ZA" sz="1400" kern="1200" dirty="0" smtClean="0">
                        <a:solidFill>
                          <a:srgbClr val="000000"/>
                        </a:solidFill>
                        <a:effectLst/>
                        <a:latin typeface="Arial Narrow" panose="020B0606020202030204" pitchFamily="34" charset="0"/>
                        <a:ea typeface="Calibri" panose="020F0502020204030204" pitchFamily="34" charset="0"/>
                        <a:cs typeface="Arial" panose="020B0604020202020204" pitchFamily="34" charset="0"/>
                      </a:endParaRPr>
                    </a:p>
                    <a:p>
                      <a:pPr marL="0" marR="0" indent="0" algn="just" defTabSz="457200" rtl="0" eaLnBrk="1" fontAlgn="auto" latinLnBrk="0" hangingPunct="1">
                        <a:lnSpc>
                          <a:spcPct val="115000"/>
                        </a:lnSpc>
                        <a:spcBef>
                          <a:spcPts val="0"/>
                        </a:spcBef>
                        <a:spcAft>
                          <a:spcPts val="0"/>
                        </a:spcAft>
                        <a:buClrTx/>
                        <a:buSzTx/>
                        <a:buFontTx/>
                        <a:buNone/>
                        <a:tabLst/>
                        <a:defRPr/>
                      </a:pPr>
                      <a:r>
                        <a:rPr lang="en-ZA" sz="1400" b="1" i="1" kern="1200" dirty="0" smtClean="0">
                          <a:solidFill>
                            <a:srgbClr val="000000"/>
                          </a:solidFill>
                          <a:effectLst/>
                          <a:latin typeface="Arial Narrow" panose="020B0606020202030204" pitchFamily="34" charset="0"/>
                          <a:ea typeface="Calibri" panose="020F0502020204030204" pitchFamily="34" charset="0"/>
                          <a:cs typeface="Arial" panose="020B0604020202020204" pitchFamily="34" charset="0"/>
                        </a:rPr>
                        <a:t>Corrective measures:</a:t>
                      </a:r>
                    </a:p>
                    <a:p>
                      <a:pPr algn="just">
                        <a:lnSpc>
                          <a:spcPct val="115000"/>
                        </a:lnSpc>
                        <a:spcAft>
                          <a:spcPts val="0"/>
                        </a:spcAft>
                      </a:pPr>
                      <a:r>
                        <a:rPr lang="en-ZA" sz="1400" kern="1200" dirty="0" smtClean="0">
                          <a:solidFill>
                            <a:srgbClr val="000000"/>
                          </a:solidFill>
                          <a:effectLst/>
                          <a:latin typeface="Arial Narrow" panose="020B0606020202030204" pitchFamily="34" charset="0"/>
                          <a:ea typeface="Calibri" panose="020F0502020204030204" pitchFamily="34" charset="0"/>
                          <a:cs typeface="Arial" panose="020B0604020202020204" pitchFamily="34" charset="0"/>
                        </a:rPr>
                        <a:t>The project will be prioritised in 2015/16</a:t>
                      </a:r>
                      <a:endParaRPr lang="en-ZA" sz="1400" kern="1200" dirty="0">
                        <a:solidFill>
                          <a:srgbClr val="000000"/>
                        </a:solidFill>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 name="Slide Number Placeholder 1"/>
          <p:cNvSpPr>
            <a:spLocks noGrp="1"/>
          </p:cNvSpPr>
          <p:nvPr>
            <p:ph type="sldNum" sz="quarter" idx="12"/>
          </p:nvPr>
        </p:nvSpPr>
        <p:spPr/>
        <p:txBody>
          <a:bodyPr/>
          <a:lstStyle/>
          <a:p>
            <a:pPr>
              <a:defRPr/>
            </a:pPr>
            <a:fld id="{9C457303-9F10-4D8F-8D76-077531F17F12}" type="slidenum">
              <a:rPr lang="en-US" smtClean="0">
                <a:solidFill>
                  <a:prstClr val="black">
                    <a:tint val="75000"/>
                  </a:prstClr>
                </a:solidFill>
              </a:rPr>
              <a:pPr>
                <a:defRPr/>
              </a:pPr>
              <a:t>17</a:t>
            </a:fld>
            <a:endParaRPr lang="en-US">
              <a:solidFill>
                <a:prstClr val="black">
                  <a:tint val="75000"/>
                </a:prstClr>
              </a:solidFill>
            </a:endParaRPr>
          </a:p>
        </p:txBody>
      </p:sp>
    </p:spTree>
    <p:extLst>
      <p:ext uri="{BB962C8B-B14F-4D97-AF65-F5344CB8AC3E}">
        <p14:creationId xmlns:p14="http://schemas.microsoft.com/office/powerpoint/2010/main" val="28306961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Title 1"/>
          <p:cNvSpPr>
            <a:spLocks noGrp="1"/>
          </p:cNvSpPr>
          <p:nvPr>
            <p:ph type="title"/>
          </p:nvPr>
        </p:nvSpPr>
        <p:spPr>
          <a:xfrm>
            <a:off x="457200" y="274639"/>
            <a:ext cx="8229600" cy="584344"/>
          </a:xfrm>
        </p:spPr>
        <p:txBody>
          <a:bodyPr/>
          <a:lstStyle/>
          <a:p>
            <a:pPr eaLnBrk="1" hangingPunct="1"/>
            <a:r>
              <a:rPr lang="en-US" altLang="en-US" sz="2600" dirty="0">
                <a:solidFill>
                  <a:srgbClr val="008000"/>
                </a:solidFill>
              </a:rPr>
              <a:t>PROGRAMME </a:t>
            </a:r>
            <a:r>
              <a:rPr lang="en-US" altLang="en-US" sz="2600" dirty="0" smtClean="0">
                <a:solidFill>
                  <a:srgbClr val="008000"/>
                </a:solidFill>
              </a:rPr>
              <a:t>1: </a:t>
            </a:r>
            <a:r>
              <a:rPr lang="en-US" altLang="en-US" sz="2600" dirty="0">
                <a:solidFill>
                  <a:srgbClr val="008000"/>
                </a:solidFill>
              </a:rPr>
              <a:t>ADMINISTRATION</a:t>
            </a:r>
          </a:p>
        </p:txBody>
      </p:sp>
      <p:graphicFrame>
        <p:nvGraphicFramePr>
          <p:cNvPr id="4" name="Group 121"/>
          <p:cNvGraphicFramePr>
            <a:graphicFrameLocks noGrp="1"/>
          </p:cNvGraphicFramePr>
          <p:nvPr>
            <p:ph idx="1"/>
            <p:extLst>
              <p:ext uri="{D42A27DB-BD31-4B8C-83A1-F6EECF244321}">
                <p14:modId xmlns:p14="http://schemas.microsoft.com/office/powerpoint/2010/main" val="3010056620"/>
              </p:ext>
            </p:extLst>
          </p:nvPr>
        </p:nvGraphicFramePr>
        <p:xfrm>
          <a:off x="286604" y="858983"/>
          <a:ext cx="8679974" cy="4531882"/>
        </p:xfrm>
        <a:graphic>
          <a:graphicData uri="http://schemas.openxmlformats.org/drawingml/2006/table">
            <a:tbl>
              <a:tblPr/>
              <a:tblGrid>
                <a:gridCol w="1828799"/>
                <a:gridCol w="1719618"/>
                <a:gridCol w="1910686"/>
                <a:gridCol w="3220871"/>
              </a:tblGrid>
              <a:tr h="337738">
                <a:tc gridSpan="4">
                  <a:txBody>
                    <a:bodyPr/>
                    <a:lstStyle/>
                    <a:p>
                      <a:r>
                        <a:rPr kumimoji="0" lang="en-ZA" sz="1400" b="1" i="0" u="none" strike="noStrike" kern="1200" cap="none" normalizeH="0" baseline="0" dirty="0" smtClean="0">
                          <a:ln>
                            <a:noFill/>
                          </a:ln>
                          <a:solidFill>
                            <a:schemeClr val="bg1"/>
                          </a:solidFill>
                          <a:effectLst/>
                          <a:latin typeface="Arial Narrow" pitchFamily="34" charset="0"/>
                          <a:ea typeface="+mn-ea"/>
                          <a:cs typeface="Arial" charset="0"/>
                        </a:rPr>
                        <a:t>SO: Effective knowledge and information management for the sector</a:t>
                      </a:r>
                    </a:p>
                  </a:txBody>
                  <a:tcPr marL="91454" marR="9145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hMerge="1">
                  <a:txBody>
                    <a:bodyPr/>
                    <a:lstStyle/>
                    <a:p>
                      <a:endParaRPr lang="en-ZA"/>
                    </a:p>
                  </a:txBody>
                  <a:tcPr/>
                </a:tc>
                <a:tc hMerge="1">
                  <a:txBody>
                    <a:bodyPr/>
                    <a:lstStyle/>
                    <a:p>
                      <a:endParaRPr lang="en-ZA"/>
                    </a:p>
                  </a:txBody>
                  <a:tcPr/>
                </a:tc>
                <a:tc hMerge="1">
                  <a:txBody>
                    <a:bodyPr/>
                    <a:lstStyle/>
                    <a:p>
                      <a:endParaRPr lang="en-ZA"/>
                    </a:p>
                  </a:txBody>
                  <a:tcPr/>
                </a:tc>
              </a:tr>
              <a:tr h="5926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smtClean="0">
                          <a:ln>
                            <a:noFill/>
                          </a:ln>
                          <a:solidFill>
                            <a:schemeClr val="bg1"/>
                          </a:solidFill>
                          <a:effectLst/>
                          <a:latin typeface="Arial Narrow" pitchFamily="34" charset="0"/>
                          <a:ea typeface="+mn-ea"/>
                          <a:cs typeface="Arial" charset="0"/>
                        </a:rPr>
                        <a:t>Performance indicator </a:t>
                      </a:r>
                    </a:p>
                  </a:txBody>
                  <a:tcPr marL="91454" marR="9145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algn="ctr">
                        <a:lnSpc>
                          <a:spcPct val="115000"/>
                        </a:lnSpc>
                        <a:spcAft>
                          <a:spcPts val="0"/>
                        </a:spcAft>
                      </a:pPr>
                      <a:r>
                        <a:rPr kumimoji="0" lang="en-ZA" sz="1400" b="1" i="0" u="none" strike="noStrike" kern="1200" cap="none" normalizeH="0" baseline="0" dirty="0" smtClean="0">
                          <a:ln>
                            <a:noFill/>
                          </a:ln>
                          <a:solidFill>
                            <a:schemeClr val="bg1"/>
                          </a:solidFill>
                          <a:effectLst/>
                          <a:latin typeface="Arial Narrow" pitchFamily="34" charset="0"/>
                          <a:ea typeface="+mn-ea"/>
                          <a:cs typeface="Arial" charset="0"/>
                        </a:rPr>
                        <a:t>Baseline </a:t>
                      </a:r>
                      <a:endParaRPr kumimoji="0" lang="en-ZA" sz="1400" b="1" i="0" u="none" strike="noStrike" kern="1200" cap="none" normalizeH="0" baseline="0" dirty="0">
                        <a:ln>
                          <a:noFill/>
                        </a:ln>
                        <a:solidFill>
                          <a:schemeClr val="bg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algn="ctr">
                        <a:lnSpc>
                          <a:spcPct val="115000"/>
                        </a:lnSpc>
                        <a:spcAft>
                          <a:spcPts val="0"/>
                        </a:spcAft>
                      </a:pPr>
                      <a:r>
                        <a:rPr kumimoji="0" lang="en-ZA" sz="1400" b="1" i="0" u="none" strike="noStrike" kern="1200" cap="none" normalizeH="0" baseline="0" dirty="0" smtClean="0">
                          <a:ln>
                            <a:noFill/>
                          </a:ln>
                          <a:solidFill>
                            <a:schemeClr val="bg1"/>
                          </a:solidFill>
                          <a:effectLst/>
                          <a:latin typeface="Arial Narrow" pitchFamily="34" charset="0"/>
                          <a:ea typeface="+mn-ea"/>
                          <a:cs typeface="Arial" charset="0"/>
                        </a:rPr>
                        <a:t>Annual target </a:t>
                      </a:r>
                    </a:p>
                    <a:p>
                      <a:pPr algn="ctr">
                        <a:lnSpc>
                          <a:spcPct val="115000"/>
                        </a:lnSpc>
                        <a:spcAft>
                          <a:spcPts val="0"/>
                        </a:spcAft>
                      </a:pPr>
                      <a:r>
                        <a:rPr kumimoji="0" lang="en-ZA" sz="1400" b="1" i="0" u="none" strike="noStrike" kern="1200" cap="none" normalizeH="0" baseline="0" dirty="0" smtClean="0">
                          <a:ln>
                            <a:noFill/>
                          </a:ln>
                          <a:solidFill>
                            <a:schemeClr val="bg1"/>
                          </a:solidFill>
                          <a:effectLst/>
                          <a:latin typeface="Arial Narrow" pitchFamily="34" charset="0"/>
                          <a:ea typeface="+mn-ea"/>
                          <a:cs typeface="Arial" charset="0"/>
                        </a:rPr>
                        <a:t>2014/15</a:t>
                      </a:r>
                      <a:endParaRPr kumimoji="0" lang="en-ZA" sz="1400" b="1" i="0" u="none" strike="noStrike" kern="1200" cap="none" normalizeH="0" baseline="0" dirty="0">
                        <a:ln>
                          <a:noFill/>
                        </a:ln>
                        <a:solidFill>
                          <a:schemeClr val="bg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smtClean="0">
                          <a:ln>
                            <a:noFill/>
                          </a:ln>
                          <a:solidFill>
                            <a:schemeClr val="bg1"/>
                          </a:solidFill>
                          <a:effectLst/>
                          <a:latin typeface="Arial Narrow" pitchFamily="34" charset="0"/>
                          <a:ea typeface="+mn-ea"/>
                          <a:cs typeface="Arial" charset="0"/>
                        </a:rPr>
                        <a:t>Achievements/Challenges/Corrective measures</a:t>
                      </a:r>
                    </a:p>
                  </a:txBody>
                  <a:tcPr marL="91454" marR="9145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r>
              <a:tr h="3601513">
                <a:tc>
                  <a:txBody>
                    <a:bodyPr/>
                    <a:lstStyle/>
                    <a:p>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Number of environmental knowledge and information management systems/tools developed, refined and or operational (EGIS, NEAS, O&amp;C Online system, CC M&amp;E system </a:t>
                      </a:r>
                      <a:r>
                        <a:rPr kumimoji="0" lang="en-ZA" sz="1400" b="0" i="0" u="none" strike="noStrike" kern="1200" cap="none" normalizeH="0" baseline="0" dirty="0" err="1" smtClean="0">
                          <a:ln>
                            <a:noFill/>
                          </a:ln>
                          <a:solidFill>
                            <a:schemeClr val="tx1"/>
                          </a:solidFill>
                          <a:effectLst/>
                          <a:latin typeface="Arial Narrow" pitchFamily="34" charset="0"/>
                          <a:ea typeface="+mn-ea"/>
                          <a:cs typeface="Arial" charset="0"/>
                        </a:rPr>
                        <a:t>etc</a:t>
                      </a: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a:t>
                      </a:r>
                      <a:endParaRPr kumimoji="0" lang="en-ZA" sz="1400" b="1" i="0" u="none" strike="noStrike" kern="1200" cap="none" normalizeH="0" baseline="0" dirty="0" smtClean="0">
                        <a:ln>
                          <a:noFill/>
                        </a:ln>
                        <a:solidFill>
                          <a:schemeClr val="tx1"/>
                        </a:solidFill>
                        <a:effectLst/>
                        <a:latin typeface="Arial Narrow" pitchFamily="34" charset="0"/>
                        <a:ea typeface="+mn-ea"/>
                        <a:cs typeface="Arial" charset="0"/>
                      </a:endParaRPr>
                    </a:p>
                  </a:txBody>
                  <a:tcPr marL="45728" marR="45728"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just">
                        <a:lnSpc>
                          <a:spcPct val="115000"/>
                        </a:lnSpc>
                        <a:spcAft>
                          <a:spcPts val="0"/>
                        </a:spcAft>
                      </a:pPr>
                      <a:r>
                        <a:rPr lang="en-ZA" sz="1400" dirty="0">
                          <a:solidFill>
                            <a:srgbClr val="000000"/>
                          </a:solidFill>
                          <a:effectLst/>
                          <a:latin typeface="Arial Narrow" panose="020B0606020202030204" pitchFamily="34" charset="0"/>
                          <a:ea typeface="Calibri" panose="020F0502020204030204" pitchFamily="34" charset="0"/>
                          <a:cs typeface="ArialMT"/>
                        </a:rPr>
                        <a:t>1 component - EIA</a:t>
                      </a:r>
                      <a:endParaRPr lang="en-ZA" sz="1400" dirty="0">
                        <a:effectLst/>
                        <a:latin typeface="Arial Narrow" panose="020B0606020202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ZA" sz="1400" dirty="0">
                          <a:solidFill>
                            <a:srgbClr val="000000"/>
                          </a:solidFill>
                          <a:effectLst/>
                          <a:latin typeface="Arial Narrow" panose="020B0606020202030204" pitchFamily="34" charset="0"/>
                          <a:ea typeface="Calibri" panose="020F0502020204030204" pitchFamily="34" charset="0"/>
                          <a:cs typeface="ArialMT"/>
                        </a:rPr>
                        <a:t>application monitoring system operational and providing statistics for 8 competent authorities for</a:t>
                      </a:r>
                      <a:endParaRPr lang="en-ZA" sz="1400" dirty="0">
                        <a:effectLst/>
                        <a:latin typeface="Arial Narrow" panose="020B0606020202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ZA" sz="1400" dirty="0">
                          <a:solidFill>
                            <a:srgbClr val="000000"/>
                          </a:solidFill>
                          <a:effectLst/>
                          <a:latin typeface="Arial Narrow" panose="020B0606020202030204" pitchFamily="34" charset="0"/>
                          <a:ea typeface="Calibri" panose="020F0502020204030204" pitchFamily="34" charset="0"/>
                          <a:cs typeface="ArialMT"/>
                        </a:rPr>
                        <a:t>Outcome 10 reporting</a:t>
                      </a:r>
                      <a:endParaRPr lang="en-ZA"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just">
                        <a:lnSpc>
                          <a:spcPct val="115000"/>
                        </a:lnSpc>
                        <a:spcAft>
                          <a:spcPts val="0"/>
                        </a:spcAft>
                      </a:pPr>
                      <a:r>
                        <a:rPr lang="en-ZA" sz="1400" dirty="0">
                          <a:solidFill>
                            <a:srgbClr val="000000"/>
                          </a:solidFill>
                          <a:effectLst/>
                          <a:latin typeface="Arial Narrow" panose="020B0606020202030204" pitchFamily="34" charset="0"/>
                          <a:ea typeface="Calibri" panose="020F0502020204030204" pitchFamily="34" charset="0"/>
                          <a:cs typeface="ArialMT"/>
                        </a:rPr>
                        <a:t>2 component of the NEMA Chapter 5 Environmental</a:t>
                      </a:r>
                      <a:endParaRPr lang="en-ZA" sz="1400" dirty="0">
                        <a:effectLst/>
                        <a:latin typeface="Arial Narrow" panose="020B0606020202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ZA" sz="1400" dirty="0">
                          <a:solidFill>
                            <a:srgbClr val="000000"/>
                          </a:solidFill>
                          <a:effectLst/>
                          <a:latin typeface="Arial Narrow" panose="020B0606020202030204" pitchFamily="34" charset="0"/>
                          <a:ea typeface="Calibri" panose="020F0502020204030204" pitchFamily="34" charset="0"/>
                          <a:cs typeface="ArialMT"/>
                        </a:rPr>
                        <a:t>Regulatory Authorization</a:t>
                      </a:r>
                      <a:endParaRPr lang="en-ZA" sz="1400" dirty="0">
                        <a:effectLst/>
                        <a:latin typeface="Arial Narrow" panose="020B0606020202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ZA" sz="1400" dirty="0">
                          <a:solidFill>
                            <a:srgbClr val="000000"/>
                          </a:solidFill>
                          <a:effectLst/>
                          <a:latin typeface="Arial Narrow" panose="020B0606020202030204" pitchFamily="34" charset="0"/>
                          <a:ea typeface="Calibri" panose="020F0502020204030204" pitchFamily="34" charset="0"/>
                          <a:cs typeface="ArialMT"/>
                        </a:rPr>
                        <a:t>system monitored (EIA amended timeframes module and the appeals</a:t>
                      </a:r>
                      <a:endParaRPr lang="en-ZA" sz="1400" dirty="0">
                        <a:effectLst/>
                        <a:latin typeface="Arial Narrow" panose="020B0606020202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ZA" sz="1400" dirty="0">
                          <a:solidFill>
                            <a:srgbClr val="000000"/>
                          </a:solidFill>
                          <a:effectLst/>
                          <a:latin typeface="Arial Narrow" panose="020B0606020202030204" pitchFamily="34" charset="0"/>
                          <a:ea typeface="Calibri" panose="020F0502020204030204" pitchFamily="34" charset="0"/>
                          <a:cs typeface="ArialMT"/>
                        </a:rPr>
                        <a:t>module)</a:t>
                      </a:r>
                      <a:endParaRPr lang="en-ZA"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just" defTabSz="457200" rtl="0" eaLnBrk="1" fontAlgn="auto" latinLnBrk="0" hangingPunct="1">
                        <a:lnSpc>
                          <a:spcPct val="115000"/>
                        </a:lnSpc>
                        <a:spcBef>
                          <a:spcPts val="0"/>
                        </a:spcBef>
                        <a:spcAft>
                          <a:spcPts val="0"/>
                        </a:spcAft>
                        <a:buClrTx/>
                        <a:buSzTx/>
                        <a:buFontTx/>
                        <a:buNone/>
                        <a:tabLst/>
                        <a:defRPr/>
                      </a:pPr>
                      <a:r>
                        <a:rPr kumimoji="0" lang="en-ZA" sz="1400" b="1" i="1" u="none" strike="noStrike" kern="1200" cap="none" normalizeH="0" baseline="0" dirty="0" smtClean="0">
                          <a:ln>
                            <a:noFill/>
                          </a:ln>
                          <a:solidFill>
                            <a:schemeClr val="tx1"/>
                          </a:solidFill>
                          <a:effectLst/>
                          <a:latin typeface="Arial Narrow" pitchFamily="34" charset="0"/>
                          <a:ea typeface="+mn-ea"/>
                          <a:cs typeface="Arial" charset="0"/>
                        </a:rPr>
                        <a:t>Progress:</a:t>
                      </a:r>
                    </a:p>
                    <a:p>
                      <a:pPr algn="just">
                        <a:lnSpc>
                          <a:spcPct val="115000"/>
                        </a:lnSpc>
                        <a:spcAft>
                          <a:spcPts val="0"/>
                        </a:spcAft>
                      </a:pPr>
                      <a:r>
                        <a:rPr lang="en-ZA" sz="1400" dirty="0" smtClean="0">
                          <a:solidFill>
                            <a:srgbClr val="000000"/>
                          </a:solidFill>
                          <a:effectLst/>
                          <a:latin typeface="Arial Narrow" panose="020B0606020202030204" pitchFamily="34" charset="0"/>
                          <a:ea typeface="Calibri" panose="020F0502020204030204" pitchFamily="34" charset="0"/>
                          <a:cs typeface="Arial" panose="020B0604020202020204" pitchFamily="34" charset="0"/>
                        </a:rPr>
                        <a:t>2 </a:t>
                      </a:r>
                      <a:r>
                        <a:rPr lang="en-ZA" sz="14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components of </a:t>
                      </a:r>
                      <a:r>
                        <a:rPr lang="en-ZA" sz="1400" dirty="0" smtClean="0">
                          <a:solidFill>
                            <a:srgbClr val="000000"/>
                          </a:solidFill>
                          <a:effectLst/>
                          <a:latin typeface="Arial Narrow" panose="020B0606020202030204" pitchFamily="34" charset="0"/>
                          <a:ea typeface="Calibri" panose="020F0502020204030204" pitchFamily="34" charset="0"/>
                          <a:cs typeface="Arial" panose="020B0604020202020204" pitchFamily="34" charset="0"/>
                        </a:rPr>
                        <a:t>National Environmental Authorisation System (NEAS)  </a:t>
                      </a:r>
                      <a:r>
                        <a:rPr lang="en-ZA" sz="14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monitored as follows: </a:t>
                      </a:r>
                      <a:endParaRPr lang="en-ZA" sz="1400" dirty="0">
                        <a:effectLst/>
                        <a:latin typeface="Arial Narrow" panose="020B0606020202030204" pitchFamily="34" charset="0"/>
                        <a:ea typeface="Calibri" panose="020F0502020204030204" pitchFamily="34" charset="0"/>
                        <a:cs typeface="Times New Roman" panose="02020603050405020304" pitchFamily="18" charset="0"/>
                      </a:endParaRPr>
                    </a:p>
                    <a:p>
                      <a:pPr marL="342900" lvl="0" indent="-342900" algn="just" fontAlgn="ctr">
                        <a:lnSpc>
                          <a:spcPct val="110000"/>
                        </a:lnSpc>
                        <a:spcAft>
                          <a:spcPts val="0"/>
                        </a:spcAft>
                        <a:buFont typeface="Symbol" panose="05050102010706020507" pitchFamily="18" charset="2"/>
                        <a:buChar char=""/>
                      </a:pPr>
                      <a:r>
                        <a:rPr lang="en-ZA" sz="14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EIA </a:t>
                      </a:r>
                      <a:r>
                        <a:rPr lang="en-GB" sz="1400" spc="10" dirty="0">
                          <a:solidFill>
                            <a:srgbClr val="000000"/>
                          </a:solidFill>
                          <a:effectLst/>
                          <a:latin typeface="Arial Narrow" panose="020B0606020202030204" pitchFamily="34" charset="0"/>
                          <a:ea typeface="Calibri" panose="020F0502020204030204" pitchFamily="34" charset="0"/>
                          <a:cs typeface="AvantGarde Bk BT"/>
                        </a:rPr>
                        <a:t>process monitored and Outcome 10 quarterly reports for 10 competent authorities produced</a:t>
                      </a:r>
                      <a:endParaRPr lang="en-ZA" sz="1400" dirty="0">
                        <a:effectLst/>
                        <a:latin typeface="Arial Narrow" panose="020B0606020202030204" pitchFamily="34" charset="0"/>
                        <a:ea typeface="Calibri" panose="020F0502020204030204" pitchFamily="34" charset="0"/>
                        <a:cs typeface="Times New Roman" panose="02020603050405020304" pitchFamily="18" charset="0"/>
                      </a:endParaRPr>
                    </a:p>
                    <a:p>
                      <a:pPr marL="342900" lvl="0" indent="-342900" algn="just" fontAlgn="ctr">
                        <a:lnSpc>
                          <a:spcPct val="110000"/>
                        </a:lnSpc>
                        <a:spcAft>
                          <a:spcPts val="0"/>
                        </a:spcAft>
                        <a:buFont typeface="Symbol" panose="05050102010706020507" pitchFamily="18" charset="2"/>
                        <a:buChar char=""/>
                      </a:pPr>
                      <a:r>
                        <a:rPr lang="en-GB" sz="1400" spc="10" dirty="0">
                          <a:solidFill>
                            <a:srgbClr val="000000"/>
                          </a:solidFill>
                          <a:effectLst/>
                          <a:latin typeface="Arial Narrow" panose="020B0606020202030204" pitchFamily="34" charset="0"/>
                          <a:ea typeface="Calibri" panose="020F0502020204030204" pitchFamily="34" charset="0"/>
                          <a:cs typeface="AvantGarde Bk BT"/>
                        </a:rPr>
                        <a:t>NEAS system for Appeals monitoring available </a:t>
                      </a:r>
                      <a:endParaRPr lang="en-ZA" sz="1400" dirty="0">
                        <a:effectLst/>
                        <a:latin typeface="Arial Narrow" panose="020B0606020202030204" pitchFamily="34" charset="0"/>
                        <a:ea typeface="Calibri" panose="020F0502020204030204" pitchFamily="34" charset="0"/>
                        <a:cs typeface="Times New Roman" panose="02020603050405020304" pitchFamily="18" charset="0"/>
                      </a:endParaRPr>
                    </a:p>
                    <a:p>
                      <a:pPr marL="342900" lvl="0" indent="-342900" algn="just" fontAlgn="ctr">
                        <a:lnSpc>
                          <a:spcPct val="110000"/>
                        </a:lnSpc>
                        <a:spcAft>
                          <a:spcPts val="0"/>
                        </a:spcAft>
                        <a:buFont typeface="Symbol" panose="05050102010706020507" pitchFamily="18" charset="2"/>
                        <a:buChar char=""/>
                      </a:pPr>
                      <a:r>
                        <a:rPr lang="en-GB" sz="1400" spc="10" dirty="0">
                          <a:solidFill>
                            <a:srgbClr val="000000"/>
                          </a:solidFill>
                          <a:effectLst/>
                          <a:latin typeface="Arial Narrow" panose="020B0606020202030204" pitchFamily="34" charset="0"/>
                          <a:ea typeface="Calibri" panose="020F0502020204030204" pitchFamily="34" charset="0"/>
                          <a:cs typeface="AvantGarde Bk BT"/>
                        </a:rPr>
                        <a:t>Facilitated the NEAS quarterly task team meetings</a:t>
                      </a:r>
                      <a:endParaRPr lang="en-ZA" sz="1400" dirty="0">
                        <a:effectLst/>
                        <a:latin typeface="Arial Narrow" panose="020B0606020202030204" pitchFamily="34" charset="0"/>
                        <a:ea typeface="Calibri" panose="020F0502020204030204" pitchFamily="34" charset="0"/>
                        <a:cs typeface="Times New Roman" panose="02020603050405020304" pitchFamily="18" charset="0"/>
                      </a:endParaRPr>
                    </a:p>
                    <a:p>
                      <a:pPr marL="342900" lvl="0" indent="-342900" algn="just" fontAlgn="ctr">
                        <a:lnSpc>
                          <a:spcPct val="110000"/>
                        </a:lnSpc>
                        <a:spcAft>
                          <a:spcPts val="0"/>
                        </a:spcAft>
                        <a:buFont typeface="Symbol" panose="05050102010706020507" pitchFamily="18" charset="2"/>
                        <a:buChar char=""/>
                      </a:pPr>
                      <a:r>
                        <a:rPr lang="en-GB" sz="1400" spc="10" dirty="0">
                          <a:solidFill>
                            <a:srgbClr val="000000"/>
                          </a:solidFill>
                          <a:effectLst/>
                          <a:latin typeface="Arial Narrow" panose="020B0606020202030204" pitchFamily="34" charset="0"/>
                          <a:ea typeface="Calibri" panose="020F0502020204030204" pitchFamily="34" charset="0"/>
                          <a:cs typeface="AvantGarde Bk BT"/>
                        </a:rPr>
                        <a:t>Action plan for  populating the NEAS appeals register for two competent authorities developed</a:t>
                      </a:r>
                      <a:endParaRPr lang="en-ZA"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 name="Slide Number Placeholder 1"/>
          <p:cNvSpPr>
            <a:spLocks noGrp="1"/>
          </p:cNvSpPr>
          <p:nvPr>
            <p:ph type="sldNum" sz="quarter" idx="12"/>
          </p:nvPr>
        </p:nvSpPr>
        <p:spPr/>
        <p:txBody>
          <a:bodyPr/>
          <a:lstStyle/>
          <a:p>
            <a:pPr>
              <a:defRPr/>
            </a:pPr>
            <a:fld id="{9C457303-9F10-4D8F-8D76-077531F17F12}" type="slidenum">
              <a:rPr lang="en-US" smtClean="0">
                <a:solidFill>
                  <a:prstClr val="black">
                    <a:tint val="75000"/>
                  </a:prstClr>
                </a:solidFill>
              </a:rPr>
              <a:pPr>
                <a:defRPr/>
              </a:pPr>
              <a:t>18</a:t>
            </a:fld>
            <a:endParaRPr lang="en-US">
              <a:solidFill>
                <a:prstClr val="black">
                  <a:tint val="75000"/>
                </a:prstClr>
              </a:solidFill>
            </a:endParaRPr>
          </a:p>
        </p:txBody>
      </p:sp>
    </p:spTree>
    <p:extLst>
      <p:ext uri="{BB962C8B-B14F-4D97-AF65-F5344CB8AC3E}">
        <p14:creationId xmlns:p14="http://schemas.microsoft.com/office/powerpoint/2010/main" val="7841693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Title 1"/>
          <p:cNvSpPr>
            <a:spLocks noGrp="1"/>
          </p:cNvSpPr>
          <p:nvPr>
            <p:ph type="title"/>
          </p:nvPr>
        </p:nvSpPr>
        <p:spPr>
          <a:xfrm>
            <a:off x="457200" y="110866"/>
            <a:ext cx="8229600" cy="584344"/>
          </a:xfrm>
        </p:spPr>
        <p:txBody>
          <a:bodyPr/>
          <a:lstStyle/>
          <a:p>
            <a:pPr eaLnBrk="1" hangingPunct="1"/>
            <a:r>
              <a:rPr lang="en-US" altLang="en-US" sz="2600" dirty="0">
                <a:solidFill>
                  <a:srgbClr val="008000"/>
                </a:solidFill>
              </a:rPr>
              <a:t>PROGRAMME </a:t>
            </a:r>
            <a:r>
              <a:rPr lang="en-US" altLang="en-US" sz="2600" dirty="0" smtClean="0">
                <a:solidFill>
                  <a:srgbClr val="008000"/>
                </a:solidFill>
              </a:rPr>
              <a:t>1: </a:t>
            </a:r>
            <a:r>
              <a:rPr lang="en-US" altLang="en-US" sz="2600" dirty="0">
                <a:solidFill>
                  <a:srgbClr val="008000"/>
                </a:solidFill>
              </a:rPr>
              <a:t>ADMINISTRATION</a:t>
            </a:r>
          </a:p>
        </p:txBody>
      </p:sp>
      <p:graphicFrame>
        <p:nvGraphicFramePr>
          <p:cNvPr id="4" name="Group 121"/>
          <p:cNvGraphicFramePr>
            <a:graphicFrameLocks noGrp="1"/>
          </p:cNvGraphicFramePr>
          <p:nvPr>
            <p:ph idx="1"/>
            <p:extLst>
              <p:ext uri="{D42A27DB-BD31-4B8C-83A1-F6EECF244321}">
                <p14:modId xmlns:p14="http://schemas.microsoft.com/office/powerpoint/2010/main" val="3887950956"/>
              </p:ext>
            </p:extLst>
          </p:nvPr>
        </p:nvGraphicFramePr>
        <p:xfrm>
          <a:off x="286604" y="695210"/>
          <a:ext cx="8679974" cy="4678756"/>
        </p:xfrm>
        <a:graphic>
          <a:graphicData uri="http://schemas.openxmlformats.org/drawingml/2006/table">
            <a:tbl>
              <a:tblPr/>
              <a:tblGrid>
                <a:gridCol w="2524835"/>
                <a:gridCol w="1473958"/>
                <a:gridCol w="1528549"/>
                <a:gridCol w="3152632"/>
              </a:tblGrid>
              <a:tr h="197329">
                <a:tc gridSpan="4">
                  <a:txBody>
                    <a:bodyPr/>
                    <a:lstStyle/>
                    <a:p>
                      <a:r>
                        <a:rPr kumimoji="0" lang="en-ZA" sz="1400" b="1" i="0" u="none" strike="noStrike" kern="1200" cap="none" normalizeH="0" baseline="0" dirty="0" smtClean="0">
                          <a:ln>
                            <a:noFill/>
                          </a:ln>
                          <a:solidFill>
                            <a:schemeClr val="bg1"/>
                          </a:solidFill>
                          <a:effectLst/>
                          <a:latin typeface="Arial Narrow" pitchFamily="34" charset="0"/>
                          <a:ea typeface="+mn-ea"/>
                          <a:cs typeface="Arial" charset="0"/>
                        </a:rPr>
                        <a:t>SO: Effective knowledge and information management for the sector</a:t>
                      </a:r>
                    </a:p>
                  </a:txBody>
                  <a:tcPr marL="91454" marR="9145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hMerge="1">
                  <a:txBody>
                    <a:bodyPr/>
                    <a:lstStyle/>
                    <a:p>
                      <a:endParaRPr lang="en-ZA"/>
                    </a:p>
                  </a:txBody>
                  <a:tcPr/>
                </a:tc>
                <a:tc hMerge="1">
                  <a:txBody>
                    <a:bodyPr/>
                    <a:lstStyle/>
                    <a:p>
                      <a:endParaRPr lang="en-ZA"/>
                    </a:p>
                  </a:txBody>
                  <a:tcPr/>
                </a:tc>
                <a:tc hMerge="1">
                  <a:txBody>
                    <a:bodyPr/>
                    <a:lstStyle/>
                    <a:p>
                      <a:endParaRPr lang="en-ZA"/>
                    </a:p>
                  </a:txBody>
                  <a:tcPr/>
                </a:tc>
              </a:tr>
              <a:tr h="4334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smtClean="0">
                          <a:ln>
                            <a:noFill/>
                          </a:ln>
                          <a:solidFill>
                            <a:schemeClr val="bg1"/>
                          </a:solidFill>
                          <a:effectLst/>
                          <a:latin typeface="Arial Narrow" pitchFamily="34" charset="0"/>
                          <a:ea typeface="+mn-ea"/>
                          <a:cs typeface="Arial" charset="0"/>
                        </a:rPr>
                        <a:t>Performance indicator </a:t>
                      </a:r>
                    </a:p>
                  </a:txBody>
                  <a:tcPr marL="91454" marR="9145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algn="ctr">
                        <a:lnSpc>
                          <a:spcPct val="115000"/>
                        </a:lnSpc>
                        <a:spcAft>
                          <a:spcPts val="0"/>
                        </a:spcAft>
                      </a:pPr>
                      <a:r>
                        <a:rPr kumimoji="0" lang="en-ZA" sz="1400" b="1" i="0" u="none" strike="noStrike" kern="1200" cap="none" normalizeH="0" baseline="0" dirty="0" smtClean="0">
                          <a:ln>
                            <a:noFill/>
                          </a:ln>
                          <a:solidFill>
                            <a:schemeClr val="bg1"/>
                          </a:solidFill>
                          <a:effectLst/>
                          <a:latin typeface="Arial Narrow" pitchFamily="34" charset="0"/>
                          <a:ea typeface="+mn-ea"/>
                          <a:cs typeface="Arial" charset="0"/>
                        </a:rPr>
                        <a:t>Baseline </a:t>
                      </a:r>
                      <a:endParaRPr kumimoji="0" lang="en-ZA" sz="1400" b="1" i="0" u="none" strike="noStrike" kern="1200" cap="none" normalizeH="0" baseline="0" dirty="0">
                        <a:ln>
                          <a:noFill/>
                        </a:ln>
                        <a:solidFill>
                          <a:schemeClr val="bg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algn="ctr">
                        <a:lnSpc>
                          <a:spcPct val="115000"/>
                        </a:lnSpc>
                        <a:spcAft>
                          <a:spcPts val="0"/>
                        </a:spcAft>
                      </a:pPr>
                      <a:r>
                        <a:rPr kumimoji="0" lang="en-ZA" sz="1400" b="1" i="0" u="none" strike="noStrike" kern="1200" cap="none" normalizeH="0" baseline="0" dirty="0" smtClean="0">
                          <a:ln>
                            <a:noFill/>
                          </a:ln>
                          <a:solidFill>
                            <a:schemeClr val="bg1"/>
                          </a:solidFill>
                          <a:effectLst/>
                          <a:latin typeface="Arial Narrow" pitchFamily="34" charset="0"/>
                          <a:ea typeface="+mn-ea"/>
                          <a:cs typeface="Arial" charset="0"/>
                        </a:rPr>
                        <a:t>Annual target </a:t>
                      </a:r>
                    </a:p>
                    <a:p>
                      <a:pPr algn="ctr">
                        <a:lnSpc>
                          <a:spcPct val="115000"/>
                        </a:lnSpc>
                        <a:spcAft>
                          <a:spcPts val="0"/>
                        </a:spcAft>
                      </a:pPr>
                      <a:r>
                        <a:rPr kumimoji="0" lang="en-ZA" sz="1400" b="1" i="0" u="none" strike="noStrike" kern="1200" cap="none" normalizeH="0" baseline="0" dirty="0" smtClean="0">
                          <a:ln>
                            <a:noFill/>
                          </a:ln>
                          <a:solidFill>
                            <a:schemeClr val="bg1"/>
                          </a:solidFill>
                          <a:effectLst/>
                          <a:latin typeface="Arial Narrow" pitchFamily="34" charset="0"/>
                          <a:ea typeface="+mn-ea"/>
                          <a:cs typeface="Arial" charset="0"/>
                        </a:rPr>
                        <a:t>2014/15</a:t>
                      </a:r>
                      <a:endParaRPr kumimoji="0" lang="en-ZA" sz="1400" b="1" i="0" u="none" strike="noStrike" kern="1200" cap="none" normalizeH="0" baseline="0" dirty="0">
                        <a:ln>
                          <a:noFill/>
                        </a:ln>
                        <a:solidFill>
                          <a:schemeClr val="bg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smtClean="0">
                          <a:ln>
                            <a:noFill/>
                          </a:ln>
                          <a:solidFill>
                            <a:schemeClr val="bg1"/>
                          </a:solidFill>
                          <a:effectLst/>
                          <a:latin typeface="Arial Narrow" pitchFamily="34" charset="0"/>
                          <a:ea typeface="+mn-ea"/>
                          <a:cs typeface="Arial" charset="0"/>
                        </a:rPr>
                        <a:t>Achievements/Challenges/Corrective measures</a:t>
                      </a:r>
                    </a:p>
                  </a:txBody>
                  <a:tcPr marL="91454" marR="9145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r>
              <a:tr h="1074115">
                <a:tc rowSpan="2">
                  <a:txBody>
                    <a:bodyPr/>
                    <a:lstStyle/>
                    <a:p>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Number of environmental knowledge and information management systems/tools developed, refined and or operational (EGIS, NEAS, O&amp;C Online system, CC M&amp;E system </a:t>
                      </a:r>
                      <a:r>
                        <a:rPr kumimoji="0" lang="en-ZA" sz="1400" b="0" i="0" u="none" strike="noStrike" kern="1200" cap="none" normalizeH="0" baseline="0" dirty="0" err="1" smtClean="0">
                          <a:ln>
                            <a:noFill/>
                          </a:ln>
                          <a:solidFill>
                            <a:schemeClr val="tx1"/>
                          </a:solidFill>
                          <a:effectLst/>
                          <a:latin typeface="Arial Narrow" pitchFamily="34" charset="0"/>
                          <a:ea typeface="+mn-ea"/>
                          <a:cs typeface="Arial" charset="0"/>
                        </a:rPr>
                        <a:t>etc</a:t>
                      </a: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 </a:t>
                      </a:r>
                      <a:endParaRPr kumimoji="0" lang="en-ZA" sz="1400" b="1" i="0" u="none" strike="noStrike" kern="1200" cap="none" normalizeH="0" baseline="0" dirty="0" smtClean="0">
                        <a:ln>
                          <a:noFill/>
                        </a:ln>
                        <a:solidFill>
                          <a:schemeClr val="tx1"/>
                        </a:solidFill>
                        <a:effectLst/>
                        <a:latin typeface="Arial Narrow" pitchFamily="34" charset="0"/>
                        <a:ea typeface="+mn-ea"/>
                        <a:cs typeface="Arial" charset="0"/>
                      </a:endParaRPr>
                    </a:p>
                  </a:txBody>
                  <a:tcPr marL="45728" marR="45728"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a:lnSpc>
                          <a:spcPct val="115000"/>
                        </a:lnSpc>
                        <a:spcAft>
                          <a:spcPts val="0"/>
                        </a:spcAft>
                      </a:pPr>
                      <a:r>
                        <a:rPr kumimoji="0" lang="en-ZA" sz="1400" b="0" i="0" u="none" strike="noStrike" kern="1200" cap="none" normalizeH="0" baseline="0" dirty="0">
                          <a:ln>
                            <a:noFill/>
                          </a:ln>
                          <a:solidFill>
                            <a:schemeClr val="tx1"/>
                          </a:solidFill>
                          <a:effectLst/>
                          <a:latin typeface="Arial Narrow" pitchFamily="34" charset="0"/>
                          <a:ea typeface="+mn-ea"/>
                          <a:cs typeface="Arial" charset="0"/>
                        </a:rPr>
                        <a:t>Draft Climate Change Response M&amp;E System Developed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a:lnSpc>
                          <a:spcPct val="115000"/>
                        </a:lnSpc>
                        <a:spcAft>
                          <a:spcPts val="0"/>
                        </a:spcAft>
                      </a:pPr>
                      <a:r>
                        <a:rPr kumimoji="0" lang="en-ZA" sz="1400" b="0" i="0" u="none" strike="noStrike" kern="1200" cap="none" normalizeH="0" baseline="0" dirty="0">
                          <a:ln>
                            <a:noFill/>
                          </a:ln>
                          <a:solidFill>
                            <a:schemeClr val="tx1"/>
                          </a:solidFill>
                          <a:effectLst/>
                          <a:latin typeface="Arial Narrow" pitchFamily="34" charset="0"/>
                          <a:ea typeface="+mn-ea"/>
                          <a:cs typeface="Arial" charset="0"/>
                        </a:rPr>
                        <a:t>Design of Climate Change response M&amp;E system </a:t>
                      </a: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 </a:t>
                      </a:r>
                      <a:r>
                        <a:rPr kumimoji="0" lang="en-ZA" sz="1400" b="0" i="0" u="none" strike="noStrike" kern="1200" cap="none" normalizeH="0" baseline="0" dirty="0">
                          <a:ln>
                            <a:noFill/>
                          </a:ln>
                          <a:solidFill>
                            <a:schemeClr val="tx1"/>
                          </a:solidFill>
                          <a:effectLst/>
                          <a:latin typeface="Arial Narrow" pitchFamily="34" charset="0"/>
                          <a:ea typeface="+mn-ea"/>
                          <a:cs typeface="Arial" charset="0"/>
                        </a:rPr>
                        <a:t>approved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kumimoji="0" lang="en-ZA" sz="1400" b="1" i="1" u="none" strike="noStrike" kern="1200" cap="none" normalizeH="0" baseline="0" dirty="0" smtClean="0">
                          <a:ln>
                            <a:noFill/>
                          </a:ln>
                          <a:solidFill>
                            <a:schemeClr val="tx1"/>
                          </a:solidFill>
                          <a:effectLst/>
                          <a:latin typeface="Arial Narrow" pitchFamily="34" charset="0"/>
                          <a:ea typeface="+mn-ea"/>
                          <a:cs typeface="Arial" charset="0"/>
                        </a:rPr>
                        <a:t>Progress:</a:t>
                      </a:r>
                    </a:p>
                    <a:p>
                      <a:pPr algn="l">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Design </a:t>
                      </a:r>
                      <a:r>
                        <a:rPr kumimoji="0" lang="en-ZA" sz="1400" b="0" i="0" u="none" strike="noStrike" kern="1200" cap="none" normalizeH="0" baseline="0" dirty="0">
                          <a:ln>
                            <a:noFill/>
                          </a:ln>
                          <a:solidFill>
                            <a:schemeClr val="tx1"/>
                          </a:solidFill>
                          <a:effectLst/>
                          <a:latin typeface="Arial Narrow" pitchFamily="34" charset="0"/>
                          <a:ea typeface="+mn-ea"/>
                          <a:cs typeface="Arial" charset="0"/>
                        </a:rPr>
                        <a:t>of Climate Change response M&amp;E system approved by MINMEC</a:t>
                      </a:r>
                    </a:p>
                    <a:p>
                      <a:pPr algn="l">
                        <a:lnSpc>
                          <a:spcPct val="115000"/>
                        </a:lnSpc>
                        <a:spcAft>
                          <a:spcPts val="0"/>
                        </a:spcAft>
                      </a:pPr>
                      <a:r>
                        <a:rPr kumimoji="0" lang="en-ZA" sz="1400" b="0" i="0" u="none" strike="noStrike" kern="1200" cap="none" normalizeH="0" baseline="0" dirty="0">
                          <a:ln>
                            <a:noFill/>
                          </a:ln>
                          <a:solidFill>
                            <a:schemeClr val="tx1"/>
                          </a:solidFill>
                          <a:effectLst/>
                          <a:latin typeface="Arial Narrow" pitchFamily="34" charset="0"/>
                          <a:ea typeface="+mn-ea"/>
                          <a:cs typeface="Arial"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99722">
                <a:tc vMerge="1">
                  <a:txBody>
                    <a:bodyPr/>
                    <a:lstStyle/>
                    <a:p>
                      <a:endParaRPr kumimoji="0" lang="en-ZA" sz="1200" b="1" i="0" u="none" strike="noStrike" kern="1200" cap="none" normalizeH="0" baseline="0" dirty="0" smtClean="0">
                        <a:ln>
                          <a:noFill/>
                        </a:ln>
                        <a:solidFill>
                          <a:schemeClr val="tx1"/>
                        </a:solidFill>
                        <a:effectLst/>
                        <a:latin typeface="Arial Narrow" pitchFamily="34" charset="0"/>
                        <a:ea typeface="+mn-ea"/>
                        <a:cs typeface="Arial" charset="0"/>
                      </a:endParaRPr>
                    </a:p>
                  </a:txBody>
                  <a:tcPr marL="45728" marR="45728"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South African Air Quality Information Systen (SAAQIS) </a:t>
                      </a:r>
                      <a:r>
                        <a:rPr kumimoji="0" lang="en-ZA" sz="1400" b="0" i="0" u="none" strike="noStrike" kern="1200" cap="none" normalizeH="0" baseline="0" dirty="0">
                          <a:ln>
                            <a:noFill/>
                          </a:ln>
                          <a:solidFill>
                            <a:schemeClr val="tx1"/>
                          </a:solidFill>
                          <a:effectLst/>
                          <a:latin typeface="Arial Narrow" pitchFamily="34" charset="0"/>
                          <a:ea typeface="+mn-ea"/>
                          <a:cs typeface="Arial" charset="0"/>
                        </a:rPr>
                        <a:t>Phase II </a:t>
                      </a: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System Finalized (National Atmospheric Emissions Information System) </a:t>
                      </a:r>
                      <a:endParaRPr kumimoji="0" lang="en-ZA" sz="14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just">
                        <a:lnSpc>
                          <a:spcPct val="115000"/>
                        </a:lnSpc>
                        <a:spcAft>
                          <a:spcPts val="0"/>
                        </a:spcAft>
                      </a:pPr>
                      <a:r>
                        <a:rPr kumimoji="0" lang="en-ZA" sz="1400" b="0" i="0" u="none" strike="noStrike" kern="1200" cap="none" normalizeH="0" baseline="0" dirty="0">
                          <a:ln>
                            <a:noFill/>
                          </a:ln>
                          <a:solidFill>
                            <a:schemeClr val="tx1"/>
                          </a:solidFill>
                          <a:effectLst/>
                          <a:latin typeface="Arial Narrow" pitchFamily="34" charset="0"/>
                          <a:ea typeface="+mn-ea"/>
                          <a:cs typeface="Arial" charset="0"/>
                        </a:rPr>
                        <a:t>50 % of facilities with</a:t>
                      </a:r>
                    </a:p>
                    <a:p>
                      <a:pPr algn="just">
                        <a:lnSpc>
                          <a:spcPct val="115000"/>
                        </a:lnSpc>
                        <a:spcAft>
                          <a:spcPts val="0"/>
                        </a:spcAft>
                      </a:pPr>
                      <a:r>
                        <a:rPr kumimoji="0" lang="en-ZA" sz="1400" b="0" i="0" u="none" strike="noStrike" kern="1200" cap="none" normalizeH="0" baseline="0" dirty="0">
                          <a:ln>
                            <a:noFill/>
                          </a:ln>
                          <a:solidFill>
                            <a:schemeClr val="tx1"/>
                          </a:solidFill>
                          <a:effectLst/>
                          <a:latin typeface="Arial Narrow" pitchFamily="34" charset="0"/>
                          <a:ea typeface="+mn-ea"/>
                          <a:cs typeface="Arial" charset="0"/>
                        </a:rPr>
                        <a:t>AELs reporting to the</a:t>
                      </a:r>
                    </a:p>
                    <a:p>
                      <a:pPr marL="0" marR="0" lvl="2" indent="0" algn="just" defTabSz="457200" rtl="0" eaLnBrk="1" fontAlgn="auto" latinLnBrk="0" hangingPunct="1">
                        <a:lnSpc>
                          <a:spcPct val="115000"/>
                        </a:lnSpc>
                        <a:spcBef>
                          <a:spcPts val="0"/>
                        </a:spcBef>
                        <a:spcAft>
                          <a:spcPts val="0"/>
                        </a:spcAft>
                        <a:buClrTx/>
                        <a:buSzTx/>
                        <a:buFontTx/>
                        <a:buNone/>
                        <a:tabLst/>
                        <a:defRPr/>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National Atmospheric Emissions Inventory System (NAEIS)</a:t>
                      </a:r>
                      <a:endParaRPr kumimoji="0" lang="en-US" altLang="en-US" sz="1400" b="0" i="0" u="none" strike="noStrike" kern="1200" cap="none" normalizeH="0" baseline="0" dirty="0" smtClean="0">
                        <a:ln>
                          <a:noFill/>
                        </a:ln>
                        <a:solidFill>
                          <a:schemeClr val="tx1"/>
                        </a:solidFill>
                        <a:effectLst/>
                        <a:latin typeface="Arial Narrow" pitchFamily="34" charset="0"/>
                        <a:ea typeface="+mn-ea"/>
                        <a:cs typeface="Arial" charset="0"/>
                      </a:endParaRPr>
                    </a:p>
                    <a:p>
                      <a:pPr algn="just">
                        <a:lnSpc>
                          <a:spcPct val="115000"/>
                        </a:lnSpc>
                        <a:spcAft>
                          <a:spcPts val="0"/>
                        </a:spcAft>
                      </a:pPr>
                      <a:endParaRPr kumimoji="0" lang="en-ZA" sz="14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algn="just" defTabSz="457200" rtl="0" eaLnBrk="1" latinLnBrk="0" hangingPunct="1">
                        <a:lnSpc>
                          <a:spcPct val="115000"/>
                        </a:lnSpc>
                        <a:spcAft>
                          <a:spcPts val="0"/>
                        </a:spcAft>
                      </a:pPr>
                      <a:r>
                        <a:rPr kumimoji="0" lang="en-ZA" sz="1400" b="1" i="1" u="none" strike="noStrike" kern="1200" cap="none" normalizeH="0" baseline="0" dirty="0" smtClean="0">
                          <a:ln>
                            <a:noFill/>
                          </a:ln>
                          <a:solidFill>
                            <a:schemeClr val="tx1"/>
                          </a:solidFill>
                          <a:effectLst/>
                          <a:latin typeface="Arial Narrow" pitchFamily="34" charset="0"/>
                          <a:ea typeface="+mn-ea"/>
                          <a:cs typeface="Arial" charset="0"/>
                        </a:rPr>
                        <a:t>Progress:</a:t>
                      </a:r>
                    </a:p>
                    <a:p>
                      <a:pPr algn="just">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The </a:t>
                      </a:r>
                      <a:r>
                        <a:rPr kumimoji="0" lang="en-ZA" sz="1400" b="0" i="0" u="none" strike="noStrike" kern="1200" cap="none" normalizeH="0" baseline="0" dirty="0">
                          <a:ln>
                            <a:noFill/>
                          </a:ln>
                          <a:solidFill>
                            <a:schemeClr val="tx1"/>
                          </a:solidFill>
                          <a:effectLst/>
                          <a:latin typeface="Arial Narrow" pitchFamily="34" charset="0"/>
                          <a:ea typeface="+mn-ea"/>
                          <a:cs typeface="Arial" charset="0"/>
                        </a:rPr>
                        <a:t>50% target was not achieved. The NAEIS reporting regulations were only gazetted in the week of 01 April 2015</a:t>
                      </a: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a:t>
                      </a:r>
                    </a:p>
                    <a:p>
                      <a:pPr algn="just">
                        <a:lnSpc>
                          <a:spcPct val="115000"/>
                        </a:lnSpc>
                        <a:spcAft>
                          <a:spcPts val="0"/>
                        </a:spcAft>
                      </a:pPr>
                      <a:endParaRPr kumimoji="0" lang="en-ZA" sz="1400" b="0" i="0" u="none" strike="noStrike" kern="1200" cap="none" normalizeH="0" baseline="0" dirty="0" smtClean="0">
                        <a:ln>
                          <a:noFill/>
                        </a:ln>
                        <a:solidFill>
                          <a:schemeClr val="tx1"/>
                        </a:solidFill>
                        <a:effectLst/>
                        <a:latin typeface="Arial Narrow" pitchFamily="34" charset="0"/>
                        <a:ea typeface="+mn-ea"/>
                        <a:cs typeface="Arial" charset="0"/>
                      </a:endParaRPr>
                    </a:p>
                    <a:p>
                      <a:pPr algn="just">
                        <a:lnSpc>
                          <a:spcPct val="115000"/>
                        </a:lnSpc>
                        <a:spcAft>
                          <a:spcPts val="0"/>
                        </a:spcAft>
                      </a:pPr>
                      <a:r>
                        <a:rPr kumimoji="0" lang="en-ZA" sz="1400" b="1" i="1" u="none" strike="noStrike" kern="1200" cap="none" normalizeH="0" baseline="0" dirty="0" smtClean="0">
                          <a:ln>
                            <a:noFill/>
                          </a:ln>
                          <a:solidFill>
                            <a:schemeClr val="tx1"/>
                          </a:solidFill>
                          <a:effectLst/>
                          <a:latin typeface="Arial Narrow" pitchFamily="34" charset="0"/>
                          <a:ea typeface="+mn-ea"/>
                          <a:cs typeface="Arial" charset="0"/>
                        </a:rPr>
                        <a:t>Challenges:</a:t>
                      </a:r>
                    </a:p>
                    <a:p>
                      <a:pPr algn="just">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Delays in finalising the NAEIS reporting regulations</a:t>
                      </a:r>
                    </a:p>
                    <a:p>
                      <a:pPr algn="just">
                        <a:lnSpc>
                          <a:spcPct val="115000"/>
                        </a:lnSpc>
                        <a:spcAft>
                          <a:spcPts val="0"/>
                        </a:spcAft>
                      </a:pPr>
                      <a:endParaRPr kumimoji="0" lang="en-ZA" sz="1400" b="0" i="0" u="none" strike="noStrike" kern="1200" cap="none" normalizeH="0" baseline="0" dirty="0" smtClean="0">
                        <a:ln>
                          <a:noFill/>
                        </a:ln>
                        <a:solidFill>
                          <a:schemeClr val="tx1"/>
                        </a:solidFill>
                        <a:effectLst/>
                        <a:latin typeface="Arial Narrow" pitchFamily="34" charset="0"/>
                        <a:ea typeface="+mn-ea"/>
                        <a:cs typeface="Arial" charset="0"/>
                      </a:endParaRPr>
                    </a:p>
                    <a:p>
                      <a:pPr algn="just">
                        <a:lnSpc>
                          <a:spcPct val="115000"/>
                        </a:lnSpc>
                        <a:spcAft>
                          <a:spcPts val="0"/>
                        </a:spcAft>
                      </a:pPr>
                      <a:r>
                        <a:rPr kumimoji="0" lang="en-ZA" sz="1400" b="1" i="1" u="none" strike="noStrike" kern="1200" cap="none" normalizeH="0" baseline="0" dirty="0" smtClean="0">
                          <a:ln>
                            <a:noFill/>
                          </a:ln>
                          <a:solidFill>
                            <a:schemeClr val="tx1"/>
                          </a:solidFill>
                          <a:effectLst/>
                          <a:latin typeface="Arial Narrow" pitchFamily="34" charset="0"/>
                          <a:ea typeface="+mn-ea"/>
                          <a:cs typeface="Arial" charset="0"/>
                        </a:rPr>
                        <a:t>Corrective measures:</a:t>
                      </a:r>
                    </a:p>
                    <a:p>
                      <a:pPr algn="just">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The regulations have since been finalised at the time of preparing this report.</a:t>
                      </a:r>
                      <a:endParaRPr kumimoji="0" lang="en-ZA" sz="14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 name="Slide Number Placeholder 1"/>
          <p:cNvSpPr>
            <a:spLocks noGrp="1"/>
          </p:cNvSpPr>
          <p:nvPr>
            <p:ph type="sldNum" sz="quarter" idx="12"/>
          </p:nvPr>
        </p:nvSpPr>
        <p:spPr/>
        <p:txBody>
          <a:bodyPr/>
          <a:lstStyle/>
          <a:p>
            <a:pPr>
              <a:defRPr/>
            </a:pPr>
            <a:fld id="{9C457303-9F10-4D8F-8D76-077531F17F12}" type="slidenum">
              <a:rPr lang="en-US" smtClean="0">
                <a:solidFill>
                  <a:prstClr val="black">
                    <a:tint val="75000"/>
                  </a:prstClr>
                </a:solidFill>
              </a:rPr>
              <a:pPr>
                <a:defRPr/>
              </a:pPr>
              <a:t>19</a:t>
            </a:fld>
            <a:endParaRPr lang="en-US">
              <a:solidFill>
                <a:prstClr val="black">
                  <a:tint val="75000"/>
                </a:prstClr>
              </a:solidFill>
            </a:endParaRPr>
          </a:p>
        </p:txBody>
      </p:sp>
    </p:spTree>
    <p:extLst>
      <p:ext uri="{BB962C8B-B14F-4D97-AF65-F5344CB8AC3E}">
        <p14:creationId xmlns:p14="http://schemas.microsoft.com/office/powerpoint/2010/main" val="39066002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5" name="Subtitle 2"/>
          <p:cNvSpPr>
            <a:spLocks noGrp="1"/>
          </p:cNvSpPr>
          <p:nvPr>
            <p:ph type="subTitle" idx="1"/>
          </p:nvPr>
        </p:nvSpPr>
        <p:spPr>
          <a:xfrm>
            <a:off x="805218" y="1746914"/>
            <a:ext cx="7806519" cy="696036"/>
          </a:xfrm>
        </p:spPr>
        <p:txBody>
          <a:bodyPr/>
          <a:lstStyle/>
          <a:p>
            <a:pPr eaLnBrk="1" hangingPunct="1"/>
            <a:r>
              <a:rPr lang="en-US" altLang="en-US" dirty="0">
                <a:solidFill>
                  <a:srgbClr val="FFFFFF"/>
                </a:solidFill>
              </a:rPr>
              <a:t>PROGRAMME </a:t>
            </a:r>
            <a:r>
              <a:rPr lang="en-US" altLang="en-US" dirty="0" smtClean="0">
                <a:solidFill>
                  <a:srgbClr val="FFFFFF"/>
                </a:solidFill>
              </a:rPr>
              <a:t>1: </a:t>
            </a:r>
            <a:r>
              <a:rPr lang="en-US" altLang="en-US" dirty="0">
                <a:solidFill>
                  <a:srgbClr val="FFFFFF"/>
                </a:solidFill>
              </a:rPr>
              <a:t>ADMINISTRATION</a:t>
            </a:r>
            <a:endParaRPr lang="en-US" altLang="en-US" dirty="0" smtClean="0">
              <a:solidFill>
                <a:srgbClr val="FFFFFF"/>
              </a:solidFill>
            </a:endParaRPr>
          </a:p>
        </p:txBody>
      </p:sp>
      <p:sp>
        <p:nvSpPr>
          <p:cNvPr id="2" name="Slide Number Placeholder 1"/>
          <p:cNvSpPr>
            <a:spLocks noGrp="1"/>
          </p:cNvSpPr>
          <p:nvPr>
            <p:ph type="sldNum" sz="quarter" idx="12"/>
          </p:nvPr>
        </p:nvSpPr>
        <p:spPr/>
        <p:txBody>
          <a:bodyPr/>
          <a:lstStyle/>
          <a:p>
            <a:fld id="{A93EE5D1-DB4A-44B8-8972-8AE12B704016}" type="slidenum">
              <a:rPr lang="en-US" altLang="en-US" smtClean="0"/>
              <a:pPr/>
              <a:t>2</a:t>
            </a:fld>
            <a:endParaRPr lang="en-US" altLang="en-US"/>
          </a:p>
        </p:txBody>
      </p:sp>
    </p:spTree>
    <p:extLst>
      <p:ext uri="{BB962C8B-B14F-4D97-AF65-F5344CB8AC3E}">
        <p14:creationId xmlns:p14="http://schemas.microsoft.com/office/powerpoint/2010/main" val="17961845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Title 1"/>
          <p:cNvSpPr>
            <a:spLocks noGrp="1"/>
          </p:cNvSpPr>
          <p:nvPr>
            <p:ph type="title"/>
          </p:nvPr>
        </p:nvSpPr>
        <p:spPr>
          <a:xfrm>
            <a:off x="457200" y="274639"/>
            <a:ext cx="8229600" cy="584344"/>
          </a:xfrm>
        </p:spPr>
        <p:txBody>
          <a:bodyPr/>
          <a:lstStyle/>
          <a:p>
            <a:pPr eaLnBrk="1" hangingPunct="1"/>
            <a:r>
              <a:rPr lang="en-US" altLang="en-US" sz="2600" dirty="0">
                <a:solidFill>
                  <a:srgbClr val="008000"/>
                </a:solidFill>
              </a:rPr>
              <a:t>PROGRAMME </a:t>
            </a:r>
            <a:r>
              <a:rPr lang="en-US" altLang="en-US" sz="2600" dirty="0" smtClean="0">
                <a:solidFill>
                  <a:srgbClr val="008000"/>
                </a:solidFill>
              </a:rPr>
              <a:t>1: </a:t>
            </a:r>
            <a:r>
              <a:rPr lang="en-US" altLang="en-US" sz="2600" dirty="0">
                <a:solidFill>
                  <a:srgbClr val="008000"/>
                </a:solidFill>
              </a:rPr>
              <a:t>ADMINISTRATION</a:t>
            </a:r>
          </a:p>
        </p:txBody>
      </p:sp>
      <p:graphicFrame>
        <p:nvGraphicFramePr>
          <p:cNvPr id="4" name="Group 121"/>
          <p:cNvGraphicFramePr>
            <a:graphicFrameLocks noGrp="1"/>
          </p:cNvGraphicFramePr>
          <p:nvPr>
            <p:ph idx="1"/>
            <p:extLst>
              <p:ext uri="{D42A27DB-BD31-4B8C-83A1-F6EECF244321}">
                <p14:modId xmlns:p14="http://schemas.microsoft.com/office/powerpoint/2010/main" val="1556185685"/>
              </p:ext>
            </p:extLst>
          </p:nvPr>
        </p:nvGraphicFramePr>
        <p:xfrm>
          <a:off x="313899" y="813738"/>
          <a:ext cx="8584441" cy="4510528"/>
        </p:xfrm>
        <a:graphic>
          <a:graphicData uri="http://schemas.openxmlformats.org/drawingml/2006/table">
            <a:tbl>
              <a:tblPr/>
              <a:tblGrid>
                <a:gridCol w="2338395"/>
                <a:gridCol w="2015240"/>
                <a:gridCol w="1965278"/>
                <a:gridCol w="2265528"/>
              </a:tblGrid>
              <a:tr h="426589">
                <a:tc gridSpan="4">
                  <a:txBody>
                    <a:bodyPr/>
                    <a:lstStyle/>
                    <a:p>
                      <a:r>
                        <a:rPr kumimoji="0" lang="en-ZA" sz="1400" b="1" i="0" u="none" strike="noStrike" kern="1200" cap="none" normalizeH="0" baseline="0" dirty="0" smtClean="0">
                          <a:ln>
                            <a:noFill/>
                          </a:ln>
                          <a:solidFill>
                            <a:schemeClr val="bg1"/>
                          </a:solidFill>
                          <a:effectLst/>
                          <a:latin typeface="Arial Narrow" pitchFamily="34" charset="0"/>
                          <a:ea typeface="+mn-ea"/>
                          <a:cs typeface="Arial" charset="0"/>
                        </a:rPr>
                        <a:t>SO: Effective knowledge and information management for the sector</a:t>
                      </a:r>
                    </a:p>
                  </a:txBody>
                  <a:tcPr marL="91454" marR="9145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hMerge="1">
                  <a:txBody>
                    <a:bodyPr/>
                    <a:lstStyle/>
                    <a:p>
                      <a:endParaRPr lang="en-ZA"/>
                    </a:p>
                  </a:txBody>
                  <a:tcPr/>
                </a:tc>
                <a:tc hMerge="1">
                  <a:txBody>
                    <a:bodyPr/>
                    <a:lstStyle/>
                    <a:p>
                      <a:endParaRPr lang="en-ZA"/>
                    </a:p>
                  </a:txBody>
                  <a:tcPr/>
                </a:tc>
                <a:tc hMerge="1">
                  <a:txBody>
                    <a:bodyPr/>
                    <a:lstStyle/>
                    <a:p>
                      <a:endParaRPr lang="en-ZA"/>
                    </a:p>
                  </a:txBody>
                  <a:tcPr/>
                </a:tc>
              </a:tr>
              <a:tr h="2035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smtClean="0">
                          <a:ln>
                            <a:noFill/>
                          </a:ln>
                          <a:solidFill>
                            <a:schemeClr val="bg1"/>
                          </a:solidFill>
                          <a:effectLst/>
                          <a:latin typeface="Arial Narrow" pitchFamily="34" charset="0"/>
                          <a:ea typeface="+mn-ea"/>
                          <a:cs typeface="Arial" charset="0"/>
                        </a:rPr>
                        <a:t>Performance indicator </a:t>
                      </a:r>
                    </a:p>
                  </a:txBody>
                  <a:tcPr marL="91454" marR="9145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algn="ctr">
                        <a:lnSpc>
                          <a:spcPct val="115000"/>
                        </a:lnSpc>
                        <a:spcAft>
                          <a:spcPts val="0"/>
                        </a:spcAft>
                      </a:pPr>
                      <a:r>
                        <a:rPr kumimoji="0" lang="en-ZA" sz="1400" b="1" i="0" u="none" strike="noStrike" kern="1200" cap="none" normalizeH="0" baseline="0" dirty="0" smtClean="0">
                          <a:ln>
                            <a:noFill/>
                          </a:ln>
                          <a:solidFill>
                            <a:schemeClr val="bg1"/>
                          </a:solidFill>
                          <a:effectLst/>
                          <a:latin typeface="Arial Narrow" pitchFamily="34" charset="0"/>
                          <a:ea typeface="+mn-ea"/>
                          <a:cs typeface="Arial" charset="0"/>
                        </a:rPr>
                        <a:t>Baseline </a:t>
                      </a:r>
                      <a:endParaRPr kumimoji="0" lang="en-ZA" sz="1400" b="1" i="0" u="none" strike="noStrike" kern="1200" cap="none" normalizeH="0" baseline="0" dirty="0">
                        <a:ln>
                          <a:noFill/>
                        </a:ln>
                        <a:solidFill>
                          <a:schemeClr val="bg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algn="ctr">
                        <a:lnSpc>
                          <a:spcPct val="115000"/>
                        </a:lnSpc>
                        <a:spcAft>
                          <a:spcPts val="0"/>
                        </a:spcAft>
                      </a:pPr>
                      <a:r>
                        <a:rPr kumimoji="0" lang="en-ZA" sz="1400" b="1" i="0" u="none" strike="noStrike" kern="1200" cap="none" normalizeH="0" baseline="0" dirty="0" smtClean="0">
                          <a:ln>
                            <a:noFill/>
                          </a:ln>
                          <a:solidFill>
                            <a:schemeClr val="bg1"/>
                          </a:solidFill>
                          <a:effectLst/>
                          <a:latin typeface="Arial Narrow" pitchFamily="34" charset="0"/>
                          <a:ea typeface="+mn-ea"/>
                          <a:cs typeface="Arial" charset="0"/>
                        </a:rPr>
                        <a:t>Annual target </a:t>
                      </a:r>
                    </a:p>
                    <a:p>
                      <a:pPr algn="ctr">
                        <a:lnSpc>
                          <a:spcPct val="115000"/>
                        </a:lnSpc>
                        <a:spcAft>
                          <a:spcPts val="0"/>
                        </a:spcAft>
                      </a:pPr>
                      <a:r>
                        <a:rPr kumimoji="0" lang="en-ZA" sz="1400" b="1" i="0" u="none" strike="noStrike" kern="1200" cap="none" normalizeH="0" baseline="0" dirty="0" smtClean="0">
                          <a:ln>
                            <a:noFill/>
                          </a:ln>
                          <a:solidFill>
                            <a:schemeClr val="bg1"/>
                          </a:solidFill>
                          <a:effectLst/>
                          <a:latin typeface="Arial Narrow" pitchFamily="34" charset="0"/>
                          <a:ea typeface="+mn-ea"/>
                          <a:cs typeface="Arial" charset="0"/>
                        </a:rPr>
                        <a:t>2014/15</a:t>
                      </a:r>
                      <a:endParaRPr kumimoji="0" lang="en-ZA" sz="1400" b="1" i="0" u="none" strike="noStrike" kern="1200" cap="none" normalizeH="0" baseline="0" dirty="0">
                        <a:ln>
                          <a:noFill/>
                        </a:ln>
                        <a:solidFill>
                          <a:schemeClr val="bg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smtClean="0">
                          <a:ln>
                            <a:noFill/>
                          </a:ln>
                          <a:solidFill>
                            <a:schemeClr val="bg1"/>
                          </a:solidFill>
                          <a:effectLst/>
                          <a:latin typeface="Arial Narrow" pitchFamily="34" charset="0"/>
                          <a:ea typeface="+mn-ea"/>
                          <a:cs typeface="Arial" charset="0"/>
                        </a:rPr>
                        <a:t>Achievements/Challenges/Corrective measures</a:t>
                      </a:r>
                    </a:p>
                  </a:txBody>
                  <a:tcPr marL="91454" marR="9145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r>
              <a:tr h="697879">
                <a:tc rowSpan="3">
                  <a:txBody>
                    <a:bodyPr/>
                    <a:lstStyle/>
                    <a:p>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Number of environmental knowledge and information management, monitoring and evaluation reports/ publications and response options produced </a:t>
                      </a:r>
                    </a:p>
                  </a:txBody>
                  <a:tcPr marL="45728" marR="45728"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just">
                        <a:lnSpc>
                          <a:spcPct val="115000"/>
                        </a:lnSpc>
                        <a:spcAft>
                          <a:spcPts val="0"/>
                        </a:spcAft>
                      </a:pPr>
                      <a:r>
                        <a:rPr lang="en-ZA" sz="1400" dirty="0">
                          <a:solidFill>
                            <a:srgbClr val="000000"/>
                          </a:solidFill>
                          <a:effectLst/>
                          <a:latin typeface="Arial Narrow" panose="020B0606020202030204" pitchFamily="34" charset="0"/>
                          <a:ea typeface="Calibri" panose="020F0502020204030204" pitchFamily="34" charset="0"/>
                          <a:cs typeface="ArialMT"/>
                        </a:rPr>
                        <a:t>State of the Oceans</a:t>
                      </a:r>
                      <a:endParaRPr lang="en-ZA" sz="1400" dirty="0">
                        <a:effectLst/>
                        <a:latin typeface="Arial Narrow" panose="020B0606020202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ZA" sz="1400" dirty="0">
                          <a:solidFill>
                            <a:srgbClr val="000000"/>
                          </a:solidFill>
                          <a:effectLst/>
                          <a:latin typeface="Arial Narrow" panose="020B0606020202030204" pitchFamily="34" charset="0"/>
                          <a:ea typeface="Calibri" panose="020F0502020204030204" pitchFamily="34" charset="0"/>
                          <a:cs typeface="ArialMT"/>
                        </a:rPr>
                        <a:t>Report compiled</a:t>
                      </a:r>
                      <a:endParaRPr lang="en-ZA"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just">
                        <a:lnSpc>
                          <a:spcPct val="115000"/>
                        </a:lnSpc>
                        <a:spcAft>
                          <a:spcPts val="0"/>
                        </a:spcAft>
                      </a:pPr>
                      <a:r>
                        <a:rPr lang="en-ZA" sz="1400" dirty="0">
                          <a:solidFill>
                            <a:srgbClr val="000000"/>
                          </a:solidFill>
                          <a:effectLst/>
                          <a:latin typeface="Arial Narrow" panose="020B0606020202030204" pitchFamily="34" charset="0"/>
                          <a:ea typeface="Calibri" panose="020F0502020204030204" pitchFamily="34" charset="0"/>
                          <a:cs typeface="ArialMT"/>
                        </a:rPr>
                        <a:t>State of the Oceans</a:t>
                      </a:r>
                      <a:endParaRPr lang="en-ZA" sz="1400" dirty="0">
                        <a:effectLst/>
                        <a:latin typeface="Arial Narrow" panose="020B0606020202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ZA" sz="1400" dirty="0">
                          <a:solidFill>
                            <a:srgbClr val="000000"/>
                          </a:solidFill>
                          <a:effectLst/>
                          <a:latin typeface="Arial Narrow" panose="020B0606020202030204" pitchFamily="34" charset="0"/>
                          <a:ea typeface="Calibri" panose="020F0502020204030204" pitchFamily="34" charset="0"/>
                          <a:cs typeface="ArialMT"/>
                        </a:rPr>
                        <a:t>Report compiled</a:t>
                      </a:r>
                      <a:endParaRPr lang="en-ZA"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just" defTabSz="457200" rtl="0" eaLnBrk="1" fontAlgn="auto" latinLnBrk="0" hangingPunct="1">
                        <a:lnSpc>
                          <a:spcPct val="115000"/>
                        </a:lnSpc>
                        <a:spcBef>
                          <a:spcPts val="0"/>
                        </a:spcBef>
                        <a:spcAft>
                          <a:spcPts val="0"/>
                        </a:spcAft>
                        <a:buClrTx/>
                        <a:buSzTx/>
                        <a:buFontTx/>
                        <a:buNone/>
                        <a:tabLst/>
                        <a:defRPr/>
                      </a:pPr>
                      <a:r>
                        <a:rPr kumimoji="0" lang="en-ZA" sz="1400" b="1" i="1" u="none" strike="noStrike" kern="1200" cap="none" normalizeH="0" baseline="0" dirty="0" smtClean="0">
                          <a:ln>
                            <a:noFill/>
                          </a:ln>
                          <a:solidFill>
                            <a:schemeClr val="tx1"/>
                          </a:solidFill>
                          <a:effectLst/>
                          <a:latin typeface="Arial Narrow" pitchFamily="34" charset="0"/>
                          <a:ea typeface="+mn-ea"/>
                          <a:cs typeface="Arial" charset="0"/>
                        </a:rPr>
                        <a:t>Progress:</a:t>
                      </a:r>
                    </a:p>
                    <a:p>
                      <a:pPr algn="just">
                        <a:lnSpc>
                          <a:spcPct val="115000"/>
                        </a:lnSpc>
                        <a:spcAft>
                          <a:spcPts val="0"/>
                        </a:spcAft>
                      </a:pPr>
                      <a:r>
                        <a:rPr lang="en-ZA" sz="1400" dirty="0" smtClean="0">
                          <a:solidFill>
                            <a:srgbClr val="000000"/>
                          </a:solidFill>
                          <a:effectLst/>
                          <a:latin typeface="Arial Narrow" panose="020B0606020202030204" pitchFamily="34" charset="0"/>
                          <a:ea typeface="Calibri" panose="020F0502020204030204" pitchFamily="34" charset="0"/>
                          <a:cs typeface="ArialMT"/>
                        </a:rPr>
                        <a:t>State of </a:t>
                      </a:r>
                      <a:r>
                        <a:rPr lang="en-ZA" sz="1400" dirty="0">
                          <a:solidFill>
                            <a:srgbClr val="000000"/>
                          </a:solidFill>
                          <a:effectLst/>
                          <a:latin typeface="Arial Narrow" panose="020B0606020202030204" pitchFamily="34" charset="0"/>
                          <a:ea typeface="Calibri" panose="020F0502020204030204" pitchFamily="34" charset="0"/>
                          <a:cs typeface="ArialMT"/>
                        </a:rPr>
                        <a:t>the Oceans Report has been produced</a:t>
                      </a:r>
                      <a:endParaRPr lang="en-ZA"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7879">
                <a:tc v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400" b="0" i="0" u="none" strike="noStrike" kern="1200" cap="none" spc="0" normalizeH="0" baseline="0" noProof="0" dirty="0" smtClean="0">
                        <a:ln>
                          <a:noFill/>
                        </a:ln>
                        <a:solidFill>
                          <a:schemeClr val="tx1"/>
                        </a:solidFill>
                        <a:effectLst/>
                        <a:uLnTx/>
                        <a:uFillTx/>
                        <a:latin typeface="Arial Narrow" pitchFamily="34" charset="0"/>
                        <a:ea typeface="+mn-ea"/>
                        <a:cs typeface="Arial" charset="0"/>
                      </a:endParaRPr>
                    </a:p>
                  </a:txBody>
                  <a:tcPr marL="45728" marR="45728" marT="45735" marB="4573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just">
                        <a:lnSpc>
                          <a:spcPct val="115000"/>
                        </a:lnSpc>
                        <a:spcAft>
                          <a:spcPts val="0"/>
                        </a:spcAft>
                      </a:pPr>
                      <a:r>
                        <a:rPr kumimoji="0" lang="en-ZA" sz="1400" b="0" i="0" u="none" strike="noStrike" kern="1200" cap="none" normalizeH="0" baseline="0" dirty="0">
                          <a:ln>
                            <a:noFill/>
                          </a:ln>
                          <a:solidFill>
                            <a:schemeClr val="tx1"/>
                          </a:solidFill>
                          <a:effectLst/>
                          <a:latin typeface="Arial Narrow" pitchFamily="34" charset="0"/>
                          <a:ea typeface="+mn-ea"/>
                          <a:cs typeface="Arial" charset="0"/>
                        </a:rPr>
                        <a:t>15 peer-reviewed</a:t>
                      </a:r>
                    </a:p>
                    <a:p>
                      <a:pPr algn="just">
                        <a:lnSpc>
                          <a:spcPct val="115000"/>
                        </a:lnSpc>
                        <a:spcAft>
                          <a:spcPts val="0"/>
                        </a:spcAft>
                      </a:pPr>
                      <a:r>
                        <a:rPr kumimoji="0" lang="en-ZA" sz="1400" b="0" i="0" u="none" strike="noStrike" kern="1200" cap="none" normalizeH="0" baseline="0" dirty="0">
                          <a:ln>
                            <a:noFill/>
                          </a:ln>
                          <a:solidFill>
                            <a:schemeClr val="tx1"/>
                          </a:solidFill>
                          <a:effectLst/>
                          <a:latin typeface="Arial Narrow" pitchFamily="34" charset="0"/>
                          <a:ea typeface="+mn-ea"/>
                          <a:cs typeface="Arial" charset="0"/>
                        </a:rPr>
                        <a:t>publications (including theses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just">
                        <a:lnSpc>
                          <a:spcPct val="115000"/>
                        </a:lnSpc>
                        <a:spcAft>
                          <a:spcPts val="0"/>
                        </a:spcAft>
                      </a:pPr>
                      <a:r>
                        <a:rPr kumimoji="0" lang="en-ZA" sz="1400" b="0" i="0" u="none" strike="noStrike" kern="1200" cap="none" normalizeH="0" baseline="0" dirty="0">
                          <a:ln>
                            <a:noFill/>
                          </a:ln>
                          <a:solidFill>
                            <a:schemeClr val="tx1"/>
                          </a:solidFill>
                          <a:effectLst/>
                          <a:latin typeface="Arial Narrow" pitchFamily="34" charset="0"/>
                          <a:ea typeface="+mn-ea"/>
                          <a:cs typeface="Arial" charset="0"/>
                        </a:rPr>
                        <a:t>18 peer-reviewed</a:t>
                      </a:r>
                    </a:p>
                    <a:p>
                      <a:pPr algn="just">
                        <a:lnSpc>
                          <a:spcPct val="115000"/>
                        </a:lnSpc>
                        <a:spcAft>
                          <a:spcPts val="0"/>
                        </a:spcAft>
                      </a:pPr>
                      <a:r>
                        <a:rPr kumimoji="0" lang="en-ZA" sz="1400" b="0" i="0" u="none" strike="noStrike" kern="1200" cap="none" normalizeH="0" baseline="0" dirty="0">
                          <a:ln>
                            <a:noFill/>
                          </a:ln>
                          <a:solidFill>
                            <a:schemeClr val="tx1"/>
                          </a:solidFill>
                          <a:effectLst/>
                          <a:latin typeface="Arial Narrow" pitchFamily="34" charset="0"/>
                          <a:ea typeface="+mn-ea"/>
                          <a:cs typeface="Arial" charset="0"/>
                        </a:rPr>
                        <a:t>scientific publications</a:t>
                      </a:r>
                    </a:p>
                    <a:p>
                      <a:pPr algn="just">
                        <a:lnSpc>
                          <a:spcPct val="115000"/>
                        </a:lnSpc>
                        <a:spcAft>
                          <a:spcPts val="0"/>
                        </a:spcAft>
                      </a:pPr>
                      <a:r>
                        <a:rPr kumimoji="0" lang="en-ZA" sz="1400" b="0" i="0" u="none" strike="noStrike" kern="1200" cap="none" normalizeH="0" baseline="0" dirty="0">
                          <a:ln>
                            <a:noFill/>
                          </a:ln>
                          <a:solidFill>
                            <a:schemeClr val="tx1"/>
                          </a:solidFill>
                          <a:effectLst/>
                          <a:latin typeface="Arial Narrow" pitchFamily="34" charset="0"/>
                          <a:ea typeface="+mn-ea"/>
                          <a:cs typeface="Arial" charset="0"/>
                        </a:rPr>
                        <a:t>(including theses)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just" defTabSz="457200" rtl="0" eaLnBrk="1" fontAlgn="auto" latinLnBrk="0" hangingPunct="1">
                        <a:lnSpc>
                          <a:spcPct val="115000"/>
                        </a:lnSpc>
                        <a:spcBef>
                          <a:spcPts val="0"/>
                        </a:spcBef>
                        <a:spcAft>
                          <a:spcPts val="0"/>
                        </a:spcAft>
                        <a:buClrTx/>
                        <a:buSzTx/>
                        <a:buFontTx/>
                        <a:buNone/>
                        <a:tabLst/>
                        <a:defRPr/>
                      </a:pPr>
                      <a:r>
                        <a:rPr kumimoji="0" lang="en-ZA" sz="1400" b="1" i="1" u="none" strike="noStrike" kern="1200" cap="none" normalizeH="0" baseline="0" dirty="0" smtClean="0">
                          <a:ln>
                            <a:noFill/>
                          </a:ln>
                          <a:solidFill>
                            <a:schemeClr val="tx1"/>
                          </a:solidFill>
                          <a:effectLst/>
                          <a:latin typeface="Arial Narrow" pitchFamily="34" charset="0"/>
                          <a:ea typeface="+mn-ea"/>
                          <a:cs typeface="Arial" charset="0"/>
                        </a:rPr>
                        <a:t>Progress:</a:t>
                      </a:r>
                    </a:p>
                    <a:p>
                      <a:pPr algn="just">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26 </a:t>
                      </a:r>
                      <a:r>
                        <a:rPr kumimoji="0" lang="en-ZA" sz="1400" b="0" i="0" u="none" strike="noStrike" kern="1200" cap="none" normalizeH="0" baseline="0" dirty="0">
                          <a:ln>
                            <a:noFill/>
                          </a:ln>
                          <a:solidFill>
                            <a:schemeClr val="tx1"/>
                          </a:solidFill>
                          <a:effectLst/>
                          <a:latin typeface="Arial Narrow" pitchFamily="34" charset="0"/>
                          <a:ea typeface="+mn-ea"/>
                          <a:cs typeface="Arial" charset="0"/>
                        </a:rPr>
                        <a:t>scientific publications peer reviewed.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7879">
                <a:tc v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400" b="0" i="0" u="none" strike="noStrike" kern="1200" cap="none" spc="0" normalizeH="0" baseline="0" noProof="0" dirty="0" smtClean="0">
                        <a:ln>
                          <a:noFill/>
                        </a:ln>
                        <a:solidFill>
                          <a:schemeClr val="tx1"/>
                        </a:solidFill>
                        <a:effectLst/>
                        <a:uLnTx/>
                        <a:uFillTx/>
                        <a:latin typeface="Arial Narrow" pitchFamily="34" charset="0"/>
                        <a:ea typeface="+mn-ea"/>
                        <a:cs typeface="Arial" charset="0"/>
                      </a:endParaRPr>
                    </a:p>
                  </a:txBody>
                  <a:tcPr marL="45728" marR="45728" marT="45735" marB="4573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a:lnSpc>
                          <a:spcPct val="115000"/>
                        </a:lnSpc>
                        <a:spcAft>
                          <a:spcPts val="0"/>
                        </a:spcAft>
                      </a:pPr>
                      <a:r>
                        <a:rPr lang="en-ZA" sz="1400" dirty="0" smtClean="0">
                          <a:solidFill>
                            <a:srgbClr val="000000"/>
                          </a:solidFill>
                          <a:effectLst/>
                          <a:latin typeface="Arial Narrow" panose="020B0606020202030204" pitchFamily="34" charset="0"/>
                          <a:ea typeface="Calibri" panose="020F0502020204030204" pitchFamily="34" charset="0"/>
                          <a:cs typeface="ArialMT"/>
                        </a:rPr>
                        <a:t>All South African Environmental Outlook (SAEO) </a:t>
                      </a:r>
                      <a:r>
                        <a:rPr lang="en-ZA" sz="1400" dirty="0">
                          <a:solidFill>
                            <a:srgbClr val="000000"/>
                          </a:solidFill>
                          <a:effectLst/>
                          <a:latin typeface="Arial Narrow" panose="020B0606020202030204" pitchFamily="34" charset="0"/>
                          <a:ea typeface="Calibri" panose="020F0502020204030204" pitchFamily="34" charset="0"/>
                          <a:cs typeface="ArialMT"/>
                        </a:rPr>
                        <a:t>specialist</a:t>
                      </a:r>
                      <a:endParaRPr lang="en-ZA" sz="1400" dirty="0">
                        <a:effectLst/>
                        <a:latin typeface="Arial Narrow" panose="020B060602020203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en-ZA" sz="1400" dirty="0">
                          <a:solidFill>
                            <a:srgbClr val="000000"/>
                          </a:solidFill>
                          <a:effectLst/>
                          <a:latin typeface="Arial Narrow" panose="020B0606020202030204" pitchFamily="34" charset="0"/>
                          <a:ea typeface="Calibri" panose="020F0502020204030204" pitchFamily="34" charset="0"/>
                          <a:cs typeface="ArialMT"/>
                        </a:rPr>
                        <a:t>chapters of the report inter Protected Areas</a:t>
                      </a:r>
                      <a:endParaRPr lang="en-ZA" sz="1400" dirty="0">
                        <a:effectLst/>
                        <a:latin typeface="Arial Narrow" panose="020B060602020203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en-ZA" sz="1400" dirty="0">
                          <a:solidFill>
                            <a:srgbClr val="000000"/>
                          </a:solidFill>
                          <a:effectLst/>
                          <a:latin typeface="Arial Narrow" panose="020B0606020202030204" pitchFamily="34" charset="0"/>
                          <a:ea typeface="Calibri" panose="020F0502020204030204" pitchFamily="34" charset="0"/>
                          <a:cs typeface="ArialMT"/>
                        </a:rPr>
                        <a:t>Database formally</a:t>
                      </a:r>
                      <a:endParaRPr lang="en-ZA" sz="1400" dirty="0">
                        <a:effectLst/>
                        <a:latin typeface="Arial Narrow" panose="020B060602020203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en-ZA" sz="1400" dirty="0">
                          <a:solidFill>
                            <a:srgbClr val="000000"/>
                          </a:solidFill>
                          <a:effectLst/>
                          <a:latin typeface="Arial Narrow" panose="020B0606020202030204" pitchFamily="34" charset="0"/>
                          <a:ea typeface="Calibri" panose="020F0502020204030204" pitchFamily="34" charset="0"/>
                          <a:cs typeface="ArialMT"/>
                        </a:rPr>
                        <a:t>assessed against the South African Quality Assessment </a:t>
                      </a:r>
                      <a:r>
                        <a:rPr lang="en-ZA" sz="1400" dirty="0" smtClean="0">
                          <a:solidFill>
                            <a:srgbClr val="000000"/>
                          </a:solidFill>
                          <a:effectLst/>
                          <a:latin typeface="Arial Narrow" panose="020B0606020202030204" pitchFamily="34" charset="0"/>
                          <a:ea typeface="Calibri" panose="020F0502020204030204" pitchFamily="34" charset="0"/>
                          <a:cs typeface="ArialMT"/>
                        </a:rPr>
                        <a:t>Framework</a:t>
                      </a:r>
                      <a:r>
                        <a:rPr lang="en-ZA" sz="1400" baseline="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 </a:t>
                      </a:r>
                      <a:r>
                        <a:rPr lang="en-ZA" sz="1400" dirty="0" smtClean="0">
                          <a:solidFill>
                            <a:srgbClr val="000000"/>
                          </a:solidFill>
                          <a:effectLst/>
                          <a:latin typeface="Arial Narrow" panose="020B0606020202030204" pitchFamily="34" charset="0"/>
                          <a:ea typeface="Calibri" panose="020F0502020204030204" pitchFamily="34" charset="0"/>
                          <a:cs typeface="ArialMT"/>
                        </a:rPr>
                        <a:t>(SASQAF</a:t>
                      </a:r>
                      <a:r>
                        <a:rPr lang="en-ZA" sz="1400" dirty="0">
                          <a:solidFill>
                            <a:srgbClr val="000000"/>
                          </a:solidFill>
                          <a:effectLst/>
                          <a:latin typeface="Arial Narrow" panose="020B0606020202030204" pitchFamily="34" charset="0"/>
                          <a:ea typeface="Calibri" panose="020F0502020204030204" pitchFamily="34" charset="0"/>
                          <a:cs typeface="ArialMT"/>
                        </a:rPr>
                        <a:t>)</a:t>
                      </a:r>
                      <a:endParaRPr lang="en-ZA"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just">
                        <a:lnSpc>
                          <a:spcPct val="115000"/>
                        </a:lnSpc>
                        <a:spcAft>
                          <a:spcPts val="0"/>
                        </a:spcAft>
                      </a:pPr>
                      <a:r>
                        <a:rPr lang="en-ZA" sz="1400" dirty="0">
                          <a:solidFill>
                            <a:srgbClr val="000000"/>
                          </a:solidFill>
                          <a:effectLst/>
                          <a:latin typeface="Arial Narrow" panose="020B0606020202030204" pitchFamily="34" charset="0"/>
                          <a:ea typeface="Calibri" panose="020F0502020204030204" pitchFamily="34" charset="0"/>
                          <a:cs typeface="ArialMT"/>
                        </a:rPr>
                        <a:t>2012 SAEO Report</a:t>
                      </a:r>
                      <a:endParaRPr lang="en-ZA" sz="1400" dirty="0">
                        <a:effectLst/>
                        <a:latin typeface="Arial Narrow" panose="020B0606020202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ZA" sz="1400" dirty="0">
                          <a:solidFill>
                            <a:srgbClr val="000000"/>
                          </a:solidFill>
                          <a:effectLst/>
                          <a:latin typeface="Arial Narrow" panose="020B0606020202030204" pitchFamily="34" charset="0"/>
                          <a:ea typeface="Calibri" panose="020F0502020204030204" pitchFamily="34" charset="0"/>
                          <a:cs typeface="ArialMT"/>
                        </a:rPr>
                        <a:t>Published </a:t>
                      </a:r>
                      <a:endParaRPr lang="en-ZA" sz="1400" dirty="0" smtClean="0">
                        <a:solidFill>
                          <a:srgbClr val="000000"/>
                        </a:solidFill>
                        <a:effectLst/>
                        <a:latin typeface="Arial Narrow" panose="020B0606020202030204" pitchFamily="34" charset="0"/>
                        <a:ea typeface="Calibri" panose="020F0502020204030204" pitchFamily="34" charset="0"/>
                        <a:cs typeface="ArialMT"/>
                      </a:endParaRPr>
                    </a:p>
                    <a:p>
                      <a:pPr algn="just">
                        <a:lnSpc>
                          <a:spcPct val="115000"/>
                        </a:lnSpc>
                        <a:spcAft>
                          <a:spcPts val="0"/>
                        </a:spcAft>
                      </a:pPr>
                      <a:endParaRPr lang="en-ZA" sz="1400" dirty="0" smtClean="0">
                        <a:solidFill>
                          <a:srgbClr val="000000"/>
                        </a:solidFill>
                        <a:effectLst/>
                        <a:latin typeface="Arial Narrow" panose="020B0606020202030204" pitchFamily="34" charset="0"/>
                        <a:ea typeface="Calibri" panose="020F0502020204030204" pitchFamily="34" charset="0"/>
                        <a:cs typeface="ArialMT"/>
                      </a:endParaRPr>
                    </a:p>
                    <a:p>
                      <a:pPr algn="just">
                        <a:lnSpc>
                          <a:spcPct val="115000"/>
                        </a:lnSpc>
                        <a:spcAft>
                          <a:spcPts val="0"/>
                        </a:spcAft>
                      </a:pPr>
                      <a:r>
                        <a:rPr lang="en-ZA" sz="1400" dirty="0" smtClean="0">
                          <a:solidFill>
                            <a:srgbClr val="000000"/>
                          </a:solidFill>
                          <a:effectLst/>
                          <a:latin typeface="Arial Narrow" panose="020B0606020202030204" pitchFamily="34" charset="0"/>
                          <a:ea typeface="Calibri" panose="020F0502020204030204" pitchFamily="34" charset="0"/>
                          <a:cs typeface="ArialMT"/>
                        </a:rPr>
                        <a:t>National Strategy</a:t>
                      </a:r>
                      <a:r>
                        <a:rPr lang="en-ZA" sz="1400" baseline="0" dirty="0" smtClean="0">
                          <a:solidFill>
                            <a:srgbClr val="000000"/>
                          </a:solidFill>
                          <a:effectLst/>
                          <a:latin typeface="Arial Narrow" panose="020B0606020202030204" pitchFamily="34" charset="0"/>
                          <a:ea typeface="Calibri" panose="020F0502020204030204" pitchFamily="34" charset="0"/>
                          <a:cs typeface="ArialMT"/>
                        </a:rPr>
                        <a:t> for sustainable Development          (</a:t>
                      </a:r>
                      <a:r>
                        <a:rPr lang="en-ZA" sz="1400" dirty="0" smtClean="0">
                          <a:solidFill>
                            <a:srgbClr val="000000"/>
                          </a:solidFill>
                          <a:effectLst/>
                          <a:latin typeface="Arial Narrow" panose="020B0606020202030204" pitchFamily="34" charset="0"/>
                          <a:ea typeface="Calibri" panose="020F0502020204030204" pitchFamily="34" charset="0"/>
                          <a:cs typeface="ArialMT"/>
                        </a:rPr>
                        <a:t>NSSD1) </a:t>
                      </a:r>
                      <a:r>
                        <a:rPr lang="en-ZA" sz="1400" dirty="0">
                          <a:solidFill>
                            <a:srgbClr val="000000"/>
                          </a:solidFill>
                          <a:effectLst/>
                          <a:latin typeface="Arial Narrow" panose="020B0606020202030204" pitchFamily="34" charset="0"/>
                          <a:ea typeface="Calibri" panose="020F0502020204030204" pitchFamily="34" charset="0"/>
                          <a:cs typeface="ArialMT"/>
                        </a:rPr>
                        <a:t>M&amp;E Report</a:t>
                      </a:r>
                      <a:endParaRPr lang="en-ZA" sz="1400" dirty="0">
                        <a:effectLst/>
                        <a:latin typeface="Arial Narrow" panose="020B0606020202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ZA" sz="1400" dirty="0" smtClean="0">
                          <a:solidFill>
                            <a:srgbClr val="000000"/>
                          </a:solidFill>
                          <a:effectLst/>
                          <a:latin typeface="Arial Narrow" panose="020B0606020202030204" pitchFamily="34" charset="0"/>
                          <a:ea typeface="Calibri" panose="020F0502020204030204" pitchFamily="34" charset="0"/>
                          <a:cs typeface="ArialMT"/>
                        </a:rPr>
                        <a:t>Finalized</a:t>
                      </a:r>
                      <a:endParaRPr lang="en-ZA"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just" defTabSz="457200" rtl="0" eaLnBrk="1" fontAlgn="auto" latinLnBrk="0" hangingPunct="1">
                        <a:lnSpc>
                          <a:spcPct val="115000"/>
                        </a:lnSpc>
                        <a:spcBef>
                          <a:spcPts val="0"/>
                        </a:spcBef>
                        <a:spcAft>
                          <a:spcPts val="0"/>
                        </a:spcAft>
                        <a:buClrTx/>
                        <a:buSzTx/>
                        <a:buFontTx/>
                        <a:buNone/>
                        <a:tabLst/>
                        <a:defRPr/>
                      </a:pPr>
                      <a:r>
                        <a:rPr kumimoji="0" lang="en-ZA" sz="1400" b="1" i="1" u="none" strike="noStrike" kern="1200" cap="none" normalizeH="0" baseline="0" dirty="0" smtClean="0">
                          <a:ln>
                            <a:noFill/>
                          </a:ln>
                          <a:solidFill>
                            <a:schemeClr val="tx1"/>
                          </a:solidFill>
                          <a:effectLst/>
                          <a:latin typeface="Arial Narrow" pitchFamily="34" charset="0"/>
                          <a:ea typeface="+mn-ea"/>
                          <a:cs typeface="Arial" charset="0"/>
                        </a:rPr>
                        <a:t>Progress:</a:t>
                      </a:r>
                    </a:p>
                    <a:p>
                      <a:pPr algn="just">
                        <a:lnSpc>
                          <a:spcPct val="115000"/>
                        </a:lnSpc>
                        <a:spcAft>
                          <a:spcPts val="0"/>
                        </a:spcAft>
                      </a:pPr>
                      <a:r>
                        <a:rPr lang="en-ZA" sz="1400" dirty="0" smtClean="0">
                          <a:solidFill>
                            <a:srgbClr val="000000"/>
                          </a:solidFill>
                          <a:effectLst/>
                          <a:latin typeface="Arial Narrow" panose="020B0606020202030204" pitchFamily="34" charset="0"/>
                          <a:ea typeface="Calibri" panose="020F0502020204030204" pitchFamily="34" charset="0"/>
                          <a:cs typeface="ArialMT"/>
                        </a:rPr>
                        <a:t>2012 </a:t>
                      </a:r>
                      <a:r>
                        <a:rPr lang="en-ZA" sz="1400" dirty="0">
                          <a:solidFill>
                            <a:srgbClr val="000000"/>
                          </a:solidFill>
                          <a:effectLst/>
                          <a:latin typeface="Arial Narrow" panose="020B0606020202030204" pitchFamily="34" charset="0"/>
                          <a:ea typeface="Calibri" panose="020F0502020204030204" pitchFamily="34" charset="0"/>
                          <a:cs typeface="ArialMT"/>
                        </a:rPr>
                        <a:t>SAEO report completed but not published. NSSD 1 M&amp;E Report finalised</a:t>
                      </a:r>
                      <a:endParaRPr lang="en-ZA"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 name="Slide Number Placeholder 1"/>
          <p:cNvSpPr>
            <a:spLocks noGrp="1"/>
          </p:cNvSpPr>
          <p:nvPr>
            <p:ph type="sldNum" sz="quarter" idx="12"/>
          </p:nvPr>
        </p:nvSpPr>
        <p:spPr/>
        <p:txBody>
          <a:bodyPr/>
          <a:lstStyle/>
          <a:p>
            <a:pPr>
              <a:defRPr/>
            </a:pPr>
            <a:fld id="{9C457303-9F10-4D8F-8D76-077531F17F12}" type="slidenum">
              <a:rPr lang="en-US" smtClean="0">
                <a:solidFill>
                  <a:prstClr val="black">
                    <a:tint val="75000"/>
                  </a:prstClr>
                </a:solidFill>
              </a:rPr>
              <a:pPr>
                <a:defRPr/>
              </a:pPr>
              <a:t>20</a:t>
            </a:fld>
            <a:endParaRPr lang="en-US">
              <a:solidFill>
                <a:prstClr val="black">
                  <a:tint val="75000"/>
                </a:prstClr>
              </a:solidFill>
            </a:endParaRPr>
          </a:p>
        </p:txBody>
      </p:sp>
    </p:spTree>
    <p:extLst>
      <p:ext uri="{BB962C8B-B14F-4D97-AF65-F5344CB8AC3E}">
        <p14:creationId xmlns:p14="http://schemas.microsoft.com/office/powerpoint/2010/main" val="33314975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Title 1"/>
          <p:cNvSpPr>
            <a:spLocks noGrp="1"/>
          </p:cNvSpPr>
          <p:nvPr>
            <p:ph type="title"/>
          </p:nvPr>
        </p:nvSpPr>
        <p:spPr>
          <a:xfrm>
            <a:off x="457200" y="97218"/>
            <a:ext cx="8229600" cy="584344"/>
          </a:xfrm>
        </p:spPr>
        <p:txBody>
          <a:bodyPr/>
          <a:lstStyle/>
          <a:p>
            <a:pPr eaLnBrk="1" hangingPunct="1"/>
            <a:r>
              <a:rPr lang="en-US" altLang="en-US" sz="2600" dirty="0">
                <a:solidFill>
                  <a:srgbClr val="008000"/>
                </a:solidFill>
              </a:rPr>
              <a:t>PROGRAMME </a:t>
            </a:r>
            <a:r>
              <a:rPr lang="en-US" altLang="en-US" sz="2600" dirty="0" smtClean="0">
                <a:solidFill>
                  <a:srgbClr val="008000"/>
                </a:solidFill>
              </a:rPr>
              <a:t>1: </a:t>
            </a:r>
            <a:r>
              <a:rPr lang="en-US" altLang="en-US" sz="2600" dirty="0">
                <a:solidFill>
                  <a:srgbClr val="008000"/>
                </a:solidFill>
              </a:rPr>
              <a:t>ADMINISTRATION</a:t>
            </a:r>
          </a:p>
        </p:txBody>
      </p:sp>
      <p:graphicFrame>
        <p:nvGraphicFramePr>
          <p:cNvPr id="4" name="Group 121"/>
          <p:cNvGraphicFramePr>
            <a:graphicFrameLocks noGrp="1"/>
          </p:cNvGraphicFramePr>
          <p:nvPr>
            <p:ph idx="1"/>
            <p:extLst>
              <p:ext uri="{D42A27DB-BD31-4B8C-83A1-F6EECF244321}">
                <p14:modId xmlns:p14="http://schemas.microsoft.com/office/powerpoint/2010/main" val="2822355970"/>
              </p:ext>
            </p:extLst>
          </p:nvPr>
        </p:nvGraphicFramePr>
        <p:xfrm>
          <a:off x="313899" y="813738"/>
          <a:ext cx="8584441" cy="4532245"/>
        </p:xfrm>
        <a:graphic>
          <a:graphicData uri="http://schemas.openxmlformats.org/drawingml/2006/table">
            <a:tbl>
              <a:tblPr/>
              <a:tblGrid>
                <a:gridCol w="1869743"/>
                <a:gridCol w="1842448"/>
                <a:gridCol w="1815152"/>
                <a:gridCol w="3057098"/>
              </a:tblGrid>
              <a:tr h="426589">
                <a:tc gridSpan="4">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schemeClr val="bg1"/>
                          </a:solidFill>
                          <a:effectLst/>
                          <a:uLnTx/>
                          <a:uFillTx/>
                          <a:latin typeface="Arial Narrow" pitchFamily="34" charset="0"/>
                          <a:ea typeface="+mn-ea"/>
                          <a:cs typeface="Arial" charset="0"/>
                        </a:rPr>
                        <a:t>SO: </a:t>
                      </a:r>
                      <a:r>
                        <a:rPr kumimoji="0" lang="en-ZA" sz="1400" b="1" i="0" u="none" strike="noStrike" kern="1200" cap="none" spc="0" normalizeH="0" baseline="0" dirty="0" smtClean="0">
                          <a:ln>
                            <a:noFill/>
                          </a:ln>
                          <a:solidFill>
                            <a:schemeClr val="bg1"/>
                          </a:solidFill>
                          <a:effectLst/>
                          <a:uLnTx/>
                          <a:uFillTx/>
                          <a:latin typeface="Arial Narrow" pitchFamily="34" charset="0"/>
                          <a:ea typeface="+mn-ea"/>
                          <a:cs typeface="Arial" charset="0"/>
                        </a:rPr>
                        <a:t>Effective Cooperative Governance and Local Government Support</a:t>
                      </a:r>
                      <a:endParaRPr kumimoji="0" lang="en-ZA" sz="1400" b="1" i="0" u="none" strike="noStrike" kern="1200" cap="none" spc="0" normalizeH="0" baseline="0" noProof="0" dirty="0" smtClean="0">
                        <a:ln>
                          <a:noFill/>
                        </a:ln>
                        <a:solidFill>
                          <a:schemeClr val="bg1"/>
                        </a:solidFill>
                        <a:effectLst/>
                        <a:uLnTx/>
                        <a:uFillTx/>
                        <a:latin typeface="Arial Narrow" pitchFamily="34" charset="0"/>
                        <a:ea typeface="+mn-ea"/>
                        <a:cs typeface="Arial" charset="0"/>
                      </a:endParaRPr>
                    </a:p>
                  </a:txBody>
                  <a:tcPr marL="91454" marR="9145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hMerge="1">
                  <a:txBody>
                    <a:bodyPr/>
                    <a:lstStyle/>
                    <a:p>
                      <a:endParaRPr lang="en-ZA"/>
                    </a:p>
                  </a:txBody>
                  <a:tcPr/>
                </a:tc>
                <a:tc hMerge="1">
                  <a:txBody>
                    <a:bodyPr/>
                    <a:lstStyle/>
                    <a:p>
                      <a:endParaRPr lang="en-ZA"/>
                    </a:p>
                  </a:txBody>
                  <a:tcPr/>
                </a:tc>
                <a:tc hMerge="1">
                  <a:txBody>
                    <a:bodyPr/>
                    <a:lstStyle/>
                    <a:p>
                      <a:endParaRPr lang="en-ZA"/>
                    </a:p>
                  </a:txBody>
                  <a:tcPr/>
                </a:tc>
              </a:tr>
              <a:tr h="2035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smtClean="0">
                          <a:ln>
                            <a:noFill/>
                          </a:ln>
                          <a:solidFill>
                            <a:schemeClr val="bg1"/>
                          </a:solidFill>
                          <a:effectLst/>
                          <a:latin typeface="Arial Narrow" pitchFamily="34" charset="0"/>
                          <a:ea typeface="+mn-ea"/>
                          <a:cs typeface="Arial" charset="0"/>
                        </a:rPr>
                        <a:t>Performance indicator </a:t>
                      </a:r>
                    </a:p>
                  </a:txBody>
                  <a:tcPr marL="91454" marR="9145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algn="ctr">
                        <a:lnSpc>
                          <a:spcPct val="115000"/>
                        </a:lnSpc>
                        <a:spcAft>
                          <a:spcPts val="0"/>
                        </a:spcAft>
                      </a:pPr>
                      <a:r>
                        <a:rPr kumimoji="0" lang="en-ZA" sz="1400" b="1" i="0" u="none" strike="noStrike" kern="1200" cap="none" normalizeH="0" baseline="0" dirty="0" smtClean="0">
                          <a:ln>
                            <a:noFill/>
                          </a:ln>
                          <a:solidFill>
                            <a:schemeClr val="bg1"/>
                          </a:solidFill>
                          <a:effectLst/>
                          <a:latin typeface="Arial Narrow" pitchFamily="34" charset="0"/>
                          <a:ea typeface="+mn-ea"/>
                          <a:cs typeface="Arial" charset="0"/>
                        </a:rPr>
                        <a:t>Baseline </a:t>
                      </a:r>
                      <a:endParaRPr kumimoji="0" lang="en-ZA" sz="1400" b="1" i="0" u="none" strike="noStrike" kern="1200" cap="none" normalizeH="0" baseline="0" dirty="0">
                        <a:ln>
                          <a:noFill/>
                        </a:ln>
                        <a:solidFill>
                          <a:schemeClr val="bg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algn="ctr">
                        <a:lnSpc>
                          <a:spcPct val="115000"/>
                        </a:lnSpc>
                        <a:spcAft>
                          <a:spcPts val="0"/>
                        </a:spcAft>
                      </a:pPr>
                      <a:r>
                        <a:rPr kumimoji="0" lang="en-ZA" sz="1400" b="1" i="0" u="none" strike="noStrike" kern="1200" cap="none" normalizeH="0" baseline="0" dirty="0" smtClean="0">
                          <a:ln>
                            <a:noFill/>
                          </a:ln>
                          <a:solidFill>
                            <a:schemeClr val="bg1"/>
                          </a:solidFill>
                          <a:effectLst/>
                          <a:latin typeface="Arial Narrow" pitchFamily="34" charset="0"/>
                          <a:ea typeface="+mn-ea"/>
                          <a:cs typeface="Arial" charset="0"/>
                        </a:rPr>
                        <a:t>Annual target </a:t>
                      </a:r>
                    </a:p>
                    <a:p>
                      <a:pPr algn="ctr">
                        <a:lnSpc>
                          <a:spcPct val="115000"/>
                        </a:lnSpc>
                        <a:spcAft>
                          <a:spcPts val="0"/>
                        </a:spcAft>
                      </a:pPr>
                      <a:r>
                        <a:rPr kumimoji="0" lang="en-ZA" sz="1400" b="1" i="0" u="none" strike="noStrike" kern="1200" cap="none" normalizeH="0" baseline="0" dirty="0" smtClean="0">
                          <a:ln>
                            <a:noFill/>
                          </a:ln>
                          <a:solidFill>
                            <a:schemeClr val="bg1"/>
                          </a:solidFill>
                          <a:effectLst/>
                          <a:latin typeface="Arial Narrow" pitchFamily="34" charset="0"/>
                          <a:ea typeface="+mn-ea"/>
                          <a:cs typeface="Arial" charset="0"/>
                        </a:rPr>
                        <a:t>2014/15</a:t>
                      </a:r>
                      <a:endParaRPr kumimoji="0" lang="en-ZA" sz="1400" b="1" i="0" u="none" strike="noStrike" kern="1200" cap="none" normalizeH="0" baseline="0" dirty="0">
                        <a:ln>
                          <a:noFill/>
                        </a:ln>
                        <a:solidFill>
                          <a:schemeClr val="bg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smtClean="0">
                          <a:ln>
                            <a:noFill/>
                          </a:ln>
                          <a:solidFill>
                            <a:schemeClr val="bg1"/>
                          </a:solidFill>
                          <a:effectLst/>
                          <a:latin typeface="Arial Narrow" pitchFamily="34" charset="0"/>
                          <a:ea typeface="+mn-ea"/>
                          <a:cs typeface="Arial" charset="0"/>
                        </a:rPr>
                        <a:t>Achievements/Challenges/Corrective measures</a:t>
                      </a:r>
                    </a:p>
                  </a:txBody>
                  <a:tcPr marL="91454" marR="9145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r>
              <a:tr h="60093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spc="0" normalizeH="0" baseline="0" noProof="0" dirty="0" smtClean="0">
                          <a:ln>
                            <a:noFill/>
                          </a:ln>
                          <a:solidFill>
                            <a:prstClr val="black"/>
                          </a:solidFill>
                          <a:effectLst/>
                          <a:uLnTx/>
                          <a:uFillTx/>
                          <a:latin typeface="Arial Narrow" pitchFamily="34" charset="0"/>
                          <a:ea typeface="+mn-ea"/>
                          <a:cs typeface="Arial" charset="0"/>
                        </a:rPr>
                        <a:t>Local government support strategy implemented</a:t>
                      </a:r>
                    </a:p>
                  </a:txBody>
                  <a:tcPr marL="45728" marR="45728"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just">
                        <a:lnSpc>
                          <a:spcPct val="115000"/>
                        </a:lnSpc>
                        <a:spcAft>
                          <a:spcPts val="0"/>
                        </a:spcAft>
                      </a:pPr>
                      <a:r>
                        <a:rPr lang="en-ZA" sz="1400" dirty="0">
                          <a:solidFill>
                            <a:srgbClr val="000000"/>
                          </a:solidFill>
                          <a:effectLst/>
                          <a:latin typeface="Arial Narrow" panose="020B0606020202030204" pitchFamily="34" charset="0"/>
                          <a:ea typeface="Calibri" panose="020F0502020204030204" pitchFamily="34" charset="0"/>
                          <a:cs typeface="ArialMT"/>
                        </a:rPr>
                        <a:t>50% implementation of action plan</a:t>
                      </a:r>
                      <a:endParaRPr lang="en-ZA"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just">
                        <a:lnSpc>
                          <a:spcPct val="115000"/>
                        </a:lnSpc>
                        <a:spcAft>
                          <a:spcPts val="0"/>
                        </a:spcAft>
                      </a:pPr>
                      <a:r>
                        <a:rPr lang="en-ZA" sz="1400" dirty="0">
                          <a:solidFill>
                            <a:srgbClr val="000000"/>
                          </a:solidFill>
                          <a:effectLst/>
                          <a:latin typeface="Arial Narrow" panose="020B0606020202030204" pitchFamily="34" charset="0"/>
                          <a:ea typeface="Calibri" panose="020F0502020204030204" pitchFamily="34" charset="0"/>
                          <a:cs typeface="ArialMT"/>
                        </a:rPr>
                        <a:t>Annual action plan fully implemented (100 %</a:t>
                      </a:r>
                      <a:endParaRPr lang="en-ZA" sz="1400" dirty="0">
                        <a:effectLst/>
                        <a:latin typeface="Arial Narrow" panose="020B0606020202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ZA" sz="1400" dirty="0">
                          <a:solidFill>
                            <a:srgbClr val="000000"/>
                          </a:solidFill>
                          <a:effectLst/>
                          <a:latin typeface="Arial Narrow" panose="020B0606020202030204" pitchFamily="34" charset="0"/>
                          <a:ea typeface="Calibri" panose="020F0502020204030204" pitchFamily="34" charset="0"/>
                          <a:cs typeface="ArialMT"/>
                        </a:rPr>
                        <a:t>implementation)</a:t>
                      </a:r>
                      <a:endParaRPr lang="en-ZA"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just">
                        <a:lnSpc>
                          <a:spcPct val="115000"/>
                        </a:lnSpc>
                        <a:spcAft>
                          <a:spcPts val="0"/>
                        </a:spcAft>
                      </a:pPr>
                      <a:r>
                        <a:rPr lang="en-ZA" sz="1400" b="1" i="1" dirty="0" smtClean="0">
                          <a:solidFill>
                            <a:srgbClr val="000000"/>
                          </a:solidFill>
                          <a:effectLst/>
                          <a:latin typeface="Arial Narrow" panose="020B0606020202030204" pitchFamily="34" charset="0"/>
                          <a:ea typeface="Calibri" panose="020F0502020204030204" pitchFamily="34" charset="0"/>
                          <a:cs typeface="Arial" panose="020B0604020202020204" pitchFamily="34" charset="0"/>
                        </a:rPr>
                        <a:t>Progress:</a:t>
                      </a:r>
                      <a:r>
                        <a:rPr lang="en-ZA" sz="1400" b="1" i="1" baseline="0" dirty="0" smtClean="0">
                          <a:solidFill>
                            <a:srgbClr val="000000"/>
                          </a:solidFill>
                          <a:effectLst/>
                          <a:latin typeface="Arial Narrow" panose="020B0606020202030204" pitchFamily="34" charset="0"/>
                          <a:ea typeface="Calibri" panose="020F0502020204030204" pitchFamily="34" charset="0"/>
                          <a:cs typeface="Arial" panose="020B0604020202020204" pitchFamily="34" charset="0"/>
                        </a:rPr>
                        <a:t> </a:t>
                      </a:r>
                      <a:r>
                        <a:rPr lang="en-ZA" sz="1400" dirty="0" smtClean="0">
                          <a:solidFill>
                            <a:srgbClr val="000000"/>
                          </a:solidFill>
                          <a:effectLst/>
                          <a:latin typeface="Arial Narrow" panose="020B0606020202030204" pitchFamily="34" charset="0"/>
                          <a:ea typeface="Calibri" panose="020F0502020204030204" pitchFamily="34" charset="0"/>
                          <a:cs typeface="Arial" panose="020B0604020202020204" pitchFamily="34" charset="0"/>
                        </a:rPr>
                        <a:t>80</a:t>
                      </a:r>
                      <a:r>
                        <a:rPr lang="en-ZA" sz="14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 implementation of planned actions. (36/45) of the  planned actions are on target</a:t>
                      </a:r>
                      <a:endParaRPr lang="en-ZA" sz="1400" dirty="0">
                        <a:effectLst/>
                        <a:latin typeface="Arial Narrow" panose="020B0606020202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ZA" sz="1400" b="1" i="1" dirty="0" smtClean="0">
                          <a:solidFill>
                            <a:srgbClr val="000000"/>
                          </a:solidFill>
                          <a:effectLst/>
                          <a:latin typeface="Arial Narrow" panose="020B0606020202030204" pitchFamily="34" charset="0"/>
                          <a:ea typeface="Calibri" panose="020F0502020204030204" pitchFamily="34" charset="0"/>
                          <a:cs typeface="Arial" panose="020B0604020202020204" pitchFamily="34" charset="0"/>
                        </a:rPr>
                        <a:t>Challenges:</a:t>
                      </a:r>
                      <a:r>
                        <a:rPr lang="en-ZA" sz="1400" b="1" i="1" baseline="0" dirty="0" smtClean="0">
                          <a:solidFill>
                            <a:srgbClr val="000000"/>
                          </a:solidFill>
                          <a:effectLst/>
                          <a:latin typeface="Arial Narrow" panose="020B0606020202030204" pitchFamily="34" charset="0"/>
                          <a:ea typeface="Calibri" panose="020F0502020204030204" pitchFamily="34" charset="0"/>
                          <a:cs typeface="Arial" panose="020B0604020202020204" pitchFamily="34" charset="0"/>
                        </a:rPr>
                        <a:t> </a:t>
                      </a:r>
                      <a:r>
                        <a:rPr lang="en-ZA" sz="1400" kern="1200" dirty="0" smtClean="0">
                          <a:solidFill>
                            <a:srgbClr val="000000"/>
                          </a:solidFill>
                          <a:effectLst/>
                          <a:latin typeface="Arial Narrow" panose="020B0606020202030204" pitchFamily="34" charset="0"/>
                          <a:ea typeface="Calibri" panose="020F0502020204030204" pitchFamily="34" charset="0"/>
                          <a:cs typeface="Arial" panose="020B0604020202020204" pitchFamily="34" charset="0"/>
                        </a:rPr>
                        <a:t>Implementation of other planned activities was depended on consensus with relevant  stakeholders </a:t>
                      </a:r>
                    </a:p>
                    <a:p>
                      <a:pPr algn="just">
                        <a:lnSpc>
                          <a:spcPct val="115000"/>
                        </a:lnSpc>
                        <a:spcAft>
                          <a:spcPts val="0"/>
                        </a:spcAft>
                      </a:pPr>
                      <a:r>
                        <a:rPr lang="en-ZA" sz="1400" b="1" i="1" dirty="0" smtClean="0">
                          <a:solidFill>
                            <a:srgbClr val="000000"/>
                          </a:solidFill>
                          <a:effectLst/>
                          <a:latin typeface="Arial Narrow" panose="020B0606020202030204" pitchFamily="34" charset="0"/>
                          <a:ea typeface="Calibri" panose="020F0502020204030204" pitchFamily="34" charset="0"/>
                          <a:cs typeface="Arial" panose="020B0604020202020204" pitchFamily="34" charset="0"/>
                        </a:rPr>
                        <a:t>Corrective</a:t>
                      </a:r>
                      <a:r>
                        <a:rPr lang="en-ZA" sz="1400" b="1" i="1" baseline="0" dirty="0" smtClean="0">
                          <a:solidFill>
                            <a:srgbClr val="000000"/>
                          </a:solidFill>
                          <a:effectLst/>
                          <a:latin typeface="Arial Narrow" panose="020B0606020202030204" pitchFamily="34" charset="0"/>
                          <a:ea typeface="Calibri" panose="020F0502020204030204" pitchFamily="34" charset="0"/>
                          <a:cs typeface="Arial" panose="020B0604020202020204" pitchFamily="34" charset="0"/>
                        </a:rPr>
                        <a:t> measures:</a:t>
                      </a:r>
                    </a:p>
                    <a:p>
                      <a:pPr algn="just">
                        <a:lnSpc>
                          <a:spcPct val="115000"/>
                        </a:lnSpc>
                        <a:spcAft>
                          <a:spcPts val="0"/>
                        </a:spcAft>
                      </a:pPr>
                      <a:r>
                        <a:rPr lang="en-ZA" sz="1400" kern="1200" dirty="0" smtClean="0">
                          <a:solidFill>
                            <a:srgbClr val="000000"/>
                          </a:solidFill>
                          <a:effectLst/>
                          <a:latin typeface="Arial Narrow" panose="020B0606020202030204" pitchFamily="34" charset="0"/>
                          <a:ea typeface="Calibri" panose="020F0502020204030204" pitchFamily="34" charset="0"/>
                          <a:cs typeface="Arial" panose="020B0604020202020204" pitchFamily="34" charset="0"/>
                        </a:rPr>
                        <a:t>Implementation of delayed action will be prioritised in 2015/16 after reaching consensus </a:t>
                      </a:r>
                      <a:endParaRPr lang="en-ZA" sz="1400" kern="1200" dirty="0">
                        <a:solidFill>
                          <a:srgbClr val="000000"/>
                        </a:solidFill>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2027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spc="0" normalizeH="0" baseline="0" noProof="0" dirty="0" smtClean="0">
                          <a:ln>
                            <a:noFill/>
                          </a:ln>
                          <a:solidFill>
                            <a:prstClr val="black"/>
                          </a:solidFill>
                          <a:effectLst/>
                          <a:uLnTx/>
                          <a:uFillTx/>
                          <a:latin typeface="Arial Narrow" pitchFamily="34" charset="0"/>
                          <a:ea typeface="+mn-ea"/>
                          <a:cs typeface="Arial" charset="0"/>
                        </a:rPr>
                        <a:t>Percentage of Sector conflict management tools implemented</a:t>
                      </a:r>
                    </a:p>
                  </a:txBody>
                  <a:tcPr marL="45728" marR="45728"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just">
                        <a:lnSpc>
                          <a:spcPct val="115000"/>
                        </a:lnSpc>
                        <a:spcAft>
                          <a:spcPts val="0"/>
                        </a:spcAft>
                      </a:pPr>
                      <a:r>
                        <a:rPr kumimoji="0" lang="en-ZA" sz="1400" b="0" i="0" u="none" strike="noStrike" kern="1200" cap="none" spc="0" normalizeH="0" baseline="0">
                          <a:ln>
                            <a:noFill/>
                          </a:ln>
                          <a:solidFill>
                            <a:prstClr val="black"/>
                          </a:solidFill>
                          <a:effectLst/>
                          <a:uLnTx/>
                          <a:uFillTx/>
                          <a:latin typeface="Arial Narrow" pitchFamily="34" charset="0"/>
                          <a:ea typeface="+mn-ea"/>
                          <a:cs typeface="Arial" charset="0"/>
                        </a:rPr>
                        <a:t>Recommended list of individuals to sit on the Panel of Mediators and</a:t>
                      </a:r>
                    </a:p>
                    <a:p>
                      <a:pPr algn="just">
                        <a:lnSpc>
                          <a:spcPct val="115000"/>
                        </a:lnSpc>
                        <a:spcAft>
                          <a:spcPts val="0"/>
                        </a:spcAft>
                      </a:pPr>
                      <a:r>
                        <a:rPr kumimoji="0" lang="en-ZA" sz="1400" b="0" i="0" u="none" strike="noStrike" kern="1200" cap="none" spc="0" normalizeH="0" baseline="0">
                          <a:ln>
                            <a:noFill/>
                          </a:ln>
                          <a:solidFill>
                            <a:prstClr val="black"/>
                          </a:solidFill>
                          <a:effectLst/>
                          <a:uLnTx/>
                          <a:uFillTx/>
                          <a:latin typeface="Arial Narrow" pitchFamily="34" charset="0"/>
                          <a:ea typeface="+mn-ea"/>
                          <a:cs typeface="Arial" charset="0"/>
                        </a:rPr>
                        <a:t>Arbitrators not yet</a:t>
                      </a:r>
                    </a:p>
                    <a:p>
                      <a:pPr algn="just">
                        <a:lnSpc>
                          <a:spcPct val="115000"/>
                        </a:lnSpc>
                        <a:spcAft>
                          <a:spcPts val="0"/>
                        </a:spcAft>
                      </a:pPr>
                      <a:r>
                        <a:rPr kumimoji="0" lang="en-ZA" sz="1400" b="0" i="0" u="none" strike="noStrike" kern="1200" cap="none" spc="0" normalizeH="0" baseline="0">
                          <a:ln>
                            <a:noFill/>
                          </a:ln>
                          <a:solidFill>
                            <a:prstClr val="black"/>
                          </a:solidFill>
                          <a:effectLst/>
                          <a:uLnTx/>
                          <a:uFillTx/>
                          <a:latin typeface="Arial Narrow" pitchFamily="34" charset="0"/>
                          <a:ea typeface="+mn-ea"/>
                          <a:cs typeface="Arial" charset="0"/>
                        </a:rPr>
                        <a:t>approved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just">
                        <a:lnSpc>
                          <a:spcPct val="115000"/>
                        </a:lnSpc>
                        <a:spcAft>
                          <a:spcPts val="0"/>
                        </a:spcAft>
                      </a:pPr>
                      <a:r>
                        <a:rPr kumimoji="0" lang="en-ZA" sz="1400" b="0" i="0" u="none" strike="noStrike" kern="1200" cap="none" spc="0" normalizeH="0" baseline="0" dirty="0">
                          <a:ln>
                            <a:noFill/>
                          </a:ln>
                          <a:solidFill>
                            <a:prstClr val="black"/>
                          </a:solidFill>
                          <a:effectLst/>
                          <a:uLnTx/>
                          <a:uFillTx/>
                          <a:latin typeface="Arial Narrow" pitchFamily="34" charset="0"/>
                          <a:ea typeface="+mn-ea"/>
                          <a:cs typeface="Arial" charset="0"/>
                        </a:rPr>
                        <a:t>50 % of received</a:t>
                      </a:r>
                    </a:p>
                    <a:p>
                      <a:pPr algn="just">
                        <a:lnSpc>
                          <a:spcPct val="115000"/>
                        </a:lnSpc>
                        <a:spcAft>
                          <a:spcPts val="0"/>
                        </a:spcAft>
                      </a:pPr>
                      <a:r>
                        <a:rPr kumimoji="0" lang="en-ZA" sz="1400" b="0" i="0" u="none" strike="noStrike" kern="1200" cap="none" spc="0" normalizeH="0" baseline="0" dirty="0">
                          <a:ln>
                            <a:noFill/>
                          </a:ln>
                          <a:solidFill>
                            <a:prstClr val="black"/>
                          </a:solidFill>
                          <a:effectLst/>
                          <a:uLnTx/>
                          <a:uFillTx/>
                          <a:latin typeface="Arial Narrow" pitchFamily="34" charset="0"/>
                          <a:ea typeface="+mn-ea"/>
                          <a:cs typeface="Arial" charset="0"/>
                        </a:rPr>
                        <a:t>conflict cases dealt</a:t>
                      </a:r>
                    </a:p>
                    <a:p>
                      <a:pPr algn="just">
                        <a:lnSpc>
                          <a:spcPct val="115000"/>
                        </a:lnSpc>
                        <a:spcAft>
                          <a:spcPts val="0"/>
                        </a:spcAft>
                      </a:pPr>
                      <a:r>
                        <a:rPr kumimoji="0" lang="en-ZA" sz="1400" b="0" i="0" u="none" strike="noStrike" kern="1200" cap="none" spc="0" normalizeH="0" baseline="0" dirty="0">
                          <a:ln>
                            <a:noFill/>
                          </a:ln>
                          <a:solidFill>
                            <a:prstClr val="black"/>
                          </a:solidFill>
                          <a:effectLst/>
                          <a:uLnTx/>
                          <a:uFillTx/>
                          <a:latin typeface="Arial Narrow" pitchFamily="34" charset="0"/>
                          <a:ea typeface="+mn-ea"/>
                          <a:cs typeface="Arial" charset="0"/>
                        </a:rPr>
                        <a:t>with (in line with NEMA Chapter 4 provisions)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just" defTabSz="457200" rtl="0" eaLnBrk="1" fontAlgn="auto" latinLnBrk="0" hangingPunct="1">
                        <a:lnSpc>
                          <a:spcPct val="115000"/>
                        </a:lnSpc>
                        <a:spcBef>
                          <a:spcPts val="0"/>
                        </a:spcBef>
                        <a:spcAft>
                          <a:spcPts val="0"/>
                        </a:spcAft>
                        <a:buClrTx/>
                        <a:buSzTx/>
                        <a:buFontTx/>
                        <a:buNone/>
                        <a:tabLst/>
                        <a:defRPr/>
                      </a:pPr>
                      <a:r>
                        <a:rPr lang="en-ZA" sz="1400" b="1" i="1" dirty="0" smtClean="0">
                          <a:solidFill>
                            <a:srgbClr val="000000"/>
                          </a:solidFill>
                          <a:effectLst/>
                          <a:latin typeface="Arial Narrow" panose="020B0606020202030204" pitchFamily="34" charset="0"/>
                          <a:ea typeface="Calibri" panose="020F0502020204030204" pitchFamily="34" charset="0"/>
                          <a:cs typeface="Arial" panose="020B0604020202020204" pitchFamily="34" charset="0"/>
                        </a:rPr>
                        <a:t>Progress:</a:t>
                      </a:r>
                    </a:p>
                    <a:p>
                      <a:pPr algn="just">
                        <a:lnSpc>
                          <a:spcPct val="115000"/>
                        </a:lnSpc>
                        <a:spcAft>
                          <a:spcPts val="0"/>
                        </a:spcAft>
                      </a:pPr>
                      <a:r>
                        <a:rPr kumimoji="0" lang="en-ZA" sz="1400" b="0" i="0" u="none" strike="noStrike" kern="1200" cap="none" spc="0" normalizeH="0" baseline="0" dirty="0" smtClean="0">
                          <a:ln>
                            <a:noFill/>
                          </a:ln>
                          <a:solidFill>
                            <a:prstClr val="black"/>
                          </a:solidFill>
                          <a:effectLst/>
                          <a:uLnTx/>
                          <a:uFillTx/>
                          <a:latin typeface="Arial Narrow" pitchFamily="34" charset="0"/>
                          <a:ea typeface="+mn-ea"/>
                          <a:cs typeface="Arial" charset="0"/>
                        </a:rPr>
                        <a:t>All </a:t>
                      </a:r>
                      <a:r>
                        <a:rPr kumimoji="0" lang="en-ZA" sz="1400" b="0" i="0" u="none" strike="noStrike" kern="1200" cap="none" spc="0" normalizeH="0" baseline="0" dirty="0">
                          <a:ln>
                            <a:noFill/>
                          </a:ln>
                          <a:solidFill>
                            <a:prstClr val="black"/>
                          </a:solidFill>
                          <a:effectLst/>
                          <a:uLnTx/>
                          <a:uFillTx/>
                          <a:latin typeface="Arial Narrow" pitchFamily="34" charset="0"/>
                          <a:ea typeface="+mn-ea"/>
                          <a:cs typeface="Arial" charset="0"/>
                        </a:rPr>
                        <a:t>conflict cases referred for consideration in terms of NEMA chapter 4 interventions were withdrawn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 name="Slide Number Placeholder 1"/>
          <p:cNvSpPr>
            <a:spLocks noGrp="1"/>
          </p:cNvSpPr>
          <p:nvPr>
            <p:ph type="sldNum" sz="quarter" idx="12"/>
          </p:nvPr>
        </p:nvSpPr>
        <p:spPr/>
        <p:txBody>
          <a:bodyPr/>
          <a:lstStyle/>
          <a:p>
            <a:pPr>
              <a:defRPr/>
            </a:pPr>
            <a:fld id="{9C457303-9F10-4D8F-8D76-077531F17F12}" type="slidenum">
              <a:rPr lang="en-US" smtClean="0">
                <a:solidFill>
                  <a:prstClr val="black">
                    <a:tint val="75000"/>
                  </a:prstClr>
                </a:solidFill>
              </a:rPr>
              <a:pPr>
                <a:defRPr/>
              </a:pPr>
              <a:t>21</a:t>
            </a:fld>
            <a:endParaRPr lang="en-US">
              <a:solidFill>
                <a:prstClr val="black">
                  <a:tint val="75000"/>
                </a:prstClr>
              </a:solidFill>
            </a:endParaRPr>
          </a:p>
        </p:txBody>
      </p:sp>
    </p:spTree>
    <p:extLst>
      <p:ext uri="{BB962C8B-B14F-4D97-AF65-F5344CB8AC3E}">
        <p14:creationId xmlns:p14="http://schemas.microsoft.com/office/powerpoint/2010/main" val="32399933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Title 1"/>
          <p:cNvSpPr>
            <a:spLocks noGrp="1"/>
          </p:cNvSpPr>
          <p:nvPr>
            <p:ph type="title"/>
          </p:nvPr>
        </p:nvSpPr>
        <p:spPr>
          <a:xfrm>
            <a:off x="443318" y="140496"/>
            <a:ext cx="8229600" cy="420686"/>
          </a:xfrm>
        </p:spPr>
        <p:txBody>
          <a:bodyPr/>
          <a:lstStyle/>
          <a:p>
            <a:pPr eaLnBrk="1" hangingPunct="1"/>
            <a:r>
              <a:rPr lang="en-US" altLang="en-US" sz="2600" dirty="0">
                <a:solidFill>
                  <a:srgbClr val="008000"/>
                </a:solidFill>
              </a:rPr>
              <a:t>PROGRAMME </a:t>
            </a:r>
            <a:r>
              <a:rPr lang="en-US" altLang="en-US" sz="2600" dirty="0" smtClean="0">
                <a:solidFill>
                  <a:srgbClr val="008000"/>
                </a:solidFill>
              </a:rPr>
              <a:t>1: </a:t>
            </a:r>
            <a:r>
              <a:rPr lang="en-US" altLang="en-US" sz="2600" dirty="0">
                <a:solidFill>
                  <a:srgbClr val="008000"/>
                </a:solidFill>
              </a:rPr>
              <a:t>ADMINISTRATION</a:t>
            </a:r>
          </a:p>
        </p:txBody>
      </p:sp>
      <p:graphicFrame>
        <p:nvGraphicFramePr>
          <p:cNvPr id="4" name="Group 121"/>
          <p:cNvGraphicFramePr>
            <a:graphicFrameLocks noGrp="1"/>
          </p:cNvGraphicFramePr>
          <p:nvPr>
            <p:ph idx="1"/>
            <p:extLst>
              <p:ext uri="{D42A27DB-BD31-4B8C-83A1-F6EECF244321}">
                <p14:modId xmlns:p14="http://schemas.microsoft.com/office/powerpoint/2010/main" val="1128628311"/>
              </p:ext>
            </p:extLst>
          </p:nvPr>
        </p:nvGraphicFramePr>
        <p:xfrm>
          <a:off x="184010" y="681109"/>
          <a:ext cx="8748215" cy="5652897"/>
        </p:xfrm>
        <a:graphic>
          <a:graphicData uri="http://schemas.openxmlformats.org/drawingml/2006/table">
            <a:tbl>
              <a:tblPr/>
              <a:tblGrid>
                <a:gridCol w="2429302"/>
                <a:gridCol w="1828800"/>
                <a:gridCol w="1460311"/>
                <a:gridCol w="3029802"/>
              </a:tblGrid>
              <a:tr h="364334">
                <a:tc gridSpan="4">
                  <a:txBody>
                    <a:bodyPr/>
                    <a:lstStyle/>
                    <a:p>
                      <a:r>
                        <a:rPr kumimoji="0" lang="en-ZA" sz="1400" b="1" i="0" u="none" strike="noStrike" kern="1200" cap="none" normalizeH="0" baseline="0" dirty="0" smtClean="0">
                          <a:ln>
                            <a:noFill/>
                          </a:ln>
                          <a:solidFill>
                            <a:schemeClr val="bg1"/>
                          </a:solidFill>
                          <a:effectLst/>
                          <a:latin typeface="Arial Narrow" pitchFamily="34" charset="0"/>
                          <a:ea typeface="+mn-ea"/>
                          <a:cs typeface="Arial" charset="0"/>
                        </a:rPr>
                        <a:t>SO: Enhanced International governance, instruments and agreements supportive of SA environmental and sustainable development priorities</a:t>
                      </a:r>
                    </a:p>
                  </a:txBody>
                  <a:tcPr marL="91454" marR="9145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hMerge="1">
                  <a:txBody>
                    <a:bodyPr/>
                    <a:lstStyle/>
                    <a:p>
                      <a:endParaRPr lang="en-ZA"/>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b="1" kern="1200" dirty="0" smtClean="0">
                        <a:solidFill>
                          <a:schemeClr val="tx1"/>
                        </a:solidFill>
                        <a:latin typeface="Arial Narrow" pitchFamily="34" charset="0"/>
                        <a:ea typeface="+mn-ea"/>
                        <a:cs typeface="+mn-cs"/>
                      </a:endParaRPr>
                    </a:p>
                  </a:txBody>
                  <a:tcPr marL="91454" marR="9145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0" lang="en-ZA" sz="1400" b="1" i="0" u="none" strike="noStrike" kern="1200" cap="none" normalizeH="0" baseline="0" dirty="0" smtClean="0">
                        <a:ln>
                          <a:noFill/>
                        </a:ln>
                        <a:solidFill>
                          <a:schemeClr val="tx1"/>
                        </a:solidFill>
                        <a:effectLst/>
                        <a:latin typeface="Arial Narrow" pitchFamily="34" charset="0"/>
                        <a:ea typeface="+mn-ea"/>
                        <a:cs typeface="Arial" charset="0"/>
                      </a:endParaRPr>
                    </a:p>
                  </a:txBody>
                  <a:tcPr marL="91454" marR="9145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r>
              <a:tr h="1821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smtClean="0">
                          <a:ln>
                            <a:noFill/>
                          </a:ln>
                          <a:solidFill>
                            <a:schemeClr val="bg1"/>
                          </a:solidFill>
                          <a:effectLst/>
                          <a:latin typeface="Arial Narrow" pitchFamily="34" charset="0"/>
                          <a:ea typeface="+mn-ea"/>
                          <a:cs typeface="Arial" charset="0"/>
                        </a:rPr>
                        <a:t>Performance indicator </a:t>
                      </a:r>
                    </a:p>
                  </a:txBody>
                  <a:tcPr marL="91454" marR="9145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algn="ctr">
                        <a:lnSpc>
                          <a:spcPct val="115000"/>
                        </a:lnSpc>
                        <a:spcAft>
                          <a:spcPts val="0"/>
                        </a:spcAft>
                      </a:pPr>
                      <a:r>
                        <a:rPr kumimoji="0" lang="en-ZA" sz="1400" b="1" i="0" u="none" strike="noStrike" kern="1200" cap="none" normalizeH="0" baseline="0" dirty="0" smtClean="0">
                          <a:ln>
                            <a:noFill/>
                          </a:ln>
                          <a:solidFill>
                            <a:schemeClr val="bg1"/>
                          </a:solidFill>
                          <a:effectLst/>
                          <a:latin typeface="Arial Narrow" pitchFamily="34" charset="0"/>
                          <a:ea typeface="+mn-ea"/>
                          <a:cs typeface="Arial" charset="0"/>
                        </a:rPr>
                        <a:t>Baseline </a:t>
                      </a:r>
                      <a:endParaRPr kumimoji="0" lang="en-ZA" sz="1400" b="1" i="0" u="none" strike="noStrike" kern="1200" cap="none" normalizeH="0" baseline="0" dirty="0">
                        <a:ln>
                          <a:noFill/>
                        </a:ln>
                        <a:solidFill>
                          <a:schemeClr val="bg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algn="ctr">
                        <a:lnSpc>
                          <a:spcPct val="115000"/>
                        </a:lnSpc>
                        <a:spcAft>
                          <a:spcPts val="0"/>
                        </a:spcAft>
                      </a:pPr>
                      <a:r>
                        <a:rPr kumimoji="0" lang="en-ZA" sz="1400" b="1" i="0" u="none" strike="noStrike" kern="1200" cap="none" normalizeH="0" baseline="0" dirty="0" smtClean="0">
                          <a:ln>
                            <a:noFill/>
                          </a:ln>
                          <a:solidFill>
                            <a:schemeClr val="bg1"/>
                          </a:solidFill>
                          <a:effectLst/>
                          <a:latin typeface="Arial Narrow" pitchFamily="34" charset="0"/>
                          <a:ea typeface="+mn-ea"/>
                          <a:cs typeface="Arial" charset="0"/>
                        </a:rPr>
                        <a:t>Annual target </a:t>
                      </a:r>
                    </a:p>
                    <a:p>
                      <a:pPr algn="ctr">
                        <a:lnSpc>
                          <a:spcPct val="115000"/>
                        </a:lnSpc>
                        <a:spcAft>
                          <a:spcPts val="0"/>
                        </a:spcAft>
                      </a:pPr>
                      <a:r>
                        <a:rPr kumimoji="0" lang="en-ZA" sz="1400" b="1" i="0" u="none" strike="noStrike" kern="1200" cap="none" normalizeH="0" baseline="0" dirty="0" smtClean="0">
                          <a:ln>
                            <a:noFill/>
                          </a:ln>
                          <a:solidFill>
                            <a:schemeClr val="bg1"/>
                          </a:solidFill>
                          <a:effectLst/>
                          <a:latin typeface="Arial Narrow" pitchFamily="34" charset="0"/>
                          <a:ea typeface="+mn-ea"/>
                          <a:cs typeface="Arial" charset="0"/>
                        </a:rPr>
                        <a:t>2014/15</a:t>
                      </a:r>
                      <a:endParaRPr kumimoji="0" lang="en-ZA" sz="1400" b="1" i="0" u="none" strike="noStrike" kern="1200" cap="none" normalizeH="0" baseline="0" dirty="0">
                        <a:ln>
                          <a:noFill/>
                        </a:ln>
                        <a:solidFill>
                          <a:schemeClr val="bg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smtClean="0">
                          <a:ln>
                            <a:noFill/>
                          </a:ln>
                          <a:solidFill>
                            <a:schemeClr val="bg1"/>
                          </a:solidFill>
                          <a:effectLst/>
                          <a:latin typeface="Arial Narrow" pitchFamily="34" charset="0"/>
                          <a:ea typeface="+mn-ea"/>
                          <a:cs typeface="Arial" charset="0"/>
                        </a:rPr>
                        <a:t>Achievements/Challenges/Corrective measures</a:t>
                      </a:r>
                    </a:p>
                  </a:txBody>
                  <a:tcPr marL="91454" marR="9145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r>
              <a:tr h="1180389">
                <a:tc rowSpan="2">
                  <a:txBody>
                    <a:bodyPr/>
                    <a:lstStyle/>
                    <a:p>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Number of South African positions on Chemical and Waste, Biodiversity, Sustainable Development  (SD), African and bilateral South-South South-North and International Environmental Governance (IEG) processes prepared, negotiated and reported </a:t>
                      </a:r>
                    </a:p>
                  </a:txBody>
                  <a:tcPr marL="45728" marR="45728"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just">
                        <a:lnSpc>
                          <a:spcPct val="115000"/>
                        </a:lnSpc>
                        <a:spcAft>
                          <a:spcPts val="0"/>
                        </a:spcAft>
                      </a:pPr>
                      <a:r>
                        <a:rPr kumimoji="0" lang="en-ZA" sz="1400" b="0" i="0" u="none" strike="noStrike" kern="1200" cap="none" normalizeH="0" baseline="0" dirty="0">
                          <a:ln>
                            <a:noFill/>
                          </a:ln>
                          <a:solidFill>
                            <a:schemeClr val="tx1"/>
                          </a:solidFill>
                          <a:effectLst/>
                          <a:latin typeface="Arial Narrow" pitchFamily="34" charset="0"/>
                          <a:ea typeface="+mn-ea"/>
                          <a:cs typeface="Arial" charset="0"/>
                        </a:rPr>
                        <a:t>100 % </a:t>
                      </a: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Positions </a:t>
                      </a:r>
                      <a:r>
                        <a:rPr kumimoji="0" lang="en-ZA" sz="1400" b="0" i="0" u="none" strike="noStrike" kern="1200" cap="none" normalizeH="0" baseline="0" dirty="0">
                          <a:ln>
                            <a:noFill/>
                          </a:ln>
                          <a:solidFill>
                            <a:schemeClr val="tx1"/>
                          </a:solidFill>
                          <a:effectLst/>
                          <a:latin typeface="Arial Narrow" pitchFamily="34" charset="0"/>
                          <a:ea typeface="+mn-ea"/>
                          <a:cs typeface="Arial" charset="0"/>
                        </a:rPr>
                        <a:t>researched</a:t>
                      </a:r>
                    </a:p>
                    <a:p>
                      <a:pPr algn="just">
                        <a:lnSpc>
                          <a:spcPct val="115000"/>
                        </a:lnSpc>
                        <a:spcAft>
                          <a:spcPts val="0"/>
                        </a:spcAft>
                      </a:pPr>
                      <a:r>
                        <a:rPr kumimoji="0" lang="en-ZA" sz="1400" b="0" i="0" u="none" strike="noStrike" kern="1200" cap="none" normalizeH="0" baseline="0" dirty="0">
                          <a:ln>
                            <a:noFill/>
                          </a:ln>
                          <a:solidFill>
                            <a:schemeClr val="tx1"/>
                          </a:solidFill>
                          <a:effectLst/>
                          <a:latin typeface="Arial Narrow" pitchFamily="34" charset="0"/>
                          <a:ea typeface="+mn-ea"/>
                          <a:cs typeface="Arial" charset="0"/>
                        </a:rPr>
                        <a:t>and developed </a:t>
                      </a: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(World Economic Forum (WEF); </a:t>
                      </a:r>
                      <a:r>
                        <a:rPr kumimoji="0" lang="en-ZA" sz="1400" b="0" i="0" u="none" strike="noStrike" kern="1200" cap="none" normalizeH="0" baseline="0" dirty="0">
                          <a:ln>
                            <a:noFill/>
                          </a:ln>
                          <a:solidFill>
                            <a:schemeClr val="tx1"/>
                          </a:solidFill>
                          <a:effectLst/>
                          <a:latin typeface="Arial Narrow" pitchFamily="34" charset="0"/>
                          <a:ea typeface="+mn-ea"/>
                          <a:cs typeface="Arial" charset="0"/>
                        </a:rPr>
                        <a:t>BASIC; AU </a:t>
                      </a: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summit; UNEP </a:t>
                      </a:r>
                      <a:r>
                        <a:rPr kumimoji="0" lang="en-ZA" sz="1400" b="0" i="0" u="none" strike="noStrike" kern="1200" cap="none" normalizeH="0" baseline="0" dirty="0">
                          <a:ln>
                            <a:noFill/>
                          </a:ln>
                          <a:solidFill>
                            <a:schemeClr val="tx1"/>
                          </a:solidFill>
                          <a:effectLst/>
                          <a:latin typeface="Arial Narrow" pitchFamily="34" charset="0"/>
                          <a:ea typeface="+mn-ea"/>
                          <a:cs typeface="Arial" charset="0"/>
                        </a:rPr>
                        <a:t>Governing council </a:t>
                      </a: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and COP18</a:t>
                      </a:r>
                      <a:r>
                        <a:rPr kumimoji="0" lang="en-ZA" sz="1400" b="0" i="0" u="none" strike="noStrike" kern="1200" cap="none" normalizeH="0" baseline="0" dirty="0">
                          <a:ln>
                            <a:noFill/>
                          </a:ln>
                          <a:solidFill>
                            <a:schemeClr val="tx1"/>
                          </a:solidFill>
                          <a:effectLst/>
                          <a:latin typeface="Arial Narrow" pitchFamily="34" charset="0"/>
                          <a:ea typeface="+mn-ea"/>
                          <a:cs typeface="Arial"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a:lnSpc>
                          <a:spcPct val="115000"/>
                        </a:lnSpc>
                        <a:spcAft>
                          <a:spcPts val="0"/>
                        </a:spcAft>
                      </a:pPr>
                      <a:r>
                        <a:rPr kumimoji="0" lang="en-ZA" sz="1400" b="0" i="0" u="none" strike="noStrike" kern="1200" cap="none" normalizeH="0" baseline="0" dirty="0">
                          <a:ln>
                            <a:noFill/>
                          </a:ln>
                          <a:solidFill>
                            <a:schemeClr val="tx1"/>
                          </a:solidFill>
                          <a:effectLst/>
                          <a:latin typeface="Arial Narrow" pitchFamily="34" charset="0"/>
                          <a:ea typeface="+mn-ea"/>
                          <a:cs typeface="Arial" charset="0"/>
                        </a:rPr>
                        <a:t>13 Bilateral/</a:t>
                      </a:r>
                      <a:r>
                        <a:rPr kumimoji="0" lang="en-ZA" sz="1400" b="0" i="0" u="none" strike="noStrike" kern="1200" cap="none" normalizeH="0" baseline="0" dirty="0" err="1">
                          <a:ln>
                            <a:noFill/>
                          </a:ln>
                          <a:solidFill>
                            <a:schemeClr val="tx1"/>
                          </a:solidFill>
                          <a:effectLst/>
                          <a:latin typeface="Arial Narrow" pitchFamily="34" charset="0"/>
                          <a:ea typeface="+mn-ea"/>
                          <a:cs typeface="Arial" charset="0"/>
                        </a:rPr>
                        <a:t>Pleurilateral</a:t>
                      </a:r>
                      <a:r>
                        <a:rPr kumimoji="0" lang="en-ZA" sz="1400" b="0" i="0" u="none" strike="noStrike" kern="1200" cap="none" normalizeH="0" baseline="0" dirty="0">
                          <a:ln>
                            <a:noFill/>
                          </a:ln>
                          <a:solidFill>
                            <a:schemeClr val="tx1"/>
                          </a:solidFill>
                          <a:effectLst/>
                          <a:latin typeface="Arial Narrow" pitchFamily="34" charset="0"/>
                          <a:ea typeface="+mn-ea"/>
                          <a:cs typeface="Arial" charset="0"/>
                        </a:rPr>
                        <a:t> (Africa,</a:t>
                      </a:r>
                    </a:p>
                    <a:p>
                      <a:pPr algn="l">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IBSA (India Brazil South Africa), </a:t>
                      </a:r>
                      <a:r>
                        <a:rPr kumimoji="0" lang="en-ZA" sz="1400" b="0" i="0" u="none" strike="noStrike" kern="1200" cap="none" normalizeH="0" baseline="0" dirty="0">
                          <a:ln>
                            <a:noFill/>
                          </a:ln>
                          <a:solidFill>
                            <a:schemeClr val="tx1"/>
                          </a:solidFill>
                          <a:effectLst/>
                          <a:latin typeface="Arial Narrow" pitchFamily="34" charset="0"/>
                          <a:ea typeface="+mn-ea"/>
                          <a:cs typeface="Arial" charset="0"/>
                        </a:rPr>
                        <a:t>S-S, S-N) approved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just" defTabSz="457200" rtl="0" eaLnBrk="1" fontAlgn="auto" latinLnBrk="0" hangingPunct="1">
                        <a:lnSpc>
                          <a:spcPct val="115000"/>
                        </a:lnSpc>
                        <a:spcBef>
                          <a:spcPts val="0"/>
                        </a:spcBef>
                        <a:spcAft>
                          <a:spcPts val="0"/>
                        </a:spcAft>
                        <a:buClrTx/>
                        <a:buSzTx/>
                        <a:buFontTx/>
                        <a:buNone/>
                        <a:tabLst/>
                        <a:defRPr/>
                      </a:pPr>
                      <a:r>
                        <a:rPr lang="en-ZA" sz="1400" b="1" i="1" dirty="0" smtClean="0">
                          <a:solidFill>
                            <a:srgbClr val="000000"/>
                          </a:solidFill>
                          <a:effectLst/>
                          <a:latin typeface="Arial Narrow" panose="020B0606020202030204" pitchFamily="34" charset="0"/>
                          <a:ea typeface="Calibri" panose="020F0502020204030204" pitchFamily="34" charset="0"/>
                          <a:cs typeface="Arial" panose="020B0604020202020204" pitchFamily="34" charset="0"/>
                        </a:rPr>
                        <a:t>Progress:</a:t>
                      </a:r>
                    </a:p>
                    <a:p>
                      <a:pPr algn="just">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21 </a:t>
                      </a:r>
                      <a:r>
                        <a:rPr kumimoji="0" lang="en-ZA" sz="1400" b="0" i="0" u="none" strike="noStrike" kern="1200" cap="none" normalizeH="0" baseline="0" dirty="0">
                          <a:ln>
                            <a:noFill/>
                          </a:ln>
                          <a:solidFill>
                            <a:schemeClr val="tx1"/>
                          </a:solidFill>
                          <a:effectLst/>
                          <a:latin typeface="Arial Narrow" pitchFamily="34" charset="0"/>
                          <a:ea typeface="+mn-ea"/>
                          <a:cs typeface="Arial" charset="0"/>
                        </a:rPr>
                        <a:t>International Environmental Management engagements coordinated and positions prepared (</a:t>
                      </a:r>
                      <a:r>
                        <a:rPr kumimoji="0" lang="en-ZA" sz="1400" b="0" i="0" u="none" strike="noStrike" kern="1200" cap="none" normalizeH="0" baseline="0" dirty="0" err="1">
                          <a:ln>
                            <a:noFill/>
                          </a:ln>
                          <a:solidFill>
                            <a:schemeClr val="tx1"/>
                          </a:solidFill>
                          <a:effectLst/>
                          <a:latin typeface="Arial Narrow" pitchFamily="34" charset="0"/>
                          <a:ea typeface="+mn-ea"/>
                          <a:cs typeface="Arial" charset="0"/>
                        </a:rPr>
                        <a:t>Bilaterals</a:t>
                      </a:r>
                      <a:r>
                        <a:rPr kumimoji="0" lang="en-ZA" sz="1400" b="0" i="0" u="none" strike="noStrike" kern="1200" cap="none" normalizeH="0" baseline="0" dirty="0">
                          <a:ln>
                            <a:noFill/>
                          </a:ln>
                          <a:solidFill>
                            <a:schemeClr val="tx1"/>
                          </a:solidFill>
                          <a:effectLst/>
                          <a:latin typeface="Arial Narrow" pitchFamily="34" charset="0"/>
                          <a:ea typeface="+mn-ea"/>
                          <a:cs typeface="Arial" charset="0"/>
                        </a:rPr>
                        <a:t>/ </a:t>
                      </a:r>
                      <a:r>
                        <a:rPr kumimoji="0" lang="en-ZA" sz="1400" b="0" i="0" u="none" strike="noStrike" kern="1200" cap="none" normalizeH="0" baseline="0" dirty="0" err="1">
                          <a:ln>
                            <a:noFill/>
                          </a:ln>
                          <a:solidFill>
                            <a:schemeClr val="tx1"/>
                          </a:solidFill>
                          <a:effectLst/>
                          <a:latin typeface="Arial Narrow" pitchFamily="34" charset="0"/>
                          <a:ea typeface="+mn-ea"/>
                          <a:cs typeface="Arial" charset="0"/>
                        </a:rPr>
                        <a:t>Pleurilaterals</a:t>
                      </a:r>
                      <a:r>
                        <a:rPr kumimoji="0" lang="en-ZA" sz="1400" b="0" i="0" u="none" strike="noStrike" kern="1200" cap="none" normalizeH="0" baseline="0" dirty="0">
                          <a:ln>
                            <a:noFill/>
                          </a:ln>
                          <a:solidFill>
                            <a:schemeClr val="tx1"/>
                          </a:solidFill>
                          <a:effectLst/>
                          <a:latin typeface="Arial Narrow" pitchFamily="34" charset="0"/>
                          <a:ea typeface="+mn-ea"/>
                          <a:cs typeface="Arial" charset="0"/>
                        </a:rPr>
                        <a:t> ):- Africa ; Brics ; South – South and South- North )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06766">
                <a:tc v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200" b="1" i="0" u="none" strike="noStrike" kern="1200" cap="none" spc="0" normalizeH="0" baseline="0" noProof="0" dirty="0" smtClean="0">
                        <a:ln>
                          <a:noFill/>
                        </a:ln>
                        <a:solidFill>
                          <a:schemeClr val="tx1"/>
                        </a:solidFill>
                        <a:effectLst/>
                        <a:uLnTx/>
                        <a:uFillTx/>
                        <a:latin typeface="Arial Narrow" pitchFamily="34" charset="0"/>
                        <a:ea typeface="+mn-ea"/>
                        <a:cs typeface="Arial" charset="0"/>
                      </a:endParaRPr>
                    </a:p>
                  </a:txBody>
                  <a:tcPr marL="45728" marR="45728"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just">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100 % (Positions researched</a:t>
                      </a:r>
                    </a:p>
                    <a:p>
                      <a:pPr algn="just">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and developed for the following</a:t>
                      </a:r>
                    </a:p>
                    <a:p>
                      <a:pPr algn="just">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meetings: WEF; BASIC; AU summit;</a:t>
                      </a:r>
                    </a:p>
                    <a:p>
                      <a:pPr algn="just">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UNEP Governing council and</a:t>
                      </a:r>
                    </a:p>
                    <a:p>
                      <a:pPr algn="just">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COP18)</a:t>
                      </a:r>
                    </a:p>
                    <a:p>
                      <a:pPr>
                        <a:lnSpc>
                          <a:spcPct val="100000"/>
                        </a:lnSpc>
                      </a:pPr>
                      <a:endParaRPr lang="en-US" sz="1400" dirty="0">
                        <a:solidFill>
                          <a:srgbClr val="FF0000"/>
                        </a:solidFill>
                        <a:latin typeface="Arial Narrow" pitchFamily="34" charset="0"/>
                      </a:endParaRPr>
                    </a:p>
                  </a:txBody>
                  <a:tcPr marL="45728" marR="45728"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15000"/>
                        </a:lnSpc>
                        <a:spcAft>
                          <a:spcPts val="0"/>
                        </a:spcAft>
                      </a:pPr>
                      <a:r>
                        <a:rPr lang="en-ZA" sz="1400" dirty="0">
                          <a:solidFill>
                            <a:srgbClr val="000000"/>
                          </a:solidFill>
                          <a:effectLst/>
                          <a:latin typeface="Arial Narrow" panose="020B0606020202030204" pitchFamily="34" charset="0"/>
                          <a:ea typeface="Calibri" panose="020F0502020204030204" pitchFamily="34" charset="0"/>
                          <a:cs typeface="ArialMT"/>
                        </a:rPr>
                        <a:t>3 Multilateral position (SD and IEG)</a:t>
                      </a:r>
                      <a:endParaRPr lang="en-ZA" sz="1400" dirty="0">
                        <a:effectLst/>
                        <a:latin typeface="Arial Narrow" panose="020B0606020202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ZA" sz="1400" dirty="0">
                          <a:solidFill>
                            <a:srgbClr val="000000"/>
                          </a:solidFill>
                          <a:effectLst/>
                          <a:latin typeface="Arial Narrow" panose="020B0606020202030204" pitchFamily="34" charset="0"/>
                          <a:ea typeface="Calibri" panose="020F0502020204030204" pitchFamily="34" charset="0"/>
                          <a:cs typeface="ArialMT"/>
                        </a:rPr>
                        <a:t>approved</a:t>
                      </a:r>
                      <a:endParaRPr lang="en-ZA"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just" defTabSz="457200" rtl="0" eaLnBrk="1" fontAlgn="auto" latinLnBrk="0" hangingPunct="1">
                        <a:lnSpc>
                          <a:spcPct val="115000"/>
                        </a:lnSpc>
                        <a:spcBef>
                          <a:spcPts val="0"/>
                        </a:spcBef>
                        <a:spcAft>
                          <a:spcPts val="0"/>
                        </a:spcAft>
                        <a:buClrTx/>
                        <a:buSzTx/>
                        <a:buFontTx/>
                        <a:buNone/>
                        <a:tabLst/>
                        <a:defRPr/>
                      </a:pPr>
                      <a:r>
                        <a:rPr lang="en-ZA" sz="1400" b="1" i="1" dirty="0" smtClean="0">
                          <a:solidFill>
                            <a:srgbClr val="000000"/>
                          </a:solidFill>
                          <a:effectLst/>
                          <a:latin typeface="Arial Narrow" panose="020B0606020202030204" pitchFamily="34" charset="0"/>
                          <a:ea typeface="Calibri" panose="020F0502020204030204" pitchFamily="34" charset="0"/>
                          <a:cs typeface="Arial" panose="020B0604020202020204" pitchFamily="34" charset="0"/>
                        </a:rPr>
                        <a:t>Progress:</a:t>
                      </a:r>
                      <a:r>
                        <a:rPr lang="en-ZA" sz="1400" b="1" i="1" baseline="0" dirty="0" smtClean="0">
                          <a:solidFill>
                            <a:srgbClr val="000000"/>
                          </a:solidFill>
                          <a:effectLst/>
                          <a:latin typeface="Arial Narrow" panose="020B0606020202030204" pitchFamily="34" charset="0"/>
                          <a:ea typeface="Calibri" panose="020F0502020204030204" pitchFamily="34" charset="0"/>
                          <a:cs typeface="Arial" panose="020B0604020202020204" pitchFamily="34" charset="0"/>
                        </a:rPr>
                        <a:t> </a:t>
                      </a:r>
                      <a:r>
                        <a:rPr lang="en-ZA" sz="1400" dirty="0" smtClean="0">
                          <a:solidFill>
                            <a:srgbClr val="000000"/>
                          </a:solidFill>
                          <a:effectLst/>
                          <a:latin typeface="Arial Narrow" panose="020B0606020202030204" pitchFamily="34" charset="0"/>
                          <a:ea typeface="Calibri" panose="020F0502020204030204" pitchFamily="34" charset="0"/>
                          <a:cs typeface="ArialMT"/>
                        </a:rPr>
                        <a:t>5 </a:t>
                      </a:r>
                      <a:r>
                        <a:rPr lang="en-ZA" sz="1400" dirty="0">
                          <a:solidFill>
                            <a:srgbClr val="000000"/>
                          </a:solidFill>
                          <a:effectLst/>
                          <a:latin typeface="Arial Narrow" panose="020B0606020202030204" pitchFamily="34" charset="0"/>
                          <a:ea typeface="Calibri" panose="020F0502020204030204" pitchFamily="34" charset="0"/>
                          <a:cs typeface="ArialMT"/>
                        </a:rPr>
                        <a:t>Multilateral </a:t>
                      </a:r>
                      <a:r>
                        <a:rPr lang="en-ZA" sz="1400" dirty="0" smtClean="0">
                          <a:solidFill>
                            <a:srgbClr val="000000"/>
                          </a:solidFill>
                          <a:effectLst/>
                          <a:latin typeface="Arial Narrow" panose="020B0606020202030204" pitchFamily="34" charset="0"/>
                          <a:ea typeface="Calibri" panose="020F0502020204030204" pitchFamily="34" charset="0"/>
                          <a:cs typeface="ArialMT"/>
                        </a:rPr>
                        <a:t>positions approved:  </a:t>
                      </a:r>
                      <a:endParaRPr lang="en-ZA" sz="1400" dirty="0">
                        <a:effectLst/>
                        <a:latin typeface="Arial Narrow" panose="020B0606020202030204" pitchFamily="34" charset="0"/>
                        <a:ea typeface="Calibri" panose="020F0502020204030204" pitchFamily="34" charset="0"/>
                        <a:cs typeface="Times New Roman" panose="02020603050405020304" pitchFamily="18" charset="0"/>
                      </a:endParaRPr>
                    </a:p>
                    <a:p>
                      <a:pPr marL="342900" lvl="0" indent="-342900" algn="just" fontAlgn="ctr">
                        <a:lnSpc>
                          <a:spcPct val="110000"/>
                        </a:lnSpc>
                        <a:spcAft>
                          <a:spcPts val="0"/>
                        </a:spcAft>
                        <a:buFont typeface="Symbol" panose="05050102010706020507" pitchFamily="18" charset="2"/>
                        <a:buChar char=""/>
                      </a:pPr>
                      <a:r>
                        <a:rPr lang="en-GB" sz="1400" spc="10" dirty="0">
                          <a:solidFill>
                            <a:srgbClr val="000000"/>
                          </a:solidFill>
                          <a:effectLst/>
                          <a:latin typeface="Arial Narrow" panose="020B0606020202030204" pitchFamily="34" charset="0"/>
                          <a:ea typeface="Calibri" panose="020F0502020204030204" pitchFamily="34" charset="0"/>
                          <a:cs typeface="AvantGarde Bk BT"/>
                        </a:rPr>
                        <a:t>United Nations Environment Assembly </a:t>
                      </a:r>
                      <a:endParaRPr lang="en-ZA" sz="1400" dirty="0">
                        <a:effectLst/>
                        <a:latin typeface="Arial Narrow" panose="020B0606020202030204" pitchFamily="34" charset="0"/>
                        <a:ea typeface="Calibri" panose="020F0502020204030204" pitchFamily="34" charset="0"/>
                        <a:cs typeface="Times New Roman" panose="02020603050405020304" pitchFamily="18" charset="0"/>
                      </a:endParaRPr>
                    </a:p>
                    <a:p>
                      <a:pPr marL="342900" lvl="0" indent="-342900" algn="just" fontAlgn="ctr">
                        <a:lnSpc>
                          <a:spcPct val="110000"/>
                        </a:lnSpc>
                        <a:spcAft>
                          <a:spcPts val="0"/>
                        </a:spcAft>
                        <a:buFont typeface="Symbol" panose="05050102010706020507" pitchFamily="18" charset="2"/>
                        <a:buChar char=""/>
                      </a:pPr>
                      <a:r>
                        <a:rPr lang="en-GB" sz="1400" spc="10" dirty="0">
                          <a:solidFill>
                            <a:srgbClr val="000000"/>
                          </a:solidFill>
                          <a:effectLst/>
                          <a:latin typeface="Arial Narrow" panose="020B0606020202030204" pitchFamily="34" charset="0"/>
                          <a:ea typeface="Calibri" panose="020F0502020204030204" pitchFamily="34" charset="0"/>
                          <a:cs typeface="AvantGarde Bk BT"/>
                        </a:rPr>
                        <a:t>High Level Political Forum (HLPF) </a:t>
                      </a:r>
                      <a:endParaRPr lang="en-ZA" sz="1400" dirty="0">
                        <a:effectLst/>
                        <a:latin typeface="Arial Narrow" panose="020B0606020202030204" pitchFamily="34" charset="0"/>
                        <a:ea typeface="Calibri" panose="020F0502020204030204" pitchFamily="34" charset="0"/>
                        <a:cs typeface="Times New Roman" panose="02020603050405020304" pitchFamily="18" charset="0"/>
                      </a:endParaRPr>
                    </a:p>
                    <a:p>
                      <a:pPr marL="342900" lvl="0" indent="-342900" algn="just" fontAlgn="ctr">
                        <a:lnSpc>
                          <a:spcPct val="110000"/>
                        </a:lnSpc>
                        <a:spcAft>
                          <a:spcPts val="0"/>
                        </a:spcAft>
                        <a:buFont typeface="Symbol" panose="05050102010706020507" pitchFamily="18" charset="2"/>
                        <a:buChar char=""/>
                      </a:pPr>
                      <a:r>
                        <a:rPr lang="en-GB" sz="1400" spc="10" dirty="0">
                          <a:solidFill>
                            <a:srgbClr val="000000"/>
                          </a:solidFill>
                          <a:effectLst/>
                          <a:latin typeface="Arial Narrow" panose="020B0606020202030204" pitchFamily="34" charset="0"/>
                          <a:ea typeface="Calibri" panose="020F0502020204030204" pitchFamily="34" charset="0"/>
                          <a:cs typeface="AvantGarde Bk BT"/>
                        </a:rPr>
                        <a:t>United Nations General Assembly (UNGA) </a:t>
                      </a:r>
                      <a:endParaRPr lang="en-ZA" sz="1400" dirty="0">
                        <a:effectLst/>
                        <a:latin typeface="Arial Narrow" panose="020B0606020202030204" pitchFamily="34" charset="0"/>
                        <a:ea typeface="Calibri" panose="020F0502020204030204" pitchFamily="34" charset="0"/>
                        <a:cs typeface="Times New Roman" panose="02020603050405020304" pitchFamily="18" charset="0"/>
                      </a:endParaRPr>
                    </a:p>
                    <a:p>
                      <a:pPr marL="342900" lvl="0" indent="-342900" algn="just" fontAlgn="ctr">
                        <a:lnSpc>
                          <a:spcPct val="110000"/>
                        </a:lnSpc>
                        <a:spcAft>
                          <a:spcPts val="0"/>
                        </a:spcAft>
                        <a:buFont typeface="Symbol" panose="05050102010706020507" pitchFamily="18" charset="2"/>
                        <a:buChar char=""/>
                      </a:pPr>
                      <a:r>
                        <a:rPr lang="en-GB" sz="1400" spc="10" dirty="0">
                          <a:solidFill>
                            <a:srgbClr val="000000"/>
                          </a:solidFill>
                          <a:effectLst/>
                          <a:latin typeface="Arial Narrow" panose="020B0606020202030204" pitchFamily="34" charset="0"/>
                          <a:ea typeface="Calibri" panose="020F0502020204030204" pitchFamily="34" charset="0"/>
                          <a:cs typeface="AvantGarde Bk BT"/>
                        </a:rPr>
                        <a:t>Technical position (on </a:t>
                      </a:r>
                      <a:r>
                        <a:rPr lang="en-GB" sz="1400" spc="10" dirty="0" smtClean="0">
                          <a:solidFill>
                            <a:srgbClr val="000000"/>
                          </a:solidFill>
                          <a:effectLst/>
                          <a:latin typeface="Arial Narrow" panose="020B0606020202030204" pitchFamily="34" charset="0"/>
                          <a:ea typeface="Calibri" panose="020F0502020204030204" pitchFamily="34" charset="0"/>
                          <a:cs typeface="AvantGarde Bk BT"/>
                        </a:rPr>
                        <a:t> </a:t>
                      </a:r>
                      <a:r>
                        <a:rPr lang="en-GB" sz="1400" spc="10" dirty="0">
                          <a:solidFill>
                            <a:srgbClr val="000000"/>
                          </a:solidFill>
                          <a:effectLst/>
                          <a:latin typeface="Arial Narrow" panose="020B0606020202030204" pitchFamily="34" charset="0"/>
                          <a:ea typeface="Calibri" panose="020F0502020204030204" pitchFamily="34" charset="0"/>
                          <a:cs typeface="AvantGarde Bk BT"/>
                        </a:rPr>
                        <a:t>Post-Rio+20 areas such as </a:t>
                      </a:r>
                      <a:r>
                        <a:rPr lang="en-GB" sz="1400" spc="10" dirty="0" smtClean="0">
                          <a:solidFill>
                            <a:srgbClr val="000000"/>
                          </a:solidFill>
                          <a:effectLst/>
                          <a:latin typeface="Arial Narrow" panose="020B0606020202030204" pitchFamily="34" charset="0"/>
                          <a:ea typeface="Calibri" panose="020F0502020204030204" pitchFamily="34" charset="0"/>
                          <a:cs typeface="AvantGarde Bk BT"/>
                        </a:rPr>
                        <a:t> Sustainable Consumption and production (SCP), International Resource Panel (IRP, Group</a:t>
                      </a:r>
                      <a:r>
                        <a:rPr lang="en-GB" sz="1400" spc="10" baseline="0" dirty="0" smtClean="0">
                          <a:solidFill>
                            <a:srgbClr val="000000"/>
                          </a:solidFill>
                          <a:effectLst/>
                          <a:latin typeface="Arial Narrow" panose="020B0606020202030204" pitchFamily="34" charset="0"/>
                          <a:ea typeface="Calibri" panose="020F0502020204030204" pitchFamily="34" charset="0"/>
                          <a:cs typeface="AvantGarde Bk BT"/>
                        </a:rPr>
                        <a:t> of Friends of Para 47 (</a:t>
                      </a:r>
                      <a:r>
                        <a:rPr lang="en-GB" sz="1400" spc="10" dirty="0" smtClean="0">
                          <a:solidFill>
                            <a:srgbClr val="000000"/>
                          </a:solidFill>
                          <a:effectLst/>
                          <a:latin typeface="Arial Narrow" panose="020B0606020202030204" pitchFamily="34" charset="0"/>
                          <a:ea typeface="Calibri" panose="020F0502020204030204" pitchFamily="34" charset="0"/>
                          <a:cs typeface="AvantGarde Bk BT"/>
                        </a:rPr>
                        <a:t>GoF47), Global Environment Outlook (GEO)) </a:t>
                      </a:r>
                      <a:endParaRPr lang="en-ZA" sz="1400" dirty="0">
                        <a:effectLst/>
                        <a:latin typeface="Arial Narrow" panose="020B0606020202030204" pitchFamily="34" charset="0"/>
                        <a:ea typeface="Calibri" panose="020F0502020204030204" pitchFamily="34" charset="0"/>
                        <a:cs typeface="Times New Roman" panose="02020603050405020304" pitchFamily="18" charset="0"/>
                      </a:endParaRPr>
                    </a:p>
                    <a:p>
                      <a:pPr marL="342900" lvl="0" indent="-342900" algn="just" fontAlgn="ctr">
                        <a:lnSpc>
                          <a:spcPct val="110000"/>
                        </a:lnSpc>
                        <a:spcAft>
                          <a:spcPts val="0"/>
                        </a:spcAft>
                        <a:buFont typeface="Symbol" panose="05050102010706020507" pitchFamily="18" charset="2"/>
                        <a:buChar char=""/>
                      </a:pPr>
                      <a:r>
                        <a:rPr lang="en-GB" sz="1400" spc="10" dirty="0">
                          <a:solidFill>
                            <a:srgbClr val="000000"/>
                          </a:solidFill>
                          <a:effectLst/>
                          <a:latin typeface="Arial Narrow" panose="020B0606020202030204" pitchFamily="34" charset="0"/>
                          <a:ea typeface="Calibri" panose="020F0502020204030204" pitchFamily="34" charset="0"/>
                          <a:cs typeface="AvantGarde Bk BT"/>
                        </a:rPr>
                        <a:t>African Ministerial Conference on the Environment (AMCEN)</a:t>
                      </a:r>
                      <a:endParaRPr lang="en-ZA"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 name="Slide Number Placeholder 1"/>
          <p:cNvSpPr>
            <a:spLocks noGrp="1"/>
          </p:cNvSpPr>
          <p:nvPr>
            <p:ph type="sldNum" sz="quarter" idx="12"/>
          </p:nvPr>
        </p:nvSpPr>
        <p:spPr/>
        <p:txBody>
          <a:bodyPr/>
          <a:lstStyle/>
          <a:p>
            <a:pPr>
              <a:defRPr/>
            </a:pPr>
            <a:fld id="{9C457303-9F10-4D8F-8D76-077531F17F12}" type="slidenum">
              <a:rPr lang="en-US" smtClean="0">
                <a:solidFill>
                  <a:prstClr val="black">
                    <a:tint val="75000"/>
                  </a:prstClr>
                </a:solidFill>
              </a:rPr>
              <a:pPr>
                <a:defRPr/>
              </a:pPr>
              <a:t>22</a:t>
            </a:fld>
            <a:endParaRPr lang="en-US">
              <a:solidFill>
                <a:prstClr val="black">
                  <a:tint val="75000"/>
                </a:prstClr>
              </a:solidFill>
            </a:endParaRPr>
          </a:p>
        </p:txBody>
      </p:sp>
    </p:spTree>
    <p:extLst>
      <p:ext uri="{BB962C8B-B14F-4D97-AF65-F5344CB8AC3E}">
        <p14:creationId xmlns:p14="http://schemas.microsoft.com/office/powerpoint/2010/main" val="36301008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Title 1"/>
          <p:cNvSpPr>
            <a:spLocks noGrp="1"/>
          </p:cNvSpPr>
          <p:nvPr>
            <p:ph type="title"/>
          </p:nvPr>
        </p:nvSpPr>
        <p:spPr>
          <a:xfrm>
            <a:off x="443318" y="350839"/>
            <a:ext cx="8229600" cy="420686"/>
          </a:xfrm>
        </p:spPr>
        <p:txBody>
          <a:bodyPr/>
          <a:lstStyle/>
          <a:p>
            <a:pPr eaLnBrk="1" hangingPunct="1"/>
            <a:r>
              <a:rPr lang="en-US" altLang="en-US" sz="2600" dirty="0">
                <a:solidFill>
                  <a:srgbClr val="008000"/>
                </a:solidFill>
              </a:rPr>
              <a:t>PROGRAMME </a:t>
            </a:r>
            <a:r>
              <a:rPr lang="en-US" altLang="en-US" sz="2600" dirty="0" smtClean="0">
                <a:solidFill>
                  <a:srgbClr val="008000"/>
                </a:solidFill>
              </a:rPr>
              <a:t>1: </a:t>
            </a:r>
            <a:r>
              <a:rPr lang="en-US" altLang="en-US" sz="2600" dirty="0">
                <a:solidFill>
                  <a:srgbClr val="008000"/>
                </a:solidFill>
              </a:rPr>
              <a:t>ADMINISTRATION</a:t>
            </a:r>
          </a:p>
        </p:txBody>
      </p:sp>
      <p:graphicFrame>
        <p:nvGraphicFramePr>
          <p:cNvPr id="4" name="Group 121"/>
          <p:cNvGraphicFramePr>
            <a:graphicFrameLocks noGrp="1"/>
          </p:cNvGraphicFramePr>
          <p:nvPr>
            <p:ph idx="1"/>
            <p:extLst>
              <p:ext uri="{D42A27DB-BD31-4B8C-83A1-F6EECF244321}">
                <p14:modId xmlns:p14="http://schemas.microsoft.com/office/powerpoint/2010/main" val="267784097"/>
              </p:ext>
            </p:extLst>
          </p:nvPr>
        </p:nvGraphicFramePr>
        <p:xfrm>
          <a:off x="191068" y="885825"/>
          <a:ext cx="8748215" cy="4545985"/>
        </p:xfrm>
        <a:graphic>
          <a:graphicData uri="http://schemas.openxmlformats.org/drawingml/2006/table">
            <a:tbl>
              <a:tblPr/>
              <a:tblGrid>
                <a:gridCol w="2784144"/>
                <a:gridCol w="1378424"/>
                <a:gridCol w="1514901"/>
                <a:gridCol w="3070746"/>
              </a:tblGrid>
              <a:tr h="625678">
                <a:tc gridSpan="4">
                  <a:txBody>
                    <a:bodyPr/>
                    <a:lstStyle/>
                    <a:p>
                      <a:r>
                        <a:rPr kumimoji="0" lang="en-ZA" sz="1400" b="1" i="0" u="none" strike="noStrike" kern="1200" cap="none" normalizeH="0" baseline="0" dirty="0" smtClean="0">
                          <a:ln>
                            <a:noFill/>
                          </a:ln>
                          <a:solidFill>
                            <a:schemeClr val="bg1"/>
                          </a:solidFill>
                          <a:effectLst/>
                          <a:latin typeface="Arial Narrow" pitchFamily="34" charset="0"/>
                          <a:ea typeface="+mn-ea"/>
                          <a:cs typeface="Arial" charset="0"/>
                        </a:rPr>
                        <a:t>SO: Enhanced International governance, instruments and agreements supportive of SA environmental and sustainable development priorities</a:t>
                      </a:r>
                    </a:p>
                  </a:txBody>
                  <a:tcPr marL="91454" marR="9145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hMerge="1">
                  <a:txBody>
                    <a:bodyPr/>
                    <a:lstStyle/>
                    <a:p>
                      <a:endParaRPr lang="en-ZA"/>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b="1" kern="1200" dirty="0" smtClean="0">
                        <a:solidFill>
                          <a:schemeClr val="tx1"/>
                        </a:solidFill>
                        <a:latin typeface="Arial Narrow" pitchFamily="34" charset="0"/>
                        <a:ea typeface="+mn-ea"/>
                        <a:cs typeface="+mn-cs"/>
                      </a:endParaRPr>
                    </a:p>
                  </a:txBody>
                  <a:tcPr marL="91454" marR="9145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0" lang="en-ZA" sz="1400" b="1" i="0" u="none" strike="noStrike" kern="1200" cap="none" normalizeH="0" baseline="0" dirty="0" smtClean="0">
                        <a:ln>
                          <a:noFill/>
                        </a:ln>
                        <a:solidFill>
                          <a:schemeClr val="tx1"/>
                        </a:solidFill>
                        <a:effectLst/>
                        <a:latin typeface="Arial Narrow" pitchFamily="34" charset="0"/>
                        <a:ea typeface="+mn-ea"/>
                        <a:cs typeface="Arial" charset="0"/>
                      </a:endParaRPr>
                    </a:p>
                  </a:txBody>
                  <a:tcPr marL="91454" marR="9145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r>
              <a:tr h="7195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smtClean="0">
                          <a:ln>
                            <a:noFill/>
                          </a:ln>
                          <a:solidFill>
                            <a:schemeClr val="bg1"/>
                          </a:solidFill>
                          <a:effectLst/>
                          <a:latin typeface="Arial Narrow" pitchFamily="34" charset="0"/>
                          <a:ea typeface="+mn-ea"/>
                          <a:cs typeface="Arial" charset="0"/>
                        </a:rPr>
                        <a:t>Performance indicator </a:t>
                      </a:r>
                    </a:p>
                  </a:txBody>
                  <a:tcPr marL="91454" marR="9145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algn="ctr">
                        <a:lnSpc>
                          <a:spcPct val="115000"/>
                        </a:lnSpc>
                        <a:spcAft>
                          <a:spcPts val="0"/>
                        </a:spcAft>
                      </a:pPr>
                      <a:r>
                        <a:rPr kumimoji="0" lang="en-ZA" sz="1400" b="1" i="0" u="none" strike="noStrike" kern="1200" cap="none" normalizeH="0" baseline="0" dirty="0" smtClean="0">
                          <a:ln>
                            <a:noFill/>
                          </a:ln>
                          <a:solidFill>
                            <a:schemeClr val="bg1"/>
                          </a:solidFill>
                          <a:effectLst/>
                          <a:latin typeface="Arial Narrow" pitchFamily="34" charset="0"/>
                          <a:ea typeface="+mn-ea"/>
                          <a:cs typeface="Arial" charset="0"/>
                        </a:rPr>
                        <a:t>Baseline </a:t>
                      </a:r>
                      <a:endParaRPr kumimoji="0" lang="en-ZA" sz="1400" b="1" i="0" u="none" strike="noStrike" kern="1200" cap="none" normalizeH="0" baseline="0" dirty="0">
                        <a:ln>
                          <a:noFill/>
                        </a:ln>
                        <a:solidFill>
                          <a:schemeClr val="bg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algn="ctr">
                        <a:lnSpc>
                          <a:spcPct val="115000"/>
                        </a:lnSpc>
                        <a:spcAft>
                          <a:spcPts val="0"/>
                        </a:spcAft>
                      </a:pPr>
                      <a:r>
                        <a:rPr kumimoji="0" lang="en-ZA" sz="1400" b="1" i="0" u="none" strike="noStrike" kern="1200" cap="none" normalizeH="0" baseline="0" dirty="0" smtClean="0">
                          <a:ln>
                            <a:noFill/>
                          </a:ln>
                          <a:solidFill>
                            <a:schemeClr val="bg1"/>
                          </a:solidFill>
                          <a:effectLst/>
                          <a:latin typeface="Arial Narrow" pitchFamily="34" charset="0"/>
                          <a:ea typeface="+mn-ea"/>
                          <a:cs typeface="Arial" charset="0"/>
                        </a:rPr>
                        <a:t>Annual target </a:t>
                      </a:r>
                    </a:p>
                    <a:p>
                      <a:pPr algn="ctr">
                        <a:lnSpc>
                          <a:spcPct val="115000"/>
                        </a:lnSpc>
                        <a:spcAft>
                          <a:spcPts val="0"/>
                        </a:spcAft>
                      </a:pPr>
                      <a:r>
                        <a:rPr kumimoji="0" lang="en-ZA" sz="1400" b="1" i="0" u="none" strike="noStrike" kern="1200" cap="none" normalizeH="0" baseline="0" dirty="0" smtClean="0">
                          <a:ln>
                            <a:noFill/>
                          </a:ln>
                          <a:solidFill>
                            <a:schemeClr val="bg1"/>
                          </a:solidFill>
                          <a:effectLst/>
                          <a:latin typeface="Arial Narrow" pitchFamily="34" charset="0"/>
                          <a:ea typeface="+mn-ea"/>
                          <a:cs typeface="Arial" charset="0"/>
                        </a:rPr>
                        <a:t>2014/15</a:t>
                      </a:r>
                      <a:endParaRPr kumimoji="0" lang="en-ZA" sz="1400" b="1" i="0" u="none" strike="noStrike" kern="1200" cap="none" normalizeH="0" baseline="0" dirty="0">
                        <a:ln>
                          <a:noFill/>
                        </a:ln>
                        <a:solidFill>
                          <a:schemeClr val="bg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smtClean="0">
                          <a:ln>
                            <a:noFill/>
                          </a:ln>
                          <a:solidFill>
                            <a:schemeClr val="bg1"/>
                          </a:solidFill>
                          <a:effectLst/>
                          <a:latin typeface="Arial Narrow" pitchFamily="34" charset="0"/>
                          <a:ea typeface="+mn-ea"/>
                          <a:cs typeface="Arial" charset="0"/>
                        </a:rPr>
                        <a:t>Achievements/Challenges/Corrective measures</a:t>
                      </a:r>
                    </a:p>
                  </a:txBody>
                  <a:tcPr marL="91454" marR="9145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r>
              <a:tr h="3200778">
                <a:tc>
                  <a:txBody>
                    <a:bodyPr/>
                    <a:lstStyle/>
                    <a:p>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Number of South African positions on Chemical and Waste, Biodiversity, Sustainable Development (SD), African and bilateral South-South South-North and International Environmental Governance (IEG) processes</a:t>
                      </a:r>
                    </a:p>
                    <a:p>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prepared, negotiated and Reported</a:t>
                      </a:r>
                    </a:p>
                  </a:txBody>
                  <a:tcPr marL="45728" marR="45728"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a:lnSpc>
                          <a:spcPct val="115000"/>
                        </a:lnSpc>
                        <a:spcAft>
                          <a:spcPts val="0"/>
                        </a:spcAft>
                      </a:pPr>
                      <a:r>
                        <a:rPr kumimoji="0" lang="en-ZA" sz="1400" b="0" i="0" u="none" strike="noStrike" kern="1200" cap="none" normalizeH="0" baseline="0" dirty="0">
                          <a:ln>
                            <a:noFill/>
                          </a:ln>
                          <a:solidFill>
                            <a:schemeClr val="tx1"/>
                          </a:solidFill>
                          <a:effectLst/>
                          <a:latin typeface="Arial Narrow" pitchFamily="34" charset="0"/>
                          <a:ea typeface="+mn-ea"/>
                          <a:cs typeface="Arial" charset="0"/>
                        </a:rPr>
                        <a:t>Chemicals and waste position</a:t>
                      </a:r>
                    </a:p>
                    <a:p>
                      <a:pPr algn="l">
                        <a:lnSpc>
                          <a:spcPct val="115000"/>
                        </a:lnSpc>
                        <a:spcAft>
                          <a:spcPts val="0"/>
                        </a:spcAft>
                      </a:pPr>
                      <a:r>
                        <a:rPr kumimoji="0" lang="en-ZA" sz="1400" b="0" i="0" u="none" strike="noStrike" kern="1200" cap="none" normalizeH="0" baseline="0" dirty="0">
                          <a:ln>
                            <a:noFill/>
                          </a:ln>
                          <a:solidFill>
                            <a:schemeClr val="tx1"/>
                          </a:solidFill>
                          <a:effectLst/>
                          <a:latin typeface="Arial Narrow" pitchFamily="34" charset="0"/>
                          <a:ea typeface="+mn-ea"/>
                          <a:cs typeface="Arial" charset="0"/>
                        </a:rPr>
                        <a:t>papers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just">
                        <a:lnSpc>
                          <a:spcPct val="115000"/>
                        </a:lnSpc>
                        <a:spcAft>
                          <a:spcPts val="0"/>
                        </a:spcAft>
                      </a:pPr>
                      <a:r>
                        <a:rPr kumimoji="0" lang="en-ZA" sz="1400" b="0" i="0" u="none" strike="noStrike" kern="1200" cap="none" normalizeH="0" baseline="0" dirty="0">
                          <a:ln>
                            <a:noFill/>
                          </a:ln>
                          <a:solidFill>
                            <a:schemeClr val="tx1"/>
                          </a:solidFill>
                          <a:effectLst/>
                          <a:latin typeface="Arial Narrow" pitchFamily="34" charset="0"/>
                          <a:ea typeface="+mn-ea"/>
                          <a:cs typeface="Arial" charset="0"/>
                        </a:rPr>
                        <a:t>3 chemicals and waste positions</a:t>
                      </a:r>
                    </a:p>
                    <a:p>
                      <a:pPr algn="just">
                        <a:lnSpc>
                          <a:spcPct val="115000"/>
                        </a:lnSpc>
                        <a:spcAft>
                          <a:spcPts val="0"/>
                        </a:spcAft>
                      </a:pPr>
                      <a:r>
                        <a:rPr kumimoji="0" lang="en-ZA" sz="1400" b="0" i="0" u="none" strike="noStrike" kern="1200" cap="none" normalizeH="0" baseline="0" dirty="0">
                          <a:ln>
                            <a:noFill/>
                          </a:ln>
                          <a:solidFill>
                            <a:schemeClr val="tx1"/>
                          </a:solidFill>
                          <a:effectLst/>
                          <a:latin typeface="Arial Narrow" pitchFamily="34" charset="0"/>
                          <a:ea typeface="+mn-ea"/>
                          <a:cs typeface="Arial" charset="0"/>
                        </a:rPr>
                        <a:t>approved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just" defTabSz="457200" rtl="0" eaLnBrk="1" fontAlgn="auto" latinLnBrk="0" hangingPunct="1">
                        <a:lnSpc>
                          <a:spcPct val="115000"/>
                        </a:lnSpc>
                        <a:spcBef>
                          <a:spcPts val="0"/>
                        </a:spcBef>
                        <a:spcAft>
                          <a:spcPts val="0"/>
                        </a:spcAft>
                        <a:buClrTx/>
                        <a:buSzTx/>
                        <a:buFontTx/>
                        <a:buNone/>
                        <a:tabLst/>
                        <a:defRPr/>
                      </a:pPr>
                      <a:r>
                        <a:rPr lang="en-ZA" sz="1400" b="1" i="1" dirty="0" smtClean="0">
                          <a:solidFill>
                            <a:srgbClr val="000000"/>
                          </a:solidFill>
                          <a:effectLst/>
                          <a:latin typeface="Arial Narrow" panose="020B0606020202030204" pitchFamily="34" charset="0"/>
                          <a:ea typeface="Calibri" panose="020F0502020204030204" pitchFamily="34" charset="0"/>
                          <a:cs typeface="Arial" panose="020B0604020202020204" pitchFamily="34" charset="0"/>
                        </a:rPr>
                        <a:t>Progress:</a:t>
                      </a:r>
                    </a:p>
                    <a:p>
                      <a:pPr algn="just">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3 position papers developed for the following international chemicals/waste management engagements </a:t>
                      </a:r>
                    </a:p>
                    <a:p>
                      <a:pPr marL="342900" lvl="0" indent="-342900" algn="just" fontAlgn="ctr">
                        <a:lnSpc>
                          <a:spcPct val="110000"/>
                        </a:lnSpc>
                        <a:spcAft>
                          <a:spcPts val="0"/>
                        </a:spcAft>
                        <a:buFont typeface="Symbol" panose="05050102010706020507" pitchFamily="18" charset="2"/>
                        <a:buChar char=""/>
                      </a:pPr>
                      <a:r>
                        <a:rPr kumimoji="0" lang="en-GB" sz="1400" b="0" i="0" u="none" strike="noStrike" kern="1200" cap="none" normalizeH="0" baseline="0" dirty="0" smtClean="0">
                          <a:ln>
                            <a:noFill/>
                          </a:ln>
                          <a:solidFill>
                            <a:schemeClr val="tx1"/>
                          </a:solidFill>
                          <a:effectLst/>
                          <a:latin typeface="Arial Narrow" pitchFamily="34" charset="0"/>
                          <a:ea typeface="+mn-ea"/>
                          <a:cs typeface="Arial" charset="0"/>
                        </a:rPr>
                        <a:t>Vienna COP 10/MOP26, (17-21 November 2014)</a:t>
                      </a:r>
                      <a:endParaRPr kumimoji="0" lang="en-ZA" sz="1400" b="0" i="0" u="none" strike="noStrike" kern="1200" cap="none" normalizeH="0" baseline="0" dirty="0" smtClean="0">
                        <a:ln>
                          <a:noFill/>
                        </a:ln>
                        <a:solidFill>
                          <a:schemeClr val="tx1"/>
                        </a:solidFill>
                        <a:effectLst/>
                        <a:latin typeface="Arial Narrow" pitchFamily="34" charset="0"/>
                        <a:ea typeface="+mn-ea"/>
                        <a:cs typeface="Arial" charset="0"/>
                      </a:endParaRPr>
                    </a:p>
                    <a:p>
                      <a:pPr marL="342900" lvl="0" indent="-342900" algn="just" fontAlgn="ctr">
                        <a:lnSpc>
                          <a:spcPct val="110000"/>
                        </a:lnSpc>
                        <a:spcAft>
                          <a:spcPts val="0"/>
                        </a:spcAft>
                        <a:buFont typeface="Symbol" panose="05050102010706020507" pitchFamily="18" charset="2"/>
                        <a:buChar char=""/>
                      </a:pPr>
                      <a:r>
                        <a:rPr kumimoji="0" lang="en-GB" sz="1400" b="0" i="0" u="none" strike="noStrike" kern="1200" cap="none" normalizeH="0" baseline="0" dirty="0" smtClean="0">
                          <a:ln>
                            <a:noFill/>
                          </a:ln>
                          <a:solidFill>
                            <a:schemeClr val="tx1"/>
                          </a:solidFill>
                          <a:effectLst/>
                          <a:latin typeface="Arial Narrow" pitchFamily="34" charset="0"/>
                          <a:ea typeface="+mn-ea"/>
                          <a:cs typeface="Arial" charset="0"/>
                        </a:rPr>
                        <a:t>Mercury Intergovernmental Negotiating Committee 6 (INC 6),</a:t>
                      </a:r>
                      <a:endParaRPr kumimoji="0" lang="en-ZA" sz="1400" b="0" i="0" u="none" strike="noStrike" kern="1200" cap="none" normalizeH="0" baseline="0" dirty="0" smtClean="0">
                        <a:ln>
                          <a:noFill/>
                        </a:ln>
                        <a:solidFill>
                          <a:schemeClr val="tx1"/>
                        </a:solidFill>
                        <a:effectLst/>
                        <a:latin typeface="Arial Narrow" pitchFamily="34" charset="0"/>
                        <a:ea typeface="+mn-ea"/>
                        <a:cs typeface="Arial" charset="0"/>
                      </a:endParaRPr>
                    </a:p>
                    <a:p>
                      <a:pPr marL="342900" lvl="0" indent="-342900" algn="just" fontAlgn="ctr">
                        <a:lnSpc>
                          <a:spcPct val="110000"/>
                        </a:lnSpc>
                        <a:spcAft>
                          <a:spcPts val="0"/>
                        </a:spcAft>
                        <a:buFont typeface="Symbol" panose="05050102010706020507" pitchFamily="18" charset="2"/>
                        <a:buChar char=""/>
                      </a:pPr>
                      <a:r>
                        <a:rPr kumimoji="0" lang="en-GB" sz="1400" b="0" i="0" u="none" strike="noStrike" kern="1200" cap="none" normalizeH="0" baseline="0" dirty="0" smtClean="0">
                          <a:ln>
                            <a:noFill/>
                          </a:ln>
                          <a:solidFill>
                            <a:schemeClr val="tx1"/>
                          </a:solidFill>
                          <a:effectLst/>
                          <a:latin typeface="Arial Narrow" pitchFamily="34" charset="0"/>
                          <a:ea typeface="+mn-ea"/>
                          <a:cs typeface="Arial" charset="0"/>
                        </a:rPr>
                        <a:t>Strategic Approach to International Chemicals Management (SAICM) 2nd Open Ended Working Group (OEWG)</a:t>
                      </a:r>
                      <a:endParaRPr kumimoji="0" lang="en-ZA" sz="14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 name="Slide Number Placeholder 1"/>
          <p:cNvSpPr>
            <a:spLocks noGrp="1"/>
          </p:cNvSpPr>
          <p:nvPr>
            <p:ph type="sldNum" sz="quarter" idx="12"/>
          </p:nvPr>
        </p:nvSpPr>
        <p:spPr/>
        <p:txBody>
          <a:bodyPr/>
          <a:lstStyle/>
          <a:p>
            <a:pPr>
              <a:defRPr/>
            </a:pPr>
            <a:fld id="{9C457303-9F10-4D8F-8D76-077531F17F12}" type="slidenum">
              <a:rPr lang="en-US" smtClean="0">
                <a:solidFill>
                  <a:prstClr val="black">
                    <a:tint val="75000"/>
                  </a:prstClr>
                </a:solidFill>
              </a:rPr>
              <a:pPr>
                <a:defRPr/>
              </a:pPr>
              <a:t>23</a:t>
            </a:fld>
            <a:endParaRPr lang="en-US">
              <a:solidFill>
                <a:prstClr val="black">
                  <a:tint val="75000"/>
                </a:prstClr>
              </a:solidFill>
            </a:endParaRPr>
          </a:p>
        </p:txBody>
      </p:sp>
    </p:spTree>
    <p:extLst>
      <p:ext uri="{BB962C8B-B14F-4D97-AF65-F5344CB8AC3E}">
        <p14:creationId xmlns:p14="http://schemas.microsoft.com/office/powerpoint/2010/main" val="322643969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Title 1"/>
          <p:cNvSpPr>
            <a:spLocks noGrp="1"/>
          </p:cNvSpPr>
          <p:nvPr>
            <p:ph type="title"/>
          </p:nvPr>
        </p:nvSpPr>
        <p:spPr>
          <a:xfrm>
            <a:off x="443318" y="140496"/>
            <a:ext cx="8229600" cy="420686"/>
          </a:xfrm>
        </p:spPr>
        <p:txBody>
          <a:bodyPr/>
          <a:lstStyle/>
          <a:p>
            <a:pPr eaLnBrk="1" hangingPunct="1"/>
            <a:r>
              <a:rPr lang="en-US" altLang="en-US" sz="2600" dirty="0">
                <a:solidFill>
                  <a:srgbClr val="008000"/>
                </a:solidFill>
              </a:rPr>
              <a:t>PROGRAMME </a:t>
            </a:r>
            <a:r>
              <a:rPr lang="en-US" altLang="en-US" sz="2600" dirty="0" smtClean="0">
                <a:solidFill>
                  <a:srgbClr val="008000"/>
                </a:solidFill>
              </a:rPr>
              <a:t>1: </a:t>
            </a:r>
            <a:r>
              <a:rPr lang="en-US" altLang="en-US" sz="2600" dirty="0">
                <a:solidFill>
                  <a:srgbClr val="008000"/>
                </a:solidFill>
              </a:rPr>
              <a:t>ADMINISTRATION</a:t>
            </a:r>
          </a:p>
        </p:txBody>
      </p:sp>
      <p:graphicFrame>
        <p:nvGraphicFramePr>
          <p:cNvPr id="4" name="Group 121"/>
          <p:cNvGraphicFramePr>
            <a:graphicFrameLocks noGrp="1"/>
          </p:cNvGraphicFramePr>
          <p:nvPr>
            <p:ph idx="1"/>
            <p:extLst>
              <p:ext uri="{D42A27DB-BD31-4B8C-83A1-F6EECF244321}">
                <p14:modId xmlns:p14="http://schemas.microsoft.com/office/powerpoint/2010/main" val="2226722529"/>
              </p:ext>
            </p:extLst>
          </p:nvPr>
        </p:nvGraphicFramePr>
        <p:xfrm>
          <a:off x="184010" y="574829"/>
          <a:ext cx="8748215" cy="5130546"/>
        </p:xfrm>
        <a:graphic>
          <a:graphicData uri="http://schemas.openxmlformats.org/drawingml/2006/table">
            <a:tbl>
              <a:tblPr/>
              <a:tblGrid>
                <a:gridCol w="1740324"/>
                <a:gridCol w="2374711"/>
                <a:gridCol w="1351128"/>
                <a:gridCol w="3282052"/>
              </a:tblGrid>
              <a:tr h="370849">
                <a:tc gridSpan="4">
                  <a:txBody>
                    <a:bodyPr/>
                    <a:lstStyle/>
                    <a:p>
                      <a:r>
                        <a:rPr kumimoji="0" lang="en-ZA" sz="1400" b="1" i="0" u="none" strike="noStrike" kern="1200" cap="none" normalizeH="0" baseline="0" dirty="0" smtClean="0">
                          <a:ln>
                            <a:noFill/>
                          </a:ln>
                          <a:solidFill>
                            <a:schemeClr val="bg1"/>
                          </a:solidFill>
                          <a:effectLst/>
                          <a:latin typeface="Arial Narrow" pitchFamily="34" charset="0"/>
                          <a:ea typeface="+mn-ea"/>
                          <a:cs typeface="Arial" charset="0"/>
                        </a:rPr>
                        <a:t>SO: Enhanced International governance, instruments and agreements supportive of SA environmental and sustainable development priorities</a:t>
                      </a:r>
                    </a:p>
                  </a:txBody>
                  <a:tcPr marL="91454" marR="9145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hMerge="1">
                  <a:txBody>
                    <a:bodyPr/>
                    <a:lstStyle/>
                    <a:p>
                      <a:endParaRPr lang="en-ZA"/>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b="1" kern="1200" dirty="0" smtClean="0">
                        <a:solidFill>
                          <a:schemeClr val="tx1"/>
                        </a:solidFill>
                        <a:latin typeface="Arial Narrow" pitchFamily="34" charset="0"/>
                        <a:ea typeface="+mn-ea"/>
                        <a:cs typeface="+mn-cs"/>
                      </a:endParaRPr>
                    </a:p>
                  </a:txBody>
                  <a:tcPr marL="91454" marR="9145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0" lang="en-ZA" sz="1400" b="1" i="0" u="none" strike="noStrike" kern="1200" cap="none" normalizeH="0" baseline="0" dirty="0" smtClean="0">
                        <a:ln>
                          <a:noFill/>
                        </a:ln>
                        <a:solidFill>
                          <a:schemeClr val="tx1"/>
                        </a:solidFill>
                        <a:effectLst/>
                        <a:latin typeface="Arial Narrow" pitchFamily="34" charset="0"/>
                        <a:ea typeface="+mn-ea"/>
                        <a:cs typeface="Arial" charset="0"/>
                      </a:endParaRPr>
                    </a:p>
                  </a:txBody>
                  <a:tcPr marL="91454" marR="9145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r>
              <a:tr h="1821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smtClean="0">
                          <a:ln>
                            <a:noFill/>
                          </a:ln>
                          <a:solidFill>
                            <a:schemeClr val="bg1"/>
                          </a:solidFill>
                          <a:effectLst/>
                          <a:latin typeface="Arial Narrow" pitchFamily="34" charset="0"/>
                          <a:ea typeface="+mn-ea"/>
                          <a:cs typeface="Arial" charset="0"/>
                        </a:rPr>
                        <a:t>Performance indicator </a:t>
                      </a:r>
                    </a:p>
                  </a:txBody>
                  <a:tcPr marL="91454" marR="9145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algn="ctr">
                        <a:lnSpc>
                          <a:spcPct val="115000"/>
                        </a:lnSpc>
                        <a:spcAft>
                          <a:spcPts val="0"/>
                        </a:spcAft>
                      </a:pPr>
                      <a:r>
                        <a:rPr kumimoji="0" lang="en-ZA" sz="1400" b="1" i="0" u="none" strike="noStrike" kern="1200" cap="none" normalizeH="0" baseline="0" dirty="0" smtClean="0">
                          <a:ln>
                            <a:noFill/>
                          </a:ln>
                          <a:solidFill>
                            <a:schemeClr val="bg1"/>
                          </a:solidFill>
                          <a:effectLst/>
                          <a:latin typeface="Arial Narrow" pitchFamily="34" charset="0"/>
                          <a:ea typeface="+mn-ea"/>
                          <a:cs typeface="Arial" charset="0"/>
                        </a:rPr>
                        <a:t>Baseline </a:t>
                      </a:r>
                      <a:endParaRPr kumimoji="0" lang="en-ZA" sz="1400" b="1" i="0" u="none" strike="noStrike" kern="1200" cap="none" normalizeH="0" baseline="0" dirty="0">
                        <a:ln>
                          <a:noFill/>
                        </a:ln>
                        <a:solidFill>
                          <a:schemeClr val="bg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algn="ctr">
                        <a:lnSpc>
                          <a:spcPct val="115000"/>
                        </a:lnSpc>
                        <a:spcAft>
                          <a:spcPts val="0"/>
                        </a:spcAft>
                      </a:pPr>
                      <a:r>
                        <a:rPr kumimoji="0" lang="en-ZA" sz="1400" b="1" i="0" u="none" strike="noStrike" kern="1200" cap="none" normalizeH="0" baseline="0" dirty="0" smtClean="0">
                          <a:ln>
                            <a:noFill/>
                          </a:ln>
                          <a:solidFill>
                            <a:schemeClr val="bg1"/>
                          </a:solidFill>
                          <a:effectLst/>
                          <a:latin typeface="Arial Narrow" pitchFamily="34" charset="0"/>
                          <a:ea typeface="+mn-ea"/>
                          <a:cs typeface="Arial" charset="0"/>
                        </a:rPr>
                        <a:t>Annual target </a:t>
                      </a:r>
                    </a:p>
                    <a:p>
                      <a:pPr algn="ctr">
                        <a:lnSpc>
                          <a:spcPct val="115000"/>
                        </a:lnSpc>
                        <a:spcAft>
                          <a:spcPts val="0"/>
                        </a:spcAft>
                      </a:pPr>
                      <a:r>
                        <a:rPr kumimoji="0" lang="en-ZA" sz="1400" b="1" i="0" u="none" strike="noStrike" kern="1200" cap="none" normalizeH="0" baseline="0" dirty="0" smtClean="0">
                          <a:ln>
                            <a:noFill/>
                          </a:ln>
                          <a:solidFill>
                            <a:schemeClr val="bg1"/>
                          </a:solidFill>
                          <a:effectLst/>
                          <a:latin typeface="Arial Narrow" pitchFamily="34" charset="0"/>
                          <a:ea typeface="+mn-ea"/>
                          <a:cs typeface="Arial" charset="0"/>
                        </a:rPr>
                        <a:t>2014/15</a:t>
                      </a:r>
                      <a:endParaRPr kumimoji="0" lang="en-ZA" sz="1400" b="1" i="0" u="none" strike="noStrike" kern="1200" cap="none" normalizeH="0" baseline="0" dirty="0">
                        <a:ln>
                          <a:noFill/>
                        </a:ln>
                        <a:solidFill>
                          <a:schemeClr val="bg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smtClean="0">
                          <a:ln>
                            <a:noFill/>
                          </a:ln>
                          <a:solidFill>
                            <a:schemeClr val="bg1"/>
                          </a:solidFill>
                          <a:effectLst/>
                          <a:latin typeface="Arial Narrow" pitchFamily="34" charset="0"/>
                          <a:ea typeface="+mn-ea"/>
                          <a:cs typeface="Arial" charset="0"/>
                        </a:rPr>
                        <a:t>Achievements/Challenges/Corrective measures</a:t>
                      </a:r>
                    </a:p>
                  </a:txBody>
                  <a:tcPr marL="91454" marR="9145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r>
              <a:tr h="80676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normalizeH="0" baseline="0" noProof="0" dirty="0" smtClean="0">
                          <a:ln>
                            <a:noFill/>
                          </a:ln>
                          <a:solidFill>
                            <a:schemeClr val="tx1"/>
                          </a:solidFill>
                          <a:effectLst/>
                          <a:latin typeface="Arial Narrow" pitchFamily="34" charset="0"/>
                          <a:ea typeface="+mn-ea"/>
                          <a:cs typeface="Arial" charset="0"/>
                        </a:rPr>
                        <a:t>No. of SA positions on Chemical and Waste, Biodiversity, Sustainable Development  (SD), African and bilateral South-South South-North and international environmental governance (IEG) processes prepared, negotiated and reported </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ZA" sz="1400" b="0" i="0" u="none" strike="noStrike" kern="1200" cap="none" normalizeH="0" baseline="0" noProof="0" dirty="0" smtClean="0">
                        <a:ln>
                          <a:noFill/>
                        </a:ln>
                        <a:solidFill>
                          <a:schemeClr val="tx1"/>
                        </a:solidFill>
                        <a:effectLst/>
                        <a:latin typeface="Arial Narrow" pitchFamily="34" charset="0"/>
                        <a:ea typeface="+mn-ea"/>
                        <a:cs typeface="Arial" charset="0"/>
                      </a:endParaRPr>
                    </a:p>
                  </a:txBody>
                  <a:tcPr marL="45728" marR="45728"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just" defTabSz="457200" rtl="0" eaLnBrk="1" latinLnBrk="0" hangingPunct="1">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South </a:t>
                      </a:r>
                      <a:r>
                        <a:rPr kumimoji="0" lang="en-ZA" sz="1400" b="0" i="0" u="none" strike="noStrike" kern="1200" cap="none" normalizeH="0" baseline="0" dirty="0">
                          <a:ln>
                            <a:noFill/>
                          </a:ln>
                          <a:solidFill>
                            <a:schemeClr val="tx1"/>
                          </a:solidFill>
                          <a:effectLst/>
                          <a:latin typeface="Arial Narrow" pitchFamily="34" charset="0"/>
                          <a:ea typeface="+mn-ea"/>
                          <a:cs typeface="Arial" charset="0"/>
                        </a:rPr>
                        <a:t>Africa is party</a:t>
                      </a:r>
                    </a:p>
                    <a:p>
                      <a:pPr algn="just" defTabSz="457200" rtl="0" eaLnBrk="1" latinLnBrk="0" hangingPunct="1">
                        <a:lnSpc>
                          <a:spcPct val="115000"/>
                        </a:lnSpc>
                        <a:spcAft>
                          <a:spcPts val="0"/>
                        </a:spcAft>
                      </a:pPr>
                      <a:r>
                        <a:rPr kumimoji="0" lang="en-ZA" sz="1400" b="0" i="0" u="none" strike="noStrike" kern="1200" cap="none" normalizeH="0" baseline="0" dirty="0">
                          <a:ln>
                            <a:noFill/>
                          </a:ln>
                          <a:solidFill>
                            <a:schemeClr val="tx1"/>
                          </a:solidFill>
                          <a:effectLst/>
                          <a:latin typeface="Arial Narrow" pitchFamily="34" charset="0"/>
                          <a:ea typeface="+mn-ea"/>
                          <a:cs typeface="Arial" charset="0"/>
                        </a:rPr>
                        <a:t>to: </a:t>
                      </a: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 Convention on Biological Diversity (CBD); Nagoya </a:t>
                      </a:r>
                      <a:r>
                        <a:rPr kumimoji="0" lang="en-ZA" sz="1400" b="0" i="0" u="none" strike="noStrike" kern="1200" cap="none" normalizeH="0" baseline="0" dirty="0">
                          <a:ln>
                            <a:noFill/>
                          </a:ln>
                          <a:solidFill>
                            <a:schemeClr val="tx1"/>
                          </a:solidFill>
                          <a:effectLst/>
                          <a:latin typeface="Arial Narrow" pitchFamily="34" charset="0"/>
                          <a:ea typeface="+mn-ea"/>
                          <a:cs typeface="Arial" charset="0"/>
                        </a:rPr>
                        <a:t>Protocol</a:t>
                      </a:r>
                    </a:p>
                    <a:p>
                      <a:pPr algn="just" defTabSz="457200" rtl="0" eaLnBrk="1" latinLnBrk="0" hangingPunct="1">
                        <a:lnSpc>
                          <a:spcPct val="100000"/>
                        </a:lnSpc>
                        <a:spcAft>
                          <a:spcPts val="0"/>
                        </a:spcAft>
                      </a:pPr>
                      <a:r>
                        <a:rPr kumimoji="0" lang="en-ZA" sz="1400" b="0" i="0" u="none" strike="noStrike" kern="1200" cap="none" normalizeH="0" baseline="0" dirty="0">
                          <a:ln>
                            <a:noFill/>
                          </a:ln>
                          <a:solidFill>
                            <a:schemeClr val="tx1"/>
                          </a:solidFill>
                          <a:effectLst/>
                          <a:latin typeface="Arial Narrow" pitchFamily="34" charset="0"/>
                          <a:ea typeface="+mn-ea"/>
                          <a:cs typeface="Arial" charset="0"/>
                        </a:rPr>
                        <a:t>on </a:t>
                      </a: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Access and Benefit Sharing (ABS); Ramsar </a:t>
                      </a:r>
                      <a:r>
                        <a:rPr kumimoji="0" lang="en-ZA" sz="1400" b="0" i="0" u="none" strike="noStrike" kern="1200" cap="none" normalizeH="0" baseline="0" dirty="0">
                          <a:ln>
                            <a:noFill/>
                          </a:ln>
                          <a:solidFill>
                            <a:schemeClr val="tx1"/>
                          </a:solidFill>
                          <a:effectLst/>
                          <a:latin typeface="Arial Narrow" pitchFamily="34" charset="0"/>
                          <a:ea typeface="+mn-ea"/>
                          <a:cs typeface="Arial" charset="0"/>
                        </a:rPr>
                        <a:t>Convention,</a:t>
                      </a:r>
                    </a:p>
                    <a:p>
                      <a:pPr algn="just" defTabSz="457200" rtl="0" eaLnBrk="1" latinLnBrk="0" hangingPunct="1">
                        <a:lnSpc>
                          <a:spcPct val="115000"/>
                        </a:lnSpc>
                        <a:spcAft>
                          <a:spcPts val="0"/>
                        </a:spcAft>
                      </a:pPr>
                      <a:r>
                        <a:rPr kumimoji="0" lang="en-GB" sz="1400" b="0" i="0" u="none" strike="noStrike" kern="1200" cap="none" normalizeH="0" baseline="0" dirty="0" smtClean="0">
                          <a:ln>
                            <a:noFill/>
                          </a:ln>
                          <a:solidFill>
                            <a:schemeClr val="tx1"/>
                          </a:solidFill>
                          <a:effectLst/>
                          <a:latin typeface="Arial Narrow" pitchFamily="34" charset="0"/>
                          <a:ea typeface="+mn-ea"/>
                          <a:cs typeface="Arial" charset="0"/>
                        </a:rPr>
                        <a:t>Convention on Migratory Species (CMC); </a:t>
                      </a: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United Nation Convention to Combat Desertification (UNCCD),  African-Eurasian Migratory Waterbird Agreement (AEWA); I</a:t>
                      </a:r>
                      <a:r>
                        <a:rPr lang="en-ZA" sz="1400" kern="1200" dirty="0" smtClean="0">
                          <a:solidFill>
                            <a:schemeClr val="tx1"/>
                          </a:solidFill>
                          <a:effectLst/>
                          <a:latin typeface="Arial Narrow"/>
                          <a:ea typeface="Calibri"/>
                          <a:cs typeface="ArialMT"/>
                        </a:rPr>
                        <a:t>ntergovernmental</a:t>
                      </a:r>
                      <a:r>
                        <a:rPr lang="en-ZA" sz="1400" kern="1200" baseline="0" dirty="0" smtClean="0">
                          <a:solidFill>
                            <a:schemeClr val="tx1"/>
                          </a:solidFill>
                          <a:effectLst/>
                          <a:latin typeface="Arial Narrow"/>
                          <a:ea typeface="Calibri"/>
                          <a:cs typeface="ArialMT"/>
                        </a:rPr>
                        <a:t> Platform on Biodiversity and Ecosystem Services (</a:t>
                      </a: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IPBES); Raptors </a:t>
                      </a:r>
                      <a:r>
                        <a:rPr kumimoji="0" lang="en-ZA" sz="1400" b="0" i="0" u="none" strike="noStrike" kern="1200" cap="none" normalizeH="0" baseline="0" dirty="0" err="1">
                          <a:ln>
                            <a:noFill/>
                          </a:ln>
                          <a:solidFill>
                            <a:schemeClr val="tx1"/>
                          </a:solidFill>
                          <a:effectLst/>
                          <a:latin typeface="Arial Narrow" pitchFamily="34" charset="0"/>
                          <a:ea typeface="+mn-ea"/>
                          <a:cs typeface="Arial" charset="0"/>
                        </a:rPr>
                        <a:t>MoU</a:t>
                      </a:r>
                      <a:r>
                        <a:rPr kumimoji="0" lang="en-ZA" sz="1400" b="0" i="0" u="none" strike="noStrike" kern="1200" cap="none" normalizeH="0" baseline="0" dirty="0">
                          <a:ln>
                            <a:noFill/>
                          </a:ln>
                          <a:solidFill>
                            <a:schemeClr val="tx1"/>
                          </a:solidFill>
                          <a:effectLst/>
                          <a:latin typeface="Arial Narrow" pitchFamily="34" charset="0"/>
                          <a:ea typeface="+mn-ea"/>
                          <a:cs typeface="Arial" charset="0"/>
                        </a:rPr>
                        <a:t>, IUCN, </a:t>
                      </a: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 World Heritage Convention (WHC) Man-and-Biosphere (MAB)</a:t>
                      </a:r>
                      <a:endParaRPr kumimoji="0" lang="en-ZA" sz="1400" b="0" i="0" u="none" strike="noStrike" kern="1200" cap="none" normalizeH="0" baseline="0" dirty="0">
                        <a:ln>
                          <a:noFill/>
                        </a:ln>
                        <a:solidFill>
                          <a:schemeClr val="tx1"/>
                        </a:solidFill>
                        <a:effectLst/>
                        <a:latin typeface="Arial Narrow" pitchFamily="34" charset="0"/>
                        <a:ea typeface="+mn-ea"/>
                        <a:cs typeface="Arial" charset="0"/>
                      </a:endParaRPr>
                    </a:p>
                    <a:p>
                      <a:pPr algn="just" defTabSz="457200" rtl="0" eaLnBrk="1" latinLnBrk="0" hangingPunct="1">
                        <a:lnSpc>
                          <a:spcPct val="115000"/>
                        </a:lnSpc>
                        <a:spcAft>
                          <a:spcPts val="0"/>
                        </a:spcAft>
                      </a:pPr>
                      <a:r>
                        <a:rPr kumimoji="0" lang="en-ZA" sz="1400" b="0" i="0" u="none" strike="noStrike" kern="1200" cap="none" normalizeH="0" baseline="0" dirty="0">
                          <a:ln>
                            <a:noFill/>
                          </a:ln>
                          <a:solidFill>
                            <a:schemeClr val="tx1"/>
                          </a:solidFill>
                          <a:effectLst/>
                          <a:latin typeface="Arial Narrow" pitchFamily="34" charset="0"/>
                          <a:ea typeface="+mn-ea"/>
                          <a:cs typeface="Arial" charset="0"/>
                        </a:rPr>
                        <a:t>Programme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defTabSz="457200" rtl="0" eaLnBrk="1" latinLnBrk="0" hangingPunct="1">
                        <a:lnSpc>
                          <a:spcPct val="115000"/>
                        </a:lnSpc>
                        <a:spcAft>
                          <a:spcPts val="0"/>
                        </a:spcAft>
                      </a:pPr>
                      <a:r>
                        <a:rPr kumimoji="0" lang="en-ZA" sz="1400" b="0" i="0" u="none" strike="noStrike" kern="1200" cap="none" normalizeH="0" baseline="0" dirty="0">
                          <a:ln>
                            <a:noFill/>
                          </a:ln>
                          <a:solidFill>
                            <a:schemeClr val="tx1"/>
                          </a:solidFill>
                          <a:effectLst/>
                          <a:latin typeface="Arial Narrow" pitchFamily="34" charset="0"/>
                          <a:ea typeface="+mn-ea"/>
                          <a:cs typeface="Arial" charset="0"/>
                        </a:rPr>
                        <a:t>10 Biodiversity positions approved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just" defTabSz="457200" rtl="0" eaLnBrk="1" fontAlgn="auto" latinLnBrk="0" hangingPunct="1">
                        <a:lnSpc>
                          <a:spcPct val="115000"/>
                        </a:lnSpc>
                        <a:spcBef>
                          <a:spcPts val="0"/>
                        </a:spcBef>
                        <a:spcAft>
                          <a:spcPts val="0"/>
                        </a:spcAft>
                        <a:buClrTx/>
                        <a:buSzTx/>
                        <a:buFontTx/>
                        <a:buNone/>
                        <a:tabLst/>
                        <a:defRPr/>
                      </a:pPr>
                      <a:r>
                        <a:rPr lang="en-ZA" sz="1400" b="1" i="1" dirty="0" smtClean="0">
                          <a:solidFill>
                            <a:schemeClr val="tx1"/>
                          </a:solidFill>
                          <a:effectLst/>
                          <a:latin typeface="Arial Narrow" panose="020B0606020202030204" pitchFamily="34" charset="0"/>
                          <a:ea typeface="Calibri" panose="020F0502020204030204" pitchFamily="34" charset="0"/>
                          <a:cs typeface="Arial" panose="020B0604020202020204" pitchFamily="34" charset="0"/>
                        </a:rPr>
                        <a:t>Progress: : </a:t>
                      </a: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10 </a:t>
                      </a:r>
                      <a:r>
                        <a:rPr kumimoji="0" lang="en-ZA" sz="1400" b="0" i="0" u="none" strike="noStrike" kern="1200" cap="none" normalizeH="0" baseline="0" dirty="0">
                          <a:ln>
                            <a:noFill/>
                          </a:ln>
                          <a:solidFill>
                            <a:schemeClr val="tx1"/>
                          </a:solidFill>
                          <a:effectLst/>
                          <a:latin typeface="Arial Narrow" pitchFamily="34" charset="0"/>
                          <a:ea typeface="+mn-ea"/>
                          <a:cs typeface="Arial" charset="0"/>
                        </a:rPr>
                        <a:t>position </a:t>
                      </a: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papers</a:t>
                      </a:r>
                    </a:p>
                    <a:p>
                      <a:pPr marL="342900" lvl="0" indent="-342900" algn="l" defTabSz="457200" rtl="0" eaLnBrk="1" fontAlgn="ctr" latinLnBrk="0" hangingPunct="1">
                        <a:lnSpc>
                          <a:spcPct val="110000"/>
                        </a:lnSpc>
                        <a:spcAft>
                          <a:spcPts val="0"/>
                        </a:spcAft>
                        <a:buFont typeface="Symbol" panose="05050102010706020507" pitchFamily="18" charset="2"/>
                        <a:buChar char=""/>
                      </a:pPr>
                      <a:r>
                        <a:rPr kumimoji="0" lang="en-GB" sz="1400" b="0" i="0" u="none" strike="noStrike" kern="1200" cap="none" normalizeH="0" baseline="0" dirty="0" smtClean="0">
                          <a:ln>
                            <a:noFill/>
                          </a:ln>
                          <a:solidFill>
                            <a:schemeClr val="tx1"/>
                          </a:solidFill>
                          <a:effectLst/>
                          <a:latin typeface="Arial Narrow" pitchFamily="34" charset="0"/>
                          <a:ea typeface="+mn-ea"/>
                          <a:cs typeface="Arial" charset="0"/>
                        </a:rPr>
                        <a:t>Scientific, Technical and Technological Advice</a:t>
                      </a:r>
                      <a:endParaRPr kumimoji="0" lang="en-ZA" sz="1400" b="0" i="0" u="none" strike="noStrike" kern="1200" cap="none" normalizeH="0" baseline="0" dirty="0" smtClean="0">
                        <a:ln>
                          <a:noFill/>
                        </a:ln>
                        <a:solidFill>
                          <a:schemeClr val="tx1"/>
                        </a:solidFill>
                        <a:effectLst/>
                        <a:latin typeface="Arial Narrow" pitchFamily="34" charset="0"/>
                        <a:ea typeface="+mn-ea"/>
                        <a:cs typeface="Arial" charset="0"/>
                      </a:endParaRPr>
                    </a:p>
                    <a:p>
                      <a:pPr marL="342900" lvl="0" indent="-342900" algn="l" defTabSz="457200" rtl="0" eaLnBrk="1" fontAlgn="ctr" latinLnBrk="0" hangingPunct="1">
                        <a:lnSpc>
                          <a:spcPct val="110000"/>
                        </a:lnSpc>
                        <a:spcAft>
                          <a:spcPts val="0"/>
                        </a:spcAft>
                        <a:buFont typeface="Symbol" panose="05050102010706020507" pitchFamily="18" charset="2"/>
                        <a:buChar char=""/>
                      </a:pPr>
                      <a:r>
                        <a:rPr kumimoji="0" lang="en-GB" sz="1400" b="0" i="0" u="none" strike="noStrike" kern="1200" cap="none" normalizeH="0" baseline="0" dirty="0" smtClean="0">
                          <a:ln>
                            <a:noFill/>
                          </a:ln>
                          <a:solidFill>
                            <a:schemeClr val="tx1"/>
                          </a:solidFill>
                          <a:effectLst/>
                          <a:latin typeface="Arial Narrow" pitchFamily="34" charset="0"/>
                          <a:ea typeface="+mn-ea"/>
                          <a:cs typeface="Arial" charset="0"/>
                        </a:rPr>
                        <a:t>Working </a:t>
                      </a:r>
                      <a:r>
                        <a:rPr kumimoji="0" lang="en-GB" sz="1400" b="0" i="0" u="none" strike="noStrike" kern="1200" cap="none" normalizeH="0" baseline="0" dirty="0">
                          <a:ln>
                            <a:noFill/>
                          </a:ln>
                          <a:solidFill>
                            <a:schemeClr val="tx1"/>
                          </a:solidFill>
                          <a:effectLst/>
                          <a:latin typeface="Arial Narrow" pitchFamily="34" charset="0"/>
                          <a:ea typeface="+mn-ea"/>
                          <a:cs typeface="Arial" charset="0"/>
                        </a:rPr>
                        <a:t>Group on Review of Implementation (WGRI</a:t>
                      </a:r>
                      <a:r>
                        <a:rPr kumimoji="0" lang="en-GB" sz="1400" b="0" i="0" u="none" strike="noStrike" kern="1200" cap="none" normalizeH="0" baseline="0" dirty="0" smtClean="0">
                          <a:ln>
                            <a:noFill/>
                          </a:ln>
                          <a:solidFill>
                            <a:schemeClr val="tx1"/>
                          </a:solidFill>
                          <a:effectLst/>
                          <a:latin typeface="Arial Narrow" pitchFamily="34" charset="0"/>
                          <a:ea typeface="+mn-ea"/>
                          <a:cs typeface="Arial" charset="0"/>
                        </a:rPr>
                        <a:t>)</a:t>
                      </a:r>
                    </a:p>
                    <a:p>
                      <a:pPr marL="342900" lvl="0" indent="-342900" algn="l" defTabSz="457200" rtl="0" eaLnBrk="1" fontAlgn="ctr" latinLnBrk="0" hangingPunct="1">
                        <a:lnSpc>
                          <a:spcPct val="110000"/>
                        </a:lnSpc>
                        <a:spcAft>
                          <a:spcPts val="0"/>
                        </a:spcAft>
                        <a:buFont typeface="Symbol" panose="05050102010706020507" pitchFamily="18" charset="2"/>
                        <a:buChar char=""/>
                      </a:pPr>
                      <a:r>
                        <a:rPr kumimoji="0" lang="en-GB" sz="1400" b="0" i="0" u="none" strike="noStrike" kern="1200" cap="none" normalizeH="0" baseline="0" dirty="0" smtClean="0">
                          <a:ln>
                            <a:noFill/>
                          </a:ln>
                          <a:solidFill>
                            <a:schemeClr val="tx1"/>
                          </a:solidFill>
                          <a:effectLst/>
                          <a:latin typeface="Arial Narrow" pitchFamily="34" charset="0"/>
                          <a:ea typeface="+mn-ea"/>
                          <a:cs typeface="Arial" charset="0"/>
                        </a:rPr>
                        <a:t> Standing committee of the </a:t>
                      </a:r>
                      <a:r>
                        <a:rPr kumimoji="0" lang="en-GB" sz="1400" b="0" i="0" u="none" strike="noStrike" kern="1200" cap="none" normalizeH="0" baseline="0" dirty="0" err="1" smtClean="0">
                          <a:ln>
                            <a:noFill/>
                          </a:ln>
                          <a:solidFill>
                            <a:schemeClr val="tx1"/>
                          </a:solidFill>
                          <a:effectLst/>
                          <a:latin typeface="Arial Narrow" pitchFamily="34" charset="0"/>
                          <a:ea typeface="+mn-ea"/>
                          <a:cs typeface="Arial" charset="0"/>
                        </a:rPr>
                        <a:t>Ramsar</a:t>
                      </a:r>
                      <a:r>
                        <a:rPr kumimoji="0" lang="en-GB" sz="1400" b="0" i="0" u="none" strike="noStrike" kern="1200" cap="none" normalizeH="0" baseline="0" dirty="0" smtClean="0">
                          <a:ln>
                            <a:noFill/>
                          </a:ln>
                          <a:solidFill>
                            <a:schemeClr val="tx1"/>
                          </a:solidFill>
                          <a:effectLst/>
                          <a:latin typeface="Arial Narrow" pitchFamily="34" charset="0"/>
                          <a:ea typeface="+mn-ea"/>
                          <a:cs typeface="Arial" charset="0"/>
                        </a:rPr>
                        <a:t> Convention</a:t>
                      </a:r>
                      <a:endParaRPr kumimoji="0" lang="en-ZA" sz="1400" b="0" i="0" u="none" strike="noStrike" kern="1200" cap="none" normalizeH="0" baseline="0" dirty="0">
                        <a:ln>
                          <a:noFill/>
                        </a:ln>
                        <a:solidFill>
                          <a:schemeClr val="tx1"/>
                        </a:solidFill>
                        <a:effectLst/>
                        <a:latin typeface="Arial Narrow" pitchFamily="34" charset="0"/>
                        <a:ea typeface="+mn-ea"/>
                        <a:cs typeface="Arial" charset="0"/>
                      </a:endParaRPr>
                    </a:p>
                    <a:p>
                      <a:pPr marL="342900" lvl="0" indent="-342900" algn="l" defTabSz="457200" rtl="0" eaLnBrk="1" fontAlgn="ctr" latinLnBrk="0" hangingPunct="1">
                        <a:lnSpc>
                          <a:spcPct val="110000"/>
                        </a:lnSpc>
                        <a:spcAft>
                          <a:spcPts val="0"/>
                        </a:spcAft>
                        <a:buFont typeface="Symbol" panose="05050102010706020507" pitchFamily="18" charset="2"/>
                        <a:buChar char=""/>
                      </a:pPr>
                      <a:r>
                        <a:rPr kumimoji="0" lang="en-GB" sz="1400" b="0" i="0" u="none" strike="noStrike" kern="1200" cap="none" normalizeH="0" baseline="0" dirty="0">
                          <a:ln>
                            <a:noFill/>
                          </a:ln>
                          <a:solidFill>
                            <a:schemeClr val="tx1"/>
                          </a:solidFill>
                          <a:effectLst/>
                          <a:latin typeface="Arial Narrow" pitchFamily="34" charset="0"/>
                          <a:ea typeface="+mn-ea"/>
                          <a:cs typeface="Arial" charset="0"/>
                        </a:rPr>
                        <a:t>CITES: Animals Committee Meeting ( 2 May 2014)</a:t>
                      </a:r>
                      <a:endParaRPr kumimoji="0" lang="en-ZA" sz="1400" b="0" i="0" u="none" strike="noStrike" kern="1200" cap="none" normalizeH="0" baseline="0" dirty="0">
                        <a:ln>
                          <a:noFill/>
                        </a:ln>
                        <a:solidFill>
                          <a:schemeClr val="tx1"/>
                        </a:solidFill>
                        <a:effectLst/>
                        <a:latin typeface="Arial Narrow" pitchFamily="34" charset="0"/>
                        <a:ea typeface="+mn-ea"/>
                        <a:cs typeface="Arial" charset="0"/>
                      </a:endParaRPr>
                    </a:p>
                    <a:p>
                      <a:pPr marL="342900" lvl="0" indent="-342900" algn="l" defTabSz="457200" rtl="0" eaLnBrk="1" fontAlgn="ctr" latinLnBrk="0" hangingPunct="1">
                        <a:lnSpc>
                          <a:spcPct val="110000"/>
                        </a:lnSpc>
                        <a:spcAft>
                          <a:spcPts val="0"/>
                        </a:spcAft>
                        <a:buFont typeface="Symbol" panose="05050102010706020507" pitchFamily="18" charset="2"/>
                        <a:buChar char=""/>
                      </a:pPr>
                      <a:r>
                        <a:rPr kumimoji="0" lang="en-GB" sz="1400" b="0" i="0" u="none" strike="noStrike" kern="1200" cap="none" normalizeH="0" baseline="0" dirty="0">
                          <a:ln>
                            <a:noFill/>
                          </a:ln>
                          <a:solidFill>
                            <a:schemeClr val="tx1"/>
                          </a:solidFill>
                          <a:effectLst/>
                          <a:latin typeface="Arial Narrow" pitchFamily="34" charset="0"/>
                          <a:ea typeface="+mn-ea"/>
                          <a:cs typeface="Arial" charset="0"/>
                        </a:rPr>
                        <a:t>CITES: Standing Committee Meeting (7 - 11 July 2015</a:t>
                      </a:r>
                      <a:endParaRPr kumimoji="0" lang="en-ZA" sz="1400" b="0" i="0" u="none" strike="noStrike" kern="1200" cap="none" normalizeH="0" baseline="0" dirty="0">
                        <a:ln>
                          <a:noFill/>
                        </a:ln>
                        <a:solidFill>
                          <a:schemeClr val="tx1"/>
                        </a:solidFill>
                        <a:effectLst/>
                        <a:latin typeface="Arial Narrow" pitchFamily="34" charset="0"/>
                        <a:ea typeface="+mn-ea"/>
                        <a:cs typeface="Arial" charset="0"/>
                      </a:endParaRPr>
                    </a:p>
                    <a:p>
                      <a:pPr marL="342900" lvl="0" indent="-342900" algn="l" defTabSz="457200" rtl="0" eaLnBrk="1" fontAlgn="ctr" latinLnBrk="0" hangingPunct="1">
                        <a:lnSpc>
                          <a:spcPct val="110000"/>
                        </a:lnSpc>
                        <a:spcAft>
                          <a:spcPts val="0"/>
                        </a:spcAft>
                        <a:buFont typeface="Symbol" panose="05050102010706020507" pitchFamily="18" charset="2"/>
                        <a:buChar char=""/>
                      </a:pPr>
                      <a:r>
                        <a:rPr kumimoji="0" lang="en-GB" sz="1400" b="0" i="0" u="none" strike="noStrike" kern="1200" cap="none" normalizeH="0" baseline="0" dirty="0">
                          <a:ln>
                            <a:noFill/>
                          </a:ln>
                          <a:solidFill>
                            <a:schemeClr val="tx1"/>
                          </a:solidFill>
                          <a:effectLst/>
                          <a:latin typeface="Arial Narrow" pitchFamily="34" charset="0"/>
                          <a:ea typeface="+mn-ea"/>
                          <a:cs typeface="Arial" charset="0"/>
                        </a:rPr>
                        <a:t>CITES: 21st Plants </a:t>
                      </a:r>
                      <a:r>
                        <a:rPr kumimoji="0" lang="en-GB" sz="1400" b="0" i="0" u="none" strike="noStrike" kern="1200" cap="none" normalizeH="0" baseline="0" dirty="0" err="1">
                          <a:ln>
                            <a:noFill/>
                          </a:ln>
                          <a:solidFill>
                            <a:schemeClr val="tx1"/>
                          </a:solidFill>
                          <a:effectLst/>
                          <a:latin typeface="Arial Narrow" pitchFamily="34" charset="0"/>
                          <a:ea typeface="+mn-ea"/>
                          <a:cs typeface="Arial" charset="0"/>
                        </a:rPr>
                        <a:t>Commitee</a:t>
                      </a:r>
                      <a:r>
                        <a:rPr kumimoji="0" lang="en-GB" sz="1400" b="0" i="0" u="none" strike="noStrike" kern="1200" cap="none" normalizeH="0" baseline="0" dirty="0">
                          <a:ln>
                            <a:noFill/>
                          </a:ln>
                          <a:solidFill>
                            <a:schemeClr val="tx1"/>
                          </a:solidFill>
                          <a:effectLst/>
                          <a:latin typeface="Arial Narrow" pitchFamily="34" charset="0"/>
                          <a:ea typeface="+mn-ea"/>
                          <a:cs typeface="Arial" charset="0"/>
                        </a:rPr>
                        <a:t> Meeting</a:t>
                      </a:r>
                      <a:endParaRPr kumimoji="0" lang="en-ZA" sz="1400" b="0" i="0" u="none" strike="noStrike" kern="1200" cap="none" normalizeH="0" baseline="0" dirty="0">
                        <a:ln>
                          <a:noFill/>
                        </a:ln>
                        <a:solidFill>
                          <a:schemeClr val="tx1"/>
                        </a:solidFill>
                        <a:effectLst/>
                        <a:latin typeface="Arial Narrow" pitchFamily="34" charset="0"/>
                        <a:ea typeface="+mn-ea"/>
                        <a:cs typeface="Arial" charset="0"/>
                      </a:endParaRPr>
                    </a:p>
                    <a:p>
                      <a:pPr marL="342900" lvl="0" indent="-342900" algn="l" defTabSz="457200" rtl="0" eaLnBrk="1" fontAlgn="ctr" latinLnBrk="0" hangingPunct="1">
                        <a:lnSpc>
                          <a:spcPct val="110000"/>
                        </a:lnSpc>
                        <a:spcAft>
                          <a:spcPts val="0"/>
                        </a:spcAft>
                        <a:buFont typeface="Symbol" panose="05050102010706020507" pitchFamily="18" charset="2"/>
                        <a:buChar char=""/>
                      </a:pPr>
                      <a:r>
                        <a:rPr kumimoji="0" lang="en-ZA" sz="1400" b="0" i="0" u="none" strike="noStrike" kern="1200" cap="none" normalizeH="0" baseline="0" dirty="0">
                          <a:ln>
                            <a:noFill/>
                          </a:ln>
                          <a:solidFill>
                            <a:schemeClr val="tx1"/>
                          </a:solidFill>
                          <a:effectLst/>
                          <a:latin typeface="Arial Narrow" pitchFamily="34" charset="0"/>
                          <a:ea typeface="+mn-ea"/>
                          <a:cs typeface="Arial" charset="0"/>
                        </a:rPr>
                        <a:t>COP-MOP1</a:t>
                      </a:r>
                    </a:p>
                    <a:p>
                      <a:pPr marL="342900" lvl="0" indent="-342900" algn="l" defTabSz="457200" rtl="0" eaLnBrk="1" fontAlgn="ctr" latinLnBrk="0" hangingPunct="1">
                        <a:lnSpc>
                          <a:spcPct val="110000"/>
                        </a:lnSpc>
                        <a:spcAft>
                          <a:spcPts val="0"/>
                        </a:spcAft>
                        <a:buFont typeface="Symbol" panose="05050102010706020507" pitchFamily="18" charset="2"/>
                        <a:buChar char=""/>
                      </a:pPr>
                      <a:r>
                        <a:rPr kumimoji="0" lang="en-GB" sz="1400" b="0" i="0" u="none" strike="noStrike" kern="1200" cap="none" normalizeH="0" baseline="0" dirty="0">
                          <a:ln>
                            <a:noFill/>
                          </a:ln>
                          <a:solidFill>
                            <a:schemeClr val="tx1"/>
                          </a:solidFill>
                          <a:effectLst/>
                          <a:latin typeface="Arial Narrow" pitchFamily="34" charset="0"/>
                          <a:ea typeface="+mn-ea"/>
                          <a:cs typeface="Arial" charset="0"/>
                        </a:rPr>
                        <a:t>Conference of the Parties to the Convention on Biological diversity</a:t>
                      </a:r>
                      <a:endParaRPr kumimoji="0" lang="en-ZA" sz="1400" b="0" i="0" u="none" strike="noStrike" kern="1200" cap="none" normalizeH="0" baseline="0" dirty="0">
                        <a:ln>
                          <a:noFill/>
                        </a:ln>
                        <a:solidFill>
                          <a:schemeClr val="tx1"/>
                        </a:solidFill>
                        <a:effectLst/>
                        <a:latin typeface="Arial Narrow" pitchFamily="34" charset="0"/>
                        <a:ea typeface="+mn-ea"/>
                        <a:cs typeface="Arial" charset="0"/>
                      </a:endParaRPr>
                    </a:p>
                    <a:p>
                      <a:pPr marL="342900" lvl="0" indent="-342900" algn="l" defTabSz="457200" rtl="0" eaLnBrk="1" fontAlgn="ctr" latinLnBrk="0" hangingPunct="1">
                        <a:lnSpc>
                          <a:spcPct val="110000"/>
                        </a:lnSpc>
                        <a:spcAft>
                          <a:spcPts val="0"/>
                        </a:spcAft>
                        <a:buFont typeface="Symbol" panose="05050102010706020507" pitchFamily="18" charset="2"/>
                        <a:buChar char=""/>
                      </a:pPr>
                      <a:r>
                        <a:rPr kumimoji="0" lang="en-GB" sz="1400" b="0" i="0" u="none" strike="noStrike" kern="1200" cap="none" normalizeH="0" baseline="0" dirty="0">
                          <a:ln>
                            <a:noFill/>
                          </a:ln>
                          <a:solidFill>
                            <a:schemeClr val="tx1"/>
                          </a:solidFill>
                          <a:effectLst/>
                          <a:latin typeface="Arial Narrow" pitchFamily="34" charset="0"/>
                          <a:ea typeface="+mn-ea"/>
                          <a:cs typeface="Arial" charset="0"/>
                        </a:rPr>
                        <a:t>MAB </a:t>
                      </a:r>
                      <a:r>
                        <a:rPr kumimoji="0" lang="en-GB" sz="1400" b="0" i="0" u="none" strike="noStrike" kern="1200" cap="none" normalizeH="0" baseline="0" dirty="0" smtClean="0">
                          <a:ln>
                            <a:noFill/>
                          </a:ln>
                          <a:solidFill>
                            <a:schemeClr val="tx1"/>
                          </a:solidFill>
                          <a:effectLst/>
                          <a:latin typeface="Arial Narrow" pitchFamily="34" charset="0"/>
                          <a:ea typeface="+mn-ea"/>
                          <a:cs typeface="Arial" charset="0"/>
                        </a:rPr>
                        <a:t>International Coordinating Council (ICC)</a:t>
                      </a:r>
                      <a:endParaRPr kumimoji="0" lang="en-ZA" sz="1400" b="0" i="0" u="none" strike="noStrike" kern="1200" cap="none" normalizeH="0" baseline="0" dirty="0">
                        <a:ln>
                          <a:noFill/>
                        </a:ln>
                        <a:solidFill>
                          <a:schemeClr val="tx1"/>
                        </a:solidFill>
                        <a:effectLst/>
                        <a:latin typeface="Arial Narrow" pitchFamily="34" charset="0"/>
                        <a:ea typeface="+mn-ea"/>
                        <a:cs typeface="Arial" charset="0"/>
                      </a:endParaRPr>
                    </a:p>
                    <a:p>
                      <a:pPr marL="342900" lvl="0" indent="-342900" algn="l" defTabSz="457200" rtl="0" eaLnBrk="1" fontAlgn="ctr" latinLnBrk="0" hangingPunct="1">
                        <a:lnSpc>
                          <a:spcPct val="110000"/>
                        </a:lnSpc>
                        <a:spcAft>
                          <a:spcPts val="0"/>
                        </a:spcAft>
                        <a:buFont typeface="Symbol" panose="05050102010706020507" pitchFamily="18" charset="2"/>
                        <a:buChar char=""/>
                      </a:pPr>
                      <a:r>
                        <a:rPr kumimoji="0" lang="en-GB" sz="1400" b="0" i="0" u="none" strike="noStrike" kern="1200" cap="none" normalizeH="0" baseline="0" dirty="0">
                          <a:ln>
                            <a:noFill/>
                          </a:ln>
                          <a:solidFill>
                            <a:schemeClr val="tx1"/>
                          </a:solidFill>
                          <a:effectLst/>
                          <a:latin typeface="Arial Narrow" pitchFamily="34" charset="0"/>
                          <a:ea typeface="+mn-ea"/>
                          <a:cs typeface="Arial" charset="0"/>
                        </a:rPr>
                        <a:t>Convention on Migratory Species (CMS)</a:t>
                      </a:r>
                      <a:endParaRPr kumimoji="0" lang="en-ZA" sz="14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 name="Slide Number Placeholder 1"/>
          <p:cNvSpPr>
            <a:spLocks noGrp="1"/>
          </p:cNvSpPr>
          <p:nvPr>
            <p:ph type="sldNum" sz="quarter" idx="12"/>
          </p:nvPr>
        </p:nvSpPr>
        <p:spPr/>
        <p:txBody>
          <a:bodyPr/>
          <a:lstStyle/>
          <a:p>
            <a:pPr>
              <a:defRPr/>
            </a:pPr>
            <a:fld id="{9C457303-9F10-4D8F-8D76-077531F17F12}" type="slidenum">
              <a:rPr lang="en-US" smtClean="0">
                <a:solidFill>
                  <a:prstClr val="black">
                    <a:tint val="75000"/>
                  </a:prstClr>
                </a:solidFill>
              </a:rPr>
              <a:pPr>
                <a:defRPr/>
              </a:pPr>
              <a:t>24</a:t>
            </a:fld>
            <a:endParaRPr lang="en-US">
              <a:solidFill>
                <a:prstClr val="black">
                  <a:tint val="75000"/>
                </a:prstClr>
              </a:solidFill>
            </a:endParaRPr>
          </a:p>
        </p:txBody>
      </p:sp>
    </p:spTree>
    <p:extLst>
      <p:ext uri="{BB962C8B-B14F-4D97-AF65-F5344CB8AC3E}">
        <p14:creationId xmlns:p14="http://schemas.microsoft.com/office/powerpoint/2010/main" val="1463874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Title 1"/>
          <p:cNvSpPr>
            <a:spLocks noGrp="1"/>
          </p:cNvSpPr>
          <p:nvPr>
            <p:ph type="title"/>
          </p:nvPr>
        </p:nvSpPr>
        <p:spPr>
          <a:xfrm>
            <a:off x="443318" y="140496"/>
            <a:ext cx="8229600" cy="420686"/>
          </a:xfrm>
        </p:spPr>
        <p:txBody>
          <a:bodyPr/>
          <a:lstStyle/>
          <a:p>
            <a:pPr eaLnBrk="1" hangingPunct="1"/>
            <a:r>
              <a:rPr lang="en-US" altLang="en-US" sz="2600" dirty="0">
                <a:solidFill>
                  <a:srgbClr val="008000"/>
                </a:solidFill>
              </a:rPr>
              <a:t>PROGRAMME </a:t>
            </a:r>
            <a:r>
              <a:rPr lang="en-US" altLang="en-US" sz="2600" dirty="0" smtClean="0">
                <a:solidFill>
                  <a:srgbClr val="008000"/>
                </a:solidFill>
              </a:rPr>
              <a:t>1: </a:t>
            </a:r>
            <a:r>
              <a:rPr lang="en-US" altLang="en-US" sz="2600" dirty="0">
                <a:solidFill>
                  <a:srgbClr val="008000"/>
                </a:solidFill>
              </a:rPr>
              <a:t>ADMINISTRATION</a:t>
            </a:r>
          </a:p>
        </p:txBody>
      </p:sp>
      <p:graphicFrame>
        <p:nvGraphicFramePr>
          <p:cNvPr id="4" name="Group 121"/>
          <p:cNvGraphicFramePr>
            <a:graphicFrameLocks noGrp="1"/>
          </p:cNvGraphicFramePr>
          <p:nvPr>
            <p:ph idx="1"/>
            <p:extLst>
              <p:ext uri="{D42A27DB-BD31-4B8C-83A1-F6EECF244321}">
                <p14:modId xmlns:p14="http://schemas.microsoft.com/office/powerpoint/2010/main" val="3283340191"/>
              </p:ext>
            </p:extLst>
          </p:nvPr>
        </p:nvGraphicFramePr>
        <p:xfrm>
          <a:off x="191068" y="694757"/>
          <a:ext cx="8748215" cy="4570887"/>
        </p:xfrm>
        <a:graphic>
          <a:graphicData uri="http://schemas.openxmlformats.org/drawingml/2006/table">
            <a:tbl>
              <a:tblPr/>
              <a:tblGrid>
                <a:gridCol w="2197290"/>
                <a:gridCol w="1569493"/>
                <a:gridCol w="1419367"/>
                <a:gridCol w="3562065"/>
              </a:tblGrid>
              <a:tr h="364334">
                <a:tc gridSpan="4">
                  <a:txBody>
                    <a:bodyPr/>
                    <a:lstStyle/>
                    <a:p>
                      <a:r>
                        <a:rPr kumimoji="0" lang="en-ZA" sz="1400" b="1" i="0" u="none" strike="noStrike" kern="1200" cap="none" normalizeH="0" baseline="0" dirty="0" smtClean="0">
                          <a:ln>
                            <a:noFill/>
                          </a:ln>
                          <a:solidFill>
                            <a:schemeClr val="bg1"/>
                          </a:solidFill>
                          <a:effectLst/>
                          <a:latin typeface="Arial Narrow" pitchFamily="34" charset="0"/>
                          <a:ea typeface="+mn-ea"/>
                          <a:cs typeface="Arial" charset="0"/>
                        </a:rPr>
                        <a:t>SO: Enhanced International governance, instruments and agreements supportive of SA environmental and sustainable development priorities</a:t>
                      </a:r>
                    </a:p>
                  </a:txBody>
                  <a:tcPr marL="91454" marR="9145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hMerge="1">
                  <a:txBody>
                    <a:bodyPr/>
                    <a:lstStyle/>
                    <a:p>
                      <a:endParaRPr lang="en-ZA"/>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b="1" kern="1200" dirty="0" smtClean="0">
                        <a:solidFill>
                          <a:schemeClr val="tx1"/>
                        </a:solidFill>
                        <a:latin typeface="Arial Narrow" pitchFamily="34" charset="0"/>
                        <a:ea typeface="+mn-ea"/>
                        <a:cs typeface="+mn-cs"/>
                      </a:endParaRPr>
                    </a:p>
                  </a:txBody>
                  <a:tcPr marL="91454" marR="9145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0" lang="en-ZA" sz="1400" b="1" i="0" u="none" strike="noStrike" kern="1200" cap="none" normalizeH="0" baseline="0" dirty="0" smtClean="0">
                        <a:ln>
                          <a:noFill/>
                        </a:ln>
                        <a:solidFill>
                          <a:schemeClr val="tx1"/>
                        </a:solidFill>
                        <a:effectLst/>
                        <a:latin typeface="Arial Narrow" pitchFamily="34" charset="0"/>
                        <a:ea typeface="+mn-ea"/>
                        <a:cs typeface="Arial" charset="0"/>
                      </a:endParaRPr>
                    </a:p>
                  </a:txBody>
                  <a:tcPr marL="91454" marR="9145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r>
              <a:tr h="1821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smtClean="0">
                          <a:ln>
                            <a:noFill/>
                          </a:ln>
                          <a:solidFill>
                            <a:schemeClr val="bg1"/>
                          </a:solidFill>
                          <a:effectLst/>
                          <a:latin typeface="Arial Narrow" pitchFamily="34" charset="0"/>
                          <a:ea typeface="+mn-ea"/>
                          <a:cs typeface="Arial" charset="0"/>
                        </a:rPr>
                        <a:t>Performance indicator </a:t>
                      </a:r>
                    </a:p>
                  </a:txBody>
                  <a:tcPr marL="91454" marR="9145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algn="ctr">
                        <a:lnSpc>
                          <a:spcPct val="115000"/>
                        </a:lnSpc>
                        <a:spcAft>
                          <a:spcPts val="0"/>
                        </a:spcAft>
                      </a:pPr>
                      <a:r>
                        <a:rPr kumimoji="0" lang="en-ZA" sz="1400" b="1" i="0" u="none" strike="noStrike" kern="1200" cap="none" normalizeH="0" baseline="0" dirty="0" smtClean="0">
                          <a:ln>
                            <a:noFill/>
                          </a:ln>
                          <a:solidFill>
                            <a:schemeClr val="bg1"/>
                          </a:solidFill>
                          <a:effectLst/>
                          <a:latin typeface="Arial Narrow" pitchFamily="34" charset="0"/>
                          <a:ea typeface="+mn-ea"/>
                          <a:cs typeface="Arial" charset="0"/>
                        </a:rPr>
                        <a:t>Baseline </a:t>
                      </a:r>
                      <a:endParaRPr kumimoji="0" lang="en-ZA" sz="1400" b="1" i="0" u="none" strike="noStrike" kern="1200" cap="none" normalizeH="0" baseline="0" dirty="0">
                        <a:ln>
                          <a:noFill/>
                        </a:ln>
                        <a:solidFill>
                          <a:schemeClr val="bg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algn="ctr">
                        <a:lnSpc>
                          <a:spcPct val="115000"/>
                        </a:lnSpc>
                        <a:spcAft>
                          <a:spcPts val="0"/>
                        </a:spcAft>
                      </a:pPr>
                      <a:r>
                        <a:rPr kumimoji="0" lang="en-ZA" sz="1400" b="1" i="0" u="none" strike="noStrike" kern="1200" cap="none" normalizeH="0" baseline="0" dirty="0" smtClean="0">
                          <a:ln>
                            <a:noFill/>
                          </a:ln>
                          <a:solidFill>
                            <a:schemeClr val="bg1"/>
                          </a:solidFill>
                          <a:effectLst/>
                          <a:latin typeface="Arial Narrow" pitchFamily="34" charset="0"/>
                          <a:ea typeface="+mn-ea"/>
                          <a:cs typeface="Arial" charset="0"/>
                        </a:rPr>
                        <a:t>Annual target </a:t>
                      </a:r>
                    </a:p>
                    <a:p>
                      <a:pPr algn="ctr">
                        <a:lnSpc>
                          <a:spcPct val="115000"/>
                        </a:lnSpc>
                        <a:spcAft>
                          <a:spcPts val="0"/>
                        </a:spcAft>
                      </a:pPr>
                      <a:r>
                        <a:rPr kumimoji="0" lang="en-ZA" sz="1400" b="1" i="0" u="none" strike="noStrike" kern="1200" cap="none" normalizeH="0" baseline="0" dirty="0" smtClean="0">
                          <a:ln>
                            <a:noFill/>
                          </a:ln>
                          <a:solidFill>
                            <a:schemeClr val="bg1"/>
                          </a:solidFill>
                          <a:effectLst/>
                          <a:latin typeface="Arial Narrow" pitchFamily="34" charset="0"/>
                          <a:ea typeface="+mn-ea"/>
                          <a:cs typeface="Arial" charset="0"/>
                        </a:rPr>
                        <a:t>2014/15</a:t>
                      </a:r>
                      <a:endParaRPr kumimoji="0" lang="en-ZA" sz="1400" b="1" i="0" u="none" strike="noStrike" kern="1200" cap="none" normalizeH="0" baseline="0" dirty="0">
                        <a:ln>
                          <a:noFill/>
                        </a:ln>
                        <a:solidFill>
                          <a:schemeClr val="bg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smtClean="0">
                          <a:ln>
                            <a:noFill/>
                          </a:ln>
                          <a:solidFill>
                            <a:schemeClr val="bg1"/>
                          </a:solidFill>
                          <a:effectLst/>
                          <a:latin typeface="Arial Narrow" pitchFamily="34" charset="0"/>
                          <a:ea typeface="+mn-ea"/>
                          <a:cs typeface="Arial" charset="0"/>
                        </a:rPr>
                        <a:t>Achievements/Challenges/Corrective measures</a:t>
                      </a:r>
                    </a:p>
                  </a:txBody>
                  <a:tcPr marL="91454" marR="9145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r>
              <a:tr h="806766">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normalizeH="0" baseline="0" noProof="0" dirty="0" smtClean="0">
                          <a:ln>
                            <a:noFill/>
                          </a:ln>
                          <a:solidFill>
                            <a:schemeClr val="tx1"/>
                          </a:solidFill>
                          <a:effectLst/>
                          <a:latin typeface="Arial Narrow" pitchFamily="34" charset="0"/>
                          <a:ea typeface="+mn-ea"/>
                          <a:cs typeface="Arial" charset="0"/>
                        </a:rPr>
                        <a:t>Number of South African positions on Chemical and Waste, Biodiversity, Sustainable Development  (SD), African and bilateral South-South South-North and international environmental governance (IEG) processes prepared, negotiated and reported </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ZA" sz="1400" b="0" i="0" u="none" strike="noStrike" kern="1200" cap="none" normalizeH="0" baseline="0" noProof="0" dirty="0" smtClean="0">
                        <a:ln>
                          <a:noFill/>
                        </a:ln>
                        <a:solidFill>
                          <a:schemeClr val="tx1"/>
                        </a:solidFill>
                        <a:effectLst/>
                        <a:latin typeface="Arial Narrow" pitchFamily="34" charset="0"/>
                        <a:ea typeface="+mn-ea"/>
                        <a:cs typeface="Arial" charset="0"/>
                      </a:endParaRPr>
                    </a:p>
                  </a:txBody>
                  <a:tcPr marL="45728" marR="45728"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just">
                        <a:lnSpc>
                          <a:spcPct val="115000"/>
                        </a:lnSpc>
                        <a:spcAft>
                          <a:spcPts val="0"/>
                        </a:spcAft>
                      </a:pPr>
                      <a:r>
                        <a:rPr kumimoji="0" lang="en-ZA" sz="1400" b="0" i="0" u="none" strike="noStrike" kern="1200" cap="none" normalizeH="0" baseline="0" dirty="0">
                          <a:ln>
                            <a:noFill/>
                          </a:ln>
                          <a:solidFill>
                            <a:schemeClr val="tx1"/>
                          </a:solidFill>
                          <a:effectLst/>
                          <a:latin typeface="Arial Narrow" pitchFamily="34" charset="0"/>
                          <a:ea typeface="+mn-ea"/>
                          <a:cs typeface="Arial" charset="0"/>
                        </a:rPr>
                        <a:t>Climate Investment funds; UNFCCC long term finance; Green Climate fund and Adaptation Fund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a:lnSpc>
                          <a:spcPct val="115000"/>
                        </a:lnSpc>
                        <a:spcAft>
                          <a:spcPts val="0"/>
                        </a:spcAft>
                      </a:pPr>
                      <a:r>
                        <a:rPr kumimoji="0" lang="en-ZA" sz="1400" b="0" i="0" u="none" strike="noStrike" kern="1200" cap="none" normalizeH="0" baseline="0" dirty="0">
                          <a:ln>
                            <a:noFill/>
                          </a:ln>
                          <a:solidFill>
                            <a:schemeClr val="tx1"/>
                          </a:solidFill>
                          <a:effectLst/>
                          <a:latin typeface="Arial Narrow" pitchFamily="34" charset="0"/>
                          <a:ea typeface="+mn-ea"/>
                          <a:cs typeface="Arial" charset="0"/>
                        </a:rPr>
                        <a:t>2 Climate change positions for formal international engagements (UNFCCC) developed and approved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just" defTabSz="457200" rtl="0" eaLnBrk="1" fontAlgn="auto" latinLnBrk="0" hangingPunct="1">
                        <a:lnSpc>
                          <a:spcPct val="115000"/>
                        </a:lnSpc>
                        <a:spcBef>
                          <a:spcPts val="0"/>
                        </a:spcBef>
                        <a:spcAft>
                          <a:spcPts val="0"/>
                        </a:spcAft>
                        <a:buClrTx/>
                        <a:buSzTx/>
                        <a:buFontTx/>
                        <a:buNone/>
                        <a:tabLst/>
                        <a:defRPr/>
                      </a:pPr>
                      <a:r>
                        <a:rPr lang="en-ZA" sz="1400" b="1" i="1" dirty="0" smtClean="0">
                          <a:solidFill>
                            <a:srgbClr val="000000"/>
                          </a:solidFill>
                          <a:effectLst/>
                          <a:latin typeface="Arial Narrow" panose="020B0606020202030204" pitchFamily="34" charset="0"/>
                          <a:ea typeface="Calibri" panose="020F0502020204030204" pitchFamily="34" charset="0"/>
                          <a:cs typeface="Arial" panose="020B0604020202020204" pitchFamily="34" charset="0"/>
                        </a:rPr>
                        <a:t>Progress:</a:t>
                      </a:r>
                    </a:p>
                    <a:p>
                      <a:pPr algn="just">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2 </a:t>
                      </a:r>
                      <a:r>
                        <a:rPr kumimoji="0" lang="en-ZA" sz="1400" b="0" i="0" u="none" strike="noStrike" kern="1200" cap="none" normalizeH="0" baseline="0" dirty="0">
                          <a:ln>
                            <a:noFill/>
                          </a:ln>
                          <a:solidFill>
                            <a:schemeClr val="tx1"/>
                          </a:solidFill>
                          <a:effectLst/>
                          <a:latin typeface="Arial Narrow" pitchFamily="34" charset="0"/>
                          <a:ea typeface="+mn-ea"/>
                          <a:cs typeface="Arial" charset="0"/>
                        </a:rPr>
                        <a:t>Climate change positions for formal international </a:t>
                      </a: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engagements: </a:t>
                      </a:r>
                      <a:endParaRPr kumimoji="0" lang="en-ZA" sz="1400" b="0" i="0" u="none" strike="noStrike" kern="1200" cap="none" normalizeH="0" baseline="0" dirty="0">
                        <a:ln>
                          <a:noFill/>
                        </a:ln>
                        <a:solidFill>
                          <a:schemeClr val="tx1"/>
                        </a:solidFill>
                        <a:effectLst/>
                        <a:latin typeface="Arial Narrow" pitchFamily="34" charset="0"/>
                        <a:ea typeface="+mn-ea"/>
                        <a:cs typeface="Arial" charset="0"/>
                      </a:endParaRPr>
                    </a:p>
                    <a:p>
                      <a:pPr marL="342900" lvl="0" indent="-342900" fontAlgn="ctr">
                        <a:lnSpc>
                          <a:spcPct val="110000"/>
                        </a:lnSpc>
                        <a:spcAft>
                          <a:spcPts val="0"/>
                        </a:spcAft>
                        <a:buFont typeface="Symbol" panose="05050102010706020507" pitchFamily="18" charset="2"/>
                        <a:buChar char=""/>
                      </a:pPr>
                      <a:r>
                        <a:rPr kumimoji="0" lang="en-GB" sz="1400" b="0" i="0" u="none" strike="noStrike" kern="1200" cap="none" normalizeH="0" baseline="0" dirty="0">
                          <a:ln>
                            <a:noFill/>
                          </a:ln>
                          <a:solidFill>
                            <a:schemeClr val="tx1"/>
                          </a:solidFill>
                          <a:effectLst/>
                          <a:latin typeface="Arial Narrow" pitchFamily="34" charset="0"/>
                          <a:ea typeface="+mn-ea"/>
                          <a:cs typeface="Arial" charset="0"/>
                        </a:rPr>
                        <a:t>UNFCCC - COP 20 CMP10</a:t>
                      </a:r>
                      <a:endParaRPr kumimoji="0" lang="en-ZA" sz="1400" b="0" i="0" u="none" strike="noStrike" kern="1200" cap="none" normalizeH="0" baseline="0" dirty="0">
                        <a:ln>
                          <a:noFill/>
                        </a:ln>
                        <a:solidFill>
                          <a:schemeClr val="tx1"/>
                        </a:solidFill>
                        <a:effectLst/>
                        <a:latin typeface="Arial Narrow" pitchFamily="34" charset="0"/>
                        <a:ea typeface="+mn-ea"/>
                        <a:cs typeface="Arial" charset="0"/>
                      </a:endParaRPr>
                    </a:p>
                    <a:p>
                      <a:pPr marL="342900" lvl="0" indent="-342900" fontAlgn="ctr">
                        <a:lnSpc>
                          <a:spcPct val="110000"/>
                        </a:lnSpc>
                        <a:spcAft>
                          <a:spcPts val="0"/>
                        </a:spcAft>
                        <a:buFont typeface="Symbol" panose="05050102010706020507" pitchFamily="18" charset="2"/>
                        <a:buChar char=""/>
                      </a:pPr>
                      <a:r>
                        <a:rPr kumimoji="0" lang="en-GB" sz="1400" b="0" i="0" u="none" strike="noStrike" kern="1200" cap="none" normalizeH="0" baseline="0" dirty="0">
                          <a:ln>
                            <a:noFill/>
                          </a:ln>
                          <a:solidFill>
                            <a:schemeClr val="tx1"/>
                          </a:solidFill>
                          <a:effectLst/>
                          <a:latin typeface="Arial Narrow" pitchFamily="34" charset="0"/>
                          <a:ea typeface="+mn-ea"/>
                          <a:cs typeface="Arial" charset="0"/>
                        </a:rPr>
                        <a:t>IPCC </a:t>
                      </a:r>
                      <a:endParaRPr kumimoji="0" lang="en-ZA" sz="1400" b="0" i="0" u="none" strike="noStrike" kern="1200" cap="none" normalizeH="0" baseline="0" dirty="0">
                        <a:ln>
                          <a:noFill/>
                        </a:ln>
                        <a:solidFill>
                          <a:schemeClr val="tx1"/>
                        </a:solidFill>
                        <a:effectLst/>
                        <a:latin typeface="Arial Narrow" pitchFamily="34" charset="0"/>
                        <a:ea typeface="+mn-ea"/>
                        <a:cs typeface="Arial" charset="0"/>
                      </a:endParaRPr>
                    </a:p>
                    <a:p>
                      <a:pPr algn="just">
                        <a:lnSpc>
                          <a:spcPct val="115000"/>
                        </a:lnSpc>
                        <a:spcAft>
                          <a:spcPts val="0"/>
                        </a:spcAft>
                      </a:pPr>
                      <a:r>
                        <a:rPr kumimoji="0" lang="en-GB" sz="1400" b="0" i="0" u="none" strike="noStrike" kern="1200" cap="none" normalizeH="0" baseline="0" dirty="0">
                          <a:ln>
                            <a:noFill/>
                          </a:ln>
                          <a:solidFill>
                            <a:schemeClr val="tx1"/>
                          </a:solidFill>
                          <a:effectLst/>
                          <a:latin typeface="Arial Narrow" pitchFamily="34" charset="0"/>
                          <a:ea typeface="+mn-ea"/>
                          <a:cs typeface="Arial" charset="0"/>
                        </a:rPr>
                        <a:t> </a:t>
                      </a:r>
                      <a:endParaRPr kumimoji="0" lang="en-ZA" sz="14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06766">
                <a:tc>
                  <a:txBody>
                    <a:bodyPr/>
                    <a:lstStyle/>
                    <a:p>
                      <a:pPr algn="just">
                        <a:lnSpc>
                          <a:spcPct val="115000"/>
                        </a:lnSpc>
                        <a:spcAft>
                          <a:spcPts val="0"/>
                        </a:spcAft>
                      </a:pPr>
                      <a:r>
                        <a:rPr kumimoji="0" lang="en-ZA" sz="1400" b="0" i="0" u="none" strike="noStrike" kern="1200" cap="none" normalizeH="0" baseline="0" dirty="0">
                          <a:ln>
                            <a:noFill/>
                          </a:ln>
                          <a:solidFill>
                            <a:schemeClr val="tx1"/>
                          </a:solidFill>
                          <a:effectLst/>
                          <a:latin typeface="Arial Narrow" pitchFamily="34" charset="0"/>
                          <a:ea typeface="+mn-ea"/>
                          <a:cs typeface="Arial" charset="0"/>
                        </a:rPr>
                        <a:t>The financial value of resources raised </a:t>
                      </a: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from multilateral </a:t>
                      </a:r>
                      <a:r>
                        <a:rPr kumimoji="0" lang="en-ZA" sz="1400" b="0" i="0" u="none" strike="noStrike" kern="1200" cap="none" normalizeH="0" baseline="0" dirty="0">
                          <a:ln>
                            <a:noFill/>
                          </a:ln>
                          <a:solidFill>
                            <a:schemeClr val="tx1"/>
                          </a:solidFill>
                          <a:effectLst/>
                          <a:latin typeface="Arial Narrow" pitchFamily="34" charset="0"/>
                          <a:ea typeface="+mn-ea"/>
                          <a:cs typeface="Arial" charset="0"/>
                        </a:rPr>
                        <a:t>and bilateral donors to support </a:t>
                      </a: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the department</a:t>
                      </a:r>
                      <a:r>
                        <a:rPr kumimoji="0" lang="en-ZA" sz="1400" b="0" i="0" u="none" strike="noStrike" kern="1200" cap="none" normalizeH="0" baseline="0" dirty="0">
                          <a:ln>
                            <a:noFill/>
                          </a:ln>
                          <a:solidFill>
                            <a:schemeClr val="tx1"/>
                          </a:solidFill>
                          <a:effectLst/>
                          <a:latin typeface="Arial Narrow" pitchFamily="34" charset="0"/>
                          <a:ea typeface="+mn-ea"/>
                          <a:cs typeface="Arial" charset="0"/>
                        </a:rPr>
                        <a:t>, SA and Africa’s programmes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just">
                        <a:lnSpc>
                          <a:spcPct val="115000"/>
                        </a:lnSpc>
                        <a:spcAft>
                          <a:spcPts val="0"/>
                        </a:spcAft>
                      </a:pPr>
                      <a:r>
                        <a:rPr kumimoji="0" lang="en-ZA" sz="1400" b="0" i="0" u="none" strike="noStrike" kern="1200" cap="none" normalizeH="0" baseline="0" dirty="0">
                          <a:ln>
                            <a:noFill/>
                          </a:ln>
                          <a:solidFill>
                            <a:schemeClr val="tx1"/>
                          </a:solidFill>
                          <a:effectLst/>
                          <a:latin typeface="Arial Narrow" pitchFamily="34" charset="0"/>
                          <a:ea typeface="+mn-ea"/>
                          <a:cs typeface="Arial" charset="0"/>
                        </a:rPr>
                        <a:t>Total: US$ 25 million (Multilateral : US$ 15 million and Bilateral: US$ 10 million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just">
                        <a:lnSpc>
                          <a:spcPct val="115000"/>
                        </a:lnSpc>
                        <a:spcAft>
                          <a:spcPts val="0"/>
                        </a:spcAft>
                      </a:pPr>
                      <a:r>
                        <a:rPr kumimoji="0" lang="en-ZA" sz="1400" b="0" i="0" u="none" strike="noStrike" kern="1200" cap="none" normalizeH="0" baseline="0" dirty="0">
                          <a:ln>
                            <a:noFill/>
                          </a:ln>
                          <a:solidFill>
                            <a:schemeClr val="tx1"/>
                          </a:solidFill>
                          <a:effectLst/>
                          <a:latin typeface="Arial Narrow" pitchFamily="34" charset="0"/>
                          <a:ea typeface="+mn-ea"/>
                          <a:cs typeface="Arial" charset="0"/>
                        </a:rPr>
                        <a:t>US$30 million from all sources </a:t>
                      </a:r>
                    </a:p>
                    <a:p>
                      <a:pPr algn="just">
                        <a:lnSpc>
                          <a:spcPct val="115000"/>
                        </a:lnSpc>
                        <a:spcAft>
                          <a:spcPts val="0"/>
                        </a:spcAft>
                      </a:pPr>
                      <a:r>
                        <a:rPr kumimoji="0" lang="en-ZA" sz="1400" b="0" i="0" u="none" strike="noStrike" kern="1200" cap="none" normalizeH="0" baseline="0" dirty="0">
                          <a:ln>
                            <a:noFill/>
                          </a:ln>
                          <a:solidFill>
                            <a:schemeClr val="tx1"/>
                          </a:solidFill>
                          <a:effectLst/>
                          <a:latin typeface="Arial Narrow" pitchFamily="34" charset="0"/>
                          <a:ea typeface="+mn-ea"/>
                          <a:cs typeface="Arial" charset="0"/>
                        </a:rPr>
                        <a:t>(Multilateral: US$20 million; Bilateral: US$10 million)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just" defTabSz="457200" rtl="0" eaLnBrk="1" fontAlgn="auto" latinLnBrk="0" hangingPunct="1">
                        <a:lnSpc>
                          <a:spcPct val="115000"/>
                        </a:lnSpc>
                        <a:spcBef>
                          <a:spcPts val="0"/>
                        </a:spcBef>
                        <a:spcAft>
                          <a:spcPts val="0"/>
                        </a:spcAft>
                        <a:buClrTx/>
                        <a:buSzTx/>
                        <a:buFontTx/>
                        <a:buNone/>
                        <a:tabLst/>
                        <a:defRPr/>
                      </a:pPr>
                      <a:r>
                        <a:rPr lang="en-ZA" sz="1400" b="1" i="1" dirty="0" smtClean="0">
                          <a:solidFill>
                            <a:srgbClr val="000000"/>
                          </a:solidFill>
                          <a:effectLst/>
                          <a:latin typeface="Arial Narrow" panose="020B0606020202030204" pitchFamily="34" charset="0"/>
                          <a:ea typeface="Calibri" panose="020F0502020204030204" pitchFamily="34" charset="0"/>
                          <a:cs typeface="Arial" panose="020B0604020202020204" pitchFamily="34" charset="0"/>
                        </a:rPr>
                        <a:t>Progress:</a:t>
                      </a:r>
                    </a:p>
                    <a:p>
                      <a:pPr algn="just">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Total </a:t>
                      </a:r>
                      <a:r>
                        <a:rPr kumimoji="0" lang="en-ZA" sz="1400" b="0" i="0" u="none" strike="noStrike" kern="1200" cap="none" normalizeH="0" baseline="0" dirty="0">
                          <a:ln>
                            <a:noFill/>
                          </a:ln>
                          <a:solidFill>
                            <a:schemeClr val="tx1"/>
                          </a:solidFill>
                          <a:effectLst/>
                          <a:latin typeface="Arial Narrow" pitchFamily="34" charset="0"/>
                          <a:ea typeface="+mn-ea"/>
                          <a:cs typeface="Arial" charset="0"/>
                        </a:rPr>
                        <a:t>resources mobilized for the year:  US$ 80,513,812 (US$ 30.616,964  approved and US$ 49,896,848  Endorsed)</a:t>
                      </a:r>
                    </a:p>
                    <a:p>
                      <a:pPr algn="just">
                        <a:lnSpc>
                          <a:spcPct val="115000"/>
                        </a:lnSpc>
                        <a:spcAft>
                          <a:spcPts val="0"/>
                        </a:spcAft>
                      </a:pPr>
                      <a:r>
                        <a:rPr kumimoji="0" lang="en-ZA" sz="1400" b="0" i="0" u="none" strike="noStrike" kern="1200" cap="none" normalizeH="0" baseline="0" dirty="0">
                          <a:ln>
                            <a:noFill/>
                          </a:ln>
                          <a:solidFill>
                            <a:schemeClr val="tx1"/>
                          </a:solidFill>
                          <a:effectLst/>
                          <a:latin typeface="Arial Narrow" pitchFamily="34" charset="0"/>
                          <a:ea typeface="+mn-ea"/>
                          <a:cs typeface="Arial" charset="0"/>
                        </a:rPr>
                        <a:t> </a:t>
                      </a:r>
                    </a:p>
                    <a:p>
                      <a:pPr algn="just">
                        <a:lnSpc>
                          <a:spcPct val="115000"/>
                        </a:lnSpc>
                        <a:spcAft>
                          <a:spcPts val="0"/>
                        </a:spcAft>
                      </a:pPr>
                      <a:r>
                        <a:rPr kumimoji="0" lang="en-ZA" sz="1400" b="0" i="0" u="none" strike="noStrike" kern="1200" cap="none" normalizeH="0" baseline="0" dirty="0">
                          <a:ln>
                            <a:noFill/>
                          </a:ln>
                          <a:solidFill>
                            <a:schemeClr val="tx1"/>
                          </a:solidFill>
                          <a:effectLst/>
                          <a:latin typeface="Arial Narrow" pitchFamily="34" charset="0"/>
                          <a:ea typeface="+mn-ea"/>
                          <a:cs typeface="Arial"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 name="Slide Number Placeholder 1"/>
          <p:cNvSpPr>
            <a:spLocks noGrp="1"/>
          </p:cNvSpPr>
          <p:nvPr>
            <p:ph type="sldNum" sz="quarter" idx="12"/>
          </p:nvPr>
        </p:nvSpPr>
        <p:spPr/>
        <p:txBody>
          <a:bodyPr/>
          <a:lstStyle/>
          <a:p>
            <a:pPr>
              <a:defRPr/>
            </a:pPr>
            <a:fld id="{9C457303-9F10-4D8F-8D76-077531F17F12}" type="slidenum">
              <a:rPr lang="en-US" smtClean="0">
                <a:solidFill>
                  <a:prstClr val="black">
                    <a:tint val="75000"/>
                  </a:prstClr>
                </a:solidFill>
              </a:rPr>
              <a:pPr>
                <a:defRPr/>
              </a:pPr>
              <a:t>25</a:t>
            </a:fld>
            <a:endParaRPr lang="en-US">
              <a:solidFill>
                <a:prstClr val="black">
                  <a:tint val="75000"/>
                </a:prstClr>
              </a:solidFill>
            </a:endParaRPr>
          </a:p>
        </p:txBody>
      </p:sp>
    </p:spTree>
    <p:extLst>
      <p:ext uri="{BB962C8B-B14F-4D97-AF65-F5344CB8AC3E}">
        <p14:creationId xmlns:p14="http://schemas.microsoft.com/office/powerpoint/2010/main" val="12168713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Title 1"/>
          <p:cNvSpPr>
            <a:spLocks noGrp="1"/>
          </p:cNvSpPr>
          <p:nvPr>
            <p:ph type="title"/>
          </p:nvPr>
        </p:nvSpPr>
        <p:spPr>
          <a:xfrm>
            <a:off x="443318" y="140496"/>
            <a:ext cx="8229600" cy="420686"/>
          </a:xfrm>
        </p:spPr>
        <p:txBody>
          <a:bodyPr/>
          <a:lstStyle/>
          <a:p>
            <a:pPr eaLnBrk="1" hangingPunct="1"/>
            <a:r>
              <a:rPr lang="en-US" altLang="en-US" sz="2600" dirty="0">
                <a:solidFill>
                  <a:srgbClr val="008000"/>
                </a:solidFill>
              </a:rPr>
              <a:t>PROGRAMME </a:t>
            </a:r>
            <a:r>
              <a:rPr lang="en-US" altLang="en-US" sz="2600" dirty="0" smtClean="0">
                <a:solidFill>
                  <a:srgbClr val="008000"/>
                </a:solidFill>
              </a:rPr>
              <a:t>1: </a:t>
            </a:r>
            <a:r>
              <a:rPr lang="en-US" altLang="en-US" sz="2600" dirty="0">
                <a:solidFill>
                  <a:srgbClr val="008000"/>
                </a:solidFill>
              </a:rPr>
              <a:t>ADMINISTRATION</a:t>
            </a:r>
          </a:p>
        </p:txBody>
      </p:sp>
      <p:graphicFrame>
        <p:nvGraphicFramePr>
          <p:cNvPr id="4" name="Group 121"/>
          <p:cNvGraphicFramePr>
            <a:graphicFrameLocks noGrp="1"/>
          </p:cNvGraphicFramePr>
          <p:nvPr>
            <p:ph idx="1"/>
            <p:extLst>
              <p:ext uri="{D42A27DB-BD31-4B8C-83A1-F6EECF244321}">
                <p14:modId xmlns:p14="http://schemas.microsoft.com/office/powerpoint/2010/main" val="2218511596"/>
              </p:ext>
            </p:extLst>
          </p:nvPr>
        </p:nvGraphicFramePr>
        <p:xfrm>
          <a:off x="191068" y="885825"/>
          <a:ext cx="8748215" cy="3890890"/>
        </p:xfrm>
        <a:graphic>
          <a:graphicData uri="http://schemas.openxmlformats.org/drawingml/2006/table">
            <a:tbl>
              <a:tblPr/>
              <a:tblGrid>
                <a:gridCol w="2197290"/>
                <a:gridCol w="1569493"/>
                <a:gridCol w="1419367"/>
                <a:gridCol w="3562065"/>
              </a:tblGrid>
              <a:tr h="464683">
                <a:tc gridSpan="4">
                  <a:txBody>
                    <a:bodyPr/>
                    <a:lstStyle/>
                    <a:p>
                      <a:r>
                        <a:rPr kumimoji="0" lang="en-ZA" sz="1400" b="1" i="0" u="none" strike="noStrike" kern="1200" cap="none" normalizeH="0" baseline="0" dirty="0" smtClean="0">
                          <a:ln>
                            <a:noFill/>
                          </a:ln>
                          <a:solidFill>
                            <a:schemeClr val="bg1"/>
                          </a:solidFill>
                          <a:effectLst/>
                          <a:latin typeface="Arial Narrow" pitchFamily="34" charset="0"/>
                          <a:ea typeface="+mn-ea"/>
                          <a:cs typeface="Arial" charset="0"/>
                        </a:rPr>
                        <a:t>SO: Enhanced International governance, instruments and agreements supportive of SA environmental and sustainable development priorities</a:t>
                      </a:r>
                    </a:p>
                  </a:txBody>
                  <a:tcPr marL="91454" marR="9145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hMerge="1">
                  <a:txBody>
                    <a:bodyPr/>
                    <a:lstStyle/>
                    <a:p>
                      <a:endParaRPr lang="en-ZA"/>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b="1" kern="1200" dirty="0" smtClean="0">
                        <a:solidFill>
                          <a:schemeClr val="tx1"/>
                        </a:solidFill>
                        <a:latin typeface="Arial Narrow" pitchFamily="34" charset="0"/>
                        <a:ea typeface="+mn-ea"/>
                        <a:cs typeface="+mn-cs"/>
                      </a:endParaRPr>
                    </a:p>
                  </a:txBody>
                  <a:tcPr marL="91454" marR="9145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0" lang="en-ZA" sz="1400" b="1" i="0" u="none" strike="noStrike" kern="1200" cap="none" normalizeH="0" baseline="0" dirty="0" smtClean="0">
                        <a:ln>
                          <a:noFill/>
                        </a:ln>
                        <a:solidFill>
                          <a:schemeClr val="tx1"/>
                        </a:solidFill>
                        <a:effectLst/>
                        <a:latin typeface="Arial Narrow" pitchFamily="34" charset="0"/>
                        <a:ea typeface="+mn-ea"/>
                        <a:cs typeface="Arial" charset="0"/>
                      </a:endParaRPr>
                    </a:p>
                  </a:txBody>
                  <a:tcPr marL="91454" marR="9145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r>
              <a:tr h="53438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smtClean="0">
                          <a:ln>
                            <a:noFill/>
                          </a:ln>
                          <a:solidFill>
                            <a:schemeClr val="bg1"/>
                          </a:solidFill>
                          <a:effectLst/>
                          <a:latin typeface="Arial Narrow" pitchFamily="34" charset="0"/>
                          <a:ea typeface="+mn-ea"/>
                          <a:cs typeface="Arial" charset="0"/>
                        </a:rPr>
                        <a:t>Performance indicator </a:t>
                      </a:r>
                    </a:p>
                  </a:txBody>
                  <a:tcPr marL="91454" marR="9145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algn="ctr">
                        <a:lnSpc>
                          <a:spcPct val="115000"/>
                        </a:lnSpc>
                        <a:spcAft>
                          <a:spcPts val="0"/>
                        </a:spcAft>
                      </a:pPr>
                      <a:r>
                        <a:rPr kumimoji="0" lang="en-ZA" sz="1400" b="1" i="0" u="none" strike="noStrike" kern="1200" cap="none" normalizeH="0" baseline="0" dirty="0" smtClean="0">
                          <a:ln>
                            <a:noFill/>
                          </a:ln>
                          <a:solidFill>
                            <a:schemeClr val="bg1"/>
                          </a:solidFill>
                          <a:effectLst/>
                          <a:latin typeface="Arial Narrow" pitchFamily="34" charset="0"/>
                          <a:ea typeface="+mn-ea"/>
                          <a:cs typeface="Arial" charset="0"/>
                        </a:rPr>
                        <a:t>Baseline </a:t>
                      </a:r>
                      <a:endParaRPr kumimoji="0" lang="en-ZA" sz="1400" b="1" i="0" u="none" strike="noStrike" kern="1200" cap="none" normalizeH="0" baseline="0" dirty="0">
                        <a:ln>
                          <a:noFill/>
                        </a:ln>
                        <a:solidFill>
                          <a:schemeClr val="bg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algn="ctr">
                        <a:lnSpc>
                          <a:spcPct val="115000"/>
                        </a:lnSpc>
                        <a:spcAft>
                          <a:spcPts val="0"/>
                        </a:spcAft>
                      </a:pPr>
                      <a:r>
                        <a:rPr kumimoji="0" lang="en-ZA" sz="1400" b="1" i="0" u="none" strike="noStrike" kern="1200" cap="none" normalizeH="0" baseline="0" dirty="0" smtClean="0">
                          <a:ln>
                            <a:noFill/>
                          </a:ln>
                          <a:solidFill>
                            <a:schemeClr val="bg1"/>
                          </a:solidFill>
                          <a:effectLst/>
                          <a:latin typeface="Arial Narrow" pitchFamily="34" charset="0"/>
                          <a:ea typeface="+mn-ea"/>
                          <a:cs typeface="Arial" charset="0"/>
                        </a:rPr>
                        <a:t>Annual target </a:t>
                      </a:r>
                    </a:p>
                    <a:p>
                      <a:pPr algn="ctr">
                        <a:lnSpc>
                          <a:spcPct val="115000"/>
                        </a:lnSpc>
                        <a:spcAft>
                          <a:spcPts val="0"/>
                        </a:spcAft>
                      </a:pPr>
                      <a:r>
                        <a:rPr kumimoji="0" lang="en-ZA" sz="1400" b="1" i="0" u="none" strike="noStrike" kern="1200" cap="none" normalizeH="0" baseline="0" dirty="0" smtClean="0">
                          <a:ln>
                            <a:noFill/>
                          </a:ln>
                          <a:solidFill>
                            <a:schemeClr val="bg1"/>
                          </a:solidFill>
                          <a:effectLst/>
                          <a:latin typeface="Arial Narrow" pitchFamily="34" charset="0"/>
                          <a:ea typeface="+mn-ea"/>
                          <a:cs typeface="Arial" charset="0"/>
                        </a:rPr>
                        <a:t>2014/15</a:t>
                      </a:r>
                      <a:endParaRPr kumimoji="0" lang="en-ZA" sz="1400" b="1" i="0" u="none" strike="noStrike" kern="1200" cap="none" normalizeH="0" baseline="0" dirty="0">
                        <a:ln>
                          <a:noFill/>
                        </a:ln>
                        <a:solidFill>
                          <a:schemeClr val="bg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smtClean="0">
                          <a:ln>
                            <a:noFill/>
                          </a:ln>
                          <a:solidFill>
                            <a:schemeClr val="bg1"/>
                          </a:solidFill>
                          <a:effectLst/>
                          <a:latin typeface="Arial Narrow" pitchFamily="34" charset="0"/>
                          <a:ea typeface="+mn-ea"/>
                          <a:cs typeface="Arial" charset="0"/>
                        </a:rPr>
                        <a:t>Achievements/Challenges/Corrective measures</a:t>
                      </a:r>
                    </a:p>
                  </a:txBody>
                  <a:tcPr marL="91454" marR="9145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r>
              <a:tr h="1312315">
                <a:tc rowSpan="2">
                  <a:txBody>
                    <a:bodyPr/>
                    <a:lstStyle/>
                    <a:p>
                      <a:pPr algn="just">
                        <a:lnSpc>
                          <a:spcPct val="115000"/>
                        </a:lnSpc>
                        <a:spcAft>
                          <a:spcPts val="0"/>
                        </a:spcAft>
                      </a:pPr>
                      <a:r>
                        <a:rPr kumimoji="0" lang="en-ZA" sz="1400" b="0" i="0" u="none" strike="noStrike" kern="1200" cap="none" normalizeH="0" baseline="0" dirty="0">
                          <a:ln>
                            <a:noFill/>
                          </a:ln>
                          <a:solidFill>
                            <a:schemeClr val="tx1"/>
                          </a:solidFill>
                          <a:effectLst/>
                          <a:latin typeface="Arial Narrow" pitchFamily="34" charset="0"/>
                          <a:ea typeface="+mn-ea"/>
                          <a:cs typeface="Arial" charset="0"/>
                        </a:rPr>
                        <a:t>Mandatory </a:t>
                      </a: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international and </a:t>
                      </a:r>
                      <a:r>
                        <a:rPr kumimoji="0" lang="en-ZA" sz="1400" b="0" i="0" u="none" strike="noStrike" kern="1200" cap="none" normalizeH="0" baseline="0" dirty="0">
                          <a:ln>
                            <a:noFill/>
                          </a:ln>
                          <a:solidFill>
                            <a:schemeClr val="tx1"/>
                          </a:solidFill>
                          <a:effectLst/>
                          <a:latin typeface="Arial Narrow" pitchFamily="34" charset="0"/>
                          <a:ea typeface="+mn-ea"/>
                          <a:cs typeface="Arial" charset="0"/>
                        </a:rPr>
                        <a:t>national </a:t>
                      </a: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reports prepared and submitted within timeframe </a:t>
                      </a:r>
                      <a:r>
                        <a:rPr kumimoji="0" lang="en-ZA" sz="1400" b="0" i="0" u="none" strike="noStrike" kern="1200" cap="none" normalizeH="0" baseline="0" dirty="0">
                          <a:ln>
                            <a:noFill/>
                          </a:ln>
                          <a:solidFill>
                            <a:schemeClr val="tx1"/>
                          </a:solidFill>
                          <a:effectLst/>
                          <a:latin typeface="Arial Narrow" pitchFamily="34" charset="0"/>
                          <a:ea typeface="+mn-ea"/>
                          <a:cs typeface="Arial" charset="0"/>
                        </a:rPr>
                        <a:t>(in terms of relevant </a:t>
                      </a: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legislation and/or </a:t>
                      </a:r>
                      <a:r>
                        <a:rPr kumimoji="0" lang="en-ZA" sz="1400" b="0" i="0" u="none" strike="noStrike" kern="1200" cap="none" normalizeH="0" baseline="0" dirty="0">
                          <a:ln>
                            <a:noFill/>
                          </a:ln>
                          <a:solidFill>
                            <a:schemeClr val="tx1"/>
                          </a:solidFill>
                          <a:effectLst/>
                          <a:latin typeface="Arial Narrow" pitchFamily="34" charset="0"/>
                          <a:ea typeface="+mn-ea"/>
                          <a:cs typeface="Arial" charset="0"/>
                        </a:rPr>
                        <a:t>international</a:t>
                      </a:r>
                    </a:p>
                    <a:p>
                      <a:pPr algn="just">
                        <a:lnSpc>
                          <a:spcPct val="115000"/>
                        </a:lnSpc>
                        <a:spcAft>
                          <a:spcPts val="0"/>
                        </a:spcAft>
                      </a:pPr>
                      <a:r>
                        <a:rPr kumimoji="0" lang="en-ZA" sz="1400" b="0" i="0" u="none" strike="noStrike" kern="1200" cap="none" normalizeH="0" baseline="0" dirty="0">
                          <a:ln>
                            <a:noFill/>
                          </a:ln>
                          <a:solidFill>
                            <a:schemeClr val="tx1"/>
                          </a:solidFill>
                          <a:effectLst/>
                          <a:latin typeface="Arial Narrow" pitchFamily="34" charset="0"/>
                          <a:ea typeface="+mn-ea"/>
                          <a:cs typeface="Arial" charset="0"/>
                        </a:rPr>
                        <a:t>obligations/conventions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just">
                        <a:lnSpc>
                          <a:spcPct val="115000"/>
                        </a:lnSpc>
                        <a:spcAft>
                          <a:spcPts val="0"/>
                        </a:spcAft>
                      </a:pPr>
                      <a:r>
                        <a:rPr kumimoji="0" lang="en-ZA" sz="1400" b="0" i="0" u="none" strike="noStrike" kern="1200" cap="none" normalizeH="0" baseline="0" dirty="0">
                          <a:ln>
                            <a:noFill/>
                          </a:ln>
                          <a:solidFill>
                            <a:schemeClr val="tx1"/>
                          </a:solidFill>
                          <a:effectLst/>
                          <a:latin typeface="Arial Narrow" pitchFamily="34" charset="0"/>
                          <a:ea typeface="+mn-ea"/>
                          <a:cs typeface="Arial" charset="0"/>
                        </a:rPr>
                        <a:t>2012/13 NEMA S26 report tabled to Parliament within</a:t>
                      </a:r>
                    </a:p>
                    <a:p>
                      <a:pPr algn="just">
                        <a:lnSpc>
                          <a:spcPct val="115000"/>
                        </a:lnSpc>
                        <a:spcAft>
                          <a:spcPts val="0"/>
                        </a:spcAft>
                      </a:pPr>
                      <a:r>
                        <a:rPr kumimoji="0" lang="en-ZA" sz="1400" b="0" i="0" u="none" strike="noStrike" kern="1200" cap="none" normalizeH="0" baseline="0" dirty="0">
                          <a:ln>
                            <a:noFill/>
                          </a:ln>
                          <a:solidFill>
                            <a:schemeClr val="tx1"/>
                          </a:solidFill>
                          <a:effectLst/>
                          <a:latin typeface="Arial Narrow" pitchFamily="34" charset="0"/>
                          <a:ea typeface="+mn-ea"/>
                          <a:cs typeface="Arial" charset="0"/>
                        </a:rPr>
                        <a:t>timeframe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just">
                        <a:lnSpc>
                          <a:spcPct val="115000"/>
                        </a:lnSpc>
                        <a:spcAft>
                          <a:spcPts val="0"/>
                        </a:spcAft>
                      </a:pPr>
                      <a:r>
                        <a:rPr kumimoji="0" lang="en-ZA" sz="1400" b="0" i="0" u="none" strike="noStrike" kern="1200" cap="none" normalizeH="0" baseline="0" dirty="0">
                          <a:ln>
                            <a:noFill/>
                          </a:ln>
                          <a:solidFill>
                            <a:schemeClr val="tx1"/>
                          </a:solidFill>
                          <a:effectLst/>
                          <a:latin typeface="Arial Narrow" pitchFamily="34" charset="0"/>
                          <a:ea typeface="+mn-ea"/>
                          <a:cs typeface="Arial" charset="0"/>
                        </a:rPr>
                        <a:t>2013/14 NEMA S26 report tabled to Parliament within</a:t>
                      </a:r>
                    </a:p>
                    <a:p>
                      <a:pPr algn="just">
                        <a:lnSpc>
                          <a:spcPct val="115000"/>
                        </a:lnSpc>
                        <a:spcAft>
                          <a:spcPts val="0"/>
                        </a:spcAft>
                      </a:pPr>
                      <a:r>
                        <a:rPr kumimoji="0" lang="en-ZA" sz="1400" b="0" i="0" u="none" strike="noStrike" kern="1200" cap="none" normalizeH="0" baseline="0" dirty="0">
                          <a:ln>
                            <a:noFill/>
                          </a:ln>
                          <a:solidFill>
                            <a:schemeClr val="tx1"/>
                          </a:solidFill>
                          <a:effectLst/>
                          <a:latin typeface="Arial Narrow" pitchFamily="34" charset="0"/>
                          <a:ea typeface="+mn-ea"/>
                          <a:cs typeface="Arial" charset="0"/>
                        </a:rPr>
                        <a:t>timeframe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just" defTabSz="457200" rtl="0" eaLnBrk="1" fontAlgn="auto" latinLnBrk="0" hangingPunct="1">
                        <a:lnSpc>
                          <a:spcPct val="115000"/>
                        </a:lnSpc>
                        <a:spcBef>
                          <a:spcPts val="0"/>
                        </a:spcBef>
                        <a:spcAft>
                          <a:spcPts val="0"/>
                        </a:spcAft>
                        <a:buClrTx/>
                        <a:buSzTx/>
                        <a:buFontTx/>
                        <a:buNone/>
                        <a:tabLst/>
                        <a:defRPr/>
                      </a:pPr>
                      <a:r>
                        <a:rPr lang="en-ZA" sz="1400" b="1" i="1" dirty="0" smtClean="0">
                          <a:solidFill>
                            <a:srgbClr val="000000"/>
                          </a:solidFill>
                          <a:effectLst/>
                          <a:latin typeface="Arial Narrow" panose="020B0606020202030204" pitchFamily="34" charset="0"/>
                          <a:ea typeface="Calibri" panose="020F0502020204030204" pitchFamily="34" charset="0"/>
                          <a:cs typeface="Arial" panose="020B0604020202020204" pitchFamily="34" charset="0"/>
                        </a:rPr>
                        <a:t>Progress:</a:t>
                      </a:r>
                    </a:p>
                    <a:p>
                      <a:pPr algn="just">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2013/14 </a:t>
                      </a:r>
                      <a:r>
                        <a:rPr kumimoji="0" lang="en-ZA" sz="1400" b="0" i="0" u="none" strike="noStrike" kern="1200" cap="none" normalizeH="0" baseline="0" dirty="0">
                          <a:ln>
                            <a:noFill/>
                          </a:ln>
                          <a:solidFill>
                            <a:schemeClr val="tx1"/>
                          </a:solidFill>
                          <a:effectLst/>
                          <a:latin typeface="Arial Narrow" pitchFamily="34" charset="0"/>
                          <a:ea typeface="+mn-ea"/>
                          <a:cs typeface="Arial" charset="0"/>
                        </a:rPr>
                        <a:t>NEMA S24 report in Parliament tabled within timeframe in May 2014</a:t>
                      </a:r>
                    </a:p>
                    <a:p>
                      <a:pPr algn="just">
                        <a:lnSpc>
                          <a:spcPct val="115000"/>
                        </a:lnSpc>
                        <a:spcAft>
                          <a:spcPts val="0"/>
                        </a:spcAft>
                      </a:pPr>
                      <a:r>
                        <a:rPr kumimoji="0" lang="en-ZA" sz="1400" b="0" i="0" u="none" strike="noStrike" kern="1200" cap="none" normalizeH="0" baseline="0" dirty="0">
                          <a:ln>
                            <a:noFill/>
                          </a:ln>
                          <a:solidFill>
                            <a:schemeClr val="tx1"/>
                          </a:solidFill>
                          <a:effectLst/>
                          <a:latin typeface="Arial Narrow" pitchFamily="34" charset="0"/>
                          <a:ea typeface="+mn-ea"/>
                          <a:cs typeface="Arial" charset="0"/>
                        </a:rPr>
                        <a:t> </a:t>
                      </a:r>
                    </a:p>
                    <a:p>
                      <a:pPr algn="just">
                        <a:lnSpc>
                          <a:spcPct val="115000"/>
                        </a:lnSpc>
                        <a:spcAft>
                          <a:spcPts val="0"/>
                        </a:spcAft>
                      </a:pPr>
                      <a:r>
                        <a:rPr kumimoji="0" lang="en-ZA" sz="1400" b="0" i="0" u="none" strike="noStrike" kern="1200" cap="none" normalizeH="0" baseline="0" dirty="0">
                          <a:ln>
                            <a:noFill/>
                          </a:ln>
                          <a:solidFill>
                            <a:schemeClr val="tx1"/>
                          </a:solidFill>
                          <a:effectLst/>
                          <a:latin typeface="Arial Narrow" pitchFamily="34" charset="0"/>
                          <a:ea typeface="+mn-ea"/>
                          <a:cs typeface="Arial"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79507">
                <a:tc vMerge="1">
                  <a:txBody>
                    <a:bodyPr/>
                    <a:lstStyle/>
                    <a:p>
                      <a:endParaRPr kumimoji="0" lang="en-ZA" sz="12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just">
                        <a:lnSpc>
                          <a:spcPct val="115000"/>
                        </a:lnSpc>
                        <a:spcAft>
                          <a:spcPts val="0"/>
                        </a:spcAft>
                      </a:pPr>
                      <a:r>
                        <a:rPr lang="en-ZA" sz="1400">
                          <a:solidFill>
                            <a:srgbClr val="000000"/>
                          </a:solidFill>
                          <a:effectLst/>
                          <a:latin typeface="Arial Narrow" panose="020B0606020202030204" pitchFamily="34" charset="0"/>
                          <a:ea typeface="Calibri" panose="020F0502020204030204" pitchFamily="34" charset="0"/>
                          <a:cs typeface="ArialMT"/>
                        </a:rPr>
                        <a:t>Draft First Biennial Update Report developed</a:t>
                      </a:r>
                      <a:endParaRPr lang="en-ZA" sz="14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just">
                        <a:lnSpc>
                          <a:spcPct val="115000"/>
                        </a:lnSpc>
                        <a:spcAft>
                          <a:spcPts val="0"/>
                        </a:spcAft>
                      </a:pPr>
                      <a:r>
                        <a:rPr lang="en-ZA" sz="1400" dirty="0">
                          <a:solidFill>
                            <a:schemeClr val="tx1"/>
                          </a:solidFill>
                          <a:effectLst/>
                          <a:latin typeface="Arial Narrow" panose="020B0606020202030204" pitchFamily="34" charset="0"/>
                          <a:ea typeface="Calibri" panose="020F0502020204030204" pitchFamily="34" charset="0"/>
                          <a:cs typeface="ArialMT"/>
                        </a:rPr>
                        <a:t>First Biennial Update</a:t>
                      </a:r>
                      <a:endParaRPr lang="en-ZA" sz="14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ZA" sz="1400" dirty="0">
                          <a:solidFill>
                            <a:schemeClr val="tx1"/>
                          </a:solidFill>
                          <a:effectLst/>
                          <a:latin typeface="Arial Narrow" panose="020B0606020202030204" pitchFamily="34" charset="0"/>
                          <a:ea typeface="Calibri" panose="020F0502020204030204" pitchFamily="34" charset="0"/>
                          <a:cs typeface="ArialMT"/>
                        </a:rPr>
                        <a:t>Report (BUR) completed and</a:t>
                      </a:r>
                      <a:endParaRPr lang="en-ZA" sz="14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ZA" sz="1400" dirty="0">
                          <a:solidFill>
                            <a:schemeClr val="tx1"/>
                          </a:solidFill>
                          <a:effectLst/>
                          <a:latin typeface="Arial Narrow" panose="020B0606020202030204" pitchFamily="34" charset="0"/>
                          <a:ea typeface="Calibri" panose="020F0502020204030204" pitchFamily="34" charset="0"/>
                          <a:cs typeface="ArialMT"/>
                        </a:rPr>
                        <a:t>submitted to UNFCCC</a:t>
                      </a:r>
                      <a:endParaRPr lang="en-ZA" sz="14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just" defTabSz="457200" rtl="0" eaLnBrk="1" fontAlgn="auto" latinLnBrk="0" hangingPunct="1">
                        <a:lnSpc>
                          <a:spcPct val="115000"/>
                        </a:lnSpc>
                        <a:spcBef>
                          <a:spcPts val="0"/>
                        </a:spcBef>
                        <a:spcAft>
                          <a:spcPts val="0"/>
                        </a:spcAft>
                        <a:buClrTx/>
                        <a:buSzTx/>
                        <a:buFontTx/>
                        <a:buNone/>
                        <a:tabLst/>
                        <a:defRPr/>
                      </a:pPr>
                      <a:r>
                        <a:rPr lang="en-ZA" sz="1400" b="1" i="1" dirty="0" smtClean="0">
                          <a:solidFill>
                            <a:schemeClr val="tx1"/>
                          </a:solidFill>
                          <a:effectLst/>
                          <a:latin typeface="Arial Narrow" panose="020B0606020202030204" pitchFamily="34" charset="0"/>
                          <a:ea typeface="Calibri" panose="020F0502020204030204" pitchFamily="34" charset="0"/>
                          <a:cs typeface="Arial" panose="020B0604020202020204" pitchFamily="34" charset="0"/>
                        </a:rPr>
                        <a:t>Progress:</a:t>
                      </a:r>
                    </a:p>
                    <a:p>
                      <a:pPr algn="just">
                        <a:lnSpc>
                          <a:spcPct val="115000"/>
                        </a:lnSpc>
                        <a:spcAft>
                          <a:spcPts val="0"/>
                        </a:spcAft>
                      </a:pPr>
                      <a:r>
                        <a:rPr lang="en-ZA" sz="1400" dirty="0" smtClean="0">
                          <a:solidFill>
                            <a:schemeClr val="tx1"/>
                          </a:solidFill>
                          <a:effectLst/>
                          <a:latin typeface="Arial Narrow" panose="020B0606020202030204" pitchFamily="34" charset="0"/>
                          <a:ea typeface="Calibri" panose="020F0502020204030204" pitchFamily="34" charset="0"/>
                          <a:cs typeface="ArialMT"/>
                        </a:rPr>
                        <a:t>BUR </a:t>
                      </a:r>
                      <a:r>
                        <a:rPr lang="en-ZA" sz="1400" dirty="0">
                          <a:solidFill>
                            <a:schemeClr val="tx1"/>
                          </a:solidFill>
                          <a:effectLst/>
                          <a:latin typeface="Arial Narrow" panose="020B0606020202030204" pitchFamily="34" charset="0"/>
                          <a:ea typeface="Calibri" panose="020F0502020204030204" pitchFamily="34" charset="0"/>
                          <a:cs typeface="ArialMT"/>
                        </a:rPr>
                        <a:t>submitted to the UNFCCC and BUR Summary for Policy Makers finalised and submitted  to </a:t>
                      </a:r>
                      <a:r>
                        <a:rPr lang="de-DE" sz="1400" kern="1200" dirty="0" smtClean="0">
                          <a:solidFill>
                            <a:schemeClr val="tx1"/>
                          </a:solidFill>
                          <a:effectLst/>
                          <a:latin typeface="Arial Narrow" panose="020B0606020202030204" pitchFamily="34" charset="0"/>
                          <a:ea typeface="Calibri" panose="020F0502020204030204" pitchFamily="34" charset="0"/>
                          <a:cs typeface="ArialMT"/>
                        </a:rPr>
                        <a:t>Deutsche Gesellschaft für Internationale Zusammenarbeit (</a:t>
                      </a:r>
                      <a:r>
                        <a:rPr lang="en-ZA" sz="1400" dirty="0" smtClean="0">
                          <a:solidFill>
                            <a:schemeClr val="tx1"/>
                          </a:solidFill>
                          <a:effectLst/>
                          <a:latin typeface="Arial Narrow" panose="020B0606020202030204" pitchFamily="34" charset="0"/>
                          <a:ea typeface="Calibri" panose="020F0502020204030204" pitchFamily="34" charset="0"/>
                          <a:cs typeface="ArialMT"/>
                        </a:rPr>
                        <a:t>GIZ) </a:t>
                      </a:r>
                      <a:r>
                        <a:rPr lang="en-ZA" sz="1400" dirty="0">
                          <a:solidFill>
                            <a:schemeClr val="tx1"/>
                          </a:solidFill>
                          <a:effectLst/>
                          <a:latin typeface="Arial Narrow" panose="020B0606020202030204" pitchFamily="34" charset="0"/>
                          <a:ea typeface="Calibri" panose="020F0502020204030204" pitchFamily="34" charset="0"/>
                          <a:cs typeface="ArialMT"/>
                        </a:rPr>
                        <a:t>for printing</a:t>
                      </a:r>
                      <a:endParaRPr lang="en-ZA" sz="14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 name="Slide Number Placeholder 1"/>
          <p:cNvSpPr>
            <a:spLocks noGrp="1"/>
          </p:cNvSpPr>
          <p:nvPr>
            <p:ph type="sldNum" sz="quarter" idx="12"/>
          </p:nvPr>
        </p:nvSpPr>
        <p:spPr/>
        <p:txBody>
          <a:bodyPr/>
          <a:lstStyle/>
          <a:p>
            <a:pPr>
              <a:defRPr/>
            </a:pPr>
            <a:fld id="{9C457303-9F10-4D8F-8D76-077531F17F12}" type="slidenum">
              <a:rPr lang="en-US" smtClean="0">
                <a:solidFill>
                  <a:prstClr val="black">
                    <a:tint val="75000"/>
                  </a:prstClr>
                </a:solidFill>
              </a:rPr>
              <a:pPr>
                <a:defRPr/>
              </a:pPr>
              <a:t>26</a:t>
            </a:fld>
            <a:endParaRPr lang="en-US">
              <a:solidFill>
                <a:prstClr val="black">
                  <a:tint val="75000"/>
                </a:prstClr>
              </a:solidFill>
            </a:endParaRPr>
          </a:p>
        </p:txBody>
      </p:sp>
    </p:spTree>
    <p:extLst>
      <p:ext uri="{BB962C8B-B14F-4D97-AF65-F5344CB8AC3E}">
        <p14:creationId xmlns:p14="http://schemas.microsoft.com/office/powerpoint/2010/main" val="92288874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Title 1"/>
          <p:cNvSpPr>
            <a:spLocks noGrp="1"/>
          </p:cNvSpPr>
          <p:nvPr>
            <p:ph type="title"/>
          </p:nvPr>
        </p:nvSpPr>
        <p:spPr>
          <a:xfrm>
            <a:off x="517525" y="131764"/>
            <a:ext cx="8229600" cy="420686"/>
          </a:xfrm>
        </p:spPr>
        <p:txBody>
          <a:bodyPr/>
          <a:lstStyle/>
          <a:p>
            <a:pPr eaLnBrk="1" hangingPunct="1"/>
            <a:r>
              <a:rPr lang="en-US" altLang="en-US" sz="2600" dirty="0">
                <a:solidFill>
                  <a:srgbClr val="008000"/>
                </a:solidFill>
              </a:rPr>
              <a:t>PROGRAMME </a:t>
            </a:r>
            <a:r>
              <a:rPr lang="en-US" altLang="en-US" sz="2600" dirty="0" smtClean="0">
                <a:solidFill>
                  <a:srgbClr val="008000"/>
                </a:solidFill>
              </a:rPr>
              <a:t>1: </a:t>
            </a:r>
            <a:r>
              <a:rPr lang="en-US" altLang="en-US" sz="2600" dirty="0">
                <a:solidFill>
                  <a:srgbClr val="008000"/>
                </a:solidFill>
              </a:rPr>
              <a:t>ADMINISTRATION</a:t>
            </a:r>
          </a:p>
        </p:txBody>
      </p:sp>
      <p:graphicFrame>
        <p:nvGraphicFramePr>
          <p:cNvPr id="4" name="Group 121"/>
          <p:cNvGraphicFramePr>
            <a:graphicFrameLocks noGrp="1"/>
          </p:cNvGraphicFramePr>
          <p:nvPr>
            <p:ph idx="1"/>
            <p:extLst>
              <p:ext uri="{D42A27DB-BD31-4B8C-83A1-F6EECF244321}">
                <p14:modId xmlns:p14="http://schemas.microsoft.com/office/powerpoint/2010/main" val="79117474"/>
              </p:ext>
            </p:extLst>
          </p:nvPr>
        </p:nvGraphicFramePr>
        <p:xfrm>
          <a:off x="300249" y="585715"/>
          <a:ext cx="8666329" cy="4799457"/>
        </p:xfrm>
        <a:graphic>
          <a:graphicData uri="http://schemas.openxmlformats.org/drawingml/2006/table">
            <a:tbl>
              <a:tblPr/>
              <a:tblGrid>
                <a:gridCol w="2335901"/>
                <a:gridCol w="1520409"/>
                <a:gridCol w="1617162"/>
                <a:gridCol w="3192857"/>
              </a:tblGrid>
              <a:tr h="405463">
                <a:tc gridSpan="4">
                  <a:txBody>
                    <a:bodyPr/>
                    <a:lstStyle/>
                    <a:p>
                      <a:r>
                        <a:rPr kumimoji="0" lang="en-ZA" sz="1400" b="1" i="0" u="none" strike="noStrike" kern="1200" cap="none" normalizeH="0" baseline="0" dirty="0" smtClean="0">
                          <a:ln>
                            <a:noFill/>
                          </a:ln>
                          <a:solidFill>
                            <a:schemeClr val="bg1"/>
                          </a:solidFill>
                          <a:effectLst/>
                          <a:latin typeface="Arial Narrow" pitchFamily="34" charset="0"/>
                          <a:ea typeface="+mn-ea"/>
                          <a:cs typeface="Arial" charset="0"/>
                        </a:rPr>
                        <a:t>SO: Enhanced International governance, instruments and agreements supportive of SA environmental and sustainable development priorities</a:t>
                      </a:r>
                    </a:p>
                  </a:txBody>
                  <a:tcPr marL="91454" marR="9145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hMerge="1">
                  <a:txBody>
                    <a:bodyPr/>
                    <a:lstStyle/>
                    <a:p>
                      <a:endParaRPr lang="en-ZA"/>
                    </a:p>
                  </a:txBody>
                  <a:tcPr/>
                </a:tc>
                <a:tc hMerge="1">
                  <a:txBody>
                    <a:bodyPr/>
                    <a:lstStyle/>
                    <a:p>
                      <a:endParaRPr lang="en-ZA"/>
                    </a:p>
                  </a:txBody>
                  <a:tcPr/>
                </a:tc>
                <a:tc hMerge="1">
                  <a:txBody>
                    <a:bodyPr/>
                    <a:lstStyle/>
                    <a:p>
                      <a:endParaRPr lang="en-ZA"/>
                    </a:p>
                  </a:txBody>
                  <a:tcPr/>
                </a:tc>
              </a:tr>
              <a:tr h="2027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smtClean="0">
                          <a:ln>
                            <a:noFill/>
                          </a:ln>
                          <a:solidFill>
                            <a:schemeClr val="bg1"/>
                          </a:solidFill>
                          <a:effectLst/>
                          <a:latin typeface="Arial Narrow" pitchFamily="34" charset="0"/>
                          <a:ea typeface="+mn-ea"/>
                          <a:cs typeface="Arial" charset="0"/>
                        </a:rPr>
                        <a:t>Performance indicator </a:t>
                      </a:r>
                    </a:p>
                  </a:txBody>
                  <a:tcPr marL="91454" marR="9145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algn="ctr">
                        <a:lnSpc>
                          <a:spcPct val="115000"/>
                        </a:lnSpc>
                        <a:spcAft>
                          <a:spcPts val="0"/>
                        </a:spcAft>
                      </a:pPr>
                      <a:r>
                        <a:rPr kumimoji="0" lang="en-ZA" sz="1400" b="1" i="0" u="none" strike="noStrike" kern="1200" cap="none" normalizeH="0" baseline="0" dirty="0" smtClean="0">
                          <a:ln>
                            <a:noFill/>
                          </a:ln>
                          <a:solidFill>
                            <a:schemeClr val="bg1"/>
                          </a:solidFill>
                          <a:effectLst/>
                          <a:latin typeface="Arial Narrow" pitchFamily="34" charset="0"/>
                          <a:ea typeface="+mn-ea"/>
                          <a:cs typeface="Arial" charset="0"/>
                        </a:rPr>
                        <a:t>Baseline </a:t>
                      </a:r>
                      <a:endParaRPr kumimoji="0" lang="en-ZA" sz="1400" b="1" i="0" u="none" strike="noStrike" kern="1200" cap="none" normalizeH="0" baseline="0" dirty="0">
                        <a:ln>
                          <a:noFill/>
                        </a:ln>
                        <a:solidFill>
                          <a:schemeClr val="bg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algn="ctr">
                        <a:lnSpc>
                          <a:spcPct val="115000"/>
                        </a:lnSpc>
                        <a:spcAft>
                          <a:spcPts val="0"/>
                        </a:spcAft>
                      </a:pPr>
                      <a:r>
                        <a:rPr kumimoji="0" lang="en-ZA" sz="1400" b="1" i="0" u="none" strike="noStrike" kern="1200" cap="none" normalizeH="0" baseline="0" dirty="0" smtClean="0">
                          <a:ln>
                            <a:noFill/>
                          </a:ln>
                          <a:solidFill>
                            <a:schemeClr val="bg1"/>
                          </a:solidFill>
                          <a:effectLst/>
                          <a:latin typeface="Arial Narrow" pitchFamily="34" charset="0"/>
                          <a:ea typeface="+mn-ea"/>
                          <a:cs typeface="Arial" charset="0"/>
                        </a:rPr>
                        <a:t>Annual target </a:t>
                      </a:r>
                    </a:p>
                    <a:p>
                      <a:pPr algn="ctr">
                        <a:lnSpc>
                          <a:spcPct val="115000"/>
                        </a:lnSpc>
                        <a:spcAft>
                          <a:spcPts val="0"/>
                        </a:spcAft>
                      </a:pPr>
                      <a:r>
                        <a:rPr kumimoji="0" lang="en-ZA" sz="1400" b="1" i="0" u="none" strike="noStrike" kern="1200" cap="none" normalizeH="0" baseline="0" dirty="0" smtClean="0">
                          <a:ln>
                            <a:noFill/>
                          </a:ln>
                          <a:solidFill>
                            <a:schemeClr val="bg1"/>
                          </a:solidFill>
                          <a:effectLst/>
                          <a:latin typeface="Arial Narrow" pitchFamily="34" charset="0"/>
                          <a:ea typeface="+mn-ea"/>
                          <a:cs typeface="Arial" charset="0"/>
                        </a:rPr>
                        <a:t>2014/15</a:t>
                      </a:r>
                      <a:endParaRPr kumimoji="0" lang="en-ZA" sz="1400" b="1" i="0" u="none" strike="noStrike" kern="1200" cap="none" normalizeH="0" baseline="0" dirty="0">
                        <a:ln>
                          <a:noFill/>
                        </a:ln>
                        <a:solidFill>
                          <a:schemeClr val="bg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smtClean="0">
                          <a:ln>
                            <a:noFill/>
                          </a:ln>
                          <a:solidFill>
                            <a:schemeClr val="bg1"/>
                          </a:solidFill>
                          <a:effectLst/>
                          <a:latin typeface="Arial Narrow" pitchFamily="34" charset="0"/>
                          <a:ea typeface="+mn-ea"/>
                          <a:cs typeface="Arial" charset="0"/>
                        </a:rPr>
                        <a:t>Achievements/Challenges/Corrective measures</a:t>
                      </a:r>
                    </a:p>
                  </a:txBody>
                  <a:tcPr marL="91454" marR="9145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r>
              <a:tr h="69510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spc="0" normalizeH="0" baseline="0" noProof="0" dirty="0" smtClean="0">
                          <a:ln>
                            <a:noFill/>
                          </a:ln>
                          <a:solidFill>
                            <a:schemeClr val="tx1"/>
                          </a:solidFill>
                          <a:effectLst/>
                          <a:uLnTx/>
                          <a:uFillTx/>
                          <a:latin typeface="Arial Narrow" pitchFamily="34" charset="0"/>
                          <a:ea typeface="+mn-ea"/>
                          <a:cs typeface="Arial" charset="0"/>
                        </a:rPr>
                        <a:t>Mandatory international and national reports prepared and submitted within timeframe (in terms of relevant legislation and/or international obligations/conventions</a:t>
                      </a:r>
                    </a:p>
                  </a:txBody>
                  <a:tcPr marL="45728" marR="45728"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just">
                        <a:lnSpc>
                          <a:spcPct val="115000"/>
                        </a:lnSpc>
                        <a:spcAft>
                          <a:spcPts val="0"/>
                        </a:spcAft>
                      </a:pPr>
                      <a:r>
                        <a:rPr lang="en-ZA" sz="1400" dirty="0">
                          <a:solidFill>
                            <a:srgbClr val="000000"/>
                          </a:solidFill>
                          <a:effectLst/>
                          <a:latin typeface="Arial Narrow" panose="020B0606020202030204" pitchFamily="34" charset="0"/>
                          <a:ea typeface="Calibri" panose="020F0502020204030204" pitchFamily="34" charset="0"/>
                          <a:cs typeface="ArialMT"/>
                        </a:rPr>
                        <a:t>Scope of information</a:t>
                      </a:r>
                      <a:endParaRPr lang="en-ZA" sz="1400" dirty="0">
                        <a:effectLst/>
                        <a:latin typeface="Arial Narrow" panose="020B0606020202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ZA" sz="1400" dirty="0">
                          <a:solidFill>
                            <a:srgbClr val="000000"/>
                          </a:solidFill>
                          <a:effectLst/>
                          <a:latin typeface="Arial Narrow" panose="020B0606020202030204" pitchFamily="34" charset="0"/>
                          <a:ea typeface="Calibri" panose="020F0502020204030204" pitchFamily="34" charset="0"/>
                          <a:cs typeface="ArialMT"/>
                        </a:rPr>
                        <a:t>for the Third National</a:t>
                      </a:r>
                      <a:endParaRPr lang="en-ZA" sz="1400" dirty="0">
                        <a:effectLst/>
                        <a:latin typeface="Arial Narrow" panose="020B0606020202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ZA" sz="1400" dirty="0" smtClean="0">
                          <a:solidFill>
                            <a:srgbClr val="000000"/>
                          </a:solidFill>
                          <a:effectLst/>
                          <a:latin typeface="Arial Narrow" panose="020B0606020202030204" pitchFamily="34" charset="0"/>
                          <a:ea typeface="Calibri" panose="020F0502020204030204" pitchFamily="34" charset="0"/>
                          <a:cs typeface="ArialMT"/>
                        </a:rPr>
                        <a:t>Communication (TNC)</a:t>
                      </a:r>
                      <a:endParaRPr lang="en-ZA" sz="1400" dirty="0">
                        <a:effectLst/>
                        <a:latin typeface="Arial Narrow" panose="020B0606020202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ZA" sz="1400" dirty="0">
                          <a:solidFill>
                            <a:srgbClr val="000000"/>
                          </a:solidFill>
                          <a:effectLst/>
                          <a:latin typeface="Arial Narrow" panose="020B0606020202030204" pitchFamily="34" charset="0"/>
                          <a:ea typeface="Calibri" panose="020F0502020204030204" pitchFamily="34" charset="0"/>
                          <a:cs typeface="ArialMT"/>
                        </a:rPr>
                        <a:t>completed</a:t>
                      </a:r>
                      <a:endParaRPr lang="en-ZA"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just">
                        <a:lnSpc>
                          <a:spcPct val="115000"/>
                        </a:lnSpc>
                        <a:spcAft>
                          <a:spcPts val="0"/>
                        </a:spcAft>
                      </a:pPr>
                      <a:r>
                        <a:rPr lang="en-ZA" sz="1400" dirty="0">
                          <a:solidFill>
                            <a:srgbClr val="000000"/>
                          </a:solidFill>
                          <a:effectLst/>
                          <a:latin typeface="Arial Narrow" panose="020B0606020202030204" pitchFamily="34" charset="0"/>
                          <a:ea typeface="Calibri" panose="020F0502020204030204" pitchFamily="34" charset="0"/>
                          <a:cs typeface="ArialMT"/>
                        </a:rPr>
                        <a:t>Principles and procedures for compilation of TNC</a:t>
                      </a:r>
                      <a:endParaRPr lang="en-ZA" sz="1400" dirty="0">
                        <a:effectLst/>
                        <a:latin typeface="Arial Narrow" panose="020B0606020202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ZA" sz="1400" dirty="0">
                          <a:solidFill>
                            <a:srgbClr val="000000"/>
                          </a:solidFill>
                          <a:effectLst/>
                          <a:latin typeface="Arial Narrow" panose="020B0606020202030204" pitchFamily="34" charset="0"/>
                          <a:ea typeface="Calibri" panose="020F0502020204030204" pitchFamily="34" charset="0"/>
                          <a:cs typeface="ArialMT"/>
                        </a:rPr>
                        <a:t>finalised</a:t>
                      </a:r>
                      <a:endParaRPr lang="en-ZA"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just" defTabSz="457200" rtl="0" eaLnBrk="1" fontAlgn="auto" latinLnBrk="0" hangingPunct="1">
                        <a:lnSpc>
                          <a:spcPct val="115000"/>
                        </a:lnSpc>
                        <a:spcBef>
                          <a:spcPts val="0"/>
                        </a:spcBef>
                        <a:spcAft>
                          <a:spcPts val="0"/>
                        </a:spcAft>
                        <a:buClrTx/>
                        <a:buSzTx/>
                        <a:buFontTx/>
                        <a:buNone/>
                        <a:tabLst/>
                        <a:defRPr/>
                      </a:pPr>
                      <a:r>
                        <a:rPr lang="en-ZA" sz="1400" b="1" i="1" dirty="0" smtClean="0">
                          <a:solidFill>
                            <a:srgbClr val="000000"/>
                          </a:solidFill>
                          <a:effectLst/>
                          <a:latin typeface="Arial Narrow" panose="020B0606020202030204" pitchFamily="34" charset="0"/>
                          <a:ea typeface="Calibri" panose="020F0502020204030204" pitchFamily="34" charset="0"/>
                          <a:cs typeface="Arial" panose="020B0604020202020204" pitchFamily="34" charset="0"/>
                        </a:rPr>
                        <a:t>Progress:</a:t>
                      </a:r>
                    </a:p>
                    <a:p>
                      <a:pPr algn="just">
                        <a:lnSpc>
                          <a:spcPct val="115000"/>
                        </a:lnSpc>
                        <a:spcAft>
                          <a:spcPts val="0"/>
                        </a:spcAft>
                      </a:pPr>
                      <a:r>
                        <a:rPr lang="en-ZA" sz="1400" dirty="0" smtClean="0">
                          <a:solidFill>
                            <a:srgbClr val="000000"/>
                          </a:solidFill>
                          <a:effectLst/>
                          <a:latin typeface="Arial Narrow" panose="020B0606020202030204" pitchFamily="34" charset="0"/>
                          <a:ea typeface="Calibri" panose="020F0502020204030204" pitchFamily="34" charset="0"/>
                          <a:cs typeface="ArialMT"/>
                        </a:rPr>
                        <a:t>Principles </a:t>
                      </a:r>
                      <a:r>
                        <a:rPr lang="en-ZA" sz="1400" dirty="0">
                          <a:solidFill>
                            <a:srgbClr val="000000"/>
                          </a:solidFill>
                          <a:effectLst/>
                          <a:latin typeface="Arial Narrow" panose="020B0606020202030204" pitchFamily="34" charset="0"/>
                          <a:ea typeface="Calibri" panose="020F0502020204030204" pitchFamily="34" charset="0"/>
                          <a:cs typeface="ArialMT"/>
                        </a:rPr>
                        <a:t>and procedures for compilation of TNC have not been finalised.  Terms of reference for the appointment of TNC authors have been finalised and tender advertised. Evaluation of the submitted tender proposals will take place in May 2015 </a:t>
                      </a:r>
                      <a:endParaRPr lang="en-ZA" sz="1400" dirty="0" smtClean="0">
                        <a:solidFill>
                          <a:srgbClr val="000000"/>
                        </a:solidFill>
                        <a:effectLst/>
                        <a:latin typeface="Arial Narrow" panose="020B0606020202030204" pitchFamily="34" charset="0"/>
                        <a:ea typeface="Calibri" panose="020F0502020204030204" pitchFamily="34" charset="0"/>
                        <a:cs typeface="ArialMT"/>
                      </a:endParaRPr>
                    </a:p>
                    <a:p>
                      <a:pPr algn="just">
                        <a:lnSpc>
                          <a:spcPct val="115000"/>
                        </a:lnSpc>
                        <a:spcAft>
                          <a:spcPts val="0"/>
                        </a:spcAft>
                      </a:pPr>
                      <a:r>
                        <a:rPr lang="en-ZA" sz="1400" b="1" i="1" dirty="0" smtClean="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Challenges:</a:t>
                      </a:r>
                      <a:r>
                        <a:rPr lang="en-ZA" sz="1400" b="1" i="1" baseline="0" dirty="0" smtClean="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 </a:t>
                      </a:r>
                      <a:r>
                        <a:rPr lang="en-ZA" sz="1400" kern="1200" dirty="0" smtClean="0">
                          <a:solidFill>
                            <a:srgbClr val="000000"/>
                          </a:solidFill>
                          <a:effectLst/>
                          <a:latin typeface="Arial Narrow" panose="020B0606020202030204" pitchFamily="34" charset="0"/>
                          <a:ea typeface="Calibri" panose="020F0502020204030204" pitchFamily="34" charset="0"/>
                          <a:cs typeface="ArialMT"/>
                        </a:rPr>
                        <a:t>Principles and procedures for compilation of TNC were not finalised due to delays in accessing committed donor funds (GEF)</a:t>
                      </a:r>
                    </a:p>
                    <a:p>
                      <a:pPr algn="just">
                        <a:lnSpc>
                          <a:spcPct val="115000"/>
                        </a:lnSpc>
                        <a:spcAft>
                          <a:spcPts val="0"/>
                        </a:spcAft>
                      </a:pPr>
                      <a:r>
                        <a:rPr lang="en-ZA" sz="1400" b="1" i="1" dirty="0" smtClean="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Corrective measures: </a:t>
                      </a:r>
                      <a:r>
                        <a:rPr lang="en-ZA" sz="1400" kern="1200" dirty="0" smtClean="0">
                          <a:solidFill>
                            <a:srgbClr val="000000"/>
                          </a:solidFill>
                          <a:effectLst/>
                          <a:latin typeface="Arial Narrow" panose="020B0606020202030204" pitchFamily="34" charset="0"/>
                          <a:ea typeface="Calibri" panose="020F0502020204030204" pitchFamily="34" charset="0"/>
                          <a:cs typeface="ArialMT"/>
                        </a:rPr>
                        <a:t>Principles and procedures for compilation of TNC will be finalised in 2015/16 and the work will be carried along simultaneously with the process of appointing TNC authors </a:t>
                      </a:r>
                      <a:endParaRPr lang="en-ZA" sz="1400" kern="1200" dirty="0">
                        <a:solidFill>
                          <a:srgbClr val="000000"/>
                        </a:solidFill>
                        <a:effectLst/>
                        <a:latin typeface="Arial Narrow" panose="020B0606020202030204" pitchFamily="34" charset="0"/>
                        <a:ea typeface="Calibri" panose="020F0502020204030204" pitchFamily="34" charset="0"/>
                        <a:cs typeface="ArialM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 name="Slide Number Placeholder 1"/>
          <p:cNvSpPr>
            <a:spLocks noGrp="1"/>
          </p:cNvSpPr>
          <p:nvPr>
            <p:ph type="sldNum" sz="quarter" idx="12"/>
          </p:nvPr>
        </p:nvSpPr>
        <p:spPr/>
        <p:txBody>
          <a:bodyPr/>
          <a:lstStyle/>
          <a:p>
            <a:pPr>
              <a:defRPr/>
            </a:pPr>
            <a:fld id="{9C457303-9F10-4D8F-8D76-077531F17F12}" type="slidenum">
              <a:rPr lang="en-US" smtClean="0">
                <a:solidFill>
                  <a:prstClr val="black">
                    <a:tint val="75000"/>
                  </a:prstClr>
                </a:solidFill>
              </a:rPr>
              <a:pPr>
                <a:defRPr/>
              </a:pPr>
              <a:t>27</a:t>
            </a:fld>
            <a:endParaRPr lang="en-US">
              <a:solidFill>
                <a:prstClr val="black">
                  <a:tint val="75000"/>
                </a:prstClr>
              </a:solidFill>
            </a:endParaRPr>
          </a:p>
        </p:txBody>
      </p:sp>
    </p:spTree>
    <p:extLst>
      <p:ext uri="{BB962C8B-B14F-4D97-AF65-F5344CB8AC3E}">
        <p14:creationId xmlns:p14="http://schemas.microsoft.com/office/powerpoint/2010/main" val="128424172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Title 1"/>
          <p:cNvSpPr>
            <a:spLocks noGrp="1"/>
          </p:cNvSpPr>
          <p:nvPr>
            <p:ph type="title"/>
          </p:nvPr>
        </p:nvSpPr>
        <p:spPr>
          <a:xfrm>
            <a:off x="517525" y="131764"/>
            <a:ext cx="8229600" cy="420686"/>
          </a:xfrm>
        </p:spPr>
        <p:txBody>
          <a:bodyPr/>
          <a:lstStyle/>
          <a:p>
            <a:pPr eaLnBrk="1" hangingPunct="1"/>
            <a:r>
              <a:rPr lang="en-US" altLang="en-US" sz="2600" dirty="0">
                <a:solidFill>
                  <a:srgbClr val="008000"/>
                </a:solidFill>
              </a:rPr>
              <a:t>PROGRAMME </a:t>
            </a:r>
            <a:r>
              <a:rPr lang="en-US" altLang="en-US" sz="2600" dirty="0" smtClean="0">
                <a:solidFill>
                  <a:srgbClr val="008000"/>
                </a:solidFill>
              </a:rPr>
              <a:t>1: </a:t>
            </a:r>
            <a:r>
              <a:rPr lang="en-US" altLang="en-US" sz="2600" dirty="0">
                <a:solidFill>
                  <a:srgbClr val="008000"/>
                </a:solidFill>
              </a:rPr>
              <a:t>ADMINISTRATION</a:t>
            </a:r>
          </a:p>
        </p:txBody>
      </p:sp>
      <p:graphicFrame>
        <p:nvGraphicFramePr>
          <p:cNvPr id="4" name="Group 121"/>
          <p:cNvGraphicFramePr>
            <a:graphicFrameLocks noGrp="1"/>
          </p:cNvGraphicFramePr>
          <p:nvPr>
            <p:ph idx="1"/>
            <p:extLst>
              <p:ext uri="{D42A27DB-BD31-4B8C-83A1-F6EECF244321}">
                <p14:modId xmlns:p14="http://schemas.microsoft.com/office/powerpoint/2010/main" val="73964738"/>
              </p:ext>
            </p:extLst>
          </p:nvPr>
        </p:nvGraphicFramePr>
        <p:xfrm>
          <a:off x="300250" y="831374"/>
          <a:ext cx="8557146" cy="2935407"/>
        </p:xfrm>
        <a:graphic>
          <a:graphicData uri="http://schemas.openxmlformats.org/drawingml/2006/table">
            <a:tbl>
              <a:tblPr/>
              <a:tblGrid>
                <a:gridCol w="2636048"/>
                <a:gridCol w="1458281"/>
                <a:gridCol w="1569493"/>
                <a:gridCol w="2893324"/>
              </a:tblGrid>
              <a:tr h="547206">
                <a:tc gridSpan="4">
                  <a:txBody>
                    <a:bodyPr/>
                    <a:lstStyle/>
                    <a:p>
                      <a:r>
                        <a:rPr kumimoji="0" lang="en-ZA" sz="1400" b="1" i="0" u="none" strike="noStrike" kern="1200" cap="none" normalizeH="0" baseline="0" dirty="0" smtClean="0">
                          <a:ln>
                            <a:noFill/>
                          </a:ln>
                          <a:solidFill>
                            <a:schemeClr val="bg1"/>
                          </a:solidFill>
                          <a:effectLst/>
                          <a:latin typeface="Arial Narrow" pitchFamily="34" charset="0"/>
                          <a:ea typeface="+mn-ea"/>
                          <a:cs typeface="Arial" charset="0"/>
                        </a:rPr>
                        <a:t>SO: Enhanced International governance, instruments and agreements supportive of SA environmental and sustainable development priorities</a:t>
                      </a:r>
                    </a:p>
                  </a:txBody>
                  <a:tcPr marL="91454" marR="9145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hMerge="1">
                  <a:txBody>
                    <a:bodyPr/>
                    <a:lstStyle/>
                    <a:p>
                      <a:endParaRPr lang="en-ZA"/>
                    </a:p>
                  </a:txBody>
                  <a:tcPr/>
                </a:tc>
                <a:tc hMerge="1">
                  <a:txBody>
                    <a:bodyPr/>
                    <a:lstStyle/>
                    <a:p>
                      <a:endParaRPr lang="en-ZA"/>
                    </a:p>
                  </a:txBody>
                  <a:tcPr/>
                </a:tc>
                <a:tc hMerge="1">
                  <a:txBody>
                    <a:bodyPr/>
                    <a:lstStyle/>
                    <a:p>
                      <a:endParaRPr lang="en-ZA"/>
                    </a:p>
                  </a:txBody>
                  <a:tcPr/>
                </a:tc>
              </a:tr>
              <a:tr h="6292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smtClean="0">
                          <a:ln>
                            <a:noFill/>
                          </a:ln>
                          <a:solidFill>
                            <a:schemeClr val="bg1"/>
                          </a:solidFill>
                          <a:effectLst/>
                          <a:latin typeface="Arial Narrow" pitchFamily="34" charset="0"/>
                          <a:ea typeface="+mn-ea"/>
                          <a:cs typeface="Arial" charset="0"/>
                        </a:rPr>
                        <a:t>Performance indicator </a:t>
                      </a:r>
                    </a:p>
                  </a:txBody>
                  <a:tcPr marL="91454" marR="9145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algn="ctr">
                        <a:lnSpc>
                          <a:spcPct val="115000"/>
                        </a:lnSpc>
                        <a:spcAft>
                          <a:spcPts val="0"/>
                        </a:spcAft>
                      </a:pPr>
                      <a:r>
                        <a:rPr kumimoji="0" lang="en-ZA" sz="1400" b="1" i="0" u="none" strike="noStrike" kern="1200" cap="none" normalizeH="0" baseline="0" dirty="0" smtClean="0">
                          <a:ln>
                            <a:noFill/>
                          </a:ln>
                          <a:solidFill>
                            <a:schemeClr val="bg1"/>
                          </a:solidFill>
                          <a:effectLst/>
                          <a:latin typeface="Arial Narrow" pitchFamily="34" charset="0"/>
                          <a:ea typeface="+mn-ea"/>
                          <a:cs typeface="Arial" charset="0"/>
                        </a:rPr>
                        <a:t>Baseline </a:t>
                      </a:r>
                      <a:endParaRPr kumimoji="0" lang="en-ZA" sz="1400" b="1" i="0" u="none" strike="noStrike" kern="1200" cap="none" normalizeH="0" baseline="0" dirty="0">
                        <a:ln>
                          <a:noFill/>
                        </a:ln>
                        <a:solidFill>
                          <a:schemeClr val="bg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algn="ctr">
                        <a:lnSpc>
                          <a:spcPct val="115000"/>
                        </a:lnSpc>
                        <a:spcAft>
                          <a:spcPts val="0"/>
                        </a:spcAft>
                      </a:pPr>
                      <a:r>
                        <a:rPr kumimoji="0" lang="en-ZA" sz="1400" b="1" i="0" u="none" strike="noStrike" kern="1200" cap="none" normalizeH="0" baseline="0" dirty="0" smtClean="0">
                          <a:ln>
                            <a:noFill/>
                          </a:ln>
                          <a:solidFill>
                            <a:schemeClr val="bg1"/>
                          </a:solidFill>
                          <a:effectLst/>
                          <a:latin typeface="Arial Narrow" pitchFamily="34" charset="0"/>
                          <a:ea typeface="+mn-ea"/>
                          <a:cs typeface="Arial" charset="0"/>
                        </a:rPr>
                        <a:t>Annual target </a:t>
                      </a:r>
                    </a:p>
                    <a:p>
                      <a:pPr algn="ctr">
                        <a:lnSpc>
                          <a:spcPct val="115000"/>
                        </a:lnSpc>
                        <a:spcAft>
                          <a:spcPts val="0"/>
                        </a:spcAft>
                      </a:pPr>
                      <a:r>
                        <a:rPr kumimoji="0" lang="en-ZA" sz="1400" b="1" i="0" u="none" strike="noStrike" kern="1200" cap="none" normalizeH="0" baseline="0" dirty="0" smtClean="0">
                          <a:ln>
                            <a:noFill/>
                          </a:ln>
                          <a:solidFill>
                            <a:schemeClr val="bg1"/>
                          </a:solidFill>
                          <a:effectLst/>
                          <a:latin typeface="Arial Narrow" pitchFamily="34" charset="0"/>
                          <a:ea typeface="+mn-ea"/>
                          <a:cs typeface="Arial" charset="0"/>
                        </a:rPr>
                        <a:t>2014/15</a:t>
                      </a:r>
                      <a:endParaRPr kumimoji="0" lang="en-ZA" sz="1400" b="1" i="0" u="none" strike="noStrike" kern="1200" cap="none" normalizeH="0" baseline="0" dirty="0">
                        <a:ln>
                          <a:noFill/>
                        </a:ln>
                        <a:solidFill>
                          <a:schemeClr val="bg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smtClean="0">
                          <a:ln>
                            <a:noFill/>
                          </a:ln>
                          <a:solidFill>
                            <a:schemeClr val="bg1"/>
                          </a:solidFill>
                          <a:effectLst/>
                          <a:latin typeface="Arial Narrow" pitchFamily="34" charset="0"/>
                          <a:ea typeface="+mn-ea"/>
                          <a:cs typeface="Arial" charset="0"/>
                        </a:rPr>
                        <a:t>Achievements/Challenges/Corrective measures</a:t>
                      </a:r>
                    </a:p>
                  </a:txBody>
                  <a:tcPr marL="91454" marR="9145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r>
              <a:tr h="175891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spc="0" normalizeH="0" baseline="0" noProof="0" dirty="0" smtClean="0">
                          <a:ln>
                            <a:noFill/>
                          </a:ln>
                          <a:solidFill>
                            <a:schemeClr val="tx1"/>
                          </a:solidFill>
                          <a:effectLst/>
                          <a:uLnTx/>
                          <a:uFillTx/>
                          <a:latin typeface="Arial Narrow" pitchFamily="34" charset="0"/>
                          <a:ea typeface="+mn-ea"/>
                          <a:cs typeface="Arial" charset="0"/>
                        </a:rPr>
                        <a:t>Mandatory international and national reports prepared and submitted within timeframe (in terms of relevant legislation and/or international obligations/conventions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400" b="1" i="0" u="none" strike="noStrike" kern="1200" cap="none" spc="0" normalizeH="0" baseline="0" noProof="0" dirty="0" smtClean="0">
                        <a:ln>
                          <a:noFill/>
                        </a:ln>
                        <a:solidFill>
                          <a:schemeClr val="tx1"/>
                        </a:solidFill>
                        <a:effectLst/>
                        <a:uLnTx/>
                        <a:uFillTx/>
                        <a:latin typeface="Arial Narrow" pitchFamily="34" charset="0"/>
                        <a:ea typeface="+mn-ea"/>
                        <a:cs typeface="Arial" charset="0"/>
                      </a:endParaRPr>
                    </a:p>
                  </a:txBody>
                  <a:tcPr marL="45728" marR="45728"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just">
                        <a:lnSpc>
                          <a:spcPct val="115000"/>
                        </a:lnSpc>
                        <a:spcAft>
                          <a:spcPts val="0"/>
                        </a:spcAft>
                      </a:pPr>
                      <a:r>
                        <a:rPr lang="en-ZA" sz="1400" dirty="0" smtClean="0">
                          <a:solidFill>
                            <a:srgbClr val="000000"/>
                          </a:solidFill>
                          <a:effectLst/>
                          <a:latin typeface="Arial Narrow" panose="020B0606020202030204" pitchFamily="34" charset="0"/>
                          <a:ea typeface="Calibri" panose="020F0502020204030204" pitchFamily="34" charset="0"/>
                          <a:cs typeface="ArialMT"/>
                        </a:rPr>
                        <a:t>Green House Gas (GHG) </a:t>
                      </a:r>
                      <a:r>
                        <a:rPr lang="en-ZA" sz="1400" dirty="0">
                          <a:solidFill>
                            <a:srgbClr val="000000"/>
                          </a:solidFill>
                          <a:effectLst/>
                          <a:latin typeface="Arial Narrow" panose="020B0606020202030204" pitchFamily="34" charset="0"/>
                          <a:ea typeface="Calibri" panose="020F0502020204030204" pitchFamily="34" charset="0"/>
                          <a:cs typeface="ArialMT"/>
                        </a:rPr>
                        <a:t>Inventory 2000-2010 finalised</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just">
                        <a:lnSpc>
                          <a:spcPct val="115000"/>
                        </a:lnSpc>
                        <a:spcAft>
                          <a:spcPts val="0"/>
                        </a:spcAft>
                      </a:pPr>
                      <a:r>
                        <a:rPr lang="en-ZA" sz="1400" dirty="0">
                          <a:solidFill>
                            <a:srgbClr val="000000"/>
                          </a:solidFill>
                          <a:effectLst/>
                          <a:latin typeface="Arial Narrow" panose="020B0606020202030204" pitchFamily="34" charset="0"/>
                          <a:ea typeface="Calibri" panose="020F0502020204030204" pitchFamily="34" charset="0"/>
                          <a:cs typeface="ArialMT"/>
                        </a:rPr>
                        <a:t>Draft GHG Inventory 2000-2012 compiled</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just">
                        <a:lnSpc>
                          <a:spcPct val="115000"/>
                        </a:lnSpc>
                        <a:spcAft>
                          <a:spcPts val="0"/>
                        </a:spcAft>
                      </a:pPr>
                      <a:r>
                        <a:rPr lang="en-ZA" sz="1400" b="1" i="1" dirty="0" smtClean="0">
                          <a:solidFill>
                            <a:srgbClr val="000000"/>
                          </a:solidFill>
                          <a:effectLst/>
                          <a:latin typeface="Arial Narrow" panose="020B0606020202030204" pitchFamily="34" charset="0"/>
                          <a:ea typeface="Calibri" panose="020F0502020204030204" pitchFamily="34" charset="0"/>
                          <a:cs typeface="Arial" panose="020B0604020202020204" pitchFamily="34" charset="0"/>
                        </a:rPr>
                        <a:t>Progress:</a:t>
                      </a:r>
                    </a:p>
                    <a:p>
                      <a:pPr algn="just">
                        <a:lnSpc>
                          <a:spcPct val="115000"/>
                        </a:lnSpc>
                        <a:spcAft>
                          <a:spcPts val="0"/>
                        </a:spcAft>
                      </a:pPr>
                      <a:r>
                        <a:rPr lang="en-ZA" sz="1400" dirty="0" smtClean="0">
                          <a:solidFill>
                            <a:srgbClr val="000000"/>
                          </a:solidFill>
                          <a:effectLst/>
                          <a:latin typeface="Arial Narrow" panose="020B0606020202030204" pitchFamily="34" charset="0"/>
                          <a:ea typeface="Calibri" panose="020F0502020204030204" pitchFamily="34" charset="0"/>
                          <a:cs typeface="Arial" panose="020B0604020202020204" pitchFamily="34" charset="0"/>
                        </a:rPr>
                        <a:t>Draft </a:t>
                      </a:r>
                      <a:r>
                        <a:rPr lang="en-ZA" sz="14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of the GHG inventory 2000-2012 compiled</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 name="Slide Number Placeholder 1"/>
          <p:cNvSpPr>
            <a:spLocks noGrp="1"/>
          </p:cNvSpPr>
          <p:nvPr>
            <p:ph type="sldNum" sz="quarter" idx="12"/>
          </p:nvPr>
        </p:nvSpPr>
        <p:spPr/>
        <p:txBody>
          <a:bodyPr/>
          <a:lstStyle/>
          <a:p>
            <a:pPr>
              <a:defRPr/>
            </a:pPr>
            <a:fld id="{9C457303-9F10-4D8F-8D76-077531F17F12}" type="slidenum">
              <a:rPr lang="en-US" smtClean="0">
                <a:solidFill>
                  <a:prstClr val="black">
                    <a:tint val="75000"/>
                  </a:prstClr>
                </a:solidFill>
              </a:rPr>
              <a:pPr>
                <a:defRPr/>
              </a:pPr>
              <a:t>28</a:t>
            </a:fld>
            <a:endParaRPr lang="en-US">
              <a:solidFill>
                <a:prstClr val="black">
                  <a:tint val="75000"/>
                </a:prstClr>
              </a:solidFill>
            </a:endParaRPr>
          </a:p>
        </p:txBody>
      </p:sp>
    </p:spTree>
    <p:extLst>
      <p:ext uri="{BB962C8B-B14F-4D97-AF65-F5344CB8AC3E}">
        <p14:creationId xmlns:p14="http://schemas.microsoft.com/office/powerpoint/2010/main" val="357996429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Title 1"/>
          <p:cNvSpPr>
            <a:spLocks noGrp="1"/>
          </p:cNvSpPr>
          <p:nvPr>
            <p:ph type="title"/>
          </p:nvPr>
        </p:nvSpPr>
        <p:spPr>
          <a:xfrm>
            <a:off x="269418" y="274639"/>
            <a:ext cx="8417382" cy="584344"/>
          </a:xfrm>
        </p:spPr>
        <p:txBody>
          <a:bodyPr/>
          <a:lstStyle/>
          <a:p>
            <a:pPr eaLnBrk="1" hangingPunct="1"/>
            <a:r>
              <a:rPr lang="en-ZA" altLang="en-US" sz="2600" dirty="0">
                <a:solidFill>
                  <a:srgbClr val="008000"/>
                </a:solidFill>
              </a:rPr>
              <a:t>ANNUAL PERFORMANCE SUMMARY : PROGRAMME </a:t>
            </a:r>
            <a:r>
              <a:rPr lang="en-ZA" altLang="en-US" sz="2600" dirty="0" smtClean="0">
                <a:solidFill>
                  <a:srgbClr val="008000"/>
                </a:solidFill>
              </a:rPr>
              <a:t>1</a:t>
            </a:r>
            <a:endParaRPr lang="en-US" altLang="en-US" sz="2600" dirty="0">
              <a:solidFill>
                <a:srgbClr val="008000"/>
              </a:solidFill>
            </a:endParaRPr>
          </a:p>
        </p:txBody>
      </p:sp>
      <p:graphicFrame>
        <p:nvGraphicFramePr>
          <p:cNvPr id="11" name="Group 121"/>
          <p:cNvGraphicFramePr>
            <a:graphicFrameLocks noGrp="1"/>
          </p:cNvGraphicFramePr>
          <p:nvPr>
            <p:ph idx="1"/>
            <p:extLst>
              <p:ext uri="{D42A27DB-BD31-4B8C-83A1-F6EECF244321}">
                <p14:modId xmlns:p14="http://schemas.microsoft.com/office/powerpoint/2010/main" val="2621907854"/>
              </p:ext>
            </p:extLst>
          </p:nvPr>
        </p:nvGraphicFramePr>
        <p:xfrm>
          <a:off x="269418" y="1026159"/>
          <a:ext cx="8570794" cy="932082"/>
        </p:xfrm>
        <a:graphic>
          <a:graphicData uri="http://schemas.openxmlformats.org/drawingml/2006/table">
            <a:tbl>
              <a:tblPr/>
              <a:tblGrid>
                <a:gridCol w="2336401"/>
                <a:gridCol w="2336401"/>
                <a:gridCol w="1762965"/>
                <a:gridCol w="2135027"/>
              </a:tblGrid>
              <a:tr h="362827">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smtClean="0">
                          <a:ln>
                            <a:noFill/>
                          </a:ln>
                          <a:solidFill>
                            <a:schemeClr val="tx1"/>
                          </a:solidFill>
                          <a:effectLst/>
                          <a:latin typeface="Arial Narrow" pitchFamily="34" charset="0"/>
                          <a:ea typeface="+mn-ea"/>
                          <a:cs typeface="+mn-cs"/>
                        </a:rPr>
                        <a:t>% Achieved</a:t>
                      </a:r>
                      <a:endParaRPr kumimoji="0" lang="en-ZA" sz="1400" b="1" i="0" u="none" strike="noStrike" kern="1200" cap="none" normalizeH="0" baseline="0" dirty="0" smtClean="0">
                        <a:ln>
                          <a:noFill/>
                        </a:ln>
                        <a:solidFill>
                          <a:schemeClr val="tx1"/>
                        </a:solidFill>
                        <a:effectLst/>
                        <a:latin typeface="Arial Narrow" pitchFamily="34" charset="0"/>
                        <a:ea typeface="+mn-ea"/>
                        <a:cs typeface="+mn-cs"/>
                      </a:endParaRPr>
                    </a:p>
                  </a:txBody>
                  <a:tcPr marL="68590" marR="68590" marT="0" marB="0">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solidFill>
                      <a:srgbClr val="00FF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chemeClr val="tx1"/>
                          </a:solidFill>
                          <a:effectLst/>
                          <a:latin typeface="Arial Narrow" pitchFamily="34" charset="0"/>
                          <a:ea typeface="+mn-ea"/>
                          <a:cs typeface="+mn-cs"/>
                        </a:rPr>
                        <a:t>Partially achieved</a:t>
                      </a:r>
                    </a:p>
                  </a:txBody>
                  <a:tcPr marL="68590" marR="68590" marT="0" marB="0">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solidFill>
                      <a:srgbClr val="FFFF00"/>
                    </a:solid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smtClean="0">
                          <a:ln>
                            <a:noFill/>
                          </a:ln>
                          <a:solidFill>
                            <a:schemeClr val="tx1"/>
                          </a:solidFill>
                          <a:effectLst/>
                          <a:latin typeface="Arial Narrow" pitchFamily="34" charset="0"/>
                          <a:ea typeface="+mn-ea"/>
                          <a:cs typeface="+mn-cs"/>
                        </a:rPr>
                        <a:t>% Off Target</a:t>
                      </a:r>
                      <a:endParaRPr kumimoji="0" lang="en-ZA" sz="1400" b="1" i="0" u="none" strike="noStrike" kern="1200" cap="none" normalizeH="0" baseline="0" dirty="0" smtClean="0">
                        <a:ln>
                          <a:noFill/>
                        </a:ln>
                        <a:solidFill>
                          <a:schemeClr val="tx1"/>
                        </a:solidFill>
                        <a:effectLst/>
                        <a:latin typeface="Arial Narrow" pitchFamily="34" charset="0"/>
                        <a:ea typeface="+mn-ea"/>
                        <a:cs typeface="+mn-cs"/>
                      </a:endParaRPr>
                    </a:p>
                  </a:txBody>
                  <a:tcPr marL="68590" marR="68590" marT="0" marB="0">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solidFill>
                      <a:srgbClr val="FF0000"/>
                    </a:solidFill>
                  </a:tcPr>
                </a:tc>
                <a:tc>
                  <a:txBody>
                    <a:bodyPr/>
                    <a:lstStyle/>
                    <a:p>
                      <a:pPr marL="0" algn="ctr" defTabSz="914400" rtl="0" eaLnBrk="1" latinLnBrk="0" hangingPunct="1">
                        <a:spcAft>
                          <a:spcPts val="0"/>
                        </a:spcAft>
                      </a:pPr>
                      <a:r>
                        <a:rPr kumimoji="0" lang="en-US" sz="1200" b="1" i="0" u="none" strike="noStrike" kern="1200" cap="none" normalizeH="0" baseline="0" dirty="0" smtClean="0">
                          <a:ln>
                            <a:noFill/>
                          </a:ln>
                          <a:solidFill>
                            <a:schemeClr val="tx1"/>
                          </a:solidFill>
                          <a:effectLst/>
                          <a:latin typeface="Arial" pitchFamily="34" charset="0"/>
                          <a:ea typeface="+mn-ea"/>
                          <a:cs typeface="Arial" pitchFamily="34" charset="0"/>
                        </a:rPr>
                        <a:t>Exceeded Annual Targets </a:t>
                      </a:r>
                      <a:endParaRPr kumimoji="0" lang="en-ZA" sz="1200" b="1" i="0" u="none" strike="noStrike" kern="1200" cap="none" normalizeH="0" baseline="0" dirty="0" smtClean="0">
                        <a:ln>
                          <a:noFill/>
                        </a:ln>
                        <a:solidFill>
                          <a:schemeClr val="tx1"/>
                        </a:solidFill>
                        <a:effectLst/>
                        <a:latin typeface="Arial" pitchFamily="34" charset="0"/>
                        <a:ea typeface="+mn-ea"/>
                        <a:cs typeface="Arial" pitchFamily="34" charset="0"/>
                      </a:endParaRPr>
                    </a:p>
                  </a:txBody>
                  <a:tcPr marL="68594" marR="68594" marT="0" marB="0">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solidFill>
                      <a:srgbClr val="339933"/>
                    </a:solidFill>
                  </a:tcPr>
                </a:tc>
              </a:tr>
              <a:tr h="569255">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chemeClr val="tx1"/>
                          </a:solidFill>
                          <a:effectLst/>
                          <a:latin typeface="Arial Narrow" pitchFamily="34" charset="0"/>
                          <a:ea typeface="+mn-ea"/>
                          <a:cs typeface="+mn-cs"/>
                        </a:rPr>
                        <a:t> 90% (47/52)</a:t>
                      </a:r>
                    </a:p>
                  </a:txBody>
                  <a:tcPr marL="68582" marR="68582" marT="0" marB="0" anchor="ctr">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chemeClr val="tx1"/>
                          </a:solidFill>
                          <a:effectLst/>
                          <a:latin typeface="Arial Narrow" pitchFamily="34" charset="0"/>
                          <a:ea typeface="+mn-ea"/>
                          <a:cs typeface="+mn-cs"/>
                        </a:rPr>
                        <a:t>4% (2/52)</a:t>
                      </a:r>
                    </a:p>
                  </a:txBody>
                  <a:tcPr marL="68582" marR="68582" marT="0" marB="0" anchor="ctr">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chemeClr val="tx1"/>
                          </a:solidFill>
                          <a:effectLst/>
                          <a:latin typeface="Arial Narrow" pitchFamily="34" charset="0"/>
                          <a:ea typeface=""/>
                          <a:cs typeface=""/>
                        </a:rPr>
                        <a:t>6% (3/52)</a:t>
                      </a:r>
                    </a:p>
                  </a:txBody>
                  <a:tcPr marL="68582" marR="68582" marT="0" marB="0" anchor="ctr">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chemeClr val="tx1"/>
                          </a:solidFill>
                          <a:effectLst/>
                          <a:latin typeface="Arial Narrow" pitchFamily="34" charset="0"/>
                          <a:ea typeface="+mn-ea"/>
                          <a:cs typeface="+mn-cs"/>
                        </a:rPr>
                        <a:t>43% </a:t>
                      </a:r>
                      <a:r>
                        <a:rPr kumimoji="0" lang="en-ZA" sz="1400" b="1" i="0" u="none" strike="noStrike" kern="1200" cap="none" normalizeH="0" baseline="0" dirty="0" smtClean="0">
                          <a:ln>
                            <a:noFill/>
                          </a:ln>
                          <a:solidFill>
                            <a:schemeClr val="tx1"/>
                          </a:solidFill>
                          <a:effectLst/>
                          <a:latin typeface="Arial Narrow" pitchFamily="34" charset="0"/>
                          <a:ea typeface="+mn-ea"/>
                          <a:cs typeface="+mn-cs"/>
                        </a:rPr>
                        <a:t>(</a:t>
                      </a:r>
                      <a:r>
                        <a:rPr kumimoji="0" lang="en-ZA" sz="1400" b="1" i="0" u="none" strike="noStrike" kern="1200" cap="none" normalizeH="0" baseline="0" dirty="0" smtClean="0">
                          <a:ln>
                            <a:noFill/>
                          </a:ln>
                          <a:solidFill>
                            <a:schemeClr val="tx1"/>
                          </a:solidFill>
                          <a:effectLst/>
                          <a:latin typeface="Arial Narrow" pitchFamily="34" charset="0"/>
                          <a:ea typeface="+mn-ea"/>
                          <a:cs typeface="+mn-cs"/>
                        </a:rPr>
                        <a:t>20/47)</a:t>
                      </a:r>
                      <a:endParaRPr kumimoji="0" lang="en-ZA" sz="1400" b="1" i="0" u="none" strike="noStrike" kern="1200" cap="none" normalizeH="0" baseline="0" dirty="0">
                        <a:ln>
                          <a:noFill/>
                        </a:ln>
                        <a:solidFill>
                          <a:schemeClr val="tx1"/>
                        </a:solidFill>
                        <a:effectLst/>
                        <a:latin typeface="Arial Narrow" pitchFamily="34" charset="0"/>
                        <a:ea typeface="+mn-ea"/>
                        <a:cs typeface="+mn-cs"/>
                      </a:endParaRPr>
                    </a:p>
                  </a:txBody>
                  <a:tcPr marL="68582" marR="68582" marT="0" marB="0" anchor="ctr">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noFill/>
                  </a:tcPr>
                </a:tc>
              </a:tr>
            </a:tbl>
          </a:graphicData>
        </a:graphic>
      </p:graphicFrame>
      <p:graphicFrame>
        <p:nvGraphicFramePr>
          <p:cNvPr id="12" name="Chart 1"/>
          <p:cNvGraphicFramePr>
            <a:graphicFrameLocks/>
          </p:cNvGraphicFramePr>
          <p:nvPr>
            <p:extLst>
              <p:ext uri="{D42A27DB-BD31-4B8C-83A1-F6EECF244321}">
                <p14:modId xmlns:p14="http://schemas.microsoft.com/office/powerpoint/2010/main" val="1637976889"/>
              </p:ext>
            </p:extLst>
          </p:nvPr>
        </p:nvGraphicFramePr>
        <p:xfrm>
          <a:off x="269418" y="2375534"/>
          <a:ext cx="8560681" cy="3226445"/>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p:cNvSpPr>
            <a:spLocks noGrp="1"/>
          </p:cNvSpPr>
          <p:nvPr>
            <p:ph type="sldNum" sz="quarter" idx="12"/>
          </p:nvPr>
        </p:nvSpPr>
        <p:spPr/>
        <p:txBody>
          <a:bodyPr/>
          <a:lstStyle/>
          <a:p>
            <a:pPr>
              <a:defRPr/>
            </a:pPr>
            <a:fld id="{9C457303-9F10-4D8F-8D76-077531F17F12}" type="slidenum">
              <a:rPr lang="en-US" smtClean="0">
                <a:solidFill>
                  <a:prstClr val="black">
                    <a:tint val="75000"/>
                  </a:prstClr>
                </a:solidFill>
              </a:rPr>
              <a:pPr>
                <a:defRPr/>
              </a:pPr>
              <a:t>29</a:t>
            </a:fld>
            <a:endParaRPr lang="en-US">
              <a:solidFill>
                <a:prstClr val="black">
                  <a:tint val="75000"/>
                </a:prstClr>
              </a:solidFill>
            </a:endParaRPr>
          </a:p>
        </p:txBody>
      </p:sp>
    </p:spTree>
    <p:extLst>
      <p:ext uri="{BB962C8B-B14F-4D97-AF65-F5344CB8AC3E}">
        <p14:creationId xmlns:p14="http://schemas.microsoft.com/office/powerpoint/2010/main" val="2809400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Title 1"/>
          <p:cNvSpPr>
            <a:spLocks noGrp="1"/>
          </p:cNvSpPr>
          <p:nvPr>
            <p:ph type="title"/>
          </p:nvPr>
        </p:nvSpPr>
        <p:spPr>
          <a:xfrm>
            <a:off x="457200" y="333723"/>
            <a:ext cx="8229600" cy="477836"/>
          </a:xfrm>
        </p:spPr>
        <p:txBody>
          <a:bodyPr/>
          <a:lstStyle/>
          <a:p>
            <a:pPr eaLnBrk="1" hangingPunct="1"/>
            <a:r>
              <a:rPr lang="en-US" altLang="en-US" sz="2600" dirty="0">
                <a:solidFill>
                  <a:srgbClr val="008000"/>
                </a:solidFill>
              </a:rPr>
              <a:t>PROGRAMME </a:t>
            </a:r>
            <a:r>
              <a:rPr lang="en-US" altLang="en-US" sz="2600" dirty="0" smtClean="0">
                <a:solidFill>
                  <a:srgbClr val="008000"/>
                </a:solidFill>
              </a:rPr>
              <a:t>1: </a:t>
            </a:r>
            <a:r>
              <a:rPr lang="en-US" altLang="en-US" sz="2600" dirty="0">
                <a:solidFill>
                  <a:srgbClr val="008000"/>
                </a:solidFill>
              </a:rPr>
              <a:t>ADMINISTRATION</a:t>
            </a:r>
          </a:p>
        </p:txBody>
      </p:sp>
      <p:graphicFrame>
        <p:nvGraphicFramePr>
          <p:cNvPr id="4" name="Group 121"/>
          <p:cNvGraphicFramePr>
            <a:graphicFrameLocks noGrp="1"/>
          </p:cNvGraphicFramePr>
          <p:nvPr>
            <p:ph idx="1"/>
            <p:extLst>
              <p:ext uri="{D42A27DB-BD31-4B8C-83A1-F6EECF244321}">
                <p14:modId xmlns:p14="http://schemas.microsoft.com/office/powerpoint/2010/main" val="3973308975"/>
              </p:ext>
            </p:extLst>
          </p:nvPr>
        </p:nvGraphicFramePr>
        <p:xfrm>
          <a:off x="272956" y="822670"/>
          <a:ext cx="8693623" cy="4563435"/>
        </p:xfrm>
        <a:graphic>
          <a:graphicData uri="http://schemas.openxmlformats.org/drawingml/2006/table">
            <a:tbl>
              <a:tblPr/>
              <a:tblGrid>
                <a:gridCol w="2051048"/>
                <a:gridCol w="1442138"/>
                <a:gridCol w="1358104"/>
                <a:gridCol w="3842333"/>
              </a:tblGrid>
              <a:tr h="405629">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smtClean="0">
                          <a:ln>
                            <a:noFill/>
                          </a:ln>
                          <a:solidFill>
                            <a:schemeClr val="bg1"/>
                          </a:solidFill>
                          <a:effectLst/>
                          <a:latin typeface="Arial Narrow" pitchFamily="34" charset="0"/>
                          <a:ea typeface="+mn-ea"/>
                          <a:cs typeface="Arial" charset="0"/>
                        </a:rPr>
                        <a:t>SO: </a:t>
                      </a:r>
                      <a:r>
                        <a:rPr kumimoji="0" lang="en-ZA" sz="1400" b="1" i="0" u="none" strike="noStrike" kern="1200" cap="none" normalizeH="0" baseline="0" dirty="0" smtClean="0">
                          <a:ln>
                            <a:noFill/>
                          </a:ln>
                          <a:solidFill>
                            <a:schemeClr val="bg1"/>
                          </a:solidFill>
                          <a:effectLst/>
                          <a:latin typeface="Arial Narrow" pitchFamily="34" charset="0"/>
                          <a:ea typeface="+mn-ea"/>
                          <a:cs typeface="Arial" charset="0"/>
                        </a:rPr>
                        <a:t>Adequate and appropriate skilled staff</a:t>
                      </a:r>
                      <a:endParaRPr kumimoji="0" lang="en-US" sz="1400" b="1" i="0" u="none" strike="noStrike" kern="1200" cap="none" normalizeH="0" baseline="0" dirty="0" smtClean="0">
                        <a:ln>
                          <a:noFill/>
                        </a:ln>
                        <a:solidFill>
                          <a:schemeClr val="bg1"/>
                        </a:solidFill>
                        <a:effectLst/>
                        <a:latin typeface="Arial Narrow" pitchFamily="34" charset="0"/>
                        <a:ea typeface="+mn-ea"/>
                        <a:cs typeface="Arial" charset="0"/>
                      </a:endParaRPr>
                    </a:p>
                  </a:txBody>
                  <a:tcPr marL="91454" marR="9145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hMerge="1">
                  <a:txBody>
                    <a:bodyPr/>
                    <a:lstStyle/>
                    <a:p>
                      <a:endParaRPr lang="en-ZA"/>
                    </a:p>
                  </a:txBody>
                  <a:tcPr/>
                </a:tc>
                <a:tc hMerge="1">
                  <a:txBody>
                    <a:bodyPr/>
                    <a:lstStyle/>
                    <a:p>
                      <a:endParaRPr lang="en-ZA"/>
                    </a:p>
                  </a:txBody>
                  <a:tcPr/>
                </a:tc>
                <a:tc hMerge="1">
                  <a:txBody>
                    <a:bodyPr/>
                    <a:lstStyle/>
                    <a:p>
                      <a:endParaRPr lang="en-ZA"/>
                    </a:p>
                  </a:txBody>
                  <a:tcPr/>
                </a:tc>
              </a:tr>
              <a:tr h="68041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smtClean="0">
                          <a:ln>
                            <a:noFill/>
                          </a:ln>
                          <a:solidFill>
                            <a:schemeClr val="bg1"/>
                          </a:solidFill>
                          <a:effectLst/>
                          <a:latin typeface="Arial Narrow" pitchFamily="34" charset="0"/>
                          <a:ea typeface="+mn-ea"/>
                          <a:cs typeface="Arial" pitchFamily="34" charset="0"/>
                        </a:rPr>
                        <a:t>Performance indicator </a:t>
                      </a:r>
                    </a:p>
                  </a:txBody>
                  <a:tcPr marL="91454" marR="9145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algn="ctr">
                        <a:lnSpc>
                          <a:spcPct val="115000"/>
                        </a:lnSpc>
                        <a:spcAft>
                          <a:spcPts val="0"/>
                        </a:spcAft>
                      </a:pPr>
                      <a:r>
                        <a:rPr kumimoji="0" lang="en-ZA" sz="1400" b="1" i="0" u="none" strike="noStrike" kern="1200" cap="none" normalizeH="0" baseline="0" dirty="0" smtClean="0">
                          <a:ln>
                            <a:noFill/>
                          </a:ln>
                          <a:solidFill>
                            <a:schemeClr val="bg1"/>
                          </a:solidFill>
                          <a:effectLst/>
                          <a:latin typeface="Arial Narrow" pitchFamily="34" charset="0"/>
                          <a:ea typeface="+mn-ea"/>
                          <a:cs typeface="Arial" pitchFamily="34" charset="0"/>
                        </a:rPr>
                        <a:t>Baseline </a:t>
                      </a:r>
                      <a:endParaRPr kumimoji="0" lang="en-ZA" sz="1400" b="1" i="0" u="none" strike="noStrike" kern="1200" cap="none" normalizeH="0" baseline="0" dirty="0">
                        <a:ln>
                          <a:noFill/>
                        </a:ln>
                        <a:solidFill>
                          <a:schemeClr val="bg1"/>
                        </a:solidFill>
                        <a:effectLst/>
                        <a:latin typeface="Arial Narrow" pitchFamily="34" charset="0"/>
                        <a:ea typeface="+mn-ea"/>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algn="ctr">
                        <a:lnSpc>
                          <a:spcPct val="115000"/>
                        </a:lnSpc>
                        <a:spcAft>
                          <a:spcPts val="0"/>
                        </a:spcAft>
                      </a:pPr>
                      <a:r>
                        <a:rPr kumimoji="0" lang="en-ZA" sz="1400" b="1" i="0" u="none" strike="noStrike" kern="1200" cap="none" normalizeH="0" baseline="0" dirty="0" smtClean="0">
                          <a:ln>
                            <a:noFill/>
                          </a:ln>
                          <a:solidFill>
                            <a:schemeClr val="bg1"/>
                          </a:solidFill>
                          <a:effectLst/>
                          <a:latin typeface="Arial Narrow" pitchFamily="34" charset="0"/>
                          <a:ea typeface="+mn-ea"/>
                          <a:cs typeface="Arial" pitchFamily="34" charset="0"/>
                        </a:rPr>
                        <a:t>Annual target </a:t>
                      </a:r>
                    </a:p>
                    <a:p>
                      <a:pPr algn="ctr">
                        <a:lnSpc>
                          <a:spcPct val="115000"/>
                        </a:lnSpc>
                        <a:spcAft>
                          <a:spcPts val="0"/>
                        </a:spcAft>
                      </a:pPr>
                      <a:r>
                        <a:rPr kumimoji="0" lang="en-ZA" sz="1400" b="1" i="0" u="none" strike="noStrike" kern="1200" cap="none" normalizeH="0" baseline="0" dirty="0" smtClean="0">
                          <a:ln>
                            <a:noFill/>
                          </a:ln>
                          <a:solidFill>
                            <a:schemeClr val="bg1"/>
                          </a:solidFill>
                          <a:effectLst/>
                          <a:latin typeface="Arial Narrow" pitchFamily="34" charset="0"/>
                          <a:ea typeface="+mn-ea"/>
                          <a:cs typeface="Arial" pitchFamily="34" charset="0"/>
                        </a:rPr>
                        <a:t>2014/15</a:t>
                      </a:r>
                      <a:endParaRPr kumimoji="0" lang="en-ZA" sz="1400" b="1" i="0" u="none" strike="noStrike" kern="1200" cap="none" normalizeH="0" baseline="0" dirty="0">
                        <a:ln>
                          <a:noFill/>
                        </a:ln>
                        <a:solidFill>
                          <a:schemeClr val="bg1"/>
                        </a:solidFill>
                        <a:effectLst/>
                        <a:latin typeface="Arial Narrow" pitchFamily="34" charset="0"/>
                        <a:ea typeface="+mn-ea"/>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cap="none" normalizeH="0" baseline="0" dirty="0" smtClean="0">
                          <a:ln>
                            <a:noFill/>
                          </a:ln>
                          <a:solidFill>
                            <a:schemeClr val="bg1"/>
                          </a:solidFill>
                          <a:effectLst/>
                          <a:latin typeface="Arial Narrow" pitchFamily="34" charset="0"/>
                          <a:cs typeface="Arial" pitchFamily="34" charset="0"/>
                        </a:rPr>
                        <a:t>Achievements/Challenges/Corrective measures</a:t>
                      </a:r>
                    </a:p>
                  </a:txBody>
                  <a:tcPr marL="91454" marR="9145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r>
              <a:tr h="2717873">
                <a:tc>
                  <a:txBody>
                    <a:bodyPr/>
                    <a:lstStyle/>
                    <a:p>
                      <a:pPr marL="0" marR="0" lvl="0" indent="0" algn="l" defTabSz="914400" rtl="0" eaLnBrk="1" fontAlgn="b" latinLnBrk="0" hangingPunct="1">
                        <a:lnSpc>
                          <a:spcPct val="100000"/>
                        </a:lnSpc>
                        <a:spcBef>
                          <a:spcPct val="25000"/>
                        </a:spcBef>
                        <a:spcAft>
                          <a:spcPct val="0"/>
                        </a:spcAft>
                        <a:buClr>
                          <a:schemeClr val="tx2"/>
                        </a:buClr>
                        <a:buSzTx/>
                        <a:buFont typeface="Times" pitchFamily="18" charset="0"/>
                        <a:buNone/>
                        <a:tabLs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Percentage vacancy rate</a:t>
                      </a:r>
                      <a:endParaRPr kumimoji="0" lang="en-US" sz="1400" b="0" i="0" u="none" strike="noStrike" kern="1200" cap="none" normalizeH="0" baseline="0" dirty="0" smtClean="0">
                        <a:ln>
                          <a:noFill/>
                        </a:ln>
                        <a:solidFill>
                          <a:schemeClr val="tx1"/>
                        </a:solidFill>
                        <a:effectLst/>
                        <a:latin typeface="Arial Narrow" pitchFamily="34" charset="0"/>
                        <a:ea typeface="+mn-ea"/>
                        <a:cs typeface="Arial" charset="0"/>
                      </a:endParaRPr>
                    </a:p>
                  </a:txBody>
                  <a:tcPr marL="45728" marR="45728"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just">
                        <a:lnSpc>
                          <a:spcPct val="115000"/>
                        </a:lnSpc>
                        <a:spcAft>
                          <a:spcPts val="0"/>
                        </a:spcAft>
                      </a:pPr>
                      <a:r>
                        <a:rPr kumimoji="0" lang="en-ZA" sz="1400" b="0" i="0" u="none" strike="noStrike" kern="1200" cap="none" normalizeH="0" baseline="0" dirty="0">
                          <a:ln>
                            <a:noFill/>
                          </a:ln>
                          <a:solidFill>
                            <a:schemeClr val="tx1"/>
                          </a:solidFill>
                          <a:effectLst/>
                          <a:latin typeface="Arial Narrow" pitchFamily="34" charset="0"/>
                          <a:ea typeface="+mn-ea"/>
                          <a:cs typeface="Arial" charset="0"/>
                        </a:rPr>
                        <a:t>19.3% (366/1897)</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just">
                        <a:lnSpc>
                          <a:spcPct val="115000"/>
                        </a:lnSpc>
                        <a:spcAft>
                          <a:spcPts val="0"/>
                        </a:spcAft>
                      </a:pPr>
                      <a:r>
                        <a:rPr kumimoji="0" lang="en-ZA" sz="1400" b="0" i="0" u="none" strike="noStrike" kern="1200" cap="none" normalizeH="0" baseline="0" dirty="0">
                          <a:ln>
                            <a:noFill/>
                          </a:ln>
                          <a:solidFill>
                            <a:schemeClr val="tx1"/>
                          </a:solidFill>
                          <a:effectLst/>
                          <a:latin typeface="Arial Narrow" pitchFamily="34" charset="0"/>
                          <a:ea typeface="+mn-ea"/>
                          <a:cs typeface="Arial" charset="0"/>
                        </a:rPr>
                        <a:t>9.5%</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just" defTabSz="457200" rtl="0" eaLnBrk="1" fontAlgn="auto" latinLnBrk="0" hangingPunct="1">
                        <a:lnSpc>
                          <a:spcPct val="115000"/>
                        </a:lnSpc>
                        <a:spcBef>
                          <a:spcPts val="0"/>
                        </a:spcBef>
                        <a:spcAft>
                          <a:spcPts val="0"/>
                        </a:spcAft>
                        <a:buClrTx/>
                        <a:buSzTx/>
                        <a:buFontTx/>
                        <a:buNone/>
                        <a:tabLst/>
                        <a:defRPr/>
                      </a:pPr>
                      <a:r>
                        <a:rPr lang="en-ZA" sz="1400" b="1" i="1" kern="1200" dirty="0" smtClean="0">
                          <a:solidFill>
                            <a:schemeClr val="tx1"/>
                          </a:solidFill>
                          <a:effectLst/>
                          <a:latin typeface="Arial Narrow" pitchFamily="34" charset="0"/>
                          <a:ea typeface="+mn-ea"/>
                          <a:cs typeface="+mn-cs"/>
                        </a:rPr>
                        <a:t>Progress</a:t>
                      </a:r>
                      <a:r>
                        <a:rPr lang="en-ZA" sz="1400" kern="1200" dirty="0" smtClean="0">
                          <a:solidFill>
                            <a:schemeClr val="tx1"/>
                          </a:solidFill>
                          <a:effectLst/>
                          <a:latin typeface="Arial Narrow" pitchFamily="34" charset="0"/>
                          <a:ea typeface="+mn-ea"/>
                          <a:cs typeface="+mn-cs"/>
                        </a:rPr>
                        <a:t>:</a:t>
                      </a:r>
                    </a:p>
                    <a:p>
                      <a:pPr algn="just">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10.4</a:t>
                      </a:r>
                      <a:r>
                        <a:rPr kumimoji="0" lang="en-ZA" sz="1400" b="0" i="0" u="none" strike="noStrike" kern="1200" cap="none" normalizeH="0" baseline="0" dirty="0">
                          <a:ln>
                            <a:noFill/>
                          </a:ln>
                          <a:solidFill>
                            <a:schemeClr val="tx1"/>
                          </a:solidFill>
                          <a:effectLst/>
                          <a:latin typeface="Arial Narrow" pitchFamily="34" charset="0"/>
                          <a:ea typeface="+mn-ea"/>
                          <a:cs typeface="Arial" charset="0"/>
                        </a:rPr>
                        <a:t>%  (191/ 1845) vacancy rate </a:t>
                      </a:r>
                      <a:endParaRPr kumimoji="0" lang="en-ZA" sz="1400" b="0" i="0" u="none" strike="noStrike" kern="1200" cap="none" normalizeH="0" baseline="0" dirty="0" smtClean="0">
                        <a:ln>
                          <a:noFill/>
                        </a:ln>
                        <a:solidFill>
                          <a:schemeClr val="tx1"/>
                        </a:solidFill>
                        <a:effectLst/>
                        <a:latin typeface="Arial Narrow" pitchFamily="34" charset="0"/>
                        <a:ea typeface="+mn-ea"/>
                        <a:cs typeface="Arial" charset="0"/>
                      </a:endParaRPr>
                    </a:p>
                    <a:p>
                      <a:pPr algn="just">
                        <a:lnSpc>
                          <a:spcPct val="115000"/>
                        </a:lnSpc>
                        <a:spcAft>
                          <a:spcPts val="0"/>
                        </a:spcAft>
                      </a:pPr>
                      <a:endParaRPr kumimoji="0" lang="en-ZA" sz="1400" b="0" i="0" u="none" strike="noStrike" kern="1200" cap="none" normalizeH="0" baseline="0" dirty="0" smtClean="0">
                        <a:ln>
                          <a:noFill/>
                        </a:ln>
                        <a:solidFill>
                          <a:schemeClr val="tx1"/>
                        </a:solidFill>
                        <a:effectLst/>
                        <a:latin typeface="Arial Narrow" pitchFamily="34" charset="0"/>
                        <a:ea typeface="+mn-ea"/>
                        <a:cs typeface="Arial" charset="0"/>
                      </a:endParaRPr>
                    </a:p>
                    <a:p>
                      <a:pPr marL="0" marR="0" indent="0" algn="just" defTabSz="457200" rtl="0" eaLnBrk="1" fontAlgn="auto" latinLnBrk="0" hangingPunct="1">
                        <a:lnSpc>
                          <a:spcPct val="115000"/>
                        </a:lnSpc>
                        <a:spcBef>
                          <a:spcPts val="0"/>
                        </a:spcBef>
                        <a:spcAft>
                          <a:spcPts val="0"/>
                        </a:spcAft>
                        <a:buClrTx/>
                        <a:buSzTx/>
                        <a:buFontTx/>
                        <a:buNone/>
                        <a:tabLst/>
                        <a:defRPr/>
                      </a:pPr>
                      <a:r>
                        <a:rPr lang="en-ZA" sz="1400" b="1" i="1" kern="1200" dirty="0" smtClean="0">
                          <a:solidFill>
                            <a:schemeClr val="tx1"/>
                          </a:solidFill>
                          <a:effectLst/>
                          <a:latin typeface="Arial Narrow" pitchFamily="34" charset="0"/>
                          <a:ea typeface="+mn-ea"/>
                          <a:cs typeface="+mn-cs"/>
                        </a:rPr>
                        <a:t>Challenges</a:t>
                      </a:r>
                      <a:r>
                        <a:rPr lang="en-ZA" sz="1400" kern="1200" dirty="0" smtClean="0">
                          <a:solidFill>
                            <a:schemeClr val="tx1"/>
                          </a:solidFill>
                          <a:effectLst/>
                          <a:latin typeface="Arial Narrow" pitchFamily="34" charset="0"/>
                          <a:ea typeface="+mn-ea"/>
                          <a:cs typeface="+mn-cs"/>
                        </a:rPr>
                        <a:t>:</a:t>
                      </a:r>
                    </a:p>
                    <a:p>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1. delays/challenges in filling posts in specialised skills/ scientific fields, </a:t>
                      </a:r>
                    </a:p>
                    <a:p>
                      <a:pPr marL="0" indent="0">
                        <a:buNone/>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2. financial constraints and the need to reprioritise/delay filling of some funded vacancies</a:t>
                      </a:r>
                    </a:p>
                    <a:p>
                      <a:pPr marL="0" indent="0">
                        <a:buNone/>
                      </a:pPr>
                      <a:endParaRPr kumimoji="0" lang="en-ZA" sz="1400" b="0" i="0" u="none" strike="noStrike" kern="1200" cap="none" normalizeH="0" baseline="0" dirty="0" smtClean="0">
                        <a:ln>
                          <a:noFill/>
                        </a:ln>
                        <a:solidFill>
                          <a:schemeClr val="tx1"/>
                        </a:solidFill>
                        <a:effectLst/>
                        <a:latin typeface="Arial Narrow" pitchFamily="34" charset="0"/>
                        <a:ea typeface="+mn-ea"/>
                        <a:cs typeface="Arial" charset="0"/>
                      </a:endParaRPr>
                    </a:p>
                    <a:p>
                      <a:pPr marL="0" marR="0" indent="0" algn="just" defTabSz="457200" rtl="0" eaLnBrk="1" fontAlgn="auto" latinLnBrk="0" hangingPunct="1">
                        <a:lnSpc>
                          <a:spcPct val="115000"/>
                        </a:lnSpc>
                        <a:spcBef>
                          <a:spcPts val="0"/>
                        </a:spcBef>
                        <a:spcAft>
                          <a:spcPts val="0"/>
                        </a:spcAft>
                        <a:buClrTx/>
                        <a:buSzTx/>
                        <a:buFontTx/>
                        <a:buNone/>
                        <a:tabLst/>
                        <a:defRPr/>
                      </a:pPr>
                      <a:r>
                        <a:rPr lang="en-ZA" sz="1400" b="1" i="1" kern="1200" dirty="0" smtClean="0">
                          <a:solidFill>
                            <a:schemeClr val="tx1"/>
                          </a:solidFill>
                          <a:effectLst/>
                          <a:latin typeface="Arial Narrow" pitchFamily="34" charset="0"/>
                          <a:ea typeface="+mn-ea"/>
                          <a:cs typeface="+mn-cs"/>
                        </a:rPr>
                        <a:t>Corrective</a:t>
                      </a:r>
                      <a:r>
                        <a:rPr lang="en-ZA" sz="1400" kern="1200" dirty="0" smtClean="0">
                          <a:solidFill>
                            <a:schemeClr val="tx1"/>
                          </a:solidFill>
                          <a:effectLst/>
                          <a:latin typeface="Arial Narrow" pitchFamily="34" charset="0"/>
                          <a:ea typeface="+mn-ea"/>
                          <a:cs typeface="+mn-cs"/>
                        </a:rPr>
                        <a:t> </a:t>
                      </a:r>
                      <a:r>
                        <a:rPr lang="en-ZA" sz="1400" b="1" kern="1200" dirty="0" smtClean="0">
                          <a:solidFill>
                            <a:schemeClr val="tx1"/>
                          </a:solidFill>
                          <a:effectLst/>
                          <a:latin typeface="Arial Narrow" pitchFamily="34" charset="0"/>
                          <a:ea typeface="+mn-ea"/>
                          <a:cs typeface="+mn-cs"/>
                        </a:rPr>
                        <a:t>measures</a:t>
                      </a:r>
                      <a:r>
                        <a:rPr lang="en-ZA" sz="1400" kern="1200" dirty="0" smtClean="0">
                          <a:solidFill>
                            <a:schemeClr val="tx1"/>
                          </a:solidFill>
                          <a:effectLst/>
                          <a:latin typeface="Arial Narrow" pitchFamily="34" charset="0"/>
                          <a:ea typeface="+mn-ea"/>
                          <a:cs typeface="+mn-cs"/>
                        </a:rPr>
                        <a:t>: </a:t>
                      </a:r>
                    </a:p>
                    <a:p>
                      <a:pPr marL="0" marR="0" indent="0" algn="just" defTabSz="457200" rtl="0" eaLnBrk="1" fontAlgn="auto" latinLnBrk="0" hangingPunct="1">
                        <a:lnSpc>
                          <a:spcPct val="115000"/>
                        </a:lnSpc>
                        <a:spcBef>
                          <a:spcPts val="0"/>
                        </a:spcBef>
                        <a:spcAft>
                          <a:spcPts val="0"/>
                        </a:spcAft>
                        <a:buClrTx/>
                        <a:buSzTx/>
                        <a:buFontTx/>
                        <a:buNone/>
                        <a:tabLst/>
                        <a:defRPr/>
                      </a:pPr>
                      <a:r>
                        <a:rPr lang="en-ZA" sz="1400" kern="1200" dirty="0" smtClean="0">
                          <a:solidFill>
                            <a:schemeClr val="tx1"/>
                          </a:solidFill>
                          <a:latin typeface="Arial Narrow" pitchFamily="34" charset="0"/>
                          <a:ea typeface="+mn-ea"/>
                          <a:cs typeface="Arial" charset="0"/>
                        </a:rPr>
                        <a:t>Prioritise key posts and facilitate filling of vacancies in 2015/16, exploring other targeted recruitment options such as headhunting where necessary.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9386">
                <a:tc>
                  <a:txBody>
                    <a:bodyPr/>
                    <a:lstStyle/>
                    <a:p>
                      <a:pPr marL="0" marR="0" lvl="0" indent="0" algn="l" defTabSz="914400" rtl="0" eaLnBrk="1" fontAlgn="b" latinLnBrk="0" hangingPunct="1">
                        <a:lnSpc>
                          <a:spcPct val="100000"/>
                        </a:lnSpc>
                        <a:spcBef>
                          <a:spcPct val="25000"/>
                        </a:spcBef>
                        <a:spcAft>
                          <a:spcPct val="0"/>
                        </a:spcAft>
                        <a:buClr>
                          <a:schemeClr val="tx2"/>
                        </a:buClr>
                        <a:buSzTx/>
                        <a:buFont typeface="Times" pitchFamily="18" charset="0"/>
                        <a:buNone/>
                        <a:tabLs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Percentage turnover rate</a:t>
                      </a:r>
                      <a:endParaRPr kumimoji="0" lang="en-US" sz="1400" b="0" i="0" u="none" strike="noStrike" kern="1200" cap="none" normalizeH="0" baseline="0" dirty="0" smtClean="0">
                        <a:ln>
                          <a:noFill/>
                        </a:ln>
                        <a:solidFill>
                          <a:schemeClr val="tx1"/>
                        </a:solidFill>
                        <a:effectLst/>
                        <a:latin typeface="Arial Narrow" pitchFamily="34" charset="0"/>
                        <a:ea typeface="+mn-ea"/>
                        <a:cs typeface="Arial" charset="0"/>
                      </a:endParaRPr>
                    </a:p>
                  </a:txBody>
                  <a:tcPr marL="45728" marR="45728" marT="45735" marB="4573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just">
                        <a:lnSpc>
                          <a:spcPct val="115000"/>
                        </a:lnSpc>
                        <a:spcAft>
                          <a:spcPts val="0"/>
                        </a:spcAft>
                      </a:pPr>
                      <a:r>
                        <a:rPr kumimoji="0" lang="en-ZA" sz="1400" b="0" i="0" u="none" strike="noStrike" kern="1200" cap="none" normalizeH="0" baseline="0">
                          <a:ln>
                            <a:noFill/>
                          </a:ln>
                          <a:solidFill>
                            <a:schemeClr val="tx1"/>
                          </a:solidFill>
                          <a:effectLst/>
                          <a:latin typeface="Arial Narrow" pitchFamily="34" charset="0"/>
                          <a:ea typeface="+mn-ea"/>
                          <a:cs typeface="Arial" charset="0"/>
                        </a:rPr>
                        <a:t>10%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just">
                        <a:lnSpc>
                          <a:spcPct val="115000"/>
                        </a:lnSpc>
                        <a:spcAft>
                          <a:spcPts val="0"/>
                        </a:spcAft>
                      </a:pPr>
                      <a:r>
                        <a:rPr kumimoji="0" lang="en-ZA" sz="1400" b="0" i="0" u="none" strike="noStrike" kern="1200" cap="none" normalizeH="0" baseline="0" dirty="0">
                          <a:ln>
                            <a:noFill/>
                          </a:ln>
                          <a:solidFill>
                            <a:schemeClr val="tx1"/>
                          </a:solidFill>
                          <a:effectLst/>
                          <a:latin typeface="Arial Narrow" pitchFamily="34" charset="0"/>
                          <a:ea typeface="+mn-ea"/>
                          <a:cs typeface="Arial" charset="0"/>
                        </a:rPr>
                        <a:t>10%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just" fontAlgn="ctr">
                        <a:lnSpc>
                          <a:spcPct val="110000"/>
                        </a:lnSpc>
                        <a:spcAft>
                          <a:spcPts val="0"/>
                        </a:spcAft>
                      </a:pPr>
                      <a:r>
                        <a:rPr kumimoji="0" lang="en-GB" sz="1400" b="0" i="0" u="none" strike="noStrike" kern="1200" cap="none" normalizeH="0" baseline="0" dirty="0">
                          <a:ln>
                            <a:noFill/>
                          </a:ln>
                          <a:solidFill>
                            <a:schemeClr val="tx1"/>
                          </a:solidFill>
                          <a:effectLst/>
                          <a:latin typeface="Arial Narrow" pitchFamily="34" charset="0"/>
                          <a:ea typeface="+mn-ea"/>
                          <a:cs typeface="Arial" charset="0"/>
                        </a:rPr>
                        <a:t>5.2 %  (83 employees left </a:t>
                      </a:r>
                      <a:r>
                        <a:rPr kumimoji="0" lang="en-GB" sz="1400" b="0" i="0" u="none" strike="noStrike" kern="1200" cap="none" normalizeH="0" baseline="0" dirty="0" smtClean="0">
                          <a:ln>
                            <a:noFill/>
                          </a:ln>
                          <a:solidFill>
                            <a:schemeClr val="tx1"/>
                          </a:solidFill>
                          <a:effectLst/>
                          <a:latin typeface="Arial Narrow" pitchFamily="34" charset="0"/>
                          <a:ea typeface="+mn-ea"/>
                          <a:cs typeface="Arial" charset="0"/>
                        </a:rPr>
                        <a:t> </a:t>
                      </a:r>
                      <a:r>
                        <a:rPr kumimoji="0" lang="en-GB" sz="1400" b="0" i="0" u="none" strike="noStrike" kern="1200" cap="none" normalizeH="0" baseline="0" dirty="0">
                          <a:ln>
                            <a:noFill/>
                          </a:ln>
                          <a:solidFill>
                            <a:schemeClr val="tx1"/>
                          </a:solidFill>
                          <a:effectLst/>
                          <a:latin typeface="Arial Narrow" pitchFamily="34" charset="0"/>
                          <a:ea typeface="+mn-ea"/>
                          <a:cs typeface="Arial" charset="0"/>
                        </a:rPr>
                        <a:t>/out of 1588 employee at the beginning of the period</a:t>
                      </a:r>
                      <a:r>
                        <a:rPr kumimoji="0" lang="en-GB" sz="1400" b="0" i="0" u="none" strike="noStrike" kern="1200" cap="none" normalizeH="0" baseline="0" dirty="0" smtClean="0">
                          <a:ln>
                            <a:noFill/>
                          </a:ln>
                          <a:solidFill>
                            <a:schemeClr val="tx1"/>
                          </a:solidFill>
                          <a:effectLst/>
                          <a:latin typeface="Arial Narrow" pitchFamily="34" charset="0"/>
                          <a:ea typeface="+mn-ea"/>
                          <a:cs typeface="Arial" charset="0"/>
                        </a:rPr>
                        <a:t>)</a:t>
                      </a:r>
                      <a:endParaRPr kumimoji="0" lang="en-ZA" sz="14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 name="Slide Number Placeholder 1"/>
          <p:cNvSpPr>
            <a:spLocks noGrp="1"/>
          </p:cNvSpPr>
          <p:nvPr>
            <p:ph type="sldNum" sz="quarter" idx="12"/>
          </p:nvPr>
        </p:nvSpPr>
        <p:spPr/>
        <p:txBody>
          <a:bodyPr/>
          <a:lstStyle/>
          <a:p>
            <a:pPr>
              <a:defRPr/>
            </a:pPr>
            <a:fld id="{9C457303-9F10-4D8F-8D76-077531F17F12}" type="slidenum">
              <a:rPr lang="en-US" smtClean="0">
                <a:solidFill>
                  <a:prstClr val="black">
                    <a:tint val="75000"/>
                  </a:prstClr>
                </a:solidFill>
              </a:rPr>
              <a:pPr>
                <a:defRPr/>
              </a:pPr>
              <a:t>3</a:t>
            </a:fld>
            <a:endParaRPr lang="en-US">
              <a:solidFill>
                <a:prstClr val="black">
                  <a:tint val="75000"/>
                </a:prstClr>
              </a:solidFill>
            </a:endParaRPr>
          </a:p>
        </p:txBody>
      </p:sp>
    </p:spTree>
    <p:extLst>
      <p:ext uri="{BB962C8B-B14F-4D97-AF65-F5344CB8AC3E}">
        <p14:creationId xmlns:p14="http://schemas.microsoft.com/office/powerpoint/2010/main" val="425009248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5" name="Subtitle 2"/>
          <p:cNvSpPr>
            <a:spLocks noGrp="1"/>
          </p:cNvSpPr>
          <p:nvPr>
            <p:ph type="subTitle" idx="1"/>
          </p:nvPr>
        </p:nvSpPr>
        <p:spPr>
          <a:xfrm>
            <a:off x="532263" y="1385247"/>
            <a:ext cx="7806519" cy="1712793"/>
          </a:xfrm>
        </p:spPr>
        <p:txBody>
          <a:bodyPr/>
          <a:lstStyle/>
          <a:p>
            <a:pPr eaLnBrk="1" hangingPunct="1"/>
            <a:r>
              <a:rPr lang="en-US" altLang="en-US" dirty="0">
                <a:solidFill>
                  <a:srgbClr val="FFFFFF"/>
                </a:solidFill>
              </a:rPr>
              <a:t>PROGRAMME 2: LEGAL </a:t>
            </a:r>
            <a:r>
              <a:rPr lang="en-US" altLang="en-US" dirty="0" smtClean="0">
                <a:solidFill>
                  <a:srgbClr val="FFFFFF"/>
                </a:solidFill>
              </a:rPr>
              <a:t>AUTHORISATIONS, COMPLIANCE AND ENFORCEMENT </a:t>
            </a:r>
            <a:r>
              <a:rPr lang="en-US" altLang="en-US" dirty="0">
                <a:solidFill>
                  <a:srgbClr val="FFFFFF"/>
                </a:solidFill>
              </a:rPr>
              <a:t>(LACE) </a:t>
            </a:r>
            <a:endParaRPr lang="en-US" altLang="en-US" dirty="0" smtClean="0">
              <a:solidFill>
                <a:srgbClr val="FFFFFF"/>
              </a:solidFill>
            </a:endParaRPr>
          </a:p>
        </p:txBody>
      </p:sp>
      <p:sp>
        <p:nvSpPr>
          <p:cNvPr id="2" name="Slide Number Placeholder 1"/>
          <p:cNvSpPr>
            <a:spLocks noGrp="1"/>
          </p:cNvSpPr>
          <p:nvPr>
            <p:ph type="sldNum" sz="quarter" idx="12"/>
          </p:nvPr>
        </p:nvSpPr>
        <p:spPr/>
        <p:txBody>
          <a:bodyPr/>
          <a:lstStyle/>
          <a:p>
            <a:fld id="{A93EE5D1-DB4A-44B8-8972-8AE12B704016}" type="slidenum">
              <a:rPr lang="en-US" altLang="en-US" smtClean="0"/>
              <a:pPr/>
              <a:t>30</a:t>
            </a:fld>
            <a:endParaRPr lang="en-US" altLang="en-US"/>
          </a:p>
        </p:txBody>
      </p:sp>
    </p:spTree>
    <p:extLst>
      <p:ext uri="{BB962C8B-B14F-4D97-AF65-F5344CB8AC3E}">
        <p14:creationId xmlns:p14="http://schemas.microsoft.com/office/powerpoint/2010/main" val="417790574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Title 1"/>
          <p:cNvSpPr>
            <a:spLocks noGrp="1"/>
          </p:cNvSpPr>
          <p:nvPr>
            <p:ph type="title"/>
          </p:nvPr>
        </p:nvSpPr>
        <p:spPr>
          <a:xfrm>
            <a:off x="443318" y="0"/>
            <a:ext cx="8229600" cy="584344"/>
          </a:xfrm>
        </p:spPr>
        <p:txBody>
          <a:bodyPr/>
          <a:lstStyle/>
          <a:p>
            <a:pPr eaLnBrk="1" hangingPunct="1"/>
            <a:r>
              <a:rPr lang="en-ZA" altLang="en-US" sz="2600" dirty="0" smtClean="0">
                <a:solidFill>
                  <a:srgbClr val="008000"/>
                </a:solidFill>
              </a:rPr>
              <a:t>PROGRAMME 2: LACE </a:t>
            </a:r>
            <a:endParaRPr lang="en-US" altLang="en-US" sz="2600" dirty="0">
              <a:solidFill>
                <a:srgbClr val="008000"/>
              </a:solidFill>
            </a:endParaRPr>
          </a:p>
        </p:txBody>
      </p:sp>
      <p:graphicFrame>
        <p:nvGraphicFramePr>
          <p:cNvPr id="12" name="Group 121"/>
          <p:cNvGraphicFramePr>
            <a:graphicFrameLocks noGrp="1"/>
          </p:cNvGraphicFramePr>
          <p:nvPr>
            <p:ph idx="1"/>
            <p:extLst>
              <p:ext uri="{D42A27DB-BD31-4B8C-83A1-F6EECF244321}">
                <p14:modId xmlns:p14="http://schemas.microsoft.com/office/powerpoint/2010/main" val="3946115328"/>
              </p:ext>
            </p:extLst>
          </p:nvPr>
        </p:nvGraphicFramePr>
        <p:xfrm>
          <a:off x="272957" y="584344"/>
          <a:ext cx="8625383" cy="4757151"/>
        </p:xfrm>
        <a:graphic>
          <a:graphicData uri="http://schemas.openxmlformats.org/drawingml/2006/table">
            <a:tbl>
              <a:tblPr/>
              <a:tblGrid>
                <a:gridCol w="2333765"/>
                <a:gridCol w="1624084"/>
                <a:gridCol w="2320119"/>
                <a:gridCol w="2347415"/>
              </a:tblGrid>
              <a:tr h="432390">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smtClean="0">
                          <a:ln>
                            <a:noFill/>
                          </a:ln>
                          <a:solidFill>
                            <a:schemeClr val="bg1"/>
                          </a:solidFill>
                          <a:effectLst/>
                          <a:latin typeface="Arial Narrow" pitchFamily="34" charset="0"/>
                          <a:ea typeface="+mn-ea"/>
                          <a:cs typeface="Arial" charset="0"/>
                        </a:rPr>
                        <a:t>SO: </a:t>
                      </a:r>
                      <a:r>
                        <a:rPr kumimoji="0" lang="en-ZA" sz="1400" b="1" i="0" u="none" strike="noStrike" kern="1200" cap="none" normalizeH="0" baseline="0" dirty="0" smtClean="0">
                          <a:ln>
                            <a:noFill/>
                          </a:ln>
                          <a:solidFill>
                            <a:schemeClr val="bg1"/>
                          </a:solidFill>
                          <a:effectLst/>
                          <a:latin typeface="Arial Narrow" pitchFamily="34" charset="0"/>
                          <a:ea typeface="+mn-ea"/>
                          <a:cs typeface="Arial" charset="0"/>
                        </a:rPr>
                        <a:t>Improved compliance with environmental legislation</a:t>
                      </a:r>
                      <a:endParaRPr kumimoji="0" lang="en-US" sz="1400" b="1" i="0" u="none" strike="noStrike" kern="1200" cap="none" normalizeH="0" baseline="0" dirty="0" smtClean="0">
                        <a:ln>
                          <a:noFill/>
                        </a:ln>
                        <a:solidFill>
                          <a:schemeClr val="bg1"/>
                        </a:solidFill>
                        <a:effectLst/>
                        <a:latin typeface="Arial Narrow" pitchFamily="34" charset="0"/>
                        <a:ea typeface="+mn-ea"/>
                        <a:cs typeface="Arial" charset="0"/>
                      </a:endParaRPr>
                    </a:p>
                  </a:txBody>
                  <a:tcPr marL="91454" marR="9145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hMerge="1">
                  <a:txBody>
                    <a:bodyPr/>
                    <a:lstStyle/>
                    <a:p>
                      <a:endParaRPr lang="en-ZA"/>
                    </a:p>
                  </a:txBody>
                  <a:tcPr/>
                </a:tc>
                <a:tc hMerge="1">
                  <a:txBody>
                    <a:bodyPr/>
                    <a:lstStyle/>
                    <a:p>
                      <a:endParaRPr lang="en-ZA"/>
                    </a:p>
                  </a:txBody>
                  <a:tcPr/>
                </a:tc>
                <a:tc hMerge="1">
                  <a:txBody>
                    <a:bodyPr/>
                    <a:lstStyle/>
                    <a:p>
                      <a:endParaRPr lang="en-ZA"/>
                    </a:p>
                  </a:txBody>
                  <a:tcPr/>
                </a:tc>
              </a:tr>
              <a:tr h="1996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smtClean="0">
                          <a:ln>
                            <a:noFill/>
                          </a:ln>
                          <a:solidFill>
                            <a:schemeClr val="bg1"/>
                          </a:solidFill>
                          <a:effectLst/>
                          <a:latin typeface="Arial Narrow" pitchFamily="34" charset="0"/>
                          <a:ea typeface="+mn-ea"/>
                          <a:cs typeface="Arial" charset="0"/>
                        </a:rPr>
                        <a:t>Performance indicator </a:t>
                      </a:r>
                    </a:p>
                  </a:txBody>
                  <a:tcPr marL="91454" marR="9145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algn="ctr">
                        <a:lnSpc>
                          <a:spcPct val="115000"/>
                        </a:lnSpc>
                        <a:spcAft>
                          <a:spcPts val="0"/>
                        </a:spcAft>
                      </a:pPr>
                      <a:r>
                        <a:rPr kumimoji="0" lang="en-ZA" sz="1400" b="1" i="0" u="none" strike="noStrike" kern="1200" cap="none" normalizeH="0" baseline="0" dirty="0" smtClean="0">
                          <a:ln>
                            <a:noFill/>
                          </a:ln>
                          <a:solidFill>
                            <a:schemeClr val="bg1"/>
                          </a:solidFill>
                          <a:effectLst/>
                          <a:latin typeface="Arial Narrow" pitchFamily="34" charset="0"/>
                          <a:ea typeface="+mn-ea"/>
                          <a:cs typeface="Arial" charset="0"/>
                        </a:rPr>
                        <a:t>Baseline </a:t>
                      </a:r>
                      <a:endParaRPr kumimoji="0" lang="en-ZA" sz="1400" b="1" i="0" u="none" strike="noStrike" kern="1200" cap="none" normalizeH="0" baseline="0" dirty="0">
                        <a:ln>
                          <a:noFill/>
                        </a:ln>
                        <a:solidFill>
                          <a:schemeClr val="bg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algn="ctr">
                        <a:lnSpc>
                          <a:spcPct val="115000"/>
                        </a:lnSpc>
                        <a:spcAft>
                          <a:spcPts val="0"/>
                        </a:spcAft>
                      </a:pPr>
                      <a:r>
                        <a:rPr kumimoji="0" lang="en-ZA" sz="1400" b="1" i="0" u="none" strike="noStrike" kern="1200" cap="none" normalizeH="0" baseline="0" dirty="0" smtClean="0">
                          <a:ln>
                            <a:noFill/>
                          </a:ln>
                          <a:solidFill>
                            <a:schemeClr val="bg1"/>
                          </a:solidFill>
                          <a:effectLst/>
                          <a:latin typeface="Arial Narrow" pitchFamily="34" charset="0"/>
                          <a:ea typeface="+mn-ea"/>
                          <a:cs typeface="Arial" charset="0"/>
                        </a:rPr>
                        <a:t>Annual target </a:t>
                      </a:r>
                    </a:p>
                    <a:p>
                      <a:pPr algn="ctr">
                        <a:lnSpc>
                          <a:spcPct val="115000"/>
                        </a:lnSpc>
                        <a:spcAft>
                          <a:spcPts val="0"/>
                        </a:spcAft>
                      </a:pPr>
                      <a:r>
                        <a:rPr kumimoji="0" lang="en-ZA" sz="1400" b="1" i="0" u="none" strike="noStrike" kern="1200" cap="none" normalizeH="0" baseline="0" dirty="0" smtClean="0">
                          <a:ln>
                            <a:noFill/>
                          </a:ln>
                          <a:solidFill>
                            <a:schemeClr val="bg1"/>
                          </a:solidFill>
                          <a:effectLst/>
                          <a:latin typeface="Arial Narrow" pitchFamily="34" charset="0"/>
                          <a:ea typeface="+mn-ea"/>
                          <a:cs typeface="Arial" charset="0"/>
                        </a:rPr>
                        <a:t>2014/15</a:t>
                      </a:r>
                      <a:endParaRPr kumimoji="0" lang="en-ZA" sz="1400" b="1" i="0" u="none" strike="noStrike" kern="1200" cap="none" normalizeH="0" baseline="0" dirty="0">
                        <a:ln>
                          <a:noFill/>
                        </a:ln>
                        <a:solidFill>
                          <a:schemeClr val="bg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smtClean="0">
                          <a:ln>
                            <a:noFill/>
                          </a:ln>
                          <a:solidFill>
                            <a:schemeClr val="bg1"/>
                          </a:solidFill>
                          <a:effectLst/>
                          <a:latin typeface="Arial Narrow" pitchFamily="34" charset="0"/>
                          <a:ea typeface="+mn-ea"/>
                          <a:cs typeface="Arial" charset="0"/>
                        </a:rPr>
                        <a:t>Achievements/Challenges/Corrective measures</a:t>
                      </a:r>
                    </a:p>
                  </a:txBody>
                  <a:tcPr marL="91454" marR="9145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r>
              <a:tr h="459842">
                <a:tc>
                  <a:txBody>
                    <a:bodyPr/>
                    <a:lstStyle/>
                    <a:p>
                      <a:pPr marL="0" marR="0" lvl="0" indent="0" algn="l" defTabSz="914400" rtl="0" eaLnBrk="1" fontAlgn="b" latinLnBrk="0" hangingPunct="1">
                        <a:lnSpc>
                          <a:spcPct val="100000"/>
                        </a:lnSpc>
                        <a:spcBef>
                          <a:spcPct val="25000"/>
                        </a:spcBef>
                        <a:spcAft>
                          <a:spcPct val="0"/>
                        </a:spcAft>
                        <a:buClr>
                          <a:schemeClr val="tx2"/>
                        </a:buClr>
                        <a:buSzTx/>
                        <a:buFont typeface="Times" pitchFamily="18" charset="0"/>
                        <a:buNone/>
                        <a:tabLst/>
                      </a:pPr>
                      <a:r>
                        <a:rPr lang="en-ZA" sz="1400" kern="1200" dirty="0" smtClean="0">
                          <a:solidFill>
                            <a:schemeClr val="tx1"/>
                          </a:solidFill>
                          <a:latin typeface="Arial Narrow" pitchFamily="34" charset="0"/>
                          <a:ea typeface="+mn-ea"/>
                          <a:cs typeface="+mn-cs"/>
                        </a:rPr>
                        <a:t>Number of environmental authorisations inspected </a:t>
                      </a:r>
                      <a:endParaRPr lang="en-US" sz="1400" kern="1200" dirty="0" smtClean="0">
                        <a:solidFill>
                          <a:schemeClr val="tx1"/>
                        </a:solidFill>
                        <a:latin typeface="Arial Narrow" pitchFamily="34" charset="0"/>
                        <a:ea typeface="+mn-ea"/>
                        <a:cs typeface="+mn-cs"/>
                      </a:endParaRPr>
                    </a:p>
                  </a:txBody>
                  <a:tcPr marL="45728" marR="45728"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just">
                        <a:lnSpc>
                          <a:spcPct val="115000"/>
                        </a:lnSpc>
                        <a:spcAft>
                          <a:spcPts val="0"/>
                        </a:spcAft>
                      </a:pPr>
                      <a:r>
                        <a:rPr lang="en-ZA" sz="1400" dirty="0">
                          <a:solidFill>
                            <a:srgbClr val="000000"/>
                          </a:solidFill>
                          <a:effectLst/>
                          <a:latin typeface="Arial Narrow" panose="020B0606020202030204" pitchFamily="34" charset="0"/>
                          <a:ea typeface="Calibri" panose="020F0502020204030204" pitchFamily="34" charset="0"/>
                          <a:cs typeface="ArialMT"/>
                        </a:rPr>
                        <a:t>125</a:t>
                      </a:r>
                      <a:endParaRPr lang="en-ZA"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just">
                        <a:lnSpc>
                          <a:spcPct val="115000"/>
                        </a:lnSpc>
                        <a:spcAft>
                          <a:spcPts val="0"/>
                        </a:spcAft>
                      </a:pPr>
                      <a:r>
                        <a:rPr lang="en-ZA" sz="1400" dirty="0">
                          <a:solidFill>
                            <a:srgbClr val="000000"/>
                          </a:solidFill>
                          <a:effectLst/>
                          <a:latin typeface="Arial Narrow" panose="020B0606020202030204" pitchFamily="34" charset="0"/>
                          <a:ea typeface="Calibri" panose="020F0502020204030204" pitchFamily="34" charset="0"/>
                          <a:cs typeface="ArialMT"/>
                        </a:rPr>
                        <a:t>135</a:t>
                      </a:r>
                      <a:endParaRPr lang="en-ZA"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just" defTabSz="457200" rtl="0" eaLnBrk="1" fontAlgn="auto" latinLnBrk="0" hangingPunct="1">
                        <a:lnSpc>
                          <a:spcPct val="115000"/>
                        </a:lnSpc>
                        <a:spcBef>
                          <a:spcPts val="0"/>
                        </a:spcBef>
                        <a:spcAft>
                          <a:spcPts val="0"/>
                        </a:spcAft>
                        <a:buClrTx/>
                        <a:buSzTx/>
                        <a:buFontTx/>
                        <a:buNone/>
                        <a:tabLst/>
                        <a:defRPr/>
                      </a:pPr>
                      <a:r>
                        <a:rPr lang="en-ZA" sz="1400" b="1" i="1" kern="1200" dirty="0" smtClean="0">
                          <a:solidFill>
                            <a:schemeClr val="tx1"/>
                          </a:solidFill>
                          <a:latin typeface="Arial Narrow" pitchFamily="34" charset="0"/>
                          <a:ea typeface="+mn-ea"/>
                          <a:cs typeface="+mn-cs"/>
                        </a:rPr>
                        <a:t>Progress:</a:t>
                      </a:r>
                    </a:p>
                    <a:p>
                      <a:pPr algn="just">
                        <a:lnSpc>
                          <a:spcPct val="115000"/>
                        </a:lnSpc>
                        <a:spcAft>
                          <a:spcPts val="0"/>
                        </a:spcAft>
                      </a:pPr>
                      <a:r>
                        <a:rPr lang="en-ZA" sz="1400" dirty="0" smtClean="0">
                          <a:solidFill>
                            <a:srgbClr val="000000"/>
                          </a:solidFill>
                          <a:effectLst/>
                          <a:latin typeface="Arial Narrow" panose="020B0606020202030204" pitchFamily="34" charset="0"/>
                          <a:ea typeface="Calibri" panose="020F0502020204030204" pitchFamily="34" charset="0"/>
                          <a:cs typeface="ArialMT"/>
                        </a:rPr>
                        <a:t>247 </a:t>
                      </a:r>
                      <a:r>
                        <a:rPr lang="en-ZA" sz="1400" dirty="0">
                          <a:solidFill>
                            <a:srgbClr val="000000"/>
                          </a:solidFill>
                          <a:effectLst/>
                          <a:latin typeface="Arial Narrow" panose="020B0606020202030204" pitchFamily="34" charset="0"/>
                          <a:ea typeface="Calibri" panose="020F0502020204030204" pitchFamily="34" charset="0"/>
                          <a:cs typeface="ArialMT"/>
                        </a:rPr>
                        <a:t>environmental authorisations inspected</a:t>
                      </a:r>
                      <a:endParaRPr lang="en-ZA"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2388">
                <a:tc>
                  <a:txBody>
                    <a:bodyPr/>
                    <a:lstStyle/>
                    <a:p>
                      <a:pPr marL="0" marR="0" lvl="0" indent="0" algn="l" defTabSz="914400" rtl="0" eaLnBrk="1" fontAlgn="b" latinLnBrk="0" hangingPunct="1">
                        <a:lnSpc>
                          <a:spcPct val="100000"/>
                        </a:lnSpc>
                        <a:spcBef>
                          <a:spcPct val="25000"/>
                        </a:spcBef>
                        <a:spcAft>
                          <a:spcPct val="0"/>
                        </a:spcAft>
                        <a:buClr>
                          <a:schemeClr val="tx2"/>
                        </a:buClr>
                        <a:buSzTx/>
                        <a:buFont typeface="Times" pitchFamily="18" charset="0"/>
                        <a:buNone/>
                        <a:tabLst/>
                      </a:pPr>
                      <a:r>
                        <a:rPr lang="en-US" sz="1400" kern="1200" dirty="0" smtClean="0">
                          <a:solidFill>
                            <a:schemeClr val="tx1"/>
                          </a:solidFill>
                          <a:latin typeface="Arial Narrow" pitchFamily="34" charset="0"/>
                          <a:ea typeface="+mn-ea"/>
                          <a:cs typeface="+mn-cs"/>
                        </a:rPr>
                        <a:t>Percentage of administrative enforcement actions resulting in compliance</a:t>
                      </a:r>
                    </a:p>
                  </a:txBody>
                  <a:tcPr marL="45728" marR="45728"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just">
                        <a:lnSpc>
                          <a:spcPct val="115000"/>
                        </a:lnSpc>
                        <a:spcAft>
                          <a:spcPts val="0"/>
                        </a:spcAft>
                      </a:pPr>
                      <a:r>
                        <a:rPr lang="en-ZA" sz="1400" dirty="0">
                          <a:solidFill>
                            <a:srgbClr val="000000"/>
                          </a:solidFill>
                          <a:effectLst/>
                          <a:latin typeface="Arial Narrow" panose="020B0606020202030204" pitchFamily="34" charset="0"/>
                          <a:ea typeface="Calibri" panose="020F0502020204030204" pitchFamily="34" charset="0"/>
                          <a:cs typeface="ArialMT"/>
                        </a:rPr>
                        <a:t>75 %</a:t>
                      </a:r>
                      <a:endParaRPr lang="en-ZA"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just">
                        <a:lnSpc>
                          <a:spcPct val="115000"/>
                        </a:lnSpc>
                        <a:spcAft>
                          <a:spcPts val="0"/>
                        </a:spcAft>
                      </a:pPr>
                      <a:r>
                        <a:rPr lang="en-ZA" sz="1400" dirty="0">
                          <a:solidFill>
                            <a:srgbClr val="000000"/>
                          </a:solidFill>
                          <a:effectLst/>
                          <a:latin typeface="Arial Narrow" panose="020B0606020202030204" pitchFamily="34" charset="0"/>
                          <a:ea typeface="Calibri" panose="020F0502020204030204" pitchFamily="34" charset="0"/>
                          <a:cs typeface="ArialMT"/>
                        </a:rPr>
                        <a:t>75 %</a:t>
                      </a:r>
                      <a:endParaRPr lang="en-ZA"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just" defTabSz="457200" rtl="0" eaLnBrk="1" fontAlgn="auto" latinLnBrk="0" hangingPunct="1">
                        <a:lnSpc>
                          <a:spcPct val="115000"/>
                        </a:lnSpc>
                        <a:spcBef>
                          <a:spcPts val="0"/>
                        </a:spcBef>
                        <a:spcAft>
                          <a:spcPts val="0"/>
                        </a:spcAft>
                        <a:buClrTx/>
                        <a:buSzTx/>
                        <a:buFontTx/>
                        <a:buNone/>
                        <a:tabLst/>
                        <a:defRPr/>
                      </a:pPr>
                      <a:r>
                        <a:rPr lang="en-ZA" sz="1400" b="1" i="1" kern="1200" dirty="0" smtClean="0">
                          <a:solidFill>
                            <a:schemeClr val="tx1"/>
                          </a:solidFill>
                          <a:latin typeface="Arial Narrow" pitchFamily="34" charset="0"/>
                          <a:ea typeface="+mn-ea"/>
                          <a:cs typeface="+mn-cs"/>
                        </a:rPr>
                        <a:t>Progress:</a:t>
                      </a:r>
                    </a:p>
                    <a:p>
                      <a:pPr algn="just">
                        <a:lnSpc>
                          <a:spcPct val="115000"/>
                        </a:lnSpc>
                        <a:spcAft>
                          <a:spcPts val="0"/>
                        </a:spcAft>
                      </a:pPr>
                      <a:r>
                        <a:rPr lang="en-ZA" sz="1400" dirty="0" smtClean="0">
                          <a:solidFill>
                            <a:srgbClr val="000000"/>
                          </a:solidFill>
                          <a:effectLst/>
                          <a:latin typeface="Arial Narrow" panose="020B0606020202030204" pitchFamily="34" charset="0"/>
                          <a:ea typeface="Calibri" panose="020F0502020204030204" pitchFamily="34" charset="0"/>
                          <a:cs typeface="ArialMT"/>
                        </a:rPr>
                        <a:t>An </a:t>
                      </a:r>
                      <a:r>
                        <a:rPr lang="en-ZA" sz="1400" dirty="0">
                          <a:solidFill>
                            <a:srgbClr val="000000"/>
                          </a:solidFill>
                          <a:effectLst/>
                          <a:latin typeface="Arial Narrow" panose="020B0606020202030204" pitchFamily="34" charset="0"/>
                          <a:ea typeface="Calibri" panose="020F0502020204030204" pitchFamily="34" charset="0"/>
                          <a:cs typeface="ArialMT"/>
                        </a:rPr>
                        <a:t>average of 83% annual compliance with administrative enforcement actions issued on 129 </a:t>
                      </a:r>
                      <a:r>
                        <a:rPr lang="en-ZA" sz="1400" dirty="0" smtClean="0">
                          <a:solidFill>
                            <a:srgbClr val="000000"/>
                          </a:solidFill>
                          <a:effectLst/>
                          <a:latin typeface="Arial Narrow" panose="020B0606020202030204" pitchFamily="34" charset="0"/>
                          <a:ea typeface="Calibri" panose="020F0502020204030204" pitchFamily="34" charset="0"/>
                          <a:cs typeface="ArialMT"/>
                        </a:rPr>
                        <a:t>projects. </a:t>
                      </a:r>
                      <a:endParaRPr lang="en-ZA"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37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400" kern="1200" dirty="0" smtClean="0">
                          <a:solidFill>
                            <a:schemeClr val="tx1"/>
                          </a:solidFill>
                          <a:latin typeface="Arial Narrow" pitchFamily="34" charset="0"/>
                          <a:ea typeface="+mn-ea"/>
                          <a:cs typeface="+mn-cs"/>
                        </a:rPr>
                        <a:t>Compliance and Enforcement Strategy for the Environmental Management Inspectorate developed and Implemented </a:t>
                      </a:r>
                      <a:endParaRPr lang="en-US" sz="1400" kern="1200" dirty="0" smtClean="0">
                        <a:solidFill>
                          <a:schemeClr val="tx1"/>
                        </a:solidFill>
                        <a:latin typeface="Arial Narrow" pitchFamily="34" charset="0"/>
                        <a:ea typeface="+mn-ea"/>
                        <a:cs typeface="+mn-cs"/>
                      </a:endParaRPr>
                    </a:p>
                  </a:txBody>
                  <a:tcPr marL="45728" marR="45728"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a:lnSpc>
                          <a:spcPct val="115000"/>
                        </a:lnSpc>
                        <a:spcAft>
                          <a:spcPts val="0"/>
                        </a:spcAft>
                      </a:pPr>
                      <a:r>
                        <a:rPr lang="en-ZA" sz="1400" dirty="0">
                          <a:solidFill>
                            <a:srgbClr val="000000"/>
                          </a:solidFill>
                          <a:effectLst/>
                          <a:latin typeface="Arial Narrow" panose="020B0606020202030204" pitchFamily="34" charset="0"/>
                          <a:ea typeface="Calibri" panose="020F0502020204030204" pitchFamily="34" charset="0"/>
                          <a:cs typeface="ArialMT"/>
                        </a:rPr>
                        <a:t>Draft strategy developed</a:t>
                      </a:r>
                      <a:endParaRPr lang="en-ZA"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just">
                        <a:lnSpc>
                          <a:spcPct val="115000"/>
                        </a:lnSpc>
                        <a:spcAft>
                          <a:spcPts val="0"/>
                        </a:spcAft>
                      </a:pPr>
                      <a:r>
                        <a:rPr lang="en-ZA" sz="1400" dirty="0">
                          <a:solidFill>
                            <a:srgbClr val="000000"/>
                          </a:solidFill>
                          <a:effectLst/>
                          <a:latin typeface="Arial Narrow" panose="020B0606020202030204" pitchFamily="34" charset="0"/>
                          <a:ea typeface="Calibri" panose="020F0502020204030204" pitchFamily="34" charset="0"/>
                          <a:cs typeface="ArialMT"/>
                        </a:rPr>
                        <a:t>Final strategy approved for implementation</a:t>
                      </a:r>
                      <a:endParaRPr lang="en-ZA" sz="1400" dirty="0">
                        <a:effectLst/>
                        <a:latin typeface="Arial Narrow" panose="020B0606020202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ZA" sz="1400" dirty="0">
                          <a:solidFill>
                            <a:srgbClr val="000000"/>
                          </a:solidFill>
                          <a:effectLst/>
                          <a:latin typeface="Arial Narrow" panose="020B0606020202030204" pitchFamily="34" charset="0"/>
                          <a:ea typeface="Calibri" panose="020F0502020204030204" pitchFamily="34" charset="0"/>
                          <a:cs typeface="ArialMT"/>
                        </a:rPr>
                        <a:t>across all EMI</a:t>
                      </a:r>
                      <a:endParaRPr lang="en-ZA" sz="1400" dirty="0">
                        <a:effectLst/>
                        <a:latin typeface="Arial Narrow" panose="020B0606020202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ZA" sz="1400" dirty="0">
                          <a:solidFill>
                            <a:srgbClr val="000000"/>
                          </a:solidFill>
                          <a:effectLst/>
                          <a:latin typeface="Arial Narrow" panose="020B0606020202030204" pitchFamily="34" charset="0"/>
                          <a:ea typeface="Calibri" panose="020F0502020204030204" pitchFamily="34" charset="0"/>
                          <a:cs typeface="ArialMT"/>
                        </a:rPr>
                        <a:t>institutions</a:t>
                      </a:r>
                      <a:endParaRPr lang="en-ZA"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just" defTabSz="457200" rtl="0" eaLnBrk="1" fontAlgn="auto" latinLnBrk="0" hangingPunct="1">
                        <a:lnSpc>
                          <a:spcPct val="115000"/>
                        </a:lnSpc>
                        <a:spcBef>
                          <a:spcPts val="0"/>
                        </a:spcBef>
                        <a:spcAft>
                          <a:spcPts val="0"/>
                        </a:spcAft>
                        <a:buClrTx/>
                        <a:buSzTx/>
                        <a:buFontTx/>
                        <a:buNone/>
                        <a:tabLst/>
                        <a:defRPr/>
                      </a:pPr>
                      <a:r>
                        <a:rPr lang="en-ZA" sz="1400" b="1" i="1" kern="1200" dirty="0" smtClean="0">
                          <a:solidFill>
                            <a:schemeClr val="tx1"/>
                          </a:solidFill>
                          <a:latin typeface="Arial Narrow" pitchFamily="34" charset="0"/>
                          <a:ea typeface="+mn-ea"/>
                          <a:cs typeface="+mn-cs"/>
                        </a:rPr>
                        <a:t>Progress:</a:t>
                      </a:r>
                    </a:p>
                    <a:p>
                      <a:pPr algn="just">
                        <a:lnSpc>
                          <a:spcPct val="115000"/>
                        </a:lnSpc>
                        <a:spcAft>
                          <a:spcPts val="0"/>
                        </a:spcAft>
                      </a:pPr>
                      <a:r>
                        <a:rPr lang="en-ZA" sz="1400" dirty="0" smtClean="0">
                          <a:solidFill>
                            <a:srgbClr val="000000"/>
                          </a:solidFill>
                          <a:effectLst/>
                          <a:latin typeface="Arial Narrow" panose="020B0606020202030204" pitchFamily="34" charset="0"/>
                          <a:ea typeface="Calibri" panose="020F0502020204030204" pitchFamily="34" charset="0"/>
                          <a:cs typeface="ArialMT"/>
                        </a:rPr>
                        <a:t>Compliance </a:t>
                      </a:r>
                      <a:r>
                        <a:rPr lang="en-ZA" sz="1400" dirty="0">
                          <a:solidFill>
                            <a:srgbClr val="000000"/>
                          </a:solidFill>
                          <a:effectLst/>
                          <a:latin typeface="Arial Narrow" panose="020B0606020202030204" pitchFamily="34" charset="0"/>
                          <a:ea typeface="Calibri" panose="020F0502020204030204" pitchFamily="34" charset="0"/>
                          <a:cs typeface="ArialMT"/>
                        </a:rPr>
                        <a:t>and Enforcement Strategy </a:t>
                      </a:r>
                      <a:r>
                        <a:rPr lang="en-ZA" sz="1400" dirty="0" smtClean="0">
                          <a:solidFill>
                            <a:srgbClr val="000000"/>
                          </a:solidFill>
                          <a:effectLst/>
                          <a:latin typeface="Arial Narrow" panose="020B0606020202030204" pitchFamily="34" charset="0"/>
                          <a:ea typeface="Calibri" panose="020F0502020204030204" pitchFamily="34" charset="0"/>
                          <a:cs typeface="ArialMT"/>
                        </a:rPr>
                        <a:t>and </a:t>
                      </a:r>
                      <a:r>
                        <a:rPr lang="en-ZA" sz="1400" dirty="0">
                          <a:solidFill>
                            <a:srgbClr val="000000"/>
                          </a:solidFill>
                          <a:effectLst/>
                          <a:latin typeface="Arial Narrow" panose="020B0606020202030204" pitchFamily="34" charset="0"/>
                          <a:ea typeface="Calibri" panose="020F0502020204030204" pitchFamily="34" charset="0"/>
                          <a:cs typeface="ArialMT"/>
                        </a:rPr>
                        <a:t>approved. Draft implementation plan been developed.</a:t>
                      </a:r>
                      <a:endParaRPr lang="en-ZA"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842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400" kern="1200" dirty="0" smtClean="0">
                          <a:solidFill>
                            <a:schemeClr val="tx1"/>
                          </a:solidFill>
                          <a:latin typeface="Arial Narrow" pitchFamily="34" charset="0"/>
                          <a:ea typeface="+mn-ea"/>
                          <a:cs typeface="+mn-cs"/>
                        </a:rPr>
                        <a:t>Number of criminal investigations finalised and dockets handed over for prosecution</a:t>
                      </a:r>
                      <a:endParaRPr lang="en-US" sz="1400" kern="1200" dirty="0" smtClean="0">
                        <a:solidFill>
                          <a:schemeClr val="tx1"/>
                        </a:solidFill>
                        <a:latin typeface="Arial Narrow" pitchFamily="34" charset="0"/>
                        <a:ea typeface="+mn-ea"/>
                        <a:cs typeface="+mn-cs"/>
                      </a:endParaRPr>
                    </a:p>
                  </a:txBody>
                  <a:tcPr marL="45728" marR="45728"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just">
                        <a:lnSpc>
                          <a:spcPct val="115000"/>
                        </a:lnSpc>
                        <a:spcAft>
                          <a:spcPts val="0"/>
                        </a:spcAft>
                      </a:pPr>
                      <a:r>
                        <a:rPr lang="en-ZA" sz="1400" dirty="0">
                          <a:solidFill>
                            <a:srgbClr val="000000"/>
                          </a:solidFill>
                          <a:effectLst/>
                          <a:latin typeface="Arial Narrow" panose="020B0606020202030204" pitchFamily="34" charset="0"/>
                          <a:ea typeface="Calibri" panose="020F0502020204030204" pitchFamily="34" charset="0"/>
                          <a:cs typeface="ArialMT"/>
                        </a:rPr>
                        <a:t>24</a:t>
                      </a:r>
                      <a:endParaRPr lang="en-ZA"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just">
                        <a:lnSpc>
                          <a:spcPct val="115000"/>
                        </a:lnSpc>
                        <a:spcAft>
                          <a:spcPts val="0"/>
                        </a:spcAft>
                      </a:pPr>
                      <a:r>
                        <a:rPr lang="en-ZA" sz="1400" dirty="0">
                          <a:solidFill>
                            <a:srgbClr val="000000"/>
                          </a:solidFill>
                          <a:effectLst/>
                          <a:latin typeface="Arial Narrow" panose="020B0606020202030204" pitchFamily="34" charset="0"/>
                          <a:ea typeface="Calibri" panose="020F0502020204030204" pitchFamily="34" charset="0"/>
                          <a:cs typeface="ArialMT"/>
                        </a:rPr>
                        <a:t>26 per annum</a:t>
                      </a:r>
                      <a:endParaRPr lang="en-ZA"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just" defTabSz="457200" rtl="0" eaLnBrk="1" fontAlgn="auto" latinLnBrk="0" hangingPunct="1">
                        <a:lnSpc>
                          <a:spcPct val="115000"/>
                        </a:lnSpc>
                        <a:spcBef>
                          <a:spcPts val="0"/>
                        </a:spcBef>
                        <a:spcAft>
                          <a:spcPts val="0"/>
                        </a:spcAft>
                        <a:buClrTx/>
                        <a:buSzTx/>
                        <a:buFontTx/>
                        <a:buNone/>
                        <a:tabLst/>
                        <a:defRPr/>
                      </a:pPr>
                      <a:r>
                        <a:rPr lang="en-ZA" sz="1400" b="1" i="1" kern="1200" dirty="0" smtClean="0">
                          <a:solidFill>
                            <a:schemeClr val="tx1"/>
                          </a:solidFill>
                          <a:latin typeface="Arial Narrow" pitchFamily="34" charset="0"/>
                          <a:ea typeface="+mn-ea"/>
                          <a:cs typeface="+mn-cs"/>
                        </a:rPr>
                        <a:t>Progress:</a:t>
                      </a:r>
                    </a:p>
                    <a:p>
                      <a:pPr algn="just">
                        <a:lnSpc>
                          <a:spcPct val="115000"/>
                        </a:lnSpc>
                        <a:spcAft>
                          <a:spcPts val="0"/>
                        </a:spcAft>
                      </a:pPr>
                      <a:r>
                        <a:rPr lang="en-ZA" sz="1400" dirty="0" smtClean="0">
                          <a:solidFill>
                            <a:srgbClr val="000000"/>
                          </a:solidFill>
                          <a:effectLst/>
                          <a:latin typeface="Arial Narrow" panose="020B0606020202030204" pitchFamily="34" charset="0"/>
                          <a:ea typeface="Calibri" panose="020F0502020204030204" pitchFamily="34" charset="0"/>
                          <a:cs typeface="ArialMT"/>
                        </a:rPr>
                        <a:t>30 </a:t>
                      </a:r>
                      <a:r>
                        <a:rPr lang="en-ZA" sz="1400" dirty="0">
                          <a:solidFill>
                            <a:srgbClr val="000000"/>
                          </a:solidFill>
                          <a:effectLst/>
                          <a:latin typeface="Arial Narrow" panose="020B0606020202030204" pitchFamily="34" charset="0"/>
                          <a:ea typeface="Calibri" panose="020F0502020204030204" pitchFamily="34" charset="0"/>
                          <a:cs typeface="ArialMT"/>
                        </a:rPr>
                        <a:t>criminal Investigations </a:t>
                      </a:r>
                      <a:r>
                        <a:rPr lang="en-ZA" sz="1400" dirty="0" smtClean="0">
                          <a:solidFill>
                            <a:srgbClr val="000000"/>
                          </a:solidFill>
                          <a:effectLst/>
                          <a:latin typeface="Arial Narrow" panose="020B0606020202030204" pitchFamily="34" charset="0"/>
                          <a:ea typeface="Calibri" panose="020F0502020204030204" pitchFamily="34" charset="0"/>
                          <a:cs typeface="ArialMT"/>
                        </a:rPr>
                        <a:t>finalised</a:t>
                      </a:r>
                      <a:endParaRPr lang="en-ZA"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 name="Slide Number Placeholder 1"/>
          <p:cNvSpPr>
            <a:spLocks noGrp="1"/>
          </p:cNvSpPr>
          <p:nvPr>
            <p:ph type="sldNum" sz="quarter" idx="12"/>
          </p:nvPr>
        </p:nvSpPr>
        <p:spPr/>
        <p:txBody>
          <a:bodyPr/>
          <a:lstStyle/>
          <a:p>
            <a:pPr>
              <a:defRPr/>
            </a:pPr>
            <a:fld id="{9C457303-9F10-4D8F-8D76-077531F17F12}" type="slidenum">
              <a:rPr lang="en-US" smtClean="0">
                <a:solidFill>
                  <a:prstClr val="black">
                    <a:tint val="75000"/>
                  </a:prstClr>
                </a:solidFill>
              </a:rPr>
              <a:pPr>
                <a:defRPr/>
              </a:pPr>
              <a:t>31</a:t>
            </a:fld>
            <a:endParaRPr lang="en-US">
              <a:solidFill>
                <a:prstClr val="black">
                  <a:tint val="75000"/>
                </a:prstClr>
              </a:solidFill>
            </a:endParaRPr>
          </a:p>
        </p:txBody>
      </p:sp>
    </p:spTree>
    <p:extLst>
      <p:ext uri="{BB962C8B-B14F-4D97-AF65-F5344CB8AC3E}">
        <p14:creationId xmlns:p14="http://schemas.microsoft.com/office/powerpoint/2010/main" val="425009248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Title 1"/>
          <p:cNvSpPr>
            <a:spLocks noGrp="1"/>
          </p:cNvSpPr>
          <p:nvPr>
            <p:ph type="title"/>
          </p:nvPr>
        </p:nvSpPr>
        <p:spPr>
          <a:xfrm>
            <a:off x="272957" y="168278"/>
            <a:ext cx="8625383" cy="584344"/>
          </a:xfrm>
        </p:spPr>
        <p:txBody>
          <a:bodyPr/>
          <a:lstStyle/>
          <a:p>
            <a:pPr eaLnBrk="1" hangingPunct="1"/>
            <a:r>
              <a:rPr lang="en-ZA" altLang="en-US" sz="2600" dirty="0" smtClean="0">
                <a:solidFill>
                  <a:srgbClr val="008000"/>
                </a:solidFill>
              </a:rPr>
              <a:t>PROGRAMME 2: LACE </a:t>
            </a:r>
            <a:endParaRPr lang="en-US" altLang="en-US" sz="2600" dirty="0">
              <a:solidFill>
                <a:srgbClr val="008000"/>
              </a:solidFill>
            </a:endParaRPr>
          </a:p>
        </p:txBody>
      </p:sp>
      <p:graphicFrame>
        <p:nvGraphicFramePr>
          <p:cNvPr id="12" name="Group 121"/>
          <p:cNvGraphicFramePr>
            <a:graphicFrameLocks noGrp="1"/>
          </p:cNvGraphicFramePr>
          <p:nvPr>
            <p:ph idx="1"/>
            <p:extLst>
              <p:ext uri="{D42A27DB-BD31-4B8C-83A1-F6EECF244321}">
                <p14:modId xmlns:p14="http://schemas.microsoft.com/office/powerpoint/2010/main" val="2185810635"/>
              </p:ext>
            </p:extLst>
          </p:nvPr>
        </p:nvGraphicFramePr>
        <p:xfrm>
          <a:off x="272957" y="891443"/>
          <a:ext cx="8625383" cy="4069035"/>
        </p:xfrm>
        <a:graphic>
          <a:graphicData uri="http://schemas.openxmlformats.org/drawingml/2006/table">
            <a:tbl>
              <a:tblPr/>
              <a:tblGrid>
                <a:gridCol w="1856094"/>
                <a:gridCol w="1828800"/>
                <a:gridCol w="1828800"/>
                <a:gridCol w="3111689"/>
              </a:tblGrid>
              <a:tr h="432390">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smtClean="0">
                          <a:ln>
                            <a:noFill/>
                          </a:ln>
                          <a:solidFill>
                            <a:schemeClr val="bg1"/>
                          </a:solidFill>
                          <a:effectLst/>
                          <a:latin typeface="Arial Narrow" pitchFamily="34" charset="0"/>
                          <a:ea typeface="+mn-ea"/>
                          <a:cs typeface="Arial" charset="0"/>
                        </a:rPr>
                        <a:t>SO: </a:t>
                      </a:r>
                      <a:r>
                        <a:rPr kumimoji="0" lang="en-ZA" sz="1400" b="1" i="0" u="none" strike="noStrike" kern="1200" cap="none" normalizeH="0" baseline="0" dirty="0" smtClean="0">
                          <a:ln>
                            <a:noFill/>
                          </a:ln>
                          <a:solidFill>
                            <a:schemeClr val="bg1"/>
                          </a:solidFill>
                          <a:effectLst/>
                          <a:latin typeface="Arial Narrow" pitchFamily="34" charset="0"/>
                          <a:ea typeface="+mn-ea"/>
                          <a:cs typeface="Arial" charset="0"/>
                        </a:rPr>
                        <a:t>Improved compliance with environmental legislation</a:t>
                      </a:r>
                      <a:endParaRPr kumimoji="0" lang="en-US" sz="1400" b="1" i="0" u="none" strike="noStrike" kern="1200" cap="none" normalizeH="0" baseline="0" dirty="0" smtClean="0">
                        <a:ln>
                          <a:noFill/>
                        </a:ln>
                        <a:solidFill>
                          <a:schemeClr val="bg1"/>
                        </a:solidFill>
                        <a:effectLst/>
                        <a:latin typeface="Arial Narrow" pitchFamily="34" charset="0"/>
                        <a:ea typeface="+mn-ea"/>
                        <a:cs typeface="Arial" charset="0"/>
                      </a:endParaRPr>
                    </a:p>
                  </a:txBody>
                  <a:tcPr marL="91454" marR="9145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hMerge="1">
                  <a:txBody>
                    <a:bodyPr/>
                    <a:lstStyle/>
                    <a:p>
                      <a:endParaRPr lang="en-ZA"/>
                    </a:p>
                  </a:txBody>
                  <a:tcPr/>
                </a:tc>
                <a:tc hMerge="1">
                  <a:txBody>
                    <a:bodyPr/>
                    <a:lstStyle/>
                    <a:p>
                      <a:endParaRPr lang="en-ZA"/>
                    </a:p>
                  </a:txBody>
                  <a:tcPr/>
                </a:tc>
                <a:tc hMerge="1">
                  <a:txBody>
                    <a:bodyPr/>
                    <a:lstStyle/>
                    <a:p>
                      <a:endParaRPr lang="en-ZA"/>
                    </a:p>
                  </a:txBody>
                  <a:tcPr/>
                </a:tc>
              </a:tr>
              <a:tr h="1996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smtClean="0">
                          <a:ln>
                            <a:noFill/>
                          </a:ln>
                          <a:solidFill>
                            <a:schemeClr val="bg1"/>
                          </a:solidFill>
                          <a:effectLst/>
                          <a:latin typeface="Arial Narrow" pitchFamily="34" charset="0"/>
                          <a:ea typeface="+mn-ea"/>
                          <a:cs typeface="Arial" charset="0"/>
                        </a:rPr>
                        <a:t>Performance indicator </a:t>
                      </a:r>
                    </a:p>
                  </a:txBody>
                  <a:tcPr marL="91454" marR="9145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algn="ctr">
                        <a:lnSpc>
                          <a:spcPct val="115000"/>
                        </a:lnSpc>
                        <a:spcAft>
                          <a:spcPts val="0"/>
                        </a:spcAft>
                      </a:pPr>
                      <a:r>
                        <a:rPr kumimoji="0" lang="en-ZA" sz="1400" b="1" i="0" u="none" strike="noStrike" kern="1200" cap="none" normalizeH="0" baseline="0" dirty="0" smtClean="0">
                          <a:ln>
                            <a:noFill/>
                          </a:ln>
                          <a:solidFill>
                            <a:schemeClr val="bg1"/>
                          </a:solidFill>
                          <a:effectLst/>
                          <a:latin typeface="Arial Narrow" pitchFamily="34" charset="0"/>
                          <a:ea typeface="+mn-ea"/>
                          <a:cs typeface="Arial" charset="0"/>
                        </a:rPr>
                        <a:t>Baseline </a:t>
                      </a:r>
                      <a:endParaRPr kumimoji="0" lang="en-ZA" sz="1400" b="1" i="0" u="none" strike="noStrike" kern="1200" cap="none" normalizeH="0" baseline="0" dirty="0">
                        <a:ln>
                          <a:noFill/>
                        </a:ln>
                        <a:solidFill>
                          <a:schemeClr val="bg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algn="ctr">
                        <a:lnSpc>
                          <a:spcPct val="115000"/>
                        </a:lnSpc>
                        <a:spcAft>
                          <a:spcPts val="0"/>
                        </a:spcAft>
                      </a:pPr>
                      <a:r>
                        <a:rPr kumimoji="0" lang="en-ZA" sz="1400" b="1" i="0" u="none" strike="noStrike" kern="1200" cap="none" normalizeH="0" baseline="0" dirty="0" smtClean="0">
                          <a:ln>
                            <a:noFill/>
                          </a:ln>
                          <a:solidFill>
                            <a:schemeClr val="bg1"/>
                          </a:solidFill>
                          <a:effectLst/>
                          <a:latin typeface="Arial Narrow" pitchFamily="34" charset="0"/>
                          <a:ea typeface="+mn-ea"/>
                          <a:cs typeface="Arial" charset="0"/>
                        </a:rPr>
                        <a:t>Annual target </a:t>
                      </a:r>
                    </a:p>
                    <a:p>
                      <a:pPr algn="ctr">
                        <a:lnSpc>
                          <a:spcPct val="115000"/>
                        </a:lnSpc>
                        <a:spcAft>
                          <a:spcPts val="0"/>
                        </a:spcAft>
                      </a:pPr>
                      <a:r>
                        <a:rPr kumimoji="0" lang="en-ZA" sz="1400" b="1" i="0" u="none" strike="noStrike" kern="1200" cap="none" normalizeH="0" baseline="0" dirty="0" smtClean="0">
                          <a:ln>
                            <a:noFill/>
                          </a:ln>
                          <a:solidFill>
                            <a:schemeClr val="bg1"/>
                          </a:solidFill>
                          <a:effectLst/>
                          <a:latin typeface="Arial Narrow" pitchFamily="34" charset="0"/>
                          <a:ea typeface="+mn-ea"/>
                          <a:cs typeface="Arial" charset="0"/>
                        </a:rPr>
                        <a:t>2014/15</a:t>
                      </a:r>
                      <a:endParaRPr kumimoji="0" lang="en-ZA" sz="1400" b="1" i="0" u="none" strike="noStrike" kern="1200" cap="none" normalizeH="0" baseline="0" dirty="0">
                        <a:ln>
                          <a:noFill/>
                        </a:ln>
                        <a:solidFill>
                          <a:schemeClr val="bg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smtClean="0">
                          <a:ln>
                            <a:noFill/>
                          </a:ln>
                          <a:solidFill>
                            <a:schemeClr val="bg1"/>
                          </a:solidFill>
                          <a:effectLst/>
                          <a:latin typeface="Arial Narrow" pitchFamily="34" charset="0"/>
                          <a:ea typeface="+mn-ea"/>
                          <a:cs typeface="Arial" charset="0"/>
                        </a:rPr>
                        <a:t>Achievements/Challenges/Corrective measures</a:t>
                      </a:r>
                    </a:p>
                  </a:txBody>
                  <a:tcPr marL="91454" marR="9145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r>
              <a:tr h="6559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400" kern="1200" dirty="0" smtClean="0">
                          <a:solidFill>
                            <a:schemeClr val="tx1"/>
                          </a:solidFill>
                          <a:latin typeface="Arial Narrow" pitchFamily="34" charset="0"/>
                          <a:ea typeface="+mn-ea"/>
                          <a:cs typeface="+mn-cs"/>
                        </a:rPr>
                        <a:t>Number of interventions implemented for Safety and Security of wildlife including rhinoceros populations in South Africa </a:t>
                      </a:r>
                    </a:p>
                  </a:txBody>
                  <a:tcPr marL="45728" marR="45728"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lang="en-ZA" sz="1400" kern="1200" dirty="0" smtClean="0">
                          <a:solidFill>
                            <a:schemeClr val="tx1"/>
                          </a:solidFill>
                          <a:latin typeface="Arial Narrow" pitchFamily="34" charset="0"/>
                          <a:ea typeface="+mn-ea"/>
                          <a:cs typeface="+mn-cs"/>
                        </a:rPr>
                        <a:t>1 intervention</a:t>
                      </a:r>
                    </a:p>
                    <a:p>
                      <a:r>
                        <a:rPr lang="en-ZA" sz="1400" kern="1200" dirty="0" smtClean="0">
                          <a:solidFill>
                            <a:schemeClr val="tx1"/>
                          </a:solidFill>
                          <a:latin typeface="Arial Narrow" pitchFamily="34" charset="0"/>
                          <a:ea typeface="+mn-ea"/>
                          <a:cs typeface="+mn-cs"/>
                        </a:rPr>
                        <a:t>implemented for the</a:t>
                      </a:r>
                    </a:p>
                    <a:p>
                      <a:r>
                        <a:rPr lang="en-ZA" sz="1400" kern="1200" dirty="0" smtClean="0">
                          <a:solidFill>
                            <a:schemeClr val="tx1"/>
                          </a:solidFill>
                          <a:latin typeface="Arial Narrow" pitchFamily="34" charset="0"/>
                          <a:ea typeface="+mn-ea"/>
                          <a:cs typeface="+mn-cs"/>
                        </a:rPr>
                        <a:t>safety and security of wildlife including rhinos</a:t>
                      </a:r>
                    </a:p>
                    <a:p>
                      <a:r>
                        <a:rPr lang="en-ZA" sz="1400" kern="1200" dirty="0" smtClean="0">
                          <a:solidFill>
                            <a:schemeClr val="tx1"/>
                          </a:solidFill>
                          <a:latin typeface="Arial Narrow" pitchFamily="34" charset="0"/>
                          <a:ea typeface="+mn-ea"/>
                          <a:cs typeface="+mn-cs"/>
                        </a:rPr>
                        <a:t>• MoU with State Security Agency (SSA)</a:t>
                      </a:r>
                    </a:p>
                    <a:p>
                      <a:r>
                        <a:rPr lang="en-ZA" sz="1400" kern="1200" dirty="0" smtClean="0">
                          <a:solidFill>
                            <a:schemeClr val="tx1"/>
                          </a:solidFill>
                          <a:latin typeface="Arial Narrow" pitchFamily="34" charset="0"/>
                          <a:ea typeface="+mn-ea"/>
                          <a:cs typeface="+mn-cs"/>
                        </a:rPr>
                        <a:t>• Key negotiations with strategic government</a:t>
                      </a:r>
                    </a:p>
                    <a:p>
                      <a:r>
                        <a:rPr lang="en-ZA" sz="1400" kern="1200" dirty="0" smtClean="0">
                          <a:solidFill>
                            <a:schemeClr val="tx1"/>
                          </a:solidFill>
                          <a:latin typeface="Arial Narrow" pitchFamily="34" charset="0"/>
                          <a:ea typeface="+mn-ea"/>
                          <a:cs typeface="+mn-cs"/>
                        </a:rPr>
                        <a:t>partners</a:t>
                      </a:r>
                      <a:endParaRPr lang="en-ZA" sz="1400" kern="1200" dirty="0">
                        <a:solidFill>
                          <a:schemeClr val="tx1"/>
                        </a:solidFill>
                        <a:latin typeface="Arial Narrow" pitchFamily="34" charset="0"/>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just">
                        <a:lnSpc>
                          <a:spcPct val="115000"/>
                        </a:lnSpc>
                        <a:spcAft>
                          <a:spcPts val="0"/>
                        </a:spcAft>
                      </a:pPr>
                      <a:r>
                        <a:rPr lang="en-ZA" sz="1400" kern="1200" dirty="0" smtClean="0">
                          <a:solidFill>
                            <a:srgbClr val="000000"/>
                          </a:solidFill>
                          <a:effectLst/>
                          <a:latin typeface="Arial Narrow" panose="020B0606020202030204" pitchFamily="34" charset="0"/>
                          <a:ea typeface="Calibri" panose="020F0502020204030204" pitchFamily="34" charset="0"/>
                          <a:cs typeface="ArialMT"/>
                        </a:rPr>
                        <a:t>Review of the national strategy for the safety and security of rhinoceros population in South Africa </a:t>
                      </a:r>
                      <a:endParaRPr lang="en-ZA" sz="1400" kern="1200" dirty="0">
                        <a:solidFill>
                          <a:srgbClr val="000000"/>
                        </a:solidFill>
                        <a:effectLst/>
                        <a:latin typeface="Arial Narrow" panose="020B0606020202030204" pitchFamily="34" charset="0"/>
                        <a:ea typeface="Calibri" panose="020F0502020204030204" pitchFamily="34" charset="0"/>
                        <a:cs typeface="ArialM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just">
                        <a:lnSpc>
                          <a:spcPct val="115000"/>
                        </a:lnSpc>
                        <a:spcAft>
                          <a:spcPts val="0"/>
                        </a:spcAft>
                      </a:pPr>
                      <a:r>
                        <a:rPr lang="en-ZA" sz="1400" b="1" i="1" dirty="0" smtClean="0">
                          <a:solidFill>
                            <a:srgbClr val="000000"/>
                          </a:solidFill>
                          <a:effectLst/>
                          <a:latin typeface="Arial Narrow" panose="020B0606020202030204" pitchFamily="34" charset="0"/>
                          <a:ea typeface="Calibri" panose="020F0502020204030204" pitchFamily="34" charset="0"/>
                          <a:cs typeface="ArialMT"/>
                        </a:rPr>
                        <a:t>Progress:</a:t>
                      </a:r>
                    </a:p>
                    <a:p>
                      <a:pPr algn="just">
                        <a:lnSpc>
                          <a:spcPct val="115000"/>
                        </a:lnSpc>
                        <a:spcAft>
                          <a:spcPts val="0"/>
                        </a:spcAft>
                      </a:pPr>
                      <a:r>
                        <a:rPr lang="en-ZA" sz="1400" kern="1200" dirty="0" smtClean="0">
                          <a:solidFill>
                            <a:srgbClr val="000000"/>
                          </a:solidFill>
                          <a:effectLst/>
                          <a:latin typeface="Arial Narrow" panose="020B0606020202030204" pitchFamily="34" charset="0"/>
                          <a:ea typeface="Calibri" panose="020F0502020204030204" pitchFamily="34" charset="0"/>
                          <a:cs typeface="ArialMT"/>
                        </a:rPr>
                        <a:t>Stakeholder consultation facilitated and comments/inputs consolidated for the review of the national strategy for the safety and security of rhinoceros population. Analysis of comments conducted as part of the review of the strategy </a:t>
                      </a:r>
                    </a:p>
                    <a:p>
                      <a:pPr algn="just">
                        <a:lnSpc>
                          <a:spcPct val="115000"/>
                        </a:lnSpc>
                        <a:spcAft>
                          <a:spcPts val="0"/>
                        </a:spcAft>
                      </a:pPr>
                      <a:r>
                        <a:rPr lang="en-ZA" sz="1400" b="1" i="1" dirty="0" smtClean="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Challenges:</a:t>
                      </a:r>
                    </a:p>
                    <a:p>
                      <a:pPr marL="0" algn="just" defTabSz="457200" rtl="0" eaLnBrk="1" latinLnBrk="0" hangingPunct="1">
                        <a:lnSpc>
                          <a:spcPct val="115000"/>
                        </a:lnSpc>
                        <a:spcAft>
                          <a:spcPts val="0"/>
                        </a:spcAft>
                      </a:pPr>
                      <a:r>
                        <a:rPr lang="en-ZA" sz="1400" kern="1200" dirty="0" smtClean="0">
                          <a:solidFill>
                            <a:srgbClr val="000000"/>
                          </a:solidFill>
                          <a:effectLst/>
                          <a:latin typeface="Arial Narrow" panose="020B0606020202030204" pitchFamily="34" charset="0"/>
                          <a:ea typeface="Calibri" panose="020F0502020204030204" pitchFamily="34" charset="0"/>
                          <a:cs typeface="ArialMT"/>
                        </a:rPr>
                        <a:t>Slow response from stakeholders delayed the review process </a:t>
                      </a:r>
                    </a:p>
                    <a:p>
                      <a:pPr algn="just">
                        <a:lnSpc>
                          <a:spcPct val="115000"/>
                        </a:lnSpc>
                        <a:spcAft>
                          <a:spcPts val="0"/>
                        </a:spcAft>
                      </a:pPr>
                      <a:r>
                        <a:rPr lang="en-ZA" sz="1400" b="1" i="1" dirty="0" smtClean="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Corrective measures:</a:t>
                      </a:r>
                    </a:p>
                    <a:p>
                      <a:pPr algn="just">
                        <a:lnSpc>
                          <a:spcPct val="115000"/>
                        </a:lnSpc>
                        <a:spcAft>
                          <a:spcPts val="0"/>
                        </a:spcAft>
                      </a:pPr>
                      <a:r>
                        <a:rPr lang="en-ZA" sz="1400" kern="1200" dirty="0" smtClean="0">
                          <a:solidFill>
                            <a:srgbClr val="000000"/>
                          </a:solidFill>
                          <a:effectLst/>
                          <a:latin typeface="Arial Narrow" panose="020B0606020202030204" pitchFamily="34" charset="0"/>
                          <a:ea typeface="Calibri" panose="020F0502020204030204" pitchFamily="34" charset="0"/>
                          <a:cs typeface="ArialMT"/>
                        </a:rPr>
                        <a:t>The review will be finalised in the 2015/16 financial year </a:t>
                      </a:r>
                      <a:endParaRPr lang="en-ZA" sz="1400" kern="1200" dirty="0">
                        <a:solidFill>
                          <a:srgbClr val="000000"/>
                        </a:solidFill>
                        <a:effectLst/>
                        <a:latin typeface="Arial Narrow" panose="020B0606020202030204" pitchFamily="34" charset="0"/>
                        <a:ea typeface="Calibri" panose="020F0502020204030204" pitchFamily="34" charset="0"/>
                        <a:cs typeface="ArialM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 name="Slide Number Placeholder 1"/>
          <p:cNvSpPr>
            <a:spLocks noGrp="1"/>
          </p:cNvSpPr>
          <p:nvPr>
            <p:ph type="sldNum" sz="quarter" idx="12"/>
          </p:nvPr>
        </p:nvSpPr>
        <p:spPr/>
        <p:txBody>
          <a:bodyPr/>
          <a:lstStyle/>
          <a:p>
            <a:pPr>
              <a:defRPr/>
            </a:pPr>
            <a:fld id="{9C457303-9F10-4D8F-8D76-077531F17F12}" type="slidenum">
              <a:rPr lang="en-US" smtClean="0">
                <a:solidFill>
                  <a:prstClr val="black">
                    <a:tint val="75000"/>
                  </a:prstClr>
                </a:solidFill>
              </a:rPr>
              <a:pPr>
                <a:defRPr/>
              </a:pPr>
              <a:t>32</a:t>
            </a:fld>
            <a:endParaRPr lang="en-US">
              <a:solidFill>
                <a:prstClr val="black">
                  <a:tint val="75000"/>
                </a:prstClr>
              </a:solidFill>
            </a:endParaRPr>
          </a:p>
        </p:txBody>
      </p:sp>
    </p:spTree>
    <p:extLst>
      <p:ext uri="{BB962C8B-B14F-4D97-AF65-F5344CB8AC3E}">
        <p14:creationId xmlns:p14="http://schemas.microsoft.com/office/powerpoint/2010/main" val="86650662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Title 1"/>
          <p:cNvSpPr>
            <a:spLocks noGrp="1"/>
          </p:cNvSpPr>
          <p:nvPr>
            <p:ph type="title"/>
          </p:nvPr>
        </p:nvSpPr>
        <p:spPr>
          <a:xfrm>
            <a:off x="443318" y="145487"/>
            <a:ext cx="8229600" cy="473167"/>
          </a:xfrm>
        </p:spPr>
        <p:txBody>
          <a:bodyPr/>
          <a:lstStyle/>
          <a:p>
            <a:pPr eaLnBrk="1" hangingPunct="1"/>
            <a:r>
              <a:rPr lang="en-ZA" altLang="en-US" sz="2600" dirty="0" smtClean="0">
                <a:solidFill>
                  <a:srgbClr val="008000"/>
                </a:solidFill>
              </a:rPr>
              <a:t>PROGRAMME 2: LACE </a:t>
            </a:r>
            <a:endParaRPr lang="en-US" altLang="en-US" sz="2600" dirty="0">
              <a:solidFill>
                <a:srgbClr val="008000"/>
              </a:solidFill>
            </a:endParaRPr>
          </a:p>
        </p:txBody>
      </p:sp>
      <p:graphicFrame>
        <p:nvGraphicFramePr>
          <p:cNvPr id="12" name="Group 121"/>
          <p:cNvGraphicFramePr>
            <a:graphicFrameLocks noGrp="1"/>
          </p:cNvGraphicFramePr>
          <p:nvPr>
            <p:ph idx="1"/>
            <p:extLst>
              <p:ext uri="{D42A27DB-BD31-4B8C-83A1-F6EECF244321}">
                <p14:modId xmlns:p14="http://schemas.microsoft.com/office/powerpoint/2010/main" val="836197153"/>
              </p:ext>
            </p:extLst>
          </p:nvPr>
        </p:nvGraphicFramePr>
        <p:xfrm>
          <a:off x="272957" y="636640"/>
          <a:ext cx="8748213" cy="4907646"/>
        </p:xfrm>
        <a:graphic>
          <a:graphicData uri="http://schemas.openxmlformats.org/drawingml/2006/table">
            <a:tbl>
              <a:tblPr/>
              <a:tblGrid>
                <a:gridCol w="1882526"/>
                <a:gridCol w="1702579"/>
                <a:gridCol w="2242487"/>
                <a:gridCol w="2920621"/>
              </a:tblGrid>
              <a:tr h="432390">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smtClean="0">
                          <a:ln>
                            <a:noFill/>
                          </a:ln>
                          <a:solidFill>
                            <a:schemeClr val="bg1"/>
                          </a:solidFill>
                          <a:effectLst/>
                          <a:latin typeface="Arial Narrow" pitchFamily="34" charset="0"/>
                          <a:ea typeface="+mn-ea"/>
                          <a:cs typeface="Arial" charset="0"/>
                        </a:rPr>
                        <a:t>SO: </a:t>
                      </a:r>
                      <a:r>
                        <a:rPr kumimoji="0" lang="en-ZA" sz="1400" b="1" i="0" u="none" strike="noStrike" kern="1200" cap="none" normalizeH="0" baseline="0" dirty="0" smtClean="0">
                          <a:ln>
                            <a:noFill/>
                          </a:ln>
                          <a:solidFill>
                            <a:schemeClr val="bg1"/>
                          </a:solidFill>
                          <a:effectLst/>
                          <a:latin typeface="Arial Narrow" pitchFamily="34" charset="0"/>
                          <a:ea typeface="+mn-ea"/>
                          <a:cs typeface="Arial" charset="0"/>
                        </a:rPr>
                        <a:t>Improved compliance with environmental legislation</a:t>
                      </a:r>
                      <a:endParaRPr kumimoji="0" lang="en-US" sz="1400" b="1" i="0" u="none" strike="noStrike" kern="1200" cap="none" normalizeH="0" baseline="0" dirty="0" smtClean="0">
                        <a:ln>
                          <a:noFill/>
                        </a:ln>
                        <a:solidFill>
                          <a:schemeClr val="bg1"/>
                        </a:solidFill>
                        <a:effectLst/>
                        <a:latin typeface="Arial Narrow" pitchFamily="34" charset="0"/>
                        <a:ea typeface="+mn-ea"/>
                        <a:cs typeface="Arial" charset="0"/>
                      </a:endParaRPr>
                    </a:p>
                  </a:txBody>
                  <a:tcPr marL="91454" marR="9145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hMerge="1">
                  <a:txBody>
                    <a:bodyPr/>
                    <a:lstStyle/>
                    <a:p>
                      <a:endParaRPr lang="en-ZA"/>
                    </a:p>
                  </a:txBody>
                  <a:tcPr/>
                </a:tc>
                <a:tc hMerge="1">
                  <a:txBody>
                    <a:bodyPr/>
                    <a:lstStyle/>
                    <a:p>
                      <a:endParaRPr lang="en-ZA"/>
                    </a:p>
                  </a:txBody>
                  <a:tcPr/>
                </a:tc>
                <a:tc hMerge="1">
                  <a:txBody>
                    <a:bodyPr/>
                    <a:lstStyle/>
                    <a:p>
                      <a:endParaRPr lang="en-ZA"/>
                    </a:p>
                  </a:txBody>
                  <a:tcPr/>
                </a:tc>
              </a:tr>
              <a:tr h="1996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smtClean="0">
                          <a:ln>
                            <a:noFill/>
                          </a:ln>
                          <a:solidFill>
                            <a:schemeClr val="bg1"/>
                          </a:solidFill>
                          <a:effectLst/>
                          <a:latin typeface="Arial Narrow" pitchFamily="34" charset="0"/>
                          <a:ea typeface="+mn-ea"/>
                          <a:cs typeface="Arial" charset="0"/>
                        </a:rPr>
                        <a:t>Performance indicator </a:t>
                      </a:r>
                    </a:p>
                  </a:txBody>
                  <a:tcPr marL="91454" marR="9145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algn="ctr">
                        <a:lnSpc>
                          <a:spcPct val="115000"/>
                        </a:lnSpc>
                        <a:spcAft>
                          <a:spcPts val="0"/>
                        </a:spcAft>
                      </a:pPr>
                      <a:r>
                        <a:rPr kumimoji="0" lang="en-ZA" sz="1400" b="1" i="0" u="none" strike="noStrike" kern="1200" cap="none" normalizeH="0" baseline="0" dirty="0" smtClean="0">
                          <a:ln>
                            <a:noFill/>
                          </a:ln>
                          <a:solidFill>
                            <a:schemeClr val="bg1"/>
                          </a:solidFill>
                          <a:effectLst/>
                          <a:latin typeface="Arial Narrow" pitchFamily="34" charset="0"/>
                          <a:ea typeface="+mn-ea"/>
                          <a:cs typeface="Arial" charset="0"/>
                        </a:rPr>
                        <a:t>Baseline </a:t>
                      </a:r>
                      <a:endParaRPr kumimoji="0" lang="en-ZA" sz="1400" b="1" i="0" u="none" strike="noStrike" kern="1200" cap="none" normalizeH="0" baseline="0" dirty="0">
                        <a:ln>
                          <a:noFill/>
                        </a:ln>
                        <a:solidFill>
                          <a:schemeClr val="bg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algn="ctr">
                        <a:lnSpc>
                          <a:spcPct val="115000"/>
                        </a:lnSpc>
                        <a:spcAft>
                          <a:spcPts val="0"/>
                        </a:spcAft>
                      </a:pPr>
                      <a:r>
                        <a:rPr kumimoji="0" lang="en-ZA" sz="1400" b="1" i="0" u="none" strike="noStrike" kern="1200" cap="none" normalizeH="0" baseline="0" dirty="0" smtClean="0">
                          <a:ln>
                            <a:noFill/>
                          </a:ln>
                          <a:solidFill>
                            <a:schemeClr val="bg1"/>
                          </a:solidFill>
                          <a:effectLst/>
                          <a:latin typeface="Arial Narrow" pitchFamily="34" charset="0"/>
                          <a:ea typeface="+mn-ea"/>
                          <a:cs typeface="Arial" charset="0"/>
                        </a:rPr>
                        <a:t>Annual target </a:t>
                      </a:r>
                    </a:p>
                    <a:p>
                      <a:pPr algn="ctr">
                        <a:lnSpc>
                          <a:spcPct val="115000"/>
                        </a:lnSpc>
                        <a:spcAft>
                          <a:spcPts val="0"/>
                        </a:spcAft>
                      </a:pPr>
                      <a:r>
                        <a:rPr kumimoji="0" lang="en-ZA" sz="1400" b="1" i="0" u="none" strike="noStrike" kern="1200" cap="none" normalizeH="0" baseline="0" dirty="0" smtClean="0">
                          <a:ln>
                            <a:noFill/>
                          </a:ln>
                          <a:solidFill>
                            <a:schemeClr val="bg1"/>
                          </a:solidFill>
                          <a:effectLst/>
                          <a:latin typeface="Arial Narrow" pitchFamily="34" charset="0"/>
                          <a:ea typeface="+mn-ea"/>
                          <a:cs typeface="Arial" charset="0"/>
                        </a:rPr>
                        <a:t>2014/15</a:t>
                      </a:r>
                      <a:endParaRPr kumimoji="0" lang="en-ZA" sz="1400" b="1" i="0" u="none" strike="noStrike" kern="1200" cap="none" normalizeH="0" baseline="0" dirty="0">
                        <a:ln>
                          <a:noFill/>
                        </a:ln>
                        <a:solidFill>
                          <a:schemeClr val="bg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smtClean="0">
                          <a:ln>
                            <a:noFill/>
                          </a:ln>
                          <a:solidFill>
                            <a:schemeClr val="bg1"/>
                          </a:solidFill>
                          <a:effectLst/>
                          <a:latin typeface="Arial Narrow" pitchFamily="34" charset="0"/>
                          <a:ea typeface="+mn-ea"/>
                          <a:cs typeface="Arial" charset="0"/>
                        </a:rPr>
                        <a:t>Achievements/Challenges/Corrective measures</a:t>
                      </a:r>
                    </a:p>
                  </a:txBody>
                  <a:tcPr marL="91454" marR="9145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r>
              <a:tr h="1743000">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spc="0" normalizeH="0" baseline="0" noProof="0" dirty="0" smtClean="0">
                          <a:ln>
                            <a:noFill/>
                          </a:ln>
                          <a:solidFill>
                            <a:schemeClr val="tx1"/>
                          </a:solidFill>
                          <a:effectLst/>
                          <a:uLnTx/>
                          <a:uFillTx/>
                          <a:latin typeface="Arial Narrow" pitchFamily="34" charset="0"/>
                          <a:ea typeface="+mn-ea"/>
                          <a:cs typeface="+mn-cs"/>
                        </a:rPr>
                        <a:t>Number of interventions implemented for Safety and Security of wildlife including rhinoceros populations in South Africa </a:t>
                      </a:r>
                    </a:p>
                  </a:txBody>
                  <a:tcPr marL="45728" marR="45728"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kumimoji="0" lang="en-ZA" sz="1400" b="0" i="0" u="none" strike="noStrike" kern="1200" cap="none" spc="0" normalizeH="0" baseline="0" dirty="0" smtClean="0">
                          <a:ln>
                            <a:noFill/>
                          </a:ln>
                          <a:solidFill>
                            <a:schemeClr val="tx1"/>
                          </a:solidFill>
                          <a:effectLst/>
                          <a:uLnTx/>
                          <a:uFillTx/>
                          <a:latin typeface="Arial Narrow" pitchFamily="34" charset="0"/>
                          <a:ea typeface="+mn-ea"/>
                          <a:cs typeface="+mn-cs"/>
                        </a:rPr>
                        <a:t>1 intervention</a:t>
                      </a:r>
                    </a:p>
                    <a:p>
                      <a:r>
                        <a:rPr kumimoji="0" lang="en-ZA" sz="1400" b="0" i="0" u="none" strike="noStrike" kern="1200" cap="none" spc="0" normalizeH="0" baseline="0" dirty="0" smtClean="0">
                          <a:ln>
                            <a:noFill/>
                          </a:ln>
                          <a:solidFill>
                            <a:schemeClr val="tx1"/>
                          </a:solidFill>
                          <a:effectLst/>
                          <a:uLnTx/>
                          <a:uFillTx/>
                          <a:latin typeface="Arial Narrow" pitchFamily="34" charset="0"/>
                          <a:ea typeface="+mn-ea"/>
                          <a:cs typeface="+mn-cs"/>
                        </a:rPr>
                        <a:t>implemented for the</a:t>
                      </a:r>
                    </a:p>
                    <a:p>
                      <a:r>
                        <a:rPr kumimoji="0" lang="en-ZA" sz="1400" b="0" i="0" u="none" strike="noStrike" kern="1200" cap="none" spc="0" normalizeH="0" baseline="0" dirty="0" smtClean="0">
                          <a:ln>
                            <a:noFill/>
                          </a:ln>
                          <a:solidFill>
                            <a:schemeClr val="tx1"/>
                          </a:solidFill>
                          <a:effectLst/>
                          <a:uLnTx/>
                          <a:uFillTx/>
                          <a:latin typeface="Arial Narrow" pitchFamily="34" charset="0"/>
                          <a:ea typeface="+mn-ea"/>
                          <a:cs typeface="+mn-cs"/>
                        </a:rPr>
                        <a:t>safety and security of wildlife including rhinos</a:t>
                      </a:r>
                    </a:p>
                    <a:p>
                      <a:r>
                        <a:rPr kumimoji="0" lang="en-ZA" sz="1400" b="0" i="0" u="none" strike="noStrike" kern="1200" cap="none" spc="0" normalizeH="0" baseline="0" dirty="0" smtClean="0">
                          <a:ln>
                            <a:noFill/>
                          </a:ln>
                          <a:solidFill>
                            <a:schemeClr val="tx1"/>
                          </a:solidFill>
                          <a:effectLst/>
                          <a:uLnTx/>
                          <a:uFillTx/>
                          <a:latin typeface="Arial Narrow" pitchFamily="34" charset="0"/>
                          <a:ea typeface="+mn-ea"/>
                          <a:cs typeface="+mn-cs"/>
                        </a:rPr>
                        <a:t>• </a:t>
                      </a:r>
                      <a:r>
                        <a:rPr kumimoji="0" lang="en-ZA" sz="1400" b="0" i="0" u="none" strike="noStrike" kern="1200" cap="none" spc="0" normalizeH="0" baseline="0" dirty="0" err="1" smtClean="0">
                          <a:ln>
                            <a:noFill/>
                          </a:ln>
                          <a:solidFill>
                            <a:schemeClr val="tx1"/>
                          </a:solidFill>
                          <a:effectLst/>
                          <a:uLnTx/>
                          <a:uFillTx/>
                          <a:latin typeface="Arial Narrow" pitchFamily="34" charset="0"/>
                          <a:ea typeface="+mn-ea"/>
                          <a:cs typeface="+mn-cs"/>
                        </a:rPr>
                        <a:t>MoU</a:t>
                      </a:r>
                      <a:r>
                        <a:rPr kumimoji="0" lang="en-ZA" sz="1400" b="0" i="0" u="none" strike="noStrike" kern="1200" cap="none" spc="0" normalizeH="0" baseline="0" dirty="0" smtClean="0">
                          <a:ln>
                            <a:noFill/>
                          </a:ln>
                          <a:solidFill>
                            <a:schemeClr val="tx1"/>
                          </a:solidFill>
                          <a:effectLst/>
                          <a:uLnTx/>
                          <a:uFillTx/>
                          <a:latin typeface="Arial Narrow" pitchFamily="34" charset="0"/>
                          <a:ea typeface="+mn-ea"/>
                          <a:cs typeface="+mn-cs"/>
                        </a:rPr>
                        <a:t> with SSA</a:t>
                      </a:r>
                    </a:p>
                    <a:p>
                      <a:r>
                        <a:rPr kumimoji="0" lang="en-ZA" sz="1400" b="0" i="0" u="none" strike="noStrike" kern="1200" cap="none" spc="0" normalizeH="0" baseline="0" dirty="0" smtClean="0">
                          <a:ln>
                            <a:noFill/>
                          </a:ln>
                          <a:solidFill>
                            <a:schemeClr val="tx1"/>
                          </a:solidFill>
                          <a:effectLst/>
                          <a:uLnTx/>
                          <a:uFillTx/>
                          <a:latin typeface="Arial Narrow" pitchFamily="34" charset="0"/>
                          <a:ea typeface="+mn-ea"/>
                          <a:cs typeface="+mn-cs"/>
                        </a:rPr>
                        <a:t>• Key negotiations with strategic government</a:t>
                      </a:r>
                    </a:p>
                    <a:p>
                      <a:r>
                        <a:rPr kumimoji="0" lang="en-ZA" sz="1400" b="0" i="0" u="none" strike="noStrike" kern="1200" cap="none" spc="0" normalizeH="0" baseline="0" dirty="0" smtClean="0">
                          <a:ln>
                            <a:noFill/>
                          </a:ln>
                          <a:solidFill>
                            <a:schemeClr val="tx1"/>
                          </a:solidFill>
                          <a:effectLst/>
                          <a:uLnTx/>
                          <a:uFillTx/>
                          <a:latin typeface="Arial Narrow" pitchFamily="34" charset="0"/>
                          <a:ea typeface="+mn-ea"/>
                          <a:cs typeface="+mn-cs"/>
                        </a:rPr>
                        <a:t>partners</a:t>
                      </a:r>
                      <a:endParaRPr kumimoji="0" lang="en-US" sz="1400" b="0" i="0" u="none" strike="noStrike" kern="1200" cap="none" spc="0" normalizeH="0" baseline="0" dirty="0">
                        <a:ln>
                          <a:noFill/>
                        </a:ln>
                        <a:solidFill>
                          <a:schemeClr val="tx1"/>
                        </a:solidFill>
                        <a:effectLst/>
                        <a:uLnTx/>
                        <a:uFillTx/>
                        <a:latin typeface="Arial Narrow" pitchFamily="34" charset="0"/>
                        <a:ea typeface="+mn-ea"/>
                        <a:cs typeface="+mn-cs"/>
                      </a:endParaRPr>
                    </a:p>
                  </a:txBody>
                  <a:tcPr marL="45728" marR="45728"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just">
                        <a:lnSpc>
                          <a:spcPct val="115000"/>
                        </a:lnSpc>
                        <a:spcAft>
                          <a:spcPts val="0"/>
                        </a:spcAft>
                      </a:pPr>
                      <a:r>
                        <a:rPr lang="en-ZA" sz="1400" dirty="0" err="1">
                          <a:solidFill>
                            <a:srgbClr val="000000"/>
                          </a:solidFill>
                          <a:effectLst/>
                          <a:latin typeface="Arial Narrow" panose="020B0606020202030204" pitchFamily="34" charset="0"/>
                          <a:ea typeface="MS Mincho" panose="02020609040205080304" pitchFamily="49" charset="-128"/>
                        </a:rPr>
                        <a:t>MoUs</a:t>
                      </a:r>
                      <a:r>
                        <a:rPr lang="en-ZA" sz="1400" dirty="0">
                          <a:solidFill>
                            <a:srgbClr val="000000"/>
                          </a:solidFill>
                          <a:effectLst/>
                          <a:latin typeface="Arial Narrow" panose="020B0606020202030204" pitchFamily="34" charset="0"/>
                          <a:ea typeface="MS Mincho" panose="02020609040205080304" pitchFamily="49" charset="-128"/>
                        </a:rPr>
                        <a:t> with strategic government departments (Justice and Constitutional Development, Home Affairs, Correctional services and police) on safety and security of wildlife including </a:t>
                      </a:r>
                      <a:r>
                        <a:rPr lang="en-ZA" sz="1400" dirty="0" smtClean="0">
                          <a:solidFill>
                            <a:srgbClr val="000000"/>
                          </a:solidFill>
                          <a:effectLst/>
                          <a:latin typeface="Arial Narrow" panose="020B0606020202030204" pitchFamily="34" charset="0"/>
                          <a:ea typeface="MS Mincho" panose="02020609040205080304" pitchFamily="49" charset="-128"/>
                        </a:rPr>
                        <a:t>rhino</a:t>
                      </a:r>
                      <a:r>
                        <a:rPr lang="en-ZA" sz="1400" baseline="0" dirty="0" smtClean="0">
                          <a:solidFill>
                            <a:srgbClr val="000000"/>
                          </a:solidFill>
                          <a:effectLst/>
                          <a:latin typeface="Arial Narrow" panose="020B0606020202030204" pitchFamily="34" charset="0"/>
                          <a:ea typeface="MS Mincho" panose="02020609040205080304" pitchFamily="49" charset="-128"/>
                        </a:rPr>
                        <a:t> </a:t>
                      </a:r>
                      <a:r>
                        <a:rPr lang="en-ZA" sz="1400" dirty="0" smtClean="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management</a:t>
                      </a:r>
                      <a:endParaRPr lang="en-ZA"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just" defTabSz="457200" rtl="0" eaLnBrk="1" fontAlgn="auto" latinLnBrk="0" hangingPunct="1">
                        <a:lnSpc>
                          <a:spcPct val="115000"/>
                        </a:lnSpc>
                        <a:spcBef>
                          <a:spcPts val="0"/>
                        </a:spcBef>
                        <a:spcAft>
                          <a:spcPts val="0"/>
                        </a:spcAft>
                        <a:buClrTx/>
                        <a:buSzTx/>
                        <a:buFontTx/>
                        <a:buNone/>
                        <a:tabLst/>
                        <a:defRPr/>
                      </a:pPr>
                      <a:r>
                        <a:rPr lang="en-ZA" sz="1400" b="1" i="1" kern="1200" dirty="0" smtClean="0">
                          <a:solidFill>
                            <a:schemeClr val="tx1"/>
                          </a:solidFill>
                          <a:latin typeface="Arial Narrow" pitchFamily="34" charset="0"/>
                          <a:ea typeface="+mn-ea"/>
                          <a:cs typeface="+mn-cs"/>
                        </a:rPr>
                        <a:t>Progress:</a:t>
                      </a:r>
                      <a:r>
                        <a:rPr lang="en-ZA" sz="1400" b="1" i="1" kern="1200" baseline="0" dirty="0" smtClean="0">
                          <a:solidFill>
                            <a:schemeClr val="tx1"/>
                          </a:solidFill>
                          <a:latin typeface="Arial Narrow" pitchFamily="34" charset="0"/>
                          <a:ea typeface="+mn-ea"/>
                          <a:cs typeface="+mn-cs"/>
                        </a:rPr>
                        <a:t> </a:t>
                      </a:r>
                      <a:r>
                        <a:rPr lang="en-ZA" sz="1400" dirty="0" smtClean="0">
                          <a:solidFill>
                            <a:srgbClr val="000000"/>
                          </a:solidFill>
                          <a:effectLst/>
                          <a:latin typeface="Arial Narrow" panose="020B0606020202030204" pitchFamily="34" charset="0"/>
                          <a:ea typeface="Calibri" panose="020F0502020204030204" pitchFamily="34" charset="0"/>
                          <a:cs typeface="ArialMT"/>
                        </a:rPr>
                        <a:t>4 </a:t>
                      </a:r>
                      <a:r>
                        <a:rPr lang="en-ZA" sz="1400" dirty="0" err="1" smtClean="0">
                          <a:solidFill>
                            <a:srgbClr val="000000"/>
                          </a:solidFill>
                          <a:effectLst/>
                          <a:latin typeface="Arial Narrow" panose="020B0606020202030204" pitchFamily="34" charset="0"/>
                          <a:ea typeface="Calibri" panose="020F0502020204030204" pitchFamily="34" charset="0"/>
                          <a:cs typeface="ArialMT"/>
                        </a:rPr>
                        <a:t>MoUs</a:t>
                      </a:r>
                      <a:r>
                        <a:rPr lang="en-ZA" sz="1400" dirty="0" smtClean="0">
                          <a:solidFill>
                            <a:srgbClr val="000000"/>
                          </a:solidFill>
                          <a:effectLst/>
                          <a:latin typeface="Arial Narrow" panose="020B0606020202030204" pitchFamily="34" charset="0"/>
                          <a:ea typeface="Calibri" panose="020F0502020204030204" pitchFamily="34" charset="0"/>
                          <a:cs typeface="ArialMT"/>
                        </a:rPr>
                        <a:t> developed with </a:t>
                      </a:r>
                      <a:r>
                        <a:rPr lang="en-ZA" sz="1400" dirty="0">
                          <a:solidFill>
                            <a:srgbClr val="000000"/>
                          </a:solidFill>
                          <a:effectLst/>
                          <a:latin typeface="Arial Narrow" panose="020B0606020202030204" pitchFamily="34" charset="0"/>
                          <a:ea typeface="Calibri" panose="020F0502020204030204" pitchFamily="34" charset="0"/>
                          <a:cs typeface="ArialMT"/>
                        </a:rPr>
                        <a:t>the following key Government stakeholders </a:t>
                      </a:r>
                      <a:r>
                        <a:rPr lang="en-ZA" sz="1400" dirty="0" smtClean="0">
                          <a:solidFill>
                            <a:srgbClr val="000000"/>
                          </a:solidFill>
                          <a:effectLst/>
                          <a:latin typeface="Arial Narrow" panose="020B0606020202030204" pitchFamily="34" charset="0"/>
                          <a:ea typeface="Calibri" panose="020F0502020204030204" pitchFamily="34" charset="0"/>
                          <a:cs typeface="ArialMT"/>
                        </a:rPr>
                        <a:t>:</a:t>
                      </a:r>
                      <a:r>
                        <a:rPr lang="en-ZA" sz="1400" dirty="0">
                          <a:solidFill>
                            <a:srgbClr val="000000"/>
                          </a:solidFill>
                          <a:effectLst/>
                          <a:latin typeface="Arial Narrow" panose="020B0606020202030204" pitchFamily="34" charset="0"/>
                          <a:ea typeface="Calibri" panose="020F0502020204030204" pitchFamily="34" charset="0"/>
                          <a:cs typeface="ArialMT"/>
                        </a:rPr>
                        <a:t> </a:t>
                      </a:r>
                      <a:endParaRPr lang="en-ZA" sz="1400" dirty="0" smtClean="0">
                        <a:effectLst/>
                        <a:latin typeface="Arial Narrow" panose="020B0606020202030204" pitchFamily="34" charset="0"/>
                        <a:ea typeface="Calibri" panose="020F0502020204030204" pitchFamily="34" charset="0"/>
                        <a:cs typeface="Times New Roman" panose="02020603050405020304" pitchFamily="18" charset="0"/>
                      </a:endParaRPr>
                    </a:p>
                    <a:p>
                      <a:pPr marL="342900" lvl="0" indent="-342900" algn="just" fontAlgn="ctr">
                        <a:lnSpc>
                          <a:spcPct val="110000"/>
                        </a:lnSpc>
                        <a:spcAft>
                          <a:spcPts val="0"/>
                        </a:spcAft>
                        <a:buFont typeface="Symbol" panose="05050102010706020507" pitchFamily="18" charset="2"/>
                        <a:buChar char=""/>
                      </a:pPr>
                      <a:r>
                        <a:rPr lang="en-GB" sz="1400" spc="10" dirty="0" smtClean="0">
                          <a:solidFill>
                            <a:srgbClr val="000000"/>
                          </a:solidFill>
                          <a:effectLst/>
                          <a:latin typeface="Arial Narrow" panose="020B0606020202030204" pitchFamily="34" charset="0"/>
                          <a:ea typeface="Calibri" panose="020F0502020204030204" pitchFamily="34" charset="0"/>
                          <a:cs typeface="AvantGarde Bk BT"/>
                        </a:rPr>
                        <a:t>Department</a:t>
                      </a:r>
                      <a:r>
                        <a:rPr lang="en-ZA" sz="1400" dirty="0" smtClean="0">
                          <a:solidFill>
                            <a:srgbClr val="000000"/>
                          </a:solidFill>
                          <a:effectLst/>
                          <a:latin typeface="Arial Narrow" panose="020B0606020202030204" pitchFamily="34" charset="0"/>
                          <a:ea typeface="Calibri" panose="020F0502020204030204" pitchFamily="34" charset="0"/>
                          <a:cs typeface="ArialMT"/>
                        </a:rPr>
                        <a:t> of Home Affairs</a:t>
                      </a:r>
                      <a:endParaRPr lang="en-ZA" sz="1400" dirty="0" smtClean="0">
                        <a:effectLst/>
                        <a:latin typeface="Arial Narrow" panose="020B0606020202030204" pitchFamily="34" charset="0"/>
                        <a:ea typeface="Calibri" panose="020F0502020204030204" pitchFamily="34" charset="0"/>
                        <a:cs typeface="Times New Roman" panose="02020603050405020304" pitchFamily="18" charset="0"/>
                      </a:endParaRPr>
                    </a:p>
                    <a:p>
                      <a:pPr marL="342900" lvl="0" indent="-342900" algn="just" fontAlgn="ctr">
                        <a:lnSpc>
                          <a:spcPct val="110000"/>
                        </a:lnSpc>
                        <a:spcAft>
                          <a:spcPts val="0"/>
                        </a:spcAft>
                        <a:buFont typeface="Symbol" panose="05050102010706020507" pitchFamily="18" charset="2"/>
                        <a:buChar char=""/>
                      </a:pPr>
                      <a:r>
                        <a:rPr lang="en-GB" sz="1400" spc="10" dirty="0" smtClean="0">
                          <a:solidFill>
                            <a:srgbClr val="000000"/>
                          </a:solidFill>
                          <a:effectLst/>
                          <a:latin typeface="Arial Narrow" panose="020B0606020202030204" pitchFamily="34" charset="0"/>
                          <a:ea typeface="Calibri" panose="020F0502020204030204" pitchFamily="34" charset="0"/>
                          <a:cs typeface="AvantGarde Bk BT"/>
                        </a:rPr>
                        <a:t>State </a:t>
                      </a:r>
                      <a:r>
                        <a:rPr lang="en-GB" sz="1400" spc="10" dirty="0">
                          <a:solidFill>
                            <a:srgbClr val="000000"/>
                          </a:solidFill>
                          <a:effectLst/>
                          <a:latin typeface="Arial Narrow" panose="020B0606020202030204" pitchFamily="34" charset="0"/>
                          <a:ea typeface="Calibri" panose="020F0502020204030204" pitchFamily="34" charset="0"/>
                          <a:cs typeface="AvantGarde Bk BT"/>
                        </a:rPr>
                        <a:t>Security Agency </a:t>
                      </a:r>
                      <a:endParaRPr lang="en-ZA" sz="1400" dirty="0">
                        <a:effectLst/>
                        <a:latin typeface="Arial Narrow" panose="020B0606020202030204" pitchFamily="34" charset="0"/>
                        <a:ea typeface="Calibri" panose="020F0502020204030204" pitchFamily="34" charset="0"/>
                        <a:cs typeface="Times New Roman" panose="02020603050405020304" pitchFamily="18" charset="0"/>
                      </a:endParaRPr>
                    </a:p>
                    <a:p>
                      <a:pPr marL="342900" lvl="0" indent="-342900" algn="just" fontAlgn="ctr">
                        <a:lnSpc>
                          <a:spcPct val="110000"/>
                        </a:lnSpc>
                        <a:spcAft>
                          <a:spcPts val="0"/>
                        </a:spcAft>
                        <a:buFont typeface="Symbol" panose="05050102010706020507" pitchFamily="18" charset="2"/>
                        <a:buChar char=""/>
                      </a:pPr>
                      <a:r>
                        <a:rPr lang="en-GB" sz="1400" spc="10" dirty="0">
                          <a:solidFill>
                            <a:srgbClr val="000000"/>
                          </a:solidFill>
                          <a:effectLst/>
                          <a:latin typeface="Arial Narrow" panose="020B0606020202030204" pitchFamily="34" charset="0"/>
                          <a:ea typeface="Calibri" panose="020F0502020204030204" pitchFamily="34" charset="0"/>
                          <a:cs typeface="AvantGarde Bk BT"/>
                        </a:rPr>
                        <a:t>Department of Transport</a:t>
                      </a:r>
                      <a:endParaRPr lang="en-ZA" sz="1400" dirty="0">
                        <a:effectLst/>
                        <a:latin typeface="Arial Narrow" panose="020B0606020202030204" pitchFamily="34" charset="0"/>
                        <a:ea typeface="Calibri" panose="020F0502020204030204" pitchFamily="34" charset="0"/>
                        <a:cs typeface="Times New Roman" panose="02020603050405020304" pitchFamily="18" charset="0"/>
                      </a:endParaRPr>
                    </a:p>
                    <a:p>
                      <a:pPr marL="342900" lvl="0" indent="-342900" algn="just" fontAlgn="ctr">
                        <a:lnSpc>
                          <a:spcPct val="110000"/>
                        </a:lnSpc>
                        <a:spcAft>
                          <a:spcPts val="0"/>
                        </a:spcAft>
                        <a:buFont typeface="Symbol" panose="05050102010706020507" pitchFamily="18" charset="2"/>
                        <a:buChar char=""/>
                      </a:pPr>
                      <a:r>
                        <a:rPr lang="en-GB" sz="1400" spc="10" dirty="0">
                          <a:solidFill>
                            <a:srgbClr val="000000"/>
                          </a:solidFill>
                          <a:effectLst/>
                          <a:latin typeface="Arial Narrow" panose="020B0606020202030204" pitchFamily="34" charset="0"/>
                          <a:ea typeface="Calibri" panose="020F0502020204030204" pitchFamily="34" charset="0"/>
                          <a:cs typeface="AvantGarde Bk BT"/>
                        </a:rPr>
                        <a:t>Department of Social Development </a:t>
                      </a:r>
                      <a:endParaRPr lang="en-ZA"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57400">
                <a:tc vMerge="1">
                  <a:txBody>
                    <a:bodyPr/>
                    <a:lstStyle/>
                    <a:p>
                      <a:endParaRPr kumimoji="0" lang="en-ZA" sz="1200" b="0" i="0" u="none" strike="noStrike" kern="1200" cap="none" spc="0" normalizeH="0" baseline="0" noProof="0" dirty="0" smtClean="0">
                        <a:ln>
                          <a:noFill/>
                        </a:ln>
                        <a:solidFill>
                          <a:schemeClr val="tx1"/>
                        </a:solidFill>
                        <a:effectLst/>
                        <a:uLnTx/>
                        <a:uFillTx/>
                        <a:latin typeface="Arial Narrow" pitchFamily="34" charset="0"/>
                        <a:ea typeface="+mn-ea"/>
                        <a:cs typeface="+mn-cs"/>
                      </a:endParaRPr>
                    </a:p>
                  </a:txBody>
                  <a:tcPr marL="45728" marR="45728"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kumimoji="0" lang="en-ZA" sz="1400" b="0" i="0" u="none" strike="noStrike" kern="1200" cap="none" spc="0" normalizeH="0" baseline="0" dirty="0" smtClean="0">
                          <a:ln>
                            <a:noFill/>
                          </a:ln>
                          <a:solidFill>
                            <a:schemeClr val="tx1"/>
                          </a:solidFill>
                          <a:effectLst/>
                          <a:uLnTx/>
                          <a:uFillTx/>
                          <a:latin typeface="Arial Narrow" pitchFamily="34" charset="0"/>
                          <a:ea typeface="+mn-ea"/>
                          <a:cs typeface="+mn-cs"/>
                        </a:rPr>
                        <a:t>1 intervention</a:t>
                      </a:r>
                    </a:p>
                    <a:p>
                      <a:r>
                        <a:rPr kumimoji="0" lang="en-ZA" sz="1400" b="0" i="0" u="none" strike="noStrike" kern="1200" cap="none" spc="0" normalizeH="0" baseline="0" dirty="0" smtClean="0">
                          <a:ln>
                            <a:noFill/>
                          </a:ln>
                          <a:solidFill>
                            <a:schemeClr val="tx1"/>
                          </a:solidFill>
                          <a:effectLst/>
                          <a:uLnTx/>
                          <a:uFillTx/>
                          <a:latin typeface="Arial Narrow" pitchFamily="34" charset="0"/>
                          <a:ea typeface="+mn-ea"/>
                          <a:cs typeface="+mn-cs"/>
                        </a:rPr>
                        <a:t>implemented for the</a:t>
                      </a:r>
                    </a:p>
                    <a:p>
                      <a:r>
                        <a:rPr kumimoji="0" lang="en-ZA" sz="1400" b="0" i="0" u="none" strike="noStrike" kern="1200" cap="none" spc="0" normalizeH="0" baseline="0" dirty="0" smtClean="0">
                          <a:ln>
                            <a:noFill/>
                          </a:ln>
                          <a:solidFill>
                            <a:schemeClr val="tx1"/>
                          </a:solidFill>
                          <a:effectLst/>
                          <a:uLnTx/>
                          <a:uFillTx/>
                          <a:latin typeface="Arial Narrow" pitchFamily="34" charset="0"/>
                          <a:ea typeface="+mn-ea"/>
                          <a:cs typeface="+mn-cs"/>
                        </a:rPr>
                        <a:t>safety and security of wildlife including rhinos</a:t>
                      </a:r>
                    </a:p>
                    <a:p>
                      <a:r>
                        <a:rPr kumimoji="0" lang="en-ZA" sz="1400" b="0" i="0" u="none" strike="noStrike" kern="1200" cap="none" spc="0" normalizeH="0" baseline="0" dirty="0" smtClean="0">
                          <a:ln>
                            <a:noFill/>
                          </a:ln>
                          <a:solidFill>
                            <a:schemeClr val="tx1"/>
                          </a:solidFill>
                          <a:effectLst/>
                          <a:uLnTx/>
                          <a:uFillTx/>
                          <a:latin typeface="Arial Narrow" pitchFamily="34" charset="0"/>
                          <a:ea typeface="+mn-ea"/>
                          <a:cs typeface="+mn-cs"/>
                        </a:rPr>
                        <a:t>• </a:t>
                      </a:r>
                      <a:r>
                        <a:rPr kumimoji="0" lang="en-ZA" sz="1400" b="0" i="0" u="none" strike="noStrike" kern="1200" cap="none" spc="0" normalizeH="0" baseline="0" dirty="0" err="1" smtClean="0">
                          <a:ln>
                            <a:noFill/>
                          </a:ln>
                          <a:solidFill>
                            <a:schemeClr val="tx1"/>
                          </a:solidFill>
                          <a:effectLst/>
                          <a:uLnTx/>
                          <a:uFillTx/>
                          <a:latin typeface="Arial Narrow" pitchFamily="34" charset="0"/>
                          <a:ea typeface="+mn-ea"/>
                          <a:cs typeface="+mn-cs"/>
                        </a:rPr>
                        <a:t>MoU</a:t>
                      </a:r>
                      <a:r>
                        <a:rPr kumimoji="0" lang="en-ZA" sz="1400" b="0" i="0" u="none" strike="noStrike" kern="1200" cap="none" spc="0" normalizeH="0" baseline="0" dirty="0" smtClean="0">
                          <a:ln>
                            <a:noFill/>
                          </a:ln>
                          <a:solidFill>
                            <a:schemeClr val="tx1"/>
                          </a:solidFill>
                          <a:effectLst/>
                          <a:uLnTx/>
                          <a:uFillTx/>
                          <a:latin typeface="Arial Narrow" pitchFamily="34" charset="0"/>
                          <a:ea typeface="+mn-ea"/>
                          <a:cs typeface="+mn-cs"/>
                        </a:rPr>
                        <a:t> with SSA</a:t>
                      </a:r>
                    </a:p>
                    <a:p>
                      <a:r>
                        <a:rPr kumimoji="0" lang="en-ZA" sz="1400" b="0" i="0" u="none" strike="noStrike" kern="1200" cap="none" spc="0" normalizeH="0" baseline="0" dirty="0" smtClean="0">
                          <a:ln>
                            <a:noFill/>
                          </a:ln>
                          <a:solidFill>
                            <a:schemeClr val="tx1"/>
                          </a:solidFill>
                          <a:effectLst/>
                          <a:uLnTx/>
                          <a:uFillTx/>
                          <a:latin typeface="Arial Narrow" pitchFamily="34" charset="0"/>
                          <a:ea typeface="+mn-ea"/>
                          <a:cs typeface="+mn-cs"/>
                        </a:rPr>
                        <a:t>• Key negotiations with strategic government</a:t>
                      </a:r>
                    </a:p>
                    <a:p>
                      <a:r>
                        <a:rPr kumimoji="0" lang="en-ZA" sz="1400" b="0" i="0" u="none" strike="noStrike" kern="1200" cap="none" spc="0" normalizeH="0" baseline="0" dirty="0" smtClean="0">
                          <a:ln>
                            <a:noFill/>
                          </a:ln>
                          <a:solidFill>
                            <a:schemeClr val="tx1"/>
                          </a:solidFill>
                          <a:effectLst/>
                          <a:uLnTx/>
                          <a:uFillTx/>
                          <a:latin typeface="Arial Narrow" pitchFamily="34" charset="0"/>
                          <a:ea typeface="+mn-ea"/>
                          <a:cs typeface="+mn-cs"/>
                        </a:rPr>
                        <a:t>partners</a:t>
                      </a:r>
                      <a:endParaRPr kumimoji="0" lang="en-US" sz="1400" b="0" i="0" u="none" strike="noStrike" kern="1200" cap="none" spc="0" normalizeH="0" baseline="0" dirty="0">
                        <a:ln>
                          <a:noFill/>
                        </a:ln>
                        <a:solidFill>
                          <a:schemeClr val="tx1"/>
                        </a:solidFill>
                        <a:effectLst/>
                        <a:uLnTx/>
                        <a:uFillTx/>
                        <a:latin typeface="Arial Narrow" pitchFamily="34" charset="0"/>
                        <a:ea typeface="+mn-ea"/>
                        <a:cs typeface="+mn-cs"/>
                      </a:endParaRPr>
                    </a:p>
                  </a:txBody>
                  <a:tcPr marL="45728" marR="45728"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just">
                        <a:lnSpc>
                          <a:spcPct val="115000"/>
                        </a:lnSpc>
                        <a:spcAft>
                          <a:spcPts val="0"/>
                        </a:spcAft>
                      </a:pPr>
                      <a:r>
                        <a:rPr lang="en-ZA" sz="1400" dirty="0">
                          <a:solidFill>
                            <a:srgbClr val="000000"/>
                          </a:solidFill>
                          <a:effectLst/>
                          <a:latin typeface="Arial Narrow" panose="020B0606020202030204" pitchFamily="34" charset="0"/>
                          <a:ea typeface="Calibri" panose="020F0502020204030204" pitchFamily="34" charset="0"/>
                          <a:cs typeface="ArialMT"/>
                        </a:rPr>
                        <a:t>Implementation of corrective actions relating to TOPS regulations monitored in 2 provinces.</a:t>
                      </a:r>
                      <a:endParaRPr lang="en-ZA"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just" defTabSz="457200" rtl="0" eaLnBrk="1" fontAlgn="auto" latinLnBrk="0" hangingPunct="1">
                        <a:lnSpc>
                          <a:spcPct val="115000"/>
                        </a:lnSpc>
                        <a:spcBef>
                          <a:spcPts val="0"/>
                        </a:spcBef>
                        <a:spcAft>
                          <a:spcPts val="0"/>
                        </a:spcAft>
                        <a:buClrTx/>
                        <a:buSzTx/>
                        <a:buFontTx/>
                        <a:buNone/>
                        <a:tabLst/>
                        <a:defRPr/>
                      </a:pPr>
                      <a:r>
                        <a:rPr lang="en-ZA" sz="1400" b="1" i="1" kern="1200" dirty="0" smtClean="0">
                          <a:solidFill>
                            <a:schemeClr val="tx1"/>
                          </a:solidFill>
                          <a:latin typeface="Arial Narrow" pitchFamily="34" charset="0"/>
                          <a:ea typeface="+mn-ea"/>
                          <a:cs typeface="+mn-cs"/>
                        </a:rPr>
                        <a:t>Progress:</a:t>
                      </a:r>
                      <a:r>
                        <a:rPr lang="en-ZA" sz="1400" b="1" i="1" kern="1200" baseline="0" dirty="0" smtClean="0">
                          <a:solidFill>
                            <a:schemeClr val="tx1"/>
                          </a:solidFill>
                          <a:latin typeface="Arial Narrow" pitchFamily="34" charset="0"/>
                          <a:ea typeface="+mn-ea"/>
                          <a:cs typeface="+mn-cs"/>
                        </a:rPr>
                        <a:t> </a:t>
                      </a:r>
                      <a:r>
                        <a:rPr lang="en-ZA" sz="1400" dirty="0" smtClean="0">
                          <a:solidFill>
                            <a:srgbClr val="000000"/>
                          </a:solidFill>
                          <a:effectLst/>
                          <a:latin typeface="Arial Narrow" panose="020B0606020202030204" pitchFamily="34" charset="0"/>
                          <a:ea typeface="Calibri" panose="020F0502020204030204" pitchFamily="34" charset="0"/>
                          <a:cs typeface="ArialMT"/>
                        </a:rPr>
                        <a:t>Implementation </a:t>
                      </a:r>
                      <a:r>
                        <a:rPr lang="en-ZA" sz="1400" dirty="0">
                          <a:solidFill>
                            <a:srgbClr val="000000"/>
                          </a:solidFill>
                          <a:effectLst/>
                          <a:latin typeface="Arial Narrow" panose="020B0606020202030204" pitchFamily="34" charset="0"/>
                          <a:ea typeface="Calibri" panose="020F0502020204030204" pitchFamily="34" charset="0"/>
                          <a:cs typeface="ArialMT"/>
                        </a:rPr>
                        <a:t>of corrective actions relating to TOPS regulations monitored in 2 provinces:</a:t>
                      </a:r>
                      <a:endParaRPr lang="en-ZA" sz="1400" dirty="0">
                        <a:effectLst/>
                        <a:latin typeface="Arial Narrow" panose="020B0606020202030204" pitchFamily="34" charset="0"/>
                        <a:ea typeface="Calibri" panose="020F0502020204030204" pitchFamily="34" charset="0"/>
                        <a:cs typeface="Times New Roman" panose="02020603050405020304" pitchFamily="18" charset="0"/>
                      </a:endParaRPr>
                    </a:p>
                    <a:p>
                      <a:pPr marL="342900" lvl="0" indent="-342900" algn="just" fontAlgn="ctr">
                        <a:lnSpc>
                          <a:spcPct val="115000"/>
                        </a:lnSpc>
                        <a:spcAft>
                          <a:spcPts val="0"/>
                        </a:spcAft>
                        <a:buFont typeface="Symbol" panose="05050102010706020507" pitchFamily="18" charset="2"/>
                        <a:buChar char=""/>
                      </a:pPr>
                      <a:r>
                        <a:rPr lang="en-GB" sz="1400" spc="10" dirty="0">
                          <a:solidFill>
                            <a:srgbClr val="000000"/>
                          </a:solidFill>
                          <a:effectLst/>
                          <a:latin typeface="Arial Narrow" panose="020B0606020202030204" pitchFamily="34" charset="0"/>
                          <a:ea typeface="Calibri" panose="020F0502020204030204" pitchFamily="34" charset="0"/>
                          <a:cs typeface="AvantGarde Bk BT"/>
                        </a:rPr>
                        <a:t>North West : Department of Rural, Environment and Agricultural Development</a:t>
                      </a:r>
                      <a:endParaRPr lang="en-ZA" sz="1400" dirty="0">
                        <a:effectLst/>
                        <a:latin typeface="Arial Narrow" panose="020B0606020202030204" pitchFamily="34" charset="0"/>
                        <a:ea typeface="Calibri" panose="020F0502020204030204" pitchFamily="34" charset="0"/>
                        <a:cs typeface="Times New Roman" panose="02020603050405020304" pitchFamily="18" charset="0"/>
                      </a:endParaRPr>
                    </a:p>
                    <a:p>
                      <a:pPr marL="342900" lvl="0" indent="-342900" algn="just" fontAlgn="ctr">
                        <a:lnSpc>
                          <a:spcPct val="115000"/>
                        </a:lnSpc>
                        <a:spcAft>
                          <a:spcPts val="0"/>
                        </a:spcAft>
                        <a:buFont typeface="Symbol" panose="05050102010706020507" pitchFamily="18" charset="2"/>
                        <a:buChar char=""/>
                      </a:pPr>
                      <a:r>
                        <a:rPr lang="en-GB" sz="1400" spc="10" dirty="0">
                          <a:solidFill>
                            <a:srgbClr val="000000"/>
                          </a:solidFill>
                          <a:effectLst/>
                          <a:latin typeface="Arial Narrow" panose="020B0606020202030204" pitchFamily="34" charset="0"/>
                          <a:ea typeface="Calibri" panose="020F0502020204030204" pitchFamily="34" charset="0"/>
                          <a:cs typeface="AvantGarde Bk BT"/>
                        </a:rPr>
                        <a:t>Limpopo : Department of Economic Development, Environment and Tourism</a:t>
                      </a:r>
                      <a:endParaRPr lang="en-ZA"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 name="Slide Number Placeholder 1"/>
          <p:cNvSpPr>
            <a:spLocks noGrp="1"/>
          </p:cNvSpPr>
          <p:nvPr>
            <p:ph type="sldNum" sz="quarter" idx="12"/>
          </p:nvPr>
        </p:nvSpPr>
        <p:spPr/>
        <p:txBody>
          <a:bodyPr/>
          <a:lstStyle/>
          <a:p>
            <a:pPr>
              <a:defRPr/>
            </a:pPr>
            <a:fld id="{9C457303-9F10-4D8F-8D76-077531F17F12}" type="slidenum">
              <a:rPr lang="en-US" smtClean="0">
                <a:solidFill>
                  <a:prstClr val="black">
                    <a:tint val="75000"/>
                  </a:prstClr>
                </a:solidFill>
              </a:rPr>
              <a:pPr>
                <a:defRPr/>
              </a:pPr>
              <a:t>33</a:t>
            </a:fld>
            <a:endParaRPr lang="en-US">
              <a:solidFill>
                <a:prstClr val="black">
                  <a:tint val="75000"/>
                </a:prstClr>
              </a:solidFill>
            </a:endParaRPr>
          </a:p>
        </p:txBody>
      </p:sp>
    </p:spTree>
    <p:extLst>
      <p:ext uri="{BB962C8B-B14F-4D97-AF65-F5344CB8AC3E}">
        <p14:creationId xmlns:p14="http://schemas.microsoft.com/office/powerpoint/2010/main" val="103639081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Title 1"/>
          <p:cNvSpPr>
            <a:spLocks noGrp="1"/>
          </p:cNvSpPr>
          <p:nvPr>
            <p:ph type="title"/>
          </p:nvPr>
        </p:nvSpPr>
        <p:spPr>
          <a:xfrm>
            <a:off x="443318" y="168278"/>
            <a:ext cx="8229600" cy="584344"/>
          </a:xfrm>
        </p:spPr>
        <p:txBody>
          <a:bodyPr/>
          <a:lstStyle/>
          <a:p>
            <a:pPr eaLnBrk="1" hangingPunct="1"/>
            <a:r>
              <a:rPr lang="en-ZA" altLang="en-US" sz="2600" dirty="0" smtClean="0">
                <a:solidFill>
                  <a:srgbClr val="008000"/>
                </a:solidFill>
              </a:rPr>
              <a:t>PROGRAMME 2: LACE </a:t>
            </a:r>
            <a:endParaRPr lang="en-US" altLang="en-US" sz="2600" dirty="0">
              <a:solidFill>
                <a:srgbClr val="008000"/>
              </a:solidFill>
            </a:endParaRPr>
          </a:p>
        </p:txBody>
      </p:sp>
      <p:graphicFrame>
        <p:nvGraphicFramePr>
          <p:cNvPr id="12" name="Group 121"/>
          <p:cNvGraphicFramePr>
            <a:graphicFrameLocks noGrp="1"/>
          </p:cNvGraphicFramePr>
          <p:nvPr>
            <p:ph idx="1"/>
            <p:extLst>
              <p:ext uri="{D42A27DB-BD31-4B8C-83A1-F6EECF244321}">
                <p14:modId xmlns:p14="http://schemas.microsoft.com/office/powerpoint/2010/main" val="4072051004"/>
              </p:ext>
            </p:extLst>
          </p:nvPr>
        </p:nvGraphicFramePr>
        <p:xfrm>
          <a:off x="272957" y="891443"/>
          <a:ext cx="8625383" cy="4551495"/>
        </p:xfrm>
        <a:graphic>
          <a:graphicData uri="http://schemas.openxmlformats.org/drawingml/2006/table">
            <a:tbl>
              <a:tblPr/>
              <a:tblGrid>
                <a:gridCol w="1856094"/>
                <a:gridCol w="1678674"/>
                <a:gridCol w="2320120"/>
                <a:gridCol w="2770495"/>
              </a:tblGrid>
              <a:tr h="415998">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smtClean="0">
                          <a:ln>
                            <a:noFill/>
                          </a:ln>
                          <a:solidFill>
                            <a:schemeClr val="bg1"/>
                          </a:solidFill>
                          <a:effectLst/>
                          <a:latin typeface="Arial Narrow" pitchFamily="34" charset="0"/>
                          <a:ea typeface="+mn-ea"/>
                          <a:cs typeface="Arial" charset="0"/>
                        </a:rPr>
                        <a:t>SO: </a:t>
                      </a:r>
                      <a:r>
                        <a:rPr kumimoji="0" lang="en-ZA" sz="1400" b="1" i="0" u="none" strike="noStrike" kern="1200" cap="none" normalizeH="0" baseline="0" dirty="0" smtClean="0">
                          <a:ln>
                            <a:noFill/>
                          </a:ln>
                          <a:solidFill>
                            <a:schemeClr val="bg1"/>
                          </a:solidFill>
                          <a:effectLst/>
                          <a:latin typeface="Arial Narrow" pitchFamily="34" charset="0"/>
                          <a:ea typeface="+mn-ea"/>
                          <a:cs typeface="Arial" charset="0"/>
                        </a:rPr>
                        <a:t>Improved compliance with environmental legislation</a:t>
                      </a:r>
                      <a:endParaRPr kumimoji="0" lang="en-US" sz="1400" b="1" i="0" u="none" strike="noStrike" kern="1200" cap="none" normalizeH="0" baseline="0" dirty="0" smtClean="0">
                        <a:ln>
                          <a:noFill/>
                        </a:ln>
                        <a:solidFill>
                          <a:schemeClr val="bg1"/>
                        </a:solidFill>
                        <a:effectLst/>
                        <a:latin typeface="Arial Narrow" pitchFamily="34" charset="0"/>
                        <a:ea typeface="+mn-ea"/>
                        <a:cs typeface="Arial" charset="0"/>
                      </a:endParaRPr>
                    </a:p>
                  </a:txBody>
                  <a:tcPr marL="91454" marR="9145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hMerge="1">
                  <a:txBody>
                    <a:bodyPr/>
                    <a:lstStyle/>
                    <a:p>
                      <a:endParaRPr lang="en-ZA"/>
                    </a:p>
                  </a:txBody>
                  <a:tcPr/>
                </a:tc>
                <a:tc hMerge="1">
                  <a:txBody>
                    <a:bodyPr/>
                    <a:lstStyle/>
                    <a:p>
                      <a:endParaRPr lang="en-ZA"/>
                    </a:p>
                  </a:txBody>
                  <a:tcPr/>
                </a:tc>
                <a:tc hMerge="1">
                  <a:txBody>
                    <a:bodyPr/>
                    <a:lstStyle/>
                    <a:p>
                      <a:endParaRPr lang="en-ZA"/>
                    </a:p>
                  </a:txBody>
                  <a:tcPr/>
                </a:tc>
              </a:tr>
              <a:tr h="47212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smtClean="0">
                          <a:ln>
                            <a:noFill/>
                          </a:ln>
                          <a:solidFill>
                            <a:schemeClr val="bg1"/>
                          </a:solidFill>
                          <a:effectLst/>
                          <a:latin typeface="Arial Narrow" pitchFamily="34" charset="0"/>
                          <a:ea typeface="+mn-ea"/>
                          <a:cs typeface="Arial" charset="0"/>
                        </a:rPr>
                        <a:t>Performance indicator </a:t>
                      </a:r>
                    </a:p>
                  </a:txBody>
                  <a:tcPr marL="91454" marR="9145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algn="ctr">
                        <a:lnSpc>
                          <a:spcPct val="115000"/>
                        </a:lnSpc>
                        <a:spcAft>
                          <a:spcPts val="0"/>
                        </a:spcAft>
                      </a:pPr>
                      <a:r>
                        <a:rPr kumimoji="0" lang="en-ZA" sz="1400" b="1" i="0" u="none" strike="noStrike" kern="1200" cap="none" normalizeH="0" baseline="0" dirty="0" smtClean="0">
                          <a:ln>
                            <a:noFill/>
                          </a:ln>
                          <a:solidFill>
                            <a:schemeClr val="bg1"/>
                          </a:solidFill>
                          <a:effectLst/>
                          <a:latin typeface="Arial Narrow" pitchFamily="34" charset="0"/>
                          <a:ea typeface="+mn-ea"/>
                          <a:cs typeface="Arial" charset="0"/>
                        </a:rPr>
                        <a:t>Baseline </a:t>
                      </a:r>
                      <a:endParaRPr kumimoji="0" lang="en-ZA" sz="1400" b="1" i="0" u="none" strike="noStrike" kern="1200" cap="none" normalizeH="0" baseline="0" dirty="0">
                        <a:ln>
                          <a:noFill/>
                        </a:ln>
                        <a:solidFill>
                          <a:schemeClr val="bg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algn="ctr">
                        <a:lnSpc>
                          <a:spcPct val="115000"/>
                        </a:lnSpc>
                        <a:spcAft>
                          <a:spcPts val="0"/>
                        </a:spcAft>
                      </a:pPr>
                      <a:r>
                        <a:rPr kumimoji="0" lang="en-ZA" sz="1400" b="1" i="0" u="none" strike="noStrike" kern="1200" cap="none" normalizeH="0" baseline="0" dirty="0" smtClean="0">
                          <a:ln>
                            <a:noFill/>
                          </a:ln>
                          <a:solidFill>
                            <a:schemeClr val="bg1"/>
                          </a:solidFill>
                          <a:effectLst/>
                          <a:latin typeface="Arial Narrow" pitchFamily="34" charset="0"/>
                          <a:ea typeface="+mn-ea"/>
                          <a:cs typeface="Arial" charset="0"/>
                        </a:rPr>
                        <a:t>Annual target </a:t>
                      </a:r>
                    </a:p>
                    <a:p>
                      <a:pPr algn="ctr">
                        <a:lnSpc>
                          <a:spcPct val="115000"/>
                        </a:lnSpc>
                        <a:spcAft>
                          <a:spcPts val="0"/>
                        </a:spcAft>
                      </a:pPr>
                      <a:r>
                        <a:rPr kumimoji="0" lang="en-ZA" sz="1400" b="1" i="0" u="none" strike="noStrike" kern="1200" cap="none" normalizeH="0" baseline="0" dirty="0" smtClean="0">
                          <a:ln>
                            <a:noFill/>
                          </a:ln>
                          <a:solidFill>
                            <a:schemeClr val="bg1"/>
                          </a:solidFill>
                          <a:effectLst/>
                          <a:latin typeface="Arial Narrow" pitchFamily="34" charset="0"/>
                          <a:ea typeface="+mn-ea"/>
                          <a:cs typeface="Arial" charset="0"/>
                        </a:rPr>
                        <a:t>2014/15</a:t>
                      </a:r>
                      <a:endParaRPr kumimoji="0" lang="en-ZA" sz="1400" b="1" i="0" u="none" strike="noStrike" kern="1200" cap="none" normalizeH="0" baseline="0" dirty="0">
                        <a:ln>
                          <a:noFill/>
                        </a:ln>
                        <a:solidFill>
                          <a:schemeClr val="bg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smtClean="0">
                          <a:ln>
                            <a:noFill/>
                          </a:ln>
                          <a:solidFill>
                            <a:schemeClr val="bg1"/>
                          </a:solidFill>
                          <a:effectLst/>
                          <a:latin typeface="Arial Narrow" pitchFamily="34" charset="0"/>
                          <a:ea typeface="+mn-ea"/>
                          <a:cs typeface="Arial" charset="0"/>
                        </a:rPr>
                        <a:t>Achievements/Challenges/Corrective measures</a:t>
                      </a:r>
                    </a:p>
                  </a:txBody>
                  <a:tcPr marL="91454" marR="9145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r>
              <a:tr h="2360624">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spc="0" normalizeH="0" baseline="0" noProof="0" dirty="0" smtClean="0">
                          <a:ln>
                            <a:noFill/>
                          </a:ln>
                          <a:solidFill>
                            <a:schemeClr val="tx1"/>
                          </a:solidFill>
                          <a:effectLst/>
                          <a:uLnTx/>
                          <a:uFillTx/>
                          <a:latin typeface="Arial Narrow" pitchFamily="34" charset="0"/>
                          <a:ea typeface="+mn-ea"/>
                          <a:cs typeface="+mn-cs"/>
                        </a:rPr>
                        <a:t>Number of interventions implemented for Safety and Security of wildlife including rhinoceros populations in South Africa </a:t>
                      </a:r>
                    </a:p>
                  </a:txBody>
                  <a:tcPr marL="45728" marR="45728"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kumimoji="0" lang="en-ZA" sz="1400" b="0" i="0" u="none" strike="noStrike" kern="1200" cap="none" spc="0" normalizeH="0" baseline="0" dirty="0" smtClean="0">
                          <a:ln>
                            <a:noFill/>
                          </a:ln>
                          <a:solidFill>
                            <a:schemeClr val="tx1"/>
                          </a:solidFill>
                          <a:effectLst/>
                          <a:uLnTx/>
                          <a:uFillTx/>
                          <a:latin typeface="Arial Narrow" pitchFamily="34" charset="0"/>
                          <a:ea typeface="+mn-ea"/>
                          <a:cs typeface="+mn-cs"/>
                        </a:rPr>
                        <a:t>1 intervention</a:t>
                      </a:r>
                    </a:p>
                    <a:p>
                      <a:r>
                        <a:rPr kumimoji="0" lang="en-ZA" sz="1400" b="0" i="0" u="none" strike="noStrike" kern="1200" cap="none" spc="0" normalizeH="0" baseline="0" dirty="0" smtClean="0">
                          <a:ln>
                            <a:noFill/>
                          </a:ln>
                          <a:solidFill>
                            <a:schemeClr val="tx1"/>
                          </a:solidFill>
                          <a:effectLst/>
                          <a:uLnTx/>
                          <a:uFillTx/>
                          <a:latin typeface="Arial Narrow" pitchFamily="34" charset="0"/>
                          <a:ea typeface="+mn-ea"/>
                          <a:cs typeface="+mn-cs"/>
                        </a:rPr>
                        <a:t>implemented for the</a:t>
                      </a:r>
                    </a:p>
                    <a:p>
                      <a:r>
                        <a:rPr kumimoji="0" lang="en-ZA" sz="1400" b="0" i="0" u="none" strike="noStrike" kern="1200" cap="none" spc="0" normalizeH="0" baseline="0" dirty="0" smtClean="0">
                          <a:ln>
                            <a:noFill/>
                          </a:ln>
                          <a:solidFill>
                            <a:schemeClr val="tx1"/>
                          </a:solidFill>
                          <a:effectLst/>
                          <a:uLnTx/>
                          <a:uFillTx/>
                          <a:latin typeface="Arial Narrow" pitchFamily="34" charset="0"/>
                          <a:ea typeface="+mn-ea"/>
                          <a:cs typeface="+mn-cs"/>
                        </a:rPr>
                        <a:t>safety and security of wildlife including rhinos</a:t>
                      </a:r>
                    </a:p>
                    <a:p>
                      <a:r>
                        <a:rPr kumimoji="0" lang="en-ZA" sz="1400" b="0" i="0" u="none" strike="noStrike" kern="1200" cap="none" spc="0" normalizeH="0" baseline="0" dirty="0" smtClean="0">
                          <a:ln>
                            <a:noFill/>
                          </a:ln>
                          <a:solidFill>
                            <a:schemeClr val="tx1"/>
                          </a:solidFill>
                          <a:effectLst/>
                          <a:uLnTx/>
                          <a:uFillTx/>
                          <a:latin typeface="Arial Narrow" pitchFamily="34" charset="0"/>
                          <a:ea typeface="+mn-ea"/>
                          <a:cs typeface="+mn-cs"/>
                        </a:rPr>
                        <a:t>• </a:t>
                      </a:r>
                      <a:r>
                        <a:rPr kumimoji="0" lang="en-ZA" sz="1400" b="0" i="0" u="none" strike="noStrike" kern="1200" cap="none" spc="0" normalizeH="0" baseline="0" dirty="0" err="1" smtClean="0">
                          <a:ln>
                            <a:noFill/>
                          </a:ln>
                          <a:solidFill>
                            <a:schemeClr val="tx1"/>
                          </a:solidFill>
                          <a:effectLst/>
                          <a:uLnTx/>
                          <a:uFillTx/>
                          <a:latin typeface="Arial Narrow" pitchFamily="34" charset="0"/>
                          <a:ea typeface="+mn-ea"/>
                          <a:cs typeface="+mn-cs"/>
                        </a:rPr>
                        <a:t>MoU</a:t>
                      </a:r>
                      <a:r>
                        <a:rPr kumimoji="0" lang="en-ZA" sz="1400" b="0" i="0" u="none" strike="noStrike" kern="1200" cap="none" spc="0" normalizeH="0" baseline="0" dirty="0" smtClean="0">
                          <a:ln>
                            <a:noFill/>
                          </a:ln>
                          <a:solidFill>
                            <a:schemeClr val="tx1"/>
                          </a:solidFill>
                          <a:effectLst/>
                          <a:uLnTx/>
                          <a:uFillTx/>
                          <a:latin typeface="Arial Narrow" pitchFamily="34" charset="0"/>
                          <a:ea typeface="+mn-ea"/>
                          <a:cs typeface="+mn-cs"/>
                        </a:rPr>
                        <a:t> with SSA</a:t>
                      </a:r>
                    </a:p>
                    <a:p>
                      <a:r>
                        <a:rPr kumimoji="0" lang="en-ZA" sz="1400" b="0" i="0" u="none" strike="noStrike" kern="1200" cap="none" spc="0" normalizeH="0" baseline="0" dirty="0" smtClean="0">
                          <a:ln>
                            <a:noFill/>
                          </a:ln>
                          <a:solidFill>
                            <a:schemeClr val="tx1"/>
                          </a:solidFill>
                          <a:effectLst/>
                          <a:uLnTx/>
                          <a:uFillTx/>
                          <a:latin typeface="Arial Narrow" pitchFamily="34" charset="0"/>
                          <a:ea typeface="+mn-ea"/>
                          <a:cs typeface="+mn-cs"/>
                        </a:rPr>
                        <a:t>• Key negotiations with strategic government</a:t>
                      </a:r>
                    </a:p>
                    <a:p>
                      <a:r>
                        <a:rPr kumimoji="0" lang="en-ZA" sz="1400" b="0" i="0" u="none" strike="noStrike" kern="1200" cap="none" spc="0" normalizeH="0" baseline="0" dirty="0" smtClean="0">
                          <a:ln>
                            <a:noFill/>
                          </a:ln>
                          <a:solidFill>
                            <a:schemeClr val="tx1"/>
                          </a:solidFill>
                          <a:effectLst/>
                          <a:uLnTx/>
                          <a:uFillTx/>
                          <a:latin typeface="Arial Narrow" pitchFamily="34" charset="0"/>
                          <a:ea typeface="+mn-ea"/>
                          <a:cs typeface="+mn-cs"/>
                        </a:rPr>
                        <a:t>partners</a:t>
                      </a:r>
                      <a:endParaRPr kumimoji="0" lang="en-US" sz="1400" b="0" i="0" u="none" strike="noStrike" kern="1200" cap="none" spc="0" normalizeH="0" baseline="0" dirty="0">
                        <a:ln>
                          <a:noFill/>
                        </a:ln>
                        <a:solidFill>
                          <a:schemeClr val="tx1"/>
                        </a:solidFill>
                        <a:effectLst/>
                        <a:uLnTx/>
                        <a:uFillTx/>
                        <a:latin typeface="Arial Narrow" pitchFamily="34" charset="0"/>
                        <a:ea typeface="+mn-ea"/>
                        <a:cs typeface="+mn-cs"/>
                      </a:endParaRPr>
                    </a:p>
                  </a:txBody>
                  <a:tcPr marL="45728" marR="45728"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just">
                        <a:lnSpc>
                          <a:spcPct val="115000"/>
                        </a:lnSpc>
                        <a:spcAft>
                          <a:spcPts val="0"/>
                        </a:spcAft>
                      </a:pPr>
                      <a:r>
                        <a:rPr kumimoji="0" lang="en-ZA" sz="1400" b="0" i="0" u="none" strike="noStrike" kern="1200" cap="none" spc="0" normalizeH="0" baseline="0" dirty="0">
                          <a:ln>
                            <a:noFill/>
                          </a:ln>
                          <a:solidFill>
                            <a:schemeClr val="tx1"/>
                          </a:solidFill>
                          <a:effectLst/>
                          <a:uLnTx/>
                          <a:uFillTx/>
                          <a:latin typeface="Arial Narrow" pitchFamily="34" charset="0"/>
                          <a:ea typeface="+mn-ea"/>
                          <a:cs typeface="+mn-cs"/>
                        </a:rPr>
                        <a:t>Compliance assessments on the implementation of CITES </a:t>
                      </a:r>
                      <a:r>
                        <a:rPr kumimoji="0" lang="en-ZA" sz="1400" b="0" i="0" u="none" strike="noStrike" kern="1200" cap="none" spc="0" normalizeH="0" baseline="0" dirty="0" smtClean="0">
                          <a:ln>
                            <a:noFill/>
                          </a:ln>
                          <a:solidFill>
                            <a:schemeClr val="tx1"/>
                          </a:solidFill>
                          <a:effectLst/>
                          <a:uLnTx/>
                          <a:uFillTx/>
                          <a:latin typeface="Arial Narrow" pitchFamily="34" charset="0"/>
                          <a:ea typeface="+mn-ea"/>
                          <a:cs typeface="+mn-cs"/>
                        </a:rPr>
                        <a:t>(Convention on International Trade in Endangered Species of Wild Fauna and Flora)</a:t>
                      </a:r>
                    </a:p>
                    <a:p>
                      <a:pPr algn="just">
                        <a:lnSpc>
                          <a:spcPct val="115000"/>
                        </a:lnSpc>
                        <a:spcAft>
                          <a:spcPts val="0"/>
                        </a:spcAft>
                      </a:pPr>
                      <a:r>
                        <a:rPr kumimoji="0" lang="en-ZA" sz="1400" b="0" i="0" u="none" strike="noStrike" kern="1200" cap="none" spc="0" normalizeH="0" baseline="0" dirty="0" smtClean="0">
                          <a:ln>
                            <a:noFill/>
                          </a:ln>
                          <a:solidFill>
                            <a:schemeClr val="tx1"/>
                          </a:solidFill>
                          <a:effectLst/>
                          <a:uLnTx/>
                          <a:uFillTx/>
                          <a:latin typeface="Arial Narrow" pitchFamily="34" charset="0"/>
                          <a:ea typeface="+mn-ea"/>
                          <a:cs typeface="+mn-cs"/>
                        </a:rPr>
                        <a:t>regulations </a:t>
                      </a:r>
                      <a:r>
                        <a:rPr kumimoji="0" lang="en-ZA" sz="1400" b="0" i="0" u="none" strike="noStrike" kern="1200" cap="none" spc="0" normalizeH="0" baseline="0" dirty="0">
                          <a:ln>
                            <a:noFill/>
                          </a:ln>
                          <a:solidFill>
                            <a:schemeClr val="tx1"/>
                          </a:solidFill>
                          <a:effectLst/>
                          <a:uLnTx/>
                          <a:uFillTx/>
                          <a:latin typeface="Arial Narrow" pitchFamily="34" charset="0"/>
                          <a:ea typeface="+mn-ea"/>
                          <a:cs typeface="+mn-cs"/>
                        </a:rPr>
                        <a:t>conducted in two provinces.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just" defTabSz="457200" rtl="0" eaLnBrk="1" fontAlgn="auto" latinLnBrk="0" hangingPunct="1">
                        <a:lnSpc>
                          <a:spcPct val="115000"/>
                        </a:lnSpc>
                        <a:spcBef>
                          <a:spcPts val="0"/>
                        </a:spcBef>
                        <a:spcAft>
                          <a:spcPts val="0"/>
                        </a:spcAft>
                        <a:buClrTx/>
                        <a:buSzTx/>
                        <a:buFontTx/>
                        <a:buNone/>
                        <a:tabLst/>
                        <a:defRPr/>
                      </a:pPr>
                      <a:r>
                        <a:rPr lang="en-ZA" sz="1400" b="1" i="1" kern="1200" dirty="0" smtClean="0">
                          <a:solidFill>
                            <a:schemeClr val="tx1"/>
                          </a:solidFill>
                          <a:latin typeface="Arial Narrow" pitchFamily="34" charset="0"/>
                          <a:ea typeface="+mn-ea"/>
                          <a:cs typeface="+mn-cs"/>
                        </a:rPr>
                        <a:t>Progress:</a:t>
                      </a:r>
                    </a:p>
                    <a:p>
                      <a:pPr algn="just">
                        <a:lnSpc>
                          <a:spcPct val="115000"/>
                        </a:lnSpc>
                        <a:spcAft>
                          <a:spcPts val="0"/>
                        </a:spcAft>
                      </a:pPr>
                      <a:r>
                        <a:rPr kumimoji="0" lang="en-ZA" sz="1400" b="0" i="0" u="none" strike="noStrike" kern="1200" cap="none" spc="0" normalizeH="0" baseline="0" dirty="0" smtClean="0">
                          <a:ln>
                            <a:noFill/>
                          </a:ln>
                          <a:solidFill>
                            <a:schemeClr val="tx1"/>
                          </a:solidFill>
                          <a:effectLst/>
                          <a:uLnTx/>
                          <a:uFillTx/>
                          <a:latin typeface="Arial Narrow" pitchFamily="34" charset="0"/>
                          <a:ea typeface="+mn-ea"/>
                          <a:cs typeface="+mn-cs"/>
                        </a:rPr>
                        <a:t>Compliance </a:t>
                      </a:r>
                      <a:r>
                        <a:rPr kumimoji="0" lang="en-ZA" sz="1400" b="0" i="0" u="none" strike="noStrike" kern="1200" cap="none" spc="0" normalizeH="0" baseline="0" dirty="0">
                          <a:ln>
                            <a:noFill/>
                          </a:ln>
                          <a:solidFill>
                            <a:schemeClr val="tx1"/>
                          </a:solidFill>
                          <a:effectLst/>
                          <a:uLnTx/>
                          <a:uFillTx/>
                          <a:latin typeface="Arial Narrow" pitchFamily="34" charset="0"/>
                          <a:ea typeface="+mn-ea"/>
                          <a:cs typeface="+mn-cs"/>
                        </a:rPr>
                        <a:t>assessments on the implementation of CITES regulations conducted in 2 provinces:</a:t>
                      </a:r>
                    </a:p>
                    <a:p>
                      <a:pPr marL="342900" lvl="0" indent="-342900" algn="just" fontAlgn="ctr">
                        <a:lnSpc>
                          <a:spcPct val="115000"/>
                        </a:lnSpc>
                        <a:spcAft>
                          <a:spcPts val="0"/>
                        </a:spcAft>
                        <a:buFont typeface="Symbol" panose="05050102010706020507" pitchFamily="18" charset="2"/>
                        <a:buChar char=""/>
                      </a:pPr>
                      <a:r>
                        <a:rPr kumimoji="0" lang="en-GB" sz="1400" b="0" i="0" u="none" strike="noStrike" kern="1200" cap="none" spc="0" normalizeH="0" baseline="0" dirty="0">
                          <a:ln>
                            <a:noFill/>
                          </a:ln>
                          <a:solidFill>
                            <a:schemeClr val="tx1"/>
                          </a:solidFill>
                          <a:effectLst/>
                          <a:uLnTx/>
                          <a:uFillTx/>
                          <a:latin typeface="Arial Narrow" pitchFamily="34" charset="0"/>
                          <a:ea typeface="+mn-ea"/>
                          <a:cs typeface="+mn-cs"/>
                        </a:rPr>
                        <a:t>North West : Department of Rural, Environment and Agricultural Development</a:t>
                      </a:r>
                      <a:endParaRPr kumimoji="0" lang="en-ZA" sz="1400" b="0" i="0" u="none" strike="noStrike" kern="1200" cap="none" spc="0" normalizeH="0" baseline="0" dirty="0">
                        <a:ln>
                          <a:noFill/>
                        </a:ln>
                        <a:solidFill>
                          <a:schemeClr val="tx1"/>
                        </a:solidFill>
                        <a:effectLst/>
                        <a:uLnTx/>
                        <a:uFillTx/>
                        <a:latin typeface="Arial Narrow" pitchFamily="34" charset="0"/>
                        <a:ea typeface="+mn-ea"/>
                        <a:cs typeface="+mn-cs"/>
                      </a:endParaRPr>
                    </a:p>
                    <a:p>
                      <a:pPr marL="342900" lvl="0" indent="-342900" algn="just" fontAlgn="ctr">
                        <a:lnSpc>
                          <a:spcPct val="115000"/>
                        </a:lnSpc>
                        <a:spcAft>
                          <a:spcPts val="0"/>
                        </a:spcAft>
                        <a:buFont typeface="Symbol" panose="05050102010706020507" pitchFamily="18" charset="2"/>
                        <a:buChar char=""/>
                      </a:pPr>
                      <a:r>
                        <a:rPr kumimoji="0" lang="en-GB" sz="1400" b="0" i="0" u="none" strike="noStrike" kern="1200" cap="none" spc="0" normalizeH="0" baseline="0" dirty="0">
                          <a:ln>
                            <a:noFill/>
                          </a:ln>
                          <a:solidFill>
                            <a:schemeClr val="tx1"/>
                          </a:solidFill>
                          <a:effectLst/>
                          <a:uLnTx/>
                          <a:uFillTx/>
                          <a:latin typeface="Arial Narrow" pitchFamily="34" charset="0"/>
                          <a:ea typeface="+mn-ea"/>
                          <a:cs typeface="+mn-cs"/>
                        </a:rPr>
                        <a:t>Limpopo : Department of Economic Development, Environment and Tourism </a:t>
                      </a:r>
                      <a:endParaRPr kumimoji="0" lang="en-ZA" sz="1400" b="0" i="0" u="none" strike="noStrike" kern="1200" cap="none" spc="0" normalizeH="0" baseline="0" dirty="0">
                        <a:ln>
                          <a:noFill/>
                        </a:ln>
                        <a:solidFill>
                          <a:schemeClr val="tx1"/>
                        </a:solidFill>
                        <a:effectLst/>
                        <a:uLnTx/>
                        <a:uFillTx/>
                        <a:latin typeface="Arial Narrow" pitchFamily="34" charset="0"/>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09732">
                <a:tc vMerge="1">
                  <a:txBody>
                    <a:bodyPr/>
                    <a:lstStyle/>
                    <a:p>
                      <a:endParaRPr kumimoji="0" lang="en-ZA" sz="1200" b="0" i="0" u="none" strike="noStrike" kern="1200" cap="none" spc="0" normalizeH="0" baseline="0" noProof="0" dirty="0" smtClean="0">
                        <a:ln>
                          <a:noFill/>
                        </a:ln>
                        <a:solidFill>
                          <a:schemeClr val="tx1"/>
                        </a:solidFill>
                        <a:effectLst/>
                        <a:uLnTx/>
                        <a:uFillTx/>
                        <a:latin typeface="Arial Narrow" pitchFamily="34" charset="0"/>
                        <a:ea typeface="+mn-ea"/>
                        <a:cs typeface="+mn-cs"/>
                      </a:endParaRPr>
                    </a:p>
                  </a:txBody>
                  <a:tcPr marL="45728" marR="45728"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just">
                        <a:lnSpc>
                          <a:spcPct val="115000"/>
                        </a:lnSpc>
                        <a:spcAft>
                          <a:spcPts val="0"/>
                        </a:spcAft>
                      </a:pPr>
                      <a:r>
                        <a:rPr lang="en-ZA" sz="1400">
                          <a:solidFill>
                            <a:srgbClr val="000000"/>
                          </a:solidFill>
                          <a:effectLst/>
                          <a:latin typeface="Arial Narrow" panose="020B0606020202030204" pitchFamily="34" charset="0"/>
                          <a:ea typeface="Calibri" panose="020F0502020204030204" pitchFamily="34" charset="0"/>
                          <a:cs typeface="ArialMT"/>
                        </a:rPr>
                        <a:t>907</a:t>
                      </a:r>
                      <a:endParaRPr lang="en-ZA" sz="14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just">
                        <a:lnSpc>
                          <a:spcPct val="115000"/>
                        </a:lnSpc>
                        <a:spcAft>
                          <a:spcPts val="0"/>
                        </a:spcAft>
                      </a:pPr>
                      <a:r>
                        <a:rPr lang="en-ZA" sz="1400" dirty="0">
                          <a:solidFill>
                            <a:srgbClr val="000000"/>
                          </a:solidFill>
                          <a:effectLst/>
                          <a:latin typeface="Arial Narrow" panose="020B0606020202030204" pitchFamily="34" charset="0"/>
                          <a:ea typeface="Calibri" panose="020F0502020204030204" pitchFamily="34" charset="0"/>
                          <a:cs typeface="ArialMT"/>
                        </a:rPr>
                        <a:t>1 100 Environmental monitors trained and deployed</a:t>
                      </a:r>
                      <a:endParaRPr lang="en-ZA"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just" defTabSz="457200" rtl="0" eaLnBrk="1" fontAlgn="auto" latinLnBrk="0" hangingPunct="1">
                        <a:lnSpc>
                          <a:spcPct val="115000"/>
                        </a:lnSpc>
                        <a:spcBef>
                          <a:spcPts val="0"/>
                        </a:spcBef>
                        <a:spcAft>
                          <a:spcPts val="0"/>
                        </a:spcAft>
                        <a:buClrTx/>
                        <a:buSzTx/>
                        <a:buFontTx/>
                        <a:buNone/>
                        <a:tabLst/>
                        <a:defRPr/>
                      </a:pPr>
                      <a:r>
                        <a:rPr lang="en-ZA" sz="1400" b="1" i="1" kern="1200" dirty="0" smtClean="0">
                          <a:solidFill>
                            <a:schemeClr val="tx1"/>
                          </a:solidFill>
                          <a:latin typeface="Arial Narrow" pitchFamily="34" charset="0"/>
                          <a:ea typeface="+mn-ea"/>
                          <a:cs typeface="+mn-cs"/>
                        </a:rPr>
                        <a:t>Progress:</a:t>
                      </a:r>
                    </a:p>
                    <a:p>
                      <a:pPr algn="just">
                        <a:lnSpc>
                          <a:spcPct val="115000"/>
                        </a:lnSpc>
                        <a:spcAft>
                          <a:spcPts val="0"/>
                        </a:spcAft>
                      </a:pPr>
                      <a:r>
                        <a:rPr lang="en-GB" sz="1400" spc="10" dirty="0" smtClean="0">
                          <a:solidFill>
                            <a:srgbClr val="000000"/>
                          </a:solidFill>
                          <a:effectLst/>
                          <a:latin typeface="Arial Narrow" panose="020B0606020202030204" pitchFamily="34" charset="0"/>
                          <a:ea typeface="Calibri" panose="020F0502020204030204" pitchFamily="34" charset="0"/>
                          <a:cs typeface="AvantGarde Bk BT"/>
                        </a:rPr>
                        <a:t>1 </a:t>
                      </a:r>
                      <a:r>
                        <a:rPr lang="en-GB" sz="1400" spc="10" dirty="0">
                          <a:solidFill>
                            <a:srgbClr val="000000"/>
                          </a:solidFill>
                          <a:effectLst/>
                          <a:latin typeface="Arial Narrow" panose="020B0606020202030204" pitchFamily="34" charset="0"/>
                          <a:ea typeface="Calibri" panose="020F0502020204030204" pitchFamily="34" charset="0"/>
                          <a:cs typeface="AvantGarde Bk BT"/>
                        </a:rPr>
                        <a:t>102 Environmental monitors trained and deployed</a:t>
                      </a:r>
                      <a:endParaRPr lang="en-ZA" sz="1400" dirty="0">
                        <a:effectLst/>
                        <a:latin typeface="Arial Narrow" panose="020B0606020202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ZA" sz="1400" dirty="0">
                          <a:solidFill>
                            <a:srgbClr val="000000"/>
                          </a:solidFill>
                          <a:effectLst/>
                          <a:latin typeface="Arial Narrow" panose="020B0606020202030204" pitchFamily="34" charset="0"/>
                          <a:ea typeface="Calibri" panose="020F0502020204030204" pitchFamily="34" charset="0"/>
                          <a:cs typeface="ArialMT"/>
                        </a:rPr>
                        <a:t> </a:t>
                      </a:r>
                      <a:endParaRPr lang="en-ZA"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 name="Slide Number Placeholder 1"/>
          <p:cNvSpPr>
            <a:spLocks noGrp="1"/>
          </p:cNvSpPr>
          <p:nvPr>
            <p:ph type="sldNum" sz="quarter" idx="12"/>
          </p:nvPr>
        </p:nvSpPr>
        <p:spPr/>
        <p:txBody>
          <a:bodyPr/>
          <a:lstStyle/>
          <a:p>
            <a:pPr>
              <a:defRPr/>
            </a:pPr>
            <a:fld id="{9C457303-9F10-4D8F-8D76-077531F17F12}" type="slidenum">
              <a:rPr lang="en-US" smtClean="0">
                <a:solidFill>
                  <a:prstClr val="black">
                    <a:tint val="75000"/>
                  </a:prstClr>
                </a:solidFill>
              </a:rPr>
              <a:pPr>
                <a:defRPr/>
              </a:pPr>
              <a:t>34</a:t>
            </a:fld>
            <a:endParaRPr lang="en-US">
              <a:solidFill>
                <a:prstClr val="black">
                  <a:tint val="75000"/>
                </a:prstClr>
              </a:solidFill>
            </a:endParaRPr>
          </a:p>
        </p:txBody>
      </p:sp>
    </p:spTree>
    <p:extLst>
      <p:ext uri="{BB962C8B-B14F-4D97-AF65-F5344CB8AC3E}">
        <p14:creationId xmlns:p14="http://schemas.microsoft.com/office/powerpoint/2010/main" val="327330005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Title 1"/>
          <p:cNvSpPr>
            <a:spLocks noGrp="1"/>
          </p:cNvSpPr>
          <p:nvPr>
            <p:ph type="title"/>
          </p:nvPr>
        </p:nvSpPr>
        <p:spPr>
          <a:xfrm>
            <a:off x="443318" y="168278"/>
            <a:ext cx="8229600" cy="584344"/>
          </a:xfrm>
        </p:spPr>
        <p:txBody>
          <a:bodyPr/>
          <a:lstStyle/>
          <a:p>
            <a:pPr eaLnBrk="1" hangingPunct="1"/>
            <a:r>
              <a:rPr lang="en-ZA" altLang="en-US" sz="2600" dirty="0" smtClean="0">
                <a:solidFill>
                  <a:srgbClr val="008000"/>
                </a:solidFill>
              </a:rPr>
              <a:t>PROGRAMME 2: LACE </a:t>
            </a:r>
            <a:endParaRPr lang="en-US" altLang="en-US" sz="2600" dirty="0">
              <a:solidFill>
                <a:srgbClr val="008000"/>
              </a:solidFill>
            </a:endParaRPr>
          </a:p>
        </p:txBody>
      </p:sp>
      <p:graphicFrame>
        <p:nvGraphicFramePr>
          <p:cNvPr id="12" name="Group 121"/>
          <p:cNvGraphicFramePr>
            <a:graphicFrameLocks noGrp="1"/>
          </p:cNvGraphicFramePr>
          <p:nvPr>
            <p:ph idx="1"/>
            <p:extLst>
              <p:ext uri="{D42A27DB-BD31-4B8C-83A1-F6EECF244321}">
                <p14:modId xmlns:p14="http://schemas.microsoft.com/office/powerpoint/2010/main" val="3221498699"/>
              </p:ext>
            </p:extLst>
          </p:nvPr>
        </p:nvGraphicFramePr>
        <p:xfrm>
          <a:off x="245660" y="891441"/>
          <a:ext cx="8666328" cy="2725215"/>
        </p:xfrm>
        <a:graphic>
          <a:graphicData uri="http://schemas.openxmlformats.org/drawingml/2006/table">
            <a:tbl>
              <a:tblPr/>
              <a:tblGrid>
                <a:gridCol w="2402382"/>
                <a:gridCol w="2242962"/>
                <a:gridCol w="1821468"/>
                <a:gridCol w="2199516"/>
              </a:tblGrid>
              <a:tr h="606439">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dirty="0" smtClean="0">
                          <a:ln>
                            <a:noFill/>
                          </a:ln>
                          <a:solidFill>
                            <a:schemeClr val="bg1"/>
                          </a:solidFill>
                          <a:effectLst/>
                          <a:uLnTx/>
                          <a:uFillTx/>
                          <a:latin typeface="Arial Narrow" pitchFamily="34" charset="0"/>
                          <a:ea typeface="+mn-ea"/>
                          <a:cs typeface="+mn-cs"/>
                        </a:rPr>
                        <a:t>SO: </a:t>
                      </a:r>
                      <a:r>
                        <a:rPr kumimoji="0" lang="en-ZA" sz="1400" b="1" i="0" u="none" strike="noStrike" kern="1200" cap="none" spc="0" normalizeH="0" baseline="0" dirty="0" smtClean="0">
                          <a:ln>
                            <a:noFill/>
                          </a:ln>
                          <a:solidFill>
                            <a:schemeClr val="bg1"/>
                          </a:solidFill>
                          <a:effectLst/>
                          <a:uLnTx/>
                          <a:uFillTx/>
                          <a:latin typeface="Arial Narrow" pitchFamily="34" charset="0"/>
                          <a:ea typeface="+mn-ea"/>
                          <a:cs typeface="+mn-cs"/>
                        </a:rPr>
                        <a:t>Potential negative impacts of all significant developments prevented or managed</a:t>
                      </a:r>
                      <a:endParaRPr kumimoji="0" lang="en-US" sz="1400" b="1" i="0" u="none" strike="noStrike" kern="1200" cap="none" spc="0" normalizeH="0" baseline="0" dirty="0" smtClean="0">
                        <a:ln>
                          <a:noFill/>
                        </a:ln>
                        <a:solidFill>
                          <a:schemeClr val="bg1"/>
                        </a:solidFill>
                        <a:effectLst/>
                        <a:uLnTx/>
                        <a:uFillTx/>
                        <a:latin typeface="Arial Narrow" pitchFamily="34" charset="0"/>
                        <a:ea typeface="+mn-ea"/>
                        <a:cs typeface="+mn-cs"/>
                      </a:endParaRPr>
                    </a:p>
                  </a:txBody>
                  <a:tcPr marL="91454" marR="9145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b="1" kern="1200" dirty="0" smtClean="0">
                        <a:solidFill>
                          <a:schemeClr val="tx1"/>
                        </a:solidFill>
                        <a:latin typeface="Arial Narrow" pitchFamily="34" charset="0"/>
                        <a:ea typeface="+mn-ea"/>
                        <a:cs typeface="+mn-cs"/>
                      </a:endParaRPr>
                    </a:p>
                  </a:txBody>
                  <a:tcPr marL="91454" marR="9145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ZA"/>
                    </a:p>
                  </a:txBody>
                  <a:tcPr/>
                </a:tc>
                <a:tc hMerge="1">
                  <a:txBody>
                    <a:bodyPr/>
                    <a:lstStyle/>
                    <a:p>
                      <a:endParaRPr lang="en-ZA"/>
                    </a:p>
                  </a:txBody>
                  <a:tcPr/>
                </a:tc>
              </a:tr>
              <a:tr h="7062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smtClean="0">
                          <a:ln>
                            <a:noFill/>
                          </a:ln>
                          <a:solidFill>
                            <a:schemeClr val="bg1"/>
                          </a:solidFill>
                          <a:effectLst/>
                          <a:latin typeface="Arial Narrow" pitchFamily="34" charset="0"/>
                          <a:ea typeface="+mn-ea"/>
                          <a:cs typeface="Arial" charset="0"/>
                        </a:rPr>
                        <a:t>Performance indicator </a:t>
                      </a:r>
                    </a:p>
                  </a:txBody>
                  <a:tcPr marL="91454" marR="9145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algn="ctr">
                        <a:lnSpc>
                          <a:spcPct val="115000"/>
                        </a:lnSpc>
                        <a:spcAft>
                          <a:spcPts val="0"/>
                        </a:spcAft>
                      </a:pPr>
                      <a:r>
                        <a:rPr kumimoji="0" lang="en-ZA" sz="1400" b="1" i="0" u="none" strike="noStrike" kern="1200" cap="none" normalizeH="0" baseline="0" dirty="0" smtClean="0">
                          <a:ln>
                            <a:noFill/>
                          </a:ln>
                          <a:solidFill>
                            <a:schemeClr val="bg1"/>
                          </a:solidFill>
                          <a:effectLst/>
                          <a:latin typeface="Arial Narrow" pitchFamily="34" charset="0"/>
                          <a:ea typeface="+mn-ea"/>
                          <a:cs typeface="Arial" charset="0"/>
                        </a:rPr>
                        <a:t>Baseline </a:t>
                      </a:r>
                      <a:endParaRPr kumimoji="0" lang="en-ZA" sz="1400" b="1" i="0" u="none" strike="noStrike" kern="1200" cap="none" normalizeH="0" baseline="0" dirty="0">
                        <a:ln>
                          <a:noFill/>
                        </a:ln>
                        <a:solidFill>
                          <a:schemeClr val="bg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algn="ctr">
                        <a:lnSpc>
                          <a:spcPct val="115000"/>
                        </a:lnSpc>
                        <a:spcAft>
                          <a:spcPts val="0"/>
                        </a:spcAft>
                      </a:pPr>
                      <a:r>
                        <a:rPr kumimoji="0" lang="en-ZA" sz="1400" b="1" i="0" u="none" strike="noStrike" kern="1200" cap="none" normalizeH="0" baseline="0" dirty="0" smtClean="0">
                          <a:ln>
                            <a:noFill/>
                          </a:ln>
                          <a:solidFill>
                            <a:schemeClr val="bg1"/>
                          </a:solidFill>
                          <a:effectLst/>
                          <a:latin typeface="Arial Narrow" pitchFamily="34" charset="0"/>
                          <a:ea typeface="+mn-ea"/>
                          <a:cs typeface="Arial" charset="0"/>
                        </a:rPr>
                        <a:t>Annual target </a:t>
                      </a:r>
                    </a:p>
                    <a:p>
                      <a:pPr algn="ctr">
                        <a:lnSpc>
                          <a:spcPct val="115000"/>
                        </a:lnSpc>
                        <a:spcAft>
                          <a:spcPts val="0"/>
                        </a:spcAft>
                      </a:pPr>
                      <a:r>
                        <a:rPr kumimoji="0" lang="en-ZA" sz="1400" b="1" i="0" u="none" strike="noStrike" kern="1200" cap="none" normalizeH="0" baseline="0" dirty="0" smtClean="0">
                          <a:ln>
                            <a:noFill/>
                          </a:ln>
                          <a:solidFill>
                            <a:schemeClr val="bg1"/>
                          </a:solidFill>
                          <a:effectLst/>
                          <a:latin typeface="Arial Narrow" pitchFamily="34" charset="0"/>
                          <a:ea typeface="+mn-ea"/>
                          <a:cs typeface="Arial" charset="0"/>
                        </a:rPr>
                        <a:t>2014/15</a:t>
                      </a:r>
                      <a:endParaRPr kumimoji="0" lang="en-ZA" sz="1400" b="1" i="0" u="none" strike="noStrike" kern="1200" cap="none" normalizeH="0" baseline="0" dirty="0">
                        <a:ln>
                          <a:noFill/>
                        </a:ln>
                        <a:solidFill>
                          <a:schemeClr val="bg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smtClean="0">
                          <a:ln>
                            <a:noFill/>
                          </a:ln>
                          <a:solidFill>
                            <a:schemeClr val="bg1"/>
                          </a:solidFill>
                          <a:effectLst/>
                          <a:latin typeface="Arial Narrow" pitchFamily="34" charset="0"/>
                          <a:ea typeface="+mn-ea"/>
                          <a:cs typeface="Arial" charset="0"/>
                        </a:rPr>
                        <a:t>Achievements/Challenges/Corrective measures</a:t>
                      </a:r>
                    </a:p>
                  </a:txBody>
                  <a:tcPr marL="91454" marR="9145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r>
              <a:tr h="141251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400" kern="1200" dirty="0" smtClean="0">
                          <a:solidFill>
                            <a:schemeClr val="tx1"/>
                          </a:solidFill>
                          <a:latin typeface="Arial Narrow" pitchFamily="34" charset="0"/>
                          <a:ea typeface="+mn-ea"/>
                          <a:cs typeface="+mn-cs"/>
                        </a:rPr>
                        <a:t>Number of tools for mitigation of negative impacts of development developed and implemented</a:t>
                      </a:r>
                      <a:endParaRPr lang="en-US" sz="1400" kern="1200" dirty="0" smtClean="0">
                        <a:solidFill>
                          <a:schemeClr val="tx1"/>
                        </a:solidFill>
                        <a:latin typeface="Arial Narrow" pitchFamily="34" charset="0"/>
                        <a:ea typeface="+mn-ea"/>
                        <a:cs typeface="+mn-cs"/>
                      </a:endParaRPr>
                    </a:p>
                  </a:txBody>
                  <a:tcPr marL="45728" marR="45728"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just">
                        <a:lnSpc>
                          <a:spcPct val="115000"/>
                        </a:lnSpc>
                        <a:spcAft>
                          <a:spcPts val="0"/>
                        </a:spcAft>
                      </a:pPr>
                      <a:r>
                        <a:rPr lang="en-ZA" sz="1400" kern="1200" dirty="0">
                          <a:solidFill>
                            <a:schemeClr val="tx1"/>
                          </a:solidFill>
                          <a:latin typeface="Arial Narrow" pitchFamily="34" charset="0"/>
                          <a:ea typeface="+mn-ea"/>
                          <a:cs typeface="+mn-cs"/>
                        </a:rPr>
                        <a:t>Draft Minimum</a:t>
                      </a:r>
                    </a:p>
                    <a:p>
                      <a:pPr algn="just">
                        <a:lnSpc>
                          <a:spcPct val="115000"/>
                        </a:lnSpc>
                        <a:spcAft>
                          <a:spcPts val="0"/>
                        </a:spcAft>
                      </a:pPr>
                      <a:r>
                        <a:rPr lang="en-ZA" sz="1400" kern="1200" dirty="0">
                          <a:solidFill>
                            <a:schemeClr val="tx1"/>
                          </a:solidFill>
                          <a:latin typeface="Arial Narrow" pitchFamily="34" charset="0"/>
                          <a:ea typeface="+mn-ea"/>
                          <a:cs typeface="+mn-cs"/>
                        </a:rPr>
                        <a:t>requirements for</a:t>
                      </a:r>
                    </a:p>
                    <a:p>
                      <a:pPr algn="just">
                        <a:lnSpc>
                          <a:spcPct val="115000"/>
                        </a:lnSpc>
                        <a:spcAft>
                          <a:spcPts val="0"/>
                        </a:spcAft>
                      </a:pPr>
                      <a:r>
                        <a:rPr lang="en-ZA" sz="1400" kern="1200" dirty="0">
                          <a:solidFill>
                            <a:schemeClr val="tx1"/>
                          </a:solidFill>
                          <a:latin typeface="Arial Narrow" pitchFamily="34" charset="0"/>
                          <a:ea typeface="+mn-ea"/>
                          <a:cs typeface="+mn-cs"/>
                        </a:rPr>
                        <a:t>biodiversity in land use planning and IEM</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just">
                        <a:lnSpc>
                          <a:spcPct val="115000"/>
                        </a:lnSpc>
                        <a:spcAft>
                          <a:spcPts val="0"/>
                        </a:spcAft>
                      </a:pPr>
                      <a:r>
                        <a:rPr lang="en-ZA" sz="1400" kern="1200" dirty="0">
                          <a:solidFill>
                            <a:schemeClr val="tx1"/>
                          </a:solidFill>
                          <a:latin typeface="Arial Narrow" pitchFamily="34" charset="0"/>
                          <a:ea typeface="+mn-ea"/>
                          <a:cs typeface="+mn-cs"/>
                        </a:rPr>
                        <a:t>Minimum requirements</a:t>
                      </a:r>
                    </a:p>
                    <a:p>
                      <a:pPr algn="just">
                        <a:lnSpc>
                          <a:spcPct val="115000"/>
                        </a:lnSpc>
                        <a:spcAft>
                          <a:spcPts val="0"/>
                        </a:spcAft>
                      </a:pPr>
                      <a:r>
                        <a:rPr lang="en-ZA" sz="1400" kern="1200" dirty="0">
                          <a:solidFill>
                            <a:schemeClr val="tx1"/>
                          </a:solidFill>
                          <a:latin typeface="Arial Narrow" pitchFamily="34" charset="0"/>
                          <a:ea typeface="+mn-ea"/>
                          <a:cs typeface="+mn-cs"/>
                        </a:rPr>
                        <a:t>for biodiversity in land</a:t>
                      </a:r>
                    </a:p>
                    <a:p>
                      <a:pPr algn="just">
                        <a:lnSpc>
                          <a:spcPct val="115000"/>
                        </a:lnSpc>
                        <a:spcAft>
                          <a:spcPts val="0"/>
                        </a:spcAft>
                      </a:pPr>
                      <a:r>
                        <a:rPr lang="en-ZA" sz="1400" kern="1200" dirty="0">
                          <a:solidFill>
                            <a:schemeClr val="tx1"/>
                          </a:solidFill>
                          <a:latin typeface="Arial Narrow" pitchFamily="34" charset="0"/>
                          <a:ea typeface="+mn-ea"/>
                          <a:cs typeface="+mn-cs"/>
                        </a:rPr>
                        <a:t>use planning and IEM</a:t>
                      </a:r>
                    </a:p>
                    <a:p>
                      <a:pPr algn="just">
                        <a:lnSpc>
                          <a:spcPct val="115000"/>
                        </a:lnSpc>
                        <a:spcAft>
                          <a:spcPts val="0"/>
                        </a:spcAft>
                      </a:pPr>
                      <a:r>
                        <a:rPr lang="en-ZA" sz="1400" kern="1200" dirty="0">
                          <a:solidFill>
                            <a:schemeClr val="tx1"/>
                          </a:solidFill>
                          <a:latin typeface="Arial Narrow" pitchFamily="34" charset="0"/>
                          <a:ea typeface="+mn-ea"/>
                          <a:cs typeface="+mn-cs"/>
                        </a:rPr>
                        <a:t>finalised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just">
                        <a:lnSpc>
                          <a:spcPct val="115000"/>
                        </a:lnSpc>
                        <a:spcAft>
                          <a:spcPts val="0"/>
                        </a:spcAft>
                      </a:pPr>
                      <a:r>
                        <a:rPr lang="en-ZA" sz="1400" b="1" i="1" kern="1200" dirty="0" smtClean="0">
                          <a:solidFill>
                            <a:schemeClr val="tx1"/>
                          </a:solidFill>
                          <a:latin typeface="Arial Narrow" pitchFamily="34" charset="0"/>
                          <a:ea typeface="+mn-ea"/>
                          <a:cs typeface="+mn-cs"/>
                        </a:rPr>
                        <a:t>Progress:</a:t>
                      </a:r>
                    </a:p>
                    <a:p>
                      <a:pPr algn="just">
                        <a:lnSpc>
                          <a:spcPct val="115000"/>
                        </a:lnSpc>
                        <a:spcAft>
                          <a:spcPts val="0"/>
                        </a:spcAft>
                      </a:pPr>
                      <a:r>
                        <a:rPr lang="en-ZA" sz="1400" kern="1200" dirty="0" smtClean="0">
                          <a:solidFill>
                            <a:schemeClr val="tx1"/>
                          </a:solidFill>
                          <a:latin typeface="Arial Narrow" pitchFamily="34" charset="0"/>
                          <a:ea typeface="+mn-ea"/>
                          <a:cs typeface="+mn-cs"/>
                        </a:rPr>
                        <a:t>Minimum </a:t>
                      </a:r>
                      <a:r>
                        <a:rPr lang="en-ZA" sz="1400" kern="1200" dirty="0">
                          <a:solidFill>
                            <a:schemeClr val="tx1"/>
                          </a:solidFill>
                          <a:latin typeface="Arial Narrow" pitchFamily="34" charset="0"/>
                          <a:ea typeface="+mn-ea"/>
                          <a:cs typeface="+mn-cs"/>
                        </a:rPr>
                        <a:t>requirements for biodiversity in land use planning and IEM finalised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 name="Slide Number Placeholder 1"/>
          <p:cNvSpPr>
            <a:spLocks noGrp="1"/>
          </p:cNvSpPr>
          <p:nvPr>
            <p:ph type="sldNum" sz="quarter" idx="12"/>
          </p:nvPr>
        </p:nvSpPr>
        <p:spPr/>
        <p:txBody>
          <a:bodyPr/>
          <a:lstStyle/>
          <a:p>
            <a:pPr>
              <a:defRPr/>
            </a:pPr>
            <a:fld id="{9C457303-9F10-4D8F-8D76-077531F17F12}" type="slidenum">
              <a:rPr lang="en-US" smtClean="0">
                <a:solidFill>
                  <a:prstClr val="black">
                    <a:tint val="75000"/>
                  </a:prstClr>
                </a:solidFill>
              </a:rPr>
              <a:pPr>
                <a:defRPr/>
              </a:pPr>
              <a:t>35</a:t>
            </a:fld>
            <a:endParaRPr lang="en-US">
              <a:solidFill>
                <a:prstClr val="black">
                  <a:tint val="75000"/>
                </a:prstClr>
              </a:solidFill>
            </a:endParaRPr>
          </a:p>
        </p:txBody>
      </p:sp>
    </p:spTree>
    <p:extLst>
      <p:ext uri="{BB962C8B-B14F-4D97-AF65-F5344CB8AC3E}">
        <p14:creationId xmlns:p14="http://schemas.microsoft.com/office/powerpoint/2010/main" val="14036081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Title 1"/>
          <p:cNvSpPr>
            <a:spLocks noGrp="1"/>
          </p:cNvSpPr>
          <p:nvPr>
            <p:ph type="title"/>
          </p:nvPr>
        </p:nvSpPr>
        <p:spPr>
          <a:xfrm>
            <a:off x="142874" y="249240"/>
            <a:ext cx="8686800" cy="584344"/>
          </a:xfrm>
        </p:spPr>
        <p:txBody>
          <a:bodyPr/>
          <a:lstStyle/>
          <a:p>
            <a:pPr eaLnBrk="1" hangingPunct="1"/>
            <a:r>
              <a:rPr lang="en-ZA" altLang="en-US" sz="2600" dirty="0" smtClean="0">
                <a:solidFill>
                  <a:srgbClr val="008000"/>
                </a:solidFill>
              </a:rPr>
              <a:t>ANNUAL </a:t>
            </a:r>
            <a:r>
              <a:rPr lang="en-ZA" altLang="en-US" sz="2600" dirty="0">
                <a:solidFill>
                  <a:srgbClr val="008000"/>
                </a:solidFill>
              </a:rPr>
              <a:t>PERFORMANCE </a:t>
            </a:r>
            <a:r>
              <a:rPr lang="en-ZA" altLang="en-US" sz="2600" dirty="0" smtClean="0">
                <a:solidFill>
                  <a:srgbClr val="008000"/>
                </a:solidFill>
              </a:rPr>
              <a:t>SUMMARY : PROGRAMME 2</a:t>
            </a:r>
            <a:endParaRPr lang="en-US" altLang="en-US" sz="2600" dirty="0">
              <a:solidFill>
                <a:srgbClr val="008000"/>
              </a:solidFill>
            </a:endParaRPr>
          </a:p>
        </p:txBody>
      </p:sp>
      <p:graphicFrame>
        <p:nvGraphicFramePr>
          <p:cNvPr id="11" name="Group 121"/>
          <p:cNvGraphicFramePr>
            <a:graphicFrameLocks noGrp="1"/>
          </p:cNvGraphicFramePr>
          <p:nvPr>
            <p:ph idx="1"/>
            <p:extLst>
              <p:ext uri="{D42A27DB-BD31-4B8C-83A1-F6EECF244321}">
                <p14:modId xmlns:p14="http://schemas.microsoft.com/office/powerpoint/2010/main" val="3181383109"/>
              </p:ext>
            </p:extLst>
          </p:nvPr>
        </p:nvGraphicFramePr>
        <p:xfrm>
          <a:off x="269418" y="981363"/>
          <a:ext cx="8560256" cy="986643"/>
        </p:xfrm>
        <a:graphic>
          <a:graphicData uri="http://schemas.openxmlformats.org/drawingml/2006/table">
            <a:tbl>
              <a:tblPr/>
              <a:tblGrid>
                <a:gridCol w="3214709"/>
                <a:gridCol w="2760581"/>
                <a:gridCol w="2584966"/>
              </a:tblGrid>
              <a:tr h="346563">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smtClean="0">
                          <a:ln>
                            <a:noFill/>
                          </a:ln>
                          <a:solidFill>
                            <a:schemeClr val="tx1"/>
                          </a:solidFill>
                          <a:effectLst/>
                          <a:latin typeface="Arial Narrow" pitchFamily="34" charset="0"/>
                          <a:ea typeface="+mn-ea"/>
                          <a:cs typeface="+mn-cs"/>
                        </a:rPr>
                        <a:t>% Achieved</a:t>
                      </a:r>
                      <a:endParaRPr kumimoji="0" lang="en-ZA" sz="1400" b="1" i="0" u="none" strike="noStrike" kern="1200" cap="none" normalizeH="0" baseline="0" dirty="0" smtClean="0">
                        <a:ln>
                          <a:noFill/>
                        </a:ln>
                        <a:solidFill>
                          <a:schemeClr val="tx1"/>
                        </a:solidFill>
                        <a:effectLst/>
                        <a:latin typeface="Arial Narrow" pitchFamily="34" charset="0"/>
                        <a:ea typeface="+mn-ea"/>
                        <a:cs typeface="+mn-cs"/>
                      </a:endParaRPr>
                    </a:p>
                  </a:txBody>
                  <a:tcPr marL="68590" marR="68590" marT="0" marB="0">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solidFill>
                      <a:srgbClr val="00FF00"/>
                    </a:solid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smtClean="0">
                          <a:ln>
                            <a:noFill/>
                          </a:ln>
                          <a:solidFill>
                            <a:schemeClr val="tx1"/>
                          </a:solidFill>
                          <a:effectLst/>
                          <a:latin typeface="Arial Narrow" pitchFamily="34" charset="0"/>
                          <a:ea typeface="+mn-ea"/>
                          <a:cs typeface="+mn-cs"/>
                        </a:rPr>
                        <a:t>% Partially achieved</a:t>
                      </a:r>
                      <a:endParaRPr kumimoji="0" lang="en-ZA" sz="1400" b="1" i="0" u="none" strike="noStrike" kern="1200" cap="none" normalizeH="0" baseline="0" dirty="0" smtClean="0">
                        <a:ln>
                          <a:noFill/>
                        </a:ln>
                        <a:solidFill>
                          <a:schemeClr val="tx1"/>
                        </a:solidFill>
                        <a:effectLst/>
                        <a:latin typeface="Arial Narrow" pitchFamily="34" charset="0"/>
                        <a:ea typeface="+mn-ea"/>
                        <a:cs typeface="+mn-cs"/>
                      </a:endParaRPr>
                    </a:p>
                  </a:txBody>
                  <a:tcPr marL="68590" marR="68590" marT="0" marB="0">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Exceeded Annual Targets </a:t>
                      </a:r>
                      <a:endParaRPr kumimoji="0" lang="en-ZA" sz="1200" b="1"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endParaRPr>
                    </a:p>
                  </a:txBody>
                  <a:tcPr marL="68590" marR="68590" marT="0" marB="0">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solidFill>
                      <a:srgbClr val="00FF00"/>
                    </a:solidFill>
                  </a:tcPr>
                </a:tc>
              </a:tr>
              <a:tr h="543737">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chemeClr val="tx1"/>
                          </a:solidFill>
                          <a:effectLst/>
                          <a:latin typeface="Arial Narrow" pitchFamily="34" charset="0"/>
                          <a:ea typeface="+mn-ea"/>
                          <a:cs typeface="+mn-cs"/>
                        </a:rPr>
                        <a:t>90% ( 9/10)</a:t>
                      </a:r>
                    </a:p>
                  </a:txBody>
                  <a:tcPr marL="68582" marR="68582" marT="0" marB="0" anchor="ctr">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400" b="1" i="0" u="none" strike="noStrike" kern="1200" cap="none" spc="0" normalizeH="0" baseline="0" noProof="0" dirty="0" smtClean="0">
                        <a:ln>
                          <a:noFill/>
                        </a:ln>
                        <a:solidFill>
                          <a:prstClr val="black"/>
                        </a:solidFill>
                        <a:effectLst/>
                        <a:uLnTx/>
                        <a:uFillTx/>
                        <a:latin typeface="Arial Narrow" pitchFamily="34" charset="0"/>
                        <a:ea typeface=""/>
                        <a:cs typeface=""/>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black"/>
                          </a:solidFill>
                          <a:effectLst/>
                          <a:uLnTx/>
                          <a:uFillTx/>
                          <a:latin typeface="Arial Narrow" pitchFamily="34" charset="0"/>
                          <a:ea typeface=""/>
                          <a:cs typeface=""/>
                        </a:rPr>
                        <a:t>10% (1/10)</a:t>
                      </a:r>
                    </a:p>
                    <a:p>
                      <a:pPr marL="0" marR="0" indent="0" algn="ctr" defTabSz="914400" rtl="0" eaLnBrk="1" fontAlgn="auto" latinLnBrk="0" hangingPunct="1">
                        <a:lnSpc>
                          <a:spcPct val="100000"/>
                        </a:lnSpc>
                        <a:spcBef>
                          <a:spcPts val="0"/>
                        </a:spcBef>
                        <a:spcAft>
                          <a:spcPts val="0"/>
                        </a:spcAft>
                        <a:buClrTx/>
                        <a:buSzTx/>
                        <a:buFontTx/>
                        <a:buNone/>
                        <a:tabLst/>
                        <a:defRPr/>
                      </a:pPr>
                      <a:endParaRPr kumimoji="0" lang="en-ZA" sz="1400" b="1" i="0" u="none" strike="noStrike" kern="1200" cap="none" normalizeH="0" baseline="0" dirty="0" smtClean="0">
                        <a:ln>
                          <a:noFill/>
                        </a:ln>
                        <a:solidFill>
                          <a:schemeClr val="tx1"/>
                        </a:solidFill>
                        <a:effectLst/>
                        <a:latin typeface="Arial Narrow" pitchFamily="34" charset="0"/>
                        <a:ea typeface="+mn-ea"/>
                        <a:cs typeface="+mn-cs"/>
                      </a:endParaRPr>
                    </a:p>
                  </a:txBody>
                  <a:tcPr marL="68582" marR="68582" marT="0" marB="0" anchor="ctr">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chemeClr val="tx1"/>
                          </a:solidFill>
                          <a:effectLst/>
                          <a:latin typeface="Arial Narrow" pitchFamily="34" charset="0"/>
                          <a:ea typeface="+mn-ea"/>
                          <a:cs typeface="+mn-cs"/>
                        </a:rPr>
                        <a:t>44% </a:t>
                      </a:r>
                      <a:r>
                        <a:rPr kumimoji="0" lang="en-ZA" sz="1400" b="1" i="0" u="none" strike="noStrike" kern="1200" cap="none" normalizeH="0" baseline="0" dirty="0" smtClean="0">
                          <a:ln>
                            <a:noFill/>
                          </a:ln>
                          <a:solidFill>
                            <a:schemeClr val="tx1"/>
                          </a:solidFill>
                          <a:effectLst/>
                          <a:latin typeface="Arial Narrow" pitchFamily="34" charset="0"/>
                          <a:ea typeface="+mn-ea"/>
                          <a:cs typeface="+mn-cs"/>
                        </a:rPr>
                        <a:t>(</a:t>
                      </a:r>
                      <a:r>
                        <a:rPr kumimoji="0" lang="en-ZA" sz="1400" b="1" i="0" u="none" strike="noStrike" kern="1200" cap="none" normalizeH="0" baseline="0" dirty="0" smtClean="0">
                          <a:ln>
                            <a:noFill/>
                          </a:ln>
                          <a:solidFill>
                            <a:schemeClr val="tx1"/>
                          </a:solidFill>
                          <a:effectLst/>
                          <a:latin typeface="Arial Narrow" pitchFamily="34" charset="0"/>
                          <a:ea typeface="+mn-ea"/>
                          <a:cs typeface="+mn-cs"/>
                        </a:rPr>
                        <a:t>4/9)</a:t>
                      </a:r>
                      <a:endParaRPr kumimoji="0" lang="en-ZA" sz="1400" b="1" i="0" u="none" strike="noStrike" kern="1200" cap="none" normalizeH="0" baseline="0" dirty="0">
                        <a:ln>
                          <a:noFill/>
                        </a:ln>
                        <a:solidFill>
                          <a:schemeClr val="tx1"/>
                        </a:solidFill>
                        <a:effectLst/>
                        <a:latin typeface="Arial Narrow" pitchFamily="34" charset="0"/>
                        <a:ea typeface="+mn-ea"/>
                        <a:cs typeface="+mn-cs"/>
                      </a:endParaRPr>
                    </a:p>
                  </a:txBody>
                  <a:tcPr marL="68582" marR="68582" marT="0" marB="0" anchor="ctr">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noFill/>
                  </a:tcPr>
                </a:tc>
              </a:tr>
            </a:tbl>
          </a:graphicData>
        </a:graphic>
      </p:graphicFrame>
      <p:graphicFrame>
        <p:nvGraphicFramePr>
          <p:cNvPr id="12" name="Chart 1"/>
          <p:cNvGraphicFramePr>
            <a:graphicFrameLocks/>
          </p:cNvGraphicFramePr>
          <p:nvPr>
            <p:extLst>
              <p:ext uri="{D42A27DB-BD31-4B8C-83A1-F6EECF244321}">
                <p14:modId xmlns:p14="http://schemas.microsoft.com/office/powerpoint/2010/main" val="44964494"/>
              </p:ext>
            </p:extLst>
          </p:nvPr>
        </p:nvGraphicFramePr>
        <p:xfrm>
          <a:off x="269418" y="2016493"/>
          <a:ext cx="8560255" cy="34556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9868443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5" name="Subtitle 2"/>
          <p:cNvSpPr>
            <a:spLocks noGrp="1"/>
          </p:cNvSpPr>
          <p:nvPr>
            <p:ph type="subTitle" idx="1"/>
          </p:nvPr>
        </p:nvSpPr>
        <p:spPr>
          <a:xfrm>
            <a:off x="532263" y="1385247"/>
            <a:ext cx="7806519" cy="1712793"/>
          </a:xfrm>
        </p:spPr>
        <p:txBody>
          <a:bodyPr/>
          <a:lstStyle/>
          <a:p>
            <a:pPr eaLnBrk="1" hangingPunct="1"/>
            <a:r>
              <a:rPr lang="en-US" altLang="en-US" dirty="0">
                <a:solidFill>
                  <a:srgbClr val="FFFFFF"/>
                </a:solidFill>
              </a:rPr>
              <a:t>PROGRAMME 3: OCEANS AND COASTS</a:t>
            </a:r>
            <a:endParaRPr lang="en-US" altLang="en-US" dirty="0" smtClean="0">
              <a:solidFill>
                <a:srgbClr val="FFFFFF"/>
              </a:solidFill>
            </a:endParaRPr>
          </a:p>
        </p:txBody>
      </p:sp>
      <p:sp>
        <p:nvSpPr>
          <p:cNvPr id="2" name="Slide Number Placeholder 1"/>
          <p:cNvSpPr>
            <a:spLocks noGrp="1"/>
          </p:cNvSpPr>
          <p:nvPr>
            <p:ph type="sldNum" sz="quarter" idx="12"/>
          </p:nvPr>
        </p:nvSpPr>
        <p:spPr/>
        <p:txBody>
          <a:bodyPr/>
          <a:lstStyle/>
          <a:p>
            <a:fld id="{A93EE5D1-DB4A-44B8-8972-8AE12B704016}" type="slidenum">
              <a:rPr lang="en-US" altLang="en-US" smtClean="0"/>
              <a:pPr/>
              <a:t>37</a:t>
            </a:fld>
            <a:endParaRPr lang="en-US" altLang="en-US"/>
          </a:p>
        </p:txBody>
      </p:sp>
    </p:spTree>
    <p:extLst>
      <p:ext uri="{BB962C8B-B14F-4D97-AF65-F5344CB8AC3E}">
        <p14:creationId xmlns:p14="http://schemas.microsoft.com/office/powerpoint/2010/main" val="54160438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Title 1"/>
          <p:cNvSpPr>
            <a:spLocks noGrp="1"/>
          </p:cNvSpPr>
          <p:nvPr>
            <p:ph type="title"/>
          </p:nvPr>
        </p:nvSpPr>
        <p:spPr>
          <a:xfrm>
            <a:off x="443318" y="18153"/>
            <a:ext cx="8229600" cy="459519"/>
          </a:xfrm>
        </p:spPr>
        <p:txBody>
          <a:bodyPr/>
          <a:lstStyle/>
          <a:p>
            <a:pPr eaLnBrk="1" hangingPunct="1"/>
            <a:r>
              <a:rPr lang="en-ZA" altLang="en-US" sz="2600" dirty="0">
                <a:solidFill>
                  <a:srgbClr val="008000"/>
                </a:solidFill>
              </a:rPr>
              <a:t>PROGRAMME 3: OCEANS AND COASTS</a:t>
            </a:r>
            <a:endParaRPr lang="en-US" altLang="en-US" sz="2600" dirty="0">
              <a:solidFill>
                <a:srgbClr val="008000"/>
              </a:solidFill>
            </a:endParaRPr>
          </a:p>
        </p:txBody>
      </p:sp>
      <p:graphicFrame>
        <p:nvGraphicFramePr>
          <p:cNvPr id="11" name="Group 121"/>
          <p:cNvGraphicFramePr>
            <a:graphicFrameLocks noGrp="1"/>
          </p:cNvGraphicFramePr>
          <p:nvPr>
            <p:ph idx="1"/>
            <p:extLst>
              <p:ext uri="{D42A27DB-BD31-4B8C-83A1-F6EECF244321}">
                <p14:modId xmlns:p14="http://schemas.microsoft.com/office/powerpoint/2010/main" val="3806351869"/>
              </p:ext>
            </p:extLst>
          </p:nvPr>
        </p:nvGraphicFramePr>
        <p:xfrm>
          <a:off x="218365" y="484493"/>
          <a:ext cx="8816453" cy="5699604"/>
        </p:xfrm>
        <a:graphic>
          <a:graphicData uri="http://schemas.openxmlformats.org/drawingml/2006/table">
            <a:tbl>
              <a:tblPr/>
              <a:tblGrid>
                <a:gridCol w="1744652"/>
                <a:gridCol w="1353389"/>
                <a:gridCol w="1596788"/>
                <a:gridCol w="4121624"/>
              </a:tblGrid>
              <a:tr h="367128">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chemeClr val="bg1">
                              <a:lumMod val="95000"/>
                            </a:schemeClr>
                          </a:solidFill>
                          <a:effectLst/>
                          <a:latin typeface="Arial Narrow" pitchFamily="34" charset="0"/>
                          <a:ea typeface="+mn-ea"/>
                          <a:cs typeface="Arial" charset="0"/>
                        </a:rPr>
                        <a:t>SO: Ocean and coastal environment protected and conserved</a:t>
                      </a:r>
                      <a:endParaRPr kumimoji="0" lang="en-US" sz="1400" b="1" i="0" u="none" strike="noStrike" kern="1200" cap="none" normalizeH="0" baseline="0" dirty="0" smtClean="0">
                        <a:ln>
                          <a:noFill/>
                        </a:ln>
                        <a:solidFill>
                          <a:schemeClr val="bg1">
                            <a:lumMod val="95000"/>
                          </a:schemeClr>
                        </a:solidFill>
                        <a:effectLst/>
                        <a:latin typeface="Arial Narrow" pitchFamily="34" charset="0"/>
                        <a:ea typeface="+mn-ea"/>
                        <a:cs typeface="Arial" charset="0"/>
                      </a:endParaRPr>
                    </a:p>
                  </a:txBody>
                  <a:tcPr marL="91454" marR="9145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hMerge="1">
                  <a:txBody>
                    <a:bodyPr/>
                    <a:lstStyle/>
                    <a:p>
                      <a:endParaRPr lang="en-ZA"/>
                    </a:p>
                  </a:txBody>
                  <a:tcPr/>
                </a:tc>
                <a:tc hMerge="1">
                  <a:txBody>
                    <a:bodyPr/>
                    <a:lstStyle/>
                    <a:p>
                      <a:endParaRPr lang="en-ZA"/>
                    </a:p>
                  </a:txBody>
                  <a:tcPr/>
                </a:tc>
                <a:tc hMerge="1">
                  <a:txBody>
                    <a:bodyPr/>
                    <a:lstStyle/>
                    <a:p>
                      <a:endParaRPr lang="en-ZA"/>
                    </a:p>
                  </a:txBody>
                  <a:tcPr/>
                </a:tc>
              </a:tr>
              <a:tr h="2084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smtClean="0">
                          <a:ln>
                            <a:noFill/>
                          </a:ln>
                          <a:solidFill>
                            <a:schemeClr val="bg1">
                              <a:lumMod val="95000"/>
                            </a:schemeClr>
                          </a:solidFill>
                          <a:effectLst/>
                          <a:latin typeface="Arial Narrow" pitchFamily="34" charset="0"/>
                          <a:ea typeface="+mn-ea"/>
                          <a:cs typeface="Arial" charset="0"/>
                        </a:rPr>
                        <a:t>Performance indicator </a:t>
                      </a:r>
                    </a:p>
                  </a:txBody>
                  <a:tcPr marL="91454" marR="9145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algn="l">
                        <a:lnSpc>
                          <a:spcPct val="115000"/>
                        </a:lnSpc>
                        <a:spcAft>
                          <a:spcPts val="0"/>
                        </a:spcAft>
                      </a:pPr>
                      <a:r>
                        <a:rPr kumimoji="0" lang="en-ZA" sz="1400" b="1" i="0" u="none" strike="noStrike" kern="1200" cap="none" spc="0" normalizeH="0" baseline="0" dirty="0" smtClean="0">
                          <a:ln>
                            <a:noFill/>
                          </a:ln>
                          <a:solidFill>
                            <a:schemeClr val="bg1">
                              <a:lumMod val="95000"/>
                            </a:schemeClr>
                          </a:solidFill>
                          <a:effectLst/>
                          <a:uLnTx/>
                          <a:uFillTx/>
                          <a:latin typeface="Arial Narrow" pitchFamily="34" charset="0"/>
                          <a:ea typeface="+mn-ea"/>
                          <a:cs typeface="Arial" pitchFamily="34" charset="0"/>
                        </a:rPr>
                        <a:t>Baseline </a:t>
                      </a:r>
                      <a:endParaRPr kumimoji="0" lang="en-ZA" sz="1400" b="1" i="0" u="none" strike="noStrike" kern="1200" cap="none" spc="0" normalizeH="0" baseline="0" dirty="0">
                        <a:ln>
                          <a:noFill/>
                        </a:ln>
                        <a:solidFill>
                          <a:schemeClr val="bg1">
                            <a:lumMod val="95000"/>
                          </a:schemeClr>
                        </a:solidFill>
                        <a:effectLst/>
                        <a:uLnTx/>
                        <a:uFillTx/>
                        <a:latin typeface="Arial Narrow" pitchFamily="34" charset="0"/>
                        <a:ea typeface="+mn-ea"/>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algn="l">
                        <a:lnSpc>
                          <a:spcPct val="115000"/>
                        </a:lnSpc>
                        <a:spcAft>
                          <a:spcPts val="0"/>
                        </a:spcAft>
                      </a:pPr>
                      <a:r>
                        <a:rPr kumimoji="0" lang="en-ZA" sz="1400" b="1" i="0" u="none" strike="noStrike" kern="1200" cap="none" spc="0" normalizeH="0" baseline="0" dirty="0" smtClean="0">
                          <a:ln>
                            <a:noFill/>
                          </a:ln>
                          <a:solidFill>
                            <a:schemeClr val="bg1">
                              <a:lumMod val="95000"/>
                            </a:schemeClr>
                          </a:solidFill>
                          <a:effectLst/>
                          <a:uLnTx/>
                          <a:uFillTx/>
                          <a:latin typeface="Arial Narrow" pitchFamily="34" charset="0"/>
                          <a:ea typeface="+mn-ea"/>
                          <a:cs typeface="Arial" pitchFamily="34" charset="0"/>
                        </a:rPr>
                        <a:t>Annual target </a:t>
                      </a:r>
                    </a:p>
                    <a:p>
                      <a:pPr algn="l">
                        <a:lnSpc>
                          <a:spcPct val="115000"/>
                        </a:lnSpc>
                        <a:spcAft>
                          <a:spcPts val="0"/>
                        </a:spcAft>
                      </a:pPr>
                      <a:r>
                        <a:rPr kumimoji="0" lang="en-ZA" sz="1400" b="1" i="0" u="none" strike="noStrike" kern="1200" cap="none" spc="0" normalizeH="0" baseline="0" dirty="0" smtClean="0">
                          <a:ln>
                            <a:noFill/>
                          </a:ln>
                          <a:solidFill>
                            <a:schemeClr val="bg1">
                              <a:lumMod val="95000"/>
                            </a:schemeClr>
                          </a:solidFill>
                          <a:effectLst/>
                          <a:uLnTx/>
                          <a:uFillTx/>
                          <a:latin typeface="Arial Narrow" pitchFamily="34" charset="0"/>
                          <a:ea typeface="+mn-ea"/>
                          <a:cs typeface="Arial" pitchFamily="34" charset="0"/>
                        </a:rPr>
                        <a:t>2014/15</a:t>
                      </a:r>
                      <a:endParaRPr kumimoji="0" lang="en-ZA" sz="1400" b="1" i="0" u="none" strike="noStrike" kern="1200" cap="none" spc="0" normalizeH="0" baseline="0" dirty="0">
                        <a:ln>
                          <a:noFill/>
                        </a:ln>
                        <a:solidFill>
                          <a:schemeClr val="bg1">
                            <a:lumMod val="95000"/>
                          </a:schemeClr>
                        </a:solidFill>
                        <a:effectLst/>
                        <a:uLnTx/>
                        <a:uFillTx/>
                        <a:latin typeface="Arial Narrow" pitchFamily="34" charset="0"/>
                        <a:ea typeface="+mn-ea"/>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smtClean="0">
                          <a:ln>
                            <a:noFill/>
                          </a:ln>
                          <a:solidFill>
                            <a:schemeClr val="bg1">
                              <a:lumMod val="95000"/>
                            </a:schemeClr>
                          </a:solidFill>
                          <a:effectLst/>
                          <a:uLnTx/>
                          <a:uFillTx/>
                          <a:latin typeface="Arial Narrow" pitchFamily="34" charset="0"/>
                          <a:ea typeface="+mn-ea"/>
                          <a:cs typeface="Arial" pitchFamily="34" charset="0"/>
                        </a:rPr>
                        <a:t>Achievements/Challenges/Corrective measures</a:t>
                      </a:r>
                    </a:p>
                  </a:txBody>
                  <a:tcPr marL="91454" marR="9145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r>
              <a:tr h="481428">
                <a:tc rowSpan="2">
                  <a:txBody>
                    <a:bodyPr/>
                    <a:lstStyle/>
                    <a:p>
                      <a:pPr marL="0" marR="0" lvl="0" indent="0" algn="l" defTabSz="914400" rtl="0" eaLnBrk="1" fontAlgn="b" latinLnBrk="0" hangingPunct="1">
                        <a:lnSpc>
                          <a:spcPct val="100000"/>
                        </a:lnSpc>
                        <a:spcBef>
                          <a:spcPct val="25000"/>
                        </a:spcBef>
                        <a:spcAft>
                          <a:spcPct val="0"/>
                        </a:spcAft>
                        <a:buClr>
                          <a:schemeClr val="tx2"/>
                        </a:buClr>
                        <a:buSzTx/>
                        <a:buFont typeface="Times" pitchFamily="18" charset="0"/>
                        <a:buNone/>
                        <a:tabLst/>
                      </a:pPr>
                      <a:r>
                        <a:rPr lang="en-US" sz="1400" kern="1200" dirty="0" smtClean="0">
                          <a:solidFill>
                            <a:schemeClr val="tx1"/>
                          </a:solidFill>
                          <a:latin typeface="Arial Narrow" pitchFamily="34" charset="0"/>
                          <a:ea typeface="+mn-ea"/>
                          <a:cs typeface="+mn-cs"/>
                        </a:rPr>
                        <a:t>Ocean management regime developed </a:t>
                      </a:r>
                    </a:p>
                  </a:txBody>
                  <a:tcPr marL="45728" marR="45728"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algn="l">
                        <a:lnSpc>
                          <a:spcPct val="115000"/>
                        </a:lnSpc>
                        <a:spcAft>
                          <a:spcPts val="0"/>
                        </a:spcAft>
                      </a:pPr>
                      <a:r>
                        <a:rPr lang="en-ZA" sz="1400" kern="1200" dirty="0">
                          <a:solidFill>
                            <a:schemeClr val="tx1"/>
                          </a:solidFill>
                          <a:latin typeface="Arial Narrow" pitchFamily="34" charset="0"/>
                          <a:ea typeface="+mn-ea"/>
                          <a:cs typeface="+mn-cs"/>
                        </a:rPr>
                        <a:t>Draft White paper on Ocean Management</a:t>
                      </a:r>
                    </a:p>
                    <a:p>
                      <a:pPr algn="just">
                        <a:lnSpc>
                          <a:spcPct val="115000"/>
                        </a:lnSpc>
                        <a:spcAft>
                          <a:spcPts val="0"/>
                        </a:spcAft>
                      </a:pPr>
                      <a:r>
                        <a:rPr lang="en-ZA" sz="1400" kern="1200" dirty="0">
                          <a:solidFill>
                            <a:schemeClr val="tx1"/>
                          </a:solidFill>
                          <a:latin typeface="Arial Narrow" pitchFamily="34" charset="0"/>
                          <a:ea typeface="+mn-ea"/>
                          <a:cs typeface="+mn-cs"/>
                        </a:rPr>
                        <a:t>developed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a:lnSpc>
                          <a:spcPct val="115000"/>
                        </a:lnSpc>
                        <a:spcAft>
                          <a:spcPts val="0"/>
                        </a:spcAft>
                      </a:pPr>
                      <a:r>
                        <a:rPr lang="en-ZA" sz="1400" kern="1200" dirty="0">
                          <a:solidFill>
                            <a:schemeClr val="tx1"/>
                          </a:solidFill>
                          <a:latin typeface="Arial Narrow" pitchFamily="34" charset="0"/>
                          <a:ea typeface="+mn-ea"/>
                          <a:cs typeface="+mn-cs"/>
                        </a:rPr>
                        <a:t>Report on </a:t>
                      </a:r>
                      <a:r>
                        <a:rPr lang="en-ZA" sz="1400" kern="1200" dirty="0" smtClean="0">
                          <a:solidFill>
                            <a:schemeClr val="tx1"/>
                          </a:solidFill>
                          <a:latin typeface="Arial Narrow" pitchFamily="34" charset="0"/>
                          <a:ea typeface="+mn-ea"/>
                          <a:cs typeface="+mn-cs"/>
                        </a:rPr>
                        <a:t>the analysis </a:t>
                      </a:r>
                      <a:r>
                        <a:rPr lang="en-ZA" sz="1400" kern="1200" dirty="0">
                          <a:solidFill>
                            <a:schemeClr val="tx1"/>
                          </a:solidFill>
                          <a:latin typeface="Arial Narrow" pitchFamily="34" charset="0"/>
                          <a:ea typeface="+mn-ea"/>
                          <a:cs typeface="+mn-cs"/>
                        </a:rPr>
                        <a:t>of </a:t>
                      </a:r>
                      <a:r>
                        <a:rPr lang="en-ZA" sz="1400" kern="1200" dirty="0" smtClean="0">
                          <a:solidFill>
                            <a:schemeClr val="tx1"/>
                          </a:solidFill>
                          <a:latin typeface="Arial Narrow" pitchFamily="34" charset="0"/>
                          <a:ea typeface="+mn-ea"/>
                          <a:cs typeface="+mn-cs"/>
                        </a:rPr>
                        <a:t>legislative framework with</a:t>
                      </a:r>
                      <a:r>
                        <a:rPr lang="en-ZA" sz="1400" kern="1200" baseline="0" dirty="0" smtClean="0">
                          <a:solidFill>
                            <a:schemeClr val="tx1"/>
                          </a:solidFill>
                          <a:latin typeface="Arial Narrow" pitchFamily="34" charset="0"/>
                          <a:ea typeface="+mn-ea"/>
                          <a:cs typeface="+mn-cs"/>
                        </a:rPr>
                        <a:t> </a:t>
                      </a:r>
                      <a:r>
                        <a:rPr lang="en-ZA" sz="1400" kern="1200" dirty="0" smtClean="0">
                          <a:solidFill>
                            <a:schemeClr val="tx1"/>
                          </a:solidFill>
                          <a:latin typeface="Arial Narrow" pitchFamily="34" charset="0"/>
                          <a:ea typeface="+mn-ea"/>
                          <a:cs typeface="+mn-cs"/>
                        </a:rPr>
                        <a:t>implication </a:t>
                      </a:r>
                      <a:r>
                        <a:rPr lang="en-ZA" sz="1400" kern="1200" dirty="0">
                          <a:solidFill>
                            <a:schemeClr val="tx1"/>
                          </a:solidFill>
                          <a:latin typeface="Arial Narrow" pitchFamily="34" charset="0"/>
                          <a:ea typeface="+mn-ea"/>
                          <a:cs typeface="+mn-cs"/>
                        </a:rPr>
                        <a:t>on </a:t>
                      </a:r>
                      <a:r>
                        <a:rPr lang="en-ZA" sz="1400" kern="1200" dirty="0" smtClean="0">
                          <a:solidFill>
                            <a:schemeClr val="tx1"/>
                          </a:solidFill>
                          <a:latin typeface="Arial Narrow" pitchFamily="34" charset="0"/>
                          <a:ea typeface="+mn-ea"/>
                          <a:cs typeface="+mn-cs"/>
                        </a:rPr>
                        <a:t>ocean governance </a:t>
                      </a:r>
                      <a:r>
                        <a:rPr lang="en-ZA" sz="1400" kern="1200" dirty="0">
                          <a:solidFill>
                            <a:schemeClr val="tx1"/>
                          </a:solidFill>
                          <a:latin typeface="Arial Narrow" pitchFamily="34" charset="0"/>
                          <a:ea typeface="+mn-ea"/>
                          <a:cs typeface="+mn-cs"/>
                        </a:rPr>
                        <a:t>in </a:t>
                      </a:r>
                      <a:r>
                        <a:rPr lang="en-ZA" sz="1400" kern="1200" dirty="0" smtClean="0">
                          <a:solidFill>
                            <a:schemeClr val="tx1"/>
                          </a:solidFill>
                          <a:latin typeface="Arial Narrow" pitchFamily="34" charset="0"/>
                          <a:ea typeface="+mn-ea"/>
                          <a:cs typeface="+mn-cs"/>
                        </a:rPr>
                        <a:t>SA finalised</a:t>
                      </a:r>
                      <a:endParaRPr lang="en-ZA" sz="1400" kern="1200" dirty="0">
                        <a:solidFill>
                          <a:schemeClr val="tx1"/>
                        </a:solidFill>
                        <a:latin typeface="Arial Narrow" pitchFamily="34" charset="0"/>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457200" rtl="0" eaLnBrk="1" fontAlgn="auto" latinLnBrk="0" hangingPunct="1">
                        <a:lnSpc>
                          <a:spcPct val="115000"/>
                        </a:lnSpc>
                        <a:spcBef>
                          <a:spcPts val="0"/>
                        </a:spcBef>
                        <a:spcAft>
                          <a:spcPts val="0"/>
                        </a:spcAft>
                        <a:buClrTx/>
                        <a:buSzTx/>
                        <a:buFontTx/>
                        <a:buNone/>
                        <a:tabLst/>
                        <a:defRPr/>
                      </a:pPr>
                      <a:r>
                        <a:rPr lang="en-ZA" sz="1400" b="1" i="0" dirty="0" smtClean="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Progress</a:t>
                      </a:r>
                      <a:r>
                        <a:rPr lang="en-ZA" sz="1400" b="1" i="1" dirty="0" smtClean="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a:t>
                      </a:r>
                    </a:p>
                    <a:p>
                      <a:pPr algn="just">
                        <a:lnSpc>
                          <a:spcPct val="115000"/>
                        </a:lnSpc>
                        <a:spcAft>
                          <a:spcPts val="0"/>
                        </a:spcAft>
                      </a:pPr>
                      <a:r>
                        <a:rPr lang="en-ZA" sz="1400" kern="1200" dirty="0" smtClean="0">
                          <a:solidFill>
                            <a:schemeClr val="tx1"/>
                          </a:solidFill>
                          <a:latin typeface="Arial Narrow" pitchFamily="34" charset="0"/>
                          <a:ea typeface="+mn-ea"/>
                          <a:cs typeface="+mn-cs"/>
                        </a:rPr>
                        <a:t>Report </a:t>
                      </a:r>
                      <a:r>
                        <a:rPr lang="en-ZA" sz="1400" kern="1200" dirty="0">
                          <a:solidFill>
                            <a:schemeClr val="tx1"/>
                          </a:solidFill>
                          <a:latin typeface="Arial Narrow" pitchFamily="34" charset="0"/>
                          <a:ea typeface="+mn-ea"/>
                          <a:cs typeface="+mn-cs"/>
                        </a:rPr>
                        <a:t>on analysis of legislative and institutional framework with implication on ocean governance in </a:t>
                      </a:r>
                      <a:r>
                        <a:rPr lang="en-ZA" sz="1400" kern="1200" dirty="0" smtClean="0">
                          <a:solidFill>
                            <a:schemeClr val="tx1"/>
                          </a:solidFill>
                          <a:latin typeface="Arial Narrow" pitchFamily="34" charset="0"/>
                          <a:ea typeface="+mn-ea"/>
                          <a:cs typeface="+mn-cs"/>
                        </a:rPr>
                        <a:t>SA finalised</a:t>
                      </a:r>
                      <a:endParaRPr lang="en-ZA" sz="1400" kern="1200" dirty="0">
                        <a:solidFill>
                          <a:schemeClr val="tx1"/>
                        </a:solidFill>
                        <a:latin typeface="Arial Narrow" pitchFamily="34" charset="0"/>
                        <a:ea typeface="+mn-ea"/>
                        <a:cs typeface="+mn-cs"/>
                      </a:endParaRPr>
                    </a:p>
                    <a:p>
                      <a:pPr algn="just">
                        <a:lnSpc>
                          <a:spcPct val="115000"/>
                        </a:lnSpc>
                        <a:spcAft>
                          <a:spcPts val="0"/>
                        </a:spcAft>
                      </a:pPr>
                      <a:r>
                        <a:rPr lang="en-ZA" sz="1400" kern="1200" dirty="0">
                          <a:solidFill>
                            <a:schemeClr val="tx1"/>
                          </a:solidFill>
                          <a:latin typeface="Arial Narrow" pitchFamily="34" charset="0"/>
                          <a:ea typeface="+mn-ea"/>
                          <a:cs typeface="+mn-cs"/>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58388">
                <a:tc vMerge="1">
                  <a:txBody>
                    <a:bodyPr/>
                    <a:lstStyle/>
                    <a:p>
                      <a:pPr marL="0" marR="0" lvl="0" indent="0" algn="l" defTabSz="914400" rtl="0" eaLnBrk="1" fontAlgn="b" latinLnBrk="0" hangingPunct="1">
                        <a:lnSpc>
                          <a:spcPct val="100000"/>
                        </a:lnSpc>
                        <a:spcBef>
                          <a:spcPct val="25000"/>
                        </a:spcBef>
                        <a:spcAft>
                          <a:spcPct val="0"/>
                        </a:spcAft>
                        <a:buClr>
                          <a:srgbClr val="1F497D"/>
                        </a:buClr>
                        <a:buSzTx/>
                        <a:buFont typeface="Times" pitchFamily="18" charset="0"/>
                        <a:buNone/>
                        <a:tabLst/>
                        <a:defRPr/>
                      </a:pPr>
                      <a:endParaRPr kumimoji="0" lang="en-US" sz="1200" b="1" i="0" u="none" strike="noStrike" kern="1200" cap="none" spc="0" normalizeH="0" baseline="0" noProof="0" dirty="0" smtClean="0">
                        <a:ln>
                          <a:noFill/>
                        </a:ln>
                        <a:solidFill>
                          <a:prstClr val="black"/>
                        </a:solidFill>
                        <a:effectLst/>
                        <a:uLnTx/>
                        <a:uFillTx/>
                        <a:latin typeface="Arial Narrow" pitchFamily="34" charset="0"/>
                        <a:ea typeface="+mn-ea"/>
                        <a:cs typeface="+mn-cs"/>
                      </a:endParaRPr>
                    </a:p>
                  </a:txBody>
                  <a:tcPr marL="45728" marR="45728" marT="45735" marB="4573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Z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a:lnSpc>
                          <a:spcPct val="115000"/>
                        </a:lnSpc>
                        <a:spcAft>
                          <a:spcPts val="0"/>
                        </a:spcAft>
                      </a:pPr>
                      <a:r>
                        <a:rPr lang="en-ZA" sz="1400" kern="1200" dirty="0" smtClean="0">
                          <a:solidFill>
                            <a:schemeClr val="tx1"/>
                          </a:solidFill>
                          <a:latin typeface="Arial Narrow" pitchFamily="34" charset="0"/>
                          <a:ea typeface="+mn-ea"/>
                          <a:cs typeface="+mn-cs"/>
                        </a:rPr>
                        <a:t>Implementation plan </a:t>
                      </a:r>
                      <a:r>
                        <a:rPr lang="en-ZA" sz="1400" kern="1200" dirty="0">
                          <a:solidFill>
                            <a:schemeClr val="tx1"/>
                          </a:solidFill>
                          <a:latin typeface="Arial Narrow" pitchFamily="34" charset="0"/>
                          <a:ea typeface="+mn-ea"/>
                          <a:cs typeface="+mn-cs"/>
                        </a:rPr>
                        <a:t>for the </a:t>
                      </a:r>
                      <a:r>
                        <a:rPr lang="en-ZA" sz="1400" kern="1200" dirty="0" smtClean="0">
                          <a:solidFill>
                            <a:schemeClr val="tx1"/>
                          </a:solidFill>
                          <a:latin typeface="Arial Narrow" pitchFamily="34" charset="0"/>
                          <a:ea typeface="+mn-ea"/>
                          <a:cs typeface="+mn-cs"/>
                        </a:rPr>
                        <a:t>Ocean Management policy Developed </a:t>
                      </a:r>
                      <a:endParaRPr lang="en-ZA" sz="1400" kern="1200" dirty="0">
                        <a:solidFill>
                          <a:schemeClr val="tx1"/>
                        </a:solidFill>
                        <a:latin typeface="Arial Narrow" pitchFamily="34" charset="0"/>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457200" rtl="0" eaLnBrk="1" fontAlgn="auto" latinLnBrk="0" hangingPunct="1">
                        <a:lnSpc>
                          <a:spcPct val="115000"/>
                        </a:lnSpc>
                        <a:spcBef>
                          <a:spcPts val="0"/>
                        </a:spcBef>
                        <a:spcAft>
                          <a:spcPts val="0"/>
                        </a:spcAft>
                        <a:buClrTx/>
                        <a:buSzTx/>
                        <a:buFontTx/>
                        <a:buNone/>
                        <a:tabLst/>
                        <a:defRPr/>
                      </a:pPr>
                      <a:r>
                        <a:rPr lang="en-ZA" sz="1400" b="1" i="0" dirty="0" smtClean="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Progress</a:t>
                      </a:r>
                      <a:r>
                        <a:rPr lang="en-ZA" sz="1400" b="1" i="1" dirty="0" smtClean="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a:t>
                      </a:r>
                    </a:p>
                    <a:p>
                      <a:pPr algn="just">
                        <a:lnSpc>
                          <a:spcPct val="115000"/>
                        </a:lnSpc>
                        <a:spcAft>
                          <a:spcPts val="0"/>
                        </a:spcAft>
                      </a:pPr>
                      <a:r>
                        <a:rPr lang="en-ZA" sz="1400" kern="1200" dirty="0" smtClean="0">
                          <a:solidFill>
                            <a:schemeClr val="tx1"/>
                          </a:solidFill>
                          <a:latin typeface="Arial Narrow" pitchFamily="34" charset="0"/>
                          <a:ea typeface="+mn-ea"/>
                          <a:cs typeface="+mn-cs"/>
                        </a:rPr>
                        <a:t>Implementation </a:t>
                      </a:r>
                      <a:r>
                        <a:rPr lang="en-ZA" sz="1400" kern="1200" dirty="0">
                          <a:solidFill>
                            <a:schemeClr val="tx1"/>
                          </a:solidFill>
                          <a:latin typeface="Arial Narrow" pitchFamily="34" charset="0"/>
                          <a:ea typeface="+mn-ea"/>
                          <a:cs typeface="+mn-cs"/>
                        </a:rPr>
                        <a:t>plan for the Ocean Management policy developed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01255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400" kern="1200" dirty="0" smtClean="0">
                          <a:solidFill>
                            <a:schemeClr val="tx1"/>
                          </a:solidFill>
                          <a:latin typeface="Arial Narrow" pitchFamily="34" charset="0"/>
                          <a:ea typeface="+mn-ea"/>
                          <a:cs typeface="+mn-cs"/>
                        </a:rPr>
                        <a:t>Strategies and plans for management of ocean and coastal environment developed and implemented</a:t>
                      </a:r>
                      <a:endParaRPr kumimoji="0" lang="en-US" sz="1400" b="1" i="0" u="none" strike="noStrike" kern="1200" cap="none" spc="0" normalizeH="0" baseline="0" dirty="0" smtClean="0">
                        <a:ln>
                          <a:noFill/>
                        </a:ln>
                        <a:solidFill>
                          <a:prstClr val="black"/>
                        </a:solidFill>
                        <a:effectLst/>
                        <a:uLnTx/>
                        <a:uFillTx/>
                        <a:latin typeface="Arial Narrow" pitchFamily="34" charset="0"/>
                        <a:ea typeface="+mn-ea"/>
                        <a:cs typeface="+mn-cs"/>
                      </a:endParaRPr>
                    </a:p>
                  </a:txBody>
                  <a:tcPr marL="45728" marR="45728"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a:lnSpc>
                          <a:spcPct val="115000"/>
                        </a:lnSpc>
                        <a:spcAft>
                          <a:spcPts val="0"/>
                        </a:spcAft>
                      </a:pPr>
                      <a:r>
                        <a:rPr lang="en-ZA" sz="1400" kern="1200" dirty="0">
                          <a:solidFill>
                            <a:schemeClr val="tx1"/>
                          </a:solidFill>
                          <a:latin typeface="Arial Narrow" pitchFamily="34" charset="0"/>
                          <a:ea typeface="+mn-ea"/>
                          <a:cs typeface="+mn-cs"/>
                        </a:rPr>
                        <a:t>National Ocean </a:t>
                      </a:r>
                      <a:r>
                        <a:rPr lang="en-ZA" sz="1400" kern="1200" dirty="0" smtClean="0">
                          <a:solidFill>
                            <a:schemeClr val="tx1"/>
                          </a:solidFill>
                          <a:latin typeface="Arial Narrow" pitchFamily="34" charset="0"/>
                          <a:ea typeface="+mn-ea"/>
                          <a:cs typeface="+mn-cs"/>
                        </a:rPr>
                        <a:t>and Coast </a:t>
                      </a:r>
                      <a:r>
                        <a:rPr lang="en-ZA" sz="1400" kern="1200" dirty="0">
                          <a:solidFill>
                            <a:schemeClr val="tx1"/>
                          </a:solidFill>
                          <a:latin typeface="Arial Narrow" pitchFamily="34" charset="0"/>
                          <a:ea typeface="+mn-ea"/>
                          <a:cs typeface="+mn-cs"/>
                        </a:rPr>
                        <a:t>S</a:t>
                      </a:r>
                      <a:r>
                        <a:rPr lang="en-ZA" sz="1400" kern="1200" dirty="0" smtClean="0">
                          <a:solidFill>
                            <a:schemeClr val="tx1"/>
                          </a:solidFill>
                          <a:latin typeface="Arial Narrow" pitchFamily="34" charset="0"/>
                          <a:ea typeface="+mn-ea"/>
                          <a:cs typeface="+mn-cs"/>
                        </a:rPr>
                        <a:t>patial Plan (OCSP) framework </a:t>
                      </a:r>
                      <a:r>
                        <a:rPr lang="en-ZA" sz="1400" kern="1200" dirty="0">
                          <a:solidFill>
                            <a:schemeClr val="tx1"/>
                          </a:solidFill>
                          <a:latin typeface="Arial Narrow" pitchFamily="34" charset="0"/>
                          <a:ea typeface="+mn-ea"/>
                          <a:cs typeface="+mn-cs"/>
                        </a:rPr>
                        <a:t>submitted to 3D - Audit initiated for key datasets linking to fundamental</a:t>
                      </a:r>
                    </a:p>
                    <a:p>
                      <a:pPr algn="just">
                        <a:lnSpc>
                          <a:spcPct val="115000"/>
                        </a:lnSpc>
                        <a:spcAft>
                          <a:spcPts val="0"/>
                        </a:spcAft>
                      </a:pPr>
                      <a:r>
                        <a:rPr lang="en-ZA" sz="1400" kern="1200" dirty="0">
                          <a:solidFill>
                            <a:schemeClr val="tx1"/>
                          </a:solidFill>
                          <a:latin typeface="Arial Narrow" pitchFamily="34" charset="0"/>
                          <a:ea typeface="+mn-ea"/>
                          <a:cs typeface="+mn-cs"/>
                        </a:rPr>
                        <a:t>elements of OCSP</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just">
                        <a:lnSpc>
                          <a:spcPct val="115000"/>
                        </a:lnSpc>
                        <a:spcAft>
                          <a:spcPts val="0"/>
                        </a:spcAft>
                      </a:pPr>
                      <a:r>
                        <a:rPr lang="en-ZA" sz="1400" dirty="0">
                          <a:solidFill>
                            <a:srgbClr val="000000"/>
                          </a:solidFill>
                          <a:effectLst/>
                          <a:latin typeface="Arial Narrow" panose="020B0606020202030204" pitchFamily="34" charset="0"/>
                          <a:ea typeface="Calibri" panose="020F0502020204030204" pitchFamily="34" charset="0"/>
                          <a:cs typeface="ArialMT"/>
                        </a:rPr>
                        <a:t>National framework</a:t>
                      </a:r>
                      <a:endParaRPr lang="en-ZA" sz="1400" dirty="0">
                        <a:effectLst/>
                        <a:latin typeface="Arial Narrow" panose="020B0606020202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ZA" sz="1400" dirty="0">
                          <a:solidFill>
                            <a:srgbClr val="000000"/>
                          </a:solidFill>
                          <a:effectLst/>
                          <a:latin typeface="Arial Narrow" panose="020B0606020202030204" pitchFamily="34" charset="0"/>
                          <a:ea typeface="Calibri" panose="020F0502020204030204" pitchFamily="34" charset="0"/>
                          <a:cs typeface="ArialMT"/>
                        </a:rPr>
                        <a:t>implemented</a:t>
                      </a:r>
                      <a:endParaRPr lang="en-ZA"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457200" rtl="0" eaLnBrk="1" fontAlgn="ctr" latinLnBrk="0" hangingPunct="1">
                        <a:lnSpc>
                          <a:spcPct val="115000"/>
                        </a:lnSpc>
                        <a:spcBef>
                          <a:spcPts val="0"/>
                        </a:spcBef>
                        <a:spcAft>
                          <a:spcPts val="0"/>
                        </a:spcAft>
                        <a:buClrTx/>
                        <a:buSzTx/>
                        <a:buFont typeface="Symbol" panose="05050102010706020507" pitchFamily="18" charset="2"/>
                        <a:buNone/>
                        <a:tabLst/>
                        <a:defRPr/>
                      </a:pPr>
                      <a:r>
                        <a:rPr lang="en-ZA" sz="1400" b="1" i="0" dirty="0" smtClean="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Progress</a:t>
                      </a:r>
                      <a:r>
                        <a:rPr lang="en-ZA" sz="1400" b="1" i="1" dirty="0" smtClean="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a:t>
                      </a:r>
                      <a:r>
                        <a:rPr lang="en-GB" sz="1400" b="0" i="0" spc="10" baseline="0" dirty="0" smtClean="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 </a:t>
                      </a:r>
                      <a:r>
                        <a:rPr lang="en-GB" sz="1400" spc="10" dirty="0" smtClean="0">
                          <a:solidFill>
                            <a:srgbClr val="000000"/>
                          </a:solidFill>
                          <a:effectLst/>
                          <a:latin typeface="Arial Narrow" panose="020B0606020202030204" pitchFamily="34" charset="0"/>
                          <a:ea typeface="Calibri" panose="020F0502020204030204" pitchFamily="34" charset="0"/>
                          <a:cs typeface="AvantGarde Bk BT"/>
                        </a:rPr>
                        <a:t>Nomination </a:t>
                      </a:r>
                      <a:r>
                        <a:rPr lang="en-GB" sz="1400" spc="10" dirty="0">
                          <a:solidFill>
                            <a:srgbClr val="000000"/>
                          </a:solidFill>
                          <a:effectLst/>
                          <a:latin typeface="Arial Narrow" panose="020B0606020202030204" pitchFamily="34" charset="0"/>
                          <a:ea typeface="Calibri" panose="020F0502020204030204" pitchFamily="34" charset="0"/>
                          <a:cs typeface="AvantGarde Bk BT"/>
                        </a:rPr>
                        <a:t>letters sent to relevant stakeholders for the establishment of a Technical Advisory Committee. Draft Committee terms of reference developed. </a:t>
                      </a:r>
                      <a:r>
                        <a:rPr lang="en-GB" sz="1400" spc="10" dirty="0" smtClean="0">
                          <a:solidFill>
                            <a:srgbClr val="000000"/>
                          </a:solidFill>
                          <a:effectLst/>
                          <a:latin typeface="Arial Narrow" panose="020B0606020202030204" pitchFamily="34" charset="0"/>
                          <a:ea typeface="Calibri" panose="020F0502020204030204" pitchFamily="34" charset="0"/>
                          <a:cs typeface="AvantGarde Bk BT"/>
                        </a:rPr>
                        <a:t>Draft </a:t>
                      </a:r>
                      <a:r>
                        <a:rPr lang="en-GB" sz="1400" spc="10" dirty="0">
                          <a:solidFill>
                            <a:srgbClr val="000000"/>
                          </a:solidFill>
                          <a:effectLst/>
                          <a:latin typeface="Arial Narrow" panose="020B0606020202030204" pitchFamily="34" charset="0"/>
                          <a:ea typeface="Calibri" panose="020F0502020204030204" pitchFamily="34" charset="0"/>
                          <a:cs typeface="AvantGarde Bk BT"/>
                        </a:rPr>
                        <a:t>Implementation plan for Ocean and Coastal Spatial plan </a:t>
                      </a:r>
                      <a:r>
                        <a:rPr lang="en-GB" sz="1400" spc="10" dirty="0" smtClean="0">
                          <a:solidFill>
                            <a:srgbClr val="000000"/>
                          </a:solidFill>
                          <a:effectLst/>
                          <a:latin typeface="Arial Narrow" panose="020B0606020202030204" pitchFamily="34" charset="0"/>
                          <a:ea typeface="Calibri" panose="020F0502020204030204" pitchFamily="34" charset="0"/>
                          <a:cs typeface="AvantGarde Bk BT"/>
                        </a:rPr>
                        <a:t>developed</a:t>
                      </a:r>
                    </a:p>
                    <a:p>
                      <a:pPr marL="0" lvl="0" indent="0" algn="just" fontAlgn="ctr">
                        <a:lnSpc>
                          <a:spcPct val="115000"/>
                        </a:lnSpc>
                        <a:spcAft>
                          <a:spcPts val="0"/>
                        </a:spcAft>
                        <a:buFont typeface="Symbol" panose="05050102010706020507" pitchFamily="18" charset="2"/>
                        <a:buNone/>
                      </a:pPr>
                      <a:r>
                        <a:rPr lang="en-ZA" sz="1400" b="1" i="1" spc="0" dirty="0" smtClean="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Challenges: </a:t>
                      </a:r>
                      <a:r>
                        <a:rPr lang="en-ZA" sz="1400" b="0" i="0" spc="10" dirty="0" smtClean="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Slow response by stakeholders in nominating</a:t>
                      </a:r>
                      <a:r>
                        <a:rPr lang="en-ZA" sz="1400" b="0" i="0" spc="10" baseline="0" dirty="0" smtClean="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 </a:t>
                      </a:r>
                      <a:r>
                        <a:rPr lang="en-ZA" sz="1400" b="0" i="0" spc="10" dirty="0" smtClean="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members to serve on Advisory Committee </a:t>
                      </a:r>
                    </a:p>
                    <a:p>
                      <a:pPr marL="0" lvl="0" indent="0" algn="just" fontAlgn="ctr">
                        <a:lnSpc>
                          <a:spcPct val="115000"/>
                        </a:lnSpc>
                        <a:spcAft>
                          <a:spcPts val="0"/>
                        </a:spcAft>
                        <a:buFont typeface="Symbol" panose="05050102010706020507" pitchFamily="18" charset="2"/>
                        <a:buNone/>
                      </a:pPr>
                      <a:r>
                        <a:rPr lang="en-ZA" sz="1400" b="1" i="1" spc="10" dirty="0" smtClean="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Corrective</a:t>
                      </a:r>
                      <a:r>
                        <a:rPr lang="en-ZA" sz="1400" b="1" i="1" spc="10" baseline="0" dirty="0" smtClean="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 Measures: </a:t>
                      </a:r>
                      <a:r>
                        <a:rPr lang="en-ZA" sz="1400" b="0" i="0" spc="10" dirty="0" smtClean="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Outstanding matters will be addressed and fast-tracked through the  Operation </a:t>
                      </a:r>
                      <a:r>
                        <a:rPr lang="en-ZA" sz="1400" b="0" i="0" spc="10" dirty="0" err="1" smtClean="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Phakisa</a:t>
                      </a:r>
                      <a:r>
                        <a:rPr lang="en-ZA" sz="1400" b="0" i="0" spc="10" dirty="0" smtClean="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 Delivery Unit</a:t>
                      </a:r>
                      <a:endParaRPr lang="en-GB" sz="1400" b="0" i="0" spc="10" dirty="0" smtClean="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2" name="Slide Number Placeholder 1"/>
          <p:cNvSpPr>
            <a:spLocks noGrp="1"/>
          </p:cNvSpPr>
          <p:nvPr>
            <p:ph type="sldNum" sz="quarter" idx="12"/>
          </p:nvPr>
        </p:nvSpPr>
        <p:spPr/>
        <p:txBody>
          <a:bodyPr/>
          <a:lstStyle/>
          <a:p>
            <a:pPr>
              <a:defRPr/>
            </a:pPr>
            <a:fld id="{9C457303-9F10-4D8F-8D76-077531F17F12}" type="slidenum">
              <a:rPr lang="en-US" smtClean="0">
                <a:solidFill>
                  <a:prstClr val="black">
                    <a:tint val="75000"/>
                  </a:prstClr>
                </a:solidFill>
              </a:rPr>
              <a:pPr>
                <a:defRPr/>
              </a:pPr>
              <a:t>38</a:t>
            </a:fld>
            <a:endParaRPr lang="en-US">
              <a:solidFill>
                <a:prstClr val="black">
                  <a:tint val="75000"/>
                </a:prstClr>
              </a:solidFill>
            </a:endParaRPr>
          </a:p>
        </p:txBody>
      </p:sp>
    </p:spTree>
    <p:extLst>
      <p:ext uri="{BB962C8B-B14F-4D97-AF65-F5344CB8AC3E}">
        <p14:creationId xmlns:p14="http://schemas.microsoft.com/office/powerpoint/2010/main" val="102763464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Title 1"/>
          <p:cNvSpPr>
            <a:spLocks noGrp="1"/>
          </p:cNvSpPr>
          <p:nvPr>
            <p:ph type="title"/>
          </p:nvPr>
        </p:nvSpPr>
        <p:spPr>
          <a:xfrm>
            <a:off x="443318" y="18153"/>
            <a:ext cx="8229600" cy="584344"/>
          </a:xfrm>
        </p:spPr>
        <p:txBody>
          <a:bodyPr/>
          <a:lstStyle/>
          <a:p>
            <a:pPr eaLnBrk="1" hangingPunct="1"/>
            <a:r>
              <a:rPr lang="en-ZA" altLang="en-US" sz="2600" dirty="0">
                <a:solidFill>
                  <a:srgbClr val="008000"/>
                </a:solidFill>
              </a:rPr>
              <a:t>PROGRAMME 3: OCEANS AND COASTS</a:t>
            </a:r>
            <a:endParaRPr lang="en-US" altLang="en-US" sz="2600" dirty="0">
              <a:solidFill>
                <a:srgbClr val="008000"/>
              </a:solidFill>
            </a:endParaRPr>
          </a:p>
        </p:txBody>
      </p:sp>
      <p:graphicFrame>
        <p:nvGraphicFramePr>
          <p:cNvPr id="11" name="Group 121"/>
          <p:cNvGraphicFramePr>
            <a:graphicFrameLocks noGrp="1"/>
          </p:cNvGraphicFramePr>
          <p:nvPr>
            <p:ph idx="1"/>
            <p:extLst>
              <p:ext uri="{D42A27DB-BD31-4B8C-83A1-F6EECF244321}">
                <p14:modId xmlns:p14="http://schemas.microsoft.com/office/powerpoint/2010/main" val="755536743"/>
              </p:ext>
            </p:extLst>
          </p:nvPr>
        </p:nvGraphicFramePr>
        <p:xfrm>
          <a:off x="163774" y="602497"/>
          <a:ext cx="8802805" cy="4764047"/>
        </p:xfrm>
        <a:graphic>
          <a:graphicData uri="http://schemas.openxmlformats.org/drawingml/2006/table">
            <a:tbl>
              <a:tblPr/>
              <a:tblGrid>
                <a:gridCol w="1787856"/>
                <a:gridCol w="1583140"/>
                <a:gridCol w="1828800"/>
                <a:gridCol w="3603009"/>
              </a:tblGrid>
              <a:tr h="367128">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chemeClr val="bg1">
                              <a:lumMod val="95000"/>
                            </a:schemeClr>
                          </a:solidFill>
                          <a:effectLst/>
                          <a:latin typeface="Arial Narrow" pitchFamily="34" charset="0"/>
                          <a:ea typeface="+mn-ea"/>
                          <a:cs typeface="Arial" charset="0"/>
                        </a:rPr>
                        <a:t>SO: Ocean and coastal environment protected and conserved</a:t>
                      </a:r>
                      <a:endParaRPr kumimoji="0" lang="en-US" sz="1400" b="1" i="0" u="none" strike="noStrike" kern="1200" cap="none" normalizeH="0" baseline="0" dirty="0" smtClean="0">
                        <a:ln>
                          <a:noFill/>
                        </a:ln>
                        <a:solidFill>
                          <a:schemeClr val="bg1">
                            <a:lumMod val="95000"/>
                          </a:schemeClr>
                        </a:solidFill>
                        <a:effectLst/>
                        <a:latin typeface="Arial Narrow" pitchFamily="34" charset="0"/>
                        <a:ea typeface="+mn-ea"/>
                        <a:cs typeface="Arial" charset="0"/>
                      </a:endParaRPr>
                    </a:p>
                  </a:txBody>
                  <a:tcPr marL="91454" marR="9145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hMerge="1">
                  <a:txBody>
                    <a:bodyPr/>
                    <a:lstStyle/>
                    <a:p>
                      <a:endParaRPr lang="en-ZA"/>
                    </a:p>
                  </a:txBody>
                  <a:tcPr/>
                </a:tc>
                <a:tc hMerge="1">
                  <a:txBody>
                    <a:bodyPr/>
                    <a:lstStyle/>
                    <a:p>
                      <a:endParaRPr lang="en-ZA"/>
                    </a:p>
                  </a:txBody>
                  <a:tcPr/>
                </a:tc>
                <a:tc hMerge="1">
                  <a:txBody>
                    <a:bodyPr/>
                    <a:lstStyle/>
                    <a:p>
                      <a:endParaRPr lang="en-ZA"/>
                    </a:p>
                  </a:txBody>
                  <a:tcPr/>
                </a:tc>
              </a:tr>
              <a:tr h="2084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smtClean="0">
                          <a:ln>
                            <a:noFill/>
                          </a:ln>
                          <a:solidFill>
                            <a:schemeClr val="bg1">
                              <a:lumMod val="95000"/>
                            </a:schemeClr>
                          </a:solidFill>
                          <a:effectLst/>
                          <a:latin typeface="Arial Narrow" pitchFamily="34" charset="0"/>
                          <a:ea typeface="+mn-ea"/>
                          <a:cs typeface="Arial" charset="0"/>
                        </a:rPr>
                        <a:t>Performance indicator </a:t>
                      </a:r>
                    </a:p>
                  </a:txBody>
                  <a:tcPr marL="91454" marR="9145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algn="l">
                        <a:lnSpc>
                          <a:spcPct val="115000"/>
                        </a:lnSpc>
                        <a:spcAft>
                          <a:spcPts val="0"/>
                        </a:spcAft>
                      </a:pPr>
                      <a:r>
                        <a:rPr kumimoji="0" lang="en-ZA" sz="1400" b="1" i="0" u="none" strike="noStrike" kern="1200" cap="none" spc="0" normalizeH="0" baseline="0" dirty="0" smtClean="0">
                          <a:ln>
                            <a:noFill/>
                          </a:ln>
                          <a:solidFill>
                            <a:schemeClr val="bg1">
                              <a:lumMod val="95000"/>
                            </a:schemeClr>
                          </a:solidFill>
                          <a:effectLst/>
                          <a:uLnTx/>
                          <a:uFillTx/>
                          <a:latin typeface="Arial Narrow" pitchFamily="34" charset="0"/>
                          <a:ea typeface="+mn-ea"/>
                          <a:cs typeface="Arial" pitchFamily="34" charset="0"/>
                        </a:rPr>
                        <a:t>Baseline </a:t>
                      </a:r>
                      <a:endParaRPr kumimoji="0" lang="en-ZA" sz="1400" b="1" i="0" u="none" strike="noStrike" kern="1200" cap="none" spc="0" normalizeH="0" baseline="0" dirty="0">
                        <a:ln>
                          <a:noFill/>
                        </a:ln>
                        <a:solidFill>
                          <a:schemeClr val="bg1">
                            <a:lumMod val="95000"/>
                          </a:schemeClr>
                        </a:solidFill>
                        <a:effectLst/>
                        <a:uLnTx/>
                        <a:uFillTx/>
                        <a:latin typeface="Arial Narrow" pitchFamily="34" charset="0"/>
                        <a:ea typeface="+mn-ea"/>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algn="l">
                        <a:lnSpc>
                          <a:spcPct val="115000"/>
                        </a:lnSpc>
                        <a:spcAft>
                          <a:spcPts val="0"/>
                        </a:spcAft>
                      </a:pPr>
                      <a:r>
                        <a:rPr kumimoji="0" lang="en-ZA" sz="1400" b="1" i="0" u="none" strike="noStrike" kern="1200" cap="none" spc="0" normalizeH="0" baseline="0" dirty="0" smtClean="0">
                          <a:ln>
                            <a:noFill/>
                          </a:ln>
                          <a:solidFill>
                            <a:schemeClr val="bg1">
                              <a:lumMod val="95000"/>
                            </a:schemeClr>
                          </a:solidFill>
                          <a:effectLst/>
                          <a:uLnTx/>
                          <a:uFillTx/>
                          <a:latin typeface="Arial Narrow" pitchFamily="34" charset="0"/>
                          <a:ea typeface="+mn-ea"/>
                          <a:cs typeface="Arial" pitchFamily="34" charset="0"/>
                        </a:rPr>
                        <a:t>Annual target </a:t>
                      </a:r>
                    </a:p>
                    <a:p>
                      <a:pPr algn="l">
                        <a:lnSpc>
                          <a:spcPct val="115000"/>
                        </a:lnSpc>
                        <a:spcAft>
                          <a:spcPts val="0"/>
                        </a:spcAft>
                      </a:pPr>
                      <a:r>
                        <a:rPr kumimoji="0" lang="en-ZA" sz="1400" b="1" i="0" u="none" strike="noStrike" kern="1200" cap="none" spc="0" normalizeH="0" baseline="0" dirty="0" smtClean="0">
                          <a:ln>
                            <a:noFill/>
                          </a:ln>
                          <a:solidFill>
                            <a:schemeClr val="bg1">
                              <a:lumMod val="95000"/>
                            </a:schemeClr>
                          </a:solidFill>
                          <a:effectLst/>
                          <a:uLnTx/>
                          <a:uFillTx/>
                          <a:latin typeface="Arial Narrow" pitchFamily="34" charset="0"/>
                          <a:ea typeface="+mn-ea"/>
                          <a:cs typeface="Arial" pitchFamily="34" charset="0"/>
                        </a:rPr>
                        <a:t>2014/15</a:t>
                      </a:r>
                      <a:endParaRPr kumimoji="0" lang="en-ZA" sz="1400" b="1" i="0" u="none" strike="noStrike" kern="1200" cap="none" spc="0" normalizeH="0" baseline="0" dirty="0">
                        <a:ln>
                          <a:noFill/>
                        </a:ln>
                        <a:solidFill>
                          <a:schemeClr val="bg1">
                            <a:lumMod val="95000"/>
                          </a:schemeClr>
                        </a:solidFill>
                        <a:effectLst/>
                        <a:uLnTx/>
                        <a:uFillTx/>
                        <a:latin typeface="Arial Narrow" pitchFamily="34" charset="0"/>
                        <a:ea typeface="+mn-ea"/>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smtClean="0">
                          <a:ln>
                            <a:noFill/>
                          </a:ln>
                          <a:solidFill>
                            <a:schemeClr val="bg1">
                              <a:lumMod val="95000"/>
                            </a:schemeClr>
                          </a:solidFill>
                          <a:effectLst/>
                          <a:uLnTx/>
                          <a:uFillTx/>
                          <a:latin typeface="Arial Narrow" pitchFamily="34" charset="0"/>
                          <a:ea typeface="+mn-ea"/>
                          <a:cs typeface="Arial" pitchFamily="34" charset="0"/>
                        </a:rPr>
                        <a:t>Achievements/Challenges/Corrective measures</a:t>
                      </a:r>
                    </a:p>
                  </a:txBody>
                  <a:tcPr marL="91454" marR="9145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r>
              <a:tr h="536627">
                <a:tc row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400" kern="1200" dirty="0" smtClean="0">
                          <a:solidFill>
                            <a:schemeClr val="tx1"/>
                          </a:solidFill>
                          <a:latin typeface="Arial Narrow" pitchFamily="34" charset="0"/>
                          <a:ea typeface="+mn-ea"/>
                          <a:cs typeface="+mn-cs"/>
                        </a:rPr>
                        <a:t>Strategies and plans for management of ocean and coastal environment developed and implemented</a:t>
                      </a:r>
                      <a:endParaRPr lang="en-US" sz="1400" kern="1200" dirty="0" smtClean="0">
                        <a:solidFill>
                          <a:schemeClr val="tx1"/>
                        </a:solidFill>
                        <a:latin typeface="Arial Narrow" pitchFamily="34" charset="0"/>
                        <a:ea typeface="+mn-ea"/>
                        <a:cs typeface="+mn-cs"/>
                      </a:endParaRPr>
                    </a:p>
                  </a:txBody>
                  <a:tcPr marL="45728" marR="45728"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just">
                        <a:lnSpc>
                          <a:spcPct val="115000"/>
                        </a:lnSpc>
                        <a:spcAft>
                          <a:spcPts val="0"/>
                        </a:spcAft>
                      </a:pPr>
                      <a:r>
                        <a:rPr lang="en-ZA" sz="1400" dirty="0">
                          <a:solidFill>
                            <a:srgbClr val="000000"/>
                          </a:solidFill>
                          <a:effectLst/>
                          <a:latin typeface="Arial Narrow" panose="020B0606020202030204" pitchFamily="34" charset="0"/>
                          <a:ea typeface="Calibri" panose="020F0502020204030204" pitchFamily="34" charset="0"/>
                          <a:cs typeface="ArialMT"/>
                        </a:rPr>
                        <a:t>Draft National</a:t>
                      </a:r>
                      <a:endParaRPr lang="en-ZA" sz="1400" dirty="0">
                        <a:effectLst/>
                        <a:latin typeface="Arial Narrow" panose="020B0606020202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ZA" sz="1400" dirty="0">
                          <a:solidFill>
                            <a:srgbClr val="000000"/>
                          </a:solidFill>
                          <a:effectLst/>
                          <a:latin typeface="Arial Narrow" panose="020B0606020202030204" pitchFamily="34" charset="0"/>
                          <a:ea typeface="Calibri" panose="020F0502020204030204" pitchFamily="34" charset="0"/>
                          <a:cs typeface="ArialMT"/>
                        </a:rPr>
                        <a:t>Coastal </a:t>
                      </a:r>
                      <a:r>
                        <a:rPr lang="en-ZA" sz="1400" dirty="0" smtClean="0">
                          <a:solidFill>
                            <a:srgbClr val="000000"/>
                          </a:solidFill>
                          <a:effectLst/>
                          <a:latin typeface="Arial Narrow" panose="020B0606020202030204" pitchFamily="34" charset="0"/>
                          <a:ea typeface="Calibri" panose="020F0502020204030204" pitchFamily="34" charset="0"/>
                          <a:cs typeface="ArialMT"/>
                        </a:rPr>
                        <a:t> Management</a:t>
                      </a:r>
                      <a:endParaRPr lang="en-ZA" sz="1400" dirty="0">
                        <a:effectLst/>
                        <a:latin typeface="Arial Narrow" panose="020B0606020202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ZA" sz="1400" dirty="0">
                          <a:solidFill>
                            <a:srgbClr val="000000"/>
                          </a:solidFill>
                          <a:effectLst/>
                          <a:latin typeface="Arial Narrow" panose="020B0606020202030204" pitchFamily="34" charset="0"/>
                          <a:ea typeface="Calibri" panose="020F0502020204030204" pitchFamily="34" charset="0"/>
                          <a:cs typeface="ArialMT"/>
                        </a:rPr>
                        <a:t>Programme (NCMP</a:t>
                      </a:r>
                      <a:r>
                        <a:rPr lang="en-ZA" sz="1400" dirty="0" smtClean="0">
                          <a:solidFill>
                            <a:srgbClr val="000000"/>
                          </a:solidFill>
                          <a:effectLst/>
                          <a:latin typeface="Arial Narrow" panose="020B0606020202030204" pitchFamily="34" charset="0"/>
                          <a:ea typeface="Calibri" panose="020F0502020204030204" pitchFamily="34" charset="0"/>
                          <a:cs typeface="ArialMT"/>
                        </a:rPr>
                        <a:t>)</a:t>
                      </a:r>
                      <a:endParaRPr lang="en-ZA"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just">
                        <a:lnSpc>
                          <a:spcPct val="115000"/>
                        </a:lnSpc>
                        <a:spcAft>
                          <a:spcPts val="0"/>
                        </a:spcAft>
                      </a:pPr>
                      <a:r>
                        <a:rPr lang="en-ZA" sz="1400" dirty="0">
                          <a:solidFill>
                            <a:srgbClr val="000000"/>
                          </a:solidFill>
                          <a:effectLst/>
                          <a:latin typeface="Arial Narrow" panose="020B0606020202030204" pitchFamily="34" charset="0"/>
                          <a:ea typeface="Calibri" panose="020F0502020204030204" pitchFamily="34" charset="0"/>
                          <a:cs typeface="ArialMT"/>
                        </a:rPr>
                        <a:t>NCMP launched and</a:t>
                      </a:r>
                      <a:endParaRPr lang="en-ZA" sz="1400" dirty="0">
                        <a:effectLst/>
                        <a:latin typeface="Arial Narrow" panose="020B0606020202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ZA" sz="1400" dirty="0">
                          <a:solidFill>
                            <a:srgbClr val="000000"/>
                          </a:solidFill>
                          <a:effectLst/>
                          <a:latin typeface="Arial Narrow" panose="020B0606020202030204" pitchFamily="34" charset="0"/>
                          <a:ea typeface="Calibri" panose="020F0502020204030204" pitchFamily="34" charset="0"/>
                          <a:cs typeface="ArialMT"/>
                        </a:rPr>
                        <a:t>implementation plan</a:t>
                      </a:r>
                      <a:endParaRPr lang="en-ZA" sz="1400" dirty="0">
                        <a:effectLst/>
                        <a:latin typeface="Arial Narrow" panose="020B0606020202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ZA" sz="1400" dirty="0">
                          <a:solidFill>
                            <a:srgbClr val="000000"/>
                          </a:solidFill>
                          <a:effectLst/>
                          <a:latin typeface="Arial Narrow" panose="020B0606020202030204" pitchFamily="34" charset="0"/>
                          <a:ea typeface="Calibri" panose="020F0502020204030204" pitchFamily="34" charset="0"/>
                          <a:cs typeface="ArialMT"/>
                        </a:rPr>
                        <a:t>developed</a:t>
                      </a:r>
                      <a:endParaRPr lang="en-ZA"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457200" rtl="0" eaLnBrk="1" fontAlgn="auto" latinLnBrk="0" hangingPunct="1">
                        <a:lnSpc>
                          <a:spcPct val="115000"/>
                        </a:lnSpc>
                        <a:spcBef>
                          <a:spcPts val="0"/>
                        </a:spcBef>
                        <a:spcAft>
                          <a:spcPts val="0"/>
                        </a:spcAft>
                        <a:buClrTx/>
                        <a:buSzTx/>
                        <a:buFontTx/>
                        <a:buNone/>
                        <a:tabLst/>
                        <a:defRPr/>
                      </a:pPr>
                      <a:r>
                        <a:rPr lang="en-ZA" sz="1400" b="1" i="0" dirty="0" smtClean="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Progress</a:t>
                      </a:r>
                      <a:r>
                        <a:rPr lang="en-ZA" sz="1400" b="1" i="1" dirty="0" smtClean="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a:t>
                      </a:r>
                    </a:p>
                    <a:p>
                      <a:pPr algn="just">
                        <a:lnSpc>
                          <a:spcPct val="115000"/>
                        </a:lnSpc>
                        <a:spcAft>
                          <a:spcPts val="0"/>
                        </a:spcAft>
                      </a:pPr>
                      <a:r>
                        <a:rPr lang="en-ZA" sz="1400" dirty="0" smtClean="0">
                          <a:solidFill>
                            <a:srgbClr val="000000"/>
                          </a:solidFill>
                          <a:effectLst/>
                          <a:latin typeface="Arial Narrow" panose="020B0606020202030204" pitchFamily="34" charset="0"/>
                          <a:ea typeface="Calibri" panose="020F0502020204030204" pitchFamily="34" charset="0"/>
                          <a:cs typeface="CenturyGothic"/>
                        </a:rPr>
                        <a:t>The </a:t>
                      </a:r>
                      <a:r>
                        <a:rPr lang="en-ZA" sz="1400" dirty="0">
                          <a:solidFill>
                            <a:srgbClr val="000000"/>
                          </a:solidFill>
                          <a:effectLst/>
                          <a:latin typeface="Arial Narrow" panose="020B0606020202030204" pitchFamily="34" charset="0"/>
                          <a:ea typeface="Calibri" panose="020F0502020204030204" pitchFamily="34" charset="0"/>
                          <a:cs typeface="CenturyGothic"/>
                        </a:rPr>
                        <a:t>NCMP was launched on 14 March 2015 in East London. NCMP Implementation Plan developed</a:t>
                      </a:r>
                      <a:endParaRPr lang="en-ZA"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36627">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Arial Narrow" pitchFamily="34" charset="0"/>
                        <a:ea typeface="+mn-ea"/>
                        <a:cs typeface="+mn-cs"/>
                      </a:endParaRPr>
                    </a:p>
                  </a:txBody>
                  <a:tcPr marL="45728" marR="45728"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just" defTabSz="457200" rtl="0" eaLnBrk="1" fontAlgn="ctr" latinLnBrk="0" hangingPunct="1">
                        <a:lnSpc>
                          <a:spcPct val="115000"/>
                        </a:lnSpc>
                        <a:spcAft>
                          <a:spcPts val="0"/>
                        </a:spcAft>
                      </a:pPr>
                      <a:r>
                        <a:rPr lang="en-ZA" sz="1400" kern="1200" dirty="0">
                          <a:solidFill>
                            <a:schemeClr val="tx1"/>
                          </a:solidFill>
                          <a:latin typeface="Arial Narrow" pitchFamily="34" charset="0"/>
                          <a:ea typeface="+mn-ea"/>
                          <a:cs typeface="+mn-cs"/>
                        </a:rPr>
                        <a:t>6 of 25 updated local plans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just" defTabSz="457200" rtl="0" eaLnBrk="1" fontAlgn="ctr" latinLnBrk="0" hangingPunct="1">
                        <a:lnSpc>
                          <a:spcPct val="115000"/>
                        </a:lnSpc>
                        <a:spcAft>
                          <a:spcPts val="0"/>
                        </a:spcAft>
                      </a:pPr>
                      <a:r>
                        <a:rPr lang="en-ZA" sz="1400" kern="1200" dirty="0">
                          <a:solidFill>
                            <a:schemeClr val="tx1"/>
                          </a:solidFill>
                          <a:latin typeface="Arial Narrow" pitchFamily="34" charset="0"/>
                          <a:ea typeface="+mn-ea"/>
                          <a:cs typeface="+mn-cs"/>
                        </a:rPr>
                        <a:t>Additional 1 plan updated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457200" rtl="0" eaLnBrk="1" fontAlgn="ctr" latinLnBrk="0" hangingPunct="1">
                        <a:lnSpc>
                          <a:spcPct val="115000"/>
                        </a:lnSpc>
                        <a:spcBef>
                          <a:spcPts val="0"/>
                        </a:spcBef>
                        <a:spcAft>
                          <a:spcPts val="0"/>
                        </a:spcAft>
                        <a:buClrTx/>
                        <a:buSzTx/>
                        <a:buFontTx/>
                        <a:buNone/>
                        <a:tabLst/>
                        <a:defRPr/>
                      </a:pPr>
                      <a:r>
                        <a:rPr lang="en-ZA" sz="1400" b="1" i="0" dirty="0" smtClean="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Progress</a:t>
                      </a:r>
                      <a:r>
                        <a:rPr lang="en-ZA" sz="1400" b="1" i="1" dirty="0" smtClean="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a:t>
                      </a:r>
                      <a:r>
                        <a:rPr lang="en-ZA" sz="1400" b="1" i="1" baseline="0" dirty="0" smtClean="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 </a:t>
                      </a:r>
                      <a:r>
                        <a:rPr lang="en-ZA" sz="1400" kern="1200" dirty="0" err="1" smtClean="0">
                          <a:solidFill>
                            <a:schemeClr val="tx1"/>
                          </a:solidFill>
                          <a:latin typeface="Arial Narrow" pitchFamily="34" charset="0"/>
                          <a:ea typeface="+mn-ea"/>
                          <a:cs typeface="+mn-cs"/>
                        </a:rPr>
                        <a:t>Knysna</a:t>
                      </a:r>
                      <a:r>
                        <a:rPr lang="en-ZA" sz="1400" kern="1200" dirty="0" smtClean="0">
                          <a:solidFill>
                            <a:schemeClr val="tx1"/>
                          </a:solidFill>
                          <a:latin typeface="Arial Narrow" pitchFamily="34" charset="0"/>
                          <a:ea typeface="+mn-ea"/>
                          <a:cs typeface="+mn-cs"/>
                        </a:rPr>
                        <a:t> </a:t>
                      </a:r>
                      <a:r>
                        <a:rPr lang="en-ZA" sz="1400" kern="1200" dirty="0">
                          <a:solidFill>
                            <a:schemeClr val="tx1"/>
                          </a:solidFill>
                          <a:latin typeface="Arial Narrow" pitchFamily="34" charset="0"/>
                          <a:ea typeface="+mn-ea"/>
                          <a:cs typeface="+mn-cs"/>
                        </a:rPr>
                        <a:t>Zone local contingency plan reviewed and updated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06275">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smtClean="0">
                        <a:ln>
                          <a:noFill/>
                        </a:ln>
                        <a:solidFill>
                          <a:prstClr val="black"/>
                        </a:solidFill>
                        <a:effectLst/>
                        <a:uLnTx/>
                        <a:uFillTx/>
                        <a:latin typeface="Arial Narrow" pitchFamily="34" charset="0"/>
                        <a:ea typeface="+mn-ea"/>
                        <a:cs typeface="+mn-cs"/>
                      </a:endParaRPr>
                    </a:p>
                  </a:txBody>
                  <a:tcPr marL="45728" marR="45728" marT="45735" marB="4573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just">
                        <a:lnSpc>
                          <a:spcPct val="115000"/>
                        </a:lnSpc>
                        <a:spcAft>
                          <a:spcPts val="0"/>
                        </a:spcAft>
                      </a:pPr>
                      <a:r>
                        <a:rPr lang="en-ZA" sz="1400" kern="1200" dirty="0">
                          <a:solidFill>
                            <a:schemeClr val="tx1"/>
                          </a:solidFill>
                          <a:latin typeface="Arial Narrow" pitchFamily="34" charset="0"/>
                          <a:ea typeface="+mn-ea"/>
                          <a:cs typeface="+mn-cs"/>
                        </a:rPr>
                        <a:t>10 Regional oil spill</a:t>
                      </a:r>
                    </a:p>
                    <a:p>
                      <a:pPr algn="just">
                        <a:lnSpc>
                          <a:spcPct val="115000"/>
                        </a:lnSpc>
                        <a:spcAft>
                          <a:spcPts val="0"/>
                        </a:spcAft>
                      </a:pPr>
                      <a:r>
                        <a:rPr lang="en-ZA" sz="1400" kern="1200" dirty="0">
                          <a:solidFill>
                            <a:schemeClr val="tx1"/>
                          </a:solidFill>
                          <a:latin typeface="Arial Narrow" pitchFamily="34" charset="0"/>
                          <a:ea typeface="+mn-ea"/>
                          <a:cs typeface="+mn-cs"/>
                        </a:rPr>
                        <a:t>contingency plans updated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just">
                        <a:lnSpc>
                          <a:spcPct val="115000"/>
                        </a:lnSpc>
                        <a:spcAft>
                          <a:spcPts val="0"/>
                        </a:spcAft>
                      </a:pPr>
                      <a:r>
                        <a:rPr lang="en-ZA" sz="1400" kern="1200" dirty="0">
                          <a:solidFill>
                            <a:schemeClr val="tx1"/>
                          </a:solidFill>
                          <a:latin typeface="Arial Narrow" pitchFamily="34" charset="0"/>
                          <a:ea typeface="+mn-ea"/>
                          <a:cs typeface="+mn-cs"/>
                        </a:rPr>
                        <a:t>One oil spill readiness</a:t>
                      </a:r>
                    </a:p>
                    <a:p>
                      <a:pPr algn="just">
                        <a:lnSpc>
                          <a:spcPct val="115000"/>
                        </a:lnSpc>
                        <a:spcAft>
                          <a:spcPts val="0"/>
                        </a:spcAft>
                      </a:pPr>
                      <a:r>
                        <a:rPr lang="en-ZA" sz="1400" kern="1200" dirty="0">
                          <a:solidFill>
                            <a:schemeClr val="tx1"/>
                          </a:solidFill>
                          <a:latin typeface="Arial Narrow" pitchFamily="34" charset="0"/>
                          <a:ea typeface="+mn-ea"/>
                          <a:cs typeface="+mn-cs"/>
                        </a:rPr>
                        <a:t>exercise and one training session facilitated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457200" rtl="0" eaLnBrk="1" fontAlgn="auto" latinLnBrk="0" hangingPunct="1">
                        <a:lnSpc>
                          <a:spcPct val="115000"/>
                        </a:lnSpc>
                        <a:spcBef>
                          <a:spcPts val="0"/>
                        </a:spcBef>
                        <a:spcAft>
                          <a:spcPts val="0"/>
                        </a:spcAft>
                        <a:buClrTx/>
                        <a:buSzTx/>
                        <a:buFontTx/>
                        <a:buNone/>
                        <a:tabLst/>
                        <a:defRPr/>
                      </a:pPr>
                      <a:r>
                        <a:rPr lang="en-ZA" sz="1400" b="1" i="0" dirty="0" smtClean="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Progress</a:t>
                      </a:r>
                      <a:r>
                        <a:rPr lang="en-ZA" sz="1400" b="1" i="1" dirty="0" smtClean="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a:t>
                      </a:r>
                      <a:r>
                        <a:rPr lang="en-ZA" sz="1400" b="1" i="1" baseline="0" dirty="0" smtClean="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 </a:t>
                      </a:r>
                      <a:r>
                        <a:rPr lang="en-ZA" sz="1400" kern="1200" dirty="0" smtClean="0">
                          <a:solidFill>
                            <a:schemeClr val="tx1"/>
                          </a:solidFill>
                          <a:latin typeface="Arial Narrow" pitchFamily="34" charset="0"/>
                          <a:ea typeface="+mn-ea"/>
                          <a:cs typeface="+mn-cs"/>
                        </a:rPr>
                        <a:t>Training </a:t>
                      </a:r>
                      <a:r>
                        <a:rPr lang="en-ZA" sz="1400" kern="1200" dirty="0">
                          <a:solidFill>
                            <a:schemeClr val="tx1"/>
                          </a:solidFill>
                          <a:latin typeface="Arial Narrow" pitchFamily="34" charset="0"/>
                          <a:ea typeface="+mn-ea"/>
                          <a:cs typeface="+mn-cs"/>
                        </a:rPr>
                        <a:t>workshop and oil spill readiness exercise for West Coast and Northern Cape region successfully undertaken in October 2014 in </a:t>
                      </a:r>
                      <a:r>
                        <a:rPr lang="en-ZA" sz="1400" kern="1200" dirty="0" err="1">
                          <a:solidFill>
                            <a:schemeClr val="tx1"/>
                          </a:solidFill>
                          <a:latin typeface="Arial Narrow" pitchFamily="34" charset="0"/>
                          <a:ea typeface="+mn-ea"/>
                          <a:cs typeface="+mn-cs"/>
                        </a:rPr>
                        <a:t>Veldrift</a:t>
                      </a:r>
                      <a:endParaRPr lang="en-ZA" sz="1400" kern="1200" dirty="0">
                        <a:solidFill>
                          <a:schemeClr val="tx1"/>
                        </a:solidFill>
                        <a:latin typeface="Arial Narrow" pitchFamily="34" charset="0"/>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06275">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smtClean="0">
                        <a:ln>
                          <a:noFill/>
                        </a:ln>
                        <a:solidFill>
                          <a:prstClr val="black"/>
                        </a:solidFill>
                        <a:effectLst/>
                        <a:uLnTx/>
                        <a:uFillTx/>
                        <a:latin typeface="Arial Narrow" pitchFamily="34" charset="0"/>
                        <a:ea typeface="+mn-ea"/>
                        <a:cs typeface="+mn-cs"/>
                      </a:endParaRPr>
                    </a:p>
                  </a:txBody>
                  <a:tcPr marL="45728" marR="45728" marT="45735" marB="4573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a:lnSpc>
                          <a:spcPct val="115000"/>
                        </a:lnSpc>
                        <a:spcAft>
                          <a:spcPts val="0"/>
                        </a:spcAft>
                      </a:pPr>
                      <a:r>
                        <a:rPr lang="en-ZA" sz="1400" kern="1200" dirty="0">
                          <a:solidFill>
                            <a:schemeClr val="tx1"/>
                          </a:solidFill>
                          <a:latin typeface="Arial Narrow" pitchFamily="34" charset="0"/>
                          <a:ea typeface="+mn-ea"/>
                          <a:cs typeface="+mn-cs"/>
                        </a:rPr>
                        <a:t>20 estuary management</a:t>
                      </a:r>
                    </a:p>
                    <a:p>
                      <a:pPr algn="l">
                        <a:lnSpc>
                          <a:spcPct val="115000"/>
                        </a:lnSpc>
                        <a:spcAft>
                          <a:spcPts val="0"/>
                        </a:spcAft>
                      </a:pPr>
                      <a:r>
                        <a:rPr lang="en-ZA" sz="1400" kern="1200" dirty="0">
                          <a:solidFill>
                            <a:schemeClr val="tx1"/>
                          </a:solidFill>
                          <a:latin typeface="Arial Narrow" pitchFamily="34" charset="0"/>
                          <a:ea typeface="+mn-ea"/>
                          <a:cs typeface="+mn-cs"/>
                        </a:rPr>
                        <a:t>plans developed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just">
                        <a:lnSpc>
                          <a:spcPct val="115000"/>
                        </a:lnSpc>
                        <a:spcAft>
                          <a:spcPts val="0"/>
                        </a:spcAft>
                      </a:pPr>
                      <a:r>
                        <a:rPr lang="en-ZA" sz="1400" kern="1200" dirty="0">
                          <a:solidFill>
                            <a:schemeClr val="tx1"/>
                          </a:solidFill>
                          <a:latin typeface="Arial Narrow" pitchFamily="34" charset="0"/>
                          <a:ea typeface="+mn-ea"/>
                          <a:cs typeface="+mn-cs"/>
                        </a:rPr>
                        <a:t>5 estuary management plans developed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457200" rtl="0" eaLnBrk="1" fontAlgn="auto" latinLnBrk="0" hangingPunct="1">
                        <a:lnSpc>
                          <a:spcPct val="115000"/>
                        </a:lnSpc>
                        <a:spcBef>
                          <a:spcPts val="0"/>
                        </a:spcBef>
                        <a:spcAft>
                          <a:spcPts val="0"/>
                        </a:spcAft>
                        <a:buClrTx/>
                        <a:buSzTx/>
                        <a:buFontTx/>
                        <a:buNone/>
                        <a:tabLst/>
                        <a:defRPr/>
                      </a:pPr>
                      <a:r>
                        <a:rPr lang="en-ZA" sz="1400" b="1" i="0" dirty="0" smtClean="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Progress</a:t>
                      </a:r>
                      <a:r>
                        <a:rPr lang="en-ZA" sz="1400" b="1" i="1" dirty="0" smtClean="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a:t>
                      </a:r>
                      <a:r>
                        <a:rPr lang="en-ZA" sz="1400" b="1" i="1" baseline="0" dirty="0" smtClean="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 </a:t>
                      </a:r>
                      <a:r>
                        <a:rPr lang="en-GB" sz="1400" kern="1200" dirty="0" smtClean="0">
                          <a:solidFill>
                            <a:schemeClr val="tx1"/>
                          </a:solidFill>
                          <a:latin typeface="Arial Narrow" pitchFamily="34" charset="0"/>
                          <a:ea typeface="+mn-ea"/>
                          <a:cs typeface="+mn-cs"/>
                        </a:rPr>
                        <a:t>Estuarine </a:t>
                      </a:r>
                      <a:r>
                        <a:rPr lang="en-GB" sz="1400" kern="1200" dirty="0">
                          <a:solidFill>
                            <a:schemeClr val="tx1"/>
                          </a:solidFill>
                          <a:latin typeface="Arial Narrow" pitchFamily="34" charset="0"/>
                          <a:ea typeface="+mn-ea"/>
                          <a:cs typeface="+mn-cs"/>
                        </a:rPr>
                        <a:t>Management Plans were developed as indicated below: </a:t>
                      </a:r>
                      <a:endParaRPr lang="en-ZA" sz="1400" kern="1200" dirty="0">
                        <a:solidFill>
                          <a:schemeClr val="tx1"/>
                        </a:solidFill>
                        <a:latin typeface="Arial Narrow" pitchFamily="34" charset="0"/>
                        <a:ea typeface="+mn-ea"/>
                        <a:cs typeface="+mn-cs"/>
                      </a:endParaRPr>
                    </a:p>
                    <a:p>
                      <a:pPr marL="342900" lvl="0" indent="-342900" algn="just" fontAlgn="ctr">
                        <a:lnSpc>
                          <a:spcPct val="115000"/>
                        </a:lnSpc>
                        <a:spcAft>
                          <a:spcPts val="0"/>
                        </a:spcAft>
                        <a:buFont typeface="Symbol" panose="05050102010706020507" pitchFamily="18" charset="2"/>
                        <a:buChar char=""/>
                      </a:pPr>
                      <a:r>
                        <a:rPr lang="en-GB" sz="1400" kern="1200" dirty="0" err="1">
                          <a:solidFill>
                            <a:schemeClr val="tx1"/>
                          </a:solidFill>
                          <a:latin typeface="Arial Narrow" pitchFamily="34" charset="0"/>
                          <a:ea typeface="+mn-ea"/>
                          <a:cs typeface="+mn-cs"/>
                        </a:rPr>
                        <a:t>uMngazi</a:t>
                      </a:r>
                      <a:r>
                        <a:rPr lang="en-GB" sz="1400" kern="1200" dirty="0">
                          <a:solidFill>
                            <a:schemeClr val="tx1"/>
                          </a:solidFill>
                          <a:latin typeface="Arial Narrow" pitchFamily="34" charset="0"/>
                          <a:ea typeface="+mn-ea"/>
                          <a:cs typeface="+mn-cs"/>
                        </a:rPr>
                        <a:t> EMP developed </a:t>
                      </a:r>
                      <a:endParaRPr lang="en-ZA" sz="1400" kern="1200" dirty="0">
                        <a:solidFill>
                          <a:schemeClr val="tx1"/>
                        </a:solidFill>
                        <a:latin typeface="Arial Narrow" pitchFamily="34" charset="0"/>
                        <a:ea typeface="+mn-ea"/>
                        <a:cs typeface="+mn-cs"/>
                      </a:endParaRPr>
                    </a:p>
                    <a:p>
                      <a:pPr marL="342900" lvl="0" indent="-342900" algn="just" fontAlgn="ctr">
                        <a:lnSpc>
                          <a:spcPct val="115000"/>
                        </a:lnSpc>
                        <a:spcAft>
                          <a:spcPts val="0"/>
                        </a:spcAft>
                        <a:buFont typeface="Symbol" panose="05050102010706020507" pitchFamily="18" charset="2"/>
                        <a:buChar char=""/>
                      </a:pPr>
                      <a:r>
                        <a:rPr lang="en-GB" sz="1400" kern="1200" dirty="0" err="1">
                          <a:solidFill>
                            <a:schemeClr val="tx1"/>
                          </a:solidFill>
                          <a:latin typeface="Arial Narrow" pitchFamily="34" charset="0"/>
                          <a:ea typeface="+mn-ea"/>
                          <a:cs typeface="+mn-cs"/>
                        </a:rPr>
                        <a:t>Mngazana</a:t>
                      </a:r>
                      <a:r>
                        <a:rPr lang="en-GB" sz="1400" kern="1200" dirty="0">
                          <a:solidFill>
                            <a:schemeClr val="tx1"/>
                          </a:solidFill>
                          <a:latin typeface="Arial Narrow" pitchFamily="34" charset="0"/>
                          <a:ea typeface="+mn-ea"/>
                          <a:cs typeface="+mn-cs"/>
                        </a:rPr>
                        <a:t> EMP developed </a:t>
                      </a:r>
                      <a:endParaRPr lang="en-ZA" sz="1400" kern="1200" dirty="0">
                        <a:solidFill>
                          <a:schemeClr val="tx1"/>
                        </a:solidFill>
                        <a:latin typeface="Arial Narrow" pitchFamily="34" charset="0"/>
                        <a:ea typeface="+mn-ea"/>
                        <a:cs typeface="+mn-cs"/>
                      </a:endParaRPr>
                    </a:p>
                    <a:p>
                      <a:pPr marL="342900" lvl="0" indent="-342900" algn="just" fontAlgn="ctr">
                        <a:lnSpc>
                          <a:spcPct val="115000"/>
                        </a:lnSpc>
                        <a:spcAft>
                          <a:spcPts val="0"/>
                        </a:spcAft>
                        <a:buFont typeface="Symbol" panose="05050102010706020507" pitchFamily="18" charset="2"/>
                        <a:buChar char=""/>
                      </a:pPr>
                      <a:r>
                        <a:rPr lang="en-GB" sz="1400" kern="1200" dirty="0">
                          <a:solidFill>
                            <a:schemeClr val="tx1"/>
                          </a:solidFill>
                          <a:latin typeface="Arial Narrow" pitchFamily="34" charset="0"/>
                          <a:ea typeface="+mn-ea"/>
                          <a:cs typeface="+mn-cs"/>
                        </a:rPr>
                        <a:t>Orange River Mouth EMP developed </a:t>
                      </a:r>
                      <a:endParaRPr lang="en-ZA" sz="1400" kern="1200" dirty="0">
                        <a:solidFill>
                          <a:schemeClr val="tx1"/>
                        </a:solidFill>
                        <a:latin typeface="Arial Narrow" pitchFamily="34" charset="0"/>
                        <a:ea typeface="+mn-ea"/>
                        <a:cs typeface="+mn-cs"/>
                      </a:endParaRPr>
                    </a:p>
                    <a:p>
                      <a:pPr marL="342900" lvl="0" indent="-342900" algn="just" fontAlgn="ctr">
                        <a:lnSpc>
                          <a:spcPct val="115000"/>
                        </a:lnSpc>
                        <a:spcAft>
                          <a:spcPts val="0"/>
                        </a:spcAft>
                        <a:buFont typeface="Symbol" panose="05050102010706020507" pitchFamily="18" charset="2"/>
                        <a:buChar char=""/>
                      </a:pPr>
                      <a:r>
                        <a:rPr lang="en-GB" sz="1400" kern="1200" dirty="0">
                          <a:solidFill>
                            <a:schemeClr val="tx1"/>
                          </a:solidFill>
                          <a:latin typeface="Arial Narrow" pitchFamily="34" charset="0"/>
                          <a:ea typeface="+mn-ea"/>
                          <a:cs typeface="+mn-cs"/>
                        </a:rPr>
                        <a:t>Durban Bay EMP under development </a:t>
                      </a:r>
                      <a:endParaRPr lang="en-ZA" sz="1400" kern="1200" dirty="0">
                        <a:solidFill>
                          <a:schemeClr val="tx1"/>
                        </a:solidFill>
                        <a:latin typeface="Arial Narrow" pitchFamily="34" charset="0"/>
                        <a:ea typeface="+mn-ea"/>
                        <a:cs typeface="+mn-cs"/>
                      </a:endParaRPr>
                    </a:p>
                    <a:p>
                      <a:pPr marL="342900" lvl="0" indent="-342900" algn="just" fontAlgn="ctr">
                        <a:lnSpc>
                          <a:spcPct val="115000"/>
                        </a:lnSpc>
                        <a:spcAft>
                          <a:spcPts val="0"/>
                        </a:spcAft>
                        <a:buFont typeface="Symbol" panose="05050102010706020507" pitchFamily="18" charset="2"/>
                        <a:buChar char=""/>
                      </a:pPr>
                      <a:r>
                        <a:rPr lang="en-GB" sz="1400" kern="1200" dirty="0" err="1">
                          <a:solidFill>
                            <a:schemeClr val="tx1"/>
                          </a:solidFill>
                          <a:latin typeface="Arial Narrow" pitchFamily="34" charset="0"/>
                          <a:ea typeface="+mn-ea"/>
                          <a:cs typeface="+mn-cs"/>
                        </a:rPr>
                        <a:t>Zinkwazi</a:t>
                      </a:r>
                      <a:r>
                        <a:rPr lang="en-GB" sz="1400" kern="1200" dirty="0">
                          <a:solidFill>
                            <a:schemeClr val="tx1"/>
                          </a:solidFill>
                          <a:latin typeface="Arial Narrow" pitchFamily="34" charset="0"/>
                          <a:ea typeface="+mn-ea"/>
                          <a:cs typeface="+mn-cs"/>
                        </a:rPr>
                        <a:t> and </a:t>
                      </a:r>
                      <a:r>
                        <a:rPr lang="en-GB" sz="1400" kern="1200" dirty="0" err="1">
                          <a:solidFill>
                            <a:schemeClr val="tx1"/>
                          </a:solidFill>
                          <a:latin typeface="Arial Narrow" pitchFamily="34" charset="0"/>
                          <a:ea typeface="+mn-ea"/>
                          <a:cs typeface="+mn-cs"/>
                        </a:rPr>
                        <a:t>Nonoti</a:t>
                      </a:r>
                      <a:r>
                        <a:rPr lang="en-GB" sz="1400" kern="1200" dirty="0">
                          <a:solidFill>
                            <a:schemeClr val="tx1"/>
                          </a:solidFill>
                          <a:latin typeface="Arial Narrow" pitchFamily="34" charset="0"/>
                          <a:ea typeface="+mn-ea"/>
                          <a:cs typeface="+mn-cs"/>
                        </a:rPr>
                        <a:t> EMPs: Situation Assessment Reports (SAR) for the developed.</a:t>
                      </a:r>
                      <a:endParaRPr lang="en-ZA" sz="1400" kern="1200" dirty="0">
                        <a:solidFill>
                          <a:schemeClr val="tx1"/>
                        </a:solidFill>
                        <a:latin typeface="Arial Narrow" pitchFamily="34" charset="0"/>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2" name="Slide Number Placeholder 1"/>
          <p:cNvSpPr>
            <a:spLocks noGrp="1"/>
          </p:cNvSpPr>
          <p:nvPr>
            <p:ph type="sldNum" sz="quarter" idx="12"/>
          </p:nvPr>
        </p:nvSpPr>
        <p:spPr/>
        <p:txBody>
          <a:bodyPr/>
          <a:lstStyle/>
          <a:p>
            <a:pPr>
              <a:defRPr/>
            </a:pPr>
            <a:fld id="{9C457303-9F10-4D8F-8D76-077531F17F12}" type="slidenum">
              <a:rPr lang="en-US" smtClean="0">
                <a:solidFill>
                  <a:prstClr val="black">
                    <a:tint val="75000"/>
                  </a:prstClr>
                </a:solidFill>
              </a:rPr>
              <a:pPr>
                <a:defRPr/>
              </a:pPr>
              <a:t>39</a:t>
            </a:fld>
            <a:endParaRPr lang="en-US">
              <a:solidFill>
                <a:prstClr val="black">
                  <a:tint val="75000"/>
                </a:prstClr>
              </a:solidFill>
            </a:endParaRPr>
          </a:p>
        </p:txBody>
      </p:sp>
    </p:spTree>
    <p:extLst>
      <p:ext uri="{BB962C8B-B14F-4D97-AF65-F5344CB8AC3E}">
        <p14:creationId xmlns:p14="http://schemas.microsoft.com/office/powerpoint/2010/main" val="2513771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Title 1"/>
          <p:cNvSpPr>
            <a:spLocks noGrp="1"/>
          </p:cNvSpPr>
          <p:nvPr>
            <p:ph type="title"/>
          </p:nvPr>
        </p:nvSpPr>
        <p:spPr>
          <a:xfrm>
            <a:off x="457200" y="94805"/>
            <a:ext cx="8229600" cy="477836"/>
          </a:xfrm>
        </p:spPr>
        <p:txBody>
          <a:bodyPr/>
          <a:lstStyle/>
          <a:p>
            <a:pPr eaLnBrk="1" hangingPunct="1"/>
            <a:r>
              <a:rPr lang="en-US" altLang="en-US" sz="2600" dirty="0">
                <a:solidFill>
                  <a:srgbClr val="008000"/>
                </a:solidFill>
              </a:rPr>
              <a:t>PROGRAMME 1 : ADMINISTRATION</a:t>
            </a:r>
          </a:p>
        </p:txBody>
      </p:sp>
      <p:graphicFrame>
        <p:nvGraphicFramePr>
          <p:cNvPr id="4" name="Group 121"/>
          <p:cNvGraphicFramePr>
            <a:graphicFrameLocks noGrp="1"/>
          </p:cNvGraphicFramePr>
          <p:nvPr>
            <p:ph idx="1"/>
            <p:extLst>
              <p:ext uri="{D42A27DB-BD31-4B8C-83A1-F6EECF244321}">
                <p14:modId xmlns:p14="http://schemas.microsoft.com/office/powerpoint/2010/main" val="407004903"/>
              </p:ext>
            </p:extLst>
          </p:nvPr>
        </p:nvGraphicFramePr>
        <p:xfrm>
          <a:off x="245660" y="686193"/>
          <a:ext cx="8761862" cy="4647472"/>
        </p:xfrm>
        <a:graphic>
          <a:graphicData uri="http://schemas.openxmlformats.org/drawingml/2006/table">
            <a:tbl>
              <a:tblPr/>
              <a:tblGrid>
                <a:gridCol w="2166165"/>
                <a:gridCol w="1582967"/>
                <a:gridCol w="1513539"/>
                <a:gridCol w="3499191"/>
              </a:tblGrid>
              <a:tr h="323742">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smtClean="0">
                          <a:ln>
                            <a:noFill/>
                          </a:ln>
                          <a:solidFill>
                            <a:schemeClr val="bg1"/>
                          </a:solidFill>
                          <a:effectLst/>
                          <a:latin typeface="Arial Narrow" pitchFamily="34" charset="0"/>
                          <a:ea typeface="+mn-ea"/>
                          <a:cs typeface="Arial" charset="0"/>
                        </a:rPr>
                        <a:t>SO: </a:t>
                      </a:r>
                      <a:r>
                        <a:rPr kumimoji="0" lang="en-ZA" sz="1400" b="1" i="0" u="none" strike="noStrike" kern="1200" cap="none" normalizeH="0" baseline="0" dirty="0" smtClean="0">
                          <a:ln>
                            <a:noFill/>
                          </a:ln>
                          <a:solidFill>
                            <a:schemeClr val="bg1"/>
                          </a:solidFill>
                          <a:effectLst/>
                          <a:latin typeface="Arial Narrow" pitchFamily="34" charset="0"/>
                          <a:ea typeface="+mn-ea"/>
                          <a:cs typeface="Arial" charset="0"/>
                        </a:rPr>
                        <a:t>Adequate and appropriate skilled staff</a:t>
                      </a:r>
                      <a:endParaRPr kumimoji="0" lang="en-US" sz="1400" b="1" i="0" u="none" strike="noStrike" kern="1200" cap="none" normalizeH="0" baseline="0" dirty="0" smtClean="0">
                        <a:ln>
                          <a:noFill/>
                        </a:ln>
                        <a:solidFill>
                          <a:schemeClr val="bg1"/>
                        </a:solidFill>
                        <a:effectLst/>
                        <a:latin typeface="Arial Narrow" pitchFamily="34" charset="0"/>
                        <a:ea typeface="+mn-ea"/>
                        <a:cs typeface="Arial" pitchFamily="34" charset="0"/>
                      </a:endParaRPr>
                    </a:p>
                  </a:txBody>
                  <a:tcPr marL="91454" marR="9145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hMerge="1">
                  <a:txBody>
                    <a:bodyPr/>
                    <a:lstStyle/>
                    <a:p>
                      <a:endParaRPr lang="en-ZA"/>
                    </a:p>
                  </a:txBody>
                  <a:tcPr/>
                </a:tc>
                <a:tc hMerge="1">
                  <a:txBody>
                    <a:bodyPr/>
                    <a:lstStyle/>
                    <a:p>
                      <a:endParaRPr lang="en-ZA"/>
                    </a:p>
                  </a:txBody>
                  <a:tcPr/>
                </a:tc>
                <a:tc hMerge="1">
                  <a:txBody>
                    <a:bodyPr/>
                    <a:lstStyle/>
                    <a:p>
                      <a:endParaRPr lang="en-ZA"/>
                    </a:p>
                  </a:txBody>
                  <a:tcPr/>
                </a:tc>
              </a:tr>
              <a:tr h="5049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smtClean="0">
                          <a:ln>
                            <a:noFill/>
                          </a:ln>
                          <a:solidFill>
                            <a:schemeClr val="bg1"/>
                          </a:solidFill>
                          <a:effectLst/>
                          <a:latin typeface="Arial Narrow" pitchFamily="34" charset="0"/>
                          <a:ea typeface="+mn-ea"/>
                          <a:cs typeface="Arial" pitchFamily="34" charset="0"/>
                        </a:rPr>
                        <a:t>Performance indicator </a:t>
                      </a:r>
                    </a:p>
                  </a:txBody>
                  <a:tcPr marL="91454" marR="9145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algn="ctr">
                        <a:lnSpc>
                          <a:spcPct val="115000"/>
                        </a:lnSpc>
                        <a:spcAft>
                          <a:spcPts val="0"/>
                        </a:spcAft>
                      </a:pPr>
                      <a:r>
                        <a:rPr kumimoji="0" lang="en-ZA" sz="1400" b="1" i="0" u="none" strike="noStrike" kern="1200" cap="none" normalizeH="0" baseline="0" dirty="0" smtClean="0">
                          <a:ln>
                            <a:noFill/>
                          </a:ln>
                          <a:solidFill>
                            <a:schemeClr val="bg1"/>
                          </a:solidFill>
                          <a:effectLst/>
                          <a:latin typeface="Arial Narrow" pitchFamily="34" charset="0"/>
                          <a:ea typeface="+mn-ea"/>
                          <a:cs typeface="Arial" pitchFamily="34" charset="0"/>
                        </a:rPr>
                        <a:t>Baseline </a:t>
                      </a:r>
                      <a:endParaRPr kumimoji="0" lang="en-ZA" sz="1400" b="1" i="0" u="none" strike="noStrike" kern="1200" cap="none" normalizeH="0" baseline="0" dirty="0">
                        <a:ln>
                          <a:noFill/>
                        </a:ln>
                        <a:solidFill>
                          <a:schemeClr val="bg1"/>
                        </a:solidFill>
                        <a:effectLst/>
                        <a:latin typeface="Arial Narrow" pitchFamily="34" charset="0"/>
                        <a:ea typeface="+mn-ea"/>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algn="ctr">
                        <a:lnSpc>
                          <a:spcPct val="115000"/>
                        </a:lnSpc>
                        <a:spcAft>
                          <a:spcPts val="0"/>
                        </a:spcAft>
                      </a:pPr>
                      <a:r>
                        <a:rPr kumimoji="0" lang="en-ZA" sz="1400" b="1" i="0" u="none" strike="noStrike" kern="1200" cap="none" normalizeH="0" baseline="0" dirty="0" smtClean="0">
                          <a:ln>
                            <a:noFill/>
                          </a:ln>
                          <a:solidFill>
                            <a:schemeClr val="bg1"/>
                          </a:solidFill>
                          <a:effectLst/>
                          <a:latin typeface="Arial Narrow" pitchFamily="34" charset="0"/>
                          <a:ea typeface="+mn-ea"/>
                          <a:cs typeface="Arial" pitchFamily="34" charset="0"/>
                        </a:rPr>
                        <a:t>Annual target </a:t>
                      </a:r>
                    </a:p>
                    <a:p>
                      <a:pPr algn="ctr">
                        <a:lnSpc>
                          <a:spcPct val="115000"/>
                        </a:lnSpc>
                        <a:spcAft>
                          <a:spcPts val="0"/>
                        </a:spcAft>
                      </a:pPr>
                      <a:r>
                        <a:rPr kumimoji="0" lang="en-ZA" sz="1400" b="1" i="0" u="none" strike="noStrike" kern="1200" cap="none" normalizeH="0" baseline="0" dirty="0" smtClean="0">
                          <a:ln>
                            <a:noFill/>
                          </a:ln>
                          <a:solidFill>
                            <a:schemeClr val="bg1"/>
                          </a:solidFill>
                          <a:effectLst/>
                          <a:latin typeface="Arial Narrow" pitchFamily="34" charset="0"/>
                          <a:ea typeface="+mn-ea"/>
                          <a:cs typeface="Arial" pitchFamily="34" charset="0"/>
                        </a:rPr>
                        <a:t>2014/15</a:t>
                      </a:r>
                      <a:endParaRPr kumimoji="0" lang="en-ZA" sz="1400" b="1" i="0" u="none" strike="noStrike" kern="1200" cap="none" normalizeH="0" baseline="0" dirty="0">
                        <a:ln>
                          <a:noFill/>
                        </a:ln>
                        <a:solidFill>
                          <a:schemeClr val="bg1"/>
                        </a:solidFill>
                        <a:effectLst/>
                        <a:latin typeface="Arial Narrow" pitchFamily="34" charset="0"/>
                        <a:ea typeface="+mn-ea"/>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cap="none" normalizeH="0" baseline="0" dirty="0" smtClean="0">
                          <a:ln>
                            <a:noFill/>
                          </a:ln>
                          <a:solidFill>
                            <a:schemeClr val="bg1"/>
                          </a:solidFill>
                          <a:effectLst/>
                          <a:latin typeface="Arial Narrow" pitchFamily="34" charset="0"/>
                          <a:cs typeface="Arial" pitchFamily="34" charset="0"/>
                        </a:rPr>
                        <a:t>Achievements/Challenges/Corrective measures</a:t>
                      </a:r>
                    </a:p>
                  </a:txBody>
                  <a:tcPr marL="91454" marR="9145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r>
              <a:tr h="339386">
                <a:tc>
                  <a:txBody>
                    <a:bodyPr/>
                    <a:lstStyle/>
                    <a:p>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Percentage implementation of Performance Management and Devevelopment System (PMDS) policy framework</a:t>
                      </a:r>
                      <a:endParaRPr kumimoji="0" lang="en-US" sz="1400" b="0" i="0" u="none" strike="noStrike" kern="1200" cap="none" normalizeH="0" baseline="0" dirty="0" smtClean="0">
                        <a:ln>
                          <a:noFill/>
                        </a:ln>
                        <a:solidFill>
                          <a:schemeClr val="tx1"/>
                        </a:solidFill>
                        <a:effectLst/>
                        <a:latin typeface="Arial Narrow" pitchFamily="34" charset="0"/>
                        <a:ea typeface="+mn-ea"/>
                        <a:cs typeface="Arial" charset="0"/>
                      </a:endParaRPr>
                    </a:p>
                  </a:txBody>
                  <a:tcPr marL="45728" marR="45728"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a:lnSpc>
                          <a:spcPct val="115000"/>
                        </a:lnSpc>
                        <a:spcAft>
                          <a:spcPts val="0"/>
                        </a:spcAft>
                      </a:pPr>
                      <a:r>
                        <a:rPr kumimoji="0" lang="en-ZA" sz="1400" b="0" i="0" u="none" strike="noStrike" kern="1200" cap="none" normalizeH="0" baseline="0" dirty="0">
                          <a:ln>
                            <a:noFill/>
                          </a:ln>
                          <a:solidFill>
                            <a:schemeClr val="tx1"/>
                          </a:solidFill>
                          <a:effectLst/>
                          <a:latin typeface="Arial Narrow" pitchFamily="34" charset="0"/>
                          <a:ea typeface="+mn-ea"/>
                          <a:cs typeface="Arial" charset="0"/>
                        </a:rPr>
                        <a:t>73% (83% - 1253/1514</a:t>
                      </a:r>
                    </a:p>
                    <a:p>
                      <a:pPr algn="l">
                        <a:lnSpc>
                          <a:spcPct val="115000"/>
                        </a:lnSpc>
                        <a:spcAft>
                          <a:spcPts val="0"/>
                        </a:spcAft>
                      </a:pPr>
                      <a:r>
                        <a:rPr kumimoji="0" lang="en-ZA" sz="1400" b="0" i="0" u="none" strike="noStrike" kern="1200" cap="none" normalizeH="0" baseline="0" dirty="0" err="1">
                          <a:ln>
                            <a:noFill/>
                          </a:ln>
                          <a:solidFill>
                            <a:schemeClr val="tx1"/>
                          </a:solidFill>
                          <a:effectLst/>
                          <a:latin typeface="Arial Narrow" pitchFamily="34" charset="0"/>
                          <a:ea typeface="+mn-ea"/>
                          <a:cs typeface="Arial" charset="0"/>
                        </a:rPr>
                        <a:t>Biannuals</a:t>
                      </a:r>
                      <a:r>
                        <a:rPr kumimoji="0" lang="en-ZA" sz="1400" b="0" i="0" u="none" strike="noStrike" kern="1200" cap="none" normalizeH="0" baseline="0" dirty="0">
                          <a:ln>
                            <a:noFill/>
                          </a:ln>
                          <a:solidFill>
                            <a:schemeClr val="tx1"/>
                          </a:solidFill>
                          <a:effectLst/>
                          <a:latin typeface="Arial Narrow" pitchFamily="34" charset="0"/>
                          <a:ea typeface="+mn-ea"/>
                          <a:cs typeface="Arial" charset="0"/>
                        </a:rPr>
                        <a:t>/ Verifications</a:t>
                      </a:r>
                    </a:p>
                    <a:p>
                      <a:pPr algn="l">
                        <a:lnSpc>
                          <a:spcPct val="115000"/>
                        </a:lnSpc>
                        <a:spcAft>
                          <a:spcPts val="0"/>
                        </a:spcAft>
                      </a:pPr>
                      <a:r>
                        <a:rPr kumimoji="0" lang="en-ZA" sz="1400" b="0" i="0" u="none" strike="noStrike" kern="1200" cap="none" normalizeH="0" baseline="0" dirty="0">
                          <a:ln>
                            <a:noFill/>
                          </a:ln>
                          <a:solidFill>
                            <a:schemeClr val="tx1"/>
                          </a:solidFill>
                          <a:effectLst/>
                          <a:latin typeface="Arial Narrow" pitchFamily="34" charset="0"/>
                          <a:ea typeface="+mn-ea"/>
                          <a:cs typeface="Arial" charset="0"/>
                        </a:rPr>
                        <a:t>Statements received)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a:lnSpc>
                          <a:spcPct val="115000"/>
                        </a:lnSpc>
                        <a:spcAft>
                          <a:spcPts val="0"/>
                        </a:spcAft>
                      </a:pPr>
                      <a:r>
                        <a:rPr kumimoji="0" lang="en-ZA" sz="1400" b="0" i="0" u="none" strike="noStrike" kern="1200" cap="none" normalizeH="0" baseline="0" dirty="0">
                          <a:ln>
                            <a:noFill/>
                          </a:ln>
                          <a:solidFill>
                            <a:schemeClr val="tx1"/>
                          </a:solidFill>
                          <a:effectLst/>
                          <a:latin typeface="Arial Narrow" pitchFamily="34" charset="0"/>
                          <a:ea typeface="+mn-ea"/>
                          <a:cs typeface="Arial" charset="0"/>
                        </a:rPr>
                        <a:t>95 % Compliance with contracting and assessment requirements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just" defTabSz="457200" rtl="0" eaLnBrk="1" fontAlgn="ctr" latinLnBrk="0" hangingPunct="1">
                        <a:lnSpc>
                          <a:spcPct val="110000"/>
                        </a:lnSpc>
                        <a:spcBef>
                          <a:spcPts val="0"/>
                        </a:spcBef>
                        <a:spcAft>
                          <a:spcPts val="0"/>
                        </a:spcAft>
                        <a:buClrTx/>
                        <a:buSzTx/>
                        <a:buFontTx/>
                        <a:buNone/>
                        <a:tabLst/>
                        <a:defRPr/>
                      </a:pPr>
                      <a:r>
                        <a:rPr lang="en-ZA" sz="1400" b="1" i="1" kern="1200" dirty="0" smtClean="0">
                          <a:solidFill>
                            <a:schemeClr val="tx1"/>
                          </a:solidFill>
                          <a:effectLst/>
                          <a:latin typeface="Arial Narrow" pitchFamily="34" charset="0"/>
                          <a:ea typeface="+mn-ea"/>
                          <a:cs typeface="+mn-cs"/>
                        </a:rPr>
                        <a:t>Progress</a:t>
                      </a:r>
                      <a:r>
                        <a:rPr lang="en-ZA" sz="1400" kern="1200" dirty="0" smtClean="0">
                          <a:solidFill>
                            <a:schemeClr val="tx1"/>
                          </a:solidFill>
                          <a:effectLst/>
                          <a:latin typeface="Arial Narrow" pitchFamily="34" charset="0"/>
                          <a:ea typeface="+mn-ea"/>
                          <a:cs typeface="+mn-cs"/>
                        </a:rPr>
                        <a:t>:</a:t>
                      </a:r>
                    </a:p>
                    <a:p>
                      <a:pPr algn="just" fontAlgn="ctr">
                        <a:lnSpc>
                          <a:spcPct val="110000"/>
                        </a:lnSpc>
                        <a:spcAft>
                          <a:spcPts val="0"/>
                        </a:spcAft>
                      </a:pPr>
                      <a:r>
                        <a:rPr lang="en-ZA" sz="1400" dirty="0" smtClean="0">
                          <a:solidFill>
                            <a:srgbClr val="000000"/>
                          </a:solidFill>
                          <a:effectLst/>
                          <a:latin typeface="Arial Narrow" panose="020B0606020202030204" pitchFamily="34" charset="0"/>
                          <a:ea typeface="Calibri" panose="020F0502020204030204" pitchFamily="34" charset="0"/>
                          <a:cs typeface="CenturyGothic"/>
                        </a:rPr>
                        <a:t>Compliance</a:t>
                      </a:r>
                      <a:r>
                        <a:rPr lang="en-ZA" sz="1400" dirty="0">
                          <a:solidFill>
                            <a:srgbClr val="000000"/>
                          </a:solidFill>
                          <a:effectLst/>
                          <a:latin typeface="Arial Narrow" panose="020B0606020202030204" pitchFamily="34" charset="0"/>
                          <a:ea typeface="Calibri" panose="020F0502020204030204" pitchFamily="34" charset="0"/>
                          <a:cs typeface="CenturyGothic"/>
                        </a:rPr>
                        <a:t>/ implementation of key PMDS policy framework requirements: 96%</a:t>
                      </a:r>
                      <a:endParaRPr lang="en-ZA" sz="1400" dirty="0">
                        <a:effectLst/>
                        <a:latin typeface="Arial Narrow" panose="020B0606020202030204" pitchFamily="34" charset="0"/>
                        <a:ea typeface="Calibri" panose="020F0502020204030204" pitchFamily="34" charset="0"/>
                        <a:cs typeface="Times New Roman" panose="02020603050405020304" pitchFamily="18" charset="0"/>
                      </a:endParaRPr>
                    </a:p>
                    <a:p>
                      <a:pPr marL="342900" lvl="0" indent="-342900" algn="just" fontAlgn="ctr">
                        <a:lnSpc>
                          <a:spcPct val="110000"/>
                        </a:lnSpc>
                        <a:spcAft>
                          <a:spcPts val="0"/>
                        </a:spcAft>
                        <a:buFont typeface="Symbol" panose="05050102010706020507" pitchFamily="18" charset="2"/>
                        <a:buChar char=""/>
                      </a:pPr>
                      <a:r>
                        <a:rPr lang="en-GB" sz="1400" spc="10" dirty="0" smtClean="0">
                          <a:solidFill>
                            <a:srgbClr val="000000"/>
                          </a:solidFill>
                          <a:effectLst/>
                          <a:latin typeface="Arial Narrow" panose="020B0606020202030204" pitchFamily="34" charset="0"/>
                          <a:ea typeface="Calibri" panose="020F0502020204030204" pitchFamily="34" charset="0"/>
                          <a:cs typeface="AvantGarde Bk BT"/>
                        </a:rPr>
                        <a:t>96</a:t>
                      </a:r>
                      <a:r>
                        <a:rPr lang="en-GB" sz="1400" spc="10" dirty="0">
                          <a:solidFill>
                            <a:srgbClr val="000000"/>
                          </a:solidFill>
                          <a:effectLst/>
                          <a:latin typeface="Arial Narrow" panose="020B0606020202030204" pitchFamily="34" charset="0"/>
                          <a:ea typeface="Calibri" panose="020F0502020204030204" pitchFamily="34" charset="0"/>
                          <a:cs typeface="AvantGarde Bk BT"/>
                        </a:rPr>
                        <a:t>% (1582/1647) compliance with submission of first biannual individual assessment reports</a:t>
                      </a:r>
                      <a:endParaRPr lang="en-ZA" sz="1400" dirty="0">
                        <a:effectLst/>
                        <a:latin typeface="Arial Narrow" panose="020B0606020202030204" pitchFamily="34" charset="0"/>
                        <a:ea typeface="Calibri" panose="020F0502020204030204" pitchFamily="34" charset="0"/>
                        <a:cs typeface="Times New Roman" panose="02020603050405020304" pitchFamily="18" charset="0"/>
                      </a:endParaRPr>
                    </a:p>
                    <a:p>
                      <a:pPr marL="342900" lvl="0" indent="-342900" algn="just" fontAlgn="ctr">
                        <a:lnSpc>
                          <a:spcPct val="110000"/>
                        </a:lnSpc>
                        <a:spcAft>
                          <a:spcPts val="0"/>
                        </a:spcAft>
                        <a:buFont typeface="Symbol" panose="05050102010706020507" pitchFamily="18" charset="2"/>
                        <a:buChar char=""/>
                      </a:pPr>
                      <a:r>
                        <a:rPr lang="en-GB" sz="1400" spc="10" dirty="0">
                          <a:solidFill>
                            <a:srgbClr val="000000"/>
                          </a:solidFill>
                          <a:effectLst/>
                          <a:latin typeface="Arial Narrow" panose="020B0606020202030204" pitchFamily="34" charset="0"/>
                          <a:ea typeface="Calibri" panose="020F0502020204030204" pitchFamily="34" charset="0"/>
                          <a:cs typeface="AvantGarde Bk BT"/>
                        </a:rPr>
                        <a:t>97% (1659/1703) submission of employee performance agreements.</a:t>
                      </a:r>
                      <a:endParaRPr lang="en-ZA"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9386">
                <a:tc>
                  <a:txBody>
                    <a:bodyPr/>
                    <a:lstStyle/>
                    <a:p>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Number of  Human Resourse Development (HRD) strategy initiatives implemented</a:t>
                      </a:r>
                      <a:endParaRPr kumimoji="0" lang="en-US" sz="1400" b="0" i="0" u="none" strike="noStrike" kern="1200" cap="none" normalizeH="0" baseline="0" dirty="0" smtClean="0">
                        <a:ln>
                          <a:noFill/>
                        </a:ln>
                        <a:solidFill>
                          <a:schemeClr val="tx1"/>
                        </a:solidFill>
                        <a:effectLst/>
                        <a:latin typeface="Arial Narrow" pitchFamily="34" charset="0"/>
                        <a:ea typeface="+mn-ea"/>
                        <a:cs typeface="Arial" charset="0"/>
                      </a:endParaRPr>
                    </a:p>
                  </a:txBody>
                  <a:tcPr marL="45728" marR="45728"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just">
                        <a:lnSpc>
                          <a:spcPct val="115000"/>
                        </a:lnSpc>
                        <a:spcAft>
                          <a:spcPts val="0"/>
                        </a:spcAft>
                      </a:pPr>
                      <a:r>
                        <a:rPr lang="en-ZA" sz="1400" dirty="0">
                          <a:solidFill>
                            <a:srgbClr val="000000"/>
                          </a:solidFill>
                          <a:effectLst/>
                          <a:latin typeface="Arial Narrow" panose="020B0606020202030204" pitchFamily="34" charset="0"/>
                          <a:ea typeface="Calibri" panose="020F0502020204030204" pitchFamily="34" charset="0"/>
                          <a:cs typeface="ArialMT"/>
                        </a:rPr>
                        <a:t>• 68% (635/934) of</a:t>
                      </a:r>
                      <a:endParaRPr lang="en-ZA" sz="1400" dirty="0">
                        <a:effectLst/>
                        <a:latin typeface="Arial Narrow" panose="020B0606020202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ZA" sz="1400" dirty="0">
                          <a:solidFill>
                            <a:srgbClr val="000000"/>
                          </a:solidFill>
                          <a:effectLst/>
                          <a:latin typeface="Arial Narrow" panose="020B0606020202030204" pitchFamily="34" charset="0"/>
                          <a:ea typeface="Calibri" panose="020F0502020204030204" pitchFamily="34" charset="0"/>
                          <a:cs typeface="ArialMT"/>
                        </a:rPr>
                        <a:t>Workplace Skills Plan</a:t>
                      </a:r>
                      <a:endParaRPr lang="en-ZA" sz="1400" dirty="0">
                        <a:effectLst/>
                        <a:latin typeface="Arial Narrow" panose="020B0606020202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ZA" sz="1400" dirty="0">
                          <a:solidFill>
                            <a:srgbClr val="000000"/>
                          </a:solidFill>
                          <a:effectLst/>
                          <a:latin typeface="Arial Narrow" panose="020B0606020202030204" pitchFamily="34" charset="0"/>
                          <a:ea typeface="Calibri" panose="020F0502020204030204" pitchFamily="34" charset="0"/>
                          <a:cs typeface="ArialMT"/>
                        </a:rPr>
                        <a:t>(WSP) implemented</a:t>
                      </a:r>
                      <a:endParaRPr lang="en-ZA" sz="1400" dirty="0">
                        <a:effectLst/>
                        <a:latin typeface="Arial Narrow" panose="020B0606020202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ZA" sz="1400" dirty="0">
                          <a:solidFill>
                            <a:srgbClr val="000000"/>
                          </a:solidFill>
                          <a:effectLst/>
                          <a:latin typeface="Arial Narrow" panose="020B0606020202030204" pitchFamily="34" charset="0"/>
                          <a:ea typeface="Calibri" panose="020F0502020204030204" pitchFamily="34" charset="0"/>
                          <a:cs typeface="ArialMT"/>
                        </a:rPr>
                        <a:t>• 40 full time bursaries</a:t>
                      </a:r>
                      <a:endParaRPr lang="en-ZA" sz="1400" dirty="0">
                        <a:effectLst/>
                        <a:latin typeface="Arial Narrow" panose="020B0606020202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ZA" sz="1400" dirty="0">
                          <a:solidFill>
                            <a:srgbClr val="000000"/>
                          </a:solidFill>
                          <a:effectLst/>
                          <a:latin typeface="Arial Narrow" panose="020B0606020202030204" pitchFamily="34" charset="0"/>
                          <a:ea typeface="Calibri" panose="020F0502020204030204" pitchFamily="34" charset="0"/>
                          <a:cs typeface="ArialMT"/>
                        </a:rPr>
                        <a:t>and 55 part time bursaries</a:t>
                      </a:r>
                      <a:endParaRPr lang="en-ZA" sz="1400" dirty="0">
                        <a:effectLst/>
                        <a:latin typeface="Arial Narrow" panose="020B0606020202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ZA" sz="1400" dirty="0">
                          <a:solidFill>
                            <a:srgbClr val="000000"/>
                          </a:solidFill>
                          <a:effectLst/>
                          <a:latin typeface="Arial Narrow" panose="020B0606020202030204" pitchFamily="34" charset="0"/>
                          <a:ea typeface="Calibri" panose="020F0502020204030204" pitchFamily="34" charset="0"/>
                          <a:cs typeface="ArialMT"/>
                        </a:rPr>
                        <a:t>approved</a:t>
                      </a:r>
                      <a:endParaRPr lang="en-ZA"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a:lnSpc>
                          <a:spcPct val="115000"/>
                        </a:lnSpc>
                        <a:spcAft>
                          <a:spcPts val="0"/>
                        </a:spcAft>
                      </a:pPr>
                      <a:r>
                        <a:rPr lang="en-ZA" sz="1400" dirty="0">
                          <a:solidFill>
                            <a:srgbClr val="000000"/>
                          </a:solidFill>
                          <a:effectLst/>
                          <a:latin typeface="Arial Narrow" panose="020B0606020202030204" pitchFamily="34" charset="0"/>
                          <a:ea typeface="Calibri" panose="020F0502020204030204" pitchFamily="34" charset="0"/>
                          <a:cs typeface="ArialMT"/>
                        </a:rPr>
                        <a:t>3 Interventions:</a:t>
                      </a:r>
                      <a:endParaRPr lang="en-ZA" sz="1400" dirty="0">
                        <a:effectLst/>
                        <a:latin typeface="Arial Narrow" panose="020B060602020203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en-ZA" sz="1400" dirty="0" smtClean="0">
                          <a:solidFill>
                            <a:srgbClr val="000000"/>
                          </a:solidFill>
                          <a:effectLst/>
                          <a:latin typeface="Arial Narrow" panose="020B0606020202030204" pitchFamily="34" charset="0"/>
                          <a:ea typeface="Calibri" panose="020F0502020204030204" pitchFamily="34" charset="0"/>
                          <a:cs typeface="ArialMT"/>
                        </a:rPr>
                        <a:t>•100 </a:t>
                      </a:r>
                      <a:r>
                        <a:rPr lang="en-ZA" sz="1400" dirty="0">
                          <a:solidFill>
                            <a:srgbClr val="000000"/>
                          </a:solidFill>
                          <a:effectLst/>
                          <a:latin typeface="Arial Narrow" panose="020B0606020202030204" pitchFamily="34" charset="0"/>
                          <a:ea typeface="Calibri" panose="020F0502020204030204" pitchFamily="34" charset="0"/>
                          <a:cs typeface="ArialMT"/>
                        </a:rPr>
                        <a:t>Interns recruited</a:t>
                      </a:r>
                      <a:endParaRPr lang="en-ZA" sz="1400" dirty="0">
                        <a:effectLst/>
                        <a:latin typeface="Arial Narrow" panose="020B060602020203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en-ZA" sz="1400" dirty="0" smtClean="0">
                          <a:solidFill>
                            <a:srgbClr val="000000"/>
                          </a:solidFill>
                          <a:effectLst/>
                          <a:latin typeface="Arial Narrow" panose="020B0606020202030204" pitchFamily="34" charset="0"/>
                          <a:ea typeface="Calibri" panose="020F0502020204030204" pitchFamily="34" charset="0"/>
                          <a:cs typeface="ArialMT"/>
                        </a:rPr>
                        <a:t>•70 </a:t>
                      </a:r>
                      <a:r>
                        <a:rPr lang="en-ZA" sz="1400" dirty="0">
                          <a:solidFill>
                            <a:srgbClr val="000000"/>
                          </a:solidFill>
                          <a:effectLst/>
                          <a:latin typeface="Arial Narrow" panose="020B0606020202030204" pitchFamily="34" charset="0"/>
                          <a:ea typeface="Calibri" panose="020F0502020204030204" pitchFamily="34" charset="0"/>
                          <a:cs typeface="ArialMT"/>
                        </a:rPr>
                        <a:t>bursaries issued (</a:t>
                      </a:r>
                      <a:r>
                        <a:rPr lang="en-ZA" sz="1400" dirty="0" smtClean="0">
                          <a:solidFill>
                            <a:srgbClr val="000000"/>
                          </a:solidFill>
                          <a:effectLst/>
                          <a:latin typeface="Arial Narrow" panose="020B0606020202030204" pitchFamily="34" charset="0"/>
                          <a:ea typeface="Calibri" panose="020F0502020204030204" pitchFamily="34" charset="0"/>
                          <a:cs typeface="ArialMT"/>
                        </a:rPr>
                        <a:t>30</a:t>
                      </a:r>
                      <a:r>
                        <a:rPr lang="en-ZA" sz="1400" baseline="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 </a:t>
                      </a:r>
                      <a:r>
                        <a:rPr lang="en-ZA" sz="1400" dirty="0" smtClean="0">
                          <a:solidFill>
                            <a:srgbClr val="000000"/>
                          </a:solidFill>
                          <a:effectLst/>
                          <a:latin typeface="Arial Narrow" panose="020B0606020202030204" pitchFamily="34" charset="0"/>
                          <a:ea typeface="Calibri" panose="020F0502020204030204" pitchFamily="34" charset="0"/>
                          <a:cs typeface="ArialMT"/>
                        </a:rPr>
                        <a:t>full </a:t>
                      </a:r>
                      <a:r>
                        <a:rPr lang="en-ZA" sz="1400" dirty="0">
                          <a:solidFill>
                            <a:srgbClr val="000000"/>
                          </a:solidFill>
                          <a:effectLst/>
                          <a:latin typeface="Arial Narrow" panose="020B0606020202030204" pitchFamily="34" charset="0"/>
                          <a:ea typeface="Calibri" panose="020F0502020204030204" pitchFamily="34" charset="0"/>
                          <a:cs typeface="ArialMT"/>
                        </a:rPr>
                        <a:t>time and 40 </a:t>
                      </a:r>
                      <a:r>
                        <a:rPr lang="en-ZA" sz="1400" dirty="0" smtClean="0">
                          <a:solidFill>
                            <a:srgbClr val="000000"/>
                          </a:solidFill>
                          <a:effectLst/>
                          <a:latin typeface="Arial Narrow" panose="020B0606020202030204" pitchFamily="34" charset="0"/>
                          <a:ea typeface="Calibri" panose="020F0502020204030204" pitchFamily="34" charset="0"/>
                          <a:cs typeface="ArialMT"/>
                        </a:rPr>
                        <a:t>part</a:t>
                      </a:r>
                      <a:r>
                        <a:rPr lang="en-ZA" sz="1400" baseline="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 </a:t>
                      </a:r>
                      <a:r>
                        <a:rPr lang="en-ZA" sz="1400" dirty="0" smtClean="0">
                          <a:solidFill>
                            <a:srgbClr val="000000"/>
                          </a:solidFill>
                          <a:effectLst/>
                          <a:latin typeface="Arial Narrow" panose="020B0606020202030204" pitchFamily="34" charset="0"/>
                          <a:ea typeface="Calibri" panose="020F0502020204030204" pitchFamily="34" charset="0"/>
                          <a:cs typeface="ArialMT"/>
                        </a:rPr>
                        <a:t>time</a:t>
                      </a:r>
                      <a:r>
                        <a:rPr lang="en-ZA" sz="1400" dirty="0">
                          <a:solidFill>
                            <a:srgbClr val="000000"/>
                          </a:solidFill>
                          <a:effectLst/>
                          <a:latin typeface="Arial Narrow" panose="020B0606020202030204" pitchFamily="34" charset="0"/>
                          <a:ea typeface="Calibri" panose="020F0502020204030204" pitchFamily="34" charset="0"/>
                          <a:cs typeface="ArialMT"/>
                        </a:rPr>
                        <a:t>)</a:t>
                      </a:r>
                      <a:endParaRPr lang="en-ZA" sz="1400" dirty="0">
                        <a:effectLst/>
                        <a:latin typeface="Arial Narrow" panose="020B060602020203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en-ZA" sz="1400" dirty="0">
                          <a:solidFill>
                            <a:srgbClr val="000000"/>
                          </a:solidFill>
                          <a:effectLst/>
                          <a:latin typeface="Arial Narrow" panose="020B0606020202030204" pitchFamily="34" charset="0"/>
                          <a:ea typeface="Calibri" panose="020F0502020204030204" pitchFamily="34" charset="0"/>
                          <a:cs typeface="ArialMT"/>
                        </a:rPr>
                        <a:t>• 80% of WSP</a:t>
                      </a:r>
                      <a:endParaRPr lang="en-ZA" sz="1400" dirty="0">
                        <a:effectLst/>
                        <a:latin typeface="Arial Narrow" panose="020B060602020203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en-ZA" sz="1400" dirty="0">
                          <a:solidFill>
                            <a:srgbClr val="000000"/>
                          </a:solidFill>
                          <a:effectLst/>
                          <a:latin typeface="Arial Narrow" panose="020B0606020202030204" pitchFamily="34" charset="0"/>
                          <a:ea typeface="Calibri" panose="020F0502020204030204" pitchFamily="34" charset="0"/>
                          <a:cs typeface="ArialMT"/>
                        </a:rPr>
                        <a:t>implemented</a:t>
                      </a:r>
                      <a:endParaRPr lang="en-ZA"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just" defTabSz="457200" rtl="0" eaLnBrk="1" fontAlgn="ctr" latinLnBrk="0" hangingPunct="1">
                        <a:lnSpc>
                          <a:spcPct val="115000"/>
                        </a:lnSpc>
                        <a:spcBef>
                          <a:spcPts val="0"/>
                        </a:spcBef>
                        <a:spcAft>
                          <a:spcPts val="0"/>
                        </a:spcAft>
                        <a:buClrTx/>
                        <a:buSzTx/>
                        <a:buFontTx/>
                        <a:buNone/>
                        <a:tabLst/>
                        <a:defRPr/>
                      </a:pPr>
                      <a:r>
                        <a:rPr lang="en-ZA" sz="1400" b="1" i="1" kern="1200" dirty="0" smtClean="0">
                          <a:solidFill>
                            <a:schemeClr val="tx1"/>
                          </a:solidFill>
                          <a:effectLst/>
                          <a:latin typeface="Arial Narrow" pitchFamily="34" charset="0"/>
                          <a:ea typeface="+mn-ea"/>
                          <a:cs typeface="+mn-cs"/>
                        </a:rPr>
                        <a:t>Progress</a:t>
                      </a:r>
                      <a:r>
                        <a:rPr lang="en-ZA" sz="1400" kern="1200" dirty="0" smtClean="0">
                          <a:solidFill>
                            <a:schemeClr val="tx1"/>
                          </a:solidFill>
                          <a:effectLst/>
                          <a:latin typeface="Arial Narrow" pitchFamily="34" charset="0"/>
                          <a:ea typeface="+mn-ea"/>
                          <a:cs typeface="+mn-cs"/>
                        </a:rPr>
                        <a:t>:</a:t>
                      </a:r>
                    </a:p>
                    <a:p>
                      <a:pPr algn="just" fontAlgn="ctr">
                        <a:lnSpc>
                          <a:spcPct val="115000"/>
                        </a:lnSpc>
                        <a:spcAft>
                          <a:spcPts val="0"/>
                        </a:spcAft>
                      </a:pPr>
                      <a:r>
                        <a:rPr lang="en-GB" sz="1400" spc="10" dirty="0" smtClean="0">
                          <a:solidFill>
                            <a:srgbClr val="000000"/>
                          </a:solidFill>
                          <a:effectLst/>
                          <a:latin typeface="Arial Narrow" panose="020B0606020202030204" pitchFamily="34" charset="0"/>
                          <a:ea typeface="Calibri" panose="020F0502020204030204" pitchFamily="34" charset="0"/>
                          <a:cs typeface="AvantGarde Bk BT"/>
                        </a:rPr>
                        <a:t>3 </a:t>
                      </a:r>
                      <a:r>
                        <a:rPr lang="en-GB" sz="1400" spc="10" dirty="0">
                          <a:solidFill>
                            <a:srgbClr val="000000"/>
                          </a:solidFill>
                          <a:effectLst/>
                          <a:latin typeface="Arial Narrow" panose="020B0606020202030204" pitchFamily="34" charset="0"/>
                          <a:ea typeface="Calibri" panose="020F0502020204030204" pitchFamily="34" charset="0"/>
                          <a:cs typeface="AvantGarde Bk BT"/>
                        </a:rPr>
                        <a:t>Human Resource Development interventions  implemented: </a:t>
                      </a:r>
                      <a:endParaRPr lang="en-ZA" sz="1400" dirty="0">
                        <a:effectLst/>
                        <a:latin typeface="Arial Narrow" panose="020B0606020202030204" pitchFamily="34" charset="0"/>
                        <a:ea typeface="Calibri" panose="020F0502020204030204" pitchFamily="34" charset="0"/>
                        <a:cs typeface="Times New Roman" panose="02020603050405020304" pitchFamily="18" charset="0"/>
                      </a:endParaRPr>
                    </a:p>
                    <a:p>
                      <a:pPr marL="342900" lvl="0" indent="-342900" algn="just" fontAlgn="ctr">
                        <a:lnSpc>
                          <a:spcPct val="110000"/>
                        </a:lnSpc>
                        <a:spcAft>
                          <a:spcPts val="0"/>
                        </a:spcAft>
                        <a:buFont typeface="Symbol" panose="05050102010706020507" pitchFamily="18" charset="2"/>
                        <a:buChar char=""/>
                      </a:pPr>
                      <a:r>
                        <a:rPr lang="en-GB" sz="1400" spc="10" dirty="0">
                          <a:solidFill>
                            <a:srgbClr val="000000"/>
                          </a:solidFill>
                          <a:effectLst/>
                          <a:latin typeface="Arial Narrow" panose="020B0606020202030204" pitchFamily="34" charset="0"/>
                          <a:ea typeface="Calibri" panose="020F0502020204030204" pitchFamily="34" charset="0"/>
                          <a:cs typeface="AvantGarde Bk BT"/>
                        </a:rPr>
                        <a:t>100 Interns appointed</a:t>
                      </a:r>
                      <a:endParaRPr lang="en-ZA" sz="1400" dirty="0">
                        <a:effectLst/>
                        <a:latin typeface="Arial Narrow" panose="020B0606020202030204" pitchFamily="34" charset="0"/>
                        <a:ea typeface="Calibri" panose="020F0502020204030204" pitchFamily="34" charset="0"/>
                        <a:cs typeface="Times New Roman" panose="02020603050405020304" pitchFamily="18" charset="0"/>
                      </a:endParaRPr>
                    </a:p>
                    <a:p>
                      <a:pPr marL="342900" lvl="0" indent="-342900" algn="just" fontAlgn="ctr">
                        <a:lnSpc>
                          <a:spcPct val="110000"/>
                        </a:lnSpc>
                        <a:spcAft>
                          <a:spcPts val="0"/>
                        </a:spcAft>
                        <a:buFont typeface="Symbol" panose="05050102010706020507" pitchFamily="18" charset="2"/>
                        <a:buChar char=""/>
                      </a:pPr>
                      <a:r>
                        <a:rPr lang="en-GB" sz="1400" spc="10" dirty="0">
                          <a:solidFill>
                            <a:srgbClr val="000000"/>
                          </a:solidFill>
                          <a:effectLst/>
                          <a:latin typeface="Arial Narrow" panose="020B0606020202030204" pitchFamily="34" charset="0"/>
                          <a:ea typeface="Calibri" panose="020F0502020204030204" pitchFamily="34" charset="0"/>
                          <a:cs typeface="AvantGarde Bk BT"/>
                        </a:rPr>
                        <a:t>100% of WSP implemented (1002 planned WSP interventions undertaken)   </a:t>
                      </a:r>
                      <a:endParaRPr lang="en-ZA" sz="1400" dirty="0">
                        <a:effectLst/>
                        <a:latin typeface="Arial Narrow" panose="020B0606020202030204" pitchFamily="34" charset="0"/>
                        <a:ea typeface="Calibri" panose="020F0502020204030204" pitchFamily="34" charset="0"/>
                        <a:cs typeface="Times New Roman" panose="02020603050405020304" pitchFamily="18" charset="0"/>
                      </a:endParaRPr>
                    </a:p>
                    <a:p>
                      <a:pPr marL="342900" lvl="0" indent="-342900" algn="just" fontAlgn="ctr">
                        <a:lnSpc>
                          <a:spcPct val="110000"/>
                        </a:lnSpc>
                        <a:spcAft>
                          <a:spcPts val="0"/>
                        </a:spcAft>
                        <a:buFont typeface="Symbol" panose="05050102010706020507" pitchFamily="18" charset="2"/>
                        <a:buChar char=""/>
                      </a:pPr>
                      <a:r>
                        <a:rPr lang="en-GB" sz="1400" spc="10" dirty="0">
                          <a:solidFill>
                            <a:srgbClr val="000000"/>
                          </a:solidFill>
                          <a:effectLst/>
                          <a:latin typeface="Arial Narrow" panose="020B0606020202030204" pitchFamily="34" charset="0"/>
                          <a:ea typeface="Calibri" panose="020F0502020204030204" pitchFamily="34" charset="0"/>
                          <a:cs typeface="AvantGarde Bk BT"/>
                        </a:rPr>
                        <a:t>84 bursaries awarded (49 part time and 35 full time bursaries.  </a:t>
                      </a:r>
                      <a:endParaRPr lang="en-ZA"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 name="Slide Number Placeholder 1"/>
          <p:cNvSpPr>
            <a:spLocks noGrp="1"/>
          </p:cNvSpPr>
          <p:nvPr>
            <p:ph type="sldNum" sz="quarter" idx="12"/>
          </p:nvPr>
        </p:nvSpPr>
        <p:spPr/>
        <p:txBody>
          <a:bodyPr/>
          <a:lstStyle/>
          <a:p>
            <a:pPr>
              <a:defRPr/>
            </a:pPr>
            <a:fld id="{9C457303-9F10-4D8F-8D76-077531F17F12}" type="slidenum">
              <a:rPr lang="en-US" smtClean="0">
                <a:solidFill>
                  <a:prstClr val="black">
                    <a:tint val="75000"/>
                  </a:prstClr>
                </a:solidFill>
              </a:rPr>
              <a:pPr>
                <a:defRPr/>
              </a:pPr>
              <a:t>4</a:t>
            </a:fld>
            <a:endParaRPr lang="en-US">
              <a:solidFill>
                <a:prstClr val="black">
                  <a:tint val="75000"/>
                </a:prstClr>
              </a:solidFill>
            </a:endParaRPr>
          </a:p>
        </p:txBody>
      </p:sp>
    </p:spTree>
    <p:extLst>
      <p:ext uri="{BB962C8B-B14F-4D97-AF65-F5344CB8AC3E}">
        <p14:creationId xmlns:p14="http://schemas.microsoft.com/office/powerpoint/2010/main" val="80215422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Title 1"/>
          <p:cNvSpPr>
            <a:spLocks noGrp="1"/>
          </p:cNvSpPr>
          <p:nvPr>
            <p:ph type="title"/>
          </p:nvPr>
        </p:nvSpPr>
        <p:spPr>
          <a:xfrm>
            <a:off x="443318" y="31800"/>
            <a:ext cx="8229600" cy="459519"/>
          </a:xfrm>
        </p:spPr>
        <p:txBody>
          <a:bodyPr/>
          <a:lstStyle/>
          <a:p>
            <a:pPr eaLnBrk="1" hangingPunct="1"/>
            <a:r>
              <a:rPr lang="en-ZA" altLang="en-US" sz="2600" dirty="0">
                <a:solidFill>
                  <a:srgbClr val="008000"/>
                </a:solidFill>
              </a:rPr>
              <a:t>PROGRAMME 3: OCEANS AND COASTS</a:t>
            </a:r>
            <a:endParaRPr lang="en-US" altLang="en-US" sz="2600" dirty="0">
              <a:solidFill>
                <a:srgbClr val="008000"/>
              </a:solidFill>
            </a:endParaRPr>
          </a:p>
        </p:txBody>
      </p:sp>
      <p:graphicFrame>
        <p:nvGraphicFramePr>
          <p:cNvPr id="11" name="Group 121"/>
          <p:cNvGraphicFramePr>
            <a:graphicFrameLocks noGrp="1"/>
          </p:cNvGraphicFramePr>
          <p:nvPr>
            <p:ph idx="1"/>
            <p:extLst>
              <p:ext uri="{D42A27DB-BD31-4B8C-83A1-F6EECF244321}">
                <p14:modId xmlns:p14="http://schemas.microsoft.com/office/powerpoint/2010/main" val="3030229659"/>
              </p:ext>
            </p:extLst>
          </p:nvPr>
        </p:nvGraphicFramePr>
        <p:xfrm>
          <a:off x="177421" y="491319"/>
          <a:ext cx="8871045" cy="5012542"/>
        </p:xfrm>
        <a:graphic>
          <a:graphicData uri="http://schemas.openxmlformats.org/drawingml/2006/table">
            <a:tbl>
              <a:tblPr/>
              <a:tblGrid>
                <a:gridCol w="1935865"/>
                <a:gridCol w="1667271"/>
                <a:gridCol w="1533812"/>
                <a:gridCol w="3734097"/>
              </a:tblGrid>
              <a:tr h="361540">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chemeClr val="bg1"/>
                          </a:solidFill>
                          <a:effectLst/>
                          <a:latin typeface="Arial Narrow" pitchFamily="34" charset="0"/>
                          <a:ea typeface="+mn-ea"/>
                          <a:cs typeface="Arial" charset="0"/>
                        </a:rPr>
                        <a:t>SO: Ocean and coastal environment protected and conserved</a:t>
                      </a:r>
                      <a:endParaRPr kumimoji="0" lang="en-US" sz="1400" b="1" i="0" u="none" strike="noStrike" kern="1200" cap="none" normalizeH="0" baseline="0" dirty="0" smtClean="0">
                        <a:ln>
                          <a:noFill/>
                        </a:ln>
                        <a:solidFill>
                          <a:schemeClr val="bg1"/>
                        </a:solidFill>
                        <a:effectLst/>
                        <a:latin typeface="Arial Narrow" pitchFamily="34" charset="0"/>
                        <a:ea typeface="+mn-ea"/>
                        <a:cs typeface="Arial" charset="0"/>
                      </a:endParaRPr>
                    </a:p>
                  </a:txBody>
                  <a:tcPr marL="91454" marR="9145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hMerge="1">
                  <a:txBody>
                    <a:bodyPr/>
                    <a:lstStyle/>
                    <a:p>
                      <a:endParaRPr lang="en-ZA"/>
                    </a:p>
                  </a:txBody>
                  <a:tcPr/>
                </a:tc>
                <a:tc hMerge="1">
                  <a:txBody>
                    <a:bodyPr/>
                    <a:lstStyle/>
                    <a:p>
                      <a:endParaRPr lang="en-ZA"/>
                    </a:p>
                  </a:txBody>
                  <a:tcPr/>
                </a:tc>
                <a:tc hMerge="1">
                  <a:txBody>
                    <a:bodyPr/>
                    <a:lstStyle/>
                    <a:p>
                      <a:endParaRPr lang="en-ZA"/>
                    </a:p>
                  </a:txBody>
                  <a:tcPr/>
                </a:tc>
              </a:tr>
              <a:tr h="30720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smtClean="0">
                          <a:ln>
                            <a:noFill/>
                          </a:ln>
                          <a:solidFill>
                            <a:schemeClr val="bg1"/>
                          </a:solidFill>
                          <a:effectLst/>
                          <a:latin typeface="Arial Narrow" pitchFamily="34" charset="0"/>
                          <a:ea typeface="+mn-ea"/>
                          <a:cs typeface="Arial" charset="0"/>
                        </a:rPr>
                        <a:t>Performance indicator </a:t>
                      </a:r>
                    </a:p>
                  </a:txBody>
                  <a:tcPr marL="91454" marR="9145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algn="l">
                        <a:lnSpc>
                          <a:spcPct val="115000"/>
                        </a:lnSpc>
                        <a:spcAft>
                          <a:spcPts val="0"/>
                        </a:spcAft>
                      </a:pPr>
                      <a:r>
                        <a:rPr kumimoji="0" lang="en-ZA" sz="1400" b="1" i="0" u="none" strike="noStrike" kern="1200" cap="none" spc="0" normalizeH="0" baseline="0" dirty="0" smtClean="0">
                          <a:ln>
                            <a:noFill/>
                          </a:ln>
                          <a:solidFill>
                            <a:schemeClr val="bg1"/>
                          </a:solidFill>
                          <a:effectLst/>
                          <a:uLnTx/>
                          <a:uFillTx/>
                          <a:latin typeface="Arial Narrow" pitchFamily="34" charset="0"/>
                          <a:ea typeface="+mn-ea"/>
                          <a:cs typeface="Arial" pitchFamily="34" charset="0"/>
                        </a:rPr>
                        <a:t>Baseline </a:t>
                      </a:r>
                      <a:endParaRPr kumimoji="0" lang="en-ZA" sz="1400" b="1" i="0" u="none" strike="noStrike" kern="1200" cap="none" spc="0" normalizeH="0" baseline="0" dirty="0">
                        <a:ln>
                          <a:noFill/>
                        </a:ln>
                        <a:solidFill>
                          <a:schemeClr val="bg1"/>
                        </a:solidFill>
                        <a:effectLst/>
                        <a:uLnTx/>
                        <a:uFillTx/>
                        <a:latin typeface="Arial Narrow" pitchFamily="34" charset="0"/>
                        <a:ea typeface="+mn-ea"/>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algn="l">
                        <a:lnSpc>
                          <a:spcPct val="115000"/>
                        </a:lnSpc>
                        <a:spcAft>
                          <a:spcPts val="0"/>
                        </a:spcAft>
                      </a:pPr>
                      <a:r>
                        <a:rPr kumimoji="0" lang="en-ZA" sz="1400" b="1" i="0" u="none" strike="noStrike" kern="1200" cap="none" spc="0" normalizeH="0" baseline="0" smtClean="0">
                          <a:ln>
                            <a:noFill/>
                          </a:ln>
                          <a:solidFill>
                            <a:schemeClr val="bg1"/>
                          </a:solidFill>
                          <a:effectLst/>
                          <a:uLnTx/>
                          <a:uFillTx/>
                          <a:latin typeface="Arial Narrow" pitchFamily="34" charset="0"/>
                          <a:ea typeface="+mn-ea"/>
                          <a:cs typeface="Arial" pitchFamily="34" charset="0"/>
                        </a:rPr>
                        <a:t>Annual target </a:t>
                      </a:r>
                    </a:p>
                    <a:p>
                      <a:pPr algn="l">
                        <a:lnSpc>
                          <a:spcPct val="115000"/>
                        </a:lnSpc>
                        <a:spcAft>
                          <a:spcPts val="0"/>
                        </a:spcAft>
                      </a:pPr>
                      <a:r>
                        <a:rPr kumimoji="0" lang="en-ZA" sz="1400" b="1" i="0" u="none" strike="noStrike" kern="1200" cap="none" spc="0" normalizeH="0" baseline="0" smtClean="0">
                          <a:ln>
                            <a:noFill/>
                          </a:ln>
                          <a:solidFill>
                            <a:schemeClr val="bg1"/>
                          </a:solidFill>
                          <a:effectLst/>
                          <a:uLnTx/>
                          <a:uFillTx/>
                          <a:latin typeface="Arial Narrow" pitchFamily="34" charset="0"/>
                          <a:ea typeface="+mn-ea"/>
                          <a:cs typeface="Arial" pitchFamily="34" charset="0"/>
                        </a:rPr>
                        <a:t>2014/15</a:t>
                      </a:r>
                      <a:endParaRPr kumimoji="0" lang="en-ZA" sz="1400" b="1" i="0" u="none" strike="noStrike" kern="1200" cap="none" spc="0" normalizeH="0" baseline="0" dirty="0">
                        <a:ln>
                          <a:noFill/>
                        </a:ln>
                        <a:solidFill>
                          <a:schemeClr val="bg1"/>
                        </a:solidFill>
                        <a:effectLst/>
                        <a:uLnTx/>
                        <a:uFillTx/>
                        <a:latin typeface="Arial Narrow" pitchFamily="34" charset="0"/>
                        <a:ea typeface="+mn-ea"/>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smtClean="0">
                          <a:ln>
                            <a:noFill/>
                          </a:ln>
                          <a:solidFill>
                            <a:schemeClr val="bg1"/>
                          </a:solidFill>
                          <a:effectLst/>
                          <a:uLnTx/>
                          <a:uFillTx/>
                          <a:latin typeface="Arial Narrow" pitchFamily="34" charset="0"/>
                          <a:ea typeface="+mn-ea"/>
                          <a:cs typeface="Arial" pitchFamily="34" charset="0"/>
                        </a:rPr>
                        <a:t>Achievements/Challenges/Corrective measures</a:t>
                      </a:r>
                    </a:p>
                  </a:txBody>
                  <a:tcPr marL="91454" marR="9145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r>
              <a:tr h="1014357">
                <a:tc>
                  <a:txBody>
                    <a:bodyPr/>
                    <a:lstStyle/>
                    <a:p>
                      <a:pPr marL="0" marR="0" lvl="0" indent="0" algn="l" defTabSz="914400" rtl="0" eaLnBrk="1" fontAlgn="b" latinLnBrk="0" hangingPunct="1">
                        <a:lnSpc>
                          <a:spcPct val="100000"/>
                        </a:lnSpc>
                        <a:spcBef>
                          <a:spcPct val="25000"/>
                        </a:spcBef>
                        <a:spcAft>
                          <a:spcPct val="0"/>
                        </a:spcAft>
                        <a:buClr>
                          <a:schemeClr val="tx2"/>
                        </a:buClr>
                        <a:buSzTx/>
                        <a:buFont typeface="Times" pitchFamily="18" charset="0"/>
                        <a:buNone/>
                        <a:tabLst/>
                      </a:pPr>
                      <a:endParaRPr kumimoji="0" lang="en-US" sz="1400" b="0" i="0" u="none" strike="noStrike" kern="1200" cap="none" spc="0" normalizeH="0" baseline="0" dirty="0" smtClean="0">
                        <a:ln>
                          <a:noFill/>
                        </a:ln>
                        <a:solidFill>
                          <a:prstClr val="black"/>
                        </a:solidFill>
                        <a:effectLst/>
                        <a:uLnTx/>
                        <a:uFillTx/>
                        <a:latin typeface="Arial Narrow" pitchFamily="34" charset="0"/>
                        <a:ea typeface="+mn-ea"/>
                        <a:cs typeface="+mn-cs"/>
                      </a:endParaRPr>
                    </a:p>
                  </a:txBody>
                  <a:tcPr marL="45728" marR="45728"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just">
                        <a:lnSpc>
                          <a:spcPct val="115000"/>
                        </a:lnSpc>
                        <a:spcAft>
                          <a:spcPts val="0"/>
                        </a:spcAft>
                      </a:pPr>
                      <a:r>
                        <a:rPr lang="en-ZA" sz="1400" kern="1200" dirty="0" smtClean="0">
                          <a:solidFill>
                            <a:schemeClr val="tx1"/>
                          </a:solidFill>
                          <a:latin typeface="Arial Narrow" pitchFamily="34" charset="0"/>
                          <a:ea typeface="+mn-ea"/>
                          <a:cs typeface="+mn-cs"/>
                        </a:rPr>
                        <a:t>Penguin </a:t>
                      </a:r>
                      <a:r>
                        <a:rPr lang="en-ZA" sz="1400" kern="1200" dirty="0">
                          <a:solidFill>
                            <a:schemeClr val="tx1"/>
                          </a:solidFill>
                          <a:latin typeface="Arial Narrow" pitchFamily="34" charset="0"/>
                          <a:ea typeface="+mn-ea"/>
                          <a:cs typeface="+mn-cs"/>
                        </a:rPr>
                        <a:t>Management  Plan </a:t>
                      </a:r>
                      <a:r>
                        <a:rPr lang="en-ZA" sz="1400" kern="1200" dirty="0" smtClean="0">
                          <a:solidFill>
                            <a:schemeClr val="tx1"/>
                          </a:solidFill>
                          <a:latin typeface="Arial Narrow" pitchFamily="34" charset="0"/>
                          <a:ea typeface="+mn-ea"/>
                          <a:cs typeface="+mn-cs"/>
                        </a:rPr>
                        <a:t> &amp;</a:t>
                      </a:r>
                      <a:r>
                        <a:rPr lang="en-ZA" sz="1400" kern="1200" baseline="0" dirty="0" smtClean="0">
                          <a:solidFill>
                            <a:schemeClr val="tx1"/>
                          </a:solidFill>
                          <a:latin typeface="Arial Narrow" pitchFamily="34" charset="0"/>
                          <a:ea typeface="+mn-ea"/>
                          <a:cs typeface="+mn-cs"/>
                        </a:rPr>
                        <a:t> </a:t>
                      </a:r>
                      <a:r>
                        <a:rPr lang="en-ZA" sz="1400" kern="1200" dirty="0" smtClean="0">
                          <a:solidFill>
                            <a:schemeClr val="tx1"/>
                          </a:solidFill>
                          <a:latin typeface="Arial Narrow" pitchFamily="34" charset="0"/>
                          <a:ea typeface="+mn-ea"/>
                          <a:cs typeface="+mn-cs"/>
                        </a:rPr>
                        <a:t>Draft </a:t>
                      </a:r>
                      <a:r>
                        <a:rPr lang="en-ZA" sz="1400" kern="1200" dirty="0">
                          <a:solidFill>
                            <a:schemeClr val="tx1"/>
                          </a:solidFill>
                          <a:latin typeface="Arial Narrow" pitchFamily="34" charset="0"/>
                          <a:ea typeface="+mn-ea"/>
                          <a:cs typeface="+mn-cs"/>
                        </a:rPr>
                        <a:t>Shark</a:t>
                      </a:r>
                    </a:p>
                    <a:p>
                      <a:pPr algn="just">
                        <a:lnSpc>
                          <a:spcPct val="115000"/>
                        </a:lnSpc>
                        <a:spcAft>
                          <a:spcPts val="0"/>
                        </a:spcAft>
                      </a:pPr>
                      <a:r>
                        <a:rPr lang="en-ZA" sz="1400" kern="1200" dirty="0">
                          <a:solidFill>
                            <a:schemeClr val="tx1"/>
                          </a:solidFill>
                          <a:latin typeface="Arial Narrow" pitchFamily="34" charset="0"/>
                          <a:ea typeface="+mn-ea"/>
                          <a:cs typeface="+mn-cs"/>
                        </a:rPr>
                        <a:t>Conservation Plan</a:t>
                      </a:r>
                    </a:p>
                    <a:p>
                      <a:pPr algn="just">
                        <a:lnSpc>
                          <a:spcPct val="115000"/>
                        </a:lnSpc>
                        <a:spcAft>
                          <a:spcPts val="0"/>
                        </a:spcAft>
                      </a:pPr>
                      <a:r>
                        <a:rPr lang="en-ZA" sz="1400" kern="1200" dirty="0">
                          <a:solidFill>
                            <a:schemeClr val="tx1"/>
                          </a:solidFill>
                          <a:latin typeface="Arial Narrow" pitchFamily="34" charset="0"/>
                          <a:ea typeface="+mn-ea"/>
                          <a:cs typeface="+mn-cs"/>
                        </a:rPr>
                        <a:t>compiled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just">
                        <a:lnSpc>
                          <a:spcPct val="115000"/>
                        </a:lnSpc>
                        <a:spcAft>
                          <a:spcPts val="0"/>
                        </a:spcAft>
                      </a:pPr>
                      <a:r>
                        <a:rPr lang="en-ZA" sz="1400" kern="1200" dirty="0">
                          <a:solidFill>
                            <a:schemeClr val="tx1"/>
                          </a:solidFill>
                          <a:latin typeface="Arial Narrow" pitchFamily="34" charset="0"/>
                          <a:ea typeface="+mn-ea"/>
                          <a:cs typeface="+mn-cs"/>
                        </a:rPr>
                        <a:t>One new Draft protected Marine Species Plan  (Turtle)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457200" rtl="0" eaLnBrk="1" fontAlgn="ctr" latinLnBrk="0" hangingPunct="1">
                        <a:lnSpc>
                          <a:spcPct val="115000"/>
                        </a:lnSpc>
                        <a:spcBef>
                          <a:spcPts val="0"/>
                        </a:spcBef>
                        <a:spcAft>
                          <a:spcPts val="0"/>
                        </a:spcAft>
                        <a:buClrTx/>
                        <a:buSzTx/>
                        <a:buFontTx/>
                        <a:buNone/>
                        <a:tabLst/>
                        <a:defRPr/>
                      </a:pPr>
                      <a:r>
                        <a:rPr lang="en-ZA" sz="1400" b="1" i="1" dirty="0" smtClean="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Progress:</a:t>
                      </a:r>
                    </a:p>
                    <a:p>
                      <a:pPr algn="just" fontAlgn="ctr">
                        <a:lnSpc>
                          <a:spcPct val="115000"/>
                        </a:lnSpc>
                        <a:spcAft>
                          <a:spcPts val="0"/>
                        </a:spcAft>
                      </a:pPr>
                      <a:r>
                        <a:rPr lang="en-GB" sz="1400" kern="1200" dirty="0" smtClean="0">
                          <a:solidFill>
                            <a:schemeClr val="tx1"/>
                          </a:solidFill>
                          <a:latin typeface="Arial Narrow" pitchFamily="34" charset="0"/>
                          <a:ea typeface="+mn-ea"/>
                          <a:cs typeface="+mn-cs"/>
                        </a:rPr>
                        <a:t>Draft </a:t>
                      </a:r>
                      <a:r>
                        <a:rPr lang="en-GB" sz="1400" kern="1200" dirty="0">
                          <a:solidFill>
                            <a:schemeClr val="tx1"/>
                          </a:solidFill>
                          <a:latin typeface="Arial Narrow" pitchFamily="34" charset="0"/>
                          <a:ea typeface="+mn-ea"/>
                          <a:cs typeface="+mn-cs"/>
                        </a:rPr>
                        <a:t>Turtle management Plan developed </a:t>
                      </a:r>
                      <a:endParaRPr lang="en-ZA" sz="1400" kern="1200" dirty="0">
                        <a:solidFill>
                          <a:schemeClr val="tx1"/>
                        </a:solidFill>
                        <a:latin typeface="Arial Narrow" pitchFamily="34" charset="0"/>
                        <a:ea typeface="+mn-ea"/>
                        <a:cs typeface="+mn-cs"/>
                      </a:endParaRPr>
                    </a:p>
                    <a:p>
                      <a:pPr marL="114300" algn="just" fontAlgn="ctr">
                        <a:lnSpc>
                          <a:spcPct val="115000"/>
                        </a:lnSpc>
                        <a:spcAft>
                          <a:spcPts val="0"/>
                        </a:spcAft>
                      </a:pPr>
                      <a:r>
                        <a:rPr lang="en-ZA" sz="1400" kern="1200" dirty="0">
                          <a:solidFill>
                            <a:schemeClr val="tx1"/>
                          </a:solidFill>
                          <a:latin typeface="Arial Narrow" pitchFamily="34" charset="0"/>
                          <a:ea typeface="+mn-ea"/>
                          <a:cs typeface="+mn-cs"/>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210157">
                <a:tc>
                  <a:txBody>
                    <a:bodyPr/>
                    <a:lstStyle/>
                    <a:p>
                      <a:pPr marL="0" marR="0" lvl="0" indent="0" algn="l" defTabSz="914400" rtl="0" eaLnBrk="1" fontAlgn="b" latinLnBrk="0" hangingPunct="1">
                        <a:lnSpc>
                          <a:spcPct val="100000"/>
                        </a:lnSpc>
                        <a:spcBef>
                          <a:spcPct val="25000"/>
                        </a:spcBef>
                        <a:spcAft>
                          <a:spcPct val="0"/>
                        </a:spcAft>
                        <a:buClr>
                          <a:schemeClr val="tx2"/>
                        </a:buClr>
                        <a:buSzTx/>
                        <a:buFont typeface="Times" pitchFamily="18" charset="0"/>
                        <a:buNone/>
                        <a:tabLst/>
                      </a:pPr>
                      <a:r>
                        <a:rPr kumimoji="0" lang="en-ZA" sz="1400" b="0" i="0" u="none" strike="noStrike" kern="1200" cap="none" spc="0" normalizeH="0" baseline="0" dirty="0" smtClean="0">
                          <a:ln>
                            <a:noFill/>
                          </a:ln>
                          <a:solidFill>
                            <a:prstClr val="black"/>
                          </a:solidFill>
                          <a:effectLst/>
                          <a:uLnTx/>
                          <a:uFillTx/>
                          <a:latin typeface="Arial Narrow" pitchFamily="34" charset="0"/>
                          <a:ea typeface="+mn-ea"/>
                          <a:cs typeface="+mn-cs"/>
                        </a:rPr>
                        <a:t>Percentage increase of coastline under MPA’s with partial or full protection </a:t>
                      </a:r>
                      <a:endParaRPr kumimoji="0" lang="en-US" sz="1400" b="0" i="0" u="none" strike="noStrike" kern="1200" cap="none" spc="0" normalizeH="0" baseline="0" dirty="0" smtClean="0">
                        <a:ln>
                          <a:noFill/>
                        </a:ln>
                        <a:solidFill>
                          <a:prstClr val="black"/>
                        </a:solidFill>
                        <a:effectLst/>
                        <a:uLnTx/>
                        <a:uFillTx/>
                        <a:latin typeface="Arial Narrow" pitchFamily="34" charset="0"/>
                        <a:ea typeface="+mn-ea"/>
                        <a:cs typeface="+mn-cs"/>
                      </a:endParaRPr>
                    </a:p>
                  </a:txBody>
                  <a:tcPr marL="45728" marR="45728"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just">
                        <a:lnSpc>
                          <a:spcPct val="115000"/>
                        </a:lnSpc>
                        <a:spcAft>
                          <a:spcPts val="0"/>
                        </a:spcAft>
                      </a:pPr>
                      <a:r>
                        <a:rPr lang="en-ZA" sz="1400" dirty="0">
                          <a:solidFill>
                            <a:srgbClr val="000000"/>
                          </a:solidFill>
                          <a:effectLst/>
                          <a:latin typeface="Arial Narrow" panose="020B0606020202030204" pitchFamily="34" charset="0"/>
                          <a:ea typeface="Calibri" panose="020F0502020204030204" pitchFamily="34" charset="0"/>
                          <a:cs typeface="ArialMT"/>
                        </a:rPr>
                        <a:t>Full protection</a:t>
                      </a:r>
                      <a:endParaRPr lang="en-ZA" sz="1400" dirty="0">
                        <a:effectLst/>
                        <a:latin typeface="Arial Narrow" panose="020B0606020202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ZA" sz="1400" dirty="0">
                          <a:solidFill>
                            <a:srgbClr val="000000"/>
                          </a:solidFill>
                          <a:effectLst/>
                          <a:latin typeface="Arial Narrow" panose="020B0606020202030204" pitchFamily="34" charset="0"/>
                          <a:ea typeface="Calibri" panose="020F0502020204030204" pitchFamily="34" charset="0"/>
                          <a:cs typeface="ArialMT"/>
                        </a:rPr>
                        <a:t>of 9.26% (324/3</a:t>
                      </a:r>
                      <a:endParaRPr lang="en-ZA" sz="1400" dirty="0">
                        <a:effectLst/>
                        <a:latin typeface="Arial Narrow" panose="020B0606020202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ZA" sz="1400" dirty="0">
                          <a:solidFill>
                            <a:srgbClr val="000000"/>
                          </a:solidFill>
                          <a:effectLst/>
                          <a:latin typeface="Arial Narrow" panose="020B0606020202030204" pitchFamily="34" charset="0"/>
                          <a:ea typeface="Calibri" panose="020F0502020204030204" pitchFamily="34" charset="0"/>
                          <a:cs typeface="ArialMT"/>
                        </a:rPr>
                        <a:t>600km) and partial</a:t>
                      </a:r>
                      <a:endParaRPr lang="en-ZA" sz="1400" dirty="0">
                        <a:effectLst/>
                        <a:latin typeface="Arial Narrow" panose="020B0606020202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ZA" sz="1400" dirty="0">
                          <a:solidFill>
                            <a:srgbClr val="000000"/>
                          </a:solidFill>
                          <a:effectLst/>
                          <a:latin typeface="Arial Narrow" panose="020B0606020202030204" pitchFamily="34" charset="0"/>
                          <a:ea typeface="Calibri" panose="020F0502020204030204" pitchFamily="34" charset="0"/>
                          <a:cs typeface="ArialMT"/>
                        </a:rPr>
                        <a:t>protection of 13.5%</a:t>
                      </a:r>
                      <a:endParaRPr lang="en-ZA" sz="1400" dirty="0">
                        <a:effectLst/>
                        <a:latin typeface="Arial Narrow" panose="020B0606020202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ZA" sz="1400" dirty="0">
                          <a:solidFill>
                            <a:srgbClr val="000000"/>
                          </a:solidFill>
                          <a:effectLst/>
                          <a:latin typeface="Arial Narrow" panose="020B0606020202030204" pitchFamily="34" charset="0"/>
                          <a:ea typeface="Calibri" panose="020F0502020204030204" pitchFamily="34" charset="0"/>
                          <a:cs typeface="ArialMT"/>
                        </a:rPr>
                        <a:t>(486/3600km)</a:t>
                      </a:r>
                      <a:endParaRPr lang="en-ZA"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just">
                        <a:lnSpc>
                          <a:spcPct val="115000"/>
                        </a:lnSpc>
                        <a:spcAft>
                          <a:spcPts val="0"/>
                        </a:spcAft>
                      </a:pPr>
                      <a:r>
                        <a:rPr lang="en-ZA" sz="1400" dirty="0" smtClean="0">
                          <a:solidFill>
                            <a:srgbClr val="000000"/>
                          </a:solidFill>
                          <a:effectLst/>
                          <a:latin typeface="Arial Narrow" panose="020B0606020202030204" pitchFamily="34" charset="0"/>
                          <a:ea typeface="Calibri" panose="020F0502020204030204" pitchFamily="34" charset="0"/>
                          <a:cs typeface="ArialMT"/>
                        </a:rPr>
                        <a:t>Full protection of 9.5% (342/3 600km) and partial protection of 13.5% (486/3 600km)</a:t>
                      </a:r>
                      <a:endParaRPr lang="en-ZA"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457200" rtl="0" eaLnBrk="1" fontAlgn="auto" latinLnBrk="0" hangingPunct="1">
                        <a:lnSpc>
                          <a:spcPct val="115000"/>
                        </a:lnSpc>
                        <a:spcBef>
                          <a:spcPts val="0"/>
                        </a:spcBef>
                        <a:spcAft>
                          <a:spcPts val="0"/>
                        </a:spcAft>
                        <a:buClrTx/>
                        <a:buSzTx/>
                        <a:buFontTx/>
                        <a:buNone/>
                        <a:tabLst/>
                        <a:defRPr/>
                      </a:pPr>
                      <a:r>
                        <a:rPr lang="en-ZA" sz="1400" b="1" i="1" dirty="0" smtClean="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Progress:</a:t>
                      </a:r>
                    </a:p>
                    <a:p>
                      <a:pPr algn="just">
                        <a:lnSpc>
                          <a:spcPct val="115000"/>
                        </a:lnSpc>
                        <a:spcAft>
                          <a:spcPts val="0"/>
                        </a:spcAft>
                      </a:pPr>
                      <a:r>
                        <a:rPr lang="en-ZA" sz="1400" dirty="0" smtClean="0">
                          <a:solidFill>
                            <a:srgbClr val="000000"/>
                          </a:solidFill>
                          <a:effectLst/>
                          <a:latin typeface="Arial Narrow" panose="020B0606020202030204" pitchFamily="34" charset="0"/>
                          <a:ea typeface="Calibri" panose="020F0502020204030204" pitchFamily="34" charset="0"/>
                          <a:cs typeface="Arial" panose="020B0604020202020204" pitchFamily="34" charset="0"/>
                        </a:rPr>
                        <a:t>9,26</a:t>
                      </a:r>
                      <a:r>
                        <a:rPr lang="en-ZA" sz="14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 (333/3600km) of coastline is under full protection </a:t>
                      </a:r>
                      <a:endParaRPr lang="en-ZA" sz="1400" dirty="0">
                        <a:effectLst/>
                        <a:latin typeface="Arial Narrow" panose="020B0606020202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Symbol" panose="05050102010706020507" pitchFamily="18" charset="2"/>
                        <a:buChar char=""/>
                      </a:pPr>
                      <a:r>
                        <a:rPr lang="en-ZA" sz="1400" dirty="0" err="1">
                          <a:solidFill>
                            <a:srgbClr val="000000"/>
                          </a:solidFill>
                          <a:effectLst/>
                          <a:latin typeface="Arial Narrow" panose="020B0606020202030204" pitchFamily="34" charset="0"/>
                          <a:ea typeface="Calibri" panose="020F0502020204030204" pitchFamily="34" charset="0"/>
                          <a:cs typeface="Arial" panose="020B0604020202020204" pitchFamily="34" charset="0"/>
                        </a:rPr>
                        <a:t>Addo</a:t>
                      </a:r>
                      <a:r>
                        <a:rPr lang="en-ZA" sz="14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 MPA Declaration approved by the Executive </a:t>
                      </a:r>
                      <a:r>
                        <a:rPr lang="en-ZA" sz="1400" dirty="0" smtClean="0">
                          <a:solidFill>
                            <a:srgbClr val="000000"/>
                          </a:solidFill>
                          <a:effectLst/>
                          <a:latin typeface="Arial Narrow" panose="020B0606020202030204" pitchFamily="34" charset="0"/>
                          <a:ea typeface="Calibri" panose="020F0502020204030204" pitchFamily="34" charset="0"/>
                          <a:cs typeface="Arial" panose="020B0604020202020204" pitchFamily="34" charset="0"/>
                        </a:rPr>
                        <a:t>Authority. </a:t>
                      </a:r>
                      <a:r>
                        <a:rPr lang="en-ZA" sz="14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Gazetting of the declaration of the </a:t>
                      </a:r>
                      <a:r>
                        <a:rPr lang="en-ZA" sz="1400" dirty="0" err="1">
                          <a:solidFill>
                            <a:srgbClr val="000000"/>
                          </a:solidFill>
                          <a:effectLst/>
                          <a:latin typeface="Arial Narrow" panose="020B0606020202030204" pitchFamily="34" charset="0"/>
                          <a:ea typeface="Calibri" panose="020F0502020204030204" pitchFamily="34" charset="0"/>
                          <a:cs typeface="Arial" panose="020B0604020202020204" pitchFamily="34" charset="0"/>
                        </a:rPr>
                        <a:t>Addo</a:t>
                      </a:r>
                      <a:r>
                        <a:rPr lang="en-ZA" sz="14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 MPA will add  7,2km (0,2% of 3600km) of the coast </a:t>
                      </a:r>
                      <a:r>
                        <a:rPr lang="en-ZA" sz="1400" dirty="0" smtClean="0">
                          <a:solidFill>
                            <a:srgbClr val="000000"/>
                          </a:solidFill>
                          <a:effectLst/>
                          <a:latin typeface="Arial Narrow" panose="020B0606020202030204" pitchFamily="34" charset="0"/>
                          <a:ea typeface="Calibri" panose="020F0502020204030204" pitchFamily="34" charset="0"/>
                          <a:cs typeface="Arial" panose="020B0604020202020204" pitchFamily="34" charset="0"/>
                        </a:rPr>
                        <a:t>length</a:t>
                      </a:r>
                    </a:p>
                    <a:p>
                      <a:pPr marL="342900" lvl="0" indent="-342900" algn="just">
                        <a:lnSpc>
                          <a:spcPct val="115000"/>
                        </a:lnSpc>
                        <a:spcAft>
                          <a:spcPts val="0"/>
                        </a:spcAft>
                        <a:buFont typeface="Symbol" panose="05050102010706020507" pitchFamily="18" charset="2"/>
                        <a:buChar char=""/>
                      </a:pPr>
                      <a:r>
                        <a:rPr lang="en-ZA" sz="1400" dirty="0" smtClean="0">
                          <a:solidFill>
                            <a:srgbClr val="000000"/>
                          </a:solidFill>
                          <a:effectLst/>
                          <a:latin typeface="Arial Narrow" panose="020B0606020202030204" pitchFamily="34" charset="0"/>
                          <a:ea typeface="Calibri" panose="020F0502020204030204" pitchFamily="34" charset="0"/>
                          <a:cs typeface="Arial" panose="020B0604020202020204" pitchFamily="34" charset="0"/>
                        </a:rPr>
                        <a:t>Betty’s Bay declaration is under consideration by the Executive Authority</a:t>
                      </a:r>
                      <a:endParaRPr lang="en-ZA" sz="1400" dirty="0" smtClean="0">
                        <a:effectLst/>
                        <a:latin typeface="Arial Narrow" panose="020B0606020202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Symbol" panose="05050102010706020507" pitchFamily="18" charset="2"/>
                        <a:buChar char=""/>
                      </a:pPr>
                      <a:r>
                        <a:rPr lang="en-ZA" sz="1400" dirty="0" smtClean="0">
                          <a:solidFill>
                            <a:srgbClr val="000000"/>
                          </a:solidFill>
                          <a:effectLst/>
                          <a:latin typeface="Arial Narrow" panose="020B0606020202030204" pitchFamily="34" charset="0"/>
                          <a:ea typeface="Calibri" panose="020F0502020204030204" pitchFamily="34" charset="0"/>
                          <a:cs typeface="Arial" panose="020B0604020202020204" pitchFamily="34" charset="0"/>
                        </a:rPr>
                        <a:t>Cape Nature MPAs (</a:t>
                      </a:r>
                      <a:r>
                        <a:rPr lang="en-ZA" sz="1400" dirty="0" err="1" smtClean="0">
                          <a:solidFill>
                            <a:srgbClr val="000000"/>
                          </a:solidFill>
                          <a:effectLst/>
                          <a:latin typeface="Arial Narrow" panose="020B0606020202030204" pitchFamily="34" charset="0"/>
                          <a:ea typeface="Calibri" panose="020F0502020204030204" pitchFamily="34" charset="0"/>
                          <a:cs typeface="Arial" panose="020B0604020202020204" pitchFamily="34" charset="0"/>
                        </a:rPr>
                        <a:t>Robberg</a:t>
                      </a:r>
                      <a:r>
                        <a:rPr lang="en-ZA" sz="1400" dirty="0" smtClean="0">
                          <a:solidFill>
                            <a:srgbClr val="000000"/>
                          </a:solidFill>
                          <a:effectLst/>
                          <a:latin typeface="Arial Narrow" panose="020B0606020202030204" pitchFamily="34" charset="0"/>
                          <a:ea typeface="Calibri" panose="020F0502020204030204" pitchFamily="34" charset="0"/>
                          <a:cs typeface="Arial" panose="020B0604020202020204" pitchFamily="34" charset="0"/>
                        </a:rPr>
                        <a:t>, </a:t>
                      </a:r>
                      <a:r>
                        <a:rPr lang="en-ZA" sz="1400" dirty="0" err="1" smtClean="0">
                          <a:solidFill>
                            <a:srgbClr val="000000"/>
                          </a:solidFill>
                          <a:effectLst/>
                          <a:latin typeface="Arial Narrow" panose="020B0606020202030204" pitchFamily="34" charset="0"/>
                          <a:ea typeface="Calibri" panose="020F0502020204030204" pitchFamily="34" charset="0"/>
                          <a:cs typeface="Arial" panose="020B0604020202020204" pitchFamily="34" charset="0"/>
                        </a:rPr>
                        <a:t>Goukamma</a:t>
                      </a:r>
                      <a:r>
                        <a:rPr lang="en-ZA" sz="1400" dirty="0" smtClean="0">
                          <a:solidFill>
                            <a:srgbClr val="000000"/>
                          </a:solidFill>
                          <a:effectLst/>
                          <a:latin typeface="Arial Narrow" panose="020B0606020202030204" pitchFamily="34" charset="0"/>
                          <a:ea typeface="Calibri" panose="020F0502020204030204" pitchFamily="34" charset="0"/>
                          <a:cs typeface="Arial" panose="020B0604020202020204" pitchFamily="34" charset="0"/>
                        </a:rPr>
                        <a:t>)  submission and regulations finalized </a:t>
                      </a:r>
                      <a:endParaRPr lang="en-ZA" sz="1400" dirty="0" smtClean="0">
                        <a:effectLst/>
                        <a:latin typeface="Arial Narrow" panose="020B0606020202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Symbol" panose="05050102010706020507" pitchFamily="18" charset="2"/>
                        <a:buChar char=""/>
                      </a:pPr>
                      <a:r>
                        <a:rPr lang="en-ZA" sz="1400" dirty="0" err="1" smtClean="0">
                          <a:solidFill>
                            <a:srgbClr val="000000"/>
                          </a:solidFill>
                          <a:effectLst/>
                          <a:latin typeface="Arial Narrow" panose="020B0606020202030204" pitchFamily="34" charset="0"/>
                          <a:ea typeface="Calibri" panose="020F0502020204030204" pitchFamily="34" charset="0"/>
                          <a:cs typeface="Arial" panose="020B0604020202020204" pitchFamily="34" charset="0"/>
                        </a:rPr>
                        <a:t>Dwesa-Cwebe</a:t>
                      </a:r>
                      <a:r>
                        <a:rPr lang="en-ZA" sz="1400" dirty="0" smtClean="0">
                          <a:solidFill>
                            <a:srgbClr val="000000"/>
                          </a:solidFill>
                          <a:effectLst/>
                          <a:latin typeface="Arial Narrow" panose="020B0606020202030204" pitchFamily="34" charset="0"/>
                          <a:ea typeface="Calibri" panose="020F0502020204030204" pitchFamily="34" charset="0"/>
                          <a:cs typeface="Arial" panose="020B0604020202020204" pitchFamily="34" charset="0"/>
                        </a:rPr>
                        <a:t> MPA –</a:t>
                      </a:r>
                      <a:r>
                        <a:rPr lang="en-ZA" sz="1400" dirty="0" smtClean="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MPA resonation was gazetted for public comments, closed on </a:t>
                      </a:r>
                      <a:endParaRPr lang="en-ZA"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2" name="Slide Number Placeholder 1"/>
          <p:cNvSpPr>
            <a:spLocks noGrp="1"/>
          </p:cNvSpPr>
          <p:nvPr>
            <p:ph type="sldNum" sz="quarter" idx="12"/>
          </p:nvPr>
        </p:nvSpPr>
        <p:spPr/>
        <p:txBody>
          <a:bodyPr/>
          <a:lstStyle/>
          <a:p>
            <a:pPr>
              <a:defRPr/>
            </a:pPr>
            <a:fld id="{9C457303-9F10-4D8F-8D76-077531F17F12}" type="slidenum">
              <a:rPr lang="en-US" smtClean="0">
                <a:solidFill>
                  <a:prstClr val="black">
                    <a:tint val="75000"/>
                  </a:prstClr>
                </a:solidFill>
              </a:rPr>
              <a:pPr>
                <a:defRPr/>
              </a:pPr>
              <a:t>40</a:t>
            </a:fld>
            <a:endParaRPr lang="en-US">
              <a:solidFill>
                <a:prstClr val="black">
                  <a:tint val="75000"/>
                </a:prstClr>
              </a:solidFill>
            </a:endParaRPr>
          </a:p>
        </p:txBody>
      </p:sp>
    </p:spTree>
    <p:extLst>
      <p:ext uri="{BB962C8B-B14F-4D97-AF65-F5344CB8AC3E}">
        <p14:creationId xmlns:p14="http://schemas.microsoft.com/office/powerpoint/2010/main" val="404049054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Title 1"/>
          <p:cNvSpPr>
            <a:spLocks noGrp="1"/>
          </p:cNvSpPr>
          <p:nvPr>
            <p:ph type="title"/>
          </p:nvPr>
        </p:nvSpPr>
        <p:spPr>
          <a:xfrm>
            <a:off x="443318" y="168278"/>
            <a:ext cx="8229600" cy="584344"/>
          </a:xfrm>
        </p:spPr>
        <p:txBody>
          <a:bodyPr/>
          <a:lstStyle/>
          <a:p>
            <a:pPr eaLnBrk="1" hangingPunct="1"/>
            <a:r>
              <a:rPr lang="en-ZA" altLang="en-US" sz="2600" dirty="0">
                <a:solidFill>
                  <a:srgbClr val="008000"/>
                </a:solidFill>
              </a:rPr>
              <a:t>PROGRAMME 3: OCEANS AND COASTS</a:t>
            </a:r>
            <a:endParaRPr lang="en-US" altLang="en-US" sz="2600" dirty="0">
              <a:solidFill>
                <a:srgbClr val="008000"/>
              </a:solidFill>
            </a:endParaRPr>
          </a:p>
        </p:txBody>
      </p:sp>
      <p:graphicFrame>
        <p:nvGraphicFramePr>
          <p:cNvPr id="11" name="Group 121"/>
          <p:cNvGraphicFramePr>
            <a:graphicFrameLocks noGrp="1"/>
          </p:cNvGraphicFramePr>
          <p:nvPr>
            <p:ph idx="1"/>
            <p:extLst>
              <p:ext uri="{D42A27DB-BD31-4B8C-83A1-F6EECF244321}">
                <p14:modId xmlns:p14="http://schemas.microsoft.com/office/powerpoint/2010/main" val="1156811414"/>
              </p:ext>
            </p:extLst>
          </p:nvPr>
        </p:nvGraphicFramePr>
        <p:xfrm>
          <a:off x="286604" y="752622"/>
          <a:ext cx="8639034" cy="4501767"/>
        </p:xfrm>
        <a:graphic>
          <a:graphicData uri="http://schemas.openxmlformats.org/drawingml/2006/table">
            <a:tbl>
              <a:tblPr/>
              <a:tblGrid>
                <a:gridCol w="1766383"/>
                <a:gridCol w="1671980"/>
                <a:gridCol w="1360255"/>
                <a:gridCol w="3840416"/>
              </a:tblGrid>
              <a:tr h="378669">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chemeClr val="bg1"/>
                          </a:solidFill>
                          <a:effectLst/>
                          <a:latin typeface="Arial Narrow" pitchFamily="34" charset="0"/>
                          <a:ea typeface="+mn-ea"/>
                          <a:cs typeface="Arial" charset="0"/>
                        </a:rPr>
                        <a:t>SO: Ocean and coastal environment protected and conserved (Continued)</a:t>
                      </a:r>
                      <a:endParaRPr kumimoji="0" lang="en-US" sz="1400" b="1" i="0" u="none" strike="noStrike" kern="1200" cap="none" normalizeH="0" baseline="0" dirty="0" smtClean="0">
                        <a:ln>
                          <a:noFill/>
                        </a:ln>
                        <a:solidFill>
                          <a:schemeClr val="bg1"/>
                        </a:solidFill>
                        <a:effectLst/>
                        <a:latin typeface="Arial Narrow" pitchFamily="34" charset="0"/>
                        <a:ea typeface="+mn-ea"/>
                        <a:cs typeface="Arial" charset="0"/>
                      </a:endParaRPr>
                    </a:p>
                  </a:txBody>
                  <a:tcPr marL="91454" marR="9145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hMerge="1">
                  <a:txBody>
                    <a:bodyPr/>
                    <a:lstStyle/>
                    <a:p>
                      <a:endParaRPr lang="en-ZA"/>
                    </a:p>
                  </a:txBody>
                  <a:tcPr/>
                </a:tc>
                <a:tc hMerge="1">
                  <a:txBody>
                    <a:bodyPr/>
                    <a:lstStyle/>
                    <a:p>
                      <a:endParaRPr lang="en-ZA"/>
                    </a:p>
                  </a:txBody>
                  <a:tcPr/>
                </a:tc>
                <a:tc hMerge="1">
                  <a:txBody>
                    <a:bodyPr/>
                    <a:lstStyle/>
                    <a:p>
                      <a:endParaRPr lang="en-ZA"/>
                    </a:p>
                  </a:txBody>
                  <a:tcPr/>
                </a:tc>
              </a:tr>
              <a:tr h="5906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smtClean="0">
                          <a:ln>
                            <a:noFill/>
                          </a:ln>
                          <a:solidFill>
                            <a:schemeClr val="bg1"/>
                          </a:solidFill>
                          <a:effectLst/>
                          <a:latin typeface="Arial Narrow" pitchFamily="34" charset="0"/>
                          <a:ea typeface="+mn-ea"/>
                          <a:cs typeface="Arial" charset="0"/>
                        </a:rPr>
                        <a:t>Performance indicator </a:t>
                      </a:r>
                    </a:p>
                  </a:txBody>
                  <a:tcPr marL="91454" marR="9145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algn="l">
                        <a:lnSpc>
                          <a:spcPct val="115000"/>
                        </a:lnSpc>
                        <a:spcAft>
                          <a:spcPts val="0"/>
                        </a:spcAft>
                      </a:pPr>
                      <a:r>
                        <a:rPr kumimoji="0" lang="en-ZA" sz="1400" b="1" i="0" u="none" strike="noStrike" kern="1200" cap="none" spc="0" normalizeH="0" baseline="0" dirty="0" smtClean="0">
                          <a:ln>
                            <a:noFill/>
                          </a:ln>
                          <a:solidFill>
                            <a:schemeClr val="bg1"/>
                          </a:solidFill>
                          <a:effectLst/>
                          <a:uLnTx/>
                          <a:uFillTx/>
                          <a:latin typeface="Arial Narrow" pitchFamily="34" charset="0"/>
                          <a:ea typeface="+mn-ea"/>
                          <a:cs typeface="Arial" pitchFamily="34" charset="0"/>
                        </a:rPr>
                        <a:t>Baseline </a:t>
                      </a:r>
                      <a:endParaRPr kumimoji="0" lang="en-ZA" sz="1400" b="1" i="0" u="none" strike="noStrike" kern="1200" cap="none" spc="0" normalizeH="0" baseline="0" dirty="0">
                        <a:ln>
                          <a:noFill/>
                        </a:ln>
                        <a:solidFill>
                          <a:schemeClr val="bg1"/>
                        </a:solidFill>
                        <a:effectLst/>
                        <a:uLnTx/>
                        <a:uFillTx/>
                        <a:latin typeface="Arial Narrow" pitchFamily="34" charset="0"/>
                        <a:ea typeface="+mn-ea"/>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algn="l">
                        <a:lnSpc>
                          <a:spcPct val="115000"/>
                        </a:lnSpc>
                        <a:spcAft>
                          <a:spcPts val="0"/>
                        </a:spcAft>
                      </a:pPr>
                      <a:r>
                        <a:rPr kumimoji="0" lang="en-ZA" sz="1400" b="1" i="0" u="none" strike="noStrike" kern="1200" cap="none" spc="0" normalizeH="0" baseline="0" dirty="0" smtClean="0">
                          <a:ln>
                            <a:noFill/>
                          </a:ln>
                          <a:solidFill>
                            <a:schemeClr val="bg1"/>
                          </a:solidFill>
                          <a:effectLst/>
                          <a:uLnTx/>
                          <a:uFillTx/>
                          <a:latin typeface="Arial Narrow" pitchFamily="34" charset="0"/>
                          <a:ea typeface="+mn-ea"/>
                          <a:cs typeface="Arial" pitchFamily="34" charset="0"/>
                        </a:rPr>
                        <a:t>Annual target </a:t>
                      </a:r>
                    </a:p>
                    <a:p>
                      <a:pPr algn="l">
                        <a:lnSpc>
                          <a:spcPct val="115000"/>
                        </a:lnSpc>
                        <a:spcAft>
                          <a:spcPts val="0"/>
                        </a:spcAft>
                      </a:pPr>
                      <a:r>
                        <a:rPr kumimoji="0" lang="en-ZA" sz="1400" b="1" i="0" u="none" strike="noStrike" kern="1200" cap="none" spc="0" normalizeH="0" baseline="0" dirty="0" smtClean="0">
                          <a:ln>
                            <a:noFill/>
                          </a:ln>
                          <a:solidFill>
                            <a:schemeClr val="bg1"/>
                          </a:solidFill>
                          <a:effectLst/>
                          <a:uLnTx/>
                          <a:uFillTx/>
                          <a:latin typeface="Arial Narrow" pitchFamily="34" charset="0"/>
                          <a:ea typeface="+mn-ea"/>
                          <a:cs typeface="Arial" pitchFamily="34" charset="0"/>
                        </a:rPr>
                        <a:t>2014/15</a:t>
                      </a:r>
                      <a:endParaRPr kumimoji="0" lang="en-ZA" sz="1400" b="1" i="0" u="none" strike="noStrike" kern="1200" cap="none" spc="0" normalizeH="0" baseline="0" dirty="0">
                        <a:ln>
                          <a:noFill/>
                        </a:ln>
                        <a:solidFill>
                          <a:schemeClr val="bg1"/>
                        </a:solidFill>
                        <a:effectLst/>
                        <a:uLnTx/>
                        <a:uFillTx/>
                        <a:latin typeface="Arial Narrow" pitchFamily="34" charset="0"/>
                        <a:ea typeface="+mn-ea"/>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smtClean="0">
                          <a:ln>
                            <a:noFill/>
                          </a:ln>
                          <a:solidFill>
                            <a:schemeClr val="bg1"/>
                          </a:solidFill>
                          <a:effectLst/>
                          <a:uLnTx/>
                          <a:uFillTx/>
                          <a:latin typeface="Arial Narrow" pitchFamily="34" charset="0"/>
                          <a:ea typeface="+mn-ea"/>
                          <a:cs typeface="Arial" pitchFamily="34" charset="0"/>
                        </a:rPr>
                        <a:t>Achievements/Challenges/Corrective measures</a:t>
                      </a:r>
                    </a:p>
                  </a:txBody>
                  <a:tcPr marL="91454" marR="9145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r>
              <a:tr h="3532485">
                <a:tc>
                  <a:txBody>
                    <a:bodyPr/>
                    <a:lstStyle/>
                    <a:p>
                      <a:pPr marL="0" marR="0" lvl="0" indent="0" algn="l" defTabSz="914400" rtl="0" eaLnBrk="1" fontAlgn="b" latinLnBrk="0" hangingPunct="1">
                        <a:lnSpc>
                          <a:spcPct val="100000"/>
                        </a:lnSpc>
                        <a:spcBef>
                          <a:spcPct val="25000"/>
                        </a:spcBef>
                        <a:spcAft>
                          <a:spcPct val="0"/>
                        </a:spcAft>
                        <a:buClr>
                          <a:schemeClr val="tx2"/>
                        </a:buClr>
                        <a:buSzTx/>
                        <a:buFont typeface="Times" pitchFamily="18" charset="0"/>
                        <a:buNone/>
                        <a:tabLst/>
                      </a:pPr>
                      <a:r>
                        <a:rPr kumimoji="0" lang="en-ZA" sz="1400" b="0" i="0" u="none" strike="noStrike" kern="1200" cap="none" spc="0" normalizeH="0" baseline="0" dirty="0" smtClean="0">
                          <a:ln>
                            <a:noFill/>
                          </a:ln>
                          <a:solidFill>
                            <a:prstClr val="black"/>
                          </a:solidFill>
                          <a:effectLst/>
                          <a:uLnTx/>
                          <a:uFillTx/>
                          <a:latin typeface="Arial Narrow" pitchFamily="34" charset="0"/>
                          <a:ea typeface="+mn-ea"/>
                          <a:cs typeface="+mn-cs"/>
                        </a:rPr>
                        <a:t>Percentage increase of coastline under MPA’s with partial or full protection </a:t>
                      </a:r>
                      <a:endParaRPr kumimoji="0" lang="en-US" sz="1400" b="0" i="0" u="none" strike="noStrike" kern="1200" cap="none" spc="0" normalizeH="0" baseline="0" dirty="0" smtClean="0">
                        <a:ln>
                          <a:noFill/>
                        </a:ln>
                        <a:solidFill>
                          <a:prstClr val="black"/>
                        </a:solidFill>
                        <a:effectLst/>
                        <a:uLnTx/>
                        <a:uFillTx/>
                        <a:latin typeface="Arial Narrow" pitchFamily="34" charset="0"/>
                        <a:ea typeface="+mn-ea"/>
                        <a:cs typeface="+mn-cs"/>
                      </a:endParaRPr>
                    </a:p>
                  </a:txBody>
                  <a:tcPr marL="45728" marR="45728"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just">
                        <a:lnSpc>
                          <a:spcPct val="115000"/>
                        </a:lnSpc>
                        <a:spcAft>
                          <a:spcPts val="0"/>
                        </a:spcAft>
                      </a:pPr>
                      <a:r>
                        <a:rPr lang="en-ZA" sz="1400" dirty="0">
                          <a:solidFill>
                            <a:srgbClr val="000000"/>
                          </a:solidFill>
                          <a:effectLst/>
                          <a:latin typeface="Arial Narrow" panose="020B0606020202030204" pitchFamily="34" charset="0"/>
                          <a:ea typeface="Calibri" panose="020F0502020204030204" pitchFamily="34" charset="0"/>
                          <a:cs typeface="ArialMT"/>
                        </a:rPr>
                        <a:t>Full protection</a:t>
                      </a:r>
                      <a:endParaRPr lang="en-ZA" sz="1400" dirty="0">
                        <a:effectLst/>
                        <a:latin typeface="Arial Narrow" panose="020B0606020202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ZA" sz="1400" dirty="0">
                          <a:solidFill>
                            <a:srgbClr val="000000"/>
                          </a:solidFill>
                          <a:effectLst/>
                          <a:latin typeface="Arial Narrow" panose="020B0606020202030204" pitchFamily="34" charset="0"/>
                          <a:ea typeface="Calibri" panose="020F0502020204030204" pitchFamily="34" charset="0"/>
                          <a:cs typeface="ArialMT"/>
                        </a:rPr>
                        <a:t>of 9.26% (324/3</a:t>
                      </a:r>
                      <a:endParaRPr lang="en-ZA" sz="1400" dirty="0">
                        <a:effectLst/>
                        <a:latin typeface="Arial Narrow" panose="020B0606020202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ZA" sz="1400" dirty="0">
                          <a:solidFill>
                            <a:srgbClr val="000000"/>
                          </a:solidFill>
                          <a:effectLst/>
                          <a:latin typeface="Arial Narrow" panose="020B0606020202030204" pitchFamily="34" charset="0"/>
                          <a:ea typeface="Calibri" panose="020F0502020204030204" pitchFamily="34" charset="0"/>
                          <a:cs typeface="ArialMT"/>
                        </a:rPr>
                        <a:t>600km) and partial</a:t>
                      </a:r>
                      <a:endParaRPr lang="en-ZA" sz="1400" dirty="0">
                        <a:effectLst/>
                        <a:latin typeface="Arial Narrow" panose="020B0606020202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ZA" sz="1400" dirty="0">
                          <a:solidFill>
                            <a:srgbClr val="000000"/>
                          </a:solidFill>
                          <a:effectLst/>
                          <a:latin typeface="Arial Narrow" panose="020B0606020202030204" pitchFamily="34" charset="0"/>
                          <a:ea typeface="Calibri" panose="020F0502020204030204" pitchFamily="34" charset="0"/>
                          <a:cs typeface="ArialMT"/>
                        </a:rPr>
                        <a:t>protection of 13.5%</a:t>
                      </a:r>
                      <a:endParaRPr lang="en-ZA" sz="1400" dirty="0">
                        <a:effectLst/>
                        <a:latin typeface="Arial Narrow" panose="020B0606020202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ZA" sz="1400" dirty="0">
                          <a:solidFill>
                            <a:srgbClr val="000000"/>
                          </a:solidFill>
                          <a:effectLst/>
                          <a:latin typeface="Arial Narrow" panose="020B0606020202030204" pitchFamily="34" charset="0"/>
                          <a:ea typeface="Calibri" panose="020F0502020204030204" pitchFamily="34" charset="0"/>
                          <a:cs typeface="ArialMT"/>
                        </a:rPr>
                        <a:t>(486/3600km)</a:t>
                      </a:r>
                      <a:endParaRPr lang="en-ZA"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a:lnSpc>
                          <a:spcPct val="115000"/>
                        </a:lnSpc>
                        <a:spcAft>
                          <a:spcPts val="0"/>
                        </a:spcAft>
                      </a:pPr>
                      <a:r>
                        <a:rPr lang="en-ZA" sz="1400" dirty="0" smtClean="0">
                          <a:solidFill>
                            <a:srgbClr val="000000"/>
                          </a:solidFill>
                          <a:effectLst/>
                          <a:latin typeface="Arial Narrow" panose="020B0606020202030204" pitchFamily="34" charset="0"/>
                          <a:ea typeface="Calibri" panose="020F0502020204030204" pitchFamily="34" charset="0"/>
                          <a:cs typeface="ArialMT"/>
                        </a:rPr>
                        <a:t>Full protection of 9.5% (342/3 600km) and partial protection of 13.5% (486/3 600km)</a:t>
                      </a:r>
                      <a:endParaRPr lang="en-ZA"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lvl="0" indent="0" algn="just">
                        <a:lnSpc>
                          <a:spcPct val="115000"/>
                        </a:lnSpc>
                        <a:spcAft>
                          <a:spcPts val="0"/>
                        </a:spcAft>
                        <a:buFont typeface="Symbol" panose="05050102010706020507" pitchFamily="18" charset="2"/>
                        <a:buNone/>
                      </a:pPr>
                      <a:r>
                        <a:rPr lang="en-ZA" sz="1400" b="1" i="0" dirty="0" smtClean="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Progress</a:t>
                      </a:r>
                      <a:r>
                        <a:rPr lang="en-ZA" sz="1400" b="1" i="1" dirty="0" smtClean="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a:t>
                      </a:r>
                    </a:p>
                    <a:p>
                      <a:pPr marL="342900" lvl="0" indent="-342900" algn="just">
                        <a:lnSpc>
                          <a:spcPct val="115000"/>
                        </a:lnSpc>
                        <a:spcAft>
                          <a:spcPts val="0"/>
                        </a:spcAft>
                        <a:buFont typeface="Symbol" panose="05050102010706020507" pitchFamily="18" charset="2"/>
                        <a:buChar char=""/>
                      </a:pPr>
                      <a:r>
                        <a:rPr lang="en-ZA" sz="1400" dirty="0" smtClean="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04 </a:t>
                      </a:r>
                      <a:r>
                        <a:rPr lang="en-ZA" sz="14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December 2014 and comments are being evaluated</a:t>
                      </a:r>
                      <a:endParaRPr lang="en-ZA" sz="1400" dirty="0">
                        <a:effectLst/>
                        <a:latin typeface="Arial Narrow" panose="020B0606020202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Symbol" panose="05050102010706020507" pitchFamily="18" charset="2"/>
                        <a:buChar char=""/>
                      </a:pPr>
                      <a:r>
                        <a:rPr lang="en-ZA" sz="14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Namaqualand, </a:t>
                      </a:r>
                      <a:r>
                        <a:rPr lang="en-ZA" sz="1400" dirty="0" err="1">
                          <a:solidFill>
                            <a:srgbClr val="000000"/>
                          </a:solidFill>
                          <a:effectLst/>
                          <a:latin typeface="Arial Narrow" panose="020B0606020202030204" pitchFamily="34" charset="0"/>
                          <a:ea typeface="Calibri" panose="020F0502020204030204" pitchFamily="34" charset="0"/>
                          <a:cs typeface="Arial" panose="020B0604020202020204" pitchFamily="34" charset="0"/>
                        </a:rPr>
                        <a:t>Isimangaliso</a:t>
                      </a:r>
                      <a:r>
                        <a:rPr lang="en-ZA" sz="14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 Aliwal Shoal MPA have been identified as part of Operation </a:t>
                      </a:r>
                      <a:r>
                        <a:rPr lang="en-ZA" sz="1400" dirty="0" err="1">
                          <a:solidFill>
                            <a:srgbClr val="000000"/>
                          </a:solidFill>
                          <a:effectLst/>
                          <a:latin typeface="Arial Narrow" panose="020B0606020202030204" pitchFamily="34" charset="0"/>
                          <a:ea typeface="Calibri" panose="020F0502020204030204" pitchFamily="34" charset="0"/>
                          <a:cs typeface="Arial" panose="020B0604020202020204" pitchFamily="34" charset="0"/>
                        </a:rPr>
                        <a:t>Phakisa</a:t>
                      </a:r>
                      <a:r>
                        <a:rPr lang="en-ZA" sz="14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 Oceans Economy project</a:t>
                      </a:r>
                      <a:r>
                        <a:rPr lang="en-ZA" sz="1400" dirty="0" smtClean="0">
                          <a:solidFill>
                            <a:srgbClr val="000000"/>
                          </a:solidFill>
                          <a:effectLst/>
                          <a:latin typeface="Arial Narrow" panose="020B0606020202030204" pitchFamily="34" charset="0"/>
                          <a:ea typeface="Calibri" panose="020F0502020204030204" pitchFamily="34" charset="0"/>
                          <a:cs typeface="Arial" panose="020B0604020202020204" pitchFamily="34" charset="0"/>
                        </a:rPr>
                        <a:t>.</a:t>
                      </a:r>
                    </a:p>
                    <a:p>
                      <a:pPr marL="0" lvl="0" indent="0" algn="just">
                        <a:lnSpc>
                          <a:spcPct val="115000"/>
                        </a:lnSpc>
                        <a:spcAft>
                          <a:spcPts val="0"/>
                        </a:spcAft>
                        <a:buFont typeface="Symbol" panose="05050102010706020507" pitchFamily="18" charset="2"/>
                        <a:buNone/>
                      </a:pPr>
                      <a:endParaRPr lang="en-ZA" sz="1400" dirty="0" smtClean="0">
                        <a:solidFill>
                          <a:srgbClr val="000000"/>
                        </a:solidFill>
                        <a:effectLst/>
                        <a:latin typeface="Arial Narrow" panose="020B0606020202030204" pitchFamily="34" charset="0"/>
                        <a:ea typeface="Calibri" panose="020F0502020204030204" pitchFamily="34" charset="0"/>
                        <a:cs typeface="Arial" panose="020B0604020202020204" pitchFamily="34" charset="0"/>
                      </a:endParaRPr>
                    </a:p>
                    <a:p>
                      <a:pPr marL="0" lvl="0" indent="0" algn="just">
                        <a:lnSpc>
                          <a:spcPct val="115000"/>
                        </a:lnSpc>
                        <a:spcAft>
                          <a:spcPts val="0"/>
                        </a:spcAft>
                        <a:buFont typeface="Symbol" panose="05050102010706020507" pitchFamily="18" charset="2"/>
                        <a:buNone/>
                      </a:pPr>
                      <a:r>
                        <a:rPr lang="en-ZA" sz="1400" b="1" i="0" dirty="0" smtClean="0">
                          <a:solidFill>
                            <a:srgbClr val="000000"/>
                          </a:solidFill>
                          <a:effectLst/>
                          <a:latin typeface="Arial Narrow" panose="020B0606020202030204" pitchFamily="34" charset="0"/>
                          <a:ea typeface="Calibri" panose="020F0502020204030204" pitchFamily="34" charset="0"/>
                          <a:cs typeface="Arial" panose="020B0604020202020204" pitchFamily="34" charset="0"/>
                        </a:rPr>
                        <a:t>Challenges</a:t>
                      </a:r>
                      <a:r>
                        <a:rPr lang="en-ZA" sz="1400" b="1" i="1" dirty="0" smtClean="0">
                          <a:solidFill>
                            <a:srgbClr val="000000"/>
                          </a:solidFill>
                          <a:effectLst/>
                          <a:latin typeface="Arial Narrow" panose="020B0606020202030204" pitchFamily="34" charset="0"/>
                          <a:ea typeface="Calibri" panose="020F0502020204030204" pitchFamily="34" charset="0"/>
                          <a:cs typeface="Arial" panose="020B0604020202020204" pitchFamily="34" charset="0"/>
                        </a:rPr>
                        <a:t>: </a:t>
                      </a:r>
                      <a:r>
                        <a:rPr lang="en-ZA" sz="1400" dirty="0" smtClean="0">
                          <a:solidFill>
                            <a:srgbClr val="000000"/>
                          </a:solidFill>
                          <a:effectLst/>
                          <a:latin typeface="Arial Narrow" panose="020B0606020202030204" pitchFamily="34" charset="0"/>
                          <a:ea typeface="Calibri" panose="020F0502020204030204" pitchFamily="34" charset="0"/>
                          <a:cs typeface="Arial" panose="020B0604020202020204" pitchFamily="34" charset="0"/>
                        </a:rPr>
                        <a:t>Consultation process in finalisation of MPAs took longer than anticipated </a:t>
                      </a:r>
                    </a:p>
                    <a:p>
                      <a:pPr marL="0" lvl="0" indent="0" algn="just">
                        <a:lnSpc>
                          <a:spcPct val="115000"/>
                        </a:lnSpc>
                        <a:spcAft>
                          <a:spcPts val="0"/>
                        </a:spcAft>
                        <a:buFont typeface="Symbol" panose="05050102010706020507" pitchFamily="18" charset="2"/>
                        <a:buNone/>
                      </a:pPr>
                      <a:endParaRPr lang="en-ZA" sz="1400" dirty="0" smtClean="0">
                        <a:solidFill>
                          <a:srgbClr val="000000"/>
                        </a:solidFill>
                        <a:effectLst/>
                        <a:latin typeface="Arial Narrow" panose="020B0606020202030204" pitchFamily="34" charset="0"/>
                        <a:ea typeface="Calibri" panose="020F0502020204030204" pitchFamily="34" charset="0"/>
                        <a:cs typeface="Arial" panose="020B0604020202020204" pitchFamily="34" charset="0"/>
                      </a:endParaRPr>
                    </a:p>
                    <a:p>
                      <a:pPr marL="0" lvl="0" indent="0" algn="just">
                        <a:lnSpc>
                          <a:spcPct val="115000"/>
                        </a:lnSpc>
                        <a:spcAft>
                          <a:spcPts val="0"/>
                        </a:spcAft>
                        <a:buFont typeface="Symbol" panose="05050102010706020507" pitchFamily="18" charset="2"/>
                        <a:buNone/>
                      </a:pPr>
                      <a:r>
                        <a:rPr lang="en-ZA" sz="1400" b="1" i="1" kern="1200" dirty="0" smtClean="0">
                          <a:solidFill>
                            <a:srgbClr val="000000"/>
                          </a:solidFill>
                          <a:effectLst/>
                          <a:latin typeface="Arial Narrow" panose="020B0606020202030204" pitchFamily="34" charset="0"/>
                          <a:ea typeface="Calibri" panose="020F0502020204030204" pitchFamily="34" charset="0"/>
                          <a:cs typeface="Arial" panose="020B0604020202020204" pitchFamily="34" charset="0"/>
                        </a:rPr>
                        <a:t>Corrective measure: </a:t>
                      </a:r>
                      <a:r>
                        <a:rPr lang="en-ZA" sz="1400" kern="1200" dirty="0" smtClean="0">
                          <a:solidFill>
                            <a:srgbClr val="000000"/>
                          </a:solidFill>
                          <a:effectLst/>
                          <a:latin typeface="Arial Narrow" panose="020B0606020202030204" pitchFamily="34" charset="0"/>
                          <a:ea typeface="Calibri" panose="020F0502020204030204" pitchFamily="34" charset="0"/>
                          <a:cs typeface="Arial" panose="020B0604020202020204" pitchFamily="34" charset="0"/>
                        </a:rPr>
                        <a:t>Betty’s Bay approval to be finalized in 2015/16. Declaration  </a:t>
                      </a:r>
                      <a:r>
                        <a:rPr lang="en-ZA" sz="1400" kern="1200" dirty="0" err="1" smtClean="0">
                          <a:solidFill>
                            <a:srgbClr val="000000"/>
                          </a:solidFill>
                          <a:effectLst/>
                          <a:latin typeface="Arial Narrow" panose="020B0606020202030204" pitchFamily="34" charset="0"/>
                          <a:ea typeface="Calibri" panose="020F0502020204030204" pitchFamily="34" charset="0"/>
                          <a:cs typeface="Arial" panose="020B0604020202020204" pitchFamily="34" charset="0"/>
                        </a:rPr>
                        <a:t>Addo</a:t>
                      </a:r>
                      <a:r>
                        <a:rPr lang="en-ZA" sz="1400" kern="1200" dirty="0" smtClean="0">
                          <a:solidFill>
                            <a:srgbClr val="000000"/>
                          </a:solidFill>
                          <a:effectLst/>
                          <a:latin typeface="Arial Narrow" panose="020B0606020202030204" pitchFamily="34" charset="0"/>
                          <a:ea typeface="Calibri" panose="020F0502020204030204" pitchFamily="34" charset="0"/>
                          <a:cs typeface="Arial" panose="020B0604020202020204" pitchFamily="34" charset="0"/>
                        </a:rPr>
                        <a:t> MPA will be finalized in the first quarter of 2015/16</a:t>
                      </a:r>
                      <a:endParaRPr lang="en-ZA" sz="1400" kern="1200" dirty="0">
                        <a:solidFill>
                          <a:srgbClr val="000000"/>
                        </a:solidFill>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2" name="Slide Number Placeholder 1"/>
          <p:cNvSpPr>
            <a:spLocks noGrp="1"/>
          </p:cNvSpPr>
          <p:nvPr>
            <p:ph type="sldNum" sz="quarter" idx="12"/>
          </p:nvPr>
        </p:nvSpPr>
        <p:spPr/>
        <p:txBody>
          <a:bodyPr/>
          <a:lstStyle/>
          <a:p>
            <a:pPr>
              <a:defRPr/>
            </a:pPr>
            <a:fld id="{9C457303-9F10-4D8F-8D76-077531F17F12}" type="slidenum">
              <a:rPr lang="en-US" smtClean="0">
                <a:solidFill>
                  <a:prstClr val="black">
                    <a:tint val="75000"/>
                  </a:prstClr>
                </a:solidFill>
              </a:rPr>
              <a:pPr>
                <a:defRPr/>
              </a:pPr>
              <a:t>41</a:t>
            </a:fld>
            <a:endParaRPr lang="en-US">
              <a:solidFill>
                <a:prstClr val="black">
                  <a:tint val="75000"/>
                </a:prstClr>
              </a:solidFill>
            </a:endParaRPr>
          </a:p>
        </p:txBody>
      </p:sp>
    </p:spTree>
    <p:extLst>
      <p:ext uri="{BB962C8B-B14F-4D97-AF65-F5344CB8AC3E}">
        <p14:creationId xmlns:p14="http://schemas.microsoft.com/office/powerpoint/2010/main" val="286266322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Title 1"/>
          <p:cNvSpPr>
            <a:spLocks noGrp="1"/>
          </p:cNvSpPr>
          <p:nvPr>
            <p:ph type="title"/>
          </p:nvPr>
        </p:nvSpPr>
        <p:spPr>
          <a:xfrm>
            <a:off x="443318" y="116555"/>
            <a:ext cx="8229600" cy="584344"/>
          </a:xfrm>
        </p:spPr>
        <p:txBody>
          <a:bodyPr/>
          <a:lstStyle/>
          <a:p>
            <a:pPr eaLnBrk="1" hangingPunct="1"/>
            <a:r>
              <a:rPr lang="en-ZA" altLang="en-US" sz="2600" dirty="0">
                <a:solidFill>
                  <a:srgbClr val="008000"/>
                </a:solidFill>
              </a:rPr>
              <a:t>PROGRAMME 3: OCEANS AND COASTS</a:t>
            </a:r>
            <a:endParaRPr lang="en-US" altLang="en-US" sz="2600" dirty="0">
              <a:solidFill>
                <a:srgbClr val="008000"/>
              </a:solidFill>
            </a:endParaRPr>
          </a:p>
        </p:txBody>
      </p:sp>
      <p:graphicFrame>
        <p:nvGraphicFramePr>
          <p:cNvPr id="11" name="Group 121"/>
          <p:cNvGraphicFramePr>
            <a:graphicFrameLocks noGrp="1"/>
          </p:cNvGraphicFramePr>
          <p:nvPr>
            <p:ph idx="1"/>
            <p:extLst>
              <p:ext uri="{D42A27DB-BD31-4B8C-83A1-F6EECF244321}">
                <p14:modId xmlns:p14="http://schemas.microsoft.com/office/powerpoint/2010/main" val="2867535062"/>
              </p:ext>
            </p:extLst>
          </p:nvPr>
        </p:nvGraphicFramePr>
        <p:xfrm>
          <a:off x="259308" y="723690"/>
          <a:ext cx="8734568" cy="4362090"/>
        </p:xfrm>
        <a:graphic>
          <a:graphicData uri="http://schemas.openxmlformats.org/drawingml/2006/table">
            <a:tbl>
              <a:tblPr/>
              <a:tblGrid>
                <a:gridCol w="1906104"/>
                <a:gridCol w="1550020"/>
                <a:gridCol w="1452270"/>
                <a:gridCol w="3826174"/>
              </a:tblGrid>
              <a:tr h="373590">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chemeClr val="bg1"/>
                          </a:solidFill>
                          <a:effectLst/>
                          <a:latin typeface="Arial Narrow" pitchFamily="34" charset="0"/>
                          <a:ea typeface="+mn-ea"/>
                          <a:cs typeface="Arial" charset="0"/>
                        </a:rPr>
                        <a:t>SO: Ocean and coastal environment protected and conserved</a:t>
                      </a:r>
                      <a:endParaRPr kumimoji="0" lang="en-US" sz="1400" b="1" i="0" u="none" strike="noStrike" kern="1200" cap="none" normalizeH="0" baseline="0" dirty="0" smtClean="0">
                        <a:ln>
                          <a:noFill/>
                        </a:ln>
                        <a:solidFill>
                          <a:schemeClr val="bg1"/>
                        </a:solidFill>
                        <a:effectLst/>
                        <a:latin typeface="Arial Narrow" pitchFamily="34" charset="0"/>
                        <a:ea typeface="+mn-ea"/>
                        <a:cs typeface="Arial" charset="0"/>
                      </a:endParaRPr>
                    </a:p>
                  </a:txBody>
                  <a:tcPr marL="91454" marR="9145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hMerge="1">
                  <a:txBody>
                    <a:bodyPr/>
                    <a:lstStyle/>
                    <a:p>
                      <a:endParaRPr lang="en-ZA"/>
                    </a:p>
                  </a:txBody>
                  <a:tcPr/>
                </a:tc>
                <a:tc hMerge="1">
                  <a:txBody>
                    <a:bodyPr/>
                    <a:lstStyle/>
                    <a:p>
                      <a:endParaRPr lang="en-ZA"/>
                    </a:p>
                  </a:txBody>
                  <a:tcPr/>
                </a:tc>
                <a:tc hMerge="1">
                  <a:txBody>
                    <a:bodyPr/>
                    <a:lstStyle/>
                    <a:p>
                      <a:endParaRPr lang="en-ZA"/>
                    </a:p>
                  </a:txBody>
                  <a:tcPr/>
                </a:tc>
              </a:tr>
              <a:tr h="2084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smtClean="0">
                          <a:ln>
                            <a:noFill/>
                          </a:ln>
                          <a:solidFill>
                            <a:schemeClr val="bg1"/>
                          </a:solidFill>
                          <a:effectLst/>
                          <a:latin typeface="Arial Narrow" pitchFamily="34" charset="0"/>
                          <a:ea typeface="+mn-ea"/>
                          <a:cs typeface="Arial" charset="0"/>
                        </a:rPr>
                        <a:t>Performance indicator </a:t>
                      </a:r>
                    </a:p>
                  </a:txBody>
                  <a:tcPr marL="91454" marR="9145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algn="l">
                        <a:lnSpc>
                          <a:spcPct val="115000"/>
                        </a:lnSpc>
                        <a:spcAft>
                          <a:spcPts val="0"/>
                        </a:spcAft>
                      </a:pPr>
                      <a:r>
                        <a:rPr kumimoji="0" lang="en-ZA" sz="1400" b="1" i="0" u="none" strike="noStrike" kern="1200" cap="none" spc="0" normalizeH="0" baseline="0" dirty="0" smtClean="0">
                          <a:ln>
                            <a:noFill/>
                          </a:ln>
                          <a:solidFill>
                            <a:schemeClr val="bg1"/>
                          </a:solidFill>
                          <a:effectLst/>
                          <a:uLnTx/>
                          <a:uFillTx/>
                          <a:latin typeface="Arial Narrow" pitchFamily="34" charset="0"/>
                          <a:ea typeface="+mn-ea"/>
                          <a:cs typeface="Arial" pitchFamily="34" charset="0"/>
                        </a:rPr>
                        <a:t>Baseline </a:t>
                      </a:r>
                      <a:endParaRPr kumimoji="0" lang="en-ZA" sz="1400" b="1" i="0" u="none" strike="noStrike" kern="1200" cap="none" spc="0" normalizeH="0" baseline="0" dirty="0">
                        <a:ln>
                          <a:noFill/>
                        </a:ln>
                        <a:solidFill>
                          <a:schemeClr val="bg1"/>
                        </a:solidFill>
                        <a:effectLst/>
                        <a:uLnTx/>
                        <a:uFillTx/>
                        <a:latin typeface="Arial Narrow" pitchFamily="34" charset="0"/>
                        <a:ea typeface="+mn-ea"/>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algn="l">
                        <a:lnSpc>
                          <a:spcPct val="115000"/>
                        </a:lnSpc>
                        <a:spcAft>
                          <a:spcPts val="0"/>
                        </a:spcAft>
                      </a:pPr>
                      <a:r>
                        <a:rPr kumimoji="0" lang="en-ZA" sz="1400" b="1" i="0" u="none" strike="noStrike" kern="1200" cap="none" spc="0" normalizeH="0" baseline="0" dirty="0" smtClean="0">
                          <a:ln>
                            <a:noFill/>
                          </a:ln>
                          <a:solidFill>
                            <a:schemeClr val="bg1"/>
                          </a:solidFill>
                          <a:effectLst/>
                          <a:uLnTx/>
                          <a:uFillTx/>
                          <a:latin typeface="Arial Narrow" pitchFamily="34" charset="0"/>
                          <a:ea typeface="+mn-ea"/>
                          <a:cs typeface="Arial" pitchFamily="34" charset="0"/>
                        </a:rPr>
                        <a:t>Annual target </a:t>
                      </a:r>
                    </a:p>
                    <a:p>
                      <a:pPr algn="l">
                        <a:lnSpc>
                          <a:spcPct val="115000"/>
                        </a:lnSpc>
                        <a:spcAft>
                          <a:spcPts val="0"/>
                        </a:spcAft>
                      </a:pPr>
                      <a:r>
                        <a:rPr kumimoji="0" lang="en-ZA" sz="1400" b="1" i="0" u="none" strike="noStrike" kern="1200" cap="none" spc="0" normalizeH="0" baseline="0" dirty="0" smtClean="0">
                          <a:ln>
                            <a:noFill/>
                          </a:ln>
                          <a:solidFill>
                            <a:schemeClr val="bg1"/>
                          </a:solidFill>
                          <a:effectLst/>
                          <a:uLnTx/>
                          <a:uFillTx/>
                          <a:latin typeface="Arial Narrow" pitchFamily="34" charset="0"/>
                          <a:ea typeface="+mn-ea"/>
                          <a:cs typeface="Arial" pitchFamily="34" charset="0"/>
                        </a:rPr>
                        <a:t>2014/15</a:t>
                      </a:r>
                      <a:endParaRPr kumimoji="0" lang="en-ZA" sz="1400" b="1" i="0" u="none" strike="noStrike" kern="1200" cap="none" spc="0" normalizeH="0" baseline="0" dirty="0">
                        <a:ln>
                          <a:noFill/>
                        </a:ln>
                        <a:solidFill>
                          <a:schemeClr val="bg1"/>
                        </a:solidFill>
                        <a:effectLst/>
                        <a:uLnTx/>
                        <a:uFillTx/>
                        <a:latin typeface="Arial Narrow" pitchFamily="34" charset="0"/>
                        <a:ea typeface="+mn-ea"/>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smtClean="0">
                          <a:ln>
                            <a:noFill/>
                          </a:ln>
                          <a:solidFill>
                            <a:schemeClr val="bg1"/>
                          </a:solidFill>
                          <a:effectLst/>
                          <a:uLnTx/>
                          <a:uFillTx/>
                          <a:latin typeface="Arial Narrow" pitchFamily="34" charset="0"/>
                          <a:ea typeface="+mn-ea"/>
                          <a:cs typeface="Arial" pitchFamily="34" charset="0"/>
                        </a:rPr>
                        <a:t>Achievements/Challenges/Corrective measures</a:t>
                      </a:r>
                    </a:p>
                  </a:txBody>
                  <a:tcPr marL="91454" marR="9145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r>
              <a:tr h="390525">
                <a:tc>
                  <a:txBody>
                    <a:bodyPr/>
                    <a:lstStyle/>
                    <a:p>
                      <a:pPr marL="0" marR="0" lvl="0" indent="0" algn="l" defTabSz="914400" rtl="0" eaLnBrk="1" fontAlgn="b" latinLnBrk="0" hangingPunct="1">
                        <a:lnSpc>
                          <a:spcPct val="100000"/>
                        </a:lnSpc>
                        <a:spcBef>
                          <a:spcPct val="25000"/>
                        </a:spcBef>
                        <a:spcAft>
                          <a:spcPct val="0"/>
                        </a:spcAft>
                        <a:buClr>
                          <a:srgbClr val="1F497D"/>
                        </a:buClr>
                        <a:buSzTx/>
                        <a:buFont typeface="Times" pitchFamily="18" charset="0"/>
                        <a:buNone/>
                        <a:tabLst/>
                        <a:defRPr/>
                      </a:pPr>
                      <a:r>
                        <a:rPr kumimoji="0" lang="en-ZA" sz="1300" b="0" i="0" u="none" strike="noStrike" kern="1200" cap="none" spc="0" normalizeH="0" baseline="0" noProof="0" dirty="0" smtClean="0">
                          <a:ln>
                            <a:noFill/>
                          </a:ln>
                          <a:solidFill>
                            <a:prstClr val="black"/>
                          </a:solidFill>
                          <a:effectLst/>
                          <a:uLnTx/>
                          <a:uFillTx/>
                          <a:latin typeface="Arial Narrow" pitchFamily="34" charset="0"/>
                          <a:ea typeface="+mn-ea"/>
                          <a:cs typeface="+mn-cs"/>
                        </a:rPr>
                        <a:t>Percentage increase of total area of Exclusive Economic Zone (EEZ) under protection and managed</a:t>
                      </a:r>
                    </a:p>
                  </a:txBody>
                  <a:tcPr marL="45728" marR="45728"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just">
                        <a:lnSpc>
                          <a:spcPct val="115000"/>
                        </a:lnSpc>
                        <a:spcAft>
                          <a:spcPts val="0"/>
                        </a:spcAft>
                      </a:pPr>
                      <a:r>
                        <a:rPr lang="en-ZA" sz="1300" dirty="0">
                          <a:solidFill>
                            <a:srgbClr val="000000"/>
                          </a:solidFill>
                          <a:effectLst/>
                          <a:latin typeface="Arial Narrow" panose="020B0606020202030204" pitchFamily="34" charset="0"/>
                          <a:ea typeface="Calibri" panose="020F0502020204030204" pitchFamily="34" charset="0"/>
                          <a:cs typeface="ArialMT"/>
                        </a:rPr>
                        <a:t>2 % (30 000/1 500 000 Km2 ) of EEZ protected</a:t>
                      </a:r>
                      <a:endParaRPr lang="en-ZA" sz="13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just">
                        <a:lnSpc>
                          <a:spcPct val="115000"/>
                        </a:lnSpc>
                        <a:spcAft>
                          <a:spcPts val="0"/>
                        </a:spcAft>
                      </a:pPr>
                      <a:r>
                        <a:rPr lang="en-ZA" sz="1300" dirty="0">
                          <a:solidFill>
                            <a:srgbClr val="000000"/>
                          </a:solidFill>
                          <a:effectLst/>
                          <a:latin typeface="Arial Narrow" panose="020B0606020202030204" pitchFamily="34" charset="0"/>
                          <a:ea typeface="Calibri" panose="020F0502020204030204" pitchFamily="34" charset="0"/>
                          <a:cs typeface="ArialMT"/>
                        </a:rPr>
                        <a:t>Draft monitoring</a:t>
                      </a:r>
                      <a:endParaRPr lang="en-ZA" sz="1300" dirty="0">
                        <a:effectLst/>
                        <a:latin typeface="Arial Narrow" panose="020B0606020202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ZA" sz="1300" dirty="0">
                          <a:solidFill>
                            <a:srgbClr val="000000"/>
                          </a:solidFill>
                          <a:effectLst/>
                          <a:latin typeface="Arial Narrow" panose="020B0606020202030204" pitchFamily="34" charset="0"/>
                          <a:ea typeface="Calibri" panose="020F0502020204030204" pitchFamily="34" charset="0"/>
                          <a:cs typeface="ArialMT"/>
                        </a:rPr>
                        <a:t>proposal for Prince</a:t>
                      </a:r>
                      <a:endParaRPr lang="en-ZA" sz="1300" dirty="0">
                        <a:effectLst/>
                        <a:latin typeface="Arial Narrow" panose="020B0606020202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ZA" sz="1300" dirty="0">
                          <a:solidFill>
                            <a:srgbClr val="000000"/>
                          </a:solidFill>
                          <a:effectLst/>
                          <a:latin typeface="Arial Narrow" panose="020B0606020202030204" pitchFamily="34" charset="0"/>
                          <a:ea typeface="Calibri" panose="020F0502020204030204" pitchFamily="34" charset="0"/>
                          <a:cs typeface="ArialMT"/>
                        </a:rPr>
                        <a:t>Edward Island</a:t>
                      </a:r>
                      <a:endParaRPr lang="en-ZA" sz="1300" dirty="0">
                        <a:effectLst/>
                        <a:latin typeface="Arial Narrow" panose="020B0606020202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ZA" sz="1300" dirty="0">
                          <a:solidFill>
                            <a:srgbClr val="000000"/>
                          </a:solidFill>
                          <a:effectLst/>
                          <a:latin typeface="Arial Narrow" panose="020B0606020202030204" pitchFamily="34" charset="0"/>
                          <a:ea typeface="Calibri" panose="020F0502020204030204" pitchFamily="34" charset="0"/>
                          <a:cs typeface="ArialMT"/>
                        </a:rPr>
                        <a:t>developed</a:t>
                      </a:r>
                      <a:endParaRPr lang="en-ZA" sz="13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457200" rtl="0" eaLnBrk="1" fontAlgn="auto" latinLnBrk="0" hangingPunct="1">
                        <a:lnSpc>
                          <a:spcPct val="115000"/>
                        </a:lnSpc>
                        <a:spcBef>
                          <a:spcPts val="0"/>
                        </a:spcBef>
                        <a:spcAft>
                          <a:spcPts val="0"/>
                        </a:spcAft>
                        <a:buClrTx/>
                        <a:buSzTx/>
                        <a:buFontTx/>
                        <a:buNone/>
                        <a:tabLst/>
                        <a:defRPr/>
                      </a:pPr>
                      <a:r>
                        <a:rPr lang="en-ZA" sz="1300" b="1" i="1" dirty="0" smtClean="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Progress:</a:t>
                      </a:r>
                    </a:p>
                    <a:p>
                      <a:pPr algn="just">
                        <a:lnSpc>
                          <a:spcPct val="115000"/>
                        </a:lnSpc>
                        <a:spcAft>
                          <a:spcPts val="0"/>
                        </a:spcAft>
                      </a:pPr>
                      <a:r>
                        <a:rPr lang="en-ZA" sz="1300" dirty="0" smtClean="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Draft </a:t>
                      </a:r>
                      <a:r>
                        <a:rPr lang="en-ZA" sz="13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declaration of Intent (outlining elements of the draft monitoring agreement with France) for the monitoring of Prince Edward Islands MPA has been compiled and finalized </a:t>
                      </a:r>
                      <a:endParaRPr lang="en-ZA" sz="13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2212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300" b="0" i="0" u="none" strike="noStrike" kern="1200" cap="none" spc="0" normalizeH="0" baseline="0" dirty="0" smtClean="0">
                          <a:ln>
                            <a:noFill/>
                          </a:ln>
                          <a:solidFill>
                            <a:prstClr val="black"/>
                          </a:solidFill>
                          <a:effectLst/>
                          <a:uLnTx/>
                          <a:uFillTx/>
                          <a:latin typeface="Arial Narrow" pitchFamily="34" charset="0"/>
                          <a:ea typeface="+mn-ea"/>
                          <a:cs typeface="+mn-cs"/>
                        </a:rPr>
                        <a:t>Number of relief voyages (Antarctica and Islands) undertaken</a:t>
                      </a:r>
                      <a:endParaRPr kumimoji="0" lang="en-US" sz="1300" b="0" i="0" u="none" strike="noStrike" kern="1200" cap="none" spc="0" normalizeH="0" baseline="0" dirty="0" smtClean="0">
                        <a:ln>
                          <a:noFill/>
                        </a:ln>
                        <a:solidFill>
                          <a:prstClr val="black"/>
                        </a:solidFill>
                        <a:effectLst/>
                        <a:uLnTx/>
                        <a:uFillTx/>
                        <a:latin typeface="Arial Narrow" pitchFamily="34" charset="0"/>
                        <a:ea typeface="+mn-ea"/>
                        <a:cs typeface="+mn-cs"/>
                      </a:endParaRPr>
                    </a:p>
                  </a:txBody>
                  <a:tcPr marL="45728" marR="45728" marT="45735" marB="4573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just">
                        <a:lnSpc>
                          <a:spcPct val="115000"/>
                        </a:lnSpc>
                        <a:spcAft>
                          <a:spcPts val="0"/>
                        </a:spcAft>
                      </a:pPr>
                      <a:r>
                        <a:rPr lang="en-ZA" sz="1300">
                          <a:solidFill>
                            <a:srgbClr val="000000"/>
                          </a:solidFill>
                          <a:effectLst/>
                          <a:latin typeface="Arial Narrow" panose="020B0606020202030204" pitchFamily="34" charset="0"/>
                          <a:ea typeface="Calibri" panose="020F0502020204030204" pitchFamily="34" charset="0"/>
                          <a:cs typeface="ArialMT"/>
                        </a:rPr>
                        <a:t>3 relief voyages</a:t>
                      </a:r>
                      <a:endParaRPr lang="en-ZA" sz="1300">
                        <a:effectLst/>
                        <a:latin typeface="Arial Narrow" panose="020B0606020202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ZA" sz="1300">
                          <a:solidFill>
                            <a:srgbClr val="000000"/>
                          </a:solidFill>
                          <a:effectLst/>
                          <a:latin typeface="Arial Narrow" panose="020B0606020202030204" pitchFamily="34" charset="0"/>
                          <a:ea typeface="Calibri" panose="020F0502020204030204" pitchFamily="34" charset="0"/>
                          <a:cs typeface="ArialMT"/>
                        </a:rPr>
                        <a:t>undertaken</a:t>
                      </a:r>
                      <a:endParaRPr lang="en-ZA" sz="13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just">
                        <a:lnSpc>
                          <a:spcPct val="115000"/>
                        </a:lnSpc>
                        <a:spcAft>
                          <a:spcPts val="0"/>
                        </a:spcAft>
                      </a:pPr>
                      <a:r>
                        <a:rPr lang="en-ZA" sz="1300" dirty="0">
                          <a:solidFill>
                            <a:srgbClr val="000000"/>
                          </a:solidFill>
                          <a:effectLst/>
                          <a:latin typeface="Arial Narrow" panose="020B0606020202030204" pitchFamily="34" charset="0"/>
                          <a:ea typeface="Calibri" panose="020F0502020204030204" pitchFamily="34" charset="0"/>
                          <a:cs typeface="ArialMT"/>
                        </a:rPr>
                        <a:t>3 relief voyages</a:t>
                      </a:r>
                      <a:endParaRPr lang="en-ZA" sz="1300" dirty="0">
                        <a:effectLst/>
                        <a:latin typeface="Arial Narrow" panose="020B0606020202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ZA" sz="1300" dirty="0">
                          <a:solidFill>
                            <a:srgbClr val="000000"/>
                          </a:solidFill>
                          <a:effectLst/>
                          <a:latin typeface="Arial Narrow" panose="020B0606020202030204" pitchFamily="34" charset="0"/>
                          <a:ea typeface="Calibri" panose="020F0502020204030204" pitchFamily="34" charset="0"/>
                          <a:cs typeface="ArialMT"/>
                        </a:rPr>
                        <a:t>undertaken</a:t>
                      </a:r>
                      <a:endParaRPr lang="en-ZA" sz="13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457200" rtl="0" eaLnBrk="1" fontAlgn="auto" latinLnBrk="0" hangingPunct="1">
                        <a:lnSpc>
                          <a:spcPct val="115000"/>
                        </a:lnSpc>
                        <a:spcBef>
                          <a:spcPts val="0"/>
                        </a:spcBef>
                        <a:spcAft>
                          <a:spcPts val="0"/>
                        </a:spcAft>
                        <a:buClrTx/>
                        <a:buSzTx/>
                        <a:buFontTx/>
                        <a:buNone/>
                        <a:tabLst/>
                        <a:defRPr/>
                      </a:pPr>
                      <a:r>
                        <a:rPr lang="en-ZA" sz="1300" b="1" i="1" dirty="0" smtClean="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Progress:</a:t>
                      </a:r>
                    </a:p>
                    <a:p>
                      <a:pPr algn="just">
                        <a:lnSpc>
                          <a:spcPct val="115000"/>
                        </a:lnSpc>
                        <a:spcAft>
                          <a:spcPts val="0"/>
                        </a:spcAft>
                      </a:pPr>
                      <a:r>
                        <a:rPr lang="en-ZA" sz="1300" dirty="0" smtClean="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3 </a:t>
                      </a:r>
                      <a:r>
                        <a:rPr lang="en-ZA" sz="13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relief voyages were undertaken ( </a:t>
                      </a:r>
                      <a:r>
                        <a:rPr lang="en-ZA" sz="1300" dirty="0" smtClean="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Marion </a:t>
                      </a:r>
                      <a:r>
                        <a:rPr lang="en-ZA" sz="13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islands ,   Gough , </a:t>
                      </a:r>
                      <a:r>
                        <a:rPr lang="en-ZA" sz="1300" dirty="0" smtClean="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South African National Antarctic Expedition (SANAE) </a:t>
                      </a:r>
                      <a:r>
                        <a:rPr lang="en-ZA" sz="13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Voyage )</a:t>
                      </a:r>
                      <a:endParaRPr lang="en-ZA" sz="13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90525">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schemeClr val="bg1"/>
                          </a:solidFill>
                          <a:effectLst/>
                          <a:uLnTx/>
                          <a:uFillTx/>
                          <a:latin typeface="Arial Narrow" pitchFamily="34" charset="0"/>
                          <a:ea typeface="+mn-ea"/>
                          <a:cs typeface="+mn-cs"/>
                        </a:rPr>
                        <a:t>SO: Strengthened science policy interface</a:t>
                      </a:r>
                    </a:p>
                  </a:txBody>
                  <a:tcPr marL="45728" marR="45728" marT="45735" marB="4573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hMerge="1">
                  <a:txBody>
                    <a:bodyPr/>
                    <a:lstStyle/>
                    <a:p>
                      <a:endParaRPr lang="en-ZA"/>
                    </a:p>
                  </a:txBody>
                  <a:tcPr/>
                </a:tc>
                <a:tc hMerge="1">
                  <a:txBody>
                    <a:bodyPr/>
                    <a:lstStyle/>
                    <a:p>
                      <a:endParaRPr lang="en-ZA"/>
                    </a:p>
                  </a:txBody>
                  <a:tcPr/>
                </a:tc>
                <a:tc hMerge="1">
                  <a:txBody>
                    <a:bodyPr/>
                    <a:lstStyle/>
                    <a:p>
                      <a:endParaRPr lang="en-ZA"/>
                    </a:p>
                  </a:txBody>
                  <a:tcPr/>
                </a:tc>
              </a:tr>
              <a:tr h="50627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300" b="0" i="0" u="none" strike="noStrike" kern="1200" cap="none" spc="0" normalizeH="0" baseline="0" noProof="0" dirty="0" smtClean="0">
                          <a:ln>
                            <a:noFill/>
                          </a:ln>
                          <a:solidFill>
                            <a:prstClr val="black"/>
                          </a:solidFill>
                          <a:effectLst/>
                          <a:uLnTx/>
                          <a:uFillTx/>
                          <a:latin typeface="Arial Narrow" pitchFamily="34" charset="0"/>
                          <a:ea typeface="+mn-ea"/>
                          <a:cs typeface="+mn-cs"/>
                        </a:rPr>
                        <a:t>Ocean and coastal research projects survey completed and monitoring projects Undertaken  </a:t>
                      </a:r>
                    </a:p>
                  </a:txBody>
                  <a:tcPr marL="45728" marR="45728"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just">
                        <a:lnSpc>
                          <a:spcPct val="115000"/>
                        </a:lnSpc>
                        <a:spcAft>
                          <a:spcPts val="0"/>
                        </a:spcAft>
                      </a:pPr>
                      <a:r>
                        <a:rPr lang="en-ZA" sz="1300" dirty="0">
                          <a:solidFill>
                            <a:srgbClr val="000000"/>
                          </a:solidFill>
                          <a:effectLst/>
                          <a:latin typeface="Arial Narrow" panose="020B0606020202030204" pitchFamily="34" charset="0"/>
                          <a:ea typeface="Calibri" panose="020F0502020204030204" pitchFamily="34" charset="0"/>
                          <a:cs typeface="ArialMT"/>
                        </a:rPr>
                        <a:t>3 surveys of priority</a:t>
                      </a:r>
                      <a:endParaRPr lang="en-ZA" sz="1300" dirty="0">
                        <a:effectLst/>
                        <a:latin typeface="Arial Narrow" panose="020B0606020202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ZA" sz="1300" dirty="0">
                          <a:solidFill>
                            <a:srgbClr val="000000"/>
                          </a:solidFill>
                          <a:effectLst/>
                          <a:latin typeface="Arial Narrow" panose="020B0606020202030204" pitchFamily="34" charset="0"/>
                          <a:ea typeface="Calibri" panose="020F0502020204030204" pitchFamily="34" charset="0"/>
                          <a:cs typeface="ArialMT"/>
                        </a:rPr>
                        <a:t>habitats</a:t>
                      </a:r>
                      <a:endParaRPr lang="en-ZA" sz="13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just">
                        <a:lnSpc>
                          <a:spcPct val="115000"/>
                        </a:lnSpc>
                        <a:spcAft>
                          <a:spcPts val="0"/>
                        </a:spcAft>
                      </a:pPr>
                      <a:r>
                        <a:rPr lang="en-ZA" sz="1300" dirty="0">
                          <a:solidFill>
                            <a:srgbClr val="000000"/>
                          </a:solidFill>
                          <a:effectLst/>
                          <a:latin typeface="Arial Narrow" panose="020B0606020202030204" pitchFamily="34" charset="0"/>
                          <a:ea typeface="Calibri" panose="020F0502020204030204" pitchFamily="34" charset="0"/>
                          <a:cs typeface="ArialMT"/>
                        </a:rPr>
                        <a:t>4 surveys of priority</a:t>
                      </a:r>
                      <a:endParaRPr lang="en-ZA" sz="1300" dirty="0">
                        <a:effectLst/>
                        <a:latin typeface="Arial Narrow" panose="020B0606020202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ZA" sz="1300" dirty="0">
                          <a:solidFill>
                            <a:srgbClr val="000000"/>
                          </a:solidFill>
                          <a:effectLst/>
                          <a:latin typeface="Arial Narrow" panose="020B0606020202030204" pitchFamily="34" charset="0"/>
                          <a:ea typeface="Calibri" panose="020F0502020204030204" pitchFamily="34" charset="0"/>
                          <a:cs typeface="ArialMT"/>
                        </a:rPr>
                        <a:t>habitats</a:t>
                      </a:r>
                      <a:endParaRPr lang="en-ZA" sz="13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457200" rtl="0" eaLnBrk="1" fontAlgn="auto" latinLnBrk="0" hangingPunct="1">
                        <a:lnSpc>
                          <a:spcPct val="115000"/>
                        </a:lnSpc>
                        <a:spcBef>
                          <a:spcPts val="0"/>
                        </a:spcBef>
                        <a:spcAft>
                          <a:spcPts val="0"/>
                        </a:spcAft>
                        <a:buClrTx/>
                        <a:buSzTx/>
                        <a:buFont typeface="Symbol" panose="05050102010706020507" pitchFamily="18" charset="2"/>
                        <a:buNone/>
                        <a:tabLst/>
                        <a:defRPr/>
                      </a:pPr>
                      <a:r>
                        <a:rPr lang="en-ZA" sz="1300" b="1" i="1" dirty="0" smtClean="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Progress:</a:t>
                      </a:r>
                    </a:p>
                    <a:p>
                      <a:pPr marL="342900" lvl="0" indent="-342900" algn="just">
                        <a:lnSpc>
                          <a:spcPct val="115000"/>
                        </a:lnSpc>
                        <a:spcAft>
                          <a:spcPts val="0"/>
                        </a:spcAft>
                        <a:buFont typeface="Symbol" panose="05050102010706020507" pitchFamily="18" charset="2"/>
                        <a:buChar char=""/>
                      </a:pPr>
                      <a:r>
                        <a:rPr lang="en-ZA" sz="1300" dirty="0" err="1" smtClean="0">
                          <a:solidFill>
                            <a:srgbClr val="000000"/>
                          </a:solidFill>
                          <a:effectLst/>
                          <a:latin typeface="Arial Narrow" panose="020B0606020202030204" pitchFamily="34" charset="0"/>
                          <a:ea typeface="Calibri" panose="020F0502020204030204" pitchFamily="34" charset="0"/>
                          <a:cs typeface="Arial" panose="020B0604020202020204" pitchFamily="34" charset="0"/>
                        </a:rPr>
                        <a:t>Robberg</a:t>
                      </a:r>
                      <a:r>
                        <a:rPr lang="en-ZA" sz="1300" dirty="0" smtClean="0">
                          <a:solidFill>
                            <a:srgbClr val="000000"/>
                          </a:solidFill>
                          <a:effectLst/>
                          <a:latin typeface="Arial Narrow" panose="020B0606020202030204" pitchFamily="34" charset="0"/>
                          <a:ea typeface="Calibri" panose="020F0502020204030204" pitchFamily="34" charset="0"/>
                          <a:cs typeface="Arial" panose="020B0604020202020204" pitchFamily="34" charset="0"/>
                        </a:rPr>
                        <a:t> </a:t>
                      </a:r>
                      <a:r>
                        <a:rPr lang="en-ZA" sz="13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MPA and surrounding inshore priority areas resurveyed for benthic biodiversity and top predators </a:t>
                      </a:r>
                      <a:endParaRPr lang="en-ZA" sz="1300" dirty="0">
                        <a:effectLst/>
                        <a:latin typeface="Arial Narrow" panose="020B0606020202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Symbol" panose="05050102010706020507" pitchFamily="18" charset="2"/>
                        <a:buChar char=""/>
                      </a:pPr>
                      <a:r>
                        <a:rPr lang="en-ZA" sz="13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Deep water survey off Walter Shoal </a:t>
                      </a:r>
                      <a:r>
                        <a:rPr lang="en-ZA" sz="1300" dirty="0" smtClean="0">
                          <a:solidFill>
                            <a:srgbClr val="000000"/>
                          </a:solidFill>
                          <a:effectLst/>
                          <a:latin typeface="Arial Narrow" panose="020B0606020202030204" pitchFamily="34" charset="0"/>
                          <a:ea typeface="Calibri" panose="020F0502020204030204" pitchFamily="34" charset="0"/>
                          <a:cs typeface="Arial" panose="020B0604020202020204" pitchFamily="34" charset="0"/>
                        </a:rPr>
                        <a:t>undertaken)</a:t>
                      </a:r>
                      <a:endParaRPr lang="en-ZA" sz="1300" dirty="0">
                        <a:effectLst/>
                        <a:latin typeface="Arial Narrow" panose="020B0606020202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Symbol" panose="05050102010706020507" pitchFamily="18" charset="2"/>
                        <a:buChar char=""/>
                      </a:pPr>
                      <a:r>
                        <a:rPr lang="en-ZA" sz="13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De Hoop MPA </a:t>
                      </a:r>
                      <a:r>
                        <a:rPr lang="en-ZA" sz="1300" dirty="0" smtClean="0">
                          <a:solidFill>
                            <a:srgbClr val="000000"/>
                          </a:solidFill>
                          <a:effectLst/>
                          <a:latin typeface="Arial Narrow" panose="020B0606020202030204" pitchFamily="34" charset="0"/>
                          <a:ea typeface="Calibri" panose="020F0502020204030204" pitchFamily="34" charset="0"/>
                          <a:cs typeface="Arial" panose="020B0604020202020204" pitchFamily="34" charset="0"/>
                        </a:rPr>
                        <a:t>monitoring </a:t>
                      </a:r>
                      <a:r>
                        <a:rPr lang="en-ZA" sz="13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survey undertaken</a:t>
                      </a:r>
                      <a:endParaRPr lang="en-ZA" sz="1300" dirty="0">
                        <a:effectLst/>
                        <a:latin typeface="Arial Narrow" panose="020B0606020202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Symbol" panose="05050102010706020507" pitchFamily="18" charset="2"/>
                        <a:buChar char=""/>
                      </a:pPr>
                      <a:r>
                        <a:rPr lang="en-ZA" sz="13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Pondoland MPA surveyed</a:t>
                      </a:r>
                      <a:endParaRPr lang="en-ZA" sz="13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2" name="Slide Number Placeholder 1"/>
          <p:cNvSpPr>
            <a:spLocks noGrp="1"/>
          </p:cNvSpPr>
          <p:nvPr>
            <p:ph type="sldNum" sz="quarter" idx="12"/>
          </p:nvPr>
        </p:nvSpPr>
        <p:spPr/>
        <p:txBody>
          <a:bodyPr/>
          <a:lstStyle/>
          <a:p>
            <a:pPr>
              <a:defRPr/>
            </a:pPr>
            <a:fld id="{9C457303-9F10-4D8F-8D76-077531F17F12}" type="slidenum">
              <a:rPr lang="en-US" smtClean="0">
                <a:solidFill>
                  <a:prstClr val="black">
                    <a:tint val="75000"/>
                  </a:prstClr>
                </a:solidFill>
              </a:rPr>
              <a:pPr>
                <a:defRPr/>
              </a:pPr>
              <a:t>42</a:t>
            </a:fld>
            <a:endParaRPr lang="en-US">
              <a:solidFill>
                <a:prstClr val="black">
                  <a:tint val="75000"/>
                </a:prstClr>
              </a:solidFill>
            </a:endParaRPr>
          </a:p>
        </p:txBody>
      </p:sp>
    </p:spTree>
    <p:extLst>
      <p:ext uri="{BB962C8B-B14F-4D97-AF65-F5344CB8AC3E}">
        <p14:creationId xmlns:p14="http://schemas.microsoft.com/office/powerpoint/2010/main" val="248061216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Title 1"/>
          <p:cNvSpPr>
            <a:spLocks noGrp="1"/>
          </p:cNvSpPr>
          <p:nvPr>
            <p:ph type="title"/>
          </p:nvPr>
        </p:nvSpPr>
        <p:spPr>
          <a:xfrm>
            <a:off x="259308" y="0"/>
            <a:ext cx="8639032" cy="584344"/>
          </a:xfrm>
        </p:spPr>
        <p:txBody>
          <a:bodyPr/>
          <a:lstStyle/>
          <a:p>
            <a:pPr eaLnBrk="1" hangingPunct="1"/>
            <a:r>
              <a:rPr lang="en-ZA" altLang="en-US" sz="2600" dirty="0">
                <a:solidFill>
                  <a:srgbClr val="008000"/>
                </a:solidFill>
              </a:rPr>
              <a:t>PROGRAMME 3: OCEANS AND COASTS</a:t>
            </a:r>
            <a:endParaRPr lang="en-US" altLang="en-US" sz="2600" dirty="0">
              <a:solidFill>
                <a:srgbClr val="008000"/>
              </a:solidFill>
            </a:endParaRPr>
          </a:p>
        </p:txBody>
      </p:sp>
      <p:graphicFrame>
        <p:nvGraphicFramePr>
          <p:cNvPr id="11" name="Group 121"/>
          <p:cNvGraphicFramePr>
            <a:graphicFrameLocks noGrp="1"/>
          </p:cNvGraphicFramePr>
          <p:nvPr>
            <p:ph idx="1"/>
            <p:extLst>
              <p:ext uri="{D42A27DB-BD31-4B8C-83A1-F6EECF244321}">
                <p14:modId xmlns:p14="http://schemas.microsoft.com/office/powerpoint/2010/main" val="4144239680"/>
              </p:ext>
            </p:extLst>
          </p:nvPr>
        </p:nvGraphicFramePr>
        <p:xfrm>
          <a:off x="259308" y="475521"/>
          <a:ext cx="8748214" cy="5110755"/>
        </p:xfrm>
        <a:graphic>
          <a:graphicData uri="http://schemas.openxmlformats.org/drawingml/2006/table">
            <a:tbl>
              <a:tblPr/>
              <a:tblGrid>
                <a:gridCol w="1509033"/>
                <a:gridCol w="1725486"/>
                <a:gridCol w="1745996"/>
                <a:gridCol w="3767699"/>
              </a:tblGrid>
              <a:tr h="373590">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chemeClr val="bg1"/>
                          </a:solidFill>
                          <a:effectLst/>
                          <a:latin typeface="Arial Narrow" pitchFamily="34" charset="0"/>
                          <a:ea typeface="+mn-ea"/>
                          <a:cs typeface="Arial" charset="0"/>
                        </a:rPr>
                        <a:t>SO: Strengthened science policy interface </a:t>
                      </a:r>
                    </a:p>
                  </a:txBody>
                  <a:tcPr marL="91454" marR="9145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hMerge="1">
                  <a:txBody>
                    <a:bodyPr/>
                    <a:lstStyle/>
                    <a:p>
                      <a:endParaRPr lang="en-ZA"/>
                    </a:p>
                  </a:txBody>
                  <a:tcPr/>
                </a:tc>
                <a:tc hMerge="1">
                  <a:txBody>
                    <a:bodyPr/>
                    <a:lstStyle/>
                    <a:p>
                      <a:endParaRPr lang="en-ZA"/>
                    </a:p>
                  </a:txBody>
                  <a:tcPr/>
                </a:tc>
                <a:tc hMerge="1">
                  <a:txBody>
                    <a:bodyPr/>
                    <a:lstStyle/>
                    <a:p>
                      <a:endParaRPr lang="en-ZA"/>
                    </a:p>
                  </a:txBody>
                  <a:tcPr/>
                </a:tc>
              </a:tr>
              <a:tr h="2084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smtClean="0">
                          <a:ln>
                            <a:noFill/>
                          </a:ln>
                          <a:solidFill>
                            <a:schemeClr val="bg1"/>
                          </a:solidFill>
                          <a:effectLst/>
                          <a:latin typeface="Arial Narrow" pitchFamily="34" charset="0"/>
                          <a:ea typeface="+mn-ea"/>
                          <a:cs typeface="Arial" charset="0"/>
                        </a:rPr>
                        <a:t>Performance indicator </a:t>
                      </a:r>
                    </a:p>
                  </a:txBody>
                  <a:tcPr marL="91454" marR="9145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algn="l">
                        <a:lnSpc>
                          <a:spcPct val="115000"/>
                        </a:lnSpc>
                        <a:spcAft>
                          <a:spcPts val="0"/>
                        </a:spcAft>
                      </a:pPr>
                      <a:r>
                        <a:rPr kumimoji="0" lang="en-ZA" sz="1400" b="1" i="0" u="none" strike="noStrike" kern="1200" cap="none" spc="0" normalizeH="0" baseline="0" dirty="0" smtClean="0">
                          <a:ln>
                            <a:noFill/>
                          </a:ln>
                          <a:solidFill>
                            <a:schemeClr val="bg1"/>
                          </a:solidFill>
                          <a:effectLst/>
                          <a:uLnTx/>
                          <a:uFillTx/>
                          <a:latin typeface="Arial Narrow" pitchFamily="34" charset="0"/>
                          <a:ea typeface="+mn-ea"/>
                          <a:cs typeface="Arial" pitchFamily="34" charset="0"/>
                        </a:rPr>
                        <a:t>Baseline </a:t>
                      </a:r>
                      <a:endParaRPr kumimoji="0" lang="en-ZA" sz="1400" b="1" i="0" u="none" strike="noStrike" kern="1200" cap="none" spc="0" normalizeH="0" baseline="0" dirty="0">
                        <a:ln>
                          <a:noFill/>
                        </a:ln>
                        <a:solidFill>
                          <a:schemeClr val="bg1"/>
                        </a:solidFill>
                        <a:effectLst/>
                        <a:uLnTx/>
                        <a:uFillTx/>
                        <a:latin typeface="Arial Narrow" pitchFamily="34" charset="0"/>
                        <a:ea typeface="+mn-ea"/>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algn="l">
                        <a:lnSpc>
                          <a:spcPct val="115000"/>
                        </a:lnSpc>
                        <a:spcAft>
                          <a:spcPts val="0"/>
                        </a:spcAft>
                      </a:pPr>
                      <a:r>
                        <a:rPr kumimoji="0" lang="en-ZA" sz="1400" b="1" i="0" u="none" strike="noStrike" kern="1200" cap="none" spc="0" normalizeH="0" baseline="0" dirty="0" smtClean="0">
                          <a:ln>
                            <a:noFill/>
                          </a:ln>
                          <a:solidFill>
                            <a:schemeClr val="bg1"/>
                          </a:solidFill>
                          <a:effectLst/>
                          <a:uLnTx/>
                          <a:uFillTx/>
                          <a:latin typeface="Arial Narrow" pitchFamily="34" charset="0"/>
                          <a:ea typeface="+mn-ea"/>
                          <a:cs typeface="Arial" pitchFamily="34" charset="0"/>
                        </a:rPr>
                        <a:t>Annual target </a:t>
                      </a:r>
                    </a:p>
                    <a:p>
                      <a:pPr algn="l">
                        <a:lnSpc>
                          <a:spcPct val="115000"/>
                        </a:lnSpc>
                        <a:spcAft>
                          <a:spcPts val="0"/>
                        </a:spcAft>
                      </a:pPr>
                      <a:r>
                        <a:rPr kumimoji="0" lang="en-ZA" sz="1400" b="1" i="0" u="none" strike="noStrike" kern="1200" cap="none" spc="0" normalizeH="0" baseline="0" dirty="0" smtClean="0">
                          <a:ln>
                            <a:noFill/>
                          </a:ln>
                          <a:solidFill>
                            <a:schemeClr val="bg1"/>
                          </a:solidFill>
                          <a:effectLst/>
                          <a:uLnTx/>
                          <a:uFillTx/>
                          <a:latin typeface="Arial Narrow" pitchFamily="34" charset="0"/>
                          <a:ea typeface="+mn-ea"/>
                          <a:cs typeface="Arial" pitchFamily="34" charset="0"/>
                        </a:rPr>
                        <a:t>2014/15</a:t>
                      </a:r>
                      <a:endParaRPr kumimoji="0" lang="en-ZA" sz="1400" b="1" i="0" u="none" strike="noStrike" kern="1200" cap="none" spc="0" normalizeH="0" baseline="0" dirty="0">
                        <a:ln>
                          <a:noFill/>
                        </a:ln>
                        <a:solidFill>
                          <a:schemeClr val="bg1"/>
                        </a:solidFill>
                        <a:effectLst/>
                        <a:uLnTx/>
                        <a:uFillTx/>
                        <a:latin typeface="Arial Narrow" pitchFamily="34" charset="0"/>
                        <a:ea typeface="+mn-ea"/>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smtClean="0">
                          <a:ln>
                            <a:noFill/>
                          </a:ln>
                          <a:solidFill>
                            <a:schemeClr val="bg1"/>
                          </a:solidFill>
                          <a:effectLst/>
                          <a:uLnTx/>
                          <a:uFillTx/>
                          <a:latin typeface="Arial Narrow" pitchFamily="34" charset="0"/>
                          <a:ea typeface="+mn-ea"/>
                          <a:cs typeface="Arial" pitchFamily="34" charset="0"/>
                        </a:rPr>
                        <a:t>Achievements/Challenges/Corrective measures</a:t>
                      </a:r>
                    </a:p>
                  </a:txBody>
                  <a:tcPr marL="91454" marR="9145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r>
              <a:tr h="506275">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300" b="0" i="0" u="none" strike="noStrike" kern="1200" cap="none" spc="0" normalizeH="0" baseline="0" noProof="0" dirty="0" smtClean="0">
                          <a:ln>
                            <a:noFill/>
                          </a:ln>
                          <a:solidFill>
                            <a:schemeClr val="tx1"/>
                          </a:solidFill>
                          <a:effectLst/>
                          <a:uLnTx/>
                          <a:uFillTx/>
                          <a:latin typeface="Arial Narrow" pitchFamily="34" charset="0"/>
                          <a:ea typeface="+mn-ea"/>
                          <a:cs typeface="+mn-cs"/>
                        </a:rPr>
                        <a:t>Ocean and coastal research projects survey completed and monitoring projects Undertaken  </a:t>
                      </a:r>
                    </a:p>
                  </a:txBody>
                  <a:tcPr marL="45728" marR="45728"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just">
                        <a:lnSpc>
                          <a:spcPct val="115000"/>
                        </a:lnSpc>
                        <a:spcAft>
                          <a:spcPts val="0"/>
                        </a:spcAft>
                      </a:pPr>
                      <a:r>
                        <a:rPr lang="en-ZA" sz="1300" dirty="0">
                          <a:solidFill>
                            <a:schemeClr val="tx1"/>
                          </a:solidFill>
                          <a:effectLst/>
                          <a:latin typeface="Arial Narrow" panose="020B0606020202030204" pitchFamily="34" charset="0"/>
                          <a:ea typeface="Calibri" panose="020F0502020204030204" pitchFamily="34" charset="0"/>
                          <a:cs typeface="ArialMT"/>
                        </a:rPr>
                        <a:t>Seabird population</a:t>
                      </a:r>
                      <a:endParaRPr lang="en-ZA" sz="13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ZA" sz="1300" dirty="0">
                          <a:solidFill>
                            <a:schemeClr val="tx1"/>
                          </a:solidFill>
                          <a:effectLst/>
                          <a:latin typeface="Arial Narrow" panose="020B0606020202030204" pitchFamily="34" charset="0"/>
                          <a:ea typeface="Calibri" panose="020F0502020204030204" pitchFamily="34" charset="0"/>
                          <a:cs typeface="ArialMT"/>
                        </a:rPr>
                        <a:t>estimates for:</a:t>
                      </a:r>
                      <a:endParaRPr lang="en-ZA" sz="13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ZA" sz="1300" dirty="0">
                          <a:solidFill>
                            <a:schemeClr val="tx1"/>
                          </a:solidFill>
                          <a:effectLst/>
                          <a:latin typeface="Arial Narrow" panose="020B0606020202030204" pitchFamily="34" charset="0"/>
                          <a:ea typeface="Calibri" panose="020F0502020204030204" pitchFamily="34" charset="0"/>
                          <a:cs typeface="ArialMT"/>
                        </a:rPr>
                        <a:t>• 12 species around SA (annually)</a:t>
                      </a:r>
                      <a:endParaRPr lang="en-ZA" sz="13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ZA" sz="1300" dirty="0">
                          <a:solidFill>
                            <a:schemeClr val="tx1"/>
                          </a:solidFill>
                          <a:effectLst/>
                          <a:latin typeface="Arial Narrow" panose="020B0606020202030204" pitchFamily="34" charset="0"/>
                          <a:ea typeface="Calibri" panose="020F0502020204030204" pitchFamily="34" charset="0"/>
                          <a:cs typeface="ArialMT"/>
                        </a:rPr>
                        <a:t>• 1 Southern Ocean</a:t>
                      </a:r>
                      <a:endParaRPr lang="en-ZA" sz="13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ZA" sz="1300" dirty="0">
                          <a:solidFill>
                            <a:schemeClr val="tx1"/>
                          </a:solidFill>
                          <a:effectLst/>
                          <a:latin typeface="Arial Narrow" panose="020B0606020202030204" pitchFamily="34" charset="0"/>
                          <a:ea typeface="Calibri" panose="020F0502020204030204" pitchFamily="34" charset="0"/>
                          <a:cs typeface="ArialMT"/>
                        </a:rPr>
                        <a:t>species (cumulative)</a:t>
                      </a:r>
                      <a:endParaRPr lang="en-ZA" sz="13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just">
                        <a:lnSpc>
                          <a:spcPct val="115000"/>
                        </a:lnSpc>
                        <a:spcAft>
                          <a:spcPts val="0"/>
                        </a:spcAft>
                      </a:pPr>
                      <a:r>
                        <a:rPr lang="en-ZA" sz="1300" dirty="0">
                          <a:solidFill>
                            <a:schemeClr val="tx1"/>
                          </a:solidFill>
                          <a:effectLst/>
                          <a:latin typeface="Arial Narrow" panose="020B0606020202030204" pitchFamily="34" charset="0"/>
                          <a:ea typeface="Calibri" panose="020F0502020204030204" pitchFamily="34" charset="0"/>
                          <a:cs typeface="ArialMT"/>
                        </a:rPr>
                        <a:t>Seabird population</a:t>
                      </a:r>
                      <a:endParaRPr lang="en-ZA" sz="13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ZA" sz="1300" dirty="0">
                          <a:solidFill>
                            <a:schemeClr val="tx1"/>
                          </a:solidFill>
                          <a:effectLst/>
                          <a:latin typeface="Arial Narrow" panose="020B0606020202030204" pitchFamily="34" charset="0"/>
                          <a:ea typeface="Calibri" panose="020F0502020204030204" pitchFamily="34" charset="0"/>
                          <a:cs typeface="ArialMT"/>
                        </a:rPr>
                        <a:t>estimates for:</a:t>
                      </a:r>
                      <a:endParaRPr lang="en-ZA" sz="13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ZA" sz="1300" dirty="0">
                          <a:solidFill>
                            <a:schemeClr val="tx1"/>
                          </a:solidFill>
                          <a:effectLst/>
                          <a:latin typeface="Arial Narrow" panose="020B0606020202030204" pitchFamily="34" charset="0"/>
                          <a:ea typeface="Calibri" panose="020F0502020204030204" pitchFamily="34" charset="0"/>
                          <a:cs typeface="ArialMT"/>
                        </a:rPr>
                        <a:t>• 12 species around SA (annually)</a:t>
                      </a:r>
                      <a:endParaRPr lang="en-ZA" sz="13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ZA" sz="1300" dirty="0">
                          <a:solidFill>
                            <a:schemeClr val="tx1"/>
                          </a:solidFill>
                          <a:effectLst/>
                          <a:latin typeface="Arial Narrow" panose="020B0606020202030204" pitchFamily="34" charset="0"/>
                          <a:ea typeface="Calibri" panose="020F0502020204030204" pitchFamily="34" charset="0"/>
                          <a:cs typeface="ArialMT"/>
                        </a:rPr>
                        <a:t>• 2 Southern Ocean</a:t>
                      </a:r>
                      <a:endParaRPr lang="en-ZA" sz="13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ZA" sz="1300" dirty="0">
                          <a:solidFill>
                            <a:schemeClr val="tx1"/>
                          </a:solidFill>
                          <a:effectLst/>
                          <a:latin typeface="Arial Narrow" panose="020B0606020202030204" pitchFamily="34" charset="0"/>
                          <a:ea typeface="Calibri" panose="020F0502020204030204" pitchFamily="34" charset="0"/>
                          <a:cs typeface="ArialMT"/>
                        </a:rPr>
                        <a:t>species (cumulative)</a:t>
                      </a:r>
                      <a:endParaRPr lang="en-ZA" sz="13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457200" rtl="0" eaLnBrk="1" fontAlgn="auto" latinLnBrk="0" hangingPunct="1">
                        <a:lnSpc>
                          <a:spcPct val="115000"/>
                        </a:lnSpc>
                        <a:spcBef>
                          <a:spcPts val="0"/>
                        </a:spcBef>
                        <a:spcAft>
                          <a:spcPts val="0"/>
                        </a:spcAft>
                        <a:buClrTx/>
                        <a:buSzTx/>
                        <a:buFont typeface="Symbol" panose="05050102010706020507" pitchFamily="18" charset="2"/>
                        <a:buNone/>
                        <a:tabLst/>
                        <a:defRPr/>
                      </a:pPr>
                      <a:r>
                        <a:rPr lang="en-ZA" sz="1300" b="1" i="1" dirty="0" smtClean="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Progress:</a:t>
                      </a:r>
                    </a:p>
                    <a:p>
                      <a:pPr marL="342900" lvl="0" indent="-342900" algn="just">
                        <a:lnSpc>
                          <a:spcPct val="115000"/>
                        </a:lnSpc>
                        <a:spcAft>
                          <a:spcPts val="0"/>
                        </a:spcAft>
                        <a:buFont typeface="Symbol" panose="05050102010706020507" pitchFamily="18" charset="2"/>
                        <a:buChar char=""/>
                      </a:pPr>
                      <a:r>
                        <a:rPr lang="en-ZA" sz="1300" dirty="0" smtClean="0">
                          <a:solidFill>
                            <a:schemeClr val="tx1"/>
                          </a:solidFill>
                          <a:effectLst/>
                          <a:latin typeface="Arial Narrow" panose="020B0606020202030204" pitchFamily="34" charset="0"/>
                          <a:ea typeface="Calibri" panose="020F0502020204030204" pitchFamily="34" charset="0"/>
                          <a:cs typeface="Arial" panose="020B0604020202020204" pitchFamily="34" charset="0"/>
                        </a:rPr>
                        <a:t>Population </a:t>
                      </a:r>
                      <a:r>
                        <a:rPr lang="en-ZA" sz="1300" dirty="0">
                          <a:solidFill>
                            <a:schemeClr val="tx1"/>
                          </a:solidFill>
                          <a:effectLst/>
                          <a:latin typeface="Arial Narrow" panose="020B0606020202030204" pitchFamily="34" charset="0"/>
                          <a:ea typeface="Calibri" panose="020F0502020204030204" pitchFamily="34" charset="0"/>
                          <a:cs typeface="Arial" panose="020B0604020202020204" pitchFamily="34" charset="0"/>
                        </a:rPr>
                        <a:t>estimates undertaken for  all the 12 birds species and;</a:t>
                      </a:r>
                      <a:endParaRPr lang="en-ZA" sz="13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Symbol" panose="05050102010706020507" pitchFamily="18" charset="2"/>
                        <a:buChar char=""/>
                      </a:pPr>
                      <a:r>
                        <a:rPr lang="en-ZA" sz="1300" dirty="0">
                          <a:solidFill>
                            <a:schemeClr val="tx1"/>
                          </a:solidFill>
                          <a:effectLst/>
                          <a:latin typeface="Arial Narrow" panose="020B0606020202030204" pitchFamily="34" charset="0"/>
                          <a:ea typeface="Calibri" panose="020F0502020204030204" pitchFamily="34" charset="0"/>
                          <a:cs typeface="Arial" panose="020B0604020202020204" pitchFamily="34" charset="0"/>
                        </a:rPr>
                        <a:t>2 Southern Ocean species (Crozet and African Penguin)</a:t>
                      </a:r>
                      <a:endParaRPr lang="en-ZA" sz="13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06275">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smtClean="0">
                        <a:ln>
                          <a:noFill/>
                        </a:ln>
                        <a:solidFill>
                          <a:prstClr val="black"/>
                        </a:solidFill>
                        <a:effectLst/>
                        <a:uLnTx/>
                        <a:uFillTx/>
                        <a:latin typeface="Arial Narrow" pitchFamily="34" charset="0"/>
                        <a:ea typeface="+mn-ea"/>
                        <a:cs typeface="+mn-cs"/>
                      </a:endParaRPr>
                    </a:p>
                  </a:txBody>
                  <a:tcPr marL="45728" marR="45728" marT="45735" marB="4573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just">
                        <a:lnSpc>
                          <a:spcPct val="115000"/>
                        </a:lnSpc>
                        <a:spcAft>
                          <a:spcPts val="0"/>
                        </a:spcAft>
                      </a:pPr>
                      <a:r>
                        <a:rPr lang="en-ZA" sz="1300" dirty="0">
                          <a:solidFill>
                            <a:schemeClr val="tx1"/>
                          </a:solidFill>
                          <a:effectLst/>
                          <a:latin typeface="Arial Narrow" panose="020B0606020202030204" pitchFamily="34" charset="0"/>
                          <a:ea typeface="Calibri" panose="020F0502020204030204" pitchFamily="34" charset="0"/>
                          <a:cs typeface="ArialMT"/>
                        </a:rPr>
                        <a:t>1 Coastal research</a:t>
                      </a:r>
                      <a:endParaRPr lang="en-ZA" sz="13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ZA" sz="1300" dirty="0">
                          <a:solidFill>
                            <a:schemeClr val="tx1"/>
                          </a:solidFill>
                          <a:effectLst/>
                          <a:latin typeface="Arial Narrow" panose="020B0606020202030204" pitchFamily="34" charset="0"/>
                          <a:ea typeface="Calibri" panose="020F0502020204030204" pitchFamily="34" charset="0"/>
                          <a:cs typeface="ArialMT"/>
                        </a:rPr>
                        <a:t>project completed</a:t>
                      </a:r>
                      <a:endParaRPr lang="en-ZA" sz="13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just">
                        <a:lnSpc>
                          <a:spcPct val="115000"/>
                        </a:lnSpc>
                        <a:spcAft>
                          <a:spcPts val="0"/>
                        </a:spcAft>
                      </a:pPr>
                      <a:r>
                        <a:rPr lang="en-ZA" sz="1300" dirty="0">
                          <a:solidFill>
                            <a:schemeClr val="tx1"/>
                          </a:solidFill>
                          <a:effectLst/>
                          <a:latin typeface="Arial Narrow" panose="020B0606020202030204" pitchFamily="34" charset="0"/>
                          <a:ea typeface="Calibri" panose="020F0502020204030204" pitchFamily="34" charset="0"/>
                          <a:cs typeface="ArialMT"/>
                        </a:rPr>
                        <a:t>2 Coastal research</a:t>
                      </a:r>
                      <a:endParaRPr lang="en-ZA" sz="13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ZA" sz="1300" dirty="0">
                          <a:solidFill>
                            <a:schemeClr val="tx1"/>
                          </a:solidFill>
                          <a:effectLst/>
                          <a:latin typeface="Arial Narrow" panose="020B0606020202030204" pitchFamily="34" charset="0"/>
                          <a:ea typeface="Calibri" panose="020F0502020204030204" pitchFamily="34" charset="0"/>
                          <a:cs typeface="ArialMT"/>
                        </a:rPr>
                        <a:t>projects completed</a:t>
                      </a:r>
                      <a:endParaRPr lang="en-ZA" sz="13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457200" rtl="0" eaLnBrk="1" fontAlgn="auto" latinLnBrk="0" hangingPunct="1">
                        <a:lnSpc>
                          <a:spcPct val="115000"/>
                        </a:lnSpc>
                        <a:spcBef>
                          <a:spcPts val="0"/>
                        </a:spcBef>
                        <a:spcAft>
                          <a:spcPts val="0"/>
                        </a:spcAft>
                        <a:buClrTx/>
                        <a:buSzTx/>
                        <a:buFont typeface="Symbol" panose="05050102010706020507" pitchFamily="18" charset="2"/>
                        <a:buNone/>
                        <a:tabLst/>
                        <a:defRPr/>
                      </a:pPr>
                      <a:r>
                        <a:rPr lang="en-ZA" sz="1300" b="1" i="1" dirty="0" smtClean="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Progress:</a:t>
                      </a:r>
                    </a:p>
                    <a:p>
                      <a:pPr marL="342900" lvl="0" indent="-342900" algn="just">
                        <a:lnSpc>
                          <a:spcPct val="115000"/>
                        </a:lnSpc>
                        <a:spcAft>
                          <a:spcPts val="0"/>
                        </a:spcAft>
                        <a:buFont typeface="Symbol" panose="05050102010706020507" pitchFamily="18" charset="2"/>
                        <a:buChar char=""/>
                      </a:pPr>
                      <a:r>
                        <a:rPr lang="en-ZA" sz="1300" dirty="0" smtClean="0">
                          <a:solidFill>
                            <a:schemeClr val="tx1"/>
                          </a:solidFill>
                          <a:effectLst/>
                          <a:latin typeface="Arial Narrow" panose="020B0606020202030204" pitchFamily="34" charset="0"/>
                          <a:ea typeface="Calibri" panose="020F0502020204030204" pitchFamily="34" charset="0"/>
                          <a:cs typeface="Arial" panose="020B0604020202020204" pitchFamily="34" charset="0"/>
                        </a:rPr>
                        <a:t>National </a:t>
                      </a:r>
                      <a:r>
                        <a:rPr lang="en-ZA" sz="1300" dirty="0">
                          <a:solidFill>
                            <a:schemeClr val="tx1"/>
                          </a:solidFill>
                          <a:effectLst/>
                          <a:latin typeface="Arial Narrow" panose="020B0606020202030204" pitchFamily="34" charset="0"/>
                          <a:ea typeface="Calibri" panose="020F0502020204030204" pitchFamily="34" charset="0"/>
                          <a:cs typeface="Arial" panose="020B0604020202020204" pitchFamily="34" charset="0"/>
                        </a:rPr>
                        <a:t>Setback-line methods and recommendations (including estuaries) project plus supporting research studies (</a:t>
                      </a:r>
                      <a:r>
                        <a:rPr lang="en-ZA" sz="1300" dirty="0" smtClean="0">
                          <a:solidFill>
                            <a:schemeClr val="tx1"/>
                          </a:solidFill>
                          <a:effectLst/>
                          <a:latin typeface="Arial Narrow" panose="020B0606020202030204" pitchFamily="34" charset="0"/>
                          <a:ea typeface="Calibri" panose="020F0502020204030204" pitchFamily="34" charset="0"/>
                          <a:cs typeface="Arial" panose="020B0604020202020204" pitchFamily="34" charset="0"/>
                        </a:rPr>
                        <a:t>Coastal Vulnerability Assessment </a:t>
                      </a:r>
                      <a:r>
                        <a:rPr lang="en-ZA" sz="1300" dirty="0">
                          <a:solidFill>
                            <a:schemeClr val="tx1"/>
                          </a:solidFill>
                          <a:effectLst/>
                          <a:latin typeface="Arial Narrow" panose="020B0606020202030204" pitchFamily="34" charset="0"/>
                          <a:ea typeface="Calibri" panose="020F0502020204030204" pitchFamily="34" charset="0"/>
                          <a:cs typeface="Arial" panose="020B0604020202020204" pitchFamily="34" charset="0"/>
                        </a:rPr>
                        <a:t>Phase 2) undertaken. </a:t>
                      </a:r>
                      <a:endParaRPr lang="en-ZA" sz="13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Symbol" panose="05050102010706020507" pitchFamily="18" charset="2"/>
                        <a:buChar char=""/>
                      </a:pPr>
                      <a:r>
                        <a:rPr lang="en-ZA" sz="1300" dirty="0">
                          <a:solidFill>
                            <a:schemeClr val="tx1"/>
                          </a:solidFill>
                          <a:effectLst/>
                          <a:latin typeface="Arial Narrow" panose="020B0606020202030204" pitchFamily="34" charset="0"/>
                          <a:ea typeface="Calibri" panose="020F0502020204030204" pitchFamily="34" charset="0"/>
                          <a:cs typeface="Arial" panose="020B0604020202020204" pitchFamily="34" charset="0"/>
                        </a:rPr>
                        <a:t>National Wave height – (DEA – CSIR Coastal Vulnerability) Project.</a:t>
                      </a:r>
                      <a:endParaRPr lang="en-ZA" sz="13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0627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300" b="0" i="0" u="none" strike="noStrike" kern="1200" cap="none" spc="0" normalizeH="0" baseline="0" noProof="0" dirty="0" smtClean="0">
                          <a:ln>
                            <a:noFill/>
                          </a:ln>
                          <a:solidFill>
                            <a:schemeClr val="tx1"/>
                          </a:solidFill>
                          <a:effectLst/>
                          <a:uLnTx/>
                          <a:uFillTx/>
                          <a:latin typeface="Arial Narrow" pitchFamily="34" charset="0"/>
                          <a:ea typeface="+mn-ea"/>
                          <a:cs typeface="+mn-cs"/>
                        </a:rPr>
                        <a:t>Number of observational platforms contributing to an ocean and coastal observation and monitoring network</a:t>
                      </a:r>
                    </a:p>
                  </a:txBody>
                  <a:tcPr marL="45728" marR="45728"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just">
                        <a:lnSpc>
                          <a:spcPct val="115000"/>
                        </a:lnSpc>
                        <a:spcAft>
                          <a:spcPts val="0"/>
                        </a:spcAft>
                      </a:pPr>
                      <a:r>
                        <a:rPr lang="en-ZA" sz="1300" dirty="0">
                          <a:solidFill>
                            <a:schemeClr val="tx1"/>
                          </a:solidFill>
                          <a:effectLst/>
                          <a:latin typeface="Arial Narrow" panose="020B0606020202030204" pitchFamily="34" charset="0"/>
                          <a:ea typeface="Calibri" panose="020F0502020204030204" pitchFamily="34" charset="0"/>
                          <a:cs typeface="ArialMT"/>
                        </a:rPr>
                        <a:t>4 Observational</a:t>
                      </a:r>
                      <a:endParaRPr lang="en-ZA" sz="13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ZA" sz="1300" dirty="0">
                          <a:solidFill>
                            <a:schemeClr val="tx1"/>
                          </a:solidFill>
                          <a:effectLst/>
                          <a:latin typeface="Arial Narrow" panose="020B0606020202030204" pitchFamily="34" charset="0"/>
                          <a:ea typeface="Calibri" panose="020F0502020204030204" pitchFamily="34" charset="0"/>
                          <a:cs typeface="ArialMT"/>
                        </a:rPr>
                        <a:t>platforms deployed</a:t>
                      </a:r>
                      <a:endParaRPr lang="en-ZA" sz="13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just">
                        <a:lnSpc>
                          <a:spcPct val="115000"/>
                        </a:lnSpc>
                        <a:spcAft>
                          <a:spcPts val="0"/>
                        </a:spcAft>
                      </a:pPr>
                      <a:r>
                        <a:rPr lang="en-ZA" sz="1300" dirty="0">
                          <a:solidFill>
                            <a:schemeClr val="tx1"/>
                          </a:solidFill>
                          <a:effectLst/>
                          <a:latin typeface="Arial Narrow" panose="020B0606020202030204" pitchFamily="34" charset="0"/>
                          <a:ea typeface="Calibri" panose="020F0502020204030204" pitchFamily="34" charset="0"/>
                          <a:cs typeface="ArialMT"/>
                        </a:rPr>
                        <a:t>6 Observational platforms deployed</a:t>
                      </a:r>
                      <a:endParaRPr lang="en-ZA" sz="13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20320" marR="0" lvl="0" indent="-20320" algn="just" defTabSz="457200" rtl="0" eaLnBrk="1" fontAlgn="auto" latinLnBrk="0" hangingPunct="1">
                        <a:lnSpc>
                          <a:spcPct val="115000"/>
                        </a:lnSpc>
                        <a:spcBef>
                          <a:spcPts val="0"/>
                        </a:spcBef>
                        <a:spcAft>
                          <a:spcPts val="0"/>
                        </a:spcAft>
                        <a:buClrTx/>
                        <a:buSzTx/>
                        <a:buFontTx/>
                        <a:buNone/>
                        <a:tabLst>
                          <a:tab pos="20320" algn="l"/>
                        </a:tabLst>
                        <a:defRPr/>
                      </a:pPr>
                      <a:r>
                        <a:rPr lang="en-ZA" sz="1300" b="1" i="1" dirty="0" smtClean="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Progress:</a:t>
                      </a:r>
                      <a:r>
                        <a:rPr lang="en-ZA" sz="1300" b="1" i="1" baseline="0" dirty="0" smtClean="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 </a:t>
                      </a:r>
                      <a:r>
                        <a:rPr lang="en-ZA" sz="1300" b="1" dirty="0" smtClean="0">
                          <a:solidFill>
                            <a:schemeClr val="tx1"/>
                          </a:solidFill>
                          <a:effectLst/>
                          <a:latin typeface="Arial Narrow" panose="020B0606020202030204" pitchFamily="34" charset="0"/>
                          <a:ea typeface="Calibri" panose="020F0502020204030204" pitchFamily="34" charset="0"/>
                          <a:cs typeface="Arial" panose="020B0604020202020204" pitchFamily="34" charset="0"/>
                        </a:rPr>
                        <a:t>Buoys </a:t>
                      </a:r>
                      <a:r>
                        <a:rPr lang="en-ZA" sz="1300" b="1" dirty="0">
                          <a:solidFill>
                            <a:schemeClr val="tx1"/>
                          </a:solidFill>
                          <a:effectLst/>
                          <a:latin typeface="Arial Narrow" panose="020B0606020202030204" pitchFamily="34" charset="0"/>
                          <a:ea typeface="Calibri" panose="020F0502020204030204" pitchFamily="34" charset="0"/>
                          <a:cs typeface="Arial" panose="020B0604020202020204" pitchFamily="34" charset="0"/>
                        </a:rPr>
                        <a:t>/ moorings deployments: </a:t>
                      </a:r>
                      <a:endParaRPr lang="en-ZA" sz="13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Symbol" panose="05050102010706020507" pitchFamily="18" charset="2"/>
                        <a:buChar char=""/>
                      </a:pPr>
                      <a:r>
                        <a:rPr lang="en-ZA" sz="1300" dirty="0" err="1">
                          <a:solidFill>
                            <a:schemeClr val="tx1"/>
                          </a:solidFill>
                          <a:effectLst/>
                          <a:latin typeface="Arial Narrow" panose="020B0606020202030204" pitchFamily="34" charset="0"/>
                          <a:ea typeface="Calibri" panose="020F0502020204030204" pitchFamily="34" charset="0"/>
                          <a:cs typeface="Arial" panose="020B0604020202020204" pitchFamily="34" charset="0"/>
                        </a:rPr>
                        <a:t>Nearshore</a:t>
                      </a:r>
                      <a:r>
                        <a:rPr lang="en-ZA" sz="1300" dirty="0">
                          <a:solidFill>
                            <a:schemeClr val="tx1"/>
                          </a:solidFill>
                          <a:effectLst/>
                          <a:latin typeface="Arial Narrow" panose="020B0606020202030204" pitchFamily="34" charset="0"/>
                          <a:ea typeface="Calibri" panose="020F0502020204030204" pitchFamily="34" charset="0"/>
                          <a:cs typeface="Arial" panose="020B0604020202020204" pitchFamily="34" charset="0"/>
                        </a:rPr>
                        <a:t> Buoys deployed in </a:t>
                      </a:r>
                      <a:r>
                        <a:rPr lang="en-ZA" sz="1300" dirty="0" err="1">
                          <a:solidFill>
                            <a:schemeClr val="tx1"/>
                          </a:solidFill>
                          <a:effectLst/>
                          <a:latin typeface="Arial Narrow" panose="020B0606020202030204" pitchFamily="34" charset="0"/>
                          <a:ea typeface="Calibri" panose="020F0502020204030204" pitchFamily="34" charset="0"/>
                          <a:cs typeface="Arial" panose="020B0604020202020204" pitchFamily="34" charset="0"/>
                        </a:rPr>
                        <a:t>Slangkop</a:t>
                      </a:r>
                      <a:r>
                        <a:rPr lang="en-ZA" sz="1300" dirty="0">
                          <a:solidFill>
                            <a:schemeClr val="tx1"/>
                          </a:solidFill>
                          <a:effectLst/>
                          <a:latin typeface="Arial Narrow" panose="020B0606020202030204" pitchFamily="34" charset="0"/>
                          <a:ea typeface="Calibri" panose="020F0502020204030204" pitchFamily="34" charset="0"/>
                          <a:cs typeface="Arial" panose="020B0604020202020204" pitchFamily="34" charset="0"/>
                        </a:rPr>
                        <a:t> </a:t>
                      </a:r>
                      <a:endParaRPr lang="en-ZA" sz="13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Symbol" panose="05050102010706020507" pitchFamily="18" charset="2"/>
                        <a:buChar char=""/>
                      </a:pPr>
                      <a:r>
                        <a:rPr lang="en-ZA" sz="1300" dirty="0">
                          <a:solidFill>
                            <a:schemeClr val="tx1"/>
                          </a:solidFill>
                          <a:effectLst/>
                          <a:latin typeface="Arial Narrow" panose="020B0606020202030204" pitchFamily="34" charset="0"/>
                          <a:ea typeface="Calibri" panose="020F0502020204030204" pitchFamily="34" charset="0"/>
                          <a:cs typeface="Arial" panose="020B0604020202020204" pitchFamily="34" charset="0"/>
                        </a:rPr>
                        <a:t> 4 Deep water Moorings in SAMBA (near Gough) - </a:t>
                      </a:r>
                      <a:endParaRPr lang="en-ZA" sz="13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Symbol" panose="05050102010706020507" pitchFamily="18" charset="2"/>
                        <a:buChar char=""/>
                      </a:pPr>
                      <a:r>
                        <a:rPr lang="en-ZA" sz="1300" dirty="0">
                          <a:solidFill>
                            <a:schemeClr val="tx1"/>
                          </a:solidFill>
                          <a:effectLst/>
                          <a:latin typeface="Arial Narrow" panose="020B0606020202030204" pitchFamily="34" charset="0"/>
                          <a:ea typeface="Calibri" panose="020F0502020204030204" pitchFamily="34" charset="0"/>
                          <a:cs typeface="Arial" panose="020B0604020202020204" pitchFamily="34" charset="0"/>
                        </a:rPr>
                        <a:t>Elands Bay Buoy deployed </a:t>
                      </a:r>
                      <a:endParaRPr lang="en-ZA" sz="13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Symbol" panose="05050102010706020507" pitchFamily="18" charset="2"/>
                        <a:buChar char=""/>
                      </a:pPr>
                      <a:r>
                        <a:rPr lang="en-ZA" sz="1300" dirty="0">
                          <a:solidFill>
                            <a:schemeClr val="tx1"/>
                          </a:solidFill>
                          <a:effectLst/>
                          <a:latin typeface="Arial Narrow" panose="020B0606020202030204" pitchFamily="34" charset="0"/>
                          <a:ea typeface="Calibri" panose="020F0502020204030204" pitchFamily="34" charset="0"/>
                          <a:cs typeface="Arial" panose="020B0604020202020204" pitchFamily="34" charset="0"/>
                        </a:rPr>
                        <a:t>Underwater Temperature Recorders (UTRs) </a:t>
                      </a:r>
                      <a:r>
                        <a:rPr lang="en-ZA" sz="1300" dirty="0" smtClean="0">
                          <a:solidFill>
                            <a:schemeClr val="tx1"/>
                          </a:solidFill>
                          <a:effectLst/>
                          <a:latin typeface="Arial Narrow" panose="020B0606020202030204" pitchFamily="34" charset="0"/>
                          <a:ea typeface="Calibri" panose="020F0502020204030204" pitchFamily="34" charset="0"/>
                          <a:cs typeface="Arial" panose="020B0604020202020204" pitchFamily="34" charset="0"/>
                        </a:rPr>
                        <a:t>serviced </a:t>
                      </a:r>
                      <a:r>
                        <a:rPr lang="en-ZA" sz="1300" dirty="0">
                          <a:solidFill>
                            <a:schemeClr val="tx1"/>
                          </a:solidFill>
                          <a:effectLst/>
                          <a:latin typeface="Arial Narrow" panose="020B0606020202030204" pitchFamily="34" charset="0"/>
                          <a:ea typeface="Calibri" panose="020F0502020204030204" pitchFamily="34" charset="0"/>
                          <a:cs typeface="Arial" panose="020B0604020202020204" pitchFamily="34" charset="0"/>
                        </a:rPr>
                        <a:t>in </a:t>
                      </a:r>
                      <a:r>
                        <a:rPr lang="en-ZA" sz="1300" dirty="0" err="1">
                          <a:solidFill>
                            <a:schemeClr val="tx1"/>
                          </a:solidFill>
                          <a:effectLst/>
                          <a:latin typeface="Arial Narrow" panose="020B0606020202030204" pitchFamily="34" charset="0"/>
                          <a:ea typeface="Calibri" panose="020F0502020204030204" pitchFamily="34" charset="0"/>
                          <a:cs typeface="Arial" panose="020B0604020202020204" pitchFamily="34" charset="0"/>
                        </a:rPr>
                        <a:t>Umkomaas</a:t>
                      </a:r>
                      <a:r>
                        <a:rPr lang="en-ZA" sz="1300" dirty="0">
                          <a:solidFill>
                            <a:schemeClr val="tx1"/>
                          </a:solidFill>
                          <a:effectLst/>
                          <a:latin typeface="Arial Narrow" panose="020B0606020202030204" pitchFamily="34" charset="0"/>
                          <a:ea typeface="Calibri" panose="020F0502020204030204" pitchFamily="34" charset="0"/>
                          <a:cs typeface="Arial" panose="020B0604020202020204" pitchFamily="34" charset="0"/>
                        </a:rPr>
                        <a:t> and </a:t>
                      </a:r>
                      <a:r>
                        <a:rPr lang="en-ZA" sz="1300" dirty="0" err="1" smtClean="0">
                          <a:solidFill>
                            <a:schemeClr val="tx1"/>
                          </a:solidFill>
                          <a:effectLst/>
                          <a:latin typeface="Arial Narrow" panose="020B0606020202030204" pitchFamily="34" charset="0"/>
                          <a:ea typeface="Calibri" panose="020F0502020204030204" pitchFamily="34" charset="0"/>
                          <a:cs typeface="Arial" panose="020B0604020202020204" pitchFamily="34" charset="0"/>
                        </a:rPr>
                        <a:t>Amanzimtoti</a:t>
                      </a:r>
                      <a:endParaRPr lang="en-ZA" sz="13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2" name="Slide Number Placeholder 1"/>
          <p:cNvSpPr>
            <a:spLocks noGrp="1"/>
          </p:cNvSpPr>
          <p:nvPr>
            <p:ph type="sldNum" sz="quarter" idx="12"/>
          </p:nvPr>
        </p:nvSpPr>
        <p:spPr/>
        <p:txBody>
          <a:bodyPr/>
          <a:lstStyle/>
          <a:p>
            <a:pPr>
              <a:defRPr/>
            </a:pPr>
            <a:fld id="{9C457303-9F10-4D8F-8D76-077531F17F12}" type="slidenum">
              <a:rPr lang="en-US" smtClean="0">
                <a:solidFill>
                  <a:prstClr val="black">
                    <a:tint val="75000"/>
                  </a:prstClr>
                </a:solidFill>
              </a:rPr>
              <a:pPr>
                <a:defRPr/>
              </a:pPr>
              <a:t>43</a:t>
            </a:fld>
            <a:endParaRPr lang="en-US">
              <a:solidFill>
                <a:prstClr val="black">
                  <a:tint val="75000"/>
                </a:prstClr>
              </a:solidFill>
            </a:endParaRPr>
          </a:p>
        </p:txBody>
      </p:sp>
    </p:spTree>
    <p:extLst>
      <p:ext uri="{BB962C8B-B14F-4D97-AF65-F5344CB8AC3E}">
        <p14:creationId xmlns:p14="http://schemas.microsoft.com/office/powerpoint/2010/main" val="45046406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Title 1"/>
          <p:cNvSpPr>
            <a:spLocks noGrp="1"/>
          </p:cNvSpPr>
          <p:nvPr>
            <p:ph type="title"/>
          </p:nvPr>
        </p:nvSpPr>
        <p:spPr>
          <a:xfrm>
            <a:off x="443318" y="168278"/>
            <a:ext cx="8229600" cy="584344"/>
          </a:xfrm>
        </p:spPr>
        <p:txBody>
          <a:bodyPr/>
          <a:lstStyle/>
          <a:p>
            <a:pPr eaLnBrk="1" hangingPunct="1"/>
            <a:r>
              <a:rPr lang="en-ZA" altLang="en-US" sz="2600" dirty="0">
                <a:solidFill>
                  <a:srgbClr val="008000"/>
                </a:solidFill>
              </a:rPr>
              <a:t>PROGRAMME 3: OCEANS AND COASTS</a:t>
            </a:r>
            <a:endParaRPr lang="en-US" altLang="en-US" sz="2600" dirty="0">
              <a:solidFill>
                <a:srgbClr val="008000"/>
              </a:solidFill>
            </a:endParaRPr>
          </a:p>
        </p:txBody>
      </p:sp>
      <p:graphicFrame>
        <p:nvGraphicFramePr>
          <p:cNvPr id="11" name="Group 121"/>
          <p:cNvGraphicFramePr>
            <a:graphicFrameLocks noGrp="1"/>
          </p:cNvGraphicFramePr>
          <p:nvPr>
            <p:ph idx="1"/>
            <p:extLst>
              <p:ext uri="{D42A27DB-BD31-4B8C-83A1-F6EECF244321}">
                <p14:modId xmlns:p14="http://schemas.microsoft.com/office/powerpoint/2010/main" val="771133586"/>
              </p:ext>
            </p:extLst>
          </p:nvPr>
        </p:nvGraphicFramePr>
        <p:xfrm>
          <a:off x="354608" y="887463"/>
          <a:ext cx="8495731" cy="4500963"/>
        </p:xfrm>
        <a:graphic>
          <a:graphicData uri="http://schemas.openxmlformats.org/drawingml/2006/table">
            <a:tbl>
              <a:tblPr/>
              <a:tblGrid>
                <a:gridCol w="1985635"/>
                <a:gridCol w="1699983"/>
                <a:gridCol w="1435231"/>
                <a:gridCol w="3374882"/>
              </a:tblGrid>
              <a:tr h="373590">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chemeClr val="bg1"/>
                          </a:solidFill>
                          <a:effectLst/>
                          <a:latin typeface="Arial Narrow" pitchFamily="34" charset="0"/>
                          <a:ea typeface="+mn-ea"/>
                          <a:cs typeface="Arial" charset="0"/>
                        </a:rPr>
                        <a:t>SO: Strengthened science policy interface </a:t>
                      </a:r>
                    </a:p>
                  </a:txBody>
                  <a:tcPr marL="91454" marR="9145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hMerge="1">
                  <a:txBody>
                    <a:bodyPr/>
                    <a:lstStyle/>
                    <a:p>
                      <a:endParaRPr lang="en-ZA"/>
                    </a:p>
                  </a:txBody>
                  <a:tcPr/>
                </a:tc>
                <a:tc hMerge="1">
                  <a:txBody>
                    <a:bodyPr/>
                    <a:lstStyle/>
                    <a:p>
                      <a:endParaRPr lang="en-ZA"/>
                    </a:p>
                  </a:txBody>
                  <a:tcPr/>
                </a:tc>
                <a:tc hMerge="1">
                  <a:txBody>
                    <a:bodyPr/>
                    <a:lstStyle/>
                    <a:p>
                      <a:endParaRPr lang="en-ZA"/>
                    </a:p>
                  </a:txBody>
                  <a:tcPr/>
                </a:tc>
              </a:tr>
              <a:tr h="2084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smtClean="0">
                          <a:ln>
                            <a:noFill/>
                          </a:ln>
                          <a:solidFill>
                            <a:schemeClr val="bg1"/>
                          </a:solidFill>
                          <a:effectLst/>
                          <a:latin typeface="Arial Narrow" pitchFamily="34" charset="0"/>
                          <a:ea typeface="+mn-ea"/>
                          <a:cs typeface="Arial" charset="0"/>
                        </a:rPr>
                        <a:t>Performance indicator </a:t>
                      </a:r>
                    </a:p>
                  </a:txBody>
                  <a:tcPr marL="91454" marR="9145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algn="l">
                        <a:lnSpc>
                          <a:spcPct val="115000"/>
                        </a:lnSpc>
                        <a:spcAft>
                          <a:spcPts val="0"/>
                        </a:spcAft>
                      </a:pPr>
                      <a:r>
                        <a:rPr kumimoji="0" lang="en-ZA" sz="1400" b="1" i="0" u="none" strike="noStrike" kern="1200" cap="none" spc="0" normalizeH="0" baseline="0" dirty="0" smtClean="0">
                          <a:ln>
                            <a:noFill/>
                          </a:ln>
                          <a:solidFill>
                            <a:schemeClr val="bg1"/>
                          </a:solidFill>
                          <a:effectLst/>
                          <a:uLnTx/>
                          <a:uFillTx/>
                          <a:latin typeface="Arial Narrow" pitchFamily="34" charset="0"/>
                          <a:ea typeface="+mn-ea"/>
                          <a:cs typeface="Arial" pitchFamily="34" charset="0"/>
                        </a:rPr>
                        <a:t>Baseline </a:t>
                      </a:r>
                      <a:endParaRPr kumimoji="0" lang="en-ZA" sz="1400" b="1" i="0" u="none" strike="noStrike" kern="1200" cap="none" spc="0" normalizeH="0" baseline="0" dirty="0">
                        <a:ln>
                          <a:noFill/>
                        </a:ln>
                        <a:solidFill>
                          <a:schemeClr val="bg1"/>
                        </a:solidFill>
                        <a:effectLst/>
                        <a:uLnTx/>
                        <a:uFillTx/>
                        <a:latin typeface="Arial Narrow" pitchFamily="34" charset="0"/>
                        <a:ea typeface="+mn-ea"/>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algn="l">
                        <a:lnSpc>
                          <a:spcPct val="115000"/>
                        </a:lnSpc>
                        <a:spcAft>
                          <a:spcPts val="0"/>
                        </a:spcAft>
                      </a:pPr>
                      <a:r>
                        <a:rPr kumimoji="0" lang="en-ZA" sz="1400" b="1" i="0" u="none" strike="noStrike" kern="1200" cap="none" spc="0" normalizeH="0" baseline="0" dirty="0" smtClean="0">
                          <a:ln>
                            <a:noFill/>
                          </a:ln>
                          <a:solidFill>
                            <a:schemeClr val="bg1"/>
                          </a:solidFill>
                          <a:effectLst/>
                          <a:uLnTx/>
                          <a:uFillTx/>
                          <a:latin typeface="Arial Narrow" pitchFamily="34" charset="0"/>
                          <a:ea typeface="+mn-ea"/>
                          <a:cs typeface="Arial" pitchFamily="34" charset="0"/>
                        </a:rPr>
                        <a:t>Annual target </a:t>
                      </a:r>
                    </a:p>
                    <a:p>
                      <a:pPr algn="l">
                        <a:lnSpc>
                          <a:spcPct val="115000"/>
                        </a:lnSpc>
                        <a:spcAft>
                          <a:spcPts val="0"/>
                        </a:spcAft>
                      </a:pPr>
                      <a:r>
                        <a:rPr kumimoji="0" lang="en-ZA" sz="1400" b="1" i="0" u="none" strike="noStrike" kern="1200" cap="none" spc="0" normalizeH="0" baseline="0" dirty="0" smtClean="0">
                          <a:ln>
                            <a:noFill/>
                          </a:ln>
                          <a:solidFill>
                            <a:schemeClr val="bg1"/>
                          </a:solidFill>
                          <a:effectLst/>
                          <a:uLnTx/>
                          <a:uFillTx/>
                          <a:latin typeface="Arial Narrow" pitchFamily="34" charset="0"/>
                          <a:ea typeface="+mn-ea"/>
                          <a:cs typeface="Arial" pitchFamily="34" charset="0"/>
                        </a:rPr>
                        <a:t>2014/15</a:t>
                      </a:r>
                      <a:endParaRPr kumimoji="0" lang="en-ZA" sz="1400" b="1" i="0" u="none" strike="noStrike" kern="1200" cap="none" spc="0" normalizeH="0" baseline="0" dirty="0">
                        <a:ln>
                          <a:noFill/>
                        </a:ln>
                        <a:solidFill>
                          <a:schemeClr val="bg1"/>
                        </a:solidFill>
                        <a:effectLst/>
                        <a:uLnTx/>
                        <a:uFillTx/>
                        <a:latin typeface="Arial Narrow" pitchFamily="34" charset="0"/>
                        <a:ea typeface="+mn-ea"/>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smtClean="0">
                          <a:ln>
                            <a:noFill/>
                          </a:ln>
                          <a:solidFill>
                            <a:schemeClr val="bg1"/>
                          </a:solidFill>
                          <a:effectLst/>
                          <a:uLnTx/>
                          <a:uFillTx/>
                          <a:latin typeface="Arial Narrow" pitchFamily="34" charset="0"/>
                          <a:ea typeface="+mn-ea"/>
                          <a:cs typeface="Arial" pitchFamily="34" charset="0"/>
                        </a:rPr>
                        <a:t>Achievements/Challenges/Corrective measures</a:t>
                      </a:r>
                    </a:p>
                  </a:txBody>
                  <a:tcPr marL="91454" marR="9145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r>
              <a:tr h="3593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spc="0" normalizeH="0" baseline="0" noProof="0" dirty="0" smtClean="0">
                          <a:ln>
                            <a:noFill/>
                          </a:ln>
                          <a:solidFill>
                            <a:prstClr val="black"/>
                          </a:solidFill>
                          <a:effectLst/>
                          <a:uLnTx/>
                          <a:uFillTx/>
                          <a:latin typeface="Arial Narrow" pitchFamily="34" charset="0"/>
                          <a:ea typeface="+mn-ea"/>
                          <a:cs typeface="+mn-cs"/>
                        </a:rPr>
                        <a:t>Number of ecosystem process studies undertaken </a:t>
                      </a:r>
                    </a:p>
                  </a:txBody>
                  <a:tcPr marL="45728" marR="45728"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just">
                        <a:lnSpc>
                          <a:spcPct val="115000"/>
                        </a:lnSpc>
                        <a:spcAft>
                          <a:spcPts val="0"/>
                        </a:spcAft>
                      </a:pPr>
                      <a:r>
                        <a:rPr lang="en-ZA" sz="1400" dirty="0">
                          <a:solidFill>
                            <a:srgbClr val="000000"/>
                          </a:solidFill>
                          <a:effectLst/>
                          <a:latin typeface="Arial Narrow" panose="020B0606020202030204" pitchFamily="34" charset="0"/>
                          <a:ea typeface="Calibri" panose="020F0502020204030204" pitchFamily="34" charset="0"/>
                          <a:cs typeface="ArialMT"/>
                        </a:rPr>
                        <a:t>1 Integrated Ecosystem Project undertaken</a:t>
                      </a:r>
                      <a:endParaRPr lang="en-ZA"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just">
                        <a:lnSpc>
                          <a:spcPct val="115000"/>
                        </a:lnSpc>
                        <a:spcAft>
                          <a:spcPts val="0"/>
                        </a:spcAft>
                      </a:pPr>
                      <a:r>
                        <a:rPr lang="en-ZA" sz="1400" dirty="0">
                          <a:solidFill>
                            <a:srgbClr val="000000"/>
                          </a:solidFill>
                          <a:effectLst/>
                          <a:latin typeface="Arial Narrow" panose="020B0606020202030204" pitchFamily="34" charset="0"/>
                          <a:ea typeface="Calibri" panose="020F0502020204030204" pitchFamily="34" charset="0"/>
                          <a:cs typeface="ArialMT"/>
                        </a:rPr>
                        <a:t>2 Multidisciplinary ocean functioning projects undertaken (in </a:t>
                      </a:r>
                      <a:r>
                        <a:rPr lang="en-ZA" sz="1400" dirty="0" err="1">
                          <a:solidFill>
                            <a:srgbClr val="000000"/>
                          </a:solidFill>
                          <a:effectLst/>
                          <a:latin typeface="Arial Narrow" panose="020B0606020202030204" pitchFamily="34" charset="0"/>
                          <a:ea typeface="Calibri" panose="020F0502020204030204" pitchFamily="34" charset="0"/>
                          <a:cs typeface="ArialMT"/>
                        </a:rPr>
                        <a:t>Benguela</a:t>
                      </a:r>
                      <a:r>
                        <a:rPr lang="en-ZA" sz="1400" dirty="0">
                          <a:solidFill>
                            <a:srgbClr val="000000"/>
                          </a:solidFill>
                          <a:effectLst/>
                          <a:latin typeface="Arial Narrow" panose="020B0606020202030204" pitchFamily="34" charset="0"/>
                          <a:ea typeface="Calibri" panose="020F0502020204030204" pitchFamily="34" charset="0"/>
                          <a:cs typeface="ArialMT"/>
                        </a:rPr>
                        <a:t> and Agulhas currents)</a:t>
                      </a:r>
                      <a:endParaRPr lang="en-ZA"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457200" rtl="0" eaLnBrk="1" fontAlgn="auto" latinLnBrk="0" hangingPunct="1">
                        <a:lnSpc>
                          <a:spcPct val="115000"/>
                        </a:lnSpc>
                        <a:spcBef>
                          <a:spcPts val="0"/>
                        </a:spcBef>
                        <a:spcAft>
                          <a:spcPts val="0"/>
                        </a:spcAft>
                        <a:buClrTx/>
                        <a:buSzTx/>
                        <a:buFontTx/>
                        <a:buNone/>
                        <a:tabLst/>
                        <a:defRPr/>
                      </a:pPr>
                      <a:r>
                        <a:rPr lang="en-ZA" sz="1400" b="1" i="0" dirty="0" smtClean="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Progress</a:t>
                      </a:r>
                      <a:r>
                        <a:rPr lang="en-ZA" sz="1400" b="1" i="1" dirty="0" smtClean="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a:t>
                      </a:r>
                    </a:p>
                    <a:p>
                      <a:pPr algn="just">
                        <a:lnSpc>
                          <a:spcPct val="115000"/>
                        </a:lnSpc>
                        <a:spcAft>
                          <a:spcPts val="0"/>
                        </a:spcAft>
                      </a:pPr>
                      <a:r>
                        <a:rPr lang="en-ZA" sz="1400" dirty="0" smtClean="0">
                          <a:solidFill>
                            <a:srgbClr val="000000"/>
                          </a:solidFill>
                          <a:effectLst/>
                          <a:latin typeface="Arial Narrow" panose="020B0606020202030204" pitchFamily="34" charset="0"/>
                          <a:ea typeface="Calibri" panose="020F0502020204030204" pitchFamily="34" charset="0"/>
                          <a:cs typeface="Arial" panose="020B0604020202020204" pitchFamily="34" charset="0"/>
                        </a:rPr>
                        <a:t>The </a:t>
                      </a:r>
                      <a:r>
                        <a:rPr lang="en-ZA" sz="14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Integrated Ecosystem Programme (IEP) multidisciplinary project undertaken ( </a:t>
                      </a:r>
                      <a:r>
                        <a:rPr lang="en-ZA" sz="1400" dirty="0" err="1">
                          <a:solidFill>
                            <a:srgbClr val="000000"/>
                          </a:solidFill>
                          <a:effectLst/>
                          <a:latin typeface="Arial Narrow" panose="020B0606020202030204" pitchFamily="34" charset="0"/>
                          <a:ea typeface="Calibri" panose="020F0502020204030204" pitchFamily="34" charset="0"/>
                          <a:cs typeface="Arial" panose="020B0604020202020204" pitchFamily="34" charset="0"/>
                        </a:rPr>
                        <a:t>Benguela</a:t>
                      </a:r>
                      <a:r>
                        <a:rPr lang="en-ZA" sz="14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 Current</a:t>
                      </a:r>
                      <a:r>
                        <a:rPr lang="en-ZA" sz="1400" dirty="0" smtClean="0">
                          <a:solidFill>
                            <a:srgbClr val="000000"/>
                          </a:solidFill>
                          <a:effectLst/>
                          <a:latin typeface="Arial Narrow" panose="020B0606020202030204" pitchFamily="34" charset="0"/>
                          <a:ea typeface="Calibri" panose="020F0502020204030204" pitchFamily="34" charset="0"/>
                          <a:cs typeface="Arial" panose="020B0604020202020204" pitchFamily="34" charset="0"/>
                        </a:rPr>
                        <a:t>)</a:t>
                      </a:r>
                    </a:p>
                    <a:p>
                      <a:pPr algn="just">
                        <a:lnSpc>
                          <a:spcPct val="115000"/>
                        </a:lnSpc>
                        <a:spcAft>
                          <a:spcPts val="0"/>
                        </a:spcAft>
                      </a:pPr>
                      <a:endParaRPr lang="en-ZA" sz="1400" dirty="0" smtClean="0">
                        <a:solidFill>
                          <a:srgbClr val="000000"/>
                        </a:solidFill>
                        <a:effectLst/>
                        <a:latin typeface="Arial Narrow" panose="020B0606020202030204" pitchFamily="34" charset="0"/>
                        <a:ea typeface="Calibri" panose="020F0502020204030204" pitchFamily="34" charset="0"/>
                        <a:cs typeface="Arial" panose="020B0604020202020204" pitchFamily="34" charset="0"/>
                      </a:endParaRPr>
                    </a:p>
                    <a:p>
                      <a:pPr algn="just">
                        <a:lnSpc>
                          <a:spcPct val="115000"/>
                        </a:lnSpc>
                        <a:spcAft>
                          <a:spcPts val="0"/>
                        </a:spcAft>
                      </a:pPr>
                      <a:r>
                        <a:rPr lang="en-ZA" sz="1400" b="1" i="1" dirty="0" smtClean="0">
                          <a:solidFill>
                            <a:srgbClr val="000000"/>
                          </a:solidFill>
                          <a:effectLst/>
                          <a:latin typeface="Arial Narrow" panose="020B0606020202030204" pitchFamily="34" charset="0"/>
                          <a:ea typeface="Calibri" panose="020F0502020204030204" pitchFamily="34" charset="0"/>
                          <a:cs typeface="Arial" panose="020B0604020202020204" pitchFamily="34" charset="0"/>
                        </a:rPr>
                        <a:t>Challenges: </a:t>
                      </a:r>
                      <a:r>
                        <a:rPr lang="en-ZA" sz="1400" dirty="0" smtClean="0">
                          <a:solidFill>
                            <a:srgbClr val="000000"/>
                          </a:solidFill>
                          <a:effectLst/>
                          <a:latin typeface="Arial Narrow" panose="020B0606020202030204" pitchFamily="34" charset="0"/>
                          <a:ea typeface="Calibri" panose="020F0502020204030204" pitchFamily="34" charset="0"/>
                          <a:cs typeface="Arial" panose="020B0604020202020204" pitchFamily="34" charset="0"/>
                        </a:rPr>
                        <a:t>Unavailability of the adequate ship, RV </a:t>
                      </a:r>
                      <a:r>
                        <a:rPr lang="en-ZA" sz="1400" dirty="0" err="1" smtClean="0">
                          <a:solidFill>
                            <a:srgbClr val="000000"/>
                          </a:solidFill>
                          <a:effectLst/>
                          <a:latin typeface="Arial Narrow" panose="020B0606020202030204" pitchFamily="34" charset="0"/>
                          <a:ea typeface="Calibri" panose="020F0502020204030204" pitchFamily="34" charset="0"/>
                          <a:cs typeface="Arial" panose="020B0604020202020204" pitchFamily="34" charset="0"/>
                        </a:rPr>
                        <a:t>Algoa</a:t>
                      </a:r>
                      <a:r>
                        <a:rPr lang="en-ZA" sz="1400" dirty="0" smtClean="0">
                          <a:solidFill>
                            <a:srgbClr val="000000"/>
                          </a:solidFill>
                          <a:effectLst/>
                          <a:latin typeface="Arial Narrow" panose="020B0606020202030204" pitchFamily="34" charset="0"/>
                          <a:ea typeface="Calibri" panose="020F0502020204030204" pitchFamily="34" charset="0"/>
                          <a:cs typeface="Arial" panose="020B0604020202020204" pitchFamily="34" charset="0"/>
                        </a:rPr>
                        <a:t> and lack of staff who were allocated in a different research cruise delayed the undertaking of the 2nd cruise to the 1st quarter in 2015/16</a:t>
                      </a:r>
                    </a:p>
                    <a:p>
                      <a:pPr algn="just">
                        <a:lnSpc>
                          <a:spcPct val="115000"/>
                        </a:lnSpc>
                        <a:spcAft>
                          <a:spcPts val="0"/>
                        </a:spcAft>
                      </a:pPr>
                      <a:endParaRPr lang="en-ZA" sz="1400" dirty="0" smtClean="0">
                        <a:solidFill>
                          <a:srgbClr val="000000"/>
                        </a:solidFill>
                        <a:effectLst/>
                        <a:latin typeface="Arial Narrow" panose="020B0606020202030204" pitchFamily="34" charset="0"/>
                        <a:ea typeface="Calibri" panose="020F0502020204030204" pitchFamily="34" charset="0"/>
                        <a:cs typeface="Arial" panose="020B0604020202020204" pitchFamily="34" charset="0"/>
                      </a:endParaRPr>
                    </a:p>
                    <a:p>
                      <a:pPr algn="l">
                        <a:lnSpc>
                          <a:spcPct val="115000"/>
                        </a:lnSpc>
                        <a:spcAft>
                          <a:spcPts val="0"/>
                        </a:spcAft>
                      </a:pPr>
                      <a:r>
                        <a:rPr lang="en-ZA" sz="1400" b="1" i="1" dirty="0" smtClean="0">
                          <a:solidFill>
                            <a:srgbClr val="000000"/>
                          </a:solidFill>
                          <a:effectLst/>
                          <a:latin typeface="Arial Narrow" panose="020B0606020202030204" pitchFamily="34" charset="0"/>
                          <a:ea typeface="Calibri" panose="020F0502020204030204" pitchFamily="34" charset="0"/>
                          <a:cs typeface="Arial" panose="020B0604020202020204" pitchFamily="34" charset="0"/>
                        </a:rPr>
                        <a:t>Corrective Measure:</a:t>
                      </a:r>
                      <a:r>
                        <a:rPr lang="en-ZA" sz="1400" b="0" i="0" dirty="0" smtClean="0">
                          <a:solidFill>
                            <a:srgbClr val="000000"/>
                          </a:solidFill>
                          <a:effectLst/>
                          <a:latin typeface="Arial Narrow" panose="020B0606020202030204" pitchFamily="34" charset="0"/>
                          <a:ea typeface="Calibri" panose="020F0502020204030204" pitchFamily="34" charset="0"/>
                          <a:cs typeface="Arial" panose="020B0604020202020204" pitchFamily="34" charset="0"/>
                        </a:rPr>
                        <a:t> Multidisciplinary Cruise will be undertaken on the 4 -15 May 2015 in the </a:t>
                      </a:r>
                      <a:r>
                        <a:rPr lang="en-ZA" sz="1400" b="0" i="0" dirty="0" err="1" smtClean="0">
                          <a:solidFill>
                            <a:srgbClr val="000000"/>
                          </a:solidFill>
                          <a:effectLst/>
                          <a:latin typeface="Arial Narrow" panose="020B0606020202030204" pitchFamily="34" charset="0"/>
                          <a:ea typeface="Calibri" panose="020F0502020204030204" pitchFamily="34" charset="0"/>
                          <a:cs typeface="Arial" panose="020B0604020202020204" pitchFamily="34" charset="0"/>
                        </a:rPr>
                        <a:t>Benguela</a:t>
                      </a:r>
                      <a:r>
                        <a:rPr lang="en-ZA" sz="1400" b="0" i="0" dirty="0" smtClean="0">
                          <a:solidFill>
                            <a:srgbClr val="000000"/>
                          </a:solidFill>
                          <a:effectLst/>
                          <a:latin typeface="Arial Narrow" panose="020B0606020202030204" pitchFamily="34" charset="0"/>
                          <a:ea typeface="Calibri" panose="020F0502020204030204" pitchFamily="34" charset="0"/>
                          <a:cs typeface="Arial" panose="020B0604020202020204" pitchFamily="34" charset="0"/>
                        </a:rPr>
                        <a:t> Current region to monitor the seasonal variation of the ecosystem.</a:t>
                      </a:r>
                      <a:endParaRPr lang="en-ZA" sz="1400" b="0" i="0" dirty="0">
                        <a:effectLst/>
                        <a:latin typeface="Arial Narrow" panose="020B0606020202030204" pitchFamily="34" charset="0"/>
                        <a:ea typeface="Calibri" panose="020F0502020204030204" pitchFamily="34" charset="0"/>
                        <a:cs typeface="Times New Roman" panose="02020603050405020304" pitchFamily="18" charset="0"/>
                      </a:endParaRPr>
                    </a:p>
                    <a:p>
                      <a:pPr marL="110490" algn="just">
                        <a:lnSpc>
                          <a:spcPct val="115000"/>
                        </a:lnSpc>
                        <a:spcAft>
                          <a:spcPts val="0"/>
                        </a:spcAft>
                      </a:pPr>
                      <a:r>
                        <a:rPr lang="en-ZA" sz="14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 </a:t>
                      </a:r>
                      <a:endParaRPr lang="en-ZA"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2" name="Slide Number Placeholder 1"/>
          <p:cNvSpPr>
            <a:spLocks noGrp="1"/>
          </p:cNvSpPr>
          <p:nvPr>
            <p:ph type="sldNum" sz="quarter" idx="12"/>
          </p:nvPr>
        </p:nvSpPr>
        <p:spPr/>
        <p:txBody>
          <a:bodyPr/>
          <a:lstStyle/>
          <a:p>
            <a:pPr>
              <a:defRPr/>
            </a:pPr>
            <a:fld id="{9C457303-9F10-4D8F-8D76-077531F17F12}" type="slidenum">
              <a:rPr lang="en-US" smtClean="0">
                <a:solidFill>
                  <a:prstClr val="black">
                    <a:tint val="75000"/>
                  </a:prstClr>
                </a:solidFill>
              </a:rPr>
              <a:pPr>
                <a:defRPr/>
              </a:pPr>
              <a:t>44</a:t>
            </a:fld>
            <a:endParaRPr lang="en-US">
              <a:solidFill>
                <a:prstClr val="black">
                  <a:tint val="75000"/>
                </a:prstClr>
              </a:solidFill>
            </a:endParaRPr>
          </a:p>
        </p:txBody>
      </p:sp>
    </p:spTree>
    <p:extLst>
      <p:ext uri="{BB962C8B-B14F-4D97-AF65-F5344CB8AC3E}">
        <p14:creationId xmlns:p14="http://schemas.microsoft.com/office/powerpoint/2010/main" val="410376303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Title 1"/>
          <p:cNvSpPr>
            <a:spLocks noGrp="1"/>
          </p:cNvSpPr>
          <p:nvPr>
            <p:ph type="title"/>
          </p:nvPr>
        </p:nvSpPr>
        <p:spPr>
          <a:xfrm>
            <a:off x="457200" y="146051"/>
            <a:ext cx="8229600" cy="584344"/>
          </a:xfrm>
        </p:spPr>
        <p:txBody>
          <a:bodyPr/>
          <a:lstStyle/>
          <a:p>
            <a:pPr eaLnBrk="1" hangingPunct="1"/>
            <a:r>
              <a:rPr lang="en-ZA" altLang="en-US" sz="2600" dirty="0">
                <a:solidFill>
                  <a:srgbClr val="008000"/>
                </a:solidFill>
              </a:rPr>
              <a:t>ANNUAL PERFORMANCE SUMMARY : PROGRAMME </a:t>
            </a:r>
            <a:r>
              <a:rPr lang="en-ZA" altLang="en-US" sz="2600" dirty="0" smtClean="0">
                <a:solidFill>
                  <a:srgbClr val="008000"/>
                </a:solidFill>
              </a:rPr>
              <a:t>3</a:t>
            </a:r>
            <a:endParaRPr lang="en-US" altLang="en-US" sz="2600" dirty="0">
              <a:solidFill>
                <a:srgbClr val="008000"/>
              </a:solidFill>
            </a:endParaRPr>
          </a:p>
        </p:txBody>
      </p:sp>
      <p:graphicFrame>
        <p:nvGraphicFramePr>
          <p:cNvPr id="11" name="Group 121"/>
          <p:cNvGraphicFramePr>
            <a:graphicFrameLocks noGrp="1"/>
          </p:cNvGraphicFramePr>
          <p:nvPr>
            <p:ph idx="1"/>
            <p:extLst>
              <p:ext uri="{D42A27DB-BD31-4B8C-83A1-F6EECF244321}">
                <p14:modId xmlns:p14="http://schemas.microsoft.com/office/powerpoint/2010/main" val="1485882072"/>
              </p:ext>
            </p:extLst>
          </p:nvPr>
        </p:nvGraphicFramePr>
        <p:xfrm>
          <a:off x="374648" y="858983"/>
          <a:ext cx="8512176" cy="826942"/>
        </p:xfrm>
        <a:graphic>
          <a:graphicData uri="http://schemas.openxmlformats.org/drawingml/2006/table">
            <a:tbl>
              <a:tblPr/>
              <a:tblGrid>
                <a:gridCol w="4256088"/>
                <a:gridCol w="4256088"/>
              </a:tblGrid>
              <a:tr h="321900">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smtClean="0">
                          <a:ln>
                            <a:noFill/>
                          </a:ln>
                          <a:solidFill>
                            <a:schemeClr val="tx1"/>
                          </a:solidFill>
                          <a:effectLst/>
                          <a:latin typeface="Arial Narrow" pitchFamily="34" charset="0"/>
                          <a:ea typeface="+mn-ea"/>
                          <a:cs typeface="+mn-cs"/>
                        </a:rPr>
                        <a:t>% Achieved</a:t>
                      </a:r>
                      <a:endParaRPr kumimoji="0" lang="en-ZA" sz="1400" b="1" i="0" u="none" strike="noStrike" kern="1200" cap="none" normalizeH="0" baseline="0" dirty="0" smtClean="0">
                        <a:ln>
                          <a:noFill/>
                        </a:ln>
                        <a:solidFill>
                          <a:schemeClr val="tx1"/>
                        </a:solidFill>
                        <a:effectLst/>
                        <a:latin typeface="Arial Narrow" pitchFamily="34" charset="0"/>
                        <a:ea typeface="+mn-ea"/>
                        <a:cs typeface="+mn-cs"/>
                      </a:endParaRPr>
                    </a:p>
                  </a:txBody>
                  <a:tcPr marL="68590" marR="68590" marT="0" marB="0">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solidFill>
                      <a:srgbClr val="00FF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chemeClr val="tx1"/>
                          </a:solidFill>
                          <a:effectLst/>
                          <a:latin typeface="Arial Narrow" pitchFamily="34" charset="0"/>
                          <a:ea typeface="+mn-ea"/>
                          <a:cs typeface="+mn-cs"/>
                        </a:rPr>
                        <a:t>Partially achieved</a:t>
                      </a:r>
                    </a:p>
                  </a:txBody>
                  <a:tcPr marL="68590" marR="68590" marT="0" marB="0">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solidFill>
                      <a:srgbClr val="FFFF00"/>
                    </a:solidFill>
                  </a:tcPr>
                </a:tc>
              </a:tr>
              <a:tr h="505042">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chemeClr val="tx1"/>
                          </a:solidFill>
                          <a:effectLst/>
                          <a:latin typeface="Arial Narrow" pitchFamily="34" charset="0"/>
                          <a:ea typeface="+mn-ea"/>
                          <a:cs typeface="+mn-cs"/>
                        </a:rPr>
                        <a:t>81% (13/16</a:t>
                      </a:r>
                      <a:r>
                        <a:rPr kumimoji="0" lang="en-ZA" sz="1400" b="1" i="0" u="none" strike="noStrike" kern="1200" cap="none" normalizeH="0" baseline="0" dirty="0" smtClean="0">
                          <a:ln>
                            <a:noFill/>
                          </a:ln>
                          <a:solidFill>
                            <a:schemeClr val="tx1"/>
                          </a:solidFill>
                          <a:effectLst/>
                          <a:latin typeface="Arial Narrow" pitchFamily="34" charset="0"/>
                          <a:ea typeface="+mn-ea"/>
                          <a:cs typeface="+mn-cs"/>
                        </a:rPr>
                        <a:t>)</a:t>
                      </a:r>
                    </a:p>
                  </a:txBody>
                  <a:tcPr marL="68582" marR="68582" marT="0" marB="0" anchor="ctr">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chemeClr val="tx1"/>
                          </a:solidFill>
                          <a:effectLst/>
                          <a:latin typeface="Arial Narrow" pitchFamily="34" charset="0"/>
                          <a:ea typeface="+mn-ea"/>
                          <a:cs typeface="+mn-cs"/>
                        </a:rPr>
                        <a:t>6% </a:t>
                      </a:r>
                      <a:r>
                        <a:rPr kumimoji="0" lang="en-ZA" sz="1400" b="1" i="0" u="none" strike="noStrike" kern="1200" cap="none" normalizeH="0" baseline="0" dirty="0" smtClean="0">
                          <a:ln>
                            <a:noFill/>
                          </a:ln>
                          <a:solidFill>
                            <a:schemeClr val="tx1"/>
                          </a:solidFill>
                          <a:effectLst/>
                          <a:latin typeface="Arial Narrow" pitchFamily="34" charset="0"/>
                          <a:ea typeface="+mn-ea"/>
                          <a:cs typeface="+mn-cs"/>
                        </a:rPr>
                        <a:t>(3/16</a:t>
                      </a:r>
                      <a:r>
                        <a:rPr kumimoji="0" lang="en-ZA" sz="1400" b="1" i="0" u="none" strike="noStrike" kern="1200" cap="none" normalizeH="0" baseline="0" dirty="0" smtClean="0">
                          <a:ln>
                            <a:noFill/>
                          </a:ln>
                          <a:solidFill>
                            <a:schemeClr val="tx1"/>
                          </a:solidFill>
                          <a:effectLst/>
                          <a:latin typeface="Arial Narrow" pitchFamily="34" charset="0"/>
                          <a:ea typeface="+mn-ea"/>
                          <a:cs typeface="+mn-cs"/>
                        </a:rPr>
                        <a:t>)</a:t>
                      </a:r>
                    </a:p>
                  </a:txBody>
                  <a:tcPr marL="68582" marR="68582" marT="0" marB="0" anchor="ctr">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noFill/>
                  </a:tcPr>
                </a:tc>
              </a:tr>
            </a:tbl>
          </a:graphicData>
        </a:graphic>
      </p:graphicFrame>
      <p:graphicFrame>
        <p:nvGraphicFramePr>
          <p:cNvPr id="12" name="Chart 1"/>
          <p:cNvGraphicFramePr>
            <a:graphicFrameLocks/>
          </p:cNvGraphicFramePr>
          <p:nvPr>
            <p:extLst>
              <p:ext uri="{D42A27DB-BD31-4B8C-83A1-F6EECF244321}">
                <p14:modId xmlns:p14="http://schemas.microsoft.com/office/powerpoint/2010/main" val="3155957599"/>
              </p:ext>
            </p:extLst>
          </p:nvPr>
        </p:nvGraphicFramePr>
        <p:xfrm>
          <a:off x="374650" y="1815562"/>
          <a:ext cx="8312150" cy="3670759"/>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p:cNvSpPr>
            <a:spLocks noGrp="1"/>
          </p:cNvSpPr>
          <p:nvPr>
            <p:ph type="sldNum" sz="quarter" idx="12"/>
          </p:nvPr>
        </p:nvSpPr>
        <p:spPr/>
        <p:txBody>
          <a:bodyPr/>
          <a:lstStyle/>
          <a:p>
            <a:pPr>
              <a:defRPr/>
            </a:pPr>
            <a:fld id="{9C457303-9F10-4D8F-8D76-077531F17F12}" type="slidenum">
              <a:rPr lang="en-US" smtClean="0">
                <a:solidFill>
                  <a:prstClr val="black">
                    <a:tint val="75000"/>
                  </a:prstClr>
                </a:solidFill>
              </a:rPr>
              <a:pPr>
                <a:defRPr/>
              </a:pPr>
              <a:t>45</a:t>
            </a:fld>
            <a:endParaRPr lang="en-US">
              <a:solidFill>
                <a:prstClr val="black">
                  <a:tint val="75000"/>
                </a:prstClr>
              </a:solidFill>
            </a:endParaRPr>
          </a:p>
        </p:txBody>
      </p:sp>
    </p:spTree>
    <p:extLst>
      <p:ext uri="{BB962C8B-B14F-4D97-AF65-F5344CB8AC3E}">
        <p14:creationId xmlns:p14="http://schemas.microsoft.com/office/powerpoint/2010/main" val="242586191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5" name="Subtitle 2"/>
          <p:cNvSpPr>
            <a:spLocks noGrp="1"/>
          </p:cNvSpPr>
          <p:nvPr>
            <p:ph type="subTitle" idx="1"/>
          </p:nvPr>
        </p:nvSpPr>
        <p:spPr>
          <a:xfrm>
            <a:off x="532263" y="1385247"/>
            <a:ext cx="7806519" cy="1712793"/>
          </a:xfrm>
        </p:spPr>
        <p:txBody>
          <a:bodyPr/>
          <a:lstStyle/>
          <a:p>
            <a:pPr eaLnBrk="1" hangingPunct="1"/>
            <a:r>
              <a:rPr lang="en-ZA" altLang="en-US" dirty="0">
                <a:solidFill>
                  <a:schemeClr val="bg1"/>
                </a:solidFill>
              </a:rPr>
              <a:t>PROGRAMME 4: CLIMATE CHANGE AND AIR QUALITY</a:t>
            </a:r>
            <a:endParaRPr lang="en-US" altLang="en-US" dirty="0" smtClean="0">
              <a:solidFill>
                <a:srgbClr val="FFFFFF"/>
              </a:solidFill>
            </a:endParaRPr>
          </a:p>
        </p:txBody>
      </p:sp>
      <p:sp>
        <p:nvSpPr>
          <p:cNvPr id="2" name="Slide Number Placeholder 1"/>
          <p:cNvSpPr>
            <a:spLocks noGrp="1"/>
          </p:cNvSpPr>
          <p:nvPr>
            <p:ph type="sldNum" sz="quarter" idx="12"/>
          </p:nvPr>
        </p:nvSpPr>
        <p:spPr/>
        <p:txBody>
          <a:bodyPr/>
          <a:lstStyle/>
          <a:p>
            <a:fld id="{A93EE5D1-DB4A-44B8-8972-8AE12B704016}" type="slidenum">
              <a:rPr lang="en-US" altLang="en-US" smtClean="0"/>
              <a:pPr/>
              <a:t>46</a:t>
            </a:fld>
            <a:endParaRPr lang="en-US" altLang="en-US"/>
          </a:p>
        </p:txBody>
      </p:sp>
    </p:spTree>
    <p:extLst>
      <p:ext uri="{BB962C8B-B14F-4D97-AF65-F5344CB8AC3E}">
        <p14:creationId xmlns:p14="http://schemas.microsoft.com/office/powerpoint/2010/main" val="366430924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Title 1"/>
          <p:cNvSpPr>
            <a:spLocks noGrp="1"/>
          </p:cNvSpPr>
          <p:nvPr>
            <p:ph type="title"/>
          </p:nvPr>
        </p:nvSpPr>
        <p:spPr>
          <a:xfrm>
            <a:off x="448630" y="42627"/>
            <a:ext cx="8229600" cy="584344"/>
          </a:xfrm>
        </p:spPr>
        <p:txBody>
          <a:bodyPr/>
          <a:lstStyle/>
          <a:p>
            <a:pPr eaLnBrk="1" hangingPunct="1"/>
            <a:r>
              <a:rPr lang="en-US" altLang="en-US" sz="2600" dirty="0">
                <a:solidFill>
                  <a:srgbClr val="008000"/>
                </a:solidFill>
              </a:rPr>
              <a:t>PROGRAMME 4: CLIMATE CHANGE AND AIR QUALITY</a:t>
            </a:r>
          </a:p>
        </p:txBody>
      </p:sp>
      <p:graphicFrame>
        <p:nvGraphicFramePr>
          <p:cNvPr id="12" name="Group 121"/>
          <p:cNvGraphicFramePr>
            <a:graphicFrameLocks noGrp="1"/>
          </p:cNvGraphicFramePr>
          <p:nvPr>
            <p:ph idx="1"/>
            <p:extLst>
              <p:ext uri="{D42A27DB-BD31-4B8C-83A1-F6EECF244321}">
                <p14:modId xmlns:p14="http://schemas.microsoft.com/office/powerpoint/2010/main" val="436943202"/>
              </p:ext>
            </p:extLst>
          </p:nvPr>
        </p:nvGraphicFramePr>
        <p:xfrm>
          <a:off x="341019" y="517789"/>
          <a:ext cx="8611911" cy="4881487"/>
        </p:xfrm>
        <a:graphic>
          <a:graphicData uri="http://schemas.openxmlformats.org/drawingml/2006/table">
            <a:tbl>
              <a:tblPr/>
              <a:tblGrid>
                <a:gridCol w="2265703"/>
                <a:gridCol w="2019869"/>
                <a:gridCol w="1637731"/>
                <a:gridCol w="2688608"/>
              </a:tblGrid>
              <a:tr h="235975">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chemeClr val="bg1"/>
                          </a:solidFill>
                          <a:effectLst/>
                          <a:latin typeface="Arial Narrow" pitchFamily="34" charset="0"/>
                          <a:ea typeface="+mn-ea"/>
                          <a:cs typeface="Arial" charset="0"/>
                        </a:rPr>
                        <a:t>SO: Climate change impacts effectively managed</a:t>
                      </a:r>
                      <a:endParaRPr kumimoji="0" lang="en-US" sz="1400" b="1" i="0" u="none" strike="noStrike" kern="1200" cap="none" normalizeH="0" baseline="0" dirty="0" smtClean="0">
                        <a:ln>
                          <a:noFill/>
                        </a:ln>
                        <a:solidFill>
                          <a:schemeClr val="bg1"/>
                        </a:solidFill>
                        <a:effectLst/>
                        <a:latin typeface="Arial Narrow" pitchFamily="34" charset="0"/>
                        <a:ea typeface="+mn-ea"/>
                        <a:cs typeface="Arial" charset="0"/>
                      </a:endParaRPr>
                    </a:p>
                  </a:txBody>
                  <a:tcPr marL="91454" marR="9145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hMerge="1">
                  <a:txBody>
                    <a:bodyPr/>
                    <a:lstStyle/>
                    <a:p>
                      <a:endParaRPr lang="en-ZA"/>
                    </a:p>
                  </a:txBody>
                  <a:tcPr/>
                </a:tc>
                <a:tc hMerge="1">
                  <a:txBody>
                    <a:bodyPr/>
                    <a:lstStyle/>
                    <a:p>
                      <a:endParaRPr lang="en-ZA"/>
                    </a:p>
                  </a:txBody>
                  <a:tcPr/>
                </a:tc>
                <a:tc hMerge="1">
                  <a:txBody>
                    <a:bodyPr/>
                    <a:lstStyle/>
                    <a:p>
                      <a:endParaRPr lang="en-ZA"/>
                    </a:p>
                  </a:txBody>
                  <a:tcPr/>
                </a:tc>
              </a:tr>
              <a:tr h="41921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smtClean="0">
                          <a:ln>
                            <a:noFill/>
                          </a:ln>
                          <a:solidFill>
                            <a:schemeClr val="bg1"/>
                          </a:solidFill>
                          <a:effectLst/>
                          <a:latin typeface="Arial Narrow" pitchFamily="34" charset="0"/>
                          <a:ea typeface="+mn-ea"/>
                          <a:cs typeface="Arial" charset="0"/>
                        </a:rPr>
                        <a:t>Performance indicator </a:t>
                      </a:r>
                    </a:p>
                  </a:txBody>
                  <a:tcPr marL="91454" marR="9145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algn="ctr">
                        <a:lnSpc>
                          <a:spcPct val="115000"/>
                        </a:lnSpc>
                        <a:spcAft>
                          <a:spcPts val="0"/>
                        </a:spcAft>
                      </a:pPr>
                      <a:r>
                        <a:rPr kumimoji="0" lang="en-ZA" sz="1400" b="1" i="0" u="none" strike="noStrike" kern="1200" cap="none" spc="0" normalizeH="0" baseline="0" dirty="0">
                          <a:ln>
                            <a:noFill/>
                          </a:ln>
                          <a:solidFill>
                            <a:schemeClr val="bg1"/>
                          </a:solidFill>
                          <a:effectLst/>
                          <a:uLnTx/>
                          <a:uFillTx/>
                          <a:latin typeface="Arial Narrow" pitchFamily="34" charset="0"/>
                          <a:ea typeface="+mn-ea"/>
                          <a:cs typeface="Arial" pitchFamily="34" charset="0"/>
                        </a:rPr>
                        <a:t>BASELINE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algn="ctr">
                        <a:lnSpc>
                          <a:spcPct val="115000"/>
                        </a:lnSpc>
                        <a:spcAft>
                          <a:spcPts val="0"/>
                        </a:spcAft>
                      </a:pPr>
                      <a:r>
                        <a:rPr kumimoji="0" lang="en-ZA" sz="1400" b="1" i="0" u="none" strike="noStrike" kern="1200" cap="none" spc="0" normalizeH="0" baseline="0" dirty="0">
                          <a:ln>
                            <a:noFill/>
                          </a:ln>
                          <a:solidFill>
                            <a:schemeClr val="bg1"/>
                          </a:solidFill>
                          <a:effectLst/>
                          <a:uLnTx/>
                          <a:uFillTx/>
                          <a:latin typeface="Arial Narrow" pitchFamily="34" charset="0"/>
                          <a:ea typeface="+mn-ea"/>
                          <a:cs typeface="Arial" pitchFamily="34" charset="0"/>
                        </a:rPr>
                        <a:t>ANNUAL TARGET </a:t>
                      </a:r>
                    </a:p>
                    <a:p>
                      <a:pPr algn="ctr">
                        <a:lnSpc>
                          <a:spcPct val="115000"/>
                        </a:lnSpc>
                        <a:spcAft>
                          <a:spcPts val="0"/>
                        </a:spcAft>
                      </a:pPr>
                      <a:r>
                        <a:rPr kumimoji="0" lang="en-ZA" sz="1400" b="1" i="0" u="none" strike="noStrike" kern="1200" cap="none" spc="0" normalizeH="0" baseline="0" dirty="0">
                          <a:ln>
                            <a:noFill/>
                          </a:ln>
                          <a:solidFill>
                            <a:schemeClr val="bg1"/>
                          </a:solidFill>
                          <a:effectLst/>
                          <a:uLnTx/>
                          <a:uFillTx/>
                          <a:latin typeface="Arial Narrow" pitchFamily="34" charset="0"/>
                          <a:ea typeface="+mn-ea"/>
                          <a:cs typeface="Arial" pitchFamily="34" charset="0"/>
                        </a:rPr>
                        <a:t>2014/15</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smtClean="0">
                          <a:ln>
                            <a:noFill/>
                          </a:ln>
                          <a:solidFill>
                            <a:schemeClr val="bg1"/>
                          </a:solidFill>
                          <a:effectLst/>
                          <a:uLnTx/>
                          <a:uFillTx/>
                          <a:latin typeface="Arial Narrow" pitchFamily="34" charset="0"/>
                          <a:ea typeface="+mn-ea"/>
                          <a:cs typeface="Arial" pitchFamily="34" charset="0"/>
                        </a:rPr>
                        <a:t>Achievements/Challenges/Corrective measures</a:t>
                      </a:r>
                    </a:p>
                  </a:txBody>
                  <a:tcPr marL="91454" marR="9145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r>
              <a:tr h="2235687">
                <a:tc>
                  <a:txBody>
                    <a:bodyPr/>
                    <a:lstStyle/>
                    <a:p>
                      <a:pPr marL="0" marR="0" lvl="0" indent="0" algn="l" defTabSz="914400" rtl="0" eaLnBrk="1" fontAlgn="b" latinLnBrk="0" hangingPunct="1">
                        <a:lnSpc>
                          <a:spcPct val="100000"/>
                        </a:lnSpc>
                        <a:spcBef>
                          <a:spcPct val="25000"/>
                        </a:spcBef>
                        <a:spcAft>
                          <a:spcPct val="0"/>
                        </a:spcAft>
                        <a:buClr>
                          <a:schemeClr val="tx2"/>
                        </a:buClr>
                        <a:buSzTx/>
                        <a:buFont typeface="Times" pitchFamily="18" charset="0"/>
                        <a:buNone/>
                        <a:tabLst/>
                      </a:pPr>
                      <a:r>
                        <a:rPr lang="en-ZA" sz="1400" kern="1200" dirty="0" smtClean="0">
                          <a:solidFill>
                            <a:srgbClr val="000000"/>
                          </a:solidFill>
                          <a:effectLst/>
                          <a:latin typeface="Arial Narrow" panose="020B0606020202030204" pitchFamily="34" charset="0"/>
                          <a:ea typeface="Calibri"/>
                          <a:cs typeface="ArialMT"/>
                        </a:rPr>
                        <a:t>Number of sectors for which Long Term Adaptation Scenarios (LTAS ) have been developed </a:t>
                      </a:r>
                      <a:endParaRPr lang="en-US" sz="1400" kern="1200" dirty="0" smtClean="0">
                        <a:solidFill>
                          <a:srgbClr val="000000"/>
                        </a:solidFill>
                        <a:effectLst/>
                        <a:latin typeface="Arial Narrow" panose="020B0606020202030204" pitchFamily="34" charset="0"/>
                        <a:ea typeface="Calibri"/>
                        <a:cs typeface="ArialMT"/>
                      </a:endParaRPr>
                    </a:p>
                  </a:txBody>
                  <a:tcPr marL="45728" marR="45728"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a:lnSpc>
                          <a:spcPct val="115000"/>
                        </a:lnSpc>
                        <a:spcAft>
                          <a:spcPts val="0"/>
                        </a:spcAft>
                      </a:pPr>
                      <a:r>
                        <a:rPr lang="en-ZA" sz="1400" dirty="0">
                          <a:solidFill>
                            <a:srgbClr val="000000"/>
                          </a:solidFill>
                          <a:effectLst/>
                          <a:latin typeface="Arial Narrow" panose="020B0606020202030204" pitchFamily="34" charset="0"/>
                          <a:ea typeface="Calibri"/>
                          <a:cs typeface="ArialMT"/>
                        </a:rPr>
                        <a:t>• </a:t>
                      </a:r>
                      <a:r>
                        <a:rPr lang="en-ZA" sz="1400" dirty="0" smtClean="0">
                          <a:solidFill>
                            <a:srgbClr val="000000"/>
                          </a:solidFill>
                          <a:effectLst/>
                          <a:latin typeface="Arial Narrow" panose="020B0606020202030204" pitchFamily="34" charset="0"/>
                          <a:ea typeface="Calibri"/>
                          <a:cs typeface="ArialMT"/>
                        </a:rPr>
                        <a:t>LTAS </a:t>
                      </a:r>
                      <a:r>
                        <a:rPr lang="en-ZA" sz="1400" baseline="0" dirty="0" smtClean="0">
                          <a:solidFill>
                            <a:schemeClr val="tx1"/>
                          </a:solidFill>
                          <a:effectLst/>
                          <a:latin typeface="Arial Narrow" panose="020B0606020202030204" pitchFamily="34" charset="0"/>
                          <a:ea typeface="Calibri"/>
                          <a:cs typeface="Times New Roman"/>
                        </a:rPr>
                        <a:t> </a:t>
                      </a:r>
                      <a:r>
                        <a:rPr lang="en-ZA" sz="1400" dirty="0" smtClean="0">
                          <a:solidFill>
                            <a:srgbClr val="000000"/>
                          </a:solidFill>
                          <a:effectLst/>
                          <a:latin typeface="Arial Narrow" panose="020B0606020202030204" pitchFamily="34" charset="0"/>
                          <a:ea typeface="Calibri"/>
                          <a:cs typeface="ArialMT"/>
                        </a:rPr>
                        <a:t>Phase 1</a:t>
                      </a:r>
                      <a:r>
                        <a:rPr lang="en-ZA" sz="1400" baseline="0" dirty="0" smtClean="0">
                          <a:solidFill>
                            <a:srgbClr val="000000"/>
                          </a:solidFill>
                          <a:effectLst/>
                          <a:latin typeface="Arial Narrow" panose="020B0606020202030204" pitchFamily="34" charset="0"/>
                          <a:ea typeface="Calibri"/>
                          <a:cs typeface="ArialMT"/>
                        </a:rPr>
                        <a:t> </a:t>
                      </a:r>
                      <a:r>
                        <a:rPr lang="en-ZA" sz="1400" dirty="0" smtClean="0">
                          <a:solidFill>
                            <a:srgbClr val="000000"/>
                          </a:solidFill>
                          <a:effectLst/>
                          <a:latin typeface="Arial Narrow" panose="020B0606020202030204" pitchFamily="34" charset="0"/>
                          <a:ea typeface="Calibri"/>
                          <a:cs typeface="ArialMT"/>
                        </a:rPr>
                        <a:t>completed</a:t>
                      </a:r>
                      <a:r>
                        <a:rPr lang="en-ZA" sz="1400" baseline="0" dirty="0" smtClean="0">
                          <a:solidFill>
                            <a:schemeClr val="tx1"/>
                          </a:solidFill>
                          <a:effectLst/>
                          <a:latin typeface="Arial Narrow" panose="020B0606020202030204" pitchFamily="34" charset="0"/>
                          <a:ea typeface="Calibri"/>
                          <a:cs typeface="Times New Roman"/>
                        </a:rPr>
                        <a:t> </a:t>
                      </a:r>
                      <a:r>
                        <a:rPr lang="en-ZA" sz="1400" dirty="0" smtClean="0">
                          <a:solidFill>
                            <a:srgbClr val="000000"/>
                          </a:solidFill>
                          <a:effectLst/>
                          <a:latin typeface="Arial Narrow" panose="020B0606020202030204" pitchFamily="34" charset="0"/>
                          <a:ea typeface="Calibri"/>
                          <a:cs typeface="ArialMT"/>
                        </a:rPr>
                        <a:t>for </a:t>
                      </a:r>
                      <a:r>
                        <a:rPr lang="en-ZA" sz="1400" dirty="0">
                          <a:solidFill>
                            <a:srgbClr val="000000"/>
                          </a:solidFill>
                          <a:effectLst/>
                          <a:latin typeface="Arial Narrow" panose="020B0606020202030204" pitchFamily="34" charset="0"/>
                          <a:ea typeface="Calibri"/>
                          <a:cs typeface="ArialMT"/>
                        </a:rPr>
                        <a:t>5 </a:t>
                      </a:r>
                      <a:r>
                        <a:rPr lang="en-ZA" sz="1400" dirty="0" smtClean="0">
                          <a:solidFill>
                            <a:srgbClr val="000000"/>
                          </a:solidFill>
                          <a:effectLst/>
                          <a:latin typeface="Arial Narrow" panose="020B0606020202030204" pitchFamily="34" charset="0"/>
                          <a:ea typeface="Calibri"/>
                          <a:cs typeface="ArialMT"/>
                        </a:rPr>
                        <a:t>sectors (Water</a:t>
                      </a:r>
                      <a:r>
                        <a:rPr lang="en-ZA" sz="1400" dirty="0">
                          <a:solidFill>
                            <a:srgbClr val="000000"/>
                          </a:solidFill>
                          <a:effectLst/>
                          <a:latin typeface="Arial Narrow" panose="020B0606020202030204" pitchFamily="34" charset="0"/>
                          <a:ea typeface="Calibri"/>
                          <a:cs typeface="ArialMT"/>
                        </a:rPr>
                        <a:t>, </a:t>
                      </a:r>
                      <a:r>
                        <a:rPr lang="en-ZA" sz="1400" dirty="0" smtClean="0">
                          <a:solidFill>
                            <a:srgbClr val="000000"/>
                          </a:solidFill>
                          <a:effectLst/>
                          <a:latin typeface="Arial Narrow" panose="020B0606020202030204" pitchFamily="34" charset="0"/>
                          <a:ea typeface="Calibri"/>
                          <a:cs typeface="ArialMT"/>
                        </a:rPr>
                        <a:t>Agriculture, Biodiversity</a:t>
                      </a:r>
                      <a:r>
                        <a:rPr lang="en-ZA" sz="1400" dirty="0">
                          <a:solidFill>
                            <a:srgbClr val="000000"/>
                          </a:solidFill>
                          <a:effectLst/>
                          <a:latin typeface="Arial Narrow" panose="020B0606020202030204" pitchFamily="34" charset="0"/>
                          <a:ea typeface="Calibri"/>
                          <a:cs typeface="ArialMT"/>
                        </a:rPr>
                        <a:t>, Marine</a:t>
                      </a:r>
                      <a:endParaRPr lang="en-ZA" sz="1400" dirty="0">
                        <a:effectLst/>
                        <a:latin typeface="Arial Narrow" panose="020B0606020202030204" pitchFamily="34" charset="0"/>
                        <a:ea typeface="Calibri"/>
                        <a:cs typeface="Times New Roman"/>
                      </a:endParaRPr>
                    </a:p>
                    <a:p>
                      <a:pPr algn="just">
                        <a:lnSpc>
                          <a:spcPct val="115000"/>
                        </a:lnSpc>
                        <a:spcAft>
                          <a:spcPts val="0"/>
                        </a:spcAft>
                      </a:pPr>
                      <a:r>
                        <a:rPr lang="en-ZA" sz="1400" dirty="0">
                          <a:solidFill>
                            <a:srgbClr val="000000"/>
                          </a:solidFill>
                          <a:effectLst/>
                          <a:latin typeface="Arial Narrow" panose="020B0606020202030204" pitchFamily="34" charset="0"/>
                          <a:ea typeface="Calibri"/>
                          <a:cs typeface="ArialMT"/>
                        </a:rPr>
                        <a:t>Fisheries </a:t>
                      </a:r>
                      <a:r>
                        <a:rPr lang="en-ZA" sz="1400" dirty="0" smtClean="0">
                          <a:solidFill>
                            <a:srgbClr val="000000"/>
                          </a:solidFill>
                          <a:effectLst/>
                          <a:latin typeface="Arial Narrow" panose="020B0606020202030204" pitchFamily="34" charset="0"/>
                          <a:ea typeface="Calibri"/>
                          <a:cs typeface="ArialMT"/>
                        </a:rPr>
                        <a:t>and Health</a:t>
                      </a:r>
                      <a:r>
                        <a:rPr lang="en-ZA" sz="1400" dirty="0">
                          <a:solidFill>
                            <a:srgbClr val="000000"/>
                          </a:solidFill>
                          <a:effectLst/>
                          <a:latin typeface="Arial Narrow" panose="020B0606020202030204" pitchFamily="34" charset="0"/>
                          <a:ea typeface="Calibri"/>
                          <a:cs typeface="ArialMT"/>
                        </a:rPr>
                        <a:t>).</a:t>
                      </a:r>
                      <a:endParaRPr lang="en-ZA" sz="1400" dirty="0">
                        <a:effectLst/>
                        <a:latin typeface="Arial Narrow" panose="020B0606020202030204" pitchFamily="34" charset="0"/>
                        <a:ea typeface="Calibri"/>
                        <a:cs typeface="Times New Roman"/>
                      </a:endParaRPr>
                    </a:p>
                    <a:p>
                      <a:pPr algn="l">
                        <a:lnSpc>
                          <a:spcPct val="115000"/>
                        </a:lnSpc>
                        <a:spcAft>
                          <a:spcPts val="0"/>
                        </a:spcAft>
                      </a:pPr>
                      <a:r>
                        <a:rPr lang="en-ZA" sz="1400" dirty="0">
                          <a:solidFill>
                            <a:srgbClr val="000000"/>
                          </a:solidFill>
                          <a:effectLst/>
                          <a:latin typeface="Arial Narrow" panose="020B0606020202030204" pitchFamily="34" charset="0"/>
                          <a:ea typeface="Calibri"/>
                          <a:cs typeface="ArialMT"/>
                        </a:rPr>
                        <a:t>• 2 draft completed for 4 sectors (</a:t>
                      </a:r>
                      <a:r>
                        <a:rPr lang="en-ZA" sz="1400" dirty="0" smtClean="0">
                          <a:solidFill>
                            <a:srgbClr val="000000"/>
                          </a:solidFill>
                          <a:effectLst/>
                          <a:latin typeface="Arial Narrow" panose="020B0606020202030204" pitchFamily="34" charset="0"/>
                          <a:ea typeface="Calibri"/>
                          <a:cs typeface="ArialMT"/>
                        </a:rPr>
                        <a:t>Human</a:t>
                      </a:r>
                      <a:r>
                        <a:rPr lang="en-ZA" sz="1400" baseline="0" dirty="0" smtClean="0">
                          <a:solidFill>
                            <a:schemeClr val="tx1"/>
                          </a:solidFill>
                          <a:effectLst/>
                          <a:latin typeface="Arial Narrow" panose="020B0606020202030204" pitchFamily="34" charset="0"/>
                          <a:ea typeface="Calibri"/>
                          <a:cs typeface="Times New Roman"/>
                        </a:rPr>
                        <a:t> </a:t>
                      </a:r>
                      <a:r>
                        <a:rPr lang="en-ZA" sz="1400" dirty="0" smtClean="0">
                          <a:solidFill>
                            <a:srgbClr val="000000"/>
                          </a:solidFill>
                          <a:effectLst/>
                          <a:latin typeface="Arial Narrow" panose="020B0606020202030204" pitchFamily="34" charset="0"/>
                          <a:ea typeface="Calibri"/>
                          <a:cs typeface="ArialMT"/>
                        </a:rPr>
                        <a:t>Settlements urban, coastal </a:t>
                      </a:r>
                      <a:r>
                        <a:rPr lang="en-ZA" sz="1400" dirty="0">
                          <a:solidFill>
                            <a:srgbClr val="000000"/>
                          </a:solidFill>
                          <a:effectLst/>
                          <a:latin typeface="Arial Narrow" panose="020B0606020202030204" pitchFamily="34" charset="0"/>
                          <a:ea typeface="Calibri"/>
                          <a:cs typeface="ArialMT"/>
                        </a:rPr>
                        <a:t>&amp; rural, Disaster </a:t>
                      </a:r>
                      <a:r>
                        <a:rPr lang="en-ZA" sz="1400" dirty="0" smtClean="0">
                          <a:solidFill>
                            <a:srgbClr val="000000"/>
                          </a:solidFill>
                          <a:effectLst/>
                          <a:latin typeface="Arial Narrow" panose="020B0606020202030204" pitchFamily="34" charset="0"/>
                          <a:ea typeface="Calibri"/>
                          <a:cs typeface="ArialMT"/>
                        </a:rPr>
                        <a:t>risk</a:t>
                      </a:r>
                      <a:r>
                        <a:rPr lang="en-ZA" sz="1400" baseline="0" dirty="0" smtClean="0">
                          <a:solidFill>
                            <a:schemeClr val="tx1"/>
                          </a:solidFill>
                          <a:effectLst/>
                          <a:latin typeface="Arial Narrow" panose="020B0606020202030204" pitchFamily="34" charset="0"/>
                          <a:ea typeface="Calibri"/>
                          <a:cs typeface="Times New Roman"/>
                        </a:rPr>
                        <a:t> </a:t>
                      </a:r>
                      <a:r>
                        <a:rPr lang="en-ZA" sz="1400" dirty="0" smtClean="0">
                          <a:solidFill>
                            <a:srgbClr val="000000"/>
                          </a:solidFill>
                          <a:effectLst/>
                          <a:latin typeface="Arial Narrow" panose="020B0606020202030204" pitchFamily="34" charset="0"/>
                          <a:ea typeface="Calibri"/>
                          <a:cs typeface="ArialMT"/>
                        </a:rPr>
                        <a:t>reduction</a:t>
                      </a:r>
                      <a:r>
                        <a:rPr lang="en-ZA" sz="1400" dirty="0">
                          <a:solidFill>
                            <a:srgbClr val="000000"/>
                          </a:solidFill>
                          <a:effectLst/>
                          <a:latin typeface="Arial Narrow" panose="020B0606020202030204" pitchFamily="34" charset="0"/>
                          <a:ea typeface="Calibri"/>
                          <a:cs typeface="ArialMT"/>
                        </a:rPr>
                        <a:t>)</a:t>
                      </a:r>
                      <a:endParaRPr lang="en-ZA" sz="1400" dirty="0">
                        <a:effectLst/>
                        <a:latin typeface="Arial Narrow" panose="020B0606020202030204"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just">
                        <a:lnSpc>
                          <a:spcPct val="115000"/>
                        </a:lnSpc>
                        <a:spcAft>
                          <a:spcPts val="0"/>
                        </a:spcAft>
                      </a:pPr>
                      <a:r>
                        <a:rPr lang="en-ZA" sz="1400" dirty="0">
                          <a:solidFill>
                            <a:srgbClr val="000000"/>
                          </a:solidFill>
                          <a:effectLst/>
                          <a:latin typeface="Arial Narrow" panose="020B0606020202030204" pitchFamily="34" charset="0"/>
                          <a:ea typeface="Calibri"/>
                          <a:cs typeface="ArialMT"/>
                        </a:rPr>
                        <a:t>Reports of phase </a:t>
                      </a:r>
                      <a:r>
                        <a:rPr lang="en-ZA" sz="1400" dirty="0" smtClean="0">
                          <a:solidFill>
                            <a:srgbClr val="000000"/>
                          </a:solidFill>
                          <a:effectLst/>
                          <a:latin typeface="Arial Narrow" panose="020B0606020202030204" pitchFamily="34" charset="0"/>
                          <a:ea typeface="Calibri"/>
                          <a:cs typeface="ArialMT"/>
                        </a:rPr>
                        <a:t>2</a:t>
                      </a:r>
                      <a:r>
                        <a:rPr lang="en-ZA" sz="1400" baseline="0" dirty="0" smtClean="0">
                          <a:solidFill>
                            <a:schemeClr val="tx1"/>
                          </a:solidFill>
                          <a:effectLst/>
                          <a:latin typeface="Arial Narrow" panose="020B0606020202030204" pitchFamily="34" charset="0"/>
                          <a:ea typeface="Calibri"/>
                          <a:cs typeface="Times New Roman"/>
                        </a:rPr>
                        <a:t> </a:t>
                      </a:r>
                      <a:r>
                        <a:rPr lang="en-ZA" sz="1400" dirty="0" smtClean="0">
                          <a:solidFill>
                            <a:srgbClr val="000000"/>
                          </a:solidFill>
                          <a:effectLst/>
                          <a:latin typeface="Arial Narrow" panose="020B0606020202030204" pitchFamily="34" charset="0"/>
                          <a:ea typeface="Calibri"/>
                          <a:cs typeface="ArialMT"/>
                        </a:rPr>
                        <a:t>LTAS  finalised for </a:t>
                      </a:r>
                      <a:r>
                        <a:rPr lang="en-ZA" sz="1400" dirty="0">
                          <a:solidFill>
                            <a:srgbClr val="000000"/>
                          </a:solidFill>
                          <a:effectLst/>
                          <a:latin typeface="Arial Narrow" panose="020B0606020202030204" pitchFamily="34" charset="0"/>
                          <a:ea typeface="Calibri"/>
                          <a:cs typeface="ArialMT"/>
                        </a:rPr>
                        <a:t>Human </a:t>
                      </a:r>
                      <a:r>
                        <a:rPr lang="en-ZA" sz="1400" dirty="0" smtClean="0">
                          <a:solidFill>
                            <a:srgbClr val="000000"/>
                          </a:solidFill>
                          <a:effectLst/>
                          <a:latin typeface="Arial Narrow" panose="020B0606020202030204" pitchFamily="34" charset="0"/>
                          <a:ea typeface="Calibri"/>
                          <a:cs typeface="ArialMT"/>
                        </a:rPr>
                        <a:t>Settlement (Urban</a:t>
                      </a:r>
                      <a:r>
                        <a:rPr lang="en-ZA" sz="1400" dirty="0">
                          <a:solidFill>
                            <a:srgbClr val="000000"/>
                          </a:solidFill>
                          <a:effectLst/>
                          <a:latin typeface="Arial Narrow" panose="020B0606020202030204" pitchFamily="34" charset="0"/>
                          <a:ea typeface="Calibri"/>
                          <a:cs typeface="ArialMT"/>
                        </a:rPr>
                        <a:t>/ Rural/</a:t>
                      </a:r>
                      <a:endParaRPr lang="en-ZA" sz="1400" dirty="0">
                        <a:effectLst/>
                        <a:latin typeface="Arial Narrow" panose="020B0606020202030204" pitchFamily="34" charset="0"/>
                        <a:ea typeface="Calibri"/>
                        <a:cs typeface="Times New Roman"/>
                      </a:endParaRPr>
                    </a:p>
                    <a:p>
                      <a:pPr algn="l">
                        <a:lnSpc>
                          <a:spcPct val="115000"/>
                        </a:lnSpc>
                        <a:spcAft>
                          <a:spcPts val="0"/>
                        </a:spcAft>
                      </a:pPr>
                      <a:r>
                        <a:rPr lang="en-ZA" sz="1400" dirty="0">
                          <a:solidFill>
                            <a:srgbClr val="000000"/>
                          </a:solidFill>
                          <a:effectLst/>
                          <a:latin typeface="Arial Narrow" panose="020B0606020202030204" pitchFamily="34" charset="0"/>
                          <a:ea typeface="Calibri"/>
                          <a:cs typeface="ArialMT"/>
                        </a:rPr>
                        <a:t>Coastal) and </a:t>
                      </a:r>
                      <a:r>
                        <a:rPr lang="en-ZA" sz="1400" dirty="0" smtClean="0">
                          <a:solidFill>
                            <a:srgbClr val="000000"/>
                          </a:solidFill>
                          <a:effectLst/>
                          <a:latin typeface="Arial Narrow" panose="020B0606020202030204" pitchFamily="34" charset="0"/>
                          <a:ea typeface="Calibri"/>
                          <a:cs typeface="ArialMT"/>
                        </a:rPr>
                        <a:t>Disaster Management </a:t>
                      </a:r>
                      <a:r>
                        <a:rPr lang="en-ZA" sz="1400" dirty="0">
                          <a:solidFill>
                            <a:srgbClr val="000000"/>
                          </a:solidFill>
                          <a:effectLst/>
                          <a:latin typeface="Arial Narrow" panose="020B0606020202030204" pitchFamily="34" charset="0"/>
                          <a:ea typeface="Calibri"/>
                          <a:cs typeface="ArialMT"/>
                        </a:rPr>
                        <a:t>sectors</a:t>
                      </a:r>
                      <a:endParaRPr lang="en-ZA" sz="1400" dirty="0">
                        <a:effectLst/>
                        <a:latin typeface="Arial Narrow" panose="020B0606020202030204"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indent="0" algn="just" defTabSz="457200" rtl="0" eaLnBrk="1" fontAlgn="auto" latinLnBrk="0" hangingPunct="1">
                        <a:lnSpc>
                          <a:spcPct val="115000"/>
                        </a:lnSpc>
                        <a:spcBef>
                          <a:spcPts val="0"/>
                        </a:spcBef>
                        <a:spcAft>
                          <a:spcPts val="0"/>
                        </a:spcAft>
                        <a:buClrTx/>
                        <a:buSzTx/>
                        <a:buFontTx/>
                        <a:buNone/>
                        <a:tabLst/>
                        <a:defRPr/>
                      </a:pPr>
                      <a:r>
                        <a:rPr lang="en-ZA" sz="1400" b="1" i="0" kern="1200" dirty="0" smtClean="0">
                          <a:solidFill>
                            <a:schemeClr val="tx1"/>
                          </a:solidFill>
                          <a:effectLst/>
                          <a:latin typeface="Arial Narrow" pitchFamily="34" charset="0"/>
                          <a:ea typeface="+mn-ea"/>
                          <a:cs typeface="+mn-cs"/>
                        </a:rPr>
                        <a:t>Progress</a:t>
                      </a:r>
                      <a:r>
                        <a:rPr lang="en-ZA" sz="1400" kern="1200" dirty="0" smtClean="0">
                          <a:solidFill>
                            <a:schemeClr val="tx1"/>
                          </a:solidFill>
                          <a:effectLst/>
                          <a:latin typeface="Arial Narrow" pitchFamily="34" charset="0"/>
                          <a:ea typeface="+mn-ea"/>
                          <a:cs typeface="+mn-cs"/>
                        </a:rPr>
                        <a:t>:</a:t>
                      </a:r>
                      <a:r>
                        <a:rPr lang="en-ZA" sz="1400" kern="1200" baseline="0" dirty="0" smtClean="0">
                          <a:solidFill>
                            <a:srgbClr val="000000"/>
                          </a:solidFill>
                          <a:effectLst/>
                          <a:latin typeface="Arial Narrow" panose="020B0606020202030204" pitchFamily="34" charset="0"/>
                          <a:ea typeface="+mn-ea"/>
                          <a:cs typeface="+mn-cs"/>
                        </a:rPr>
                        <a:t> </a:t>
                      </a:r>
                      <a:r>
                        <a:rPr lang="en-ZA" sz="1400" dirty="0" smtClean="0">
                          <a:solidFill>
                            <a:srgbClr val="000000"/>
                          </a:solidFill>
                          <a:effectLst/>
                          <a:latin typeface="Arial Narrow" panose="020B0606020202030204" pitchFamily="34" charset="0"/>
                          <a:ea typeface="Calibri"/>
                          <a:cs typeface="ArialMT"/>
                        </a:rPr>
                        <a:t>LTAS Phase </a:t>
                      </a:r>
                      <a:r>
                        <a:rPr lang="en-ZA" sz="1400" dirty="0">
                          <a:solidFill>
                            <a:srgbClr val="000000"/>
                          </a:solidFill>
                          <a:effectLst/>
                          <a:latin typeface="Arial Narrow" panose="020B0606020202030204" pitchFamily="34" charset="0"/>
                          <a:ea typeface="Calibri"/>
                          <a:cs typeface="ArialMT"/>
                        </a:rPr>
                        <a:t>2 Reports finalised covering human settlements, scenario planning, and disaster risk reduction sectors. Fact sheets completed and printed in all 7 reports. Phase 2 detailed reports in DEA website and printing finalised for Sub regional and scenario planning </a:t>
                      </a:r>
                      <a:r>
                        <a:rPr lang="en-ZA" sz="1400" dirty="0" smtClean="0">
                          <a:solidFill>
                            <a:srgbClr val="000000"/>
                          </a:solidFill>
                          <a:effectLst/>
                          <a:latin typeface="Arial Narrow" panose="020B0606020202030204" pitchFamily="34" charset="0"/>
                          <a:ea typeface="Calibri"/>
                          <a:cs typeface="ArialMT"/>
                        </a:rPr>
                        <a:t>reports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015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400" kern="1200" dirty="0" smtClean="0">
                          <a:solidFill>
                            <a:srgbClr val="000000"/>
                          </a:solidFill>
                          <a:effectLst/>
                          <a:latin typeface="Arial Narrow" panose="020B0606020202030204" pitchFamily="34" charset="0"/>
                          <a:ea typeface="Calibri"/>
                          <a:cs typeface="ArialMT"/>
                        </a:rPr>
                        <a:t>Number of climate change adaptation studies conducted </a:t>
                      </a:r>
                      <a:endParaRPr lang="en-US" sz="1400" kern="1200" dirty="0" smtClean="0">
                        <a:solidFill>
                          <a:srgbClr val="000000"/>
                        </a:solidFill>
                        <a:effectLst/>
                        <a:latin typeface="Arial Narrow" panose="020B0606020202030204" pitchFamily="34" charset="0"/>
                        <a:ea typeface="Calibri"/>
                        <a:cs typeface="ArialMT"/>
                      </a:endParaRPr>
                    </a:p>
                  </a:txBody>
                  <a:tcPr marL="45728" marR="45728"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just">
                        <a:lnSpc>
                          <a:spcPct val="115000"/>
                        </a:lnSpc>
                        <a:spcAft>
                          <a:spcPts val="0"/>
                        </a:spcAft>
                      </a:pPr>
                      <a:r>
                        <a:rPr lang="en-ZA" sz="1400" dirty="0">
                          <a:solidFill>
                            <a:srgbClr val="000000"/>
                          </a:solidFill>
                          <a:effectLst/>
                          <a:latin typeface="Arial Narrow" panose="020B0606020202030204" pitchFamily="34" charset="0"/>
                          <a:ea typeface="Calibri"/>
                          <a:cs typeface="ArialMT"/>
                        </a:rPr>
                        <a:t>Situational </a:t>
                      </a:r>
                      <a:r>
                        <a:rPr lang="en-ZA" sz="1400" dirty="0" smtClean="0">
                          <a:solidFill>
                            <a:srgbClr val="000000"/>
                          </a:solidFill>
                          <a:effectLst/>
                          <a:latin typeface="Arial Narrow" panose="020B0606020202030204" pitchFamily="34" charset="0"/>
                          <a:ea typeface="Calibri"/>
                          <a:cs typeface="ArialMT"/>
                        </a:rPr>
                        <a:t>Analysis</a:t>
                      </a:r>
                      <a:endParaRPr lang="en-ZA" sz="1400" dirty="0">
                        <a:effectLst/>
                        <a:latin typeface="Arial Narrow" panose="020B0606020202030204" pitchFamily="34" charset="0"/>
                        <a:ea typeface="Calibri"/>
                        <a:cs typeface="Times New Roman"/>
                      </a:endParaRPr>
                    </a:p>
                    <a:p>
                      <a:pPr algn="just">
                        <a:lnSpc>
                          <a:spcPct val="115000"/>
                        </a:lnSpc>
                        <a:spcAft>
                          <a:spcPts val="0"/>
                        </a:spcAft>
                      </a:pPr>
                      <a:r>
                        <a:rPr lang="en-ZA" sz="1400" dirty="0" smtClean="0">
                          <a:solidFill>
                            <a:srgbClr val="000000"/>
                          </a:solidFill>
                          <a:effectLst/>
                          <a:latin typeface="Arial Narrow" panose="020B0606020202030204" pitchFamily="34" charset="0"/>
                          <a:ea typeface="Calibri"/>
                          <a:cs typeface="ArialMT"/>
                        </a:rPr>
                        <a:t>And Needs </a:t>
                      </a:r>
                      <a:r>
                        <a:rPr lang="en-ZA" sz="1400" dirty="0">
                          <a:solidFill>
                            <a:srgbClr val="000000"/>
                          </a:solidFill>
                          <a:effectLst/>
                          <a:latin typeface="Arial Narrow" panose="020B0606020202030204" pitchFamily="34" charset="0"/>
                          <a:ea typeface="Calibri"/>
                          <a:cs typeface="ArialMT"/>
                        </a:rPr>
                        <a:t>A</a:t>
                      </a:r>
                      <a:r>
                        <a:rPr lang="en-ZA" sz="1400" dirty="0" smtClean="0">
                          <a:solidFill>
                            <a:srgbClr val="000000"/>
                          </a:solidFill>
                          <a:effectLst/>
                          <a:latin typeface="Arial Narrow" panose="020B0606020202030204" pitchFamily="34" charset="0"/>
                          <a:ea typeface="Calibri"/>
                          <a:cs typeface="ArialMT"/>
                        </a:rPr>
                        <a:t>ssessment</a:t>
                      </a:r>
                      <a:endParaRPr lang="en-ZA" sz="1400" dirty="0">
                        <a:effectLst/>
                        <a:latin typeface="Arial Narrow" panose="020B0606020202030204" pitchFamily="34" charset="0"/>
                        <a:ea typeface="Calibri"/>
                        <a:cs typeface="Times New Roman"/>
                      </a:endParaRPr>
                    </a:p>
                    <a:p>
                      <a:pPr algn="l">
                        <a:lnSpc>
                          <a:spcPct val="115000"/>
                        </a:lnSpc>
                        <a:spcAft>
                          <a:spcPts val="0"/>
                        </a:spcAft>
                      </a:pPr>
                      <a:r>
                        <a:rPr lang="en-ZA" sz="1400" dirty="0">
                          <a:solidFill>
                            <a:srgbClr val="000000"/>
                          </a:solidFill>
                          <a:effectLst/>
                          <a:latin typeface="Arial Narrow" panose="020B0606020202030204" pitchFamily="34" charset="0"/>
                          <a:ea typeface="Calibri"/>
                          <a:cs typeface="ArialMT"/>
                        </a:rPr>
                        <a:t>(SANAS) of provincial </a:t>
                      </a:r>
                      <a:r>
                        <a:rPr lang="en-ZA" sz="1400" dirty="0" smtClean="0">
                          <a:solidFill>
                            <a:srgbClr val="000000"/>
                          </a:solidFill>
                          <a:effectLst/>
                          <a:latin typeface="Arial Narrow" panose="020B0606020202030204" pitchFamily="34" charset="0"/>
                          <a:ea typeface="Calibri"/>
                          <a:cs typeface="ArialMT"/>
                        </a:rPr>
                        <a:t>Climate Change </a:t>
                      </a:r>
                      <a:r>
                        <a:rPr lang="en-ZA" sz="1400" dirty="0">
                          <a:solidFill>
                            <a:srgbClr val="000000"/>
                          </a:solidFill>
                          <a:effectLst/>
                          <a:latin typeface="Arial Narrow" panose="020B0606020202030204" pitchFamily="34" charset="0"/>
                          <a:ea typeface="Calibri"/>
                          <a:cs typeface="ArialMT"/>
                        </a:rPr>
                        <a:t>response planning &amp; adaptive capacity</a:t>
                      </a:r>
                      <a:endParaRPr lang="en-ZA" sz="1400" dirty="0">
                        <a:effectLst/>
                        <a:latin typeface="Arial Narrow" panose="020B0606020202030204"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just">
                        <a:lnSpc>
                          <a:spcPct val="115000"/>
                        </a:lnSpc>
                        <a:spcAft>
                          <a:spcPts val="0"/>
                        </a:spcAft>
                      </a:pPr>
                      <a:r>
                        <a:rPr lang="en-ZA" sz="1400">
                          <a:solidFill>
                            <a:srgbClr val="000000"/>
                          </a:solidFill>
                          <a:effectLst/>
                          <a:latin typeface="Arial Narrow" panose="020B0606020202030204" pitchFamily="34" charset="0"/>
                          <a:ea typeface="Calibri"/>
                          <a:cs typeface="ArialMT"/>
                        </a:rPr>
                        <a:t>Draft report of the</a:t>
                      </a:r>
                      <a:endParaRPr lang="en-ZA" sz="1400">
                        <a:effectLst/>
                        <a:latin typeface="Arial Narrow" panose="020B0606020202030204" pitchFamily="34" charset="0"/>
                        <a:ea typeface="Calibri"/>
                        <a:cs typeface="Times New Roman"/>
                      </a:endParaRPr>
                    </a:p>
                    <a:p>
                      <a:pPr algn="just">
                        <a:lnSpc>
                          <a:spcPct val="115000"/>
                        </a:lnSpc>
                        <a:spcAft>
                          <a:spcPts val="0"/>
                        </a:spcAft>
                      </a:pPr>
                      <a:r>
                        <a:rPr lang="en-ZA" sz="1400">
                          <a:solidFill>
                            <a:srgbClr val="000000"/>
                          </a:solidFill>
                          <a:effectLst/>
                          <a:latin typeface="Arial Narrow" panose="020B0606020202030204" pitchFamily="34" charset="0"/>
                          <a:ea typeface="Calibri"/>
                          <a:cs typeface="ArialMT"/>
                        </a:rPr>
                        <a:t>Situational analysis</a:t>
                      </a:r>
                      <a:endParaRPr lang="en-ZA" sz="1400">
                        <a:effectLst/>
                        <a:latin typeface="Arial Narrow" panose="020B0606020202030204" pitchFamily="34" charset="0"/>
                        <a:ea typeface="Calibri"/>
                        <a:cs typeface="Times New Roman"/>
                      </a:endParaRPr>
                    </a:p>
                    <a:p>
                      <a:pPr algn="just">
                        <a:lnSpc>
                          <a:spcPct val="115000"/>
                        </a:lnSpc>
                        <a:spcAft>
                          <a:spcPts val="0"/>
                        </a:spcAft>
                      </a:pPr>
                      <a:r>
                        <a:rPr lang="en-ZA" sz="1400">
                          <a:solidFill>
                            <a:srgbClr val="000000"/>
                          </a:solidFill>
                          <a:effectLst/>
                          <a:latin typeface="Arial Narrow" panose="020B0606020202030204" pitchFamily="34" charset="0"/>
                          <a:ea typeface="Calibri"/>
                          <a:cs typeface="ArialMT"/>
                        </a:rPr>
                        <a:t>and needs assessment</a:t>
                      </a:r>
                      <a:endParaRPr lang="en-ZA" sz="1400">
                        <a:effectLst/>
                        <a:latin typeface="Arial Narrow" panose="020B0606020202030204" pitchFamily="34" charset="0"/>
                        <a:ea typeface="Calibri"/>
                        <a:cs typeface="Times New Roman"/>
                      </a:endParaRPr>
                    </a:p>
                    <a:p>
                      <a:pPr algn="just">
                        <a:lnSpc>
                          <a:spcPct val="115000"/>
                        </a:lnSpc>
                        <a:spcAft>
                          <a:spcPts val="0"/>
                        </a:spcAft>
                      </a:pPr>
                      <a:r>
                        <a:rPr lang="en-ZA" sz="1400">
                          <a:solidFill>
                            <a:srgbClr val="000000"/>
                          </a:solidFill>
                          <a:effectLst/>
                          <a:latin typeface="Arial Narrow" panose="020B0606020202030204" pitchFamily="34" charset="0"/>
                          <a:ea typeface="Calibri"/>
                          <a:cs typeface="ArialMT"/>
                        </a:rPr>
                        <a:t>(SANAS) of provincial</a:t>
                      </a:r>
                      <a:endParaRPr lang="en-ZA" sz="1400">
                        <a:effectLst/>
                        <a:latin typeface="Arial Narrow" panose="020B0606020202030204" pitchFamily="34" charset="0"/>
                        <a:ea typeface="Calibri"/>
                        <a:cs typeface="Times New Roman"/>
                      </a:endParaRPr>
                    </a:p>
                    <a:p>
                      <a:pPr algn="just">
                        <a:lnSpc>
                          <a:spcPct val="115000"/>
                        </a:lnSpc>
                        <a:spcAft>
                          <a:spcPts val="0"/>
                        </a:spcAft>
                      </a:pPr>
                      <a:r>
                        <a:rPr lang="en-ZA" sz="1400">
                          <a:solidFill>
                            <a:srgbClr val="000000"/>
                          </a:solidFill>
                          <a:effectLst/>
                          <a:latin typeface="Arial Narrow" panose="020B0606020202030204" pitchFamily="34" charset="0"/>
                          <a:ea typeface="Calibri"/>
                          <a:cs typeface="ArialMT"/>
                        </a:rPr>
                        <a:t>CC response planning</a:t>
                      </a:r>
                      <a:endParaRPr lang="en-ZA" sz="1400">
                        <a:effectLst/>
                        <a:latin typeface="Arial Narrow" panose="020B0606020202030204" pitchFamily="34" charset="0"/>
                        <a:ea typeface="Calibri"/>
                        <a:cs typeface="Times New Roman"/>
                      </a:endParaRPr>
                    </a:p>
                    <a:p>
                      <a:pPr algn="just">
                        <a:lnSpc>
                          <a:spcPct val="115000"/>
                        </a:lnSpc>
                        <a:spcAft>
                          <a:spcPts val="0"/>
                        </a:spcAft>
                      </a:pPr>
                      <a:r>
                        <a:rPr lang="en-ZA" sz="1400">
                          <a:solidFill>
                            <a:srgbClr val="000000"/>
                          </a:solidFill>
                          <a:effectLst/>
                          <a:latin typeface="Arial Narrow" panose="020B0606020202030204" pitchFamily="34" charset="0"/>
                          <a:ea typeface="Calibri"/>
                          <a:cs typeface="ArialMT"/>
                        </a:rPr>
                        <a:t>&amp; adaptive capacity</a:t>
                      </a:r>
                      <a:endParaRPr lang="en-ZA" sz="1400">
                        <a:effectLst/>
                        <a:latin typeface="Arial Narrow" panose="020B0606020202030204" pitchFamily="34" charset="0"/>
                        <a:ea typeface="Calibri"/>
                        <a:cs typeface="Times New Roman"/>
                      </a:endParaRPr>
                    </a:p>
                    <a:p>
                      <a:pPr algn="just">
                        <a:lnSpc>
                          <a:spcPct val="115000"/>
                        </a:lnSpc>
                        <a:spcAft>
                          <a:spcPts val="0"/>
                        </a:spcAft>
                      </a:pPr>
                      <a:r>
                        <a:rPr lang="en-ZA" sz="1400">
                          <a:solidFill>
                            <a:srgbClr val="000000"/>
                          </a:solidFill>
                          <a:effectLst/>
                          <a:latin typeface="Arial Narrow" panose="020B0606020202030204" pitchFamily="34" charset="0"/>
                          <a:ea typeface="Calibri"/>
                          <a:cs typeface="ArialMT"/>
                        </a:rPr>
                        <a:t>completed</a:t>
                      </a:r>
                      <a:endParaRPr lang="en-ZA" sz="1400">
                        <a:effectLst/>
                        <a:latin typeface="Arial Narrow" panose="020B0606020202030204"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indent="0" algn="just" defTabSz="457200" rtl="0" eaLnBrk="1" fontAlgn="auto" latinLnBrk="0" hangingPunct="1">
                        <a:lnSpc>
                          <a:spcPct val="115000"/>
                        </a:lnSpc>
                        <a:spcBef>
                          <a:spcPts val="0"/>
                        </a:spcBef>
                        <a:spcAft>
                          <a:spcPts val="0"/>
                        </a:spcAft>
                        <a:buClrTx/>
                        <a:buSzTx/>
                        <a:buFontTx/>
                        <a:buNone/>
                        <a:tabLst/>
                        <a:defRPr/>
                      </a:pPr>
                      <a:r>
                        <a:rPr lang="en-ZA" sz="1400" b="1" i="0" kern="1200" dirty="0" smtClean="0">
                          <a:solidFill>
                            <a:schemeClr val="tx1"/>
                          </a:solidFill>
                          <a:effectLst/>
                          <a:latin typeface="Arial Narrow" pitchFamily="34" charset="0"/>
                          <a:ea typeface="+mn-ea"/>
                          <a:cs typeface="+mn-cs"/>
                        </a:rPr>
                        <a:t>Progress</a:t>
                      </a:r>
                      <a:r>
                        <a:rPr lang="en-ZA" sz="1400" kern="1200" dirty="0" smtClean="0">
                          <a:solidFill>
                            <a:schemeClr val="tx1"/>
                          </a:solidFill>
                          <a:effectLst/>
                          <a:latin typeface="Arial Narrow" pitchFamily="34" charset="0"/>
                          <a:ea typeface="+mn-ea"/>
                          <a:cs typeface="+mn-cs"/>
                        </a:rPr>
                        <a:t>:</a:t>
                      </a:r>
                      <a:endParaRPr lang="en-ZA" sz="1400" dirty="0" smtClean="0">
                        <a:solidFill>
                          <a:srgbClr val="000000"/>
                        </a:solidFill>
                        <a:effectLst/>
                        <a:latin typeface="Arial Narrow" panose="020B0606020202030204" pitchFamily="34" charset="0"/>
                        <a:ea typeface="Calibri"/>
                        <a:cs typeface="ArialMT"/>
                      </a:endParaRPr>
                    </a:p>
                    <a:p>
                      <a:pPr algn="just">
                        <a:lnSpc>
                          <a:spcPct val="115000"/>
                        </a:lnSpc>
                        <a:spcAft>
                          <a:spcPts val="0"/>
                        </a:spcAft>
                      </a:pPr>
                      <a:r>
                        <a:rPr lang="en-ZA" sz="1400" dirty="0" smtClean="0">
                          <a:solidFill>
                            <a:srgbClr val="000000"/>
                          </a:solidFill>
                          <a:effectLst/>
                          <a:latin typeface="Arial Narrow" panose="020B0606020202030204" pitchFamily="34" charset="0"/>
                          <a:ea typeface="Calibri"/>
                          <a:cs typeface="ArialMT"/>
                        </a:rPr>
                        <a:t>Draft </a:t>
                      </a:r>
                      <a:r>
                        <a:rPr lang="en-ZA" sz="1400" dirty="0">
                          <a:solidFill>
                            <a:srgbClr val="000000"/>
                          </a:solidFill>
                          <a:effectLst/>
                          <a:latin typeface="Arial Narrow" panose="020B0606020202030204" pitchFamily="34" charset="0"/>
                          <a:ea typeface="Calibri"/>
                          <a:cs typeface="ArialMT"/>
                        </a:rPr>
                        <a:t>report of the Situational analysis and needs assessment (SANAS)  completed</a:t>
                      </a:r>
                      <a:endParaRPr lang="en-ZA" sz="1400" dirty="0">
                        <a:effectLst/>
                        <a:latin typeface="Arial Narrow" panose="020B0606020202030204"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2" name="Slide Number Placeholder 1"/>
          <p:cNvSpPr>
            <a:spLocks noGrp="1"/>
          </p:cNvSpPr>
          <p:nvPr>
            <p:ph type="sldNum" sz="quarter" idx="12"/>
          </p:nvPr>
        </p:nvSpPr>
        <p:spPr/>
        <p:txBody>
          <a:bodyPr/>
          <a:lstStyle/>
          <a:p>
            <a:pPr>
              <a:defRPr/>
            </a:pPr>
            <a:fld id="{9C457303-9F10-4D8F-8D76-077531F17F12}" type="slidenum">
              <a:rPr lang="en-US" smtClean="0">
                <a:solidFill>
                  <a:prstClr val="black">
                    <a:tint val="75000"/>
                  </a:prstClr>
                </a:solidFill>
              </a:rPr>
              <a:pPr>
                <a:defRPr/>
              </a:pPr>
              <a:t>47</a:t>
            </a:fld>
            <a:endParaRPr lang="en-US">
              <a:solidFill>
                <a:prstClr val="black">
                  <a:tint val="75000"/>
                </a:prstClr>
              </a:solidFill>
            </a:endParaRPr>
          </a:p>
        </p:txBody>
      </p:sp>
    </p:spTree>
    <p:extLst>
      <p:ext uri="{BB962C8B-B14F-4D97-AF65-F5344CB8AC3E}">
        <p14:creationId xmlns:p14="http://schemas.microsoft.com/office/powerpoint/2010/main" val="308996220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Title 1"/>
          <p:cNvSpPr>
            <a:spLocks noGrp="1"/>
          </p:cNvSpPr>
          <p:nvPr>
            <p:ph type="title"/>
          </p:nvPr>
        </p:nvSpPr>
        <p:spPr>
          <a:xfrm>
            <a:off x="349590" y="97218"/>
            <a:ext cx="8229600" cy="584344"/>
          </a:xfrm>
        </p:spPr>
        <p:txBody>
          <a:bodyPr/>
          <a:lstStyle/>
          <a:p>
            <a:pPr eaLnBrk="1" hangingPunct="1"/>
            <a:r>
              <a:rPr lang="en-US" altLang="en-US" sz="2600" dirty="0">
                <a:solidFill>
                  <a:srgbClr val="008000"/>
                </a:solidFill>
              </a:rPr>
              <a:t>PROGRAMME 4: CLIMATE CHANGE AND AIR QUALITY</a:t>
            </a:r>
          </a:p>
        </p:txBody>
      </p:sp>
      <p:graphicFrame>
        <p:nvGraphicFramePr>
          <p:cNvPr id="12" name="Group 121"/>
          <p:cNvGraphicFramePr>
            <a:graphicFrameLocks noGrp="1"/>
          </p:cNvGraphicFramePr>
          <p:nvPr>
            <p:ph idx="1"/>
            <p:extLst>
              <p:ext uri="{D42A27DB-BD31-4B8C-83A1-F6EECF244321}">
                <p14:modId xmlns:p14="http://schemas.microsoft.com/office/powerpoint/2010/main" val="2338641013"/>
              </p:ext>
            </p:extLst>
          </p:nvPr>
        </p:nvGraphicFramePr>
        <p:xfrm>
          <a:off x="232012" y="697843"/>
          <a:ext cx="8734567" cy="4695394"/>
        </p:xfrm>
        <a:graphic>
          <a:graphicData uri="http://schemas.openxmlformats.org/drawingml/2006/table">
            <a:tbl>
              <a:tblPr/>
              <a:tblGrid>
                <a:gridCol w="2595699"/>
                <a:gridCol w="1783990"/>
                <a:gridCol w="1980168"/>
                <a:gridCol w="2374710"/>
              </a:tblGrid>
              <a:tr h="298444">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chemeClr val="bg1"/>
                          </a:solidFill>
                          <a:effectLst/>
                          <a:latin typeface="Arial Narrow" pitchFamily="34" charset="0"/>
                          <a:ea typeface="+mn-ea"/>
                          <a:cs typeface="Arial" charset="0"/>
                        </a:rPr>
                        <a:t>SO: Climate change impacts effectively managed</a:t>
                      </a:r>
                      <a:endParaRPr kumimoji="0" lang="en-US" sz="1400" b="1" i="0" u="none" strike="noStrike" kern="1200" cap="none" normalizeH="0" baseline="0" dirty="0" smtClean="0">
                        <a:ln>
                          <a:noFill/>
                        </a:ln>
                        <a:solidFill>
                          <a:schemeClr val="bg1"/>
                        </a:solidFill>
                        <a:effectLst/>
                        <a:latin typeface="Arial Narrow" pitchFamily="34" charset="0"/>
                        <a:ea typeface="+mn-ea"/>
                        <a:cs typeface="Arial" charset="0"/>
                      </a:endParaRPr>
                    </a:p>
                  </a:txBody>
                  <a:tcPr marL="91454" marR="9145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hMerge="1">
                  <a:txBody>
                    <a:bodyPr/>
                    <a:lstStyle/>
                    <a:p>
                      <a:endParaRPr lang="en-ZA"/>
                    </a:p>
                  </a:txBody>
                  <a:tcPr/>
                </a:tc>
                <a:tc hMerge="1">
                  <a:txBody>
                    <a:bodyPr/>
                    <a:lstStyle/>
                    <a:p>
                      <a:endParaRPr lang="en-ZA"/>
                    </a:p>
                  </a:txBody>
                  <a:tcPr/>
                </a:tc>
                <a:tc hMerge="1">
                  <a:txBody>
                    <a:bodyPr/>
                    <a:lstStyle/>
                    <a:p>
                      <a:endParaRPr lang="en-ZA"/>
                    </a:p>
                  </a:txBody>
                  <a:tcPr/>
                </a:tc>
              </a:tr>
              <a:tr h="4492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smtClean="0">
                          <a:ln>
                            <a:noFill/>
                          </a:ln>
                          <a:solidFill>
                            <a:schemeClr val="bg1"/>
                          </a:solidFill>
                          <a:effectLst/>
                          <a:latin typeface="Arial Narrow" pitchFamily="34" charset="0"/>
                          <a:ea typeface="+mn-ea"/>
                          <a:cs typeface="Arial" charset="0"/>
                        </a:rPr>
                        <a:t>Performance indicator </a:t>
                      </a:r>
                    </a:p>
                  </a:txBody>
                  <a:tcPr marL="91454" marR="9145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algn="ctr">
                        <a:lnSpc>
                          <a:spcPct val="115000"/>
                        </a:lnSpc>
                        <a:spcAft>
                          <a:spcPts val="0"/>
                        </a:spcAft>
                      </a:pPr>
                      <a:r>
                        <a:rPr kumimoji="0" lang="en-ZA" sz="1400" b="1" i="0" u="none" strike="noStrike" kern="1200" cap="none" spc="0" normalizeH="0" baseline="0" dirty="0">
                          <a:ln>
                            <a:noFill/>
                          </a:ln>
                          <a:solidFill>
                            <a:schemeClr val="bg1"/>
                          </a:solidFill>
                          <a:effectLst/>
                          <a:uLnTx/>
                          <a:uFillTx/>
                          <a:latin typeface="Arial Narrow" pitchFamily="34" charset="0"/>
                          <a:ea typeface="+mn-ea"/>
                          <a:cs typeface="Arial" pitchFamily="34" charset="0"/>
                        </a:rPr>
                        <a:t>BASELINE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algn="ctr">
                        <a:lnSpc>
                          <a:spcPct val="115000"/>
                        </a:lnSpc>
                        <a:spcAft>
                          <a:spcPts val="0"/>
                        </a:spcAft>
                      </a:pPr>
                      <a:r>
                        <a:rPr kumimoji="0" lang="en-ZA" sz="1400" b="1" i="0" u="none" strike="noStrike" kern="1200" cap="none" spc="0" normalizeH="0" baseline="0" dirty="0">
                          <a:ln>
                            <a:noFill/>
                          </a:ln>
                          <a:solidFill>
                            <a:schemeClr val="bg1"/>
                          </a:solidFill>
                          <a:effectLst/>
                          <a:uLnTx/>
                          <a:uFillTx/>
                          <a:latin typeface="Arial Narrow" pitchFamily="34" charset="0"/>
                          <a:ea typeface="+mn-ea"/>
                          <a:cs typeface="Arial" pitchFamily="34" charset="0"/>
                        </a:rPr>
                        <a:t>ANNUAL TARGET </a:t>
                      </a:r>
                    </a:p>
                    <a:p>
                      <a:pPr algn="ctr">
                        <a:lnSpc>
                          <a:spcPct val="115000"/>
                        </a:lnSpc>
                        <a:spcAft>
                          <a:spcPts val="0"/>
                        </a:spcAft>
                      </a:pPr>
                      <a:r>
                        <a:rPr kumimoji="0" lang="en-ZA" sz="1400" b="1" i="0" u="none" strike="noStrike" kern="1200" cap="none" spc="0" normalizeH="0" baseline="0" dirty="0">
                          <a:ln>
                            <a:noFill/>
                          </a:ln>
                          <a:solidFill>
                            <a:schemeClr val="bg1"/>
                          </a:solidFill>
                          <a:effectLst/>
                          <a:uLnTx/>
                          <a:uFillTx/>
                          <a:latin typeface="Arial Narrow" pitchFamily="34" charset="0"/>
                          <a:ea typeface="+mn-ea"/>
                          <a:cs typeface="Arial" pitchFamily="34" charset="0"/>
                        </a:rPr>
                        <a:t>2014/15</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smtClean="0">
                          <a:ln>
                            <a:noFill/>
                          </a:ln>
                          <a:solidFill>
                            <a:schemeClr val="bg1"/>
                          </a:solidFill>
                          <a:effectLst/>
                          <a:uLnTx/>
                          <a:uFillTx/>
                          <a:latin typeface="Arial Narrow" pitchFamily="34" charset="0"/>
                          <a:ea typeface="+mn-ea"/>
                          <a:cs typeface="Arial" pitchFamily="34" charset="0"/>
                        </a:rPr>
                        <a:t>Achievements/Challenges/Corrective measures</a:t>
                      </a:r>
                    </a:p>
                  </a:txBody>
                  <a:tcPr marL="91454" marR="9145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r>
              <a:tr h="186111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400" kern="1200" dirty="0" smtClean="0">
                          <a:solidFill>
                            <a:srgbClr val="000000"/>
                          </a:solidFill>
                          <a:effectLst/>
                          <a:latin typeface="Arial Narrow" panose="020B0606020202030204" pitchFamily="34" charset="0"/>
                          <a:ea typeface="Calibri"/>
                          <a:cs typeface="ArialMT"/>
                        </a:rPr>
                        <a:t>Number of Sector adaptation plans aligned with the National climate change response policy </a:t>
                      </a:r>
                      <a:endParaRPr lang="en-US" sz="1400" kern="1200" dirty="0" smtClean="0">
                        <a:solidFill>
                          <a:srgbClr val="000000"/>
                        </a:solidFill>
                        <a:effectLst/>
                        <a:latin typeface="Arial Narrow" panose="020B0606020202030204" pitchFamily="34" charset="0"/>
                        <a:ea typeface="Calibri"/>
                        <a:cs typeface="ArialMT"/>
                      </a:endParaRPr>
                    </a:p>
                  </a:txBody>
                  <a:tcPr marL="45728" marR="45728"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just">
                        <a:lnSpc>
                          <a:spcPct val="115000"/>
                        </a:lnSpc>
                        <a:spcAft>
                          <a:spcPts val="0"/>
                        </a:spcAft>
                      </a:pPr>
                      <a:r>
                        <a:rPr lang="en-ZA" sz="1400" dirty="0">
                          <a:solidFill>
                            <a:srgbClr val="000000"/>
                          </a:solidFill>
                          <a:effectLst/>
                          <a:latin typeface="Arial Narrow" panose="020B0606020202030204" pitchFamily="34" charset="0"/>
                          <a:ea typeface="Calibri"/>
                          <a:cs typeface="ArialMT"/>
                        </a:rPr>
                        <a:t>Scoping report to</a:t>
                      </a:r>
                      <a:endParaRPr lang="en-ZA" sz="1400" dirty="0">
                        <a:effectLst/>
                        <a:latin typeface="Arial Narrow" panose="020B0606020202030204" pitchFamily="34" charset="0"/>
                        <a:ea typeface="Calibri"/>
                        <a:cs typeface="Times New Roman"/>
                      </a:endParaRPr>
                    </a:p>
                    <a:p>
                      <a:pPr algn="l">
                        <a:lnSpc>
                          <a:spcPct val="115000"/>
                        </a:lnSpc>
                        <a:spcAft>
                          <a:spcPts val="0"/>
                        </a:spcAft>
                      </a:pPr>
                      <a:r>
                        <a:rPr lang="en-ZA" sz="1400" dirty="0">
                          <a:solidFill>
                            <a:srgbClr val="000000"/>
                          </a:solidFill>
                          <a:effectLst/>
                          <a:latin typeface="Arial Narrow" panose="020B0606020202030204" pitchFamily="34" charset="0"/>
                          <a:ea typeface="Calibri"/>
                          <a:cs typeface="ArialMT"/>
                        </a:rPr>
                        <a:t>support policy alignment for climate </a:t>
                      </a:r>
                      <a:r>
                        <a:rPr lang="en-ZA" sz="1400" dirty="0" smtClean="0">
                          <a:solidFill>
                            <a:srgbClr val="000000"/>
                          </a:solidFill>
                          <a:effectLst/>
                          <a:latin typeface="Arial Narrow" panose="020B0606020202030204" pitchFamily="34" charset="0"/>
                          <a:ea typeface="Calibri"/>
                          <a:cs typeface="ArialMT"/>
                        </a:rPr>
                        <a:t>change</a:t>
                      </a:r>
                      <a:r>
                        <a:rPr lang="en-ZA" sz="1400" baseline="0" dirty="0" smtClean="0">
                          <a:solidFill>
                            <a:schemeClr val="tx1"/>
                          </a:solidFill>
                          <a:effectLst/>
                          <a:latin typeface="Arial Narrow" panose="020B0606020202030204" pitchFamily="34" charset="0"/>
                          <a:ea typeface="Calibri"/>
                          <a:cs typeface="Times New Roman"/>
                        </a:rPr>
                        <a:t> </a:t>
                      </a:r>
                      <a:r>
                        <a:rPr lang="en-ZA" sz="1400" dirty="0" smtClean="0">
                          <a:solidFill>
                            <a:srgbClr val="000000"/>
                          </a:solidFill>
                          <a:effectLst/>
                          <a:latin typeface="Arial Narrow" panose="020B0606020202030204" pitchFamily="34" charset="0"/>
                          <a:ea typeface="Calibri"/>
                          <a:cs typeface="ArialMT"/>
                        </a:rPr>
                        <a:t>adaptation</a:t>
                      </a:r>
                      <a:r>
                        <a:rPr lang="en-ZA" sz="1400" dirty="0">
                          <a:solidFill>
                            <a:srgbClr val="000000"/>
                          </a:solidFill>
                          <a:effectLst/>
                          <a:latin typeface="Arial Narrow" panose="020B0606020202030204" pitchFamily="34" charset="0"/>
                          <a:ea typeface="Calibri"/>
                          <a:cs typeface="ArialMT"/>
                        </a:rPr>
                        <a:t>, and draft sector adaptation plans</a:t>
                      </a:r>
                      <a:endParaRPr lang="en-ZA" sz="1400" dirty="0">
                        <a:effectLst/>
                        <a:latin typeface="Arial Narrow" panose="020B0606020202030204"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a:lnSpc>
                          <a:spcPct val="115000"/>
                        </a:lnSpc>
                        <a:spcAft>
                          <a:spcPts val="0"/>
                        </a:spcAft>
                      </a:pPr>
                      <a:r>
                        <a:rPr lang="en-ZA" sz="1400" dirty="0" smtClean="0">
                          <a:solidFill>
                            <a:srgbClr val="000000"/>
                          </a:solidFill>
                          <a:effectLst/>
                          <a:latin typeface="Arial Narrow" panose="020B0606020202030204" pitchFamily="34" charset="0"/>
                          <a:ea typeface="Calibri"/>
                          <a:cs typeface="ArialMT"/>
                        </a:rPr>
                        <a:t>Recommendations</a:t>
                      </a:r>
                      <a:r>
                        <a:rPr lang="en-ZA" sz="1400" baseline="0" dirty="0" smtClean="0">
                          <a:solidFill>
                            <a:schemeClr val="tx1"/>
                          </a:solidFill>
                          <a:effectLst/>
                          <a:latin typeface="Arial Narrow" panose="020B0606020202030204" pitchFamily="34" charset="0"/>
                          <a:ea typeface="Calibri"/>
                          <a:cs typeface="Times New Roman"/>
                        </a:rPr>
                        <a:t> </a:t>
                      </a:r>
                      <a:r>
                        <a:rPr lang="en-ZA" sz="1400" dirty="0" smtClean="0">
                          <a:solidFill>
                            <a:srgbClr val="000000"/>
                          </a:solidFill>
                          <a:effectLst/>
                          <a:latin typeface="Arial Narrow" panose="020B0606020202030204" pitchFamily="34" charset="0"/>
                          <a:ea typeface="Calibri"/>
                          <a:cs typeface="ArialMT"/>
                        </a:rPr>
                        <a:t>for </a:t>
                      </a:r>
                      <a:r>
                        <a:rPr lang="en-ZA" sz="1400" dirty="0">
                          <a:solidFill>
                            <a:srgbClr val="000000"/>
                          </a:solidFill>
                          <a:effectLst/>
                          <a:latin typeface="Arial Narrow" panose="020B0606020202030204" pitchFamily="34" charset="0"/>
                          <a:ea typeface="Calibri"/>
                          <a:cs typeface="ArialMT"/>
                        </a:rPr>
                        <a:t>4 sectors </a:t>
                      </a:r>
                      <a:r>
                        <a:rPr lang="en-ZA" sz="1400" dirty="0" smtClean="0">
                          <a:solidFill>
                            <a:srgbClr val="000000"/>
                          </a:solidFill>
                          <a:effectLst/>
                          <a:latin typeface="Arial Narrow" panose="020B0606020202030204" pitchFamily="34" charset="0"/>
                          <a:ea typeface="Calibri"/>
                          <a:cs typeface="ArialMT"/>
                        </a:rPr>
                        <a:t>on</a:t>
                      </a:r>
                      <a:r>
                        <a:rPr lang="en-ZA" sz="1400" baseline="0" dirty="0" smtClean="0">
                          <a:solidFill>
                            <a:schemeClr val="tx1"/>
                          </a:solidFill>
                          <a:effectLst/>
                          <a:latin typeface="Arial Narrow" panose="020B0606020202030204" pitchFamily="34" charset="0"/>
                          <a:ea typeface="Calibri"/>
                          <a:cs typeface="Times New Roman"/>
                        </a:rPr>
                        <a:t> </a:t>
                      </a:r>
                      <a:r>
                        <a:rPr lang="en-ZA" sz="1400" dirty="0" smtClean="0">
                          <a:solidFill>
                            <a:srgbClr val="000000"/>
                          </a:solidFill>
                          <a:effectLst/>
                          <a:latin typeface="Arial Narrow" panose="020B0606020202030204" pitchFamily="34" charset="0"/>
                          <a:ea typeface="Calibri"/>
                          <a:cs typeface="ArialMT"/>
                        </a:rPr>
                        <a:t>mainstreaming </a:t>
                      </a:r>
                      <a:r>
                        <a:rPr lang="en-ZA" sz="1400" dirty="0">
                          <a:solidFill>
                            <a:srgbClr val="000000"/>
                          </a:solidFill>
                          <a:effectLst/>
                          <a:latin typeface="Arial Narrow" panose="020B0606020202030204" pitchFamily="34" charset="0"/>
                          <a:ea typeface="Calibri"/>
                          <a:cs typeface="ArialMT"/>
                        </a:rPr>
                        <a:t>climate change </a:t>
                      </a:r>
                      <a:r>
                        <a:rPr lang="en-ZA" sz="1400" dirty="0" smtClean="0">
                          <a:solidFill>
                            <a:srgbClr val="000000"/>
                          </a:solidFill>
                          <a:effectLst/>
                          <a:latin typeface="Arial Narrow" panose="020B0606020202030204" pitchFamily="34" charset="0"/>
                          <a:ea typeface="Calibri"/>
                          <a:cs typeface="ArialMT"/>
                        </a:rPr>
                        <a:t>adaptation</a:t>
                      </a:r>
                      <a:r>
                        <a:rPr lang="en-ZA" sz="1400" baseline="0" dirty="0" smtClean="0">
                          <a:solidFill>
                            <a:schemeClr val="tx1"/>
                          </a:solidFill>
                          <a:effectLst/>
                          <a:latin typeface="Arial Narrow" panose="020B0606020202030204" pitchFamily="34" charset="0"/>
                          <a:ea typeface="Calibri"/>
                          <a:cs typeface="Times New Roman"/>
                        </a:rPr>
                        <a:t> </a:t>
                      </a:r>
                      <a:r>
                        <a:rPr lang="en-ZA" sz="1400" dirty="0" smtClean="0">
                          <a:solidFill>
                            <a:srgbClr val="000000"/>
                          </a:solidFill>
                          <a:effectLst/>
                          <a:latin typeface="Arial Narrow" panose="020B0606020202030204" pitchFamily="34" charset="0"/>
                          <a:ea typeface="Calibri"/>
                          <a:cs typeface="ArialMT"/>
                        </a:rPr>
                        <a:t>response </a:t>
                      </a:r>
                      <a:r>
                        <a:rPr lang="en-ZA" sz="1400" dirty="0">
                          <a:solidFill>
                            <a:srgbClr val="000000"/>
                          </a:solidFill>
                          <a:effectLst/>
                          <a:latin typeface="Arial Narrow" panose="020B0606020202030204" pitchFamily="34" charset="0"/>
                          <a:ea typeface="Calibri"/>
                          <a:cs typeface="ArialMT"/>
                        </a:rPr>
                        <a:t>measures into sector plans and </a:t>
                      </a:r>
                      <a:r>
                        <a:rPr lang="en-ZA" sz="1400" dirty="0" smtClean="0">
                          <a:solidFill>
                            <a:srgbClr val="000000"/>
                          </a:solidFill>
                          <a:effectLst/>
                          <a:latin typeface="Arial Narrow" panose="020B0606020202030204" pitchFamily="34" charset="0"/>
                          <a:ea typeface="Calibri"/>
                          <a:cs typeface="ArialMT"/>
                        </a:rPr>
                        <a:t>policies</a:t>
                      </a:r>
                      <a:r>
                        <a:rPr lang="en-ZA" sz="1400" baseline="0" dirty="0" smtClean="0">
                          <a:solidFill>
                            <a:schemeClr val="tx1"/>
                          </a:solidFill>
                          <a:effectLst/>
                          <a:latin typeface="Arial Narrow" panose="020B0606020202030204" pitchFamily="34" charset="0"/>
                          <a:ea typeface="Calibri"/>
                          <a:cs typeface="Times New Roman"/>
                        </a:rPr>
                        <a:t> </a:t>
                      </a:r>
                      <a:r>
                        <a:rPr lang="en-ZA" sz="1400" dirty="0" smtClean="0">
                          <a:solidFill>
                            <a:srgbClr val="000000"/>
                          </a:solidFill>
                          <a:effectLst/>
                          <a:latin typeface="Arial Narrow" panose="020B0606020202030204" pitchFamily="34" charset="0"/>
                          <a:ea typeface="Calibri"/>
                          <a:cs typeface="ArialMT"/>
                        </a:rPr>
                        <a:t>(Human settlements – </a:t>
                      </a:r>
                      <a:r>
                        <a:rPr lang="en-ZA" sz="1400" dirty="0">
                          <a:solidFill>
                            <a:srgbClr val="000000"/>
                          </a:solidFill>
                          <a:effectLst/>
                          <a:latin typeface="Arial Narrow" panose="020B0606020202030204" pitchFamily="34" charset="0"/>
                          <a:ea typeface="Calibri"/>
                          <a:cs typeface="ArialMT"/>
                        </a:rPr>
                        <a:t>rural, urban </a:t>
                      </a:r>
                      <a:r>
                        <a:rPr lang="en-ZA" sz="1400" dirty="0" smtClean="0">
                          <a:solidFill>
                            <a:srgbClr val="000000"/>
                          </a:solidFill>
                          <a:effectLst/>
                          <a:latin typeface="Arial Narrow" panose="020B0606020202030204" pitchFamily="34" charset="0"/>
                          <a:ea typeface="Calibri"/>
                          <a:cs typeface="ArialMT"/>
                        </a:rPr>
                        <a:t>and coastal</a:t>
                      </a:r>
                      <a:r>
                        <a:rPr lang="en-ZA" sz="1400" dirty="0">
                          <a:solidFill>
                            <a:srgbClr val="000000"/>
                          </a:solidFill>
                          <a:effectLst/>
                          <a:latin typeface="Arial Narrow" panose="020B0606020202030204" pitchFamily="34" charset="0"/>
                          <a:ea typeface="Calibri"/>
                          <a:cs typeface="ArialMT"/>
                        </a:rPr>
                        <a:t>, and </a:t>
                      </a:r>
                      <a:r>
                        <a:rPr lang="en-ZA" sz="1400" dirty="0" smtClean="0">
                          <a:solidFill>
                            <a:srgbClr val="000000"/>
                          </a:solidFill>
                          <a:effectLst/>
                          <a:latin typeface="Arial Narrow" panose="020B0606020202030204" pitchFamily="34" charset="0"/>
                          <a:ea typeface="Calibri"/>
                          <a:cs typeface="ArialMT"/>
                        </a:rPr>
                        <a:t>disaster management</a:t>
                      </a:r>
                      <a:r>
                        <a:rPr lang="en-ZA" sz="1400" dirty="0">
                          <a:solidFill>
                            <a:srgbClr val="000000"/>
                          </a:solidFill>
                          <a:effectLst/>
                          <a:latin typeface="Arial Narrow" panose="020B0606020202030204" pitchFamily="34" charset="0"/>
                          <a:ea typeface="Calibri"/>
                          <a:cs typeface="ArialMT"/>
                        </a:rPr>
                        <a:t>)</a:t>
                      </a:r>
                      <a:endParaRPr lang="en-ZA" sz="1400" dirty="0">
                        <a:effectLst/>
                        <a:latin typeface="Arial Narrow" panose="020B0606020202030204"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indent="0" algn="just" defTabSz="457200" rtl="0" eaLnBrk="1" fontAlgn="auto" latinLnBrk="0" hangingPunct="1">
                        <a:lnSpc>
                          <a:spcPct val="115000"/>
                        </a:lnSpc>
                        <a:spcBef>
                          <a:spcPts val="0"/>
                        </a:spcBef>
                        <a:spcAft>
                          <a:spcPts val="0"/>
                        </a:spcAft>
                        <a:buClrTx/>
                        <a:buSzTx/>
                        <a:buFontTx/>
                        <a:buNone/>
                        <a:tabLst/>
                        <a:defRPr/>
                      </a:pPr>
                      <a:r>
                        <a:rPr lang="en-ZA" sz="1400" b="1" i="0" kern="1200" dirty="0" smtClean="0">
                          <a:solidFill>
                            <a:schemeClr val="tx1"/>
                          </a:solidFill>
                          <a:effectLst/>
                          <a:latin typeface="Arial Narrow" pitchFamily="34" charset="0"/>
                          <a:ea typeface="+mn-ea"/>
                          <a:cs typeface="+mn-cs"/>
                        </a:rPr>
                        <a:t>Progress</a:t>
                      </a:r>
                      <a:r>
                        <a:rPr lang="en-ZA" sz="1400" kern="1200" dirty="0" smtClean="0">
                          <a:solidFill>
                            <a:schemeClr val="tx1"/>
                          </a:solidFill>
                          <a:effectLst/>
                          <a:latin typeface="Arial Narrow" pitchFamily="34" charset="0"/>
                          <a:ea typeface="+mn-ea"/>
                          <a:cs typeface="+mn-cs"/>
                        </a:rPr>
                        <a:t>:</a:t>
                      </a:r>
                      <a:endParaRPr lang="en-ZA" sz="1400" dirty="0" smtClean="0">
                        <a:solidFill>
                          <a:srgbClr val="000000"/>
                        </a:solidFill>
                        <a:effectLst/>
                        <a:latin typeface="Arial Narrow" panose="020B0606020202030204" pitchFamily="34" charset="0"/>
                        <a:ea typeface="Calibri"/>
                        <a:cs typeface="ArialMT"/>
                      </a:endParaRPr>
                    </a:p>
                    <a:p>
                      <a:pPr algn="just">
                        <a:lnSpc>
                          <a:spcPct val="115000"/>
                        </a:lnSpc>
                        <a:spcAft>
                          <a:spcPts val="0"/>
                        </a:spcAft>
                      </a:pPr>
                      <a:r>
                        <a:rPr lang="en-ZA" sz="1400" dirty="0" smtClean="0">
                          <a:solidFill>
                            <a:srgbClr val="000000"/>
                          </a:solidFill>
                          <a:effectLst/>
                          <a:latin typeface="Arial Narrow" panose="020B0606020202030204" pitchFamily="34" charset="0"/>
                          <a:ea typeface="Calibri"/>
                          <a:cs typeface="ArialMT"/>
                        </a:rPr>
                        <a:t>Report </a:t>
                      </a:r>
                      <a:r>
                        <a:rPr lang="en-ZA" sz="1400" dirty="0">
                          <a:solidFill>
                            <a:srgbClr val="000000"/>
                          </a:solidFill>
                          <a:effectLst/>
                          <a:latin typeface="Arial Narrow" panose="020B0606020202030204" pitchFamily="34" charset="0"/>
                          <a:ea typeface="Calibri"/>
                          <a:cs typeface="ArialMT"/>
                        </a:rPr>
                        <a:t>on gap analysis/recommendations and policy alignment review for four  adaptation sectors completed</a:t>
                      </a:r>
                      <a:endParaRPr lang="en-ZA" sz="1400" dirty="0">
                        <a:effectLst/>
                        <a:latin typeface="Arial Narrow" panose="020B0606020202030204"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920148">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lang="en-ZA" sz="1400" kern="1200" dirty="0" smtClean="0">
                          <a:solidFill>
                            <a:srgbClr val="000000"/>
                          </a:solidFill>
                          <a:effectLst/>
                          <a:latin typeface="Arial Narrow" panose="020B0606020202030204" pitchFamily="34" charset="0"/>
                          <a:ea typeface="Calibri"/>
                          <a:cs typeface="ArialMT"/>
                        </a:rPr>
                        <a:t>National adaptation strategy developed and implementation facilitated </a:t>
                      </a:r>
                      <a:endParaRPr lang="en-US" sz="1400" kern="1200" dirty="0" smtClean="0">
                        <a:solidFill>
                          <a:srgbClr val="000000"/>
                        </a:solidFill>
                        <a:effectLst/>
                        <a:latin typeface="Arial Narrow" panose="020B0606020202030204" pitchFamily="34" charset="0"/>
                        <a:ea typeface="Calibri"/>
                        <a:cs typeface="ArialMT"/>
                      </a:endParaRPr>
                    </a:p>
                  </a:txBody>
                  <a:tcPr marL="45728" marR="45728"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a:lnSpc>
                          <a:spcPct val="115000"/>
                        </a:lnSpc>
                        <a:spcAft>
                          <a:spcPts val="0"/>
                        </a:spcAft>
                      </a:pPr>
                      <a:r>
                        <a:rPr lang="en-ZA" sz="1400" kern="1200" dirty="0">
                          <a:solidFill>
                            <a:srgbClr val="000000"/>
                          </a:solidFill>
                          <a:effectLst/>
                          <a:latin typeface="Arial Narrow" panose="020B0606020202030204" pitchFamily="34" charset="0"/>
                          <a:ea typeface="Calibri"/>
                          <a:cs typeface="ArialMT"/>
                        </a:rPr>
                        <a:t>Long term </a:t>
                      </a:r>
                      <a:r>
                        <a:rPr lang="en-ZA" sz="1400" kern="1200" dirty="0" smtClean="0">
                          <a:solidFill>
                            <a:srgbClr val="000000"/>
                          </a:solidFill>
                          <a:effectLst/>
                          <a:latin typeface="Arial Narrow" panose="020B0606020202030204" pitchFamily="34" charset="0"/>
                          <a:ea typeface="Calibri"/>
                          <a:cs typeface="ArialMT"/>
                        </a:rPr>
                        <a:t>adaptation</a:t>
                      </a:r>
                      <a:r>
                        <a:rPr lang="en-ZA" sz="1400" kern="1200" baseline="0" dirty="0" smtClean="0">
                          <a:solidFill>
                            <a:srgbClr val="000000"/>
                          </a:solidFill>
                          <a:effectLst/>
                          <a:latin typeface="Arial Narrow" panose="020B0606020202030204" pitchFamily="34" charset="0"/>
                          <a:ea typeface="Calibri"/>
                          <a:cs typeface="ArialMT"/>
                        </a:rPr>
                        <a:t> </a:t>
                      </a:r>
                      <a:r>
                        <a:rPr lang="en-ZA" sz="1400" kern="1200" dirty="0" smtClean="0">
                          <a:solidFill>
                            <a:srgbClr val="000000"/>
                          </a:solidFill>
                          <a:effectLst/>
                          <a:latin typeface="Arial Narrow" panose="020B0606020202030204" pitchFamily="34" charset="0"/>
                          <a:ea typeface="Calibri"/>
                          <a:cs typeface="ArialMT"/>
                        </a:rPr>
                        <a:t>scenarios </a:t>
                      </a:r>
                      <a:r>
                        <a:rPr lang="en-ZA" sz="1400" kern="1200" dirty="0">
                          <a:solidFill>
                            <a:srgbClr val="000000"/>
                          </a:solidFill>
                          <a:effectLst/>
                          <a:latin typeface="Arial Narrow" panose="020B0606020202030204" pitchFamily="34" charset="0"/>
                          <a:ea typeface="Calibri"/>
                          <a:cs typeface="ArialMT"/>
                        </a:rPr>
                        <a:t>and </a:t>
                      </a:r>
                      <a:r>
                        <a:rPr lang="en-ZA" sz="1400" kern="1200" dirty="0" smtClean="0">
                          <a:solidFill>
                            <a:srgbClr val="000000"/>
                          </a:solidFill>
                          <a:effectLst/>
                          <a:latin typeface="Arial Narrow" panose="020B0606020202030204" pitchFamily="34" charset="0"/>
                          <a:ea typeface="Calibri"/>
                          <a:cs typeface="ArialMT"/>
                        </a:rPr>
                        <a:t>draft</a:t>
                      </a:r>
                      <a:r>
                        <a:rPr lang="en-ZA" sz="1400" kern="1200" baseline="0" dirty="0" smtClean="0">
                          <a:solidFill>
                            <a:srgbClr val="000000"/>
                          </a:solidFill>
                          <a:effectLst/>
                          <a:latin typeface="Arial Narrow" panose="020B0606020202030204" pitchFamily="34" charset="0"/>
                          <a:ea typeface="Calibri"/>
                          <a:cs typeface="ArialMT"/>
                        </a:rPr>
                        <a:t> </a:t>
                      </a:r>
                      <a:r>
                        <a:rPr lang="en-ZA" sz="1400" kern="1200" dirty="0" smtClean="0">
                          <a:solidFill>
                            <a:srgbClr val="000000"/>
                          </a:solidFill>
                          <a:effectLst/>
                          <a:latin typeface="Arial Narrow" panose="020B0606020202030204" pitchFamily="34" charset="0"/>
                          <a:ea typeface="Calibri"/>
                          <a:cs typeface="ArialMT"/>
                        </a:rPr>
                        <a:t>adaptation </a:t>
                      </a:r>
                      <a:r>
                        <a:rPr lang="en-ZA" sz="1400" kern="1200" dirty="0">
                          <a:solidFill>
                            <a:srgbClr val="000000"/>
                          </a:solidFill>
                          <a:effectLst/>
                          <a:latin typeface="Arial Narrow" panose="020B0606020202030204" pitchFamily="34" charset="0"/>
                          <a:ea typeface="Calibri"/>
                          <a:cs typeface="ArialMT"/>
                        </a:rPr>
                        <a:t>plans for key sectors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a:lnSpc>
                          <a:spcPct val="115000"/>
                        </a:lnSpc>
                        <a:spcAft>
                          <a:spcPts val="0"/>
                        </a:spcAft>
                      </a:pPr>
                      <a:r>
                        <a:rPr lang="en-ZA" sz="1400" kern="1200" dirty="0">
                          <a:solidFill>
                            <a:srgbClr val="000000"/>
                          </a:solidFill>
                          <a:effectLst/>
                          <a:latin typeface="Arial Narrow" panose="020B0606020202030204" pitchFamily="34" charset="0"/>
                          <a:ea typeface="Calibri"/>
                          <a:cs typeface="ArialMT"/>
                        </a:rPr>
                        <a:t>Framework for </a:t>
                      </a:r>
                      <a:r>
                        <a:rPr lang="en-ZA" sz="1400" kern="1200" dirty="0" smtClean="0">
                          <a:solidFill>
                            <a:srgbClr val="000000"/>
                          </a:solidFill>
                          <a:effectLst/>
                          <a:latin typeface="Arial Narrow" panose="020B0606020202030204" pitchFamily="34" charset="0"/>
                          <a:ea typeface="Calibri"/>
                          <a:cs typeface="ArialMT"/>
                        </a:rPr>
                        <a:t>the National Climate</a:t>
                      </a:r>
                      <a:r>
                        <a:rPr lang="en-ZA" sz="1400" kern="1200" baseline="0" dirty="0" smtClean="0">
                          <a:solidFill>
                            <a:srgbClr val="000000"/>
                          </a:solidFill>
                          <a:effectLst/>
                          <a:latin typeface="Arial Narrow" panose="020B0606020202030204" pitchFamily="34" charset="0"/>
                          <a:ea typeface="Calibri"/>
                          <a:cs typeface="ArialMT"/>
                        </a:rPr>
                        <a:t> </a:t>
                      </a:r>
                      <a:r>
                        <a:rPr lang="en-ZA" sz="1400" kern="1200" dirty="0" smtClean="0">
                          <a:solidFill>
                            <a:srgbClr val="000000"/>
                          </a:solidFill>
                          <a:effectLst/>
                          <a:latin typeface="Arial Narrow" panose="020B0606020202030204" pitchFamily="34" charset="0"/>
                          <a:ea typeface="Calibri"/>
                          <a:cs typeface="ArialMT"/>
                        </a:rPr>
                        <a:t>Change Adaptation Strategy </a:t>
                      </a:r>
                      <a:r>
                        <a:rPr lang="en-ZA" sz="1400" kern="1200" dirty="0">
                          <a:solidFill>
                            <a:srgbClr val="000000"/>
                          </a:solidFill>
                          <a:effectLst/>
                          <a:latin typeface="Arial Narrow" panose="020B0606020202030204" pitchFamily="34" charset="0"/>
                          <a:ea typeface="Calibri"/>
                          <a:cs typeface="ArialMT"/>
                        </a:rPr>
                        <a:t>for South Africa developed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n-ZA" sz="1400" b="1" i="0" kern="1200" dirty="0" smtClean="0">
                          <a:solidFill>
                            <a:schemeClr val="tx1"/>
                          </a:solidFill>
                          <a:effectLst/>
                          <a:latin typeface="Arial Narrow" pitchFamily="34" charset="0"/>
                          <a:ea typeface="+mn-ea"/>
                          <a:cs typeface="+mn-cs"/>
                        </a:rPr>
                        <a:t>Progress</a:t>
                      </a:r>
                      <a:r>
                        <a:rPr lang="en-ZA" sz="1400" kern="1200" dirty="0" smtClean="0">
                          <a:solidFill>
                            <a:schemeClr val="tx1"/>
                          </a:solidFill>
                          <a:effectLst/>
                          <a:latin typeface="Arial Narrow" pitchFamily="34" charset="0"/>
                          <a:ea typeface="+mn-ea"/>
                          <a:cs typeface="+mn-cs"/>
                        </a:rPr>
                        <a:t>:</a:t>
                      </a:r>
                      <a:endParaRPr lang="en-ZA" sz="1400" kern="1200" dirty="0" smtClean="0">
                        <a:solidFill>
                          <a:srgbClr val="000000"/>
                        </a:solidFill>
                        <a:effectLst/>
                        <a:latin typeface="Arial Narrow" panose="020B0606020202030204" pitchFamily="34" charset="0"/>
                        <a:ea typeface="Calibri"/>
                        <a:cs typeface="ArialMT"/>
                      </a:endParaRPr>
                    </a:p>
                    <a:p>
                      <a:pPr algn="l">
                        <a:lnSpc>
                          <a:spcPct val="115000"/>
                        </a:lnSpc>
                        <a:spcAft>
                          <a:spcPts val="0"/>
                        </a:spcAft>
                      </a:pPr>
                      <a:r>
                        <a:rPr lang="en-ZA" sz="1400" kern="1200" dirty="0" smtClean="0">
                          <a:solidFill>
                            <a:srgbClr val="000000"/>
                          </a:solidFill>
                          <a:effectLst/>
                          <a:latin typeface="Arial Narrow" panose="020B0606020202030204" pitchFamily="34" charset="0"/>
                          <a:ea typeface="Calibri"/>
                          <a:cs typeface="ArialMT"/>
                        </a:rPr>
                        <a:t>Framework </a:t>
                      </a:r>
                      <a:r>
                        <a:rPr lang="en-ZA" sz="1400" kern="1200" dirty="0">
                          <a:solidFill>
                            <a:srgbClr val="000000"/>
                          </a:solidFill>
                          <a:effectLst/>
                          <a:latin typeface="Arial Narrow" panose="020B0606020202030204" pitchFamily="34" charset="0"/>
                          <a:ea typeface="Calibri"/>
                          <a:cs typeface="ArialMT"/>
                        </a:rPr>
                        <a:t>for the National Climate Adaptation Strategy for South Africa completed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02738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400" kern="1200" dirty="0" smtClean="0">
                          <a:solidFill>
                            <a:srgbClr val="000000"/>
                          </a:solidFill>
                          <a:effectLst/>
                          <a:latin typeface="Arial Narrow" panose="020B0606020202030204" pitchFamily="34" charset="0"/>
                          <a:ea typeface="Calibri"/>
                          <a:cs typeface="ArialMT"/>
                        </a:rPr>
                        <a:t>National Framework for Climate Services (NFCS) developed and implemented</a:t>
                      </a:r>
                      <a:endParaRPr lang="en-US" sz="1400" kern="1200" dirty="0" smtClean="0">
                        <a:solidFill>
                          <a:srgbClr val="000000"/>
                        </a:solidFill>
                        <a:effectLst/>
                        <a:latin typeface="Arial Narrow" panose="020B0606020202030204" pitchFamily="34" charset="0"/>
                        <a:ea typeface="Calibri"/>
                        <a:cs typeface="ArialMT"/>
                      </a:endParaRPr>
                    </a:p>
                  </a:txBody>
                  <a:tcPr marL="45728" marR="45728"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a:lnSpc>
                          <a:spcPct val="115000"/>
                        </a:lnSpc>
                        <a:spcAft>
                          <a:spcPts val="0"/>
                        </a:spcAft>
                      </a:pPr>
                      <a:r>
                        <a:rPr lang="en-ZA" sz="1400" dirty="0">
                          <a:solidFill>
                            <a:srgbClr val="000000"/>
                          </a:solidFill>
                          <a:effectLst/>
                          <a:latin typeface="Arial Narrow" panose="020B0606020202030204" pitchFamily="34" charset="0"/>
                          <a:ea typeface="Calibri"/>
                          <a:cs typeface="ArialMT"/>
                        </a:rPr>
                        <a:t>Global Framework for Climate </a:t>
                      </a:r>
                      <a:r>
                        <a:rPr lang="en-ZA" sz="1400" dirty="0" smtClean="0">
                          <a:solidFill>
                            <a:srgbClr val="000000"/>
                          </a:solidFill>
                          <a:effectLst/>
                          <a:latin typeface="Arial Narrow" panose="020B0606020202030204" pitchFamily="34" charset="0"/>
                          <a:ea typeface="Calibri"/>
                          <a:cs typeface="ArialMT"/>
                        </a:rPr>
                        <a:t>Services</a:t>
                      </a:r>
                      <a:endParaRPr lang="en-ZA" sz="1400" dirty="0">
                        <a:effectLst/>
                        <a:latin typeface="Arial Narrow" panose="020B0606020202030204" pitchFamily="34" charset="0"/>
                        <a:ea typeface="Calibri"/>
                        <a:cs typeface="Times New Roman"/>
                      </a:endParaRPr>
                    </a:p>
                    <a:p>
                      <a:pPr algn="l">
                        <a:lnSpc>
                          <a:spcPct val="115000"/>
                        </a:lnSpc>
                        <a:spcAft>
                          <a:spcPts val="0"/>
                        </a:spcAft>
                      </a:pPr>
                      <a:r>
                        <a:rPr lang="en-ZA" sz="1400" dirty="0">
                          <a:solidFill>
                            <a:srgbClr val="000000"/>
                          </a:solidFill>
                          <a:effectLst/>
                          <a:latin typeface="Arial Narrow" panose="020B0606020202030204" pitchFamily="34" charset="0"/>
                          <a:ea typeface="Calibri"/>
                          <a:cs typeface="ArialMT"/>
                        </a:rPr>
                        <a:t>Roadmap for</a:t>
                      </a:r>
                      <a:endParaRPr lang="en-ZA" sz="1400" dirty="0">
                        <a:effectLst/>
                        <a:latin typeface="Arial Narrow" panose="020B0606020202030204" pitchFamily="34" charset="0"/>
                        <a:ea typeface="Calibri"/>
                        <a:cs typeface="Times New Roman"/>
                      </a:endParaRPr>
                    </a:p>
                    <a:p>
                      <a:pPr algn="l">
                        <a:lnSpc>
                          <a:spcPct val="115000"/>
                        </a:lnSpc>
                        <a:spcAft>
                          <a:spcPts val="0"/>
                        </a:spcAft>
                      </a:pPr>
                      <a:r>
                        <a:rPr lang="en-ZA" sz="1400" dirty="0">
                          <a:solidFill>
                            <a:srgbClr val="000000"/>
                          </a:solidFill>
                          <a:effectLst/>
                          <a:latin typeface="Arial Narrow" panose="020B0606020202030204" pitchFamily="34" charset="0"/>
                          <a:ea typeface="Calibri"/>
                          <a:cs typeface="ArialMT"/>
                        </a:rPr>
                        <a:t>development of NFCS</a:t>
                      </a:r>
                      <a:endParaRPr lang="en-ZA" sz="1400" dirty="0">
                        <a:effectLst/>
                        <a:latin typeface="Arial Narrow" panose="020B0606020202030204"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a:lnSpc>
                          <a:spcPct val="115000"/>
                        </a:lnSpc>
                        <a:spcAft>
                          <a:spcPts val="0"/>
                        </a:spcAft>
                      </a:pPr>
                      <a:r>
                        <a:rPr lang="en-ZA" sz="1400" dirty="0">
                          <a:solidFill>
                            <a:srgbClr val="000000"/>
                          </a:solidFill>
                          <a:effectLst/>
                          <a:latin typeface="Arial Narrow" panose="020B0606020202030204" pitchFamily="34" charset="0"/>
                          <a:ea typeface="Calibri"/>
                          <a:cs typeface="ArialMT"/>
                        </a:rPr>
                        <a:t>Draft Framework</a:t>
                      </a:r>
                      <a:endParaRPr lang="en-ZA" sz="1400" dirty="0">
                        <a:effectLst/>
                        <a:latin typeface="Arial Narrow" panose="020B0606020202030204" pitchFamily="34" charset="0"/>
                        <a:ea typeface="Calibri"/>
                        <a:cs typeface="Times New Roman"/>
                      </a:endParaRPr>
                    </a:p>
                    <a:p>
                      <a:pPr algn="l">
                        <a:lnSpc>
                          <a:spcPct val="115000"/>
                        </a:lnSpc>
                        <a:spcAft>
                          <a:spcPts val="0"/>
                        </a:spcAft>
                      </a:pPr>
                      <a:r>
                        <a:rPr lang="en-ZA" sz="1400" dirty="0">
                          <a:solidFill>
                            <a:srgbClr val="000000"/>
                          </a:solidFill>
                          <a:effectLst/>
                          <a:latin typeface="Arial Narrow" panose="020B0606020202030204" pitchFamily="34" charset="0"/>
                          <a:ea typeface="Calibri"/>
                          <a:cs typeface="ArialMT"/>
                        </a:rPr>
                        <a:t>for National Climate</a:t>
                      </a:r>
                      <a:endParaRPr lang="en-ZA" sz="1400" dirty="0">
                        <a:effectLst/>
                        <a:latin typeface="Arial Narrow" panose="020B0606020202030204" pitchFamily="34" charset="0"/>
                        <a:ea typeface="Calibri"/>
                        <a:cs typeface="Times New Roman"/>
                      </a:endParaRPr>
                    </a:p>
                    <a:p>
                      <a:pPr algn="l">
                        <a:lnSpc>
                          <a:spcPct val="115000"/>
                        </a:lnSpc>
                        <a:spcAft>
                          <a:spcPts val="0"/>
                        </a:spcAft>
                      </a:pPr>
                      <a:r>
                        <a:rPr lang="en-ZA" sz="1400" dirty="0">
                          <a:solidFill>
                            <a:srgbClr val="000000"/>
                          </a:solidFill>
                          <a:effectLst/>
                          <a:latin typeface="Arial Narrow" panose="020B0606020202030204" pitchFamily="34" charset="0"/>
                          <a:ea typeface="Calibri"/>
                          <a:cs typeface="ArialMT"/>
                        </a:rPr>
                        <a:t>Services developed</a:t>
                      </a:r>
                      <a:endParaRPr lang="en-ZA" sz="1400" dirty="0">
                        <a:effectLst/>
                        <a:latin typeface="Arial Narrow" panose="020B0606020202030204"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n-ZA" sz="1400" b="1" i="0" kern="1200" dirty="0" smtClean="0">
                          <a:solidFill>
                            <a:schemeClr val="tx1"/>
                          </a:solidFill>
                          <a:effectLst/>
                          <a:latin typeface="Arial Narrow" pitchFamily="34" charset="0"/>
                          <a:ea typeface="+mn-ea"/>
                          <a:cs typeface="+mn-cs"/>
                        </a:rPr>
                        <a:t>Progress</a:t>
                      </a:r>
                      <a:r>
                        <a:rPr lang="en-ZA" sz="1400" kern="1200" dirty="0" smtClean="0">
                          <a:solidFill>
                            <a:schemeClr val="tx1"/>
                          </a:solidFill>
                          <a:effectLst/>
                          <a:latin typeface="Arial Narrow" pitchFamily="34" charset="0"/>
                          <a:ea typeface="+mn-ea"/>
                          <a:cs typeface="+mn-cs"/>
                        </a:rPr>
                        <a:t>:</a:t>
                      </a:r>
                      <a:endParaRPr lang="en-ZA" sz="1400" dirty="0" smtClean="0">
                        <a:solidFill>
                          <a:srgbClr val="000000"/>
                        </a:solidFill>
                        <a:effectLst/>
                        <a:latin typeface="Arial Narrow" panose="020B0606020202030204" pitchFamily="34" charset="0"/>
                        <a:ea typeface="Calibri"/>
                        <a:cs typeface="ArialMT"/>
                      </a:endParaRPr>
                    </a:p>
                    <a:p>
                      <a:pPr algn="l">
                        <a:lnSpc>
                          <a:spcPct val="115000"/>
                        </a:lnSpc>
                        <a:spcAft>
                          <a:spcPts val="0"/>
                        </a:spcAft>
                      </a:pPr>
                      <a:r>
                        <a:rPr lang="en-ZA" sz="1400" dirty="0" smtClean="0">
                          <a:solidFill>
                            <a:srgbClr val="000000"/>
                          </a:solidFill>
                          <a:effectLst/>
                          <a:latin typeface="Arial Narrow" panose="020B0606020202030204" pitchFamily="34" charset="0"/>
                          <a:ea typeface="Calibri"/>
                          <a:cs typeface="ArialMT"/>
                        </a:rPr>
                        <a:t>Draft </a:t>
                      </a:r>
                      <a:r>
                        <a:rPr lang="en-ZA" sz="1400" dirty="0">
                          <a:solidFill>
                            <a:srgbClr val="000000"/>
                          </a:solidFill>
                          <a:effectLst/>
                          <a:latin typeface="Arial Narrow" panose="020B0606020202030204" pitchFamily="34" charset="0"/>
                          <a:ea typeface="Calibri"/>
                          <a:cs typeface="ArialMT"/>
                        </a:rPr>
                        <a:t>Framework for the National Climate Services developed</a:t>
                      </a:r>
                      <a:endParaRPr lang="en-ZA" sz="1400" dirty="0">
                        <a:effectLst/>
                        <a:latin typeface="Arial Narrow" panose="020B0606020202030204" pitchFamily="34" charset="0"/>
                        <a:ea typeface="Calibri"/>
                        <a:cs typeface="Times New Roman"/>
                      </a:endParaRPr>
                    </a:p>
                    <a:p>
                      <a:pPr algn="l">
                        <a:lnSpc>
                          <a:spcPct val="115000"/>
                        </a:lnSpc>
                        <a:spcAft>
                          <a:spcPts val="0"/>
                        </a:spcAft>
                      </a:pPr>
                      <a:r>
                        <a:rPr lang="en-ZA" sz="1400" dirty="0">
                          <a:solidFill>
                            <a:srgbClr val="000000"/>
                          </a:solidFill>
                          <a:effectLst/>
                          <a:latin typeface="Arial Narrow" panose="020B0606020202030204" pitchFamily="34" charset="0"/>
                          <a:ea typeface="Calibri"/>
                          <a:cs typeface="ArialMT"/>
                        </a:rPr>
                        <a:t> </a:t>
                      </a:r>
                      <a:endParaRPr lang="en-ZA" sz="1400" dirty="0">
                        <a:effectLst/>
                        <a:latin typeface="Arial Narrow" panose="020B0606020202030204"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2" name="Slide Number Placeholder 1"/>
          <p:cNvSpPr>
            <a:spLocks noGrp="1"/>
          </p:cNvSpPr>
          <p:nvPr>
            <p:ph type="sldNum" sz="quarter" idx="12"/>
          </p:nvPr>
        </p:nvSpPr>
        <p:spPr/>
        <p:txBody>
          <a:bodyPr/>
          <a:lstStyle/>
          <a:p>
            <a:pPr>
              <a:defRPr/>
            </a:pPr>
            <a:fld id="{9C457303-9F10-4D8F-8D76-077531F17F12}" type="slidenum">
              <a:rPr lang="en-US" smtClean="0">
                <a:solidFill>
                  <a:prstClr val="black">
                    <a:tint val="75000"/>
                  </a:prstClr>
                </a:solidFill>
              </a:rPr>
              <a:pPr>
                <a:defRPr/>
              </a:pPr>
              <a:t>48</a:t>
            </a:fld>
            <a:endParaRPr lang="en-US">
              <a:solidFill>
                <a:prstClr val="black">
                  <a:tint val="75000"/>
                </a:prstClr>
              </a:solidFill>
            </a:endParaRPr>
          </a:p>
        </p:txBody>
      </p:sp>
    </p:spTree>
    <p:extLst>
      <p:ext uri="{BB962C8B-B14F-4D97-AF65-F5344CB8AC3E}">
        <p14:creationId xmlns:p14="http://schemas.microsoft.com/office/powerpoint/2010/main" val="400657181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Title 1"/>
          <p:cNvSpPr>
            <a:spLocks noGrp="1"/>
          </p:cNvSpPr>
          <p:nvPr>
            <p:ph type="title"/>
          </p:nvPr>
        </p:nvSpPr>
        <p:spPr>
          <a:xfrm>
            <a:off x="457200" y="151809"/>
            <a:ext cx="8229600" cy="584344"/>
          </a:xfrm>
        </p:spPr>
        <p:txBody>
          <a:bodyPr/>
          <a:lstStyle/>
          <a:p>
            <a:pPr eaLnBrk="1" hangingPunct="1"/>
            <a:r>
              <a:rPr lang="en-US" altLang="en-US" sz="2600" dirty="0">
                <a:solidFill>
                  <a:srgbClr val="008000"/>
                </a:solidFill>
              </a:rPr>
              <a:t>PROGRAMME 4: CLIMATE CHANGE AND AIR QUALITY</a:t>
            </a:r>
          </a:p>
        </p:txBody>
      </p:sp>
      <p:graphicFrame>
        <p:nvGraphicFramePr>
          <p:cNvPr id="12" name="Group 121"/>
          <p:cNvGraphicFramePr>
            <a:graphicFrameLocks noGrp="1"/>
          </p:cNvGraphicFramePr>
          <p:nvPr>
            <p:ph idx="1"/>
            <p:extLst>
              <p:ext uri="{D42A27DB-BD31-4B8C-83A1-F6EECF244321}">
                <p14:modId xmlns:p14="http://schemas.microsoft.com/office/powerpoint/2010/main" val="845304656"/>
              </p:ext>
            </p:extLst>
          </p:nvPr>
        </p:nvGraphicFramePr>
        <p:xfrm>
          <a:off x="240408" y="832514"/>
          <a:ext cx="8576046" cy="4449171"/>
        </p:xfrm>
        <a:graphic>
          <a:graphicData uri="http://schemas.openxmlformats.org/drawingml/2006/table">
            <a:tbl>
              <a:tblPr/>
              <a:tblGrid>
                <a:gridCol w="2041018"/>
                <a:gridCol w="1530221"/>
                <a:gridCol w="1586376"/>
                <a:gridCol w="3418431"/>
              </a:tblGrid>
              <a:tr h="281739">
                <a:tc gridSpan="4">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schemeClr val="bg1"/>
                          </a:solidFill>
                          <a:effectLst/>
                          <a:uLnTx/>
                          <a:uFillTx/>
                          <a:latin typeface="Arial Narrow" pitchFamily="34" charset="0"/>
                          <a:ea typeface="+mn-ea"/>
                          <a:cs typeface="+mn-cs"/>
                        </a:rPr>
                        <a:t>SO: A fair contribution to the global effort to stabilize GHG concentrations in the atmosphere facilitated</a:t>
                      </a:r>
                      <a:endParaRPr kumimoji="0" lang="en-US" sz="1400" b="1" i="0" u="none" strike="noStrike" kern="1200" cap="none" spc="0" normalizeH="0" baseline="0" noProof="0" dirty="0">
                        <a:ln>
                          <a:noFill/>
                        </a:ln>
                        <a:solidFill>
                          <a:schemeClr val="bg1"/>
                        </a:solidFill>
                        <a:effectLst/>
                        <a:uLnTx/>
                        <a:uFillTx/>
                        <a:latin typeface="Arial Narrow" pitchFamily="34" charset="0"/>
                        <a:ea typeface="+mn-ea"/>
                        <a:cs typeface="+mn-cs"/>
                      </a:endParaRPr>
                    </a:p>
                  </a:txBody>
                  <a:tcPr marL="91454" marR="9145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hMerge="1">
                  <a:txBody>
                    <a:bodyPr/>
                    <a:lstStyle/>
                    <a:p>
                      <a:endParaRPr lang="en-ZA"/>
                    </a:p>
                  </a:txBody>
                  <a:tcPr/>
                </a:tc>
                <a:tc hMerge="1">
                  <a:txBody>
                    <a:bodyPr/>
                    <a:lstStyle/>
                    <a:p>
                      <a:endParaRPr lang="en-ZA"/>
                    </a:p>
                  </a:txBody>
                  <a:tcPr/>
                </a:tc>
                <a:tc hMerge="1">
                  <a:txBody>
                    <a:bodyPr/>
                    <a:lstStyle/>
                    <a:p>
                      <a:endParaRPr lang="en-ZA"/>
                    </a:p>
                  </a:txBody>
                  <a:tcPr/>
                </a:tc>
              </a:tr>
              <a:tr h="5029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smtClean="0">
                          <a:ln>
                            <a:noFill/>
                          </a:ln>
                          <a:solidFill>
                            <a:schemeClr val="bg1"/>
                          </a:solidFill>
                          <a:effectLst/>
                          <a:latin typeface="Arial Narrow" pitchFamily="34" charset="0"/>
                          <a:ea typeface="+mn-ea"/>
                          <a:cs typeface="Arial" charset="0"/>
                        </a:rPr>
                        <a:t>Performance indicator </a:t>
                      </a:r>
                    </a:p>
                  </a:txBody>
                  <a:tcPr marL="91454" marR="9145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algn="ctr">
                        <a:lnSpc>
                          <a:spcPct val="115000"/>
                        </a:lnSpc>
                        <a:spcAft>
                          <a:spcPts val="0"/>
                        </a:spcAft>
                      </a:pPr>
                      <a:r>
                        <a:rPr kumimoji="0" lang="en-ZA" sz="1400" b="1" i="0" u="none" strike="noStrike" kern="1200" cap="none" spc="0" normalizeH="0" baseline="0" dirty="0">
                          <a:ln>
                            <a:noFill/>
                          </a:ln>
                          <a:solidFill>
                            <a:schemeClr val="bg1"/>
                          </a:solidFill>
                          <a:effectLst/>
                          <a:uLnTx/>
                          <a:uFillTx/>
                          <a:latin typeface="Arial Narrow" pitchFamily="34" charset="0"/>
                          <a:ea typeface="+mn-ea"/>
                          <a:cs typeface="Arial" pitchFamily="34" charset="0"/>
                        </a:rPr>
                        <a:t>BASELINE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algn="ctr">
                        <a:lnSpc>
                          <a:spcPct val="115000"/>
                        </a:lnSpc>
                        <a:spcAft>
                          <a:spcPts val="0"/>
                        </a:spcAft>
                      </a:pPr>
                      <a:r>
                        <a:rPr kumimoji="0" lang="en-ZA" sz="1400" b="1" i="0" u="none" strike="noStrike" kern="1200" cap="none" spc="0" normalizeH="0" baseline="0" dirty="0">
                          <a:ln>
                            <a:noFill/>
                          </a:ln>
                          <a:solidFill>
                            <a:schemeClr val="bg1"/>
                          </a:solidFill>
                          <a:effectLst/>
                          <a:uLnTx/>
                          <a:uFillTx/>
                          <a:latin typeface="Arial Narrow" pitchFamily="34" charset="0"/>
                          <a:ea typeface="+mn-ea"/>
                          <a:cs typeface="Arial" pitchFamily="34" charset="0"/>
                        </a:rPr>
                        <a:t>ANNUAL TARGET </a:t>
                      </a:r>
                    </a:p>
                    <a:p>
                      <a:pPr algn="ctr">
                        <a:lnSpc>
                          <a:spcPct val="115000"/>
                        </a:lnSpc>
                        <a:spcAft>
                          <a:spcPts val="0"/>
                        </a:spcAft>
                      </a:pPr>
                      <a:r>
                        <a:rPr kumimoji="0" lang="en-ZA" sz="1400" b="1" i="0" u="none" strike="noStrike" kern="1200" cap="none" spc="0" normalizeH="0" baseline="0" dirty="0">
                          <a:ln>
                            <a:noFill/>
                          </a:ln>
                          <a:solidFill>
                            <a:schemeClr val="bg1"/>
                          </a:solidFill>
                          <a:effectLst/>
                          <a:uLnTx/>
                          <a:uFillTx/>
                          <a:latin typeface="Arial Narrow" pitchFamily="34" charset="0"/>
                          <a:ea typeface="+mn-ea"/>
                          <a:cs typeface="Arial" pitchFamily="34" charset="0"/>
                        </a:rPr>
                        <a:t>2014/15</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smtClean="0">
                          <a:ln>
                            <a:noFill/>
                          </a:ln>
                          <a:solidFill>
                            <a:schemeClr val="bg1"/>
                          </a:solidFill>
                          <a:effectLst/>
                          <a:uLnTx/>
                          <a:uFillTx/>
                          <a:latin typeface="Arial Narrow" pitchFamily="34" charset="0"/>
                          <a:ea typeface="+mn-ea"/>
                          <a:cs typeface="Arial" pitchFamily="34" charset="0"/>
                        </a:rPr>
                        <a:t>Achievements/Challenges/Corrective measures</a:t>
                      </a:r>
                    </a:p>
                  </a:txBody>
                  <a:tcPr marL="91454" marR="9145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r>
              <a:tr h="366446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400" kern="1200" dirty="0" smtClean="0">
                          <a:solidFill>
                            <a:srgbClr val="000000"/>
                          </a:solidFill>
                          <a:effectLst/>
                          <a:latin typeface="Arial Narrow" panose="020B0606020202030204" pitchFamily="34" charset="0"/>
                          <a:ea typeface="Calibri"/>
                          <a:cs typeface="ArialMT"/>
                        </a:rPr>
                        <a:t>Number of sector mitigation potential and impact studies conducted</a:t>
                      </a:r>
                      <a:endParaRPr lang="en-US" sz="1400" kern="1200" dirty="0" smtClean="0">
                        <a:solidFill>
                          <a:srgbClr val="000000"/>
                        </a:solidFill>
                        <a:effectLst/>
                        <a:latin typeface="Arial Narrow" panose="020B0606020202030204" pitchFamily="34" charset="0"/>
                        <a:ea typeface="Calibri"/>
                        <a:cs typeface="ArialMT"/>
                      </a:endParaRPr>
                    </a:p>
                  </a:txBody>
                  <a:tcPr marL="45728" marR="45728"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a:lnSpc>
                          <a:spcPct val="115000"/>
                        </a:lnSpc>
                        <a:spcAft>
                          <a:spcPts val="0"/>
                        </a:spcAft>
                      </a:pPr>
                      <a:r>
                        <a:rPr lang="en-ZA" sz="1400" dirty="0">
                          <a:solidFill>
                            <a:srgbClr val="000000"/>
                          </a:solidFill>
                          <a:effectLst/>
                          <a:latin typeface="Arial Narrow" panose="020B0606020202030204" pitchFamily="34" charset="0"/>
                          <a:ea typeface="Calibri"/>
                          <a:cs typeface="ArialMT"/>
                        </a:rPr>
                        <a:t>4 studies conducted</a:t>
                      </a:r>
                      <a:endParaRPr lang="en-ZA" sz="1400" dirty="0">
                        <a:effectLst/>
                        <a:latin typeface="Arial Narrow" panose="020B0606020202030204"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a:lnSpc>
                          <a:spcPct val="115000"/>
                        </a:lnSpc>
                        <a:spcAft>
                          <a:spcPts val="0"/>
                        </a:spcAft>
                      </a:pPr>
                      <a:r>
                        <a:rPr lang="en-ZA" sz="1400" dirty="0">
                          <a:solidFill>
                            <a:srgbClr val="000000"/>
                          </a:solidFill>
                          <a:effectLst/>
                          <a:latin typeface="Arial Narrow" panose="020B0606020202030204" pitchFamily="34" charset="0"/>
                          <a:ea typeface="Calibri"/>
                          <a:cs typeface="ArialMT"/>
                        </a:rPr>
                        <a:t>Draft National</a:t>
                      </a:r>
                      <a:endParaRPr lang="en-ZA" sz="1400" dirty="0">
                        <a:effectLst/>
                        <a:latin typeface="Arial Narrow" panose="020B0606020202030204" pitchFamily="34" charset="0"/>
                        <a:ea typeface="Calibri"/>
                        <a:cs typeface="Times New Roman"/>
                      </a:endParaRPr>
                    </a:p>
                    <a:p>
                      <a:pPr algn="l">
                        <a:lnSpc>
                          <a:spcPct val="115000"/>
                        </a:lnSpc>
                        <a:spcAft>
                          <a:spcPts val="0"/>
                        </a:spcAft>
                      </a:pPr>
                      <a:r>
                        <a:rPr lang="en-ZA" sz="1400" dirty="0">
                          <a:solidFill>
                            <a:srgbClr val="000000"/>
                          </a:solidFill>
                          <a:effectLst/>
                          <a:latin typeface="Arial Narrow" panose="020B0606020202030204" pitchFamily="34" charset="0"/>
                          <a:ea typeface="Calibri"/>
                          <a:cs typeface="ArialMT"/>
                        </a:rPr>
                        <a:t>Carbon Sinks Atlas</a:t>
                      </a:r>
                      <a:endParaRPr lang="en-ZA" sz="1400" dirty="0">
                        <a:effectLst/>
                        <a:latin typeface="Arial Narrow" panose="020B0606020202030204"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indent="0" algn="just" defTabSz="457200" rtl="0" eaLnBrk="1" fontAlgn="auto" latinLnBrk="0" hangingPunct="1">
                        <a:lnSpc>
                          <a:spcPct val="115000"/>
                        </a:lnSpc>
                        <a:spcBef>
                          <a:spcPts val="0"/>
                        </a:spcBef>
                        <a:spcAft>
                          <a:spcPts val="0"/>
                        </a:spcAft>
                        <a:buClrTx/>
                        <a:buSzTx/>
                        <a:buFontTx/>
                        <a:buNone/>
                        <a:tabLst/>
                        <a:defRPr/>
                      </a:pPr>
                      <a:r>
                        <a:rPr lang="en-ZA" sz="1400" b="1" i="0" kern="1200" dirty="0" smtClean="0">
                          <a:solidFill>
                            <a:schemeClr val="tx1"/>
                          </a:solidFill>
                          <a:effectLst/>
                          <a:latin typeface="Arial Narrow" pitchFamily="34" charset="0"/>
                          <a:ea typeface="+mn-ea"/>
                          <a:cs typeface="+mn-cs"/>
                        </a:rPr>
                        <a:t>Progress:</a:t>
                      </a:r>
                      <a:endParaRPr lang="en-ZA" sz="1400" dirty="0" smtClean="0">
                        <a:effectLst/>
                        <a:latin typeface="Arial Narrow" panose="020B0606020202030204" pitchFamily="34" charset="0"/>
                        <a:ea typeface="Calibri"/>
                        <a:cs typeface="ArialMT"/>
                      </a:endParaRPr>
                    </a:p>
                    <a:p>
                      <a:pPr algn="just">
                        <a:lnSpc>
                          <a:spcPct val="115000"/>
                        </a:lnSpc>
                        <a:spcAft>
                          <a:spcPts val="0"/>
                        </a:spcAft>
                      </a:pPr>
                      <a:r>
                        <a:rPr lang="en-ZA" sz="1400" dirty="0" smtClean="0">
                          <a:effectLst/>
                          <a:latin typeface="Arial Narrow" panose="020B0606020202030204" pitchFamily="34" charset="0"/>
                          <a:ea typeface="Calibri"/>
                          <a:cs typeface="ArialMT"/>
                        </a:rPr>
                        <a:t>Terms </a:t>
                      </a:r>
                      <a:r>
                        <a:rPr lang="en-ZA" sz="1400" dirty="0">
                          <a:effectLst/>
                          <a:latin typeface="Arial Narrow" panose="020B0606020202030204" pitchFamily="34" charset="0"/>
                          <a:ea typeface="Calibri"/>
                          <a:cs typeface="ArialMT"/>
                        </a:rPr>
                        <a:t>of reference for the appointment of as service provider developed and approved. Service provider for the project not appointed and planned annual target not achieved due challenges in accessing funds from the donor (DFID). Commitment received from GIZ to fund the project  </a:t>
                      </a:r>
                      <a:endParaRPr lang="en-ZA" sz="1400" dirty="0" smtClean="0">
                        <a:effectLst/>
                        <a:latin typeface="Arial Narrow" panose="020B0606020202030204" pitchFamily="34" charset="0"/>
                        <a:ea typeface="Calibri"/>
                        <a:cs typeface="ArialMT"/>
                      </a:endParaRPr>
                    </a:p>
                    <a:p>
                      <a:pPr marL="0" marR="0" indent="0" algn="just" defTabSz="457200" rtl="0" eaLnBrk="1" fontAlgn="auto" latinLnBrk="0" hangingPunct="1">
                        <a:lnSpc>
                          <a:spcPct val="115000"/>
                        </a:lnSpc>
                        <a:spcBef>
                          <a:spcPts val="0"/>
                        </a:spcBef>
                        <a:spcAft>
                          <a:spcPts val="0"/>
                        </a:spcAft>
                        <a:buClrTx/>
                        <a:buSzTx/>
                        <a:buFontTx/>
                        <a:buNone/>
                        <a:tabLst/>
                        <a:defRPr/>
                      </a:pPr>
                      <a:r>
                        <a:rPr lang="en-ZA" sz="1400" b="1" i="0" kern="1200" dirty="0" smtClean="0">
                          <a:solidFill>
                            <a:schemeClr val="tx1"/>
                          </a:solidFill>
                          <a:effectLst/>
                          <a:latin typeface="Arial Narrow" pitchFamily="34" charset="0"/>
                          <a:ea typeface="+mn-ea"/>
                          <a:cs typeface="+mn-cs"/>
                        </a:rPr>
                        <a:t>Challenges: </a:t>
                      </a:r>
                      <a:r>
                        <a:rPr lang="en-ZA" sz="1400" dirty="0" smtClean="0">
                          <a:effectLst/>
                          <a:latin typeface="Arial Narrow" panose="020B0606020202030204" pitchFamily="34" charset="0"/>
                          <a:ea typeface="Calibri"/>
                          <a:cs typeface="ArialMT"/>
                        </a:rPr>
                        <a:t>DEA is awaiting the finalisation of the appointment of a service provider (CSIR). CSIR and GIZ in the process of finalising contractual and funding agreement. GIZ awaiting approval for the disbursement of funds from BMU head office in Germany.</a:t>
                      </a:r>
                    </a:p>
                    <a:p>
                      <a:pPr marL="0" marR="0" indent="0" algn="just" defTabSz="457200" rtl="0" eaLnBrk="1" fontAlgn="auto" latinLnBrk="0" hangingPunct="1">
                        <a:lnSpc>
                          <a:spcPct val="115000"/>
                        </a:lnSpc>
                        <a:spcBef>
                          <a:spcPts val="0"/>
                        </a:spcBef>
                        <a:spcAft>
                          <a:spcPts val="0"/>
                        </a:spcAft>
                        <a:buClrTx/>
                        <a:buSzTx/>
                        <a:buFontTx/>
                        <a:buNone/>
                        <a:tabLst/>
                        <a:defRPr/>
                      </a:pPr>
                      <a:r>
                        <a:rPr lang="en-ZA" sz="1400" b="1" i="0" kern="1200" dirty="0" smtClean="0">
                          <a:solidFill>
                            <a:schemeClr val="tx1"/>
                          </a:solidFill>
                          <a:effectLst/>
                          <a:latin typeface="Arial Narrow" pitchFamily="34" charset="0"/>
                          <a:ea typeface="+mn-ea"/>
                          <a:cs typeface="+mn-cs"/>
                        </a:rPr>
                        <a:t>Corrective measures: </a:t>
                      </a:r>
                      <a:r>
                        <a:rPr lang="en-ZA" sz="1400" b="1" i="0" kern="1200" baseline="0" dirty="0" smtClean="0">
                          <a:solidFill>
                            <a:schemeClr val="tx1"/>
                          </a:solidFill>
                          <a:effectLst/>
                          <a:latin typeface="Arial Narrow" pitchFamily="34" charset="0"/>
                          <a:ea typeface="+mn-ea"/>
                          <a:cs typeface="+mn-cs"/>
                        </a:rPr>
                        <a:t> </a:t>
                      </a:r>
                      <a:r>
                        <a:rPr lang="en-ZA" sz="1400" kern="1200" dirty="0" smtClean="0">
                          <a:solidFill>
                            <a:schemeClr val="tx1"/>
                          </a:solidFill>
                          <a:effectLst/>
                          <a:latin typeface="Arial Narrow" panose="020B0606020202030204" pitchFamily="34" charset="0"/>
                          <a:ea typeface="Calibri"/>
                          <a:cs typeface="ArialMT"/>
                        </a:rPr>
                        <a:t>Project will be concluded in the 2015/16 financial year</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2" name="Slide Number Placeholder 1"/>
          <p:cNvSpPr>
            <a:spLocks noGrp="1"/>
          </p:cNvSpPr>
          <p:nvPr>
            <p:ph type="sldNum" sz="quarter" idx="12"/>
          </p:nvPr>
        </p:nvSpPr>
        <p:spPr/>
        <p:txBody>
          <a:bodyPr/>
          <a:lstStyle/>
          <a:p>
            <a:pPr>
              <a:defRPr/>
            </a:pPr>
            <a:fld id="{9C457303-9F10-4D8F-8D76-077531F17F12}" type="slidenum">
              <a:rPr lang="en-US" smtClean="0">
                <a:solidFill>
                  <a:prstClr val="black">
                    <a:tint val="75000"/>
                  </a:prstClr>
                </a:solidFill>
              </a:rPr>
              <a:pPr>
                <a:defRPr/>
              </a:pPr>
              <a:t>49</a:t>
            </a:fld>
            <a:endParaRPr lang="en-US">
              <a:solidFill>
                <a:prstClr val="black">
                  <a:tint val="75000"/>
                </a:prstClr>
              </a:solidFill>
            </a:endParaRPr>
          </a:p>
        </p:txBody>
      </p:sp>
    </p:spTree>
    <p:extLst>
      <p:ext uri="{BB962C8B-B14F-4D97-AF65-F5344CB8AC3E}">
        <p14:creationId xmlns:p14="http://schemas.microsoft.com/office/powerpoint/2010/main" val="9058386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Title 1"/>
          <p:cNvSpPr>
            <a:spLocks noGrp="1"/>
          </p:cNvSpPr>
          <p:nvPr>
            <p:ph type="title"/>
          </p:nvPr>
        </p:nvSpPr>
        <p:spPr>
          <a:xfrm>
            <a:off x="457200" y="333723"/>
            <a:ext cx="8229600" cy="477836"/>
          </a:xfrm>
        </p:spPr>
        <p:txBody>
          <a:bodyPr/>
          <a:lstStyle/>
          <a:p>
            <a:pPr eaLnBrk="1" hangingPunct="1"/>
            <a:r>
              <a:rPr lang="en-US" altLang="en-US" sz="2600" dirty="0">
                <a:solidFill>
                  <a:srgbClr val="008000"/>
                </a:solidFill>
              </a:rPr>
              <a:t>PROGRAMME </a:t>
            </a:r>
            <a:r>
              <a:rPr lang="en-US" altLang="en-US" sz="2600" dirty="0" smtClean="0">
                <a:solidFill>
                  <a:srgbClr val="008000"/>
                </a:solidFill>
              </a:rPr>
              <a:t>1: </a:t>
            </a:r>
            <a:r>
              <a:rPr lang="en-US" altLang="en-US" sz="2600" dirty="0">
                <a:solidFill>
                  <a:srgbClr val="008000"/>
                </a:solidFill>
              </a:rPr>
              <a:t>ADMINISTRATION</a:t>
            </a:r>
          </a:p>
        </p:txBody>
      </p:sp>
      <p:graphicFrame>
        <p:nvGraphicFramePr>
          <p:cNvPr id="4" name="Group 121"/>
          <p:cNvGraphicFramePr>
            <a:graphicFrameLocks noGrp="1"/>
          </p:cNvGraphicFramePr>
          <p:nvPr>
            <p:ph idx="1"/>
            <p:extLst>
              <p:ext uri="{D42A27DB-BD31-4B8C-83A1-F6EECF244321}">
                <p14:modId xmlns:p14="http://schemas.microsoft.com/office/powerpoint/2010/main" val="3988230831"/>
              </p:ext>
            </p:extLst>
          </p:nvPr>
        </p:nvGraphicFramePr>
        <p:xfrm>
          <a:off x="259307" y="822669"/>
          <a:ext cx="8707272" cy="3476375"/>
        </p:xfrm>
        <a:graphic>
          <a:graphicData uri="http://schemas.openxmlformats.org/drawingml/2006/table">
            <a:tbl>
              <a:tblPr/>
              <a:tblGrid>
                <a:gridCol w="2050832"/>
                <a:gridCol w="1441986"/>
                <a:gridCol w="1587641"/>
                <a:gridCol w="3626813"/>
              </a:tblGrid>
              <a:tr h="345088">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chemeClr val="bg1"/>
                          </a:solidFill>
                          <a:effectLst/>
                          <a:latin typeface="Arial Narrow" pitchFamily="34" charset="0"/>
                          <a:ea typeface="+mn-ea"/>
                          <a:cs typeface="Arial" pitchFamily="34" charset="0"/>
                        </a:rPr>
                        <a:t>SO: Secure, harmonious, transformed and conducive working environment </a:t>
                      </a:r>
                      <a:endParaRPr kumimoji="0" lang="en-US" sz="1400" b="1" i="0" u="none" strike="noStrike" kern="1200" cap="none" normalizeH="0" baseline="0" dirty="0" smtClean="0">
                        <a:ln>
                          <a:noFill/>
                        </a:ln>
                        <a:solidFill>
                          <a:schemeClr val="bg1"/>
                        </a:solidFill>
                        <a:effectLst/>
                        <a:latin typeface="Arial Narrow" pitchFamily="34" charset="0"/>
                        <a:ea typeface="+mn-ea"/>
                        <a:cs typeface="Arial" pitchFamily="34" charset="0"/>
                      </a:endParaRPr>
                    </a:p>
                  </a:txBody>
                  <a:tcPr marL="91454" marR="9145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hMerge="1">
                  <a:txBody>
                    <a:bodyPr/>
                    <a:lstStyle/>
                    <a:p>
                      <a:endParaRPr lang="en-ZA"/>
                    </a:p>
                  </a:txBody>
                  <a:tcPr/>
                </a:tc>
                <a:tc hMerge="1">
                  <a:txBody>
                    <a:bodyPr/>
                    <a:lstStyle/>
                    <a:p>
                      <a:endParaRPr lang="en-ZA"/>
                    </a:p>
                  </a:txBody>
                  <a:tcPr/>
                </a:tc>
                <a:tc hMerge="1">
                  <a:txBody>
                    <a:bodyPr/>
                    <a:lstStyle/>
                    <a:p>
                      <a:endParaRPr lang="en-ZA"/>
                    </a:p>
                  </a:txBody>
                  <a:tcPr/>
                </a:tc>
              </a:tr>
              <a:tr h="57124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smtClean="0">
                          <a:ln>
                            <a:noFill/>
                          </a:ln>
                          <a:solidFill>
                            <a:schemeClr val="bg1"/>
                          </a:solidFill>
                          <a:effectLst/>
                          <a:latin typeface="Arial Narrow" pitchFamily="34" charset="0"/>
                          <a:ea typeface="+mn-ea"/>
                          <a:cs typeface="Arial" pitchFamily="34" charset="0"/>
                        </a:rPr>
                        <a:t>Performance indicator </a:t>
                      </a:r>
                    </a:p>
                  </a:txBody>
                  <a:tcPr marL="91454" marR="9145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algn="ctr">
                        <a:lnSpc>
                          <a:spcPct val="115000"/>
                        </a:lnSpc>
                        <a:spcAft>
                          <a:spcPts val="0"/>
                        </a:spcAft>
                      </a:pPr>
                      <a:r>
                        <a:rPr kumimoji="0" lang="en-ZA" sz="1400" b="1" i="0" u="none" strike="noStrike" kern="1200" cap="none" normalizeH="0" baseline="0" dirty="0" smtClean="0">
                          <a:ln>
                            <a:noFill/>
                          </a:ln>
                          <a:solidFill>
                            <a:schemeClr val="bg1"/>
                          </a:solidFill>
                          <a:effectLst/>
                          <a:latin typeface="Arial Narrow" pitchFamily="34" charset="0"/>
                          <a:ea typeface="+mn-ea"/>
                          <a:cs typeface="Arial" pitchFamily="34" charset="0"/>
                        </a:rPr>
                        <a:t>Baseline </a:t>
                      </a:r>
                      <a:endParaRPr kumimoji="0" lang="en-ZA" sz="1400" b="1" i="0" u="none" strike="noStrike" kern="1200" cap="none" normalizeH="0" baseline="0" dirty="0">
                        <a:ln>
                          <a:noFill/>
                        </a:ln>
                        <a:solidFill>
                          <a:schemeClr val="bg1"/>
                        </a:solidFill>
                        <a:effectLst/>
                        <a:latin typeface="Arial Narrow" pitchFamily="34" charset="0"/>
                        <a:ea typeface="+mn-ea"/>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algn="ctr">
                        <a:lnSpc>
                          <a:spcPct val="115000"/>
                        </a:lnSpc>
                        <a:spcAft>
                          <a:spcPts val="0"/>
                        </a:spcAft>
                      </a:pPr>
                      <a:r>
                        <a:rPr kumimoji="0" lang="en-ZA" sz="1400" b="1" i="0" u="none" strike="noStrike" kern="1200" cap="none" normalizeH="0" baseline="0" dirty="0" smtClean="0">
                          <a:ln>
                            <a:noFill/>
                          </a:ln>
                          <a:solidFill>
                            <a:schemeClr val="bg1"/>
                          </a:solidFill>
                          <a:effectLst/>
                          <a:latin typeface="Arial Narrow" pitchFamily="34" charset="0"/>
                          <a:ea typeface="+mn-ea"/>
                          <a:cs typeface="Arial" pitchFamily="34" charset="0"/>
                        </a:rPr>
                        <a:t>Annual target </a:t>
                      </a:r>
                    </a:p>
                    <a:p>
                      <a:pPr algn="ctr">
                        <a:lnSpc>
                          <a:spcPct val="115000"/>
                        </a:lnSpc>
                        <a:spcAft>
                          <a:spcPts val="0"/>
                        </a:spcAft>
                      </a:pPr>
                      <a:r>
                        <a:rPr kumimoji="0" lang="en-ZA" sz="1400" b="1" i="0" u="none" strike="noStrike" kern="1200" cap="none" normalizeH="0" baseline="0" dirty="0" smtClean="0">
                          <a:ln>
                            <a:noFill/>
                          </a:ln>
                          <a:solidFill>
                            <a:schemeClr val="bg1"/>
                          </a:solidFill>
                          <a:effectLst/>
                          <a:latin typeface="Arial Narrow" pitchFamily="34" charset="0"/>
                          <a:ea typeface="+mn-ea"/>
                          <a:cs typeface="Arial" pitchFamily="34" charset="0"/>
                        </a:rPr>
                        <a:t>2014/15</a:t>
                      </a:r>
                      <a:endParaRPr kumimoji="0" lang="en-ZA" sz="1400" b="1" i="0" u="none" strike="noStrike" kern="1200" cap="none" normalizeH="0" baseline="0" dirty="0">
                        <a:ln>
                          <a:noFill/>
                        </a:ln>
                        <a:solidFill>
                          <a:schemeClr val="bg1"/>
                        </a:solidFill>
                        <a:effectLst/>
                        <a:latin typeface="Arial Narrow" pitchFamily="34" charset="0"/>
                        <a:ea typeface="+mn-ea"/>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cap="none" normalizeH="0" baseline="0" dirty="0" smtClean="0">
                          <a:ln>
                            <a:noFill/>
                          </a:ln>
                          <a:solidFill>
                            <a:schemeClr val="bg1"/>
                          </a:solidFill>
                          <a:effectLst/>
                          <a:latin typeface="Arial Narrow" pitchFamily="34" charset="0"/>
                          <a:cs typeface="Arial" pitchFamily="34" charset="0"/>
                        </a:rPr>
                        <a:t>Achievements/Challenges/Corrective measures</a:t>
                      </a:r>
                    </a:p>
                    <a:p>
                      <a:pPr algn="ctr"/>
                      <a:endParaRPr lang="en-ZA" sz="1400" dirty="0">
                        <a:solidFill>
                          <a:schemeClr val="bg1"/>
                        </a:solidFill>
                      </a:endParaRPr>
                    </a:p>
                  </a:txBody>
                  <a:tcPr marL="91454" marR="9145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r>
              <a:tr h="851584">
                <a:tc>
                  <a:txBody>
                    <a:bodyPr/>
                    <a:lstStyle/>
                    <a:p>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Percentage of Women, Blacks and People with disabilities at DEA</a:t>
                      </a:r>
                      <a:endParaRPr kumimoji="0" lang="en-US" sz="1200" b="1" i="0" u="none" strike="noStrike" kern="1200" cap="none" normalizeH="0" baseline="0" dirty="0" smtClean="0">
                        <a:ln>
                          <a:noFill/>
                        </a:ln>
                        <a:solidFill>
                          <a:schemeClr val="tx1"/>
                        </a:solidFill>
                        <a:effectLst/>
                        <a:latin typeface="Arial Narrow" pitchFamily="34" charset="0"/>
                        <a:ea typeface="+mn-ea"/>
                        <a:cs typeface="Arial" charset="0"/>
                      </a:endParaRPr>
                    </a:p>
                  </a:txBody>
                  <a:tcPr marL="45728" marR="45728" marT="45735" marB="4573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a:lnSpc>
                          <a:spcPct val="115000"/>
                        </a:lnSpc>
                        <a:spcAft>
                          <a:spcPts val="0"/>
                        </a:spcAft>
                      </a:pPr>
                      <a:r>
                        <a:rPr kumimoji="0" lang="en-ZA" sz="1400" b="0" i="0" u="none" strike="noStrike" kern="1200" cap="none" normalizeH="0" baseline="0" dirty="0">
                          <a:ln>
                            <a:noFill/>
                          </a:ln>
                          <a:solidFill>
                            <a:schemeClr val="tx1"/>
                          </a:solidFill>
                          <a:effectLst/>
                          <a:latin typeface="Arial Narrow" pitchFamily="34" charset="0"/>
                          <a:ea typeface="+mn-ea"/>
                          <a:cs typeface="Arial" charset="0"/>
                        </a:rPr>
                        <a:t>Women 56% (846/1514)</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just">
                        <a:lnSpc>
                          <a:spcPct val="115000"/>
                        </a:lnSpc>
                        <a:spcAft>
                          <a:spcPts val="0"/>
                        </a:spcAft>
                      </a:pPr>
                      <a:r>
                        <a:rPr kumimoji="0" lang="en-ZA" sz="1400" b="0" i="0" u="none" strike="noStrike" kern="1200" cap="none" normalizeH="0" baseline="0" dirty="0">
                          <a:ln>
                            <a:noFill/>
                          </a:ln>
                          <a:solidFill>
                            <a:schemeClr val="tx1"/>
                          </a:solidFill>
                          <a:effectLst/>
                          <a:latin typeface="Arial Narrow" pitchFamily="34" charset="0"/>
                          <a:ea typeface="+mn-ea"/>
                          <a:cs typeface="Arial" charset="0"/>
                        </a:rPr>
                        <a:t>50 %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just" defTabSz="457200" rtl="0" eaLnBrk="1" fontAlgn="auto" latinLnBrk="0" hangingPunct="1">
                        <a:lnSpc>
                          <a:spcPct val="115000"/>
                        </a:lnSpc>
                        <a:spcBef>
                          <a:spcPts val="0"/>
                        </a:spcBef>
                        <a:spcAft>
                          <a:spcPts val="0"/>
                        </a:spcAft>
                        <a:buClrTx/>
                        <a:buSzTx/>
                        <a:buFontTx/>
                        <a:buNone/>
                        <a:tabLst/>
                        <a:defRPr/>
                      </a:pPr>
                      <a:r>
                        <a:rPr lang="en-ZA" sz="1400" b="1" i="1" kern="1200" dirty="0" smtClean="0">
                          <a:solidFill>
                            <a:schemeClr val="tx1"/>
                          </a:solidFill>
                          <a:effectLst/>
                          <a:latin typeface="Arial Narrow" pitchFamily="34" charset="0"/>
                          <a:ea typeface="+mn-ea"/>
                          <a:cs typeface="+mn-cs"/>
                        </a:rPr>
                        <a:t>Progress</a:t>
                      </a:r>
                      <a:r>
                        <a:rPr lang="en-ZA" sz="1400" kern="1200" dirty="0" smtClean="0">
                          <a:solidFill>
                            <a:schemeClr val="tx1"/>
                          </a:solidFill>
                          <a:effectLst/>
                          <a:latin typeface="Arial Narrow" pitchFamily="34" charset="0"/>
                          <a:ea typeface="+mn-ea"/>
                          <a:cs typeface="+mn-cs"/>
                        </a:rPr>
                        <a:t>:</a:t>
                      </a:r>
                    </a:p>
                    <a:p>
                      <a:pPr algn="just">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56</a:t>
                      </a:r>
                      <a:r>
                        <a:rPr kumimoji="0" lang="en-ZA" sz="1400" b="0" i="0" u="none" strike="noStrike" kern="1200" cap="none" normalizeH="0" baseline="0" dirty="0">
                          <a:ln>
                            <a:noFill/>
                          </a:ln>
                          <a:solidFill>
                            <a:schemeClr val="tx1"/>
                          </a:solidFill>
                          <a:effectLst/>
                          <a:latin typeface="Arial Narrow" pitchFamily="34" charset="0"/>
                          <a:ea typeface="+mn-ea"/>
                          <a:cs typeface="Arial" charset="0"/>
                        </a:rPr>
                        <a:t>% (926/ 1654)</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515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Percentage of Women, Blacks and People with disabilities at DEA</a:t>
                      </a:r>
                      <a:endParaRPr kumimoji="0" lang="en-US" sz="1200" b="1" i="0" u="none" strike="noStrike" kern="1200" cap="none" normalizeH="0" baseline="0" dirty="0" smtClean="0">
                        <a:ln>
                          <a:noFill/>
                        </a:ln>
                        <a:solidFill>
                          <a:schemeClr val="tx1"/>
                        </a:solidFill>
                        <a:effectLst/>
                        <a:latin typeface="Arial Narrow" pitchFamily="34" charset="0"/>
                        <a:ea typeface="+mn-ea"/>
                        <a:cs typeface="Arial" charset="0"/>
                      </a:endParaRPr>
                    </a:p>
                  </a:txBody>
                  <a:tcPr marL="45728" marR="45728" marT="45735" marB="4573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just">
                        <a:lnSpc>
                          <a:spcPct val="115000"/>
                        </a:lnSpc>
                        <a:spcAft>
                          <a:spcPts val="0"/>
                        </a:spcAft>
                      </a:pPr>
                      <a:r>
                        <a:rPr kumimoji="0" lang="en-ZA" sz="1400" b="0" i="0" u="none" strike="noStrike" kern="1200" cap="none" normalizeH="0" baseline="0" dirty="0">
                          <a:ln>
                            <a:noFill/>
                          </a:ln>
                          <a:solidFill>
                            <a:schemeClr val="tx1"/>
                          </a:solidFill>
                          <a:effectLst/>
                          <a:latin typeface="Arial Narrow" pitchFamily="34" charset="0"/>
                          <a:ea typeface="+mn-ea"/>
                          <a:cs typeface="Arial" charset="0"/>
                        </a:rPr>
                        <a:t>Blacks 90%</a:t>
                      </a:r>
                    </a:p>
                    <a:p>
                      <a:pPr algn="just">
                        <a:lnSpc>
                          <a:spcPct val="115000"/>
                        </a:lnSpc>
                        <a:spcAft>
                          <a:spcPts val="0"/>
                        </a:spcAft>
                      </a:pPr>
                      <a:r>
                        <a:rPr kumimoji="0" lang="en-ZA" sz="1400" b="0" i="0" u="none" strike="noStrike" kern="1200" cap="none" normalizeH="0" baseline="0" dirty="0">
                          <a:ln>
                            <a:noFill/>
                          </a:ln>
                          <a:solidFill>
                            <a:schemeClr val="tx1"/>
                          </a:solidFill>
                          <a:effectLst/>
                          <a:latin typeface="Arial Narrow" pitchFamily="34" charset="0"/>
                          <a:ea typeface="+mn-ea"/>
                          <a:cs typeface="Arial" charset="0"/>
                        </a:rPr>
                        <a:t>(1360/1514)</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just">
                        <a:lnSpc>
                          <a:spcPct val="115000"/>
                        </a:lnSpc>
                        <a:spcAft>
                          <a:spcPts val="0"/>
                        </a:spcAft>
                      </a:pPr>
                      <a:r>
                        <a:rPr kumimoji="0" lang="en-ZA" sz="1400" b="0" i="0" u="none" strike="noStrike" kern="1200" cap="none" normalizeH="0" baseline="0" dirty="0">
                          <a:ln>
                            <a:noFill/>
                          </a:ln>
                          <a:solidFill>
                            <a:schemeClr val="tx1"/>
                          </a:solidFill>
                          <a:effectLst/>
                          <a:latin typeface="Arial Narrow" pitchFamily="34" charset="0"/>
                          <a:ea typeface="+mn-ea"/>
                          <a:cs typeface="Arial" charset="0"/>
                        </a:rPr>
                        <a:t>90 %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just" defTabSz="457200" rtl="0" eaLnBrk="1" fontAlgn="auto" latinLnBrk="0" hangingPunct="1">
                        <a:lnSpc>
                          <a:spcPct val="115000"/>
                        </a:lnSpc>
                        <a:spcBef>
                          <a:spcPts val="0"/>
                        </a:spcBef>
                        <a:spcAft>
                          <a:spcPts val="0"/>
                        </a:spcAft>
                        <a:buClrTx/>
                        <a:buSzTx/>
                        <a:buFontTx/>
                        <a:buNone/>
                        <a:tabLst/>
                        <a:defRPr/>
                      </a:pPr>
                      <a:r>
                        <a:rPr lang="en-ZA" sz="1400" b="1" i="1" kern="1200" dirty="0" smtClean="0">
                          <a:solidFill>
                            <a:schemeClr val="tx1"/>
                          </a:solidFill>
                          <a:effectLst/>
                          <a:latin typeface="Arial Narrow" pitchFamily="34" charset="0"/>
                          <a:ea typeface="+mn-ea"/>
                          <a:cs typeface="+mn-cs"/>
                        </a:rPr>
                        <a:t>Progress</a:t>
                      </a:r>
                      <a:r>
                        <a:rPr lang="en-ZA" sz="1400" kern="1200" dirty="0" smtClean="0">
                          <a:solidFill>
                            <a:schemeClr val="tx1"/>
                          </a:solidFill>
                          <a:effectLst/>
                          <a:latin typeface="Arial Narrow" pitchFamily="34" charset="0"/>
                          <a:ea typeface="+mn-ea"/>
                          <a:cs typeface="+mn-cs"/>
                        </a:rPr>
                        <a:t>:</a:t>
                      </a:r>
                    </a:p>
                    <a:p>
                      <a:pPr algn="just">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90.5</a:t>
                      </a:r>
                      <a:r>
                        <a:rPr kumimoji="0" lang="en-ZA" sz="1400" b="0" i="0" u="none" strike="noStrike" kern="1200" cap="none" normalizeH="0" baseline="0" dirty="0">
                          <a:ln>
                            <a:noFill/>
                          </a:ln>
                          <a:solidFill>
                            <a:schemeClr val="tx1"/>
                          </a:solidFill>
                          <a:effectLst/>
                          <a:latin typeface="Arial Narrow" pitchFamily="34" charset="0"/>
                          <a:ea typeface="+mn-ea"/>
                          <a:cs typeface="Arial" charset="0"/>
                        </a:rPr>
                        <a:t>% (1497 /1654)</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5687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Percentage of Women, Blacks and People with disabilities at DEA</a:t>
                      </a:r>
                      <a:endParaRPr kumimoji="0" lang="en-ZA" sz="1200" b="1" i="0" u="none" strike="noStrike" kern="1200" cap="none" normalizeH="0" baseline="0" dirty="0" smtClean="0">
                        <a:ln>
                          <a:noFill/>
                        </a:ln>
                        <a:solidFill>
                          <a:schemeClr val="tx1"/>
                        </a:solidFill>
                        <a:effectLst/>
                        <a:latin typeface="Arial Narrow" pitchFamily="34" charset="0"/>
                        <a:ea typeface="+mn-ea"/>
                        <a:cs typeface="Arial" charset="0"/>
                      </a:endParaRPr>
                    </a:p>
                  </a:txBody>
                  <a:tcPr marL="45728" marR="45728" marT="45735" marB="4573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just">
                        <a:lnSpc>
                          <a:spcPct val="115000"/>
                        </a:lnSpc>
                        <a:spcAft>
                          <a:spcPts val="0"/>
                        </a:spcAft>
                      </a:pPr>
                      <a:r>
                        <a:rPr kumimoji="0" lang="en-ZA" sz="1400" b="0" i="0" u="none" strike="noStrike" kern="1200" cap="none" normalizeH="0" baseline="0" dirty="0">
                          <a:ln>
                            <a:noFill/>
                          </a:ln>
                          <a:solidFill>
                            <a:schemeClr val="tx1"/>
                          </a:solidFill>
                          <a:effectLst/>
                          <a:latin typeface="Arial Narrow" pitchFamily="34" charset="0"/>
                          <a:ea typeface="+mn-ea"/>
                          <a:cs typeface="Arial" charset="0"/>
                        </a:rPr>
                        <a:t>2% People with</a:t>
                      </a:r>
                    </a:p>
                    <a:p>
                      <a:pPr algn="just">
                        <a:lnSpc>
                          <a:spcPct val="115000"/>
                        </a:lnSpc>
                        <a:spcAft>
                          <a:spcPts val="0"/>
                        </a:spcAft>
                      </a:pPr>
                      <a:r>
                        <a:rPr kumimoji="0" lang="en-ZA" sz="1400" b="0" i="0" u="none" strike="noStrike" kern="1200" cap="none" normalizeH="0" baseline="0" dirty="0">
                          <a:ln>
                            <a:noFill/>
                          </a:ln>
                          <a:solidFill>
                            <a:schemeClr val="tx1"/>
                          </a:solidFill>
                          <a:effectLst/>
                          <a:latin typeface="Arial Narrow" pitchFamily="34" charset="0"/>
                          <a:ea typeface="+mn-ea"/>
                          <a:cs typeface="Arial" charset="0"/>
                        </a:rPr>
                        <a:t>disabilities</a:t>
                      </a:r>
                    </a:p>
                    <a:p>
                      <a:pPr algn="just">
                        <a:lnSpc>
                          <a:spcPct val="115000"/>
                        </a:lnSpc>
                        <a:spcAft>
                          <a:spcPts val="0"/>
                        </a:spcAft>
                      </a:pPr>
                      <a:r>
                        <a:rPr kumimoji="0" lang="en-ZA" sz="1400" b="0" i="0" u="none" strike="noStrike" kern="1200" cap="none" normalizeH="0" baseline="0" dirty="0">
                          <a:ln>
                            <a:noFill/>
                          </a:ln>
                          <a:solidFill>
                            <a:schemeClr val="tx1"/>
                          </a:solidFill>
                          <a:effectLst/>
                          <a:latin typeface="Arial Narrow" pitchFamily="34" charset="0"/>
                          <a:ea typeface="+mn-ea"/>
                          <a:cs typeface="Arial" charset="0"/>
                        </a:rPr>
                        <a:t>(32/1514)</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just">
                        <a:lnSpc>
                          <a:spcPct val="115000"/>
                        </a:lnSpc>
                        <a:spcAft>
                          <a:spcPts val="0"/>
                        </a:spcAft>
                      </a:pPr>
                      <a:r>
                        <a:rPr kumimoji="0" lang="en-ZA" sz="1400" b="0" i="0" u="none" strike="noStrike" kern="1200" cap="none" normalizeH="0" baseline="0" dirty="0">
                          <a:ln>
                            <a:noFill/>
                          </a:ln>
                          <a:solidFill>
                            <a:schemeClr val="tx1"/>
                          </a:solidFill>
                          <a:effectLst/>
                          <a:latin typeface="Arial Narrow" pitchFamily="34" charset="0"/>
                          <a:ea typeface="+mn-ea"/>
                          <a:cs typeface="Arial" charset="0"/>
                        </a:rPr>
                        <a:t>2 %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just" defTabSz="457200" rtl="0" eaLnBrk="1" fontAlgn="auto" latinLnBrk="0" hangingPunct="1">
                        <a:lnSpc>
                          <a:spcPct val="115000"/>
                        </a:lnSpc>
                        <a:spcBef>
                          <a:spcPts val="0"/>
                        </a:spcBef>
                        <a:spcAft>
                          <a:spcPts val="0"/>
                        </a:spcAft>
                        <a:buClrTx/>
                        <a:buSzTx/>
                        <a:buFontTx/>
                        <a:buNone/>
                        <a:tabLst/>
                        <a:defRPr/>
                      </a:pPr>
                      <a:r>
                        <a:rPr lang="en-ZA" sz="1400" b="1" i="1" kern="1200" dirty="0" smtClean="0">
                          <a:solidFill>
                            <a:schemeClr val="tx1"/>
                          </a:solidFill>
                          <a:effectLst/>
                          <a:latin typeface="Arial Narrow" pitchFamily="34" charset="0"/>
                          <a:ea typeface="+mn-ea"/>
                          <a:cs typeface="+mn-cs"/>
                        </a:rPr>
                        <a:t>Progress</a:t>
                      </a:r>
                      <a:r>
                        <a:rPr lang="en-ZA" sz="1400" kern="1200" dirty="0" smtClean="0">
                          <a:solidFill>
                            <a:schemeClr val="tx1"/>
                          </a:solidFill>
                          <a:effectLst/>
                          <a:latin typeface="Arial Narrow" pitchFamily="34" charset="0"/>
                          <a:ea typeface="+mn-ea"/>
                          <a:cs typeface="+mn-cs"/>
                        </a:rPr>
                        <a:t>:</a:t>
                      </a:r>
                    </a:p>
                    <a:p>
                      <a:pPr algn="just">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2.8 </a:t>
                      </a:r>
                      <a:r>
                        <a:rPr kumimoji="0" lang="en-ZA" sz="1400" b="0" i="0" u="none" strike="noStrike" kern="1200" cap="none" normalizeH="0" baseline="0" dirty="0">
                          <a:ln>
                            <a:noFill/>
                          </a:ln>
                          <a:solidFill>
                            <a:schemeClr val="tx1"/>
                          </a:solidFill>
                          <a:effectLst/>
                          <a:latin typeface="Arial Narrow" pitchFamily="34" charset="0"/>
                          <a:ea typeface="+mn-ea"/>
                          <a:cs typeface="Arial" charset="0"/>
                        </a:rPr>
                        <a:t>% (47/1654)</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 name="Slide Number Placeholder 1"/>
          <p:cNvSpPr>
            <a:spLocks noGrp="1"/>
          </p:cNvSpPr>
          <p:nvPr>
            <p:ph type="sldNum" sz="quarter" idx="12"/>
          </p:nvPr>
        </p:nvSpPr>
        <p:spPr/>
        <p:txBody>
          <a:bodyPr/>
          <a:lstStyle/>
          <a:p>
            <a:pPr>
              <a:defRPr/>
            </a:pPr>
            <a:fld id="{9C457303-9F10-4D8F-8D76-077531F17F12}" type="slidenum">
              <a:rPr lang="en-US" smtClean="0">
                <a:solidFill>
                  <a:prstClr val="black">
                    <a:tint val="75000"/>
                  </a:prstClr>
                </a:solidFill>
              </a:rPr>
              <a:pPr>
                <a:defRPr/>
              </a:pPr>
              <a:t>5</a:t>
            </a:fld>
            <a:endParaRPr lang="en-US">
              <a:solidFill>
                <a:prstClr val="black">
                  <a:tint val="75000"/>
                </a:prstClr>
              </a:solidFill>
            </a:endParaRPr>
          </a:p>
        </p:txBody>
      </p:sp>
    </p:spTree>
    <p:extLst>
      <p:ext uri="{BB962C8B-B14F-4D97-AF65-F5344CB8AC3E}">
        <p14:creationId xmlns:p14="http://schemas.microsoft.com/office/powerpoint/2010/main" val="180448005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Title 1"/>
          <p:cNvSpPr>
            <a:spLocks noGrp="1"/>
          </p:cNvSpPr>
          <p:nvPr>
            <p:ph type="title"/>
          </p:nvPr>
        </p:nvSpPr>
        <p:spPr>
          <a:xfrm>
            <a:off x="457200" y="139737"/>
            <a:ext cx="8229600" cy="584344"/>
          </a:xfrm>
        </p:spPr>
        <p:txBody>
          <a:bodyPr/>
          <a:lstStyle/>
          <a:p>
            <a:pPr eaLnBrk="1" hangingPunct="1"/>
            <a:r>
              <a:rPr lang="en-US" altLang="en-US" sz="2600" dirty="0">
                <a:solidFill>
                  <a:srgbClr val="008000"/>
                </a:solidFill>
              </a:rPr>
              <a:t>PROGRAMME 4: CLIMATE CHANGE AND AIR QUALITY</a:t>
            </a:r>
          </a:p>
        </p:txBody>
      </p:sp>
      <p:graphicFrame>
        <p:nvGraphicFramePr>
          <p:cNvPr id="12" name="Group 121"/>
          <p:cNvGraphicFramePr>
            <a:graphicFrameLocks noGrp="1"/>
          </p:cNvGraphicFramePr>
          <p:nvPr>
            <p:ph idx="1"/>
            <p:extLst>
              <p:ext uri="{D42A27DB-BD31-4B8C-83A1-F6EECF244321}">
                <p14:modId xmlns:p14="http://schemas.microsoft.com/office/powerpoint/2010/main" val="743009343"/>
              </p:ext>
            </p:extLst>
          </p:nvPr>
        </p:nvGraphicFramePr>
        <p:xfrm>
          <a:off x="245659" y="613215"/>
          <a:ext cx="8666329" cy="4750572"/>
        </p:xfrm>
        <a:graphic>
          <a:graphicData uri="http://schemas.openxmlformats.org/drawingml/2006/table">
            <a:tbl>
              <a:tblPr/>
              <a:tblGrid>
                <a:gridCol w="2661846"/>
                <a:gridCol w="1829452"/>
                <a:gridCol w="1788235"/>
                <a:gridCol w="2386796"/>
              </a:tblGrid>
              <a:tr h="235975">
                <a:tc gridSpan="4">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schemeClr val="bg1"/>
                          </a:solidFill>
                          <a:effectLst/>
                          <a:uLnTx/>
                          <a:uFillTx/>
                          <a:latin typeface="Arial Narrow" pitchFamily="34" charset="0"/>
                          <a:ea typeface="+mn-ea"/>
                          <a:cs typeface="+mn-cs"/>
                        </a:rPr>
                        <a:t>SO: A fair contribution to the global effort to stabilize GHG concentrations in the atmosphere facilitated</a:t>
                      </a:r>
                      <a:endParaRPr kumimoji="0" lang="en-US" sz="1400" b="1" i="0" u="none" strike="noStrike" kern="1200" cap="none" spc="0" normalizeH="0" baseline="0" noProof="0" dirty="0">
                        <a:ln>
                          <a:noFill/>
                        </a:ln>
                        <a:solidFill>
                          <a:schemeClr val="bg1"/>
                        </a:solidFill>
                        <a:effectLst/>
                        <a:uLnTx/>
                        <a:uFillTx/>
                        <a:latin typeface="Arial Narrow" pitchFamily="34" charset="0"/>
                        <a:ea typeface="+mn-ea"/>
                        <a:cs typeface="+mn-cs"/>
                      </a:endParaRPr>
                    </a:p>
                  </a:txBody>
                  <a:tcPr marL="91454" marR="9145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hMerge="1">
                  <a:txBody>
                    <a:bodyPr/>
                    <a:lstStyle/>
                    <a:p>
                      <a:endParaRPr lang="en-ZA"/>
                    </a:p>
                  </a:txBody>
                  <a:tcPr/>
                </a:tc>
                <a:tc hMerge="1">
                  <a:txBody>
                    <a:bodyPr/>
                    <a:lstStyle/>
                    <a:p>
                      <a:endParaRPr lang="en-ZA"/>
                    </a:p>
                  </a:txBody>
                  <a:tcPr/>
                </a:tc>
                <a:tc hMerge="1">
                  <a:txBody>
                    <a:bodyPr/>
                    <a:lstStyle/>
                    <a:p>
                      <a:endParaRPr lang="en-ZA"/>
                    </a:p>
                  </a:txBody>
                  <a:tcPr/>
                </a:tc>
              </a:tr>
              <a:tr h="4192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smtClean="0">
                          <a:ln>
                            <a:noFill/>
                          </a:ln>
                          <a:solidFill>
                            <a:schemeClr val="bg1"/>
                          </a:solidFill>
                          <a:effectLst/>
                          <a:latin typeface="Arial Narrow" pitchFamily="34" charset="0"/>
                          <a:ea typeface="+mn-ea"/>
                          <a:cs typeface="Arial" charset="0"/>
                        </a:rPr>
                        <a:t>Performance indicator </a:t>
                      </a:r>
                    </a:p>
                  </a:txBody>
                  <a:tcPr marL="91454" marR="9145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algn="ctr">
                        <a:lnSpc>
                          <a:spcPct val="115000"/>
                        </a:lnSpc>
                        <a:spcAft>
                          <a:spcPts val="0"/>
                        </a:spcAft>
                      </a:pPr>
                      <a:r>
                        <a:rPr kumimoji="0" lang="en-ZA" sz="1400" b="1" i="0" u="none" strike="noStrike" kern="1200" cap="none" spc="0" normalizeH="0" baseline="0" dirty="0">
                          <a:ln>
                            <a:noFill/>
                          </a:ln>
                          <a:solidFill>
                            <a:schemeClr val="bg1"/>
                          </a:solidFill>
                          <a:effectLst/>
                          <a:uLnTx/>
                          <a:uFillTx/>
                          <a:latin typeface="Arial Narrow" pitchFamily="34" charset="0"/>
                          <a:ea typeface="+mn-ea"/>
                          <a:cs typeface="Arial" pitchFamily="34" charset="0"/>
                        </a:rPr>
                        <a:t>BASELINE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algn="ctr">
                        <a:lnSpc>
                          <a:spcPct val="115000"/>
                        </a:lnSpc>
                        <a:spcAft>
                          <a:spcPts val="0"/>
                        </a:spcAft>
                      </a:pPr>
                      <a:r>
                        <a:rPr kumimoji="0" lang="en-ZA" sz="1400" b="1" i="0" u="none" strike="noStrike" kern="1200" cap="none" spc="0" normalizeH="0" baseline="0" dirty="0">
                          <a:ln>
                            <a:noFill/>
                          </a:ln>
                          <a:solidFill>
                            <a:schemeClr val="bg1"/>
                          </a:solidFill>
                          <a:effectLst/>
                          <a:uLnTx/>
                          <a:uFillTx/>
                          <a:latin typeface="Arial Narrow" pitchFamily="34" charset="0"/>
                          <a:ea typeface="+mn-ea"/>
                          <a:cs typeface="Arial" pitchFamily="34" charset="0"/>
                        </a:rPr>
                        <a:t>ANNUAL TARGET </a:t>
                      </a:r>
                    </a:p>
                    <a:p>
                      <a:pPr algn="ctr">
                        <a:lnSpc>
                          <a:spcPct val="115000"/>
                        </a:lnSpc>
                        <a:spcAft>
                          <a:spcPts val="0"/>
                        </a:spcAft>
                      </a:pPr>
                      <a:r>
                        <a:rPr kumimoji="0" lang="en-ZA" sz="1400" b="1" i="0" u="none" strike="noStrike" kern="1200" cap="none" spc="0" normalizeH="0" baseline="0" dirty="0">
                          <a:ln>
                            <a:noFill/>
                          </a:ln>
                          <a:solidFill>
                            <a:schemeClr val="bg1"/>
                          </a:solidFill>
                          <a:effectLst/>
                          <a:uLnTx/>
                          <a:uFillTx/>
                          <a:latin typeface="Arial Narrow" pitchFamily="34" charset="0"/>
                          <a:ea typeface="+mn-ea"/>
                          <a:cs typeface="Arial" pitchFamily="34" charset="0"/>
                        </a:rPr>
                        <a:t>2014/15</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smtClean="0">
                          <a:ln>
                            <a:noFill/>
                          </a:ln>
                          <a:solidFill>
                            <a:schemeClr val="bg1"/>
                          </a:solidFill>
                          <a:effectLst/>
                          <a:uLnTx/>
                          <a:uFillTx/>
                          <a:latin typeface="Arial Narrow" pitchFamily="34" charset="0"/>
                          <a:ea typeface="+mn-ea"/>
                          <a:cs typeface="Arial" pitchFamily="34" charset="0"/>
                        </a:rPr>
                        <a:t>Achievements/Challenges/Corrective measures</a:t>
                      </a:r>
                    </a:p>
                  </a:txBody>
                  <a:tcPr marL="91454" marR="9145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r>
              <a:tr h="360383">
                <a:tc row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300" kern="1200" dirty="0" smtClean="0">
                          <a:solidFill>
                            <a:schemeClr val="tx1"/>
                          </a:solidFill>
                          <a:effectLst/>
                          <a:latin typeface="Arial Narrow"/>
                          <a:ea typeface="Calibri"/>
                          <a:cs typeface="ArialMT"/>
                        </a:rPr>
                        <a:t>Number of Climate Change Response Policy interventions implemented </a:t>
                      </a:r>
                    </a:p>
                  </a:txBody>
                  <a:tcPr marL="45728" marR="45728"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a:txBody>
                    <a:bodyPr/>
                    <a:lstStyle/>
                    <a:p>
                      <a:pPr algn="l">
                        <a:lnSpc>
                          <a:spcPct val="115000"/>
                        </a:lnSpc>
                        <a:spcAft>
                          <a:spcPts val="0"/>
                        </a:spcAft>
                      </a:pPr>
                      <a:r>
                        <a:rPr lang="en-ZA" sz="1300" kern="1200" dirty="0" smtClean="0">
                          <a:solidFill>
                            <a:schemeClr val="tx1"/>
                          </a:solidFill>
                          <a:effectLst/>
                          <a:latin typeface="Arial Narrow"/>
                          <a:ea typeface="Calibri"/>
                          <a:cs typeface="ArialMT"/>
                        </a:rPr>
                        <a:t>Mapping existing</a:t>
                      </a:r>
                    </a:p>
                    <a:p>
                      <a:pPr algn="l">
                        <a:lnSpc>
                          <a:spcPct val="115000"/>
                        </a:lnSpc>
                        <a:spcAft>
                          <a:spcPts val="0"/>
                        </a:spcAft>
                      </a:pPr>
                      <a:r>
                        <a:rPr lang="en-ZA" sz="1300" kern="1200" dirty="0" smtClean="0">
                          <a:solidFill>
                            <a:schemeClr val="tx1"/>
                          </a:solidFill>
                          <a:effectLst/>
                          <a:latin typeface="Arial Narrow"/>
                          <a:ea typeface="Calibri"/>
                          <a:cs typeface="ArialMT"/>
                        </a:rPr>
                        <a:t>relevant research,</a:t>
                      </a:r>
                    </a:p>
                    <a:p>
                      <a:pPr algn="l">
                        <a:lnSpc>
                          <a:spcPct val="115000"/>
                        </a:lnSpc>
                        <a:spcAft>
                          <a:spcPts val="0"/>
                        </a:spcAft>
                      </a:pPr>
                      <a:r>
                        <a:rPr lang="en-ZA" sz="1300" kern="1200" dirty="0" smtClean="0">
                          <a:solidFill>
                            <a:schemeClr val="tx1"/>
                          </a:solidFill>
                          <a:effectLst/>
                          <a:latin typeface="Arial Narrow"/>
                          <a:ea typeface="Calibri"/>
                          <a:cs typeface="ArialMT"/>
                        </a:rPr>
                        <a:t>Planning and modelling processes concluded.</a:t>
                      </a:r>
                    </a:p>
                    <a:p>
                      <a:pPr algn="l">
                        <a:lnSpc>
                          <a:spcPct val="115000"/>
                        </a:lnSpc>
                        <a:spcAft>
                          <a:spcPts val="0"/>
                        </a:spcAft>
                      </a:pPr>
                      <a:r>
                        <a:rPr lang="en-ZA" sz="1300" kern="1200" dirty="0" smtClean="0">
                          <a:solidFill>
                            <a:schemeClr val="tx1"/>
                          </a:solidFill>
                          <a:effectLst/>
                          <a:latin typeface="Arial Narrow"/>
                          <a:ea typeface="Calibri"/>
                          <a:cs typeface="ArialMT"/>
                        </a:rPr>
                        <a:t>A carbon budgets/</a:t>
                      </a:r>
                    </a:p>
                    <a:p>
                      <a:pPr algn="l">
                        <a:lnSpc>
                          <a:spcPct val="115000"/>
                        </a:lnSpc>
                        <a:spcAft>
                          <a:spcPts val="0"/>
                        </a:spcAft>
                      </a:pPr>
                      <a:r>
                        <a:rPr lang="en-ZA" sz="1300" kern="1200" dirty="0" smtClean="0">
                          <a:solidFill>
                            <a:schemeClr val="tx1"/>
                          </a:solidFill>
                          <a:effectLst/>
                          <a:latin typeface="Arial Narrow"/>
                          <a:ea typeface="Calibri"/>
                          <a:cs typeface="ArialMT"/>
                        </a:rPr>
                        <a:t>carbon tax report has been produced</a:t>
                      </a:r>
                    </a:p>
                    <a:p>
                      <a:pPr algn="l">
                        <a:lnSpc>
                          <a:spcPct val="115000"/>
                        </a:lnSpc>
                        <a:spcAft>
                          <a:spcPts val="0"/>
                        </a:spcAft>
                      </a:pPr>
                      <a:endParaRPr lang="en-ZA" sz="1300" kern="1200" dirty="0">
                        <a:solidFill>
                          <a:schemeClr val="tx1"/>
                        </a:solidFill>
                        <a:effectLst/>
                        <a:latin typeface="Arial Narrow"/>
                        <a:ea typeface="Calibri"/>
                        <a:cs typeface="ArialM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lang="en-ZA" sz="1300" kern="1200" dirty="0" smtClean="0">
                          <a:solidFill>
                            <a:schemeClr val="tx1"/>
                          </a:solidFill>
                          <a:effectLst/>
                          <a:latin typeface="Arial Narrow"/>
                          <a:ea typeface="Calibri"/>
                          <a:cs typeface="ArialMT"/>
                        </a:rPr>
                        <a:t>Draft DEROs (Desired Emission Reduction Outcomes) for 5 Sectors]</a:t>
                      </a:r>
                      <a:endParaRPr lang="en-US" sz="1300" kern="1200" dirty="0" smtClean="0">
                        <a:solidFill>
                          <a:schemeClr val="tx1"/>
                        </a:solidFill>
                        <a:effectLst/>
                        <a:latin typeface="Arial Narrow"/>
                        <a:ea typeface="Calibri"/>
                        <a:cs typeface="ArialM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n-ZA" sz="1300" b="1" i="0" kern="1200" dirty="0" smtClean="0">
                          <a:solidFill>
                            <a:schemeClr val="tx1"/>
                          </a:solidFill>
                          <a:effectLst/>
                          <a:latin typeface="Arial Narrow" pitchFamily="34" charset="0"/>
                          <a:ea typeface="+mn-ea"/>
                          <a:cs typeface="+mn-cs"/>
                        </a:rPr>
                        <a:t>Progress</a:t>
                      </a:r>
                      <a:r>
                        <a:rPr lang="en-ZA" sz="1300" kern="1200" dirty="0" smtClean="0">
                          <a:solidFill>
                            <a:schemeClr val="tx1"/>
                          </a:solidFill>
                          <a:effectLst/>
                          <a:latin typeface="Arial Narrow" pitchFamily="34" charset="0"/>
                          <a:ea typeface="+mn-ea"/>
                          <a:cs typeface="+mn-cs"/>
                        </a:rPr>
                        <a:t>:</a:t>
                      </a:r>
                      <a:endParaRPr lang="en-ZA" sz="1300" kern="1200" dirty="0" smtClean="0">
                        <a:solidFill>
                          <a:srgbClr val="000000"/>
                        </a:solidFill>
                        <a:effectLst/>
                        <a:latin typeface="Arial Narrow"/>
                        <a:ea typeface="Calibri"/>
                        <a:cs typeface="ArialMT"/>
                      </a:endParaRPr>
                    </a:p>
                    <a:p>
                      <a:pPr algn="l">
                        <a:lnSpc>
                          <a:spcPct val="115000"/>
                        </a:lnSpc>
                        <a:spcAft>
                          <a:spcPts val="0"/>
                        </a:spcAft>
                      </a:pPr>
                      <a:r>
                        <a:rPr lang="en-ZA" sz="1300" kern="1200" dirty="0" smtClean="0">
                          <a:solidFill>
                            <a:schemeClr val="tx1"/>
                          </a:solidFill>
                          <a:effectLst/>
                          <a:latin typeface="Arial Narrow"/>
                          <a:ea typeface="Calibri"/>
                          <a:cs typeface="ArialMT"/>
                        </a:rPr>
                        <a:t>Draft DERO report developed for 5 sectors </a:t>
                      </a:r>
                      <a:endParaRPr lang="en-ZA" sz="1300" kern="1200" dirty="0">
                        <a:solidFill>
                          <a:schemeClr val="tx1"/>
                        </a:solidFill>
                        <a:effectLst/>
                        <a:latin typeface="Arial Narrow"/>
                        <a:ea typeface="Calibri"/>
                        <a:cs typeface="ArialM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36091">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kern="1200" noProof="0" dirty="0" smtClean="0">
                        <a:solidFill>
                          <a:schemeClr val="tx1"/>
                        </a:solidFill>
                        <a:effectLst/>
                        <a:latin typeface="Arial Narrow"/>
                        <a:ea typeface="Calibri"/>
                        <a:cs typeface="ArialMT"/>
                      </a:endParaRPr>
                    </a:p>
                  </a:txBody>
                  <a:tcPr marL="45728" marR="45728"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algn="l">
                        <a:lnSpc>
                          <a:spcPct val="115000"/>
                        </a:lnSpc>
                        <a:spcAft>
                          <a:spcPts val="0"/>
                        </a:spcAft>
                      </a:pPr>
                      <a:endParaRPr lang="en-ZA" sz="1000" kern="1200" dirty="0">
                        <a:solidFill>
                          <a:schemeClr val="tx1"/>
                        </a:solidFill>
                        <a:effectLst/>
                        <a:latin typeface="Arial Narrow"/>
                        <a:ea typeface="Calibri"/>
                        <a:cs typeface="ArialM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lang="en-ZA" sz="1300" kern="1200" noProof="0" dirty="0" smtClean="0">
                          <a:solidFill>
                            <a:schemeClr val="tx1"/>
                          </a:solidFill>
                          <a:effectLst/>
                          <a:latin typeface="Arial Narrow"/>
                          <a:ea typeface="Calibri"/>
                          <a:cs typeface="ArialMT"/>
                        </a:rPr>
                        <a:t>Draft Mix of measures for 5 sectors]</a:t>
                      </a:r>
                      <a:endParaRPr lang="en-US" sz="1300" kern="1200" noProof="0" dirty="0" smtClean="0">
                        <a:solidFill>
                          <a:schemeClr val="tx1"/>
                        </a:solidFill>
                        <a:effectLst/>
                        <a:latin typeface="Arial Narrow"/>
                        <a:ea typeface="Calibri"/>
                        <a:cs typeface="ArialM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n-ZA" sz="1300" b="1" i="0" kern="1200" dirty="0" smtClean="0">
                          <a:solidFill>
                            <a:schemeClr val="tx1"/>
                          </a:solidFill>
                          <a:effectLst/>
                          <a:latin typeface="Arial Narrow" pitchFamily="34" charset="0"/>
                          <a:ea typeface="+mn-ea"/>
                          <a:cs typeface="+mn-cs"/>
                        </a:rPr>
                        <a:t>Progress</a:t>
                      </a:r>
                      <a:r>
                        <a:rPr lang="en-ZA" sz="1300" kern="1200" dirty="0" smtClean="0">
                          <a:solidFill>
                            <a:schemeClr val="tx1"/>
                          </a:solidFill>
                          <a:effectLst/>
                          <a:latin typeface="Arial Narrow" pitchFamily="34" charset="0"/>
                          <a:ea typeface="+mn-ea"/>
                          <a:cs typeface="+mn-cs"/>
                        </a:rPr>
                        <a:t>:</a:t>
                      </a:r>
                      <a:endParaRPr lang="en-ZA" sz="1300" kern="1200" dirty="0" smtClean="0">
                        <a:solidFill>
                          <a:srgbClr val="000000"/>
                        </a:solidFill>
                        <a:effectLst/>
                        <a:latin typeface="Arial Narrow"/>
                        <a:ea typeface="Calibri"/>
                        <a:cs typeface="ArialMT"/>
                      </a:endParaRPr>
                    </a:p>
                    <a:p>
                      <a:pPr algn="l">
                        <a:lnSpc>
                          <a:spcPct val="115000"/>
                        </a:lnSpc>
                        <a:spcAft>
                          <a:spcPts val="0"/>
                        </a:spcAft>
                      </a:pPr>
                      <a:r>
                        <a:rPr lang="en-ZA" sz="1300" kern="1200" dirty="0" smtClean="0">
                          <a:solidFill>
                            <a:schemeClr val="tx1"/>
                          </a:solidFill>
                          <a:effectLst/>
                          <a:latin typeface="Arial Narrow"/>
                          <a:ea typeface="Calibri"/>
                          <a:cs typeface="ArialMT"/>
                        </a:rPr>
                        <a:t>Draft Mix of measures framework developed </a:t>
                      </a:r>
                      <a:endParaRPr lang="en-ZA" sz="1300" kern="1200" dirty="0">
                        <a:solidFill>
                          <a:schemeClr val="tx1"/>
                        </a:solidFill>
                        <a:effectLst/>
                        <a:latin typeface="Arial Narrow"/>
                        <a:ea typeface="Calibri"/>
                        <a:cs typeface="ArialM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22334">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kern="1200" noProof="0" dirty="0" smtClean="0">
                        <a:solidFill>
                          <a:schemeClr val="tx1"/>
                        </a:solidFill>
                        <a:effectLst/>
                        <a:latin typeface="Arial Narrow"/>
                        <a:ea typeface="Calibri"/>
                        <a:cs typeface="ArialMT"/>
                      </a:endParaRPr>
                    </a:p>
                  </a:txBody>
                  <a:tcPr marL="45728" marR="45728"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algn="l">
                        <a:lnSpc>
                          <a:spcPct val="115000"/>
                        </a:lnSpc>
                        <a:spcAft>
                          <a:spcPts val="0"/>
                        </a:spcAft>
                      </a:pPr>
                      <a:endParaRPr lang="en-ZA" sz="1000" kern="1200" dirty="0">
                        <a:solidFill>
                          <a:schemeClr val="tx1"/>
                        </a:solidFill>
                        <a:effectLst/>
                        <a:latin typeface="Arial Narrow"/>
                        <a:ea typeface="Calibri"/>
                        <a:cs typeface="ArialM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a:lnSpc>
                          <a:spcPct val="115000"/>
                        </a:lnSpc>
                        <a:spcAft>
                          <a:spcPts val="0"/>
                        </a:spcAft>
                      </a:pPr>
                      <a:r>
                        <a:rPr lang="en-ZA" sz="1300" kern="1200" dirty="0" smtClean="0">
                          <a:solidFill>
                            <a:schemeClr val="tx1"/>
                          </a:solidFill>
                          <a:effectLst/>
                          <a:latin typeface="Arial Narrow"/>
                          <a:ea typeface="Calibri"/>
                          <a:cs typeface="ArialMT"/>
                        </a:rPr>
                        <a:t>My 2050 Calculator</a:t>
                      </a:r>
                    </a:p>
                    <a:p>
                      <a:pPr algn="l">
                        <a:lnSpc>
                          <a:spcPct val="115000"/>
                        </a:lnSpc>
                        <a:spcAft>
                          <a:spcPts val="0"/>
                        </a:spcAft>
                      </a:pPr>
                      <a:r>
                        <a:rPr lang="en-ZA" sz="1300" kern="1200" dirty="0" smtClean="0">
                          <a:solidFill>
                            <a:schemeClr val="tx1"/>
                          </a:solidFill>
                          <a:effectLst/>
                          <a:latin typeface="Arial Narrow"/>
                          <a:ea typeface="Calibri"/>
                          <a:cs typeface="ArialMT"/>
                        </a:rPr>
                        <a:t>Developed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n-ZA" sz="1300" b="1" i="0" kern="1200" dirty="0" smtClean="0">
                          <a:solidFill>
                            <a:schemeClr val="tx1"/>
                          </a:solidFill>
                          <a:effectLst/>
                          <a:latin typeface="Arial Narrow" pitchFamily="34" charset="0"/>
                          <a:ea typeface="+mn-ea"/>
                          <a:cs typeface="+mn-cs"/>
                        </a:rPr>
                        <a:t>Progress</a:t>
                      </a:r>
                      <a:r>
                        <a:rPr lang="en-ZA" sz="1300" kern="1200" dirty="0" smtClean="0">
                          <a:solidFill>
                            <a:schemeClr val="tx1"/>
                          </a:solidFill>
                          <a:effectLst/>
                          <a:latin typeface="Arial Narrow" pitchFamily="34" charset="0"/>
                          <a:ea typeface="+mn-ea"/>
                          <a:cs typeface="+mn-cs"/>
                        </a:rPr>
                        <a:t>:</a:t>
                      </a:r>
                      <a:endParaRPr lang="en-ZA" sz="1300" kern="1200" dirty="0" smtClean="0">
                        <a:solidFill>
                          <a:srgbClr val="000000"/>
                        </a:solidFill>
                        <a:effectLst/>
                        <a:latin typeface="Arial Narrow"/>
                        <a:ea typeface="Calibri"/>
                        <a:cs typeface="ArialMT"/>
                      </a:endParaRPr>
                    </a:p>
                    <a:p>
                      <a:pPr algn="l">
                        <a:lnSpc>
                          <a:spcPct val="115000"/>
                        </a:lnSpc>
                        <a:spcAft>
                          <a:spcPts val="0"/>
                        </a:spcAft>
                      </a:pPr>
                      <a:r>
                        <a:rPr lang="en-ZA" sz="1300" kern="1200" dirty="0" smtClean="0">
                          <a:solidFill>
                            <a:schemeClr val="tx1"/>
                          </a:solidFill>
                          <a:effectLst/>
                          <a:latin typeface="Arial Narrow"/>
                          <a:ea typeface="Calibri"/>
                          <a:cs typeface="ArialMT"/>
                        </a:rPr>
                        <a:t>My 2050 calculator developed</a:t>
                      </a:r>
                      <a:endParaRPr lang="en-ZA" sz="1300" kern="1200" dirty="0">
                        <a:solidFill>
                          <a:schemeClr val="tx1"/>
                        </a:solidFill>
                        <a:effectLst/>
                        <a:latin typeface="Arial Narrow"/>
                        <a:ea typeface="Calibri"/>
                        <a:cs typeface="ArialM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22334">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ZA" sz="1000" kern="1200" dirty="0" smtClean="0">
                        <a:solidFill>
                          <a:schemeClr val="tx1"/>
                        </a:solidFill>
                        <a:effectLst/>
                        <a:latin typeface="Arial Narrow"/>
                        <a:ea typeface="Calibri"/>
                        <a:cs typeface="ArialMT"/>
                      </a:endParaRPr>
                    </a:p>
                  </a:txBody>
                  <a:tcPr marL="45728" marR="45728"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a:lnSpc>
                          <a:spcPct val="115000"/>
                        </a:lnSpc>
                        <a:spcAft>
                          <a:spcPts val="0"/>
                        </a:spcAft>
                      </a:pPr>
                      <a:r>
                        <a:rPr lang="en-ZA" sz="1300" kern="1200" dirty="0" smtClean="0">
                          <a:solidFill>
                            <a:schemeClr val="tx1"/>
                          </a:solidFill>
                          <a:effectLst/>
                          <a:latin typeface="Arial Narrow"/>
                          <a:ea typeface="Calibri"/>
                          <a:cs typeface="ArialMT"/>
                        </a:rPr>
                        <a:t>Framework for</a:t>
                      </a:r>
                    </a:p>
                    <a:p>
                      <a:pPr algn="l">
                        <a:lnSpc>
                          <a:spcPct val="115000"/>
                        </a:lnSpc>
                        <a:spcAft>
                          <a:spcPts val="0"/>
                        </a:spcAft>
                      </a:pPr>
                      <a:r>
                        <a:rPr lang="en-ZA" sz="1300" kern="1200" dirty="0" smtClean="0">
                          <a:solidFill>
                            <a:schemeClr val="tx1"/>
                          </a:solidFill>
                          <a:effectLst/>
                          <a:latin typeface="Arial Narrow"/>
                          <a:ea typeface="Calibri"/>
                          <a:cs typeface="ArialMT"/>
                        </a:rPr>
                        <a:t>implementation of</a:t>
                      </a:r>
                    </a:p>
                    <a:p>
                      <a:pPr algn="l">
                        <a:lnSpc>
                          <a:spcPct val="115000"/>
                        </a:lnSpc>
                        <a:spcAft>
                          <a:spcPts val="0"/>
                        </a:spcAft>
                      </a:pPr>
                      <a:r>
                        <a:rPr lang="en-ZA" sz="1300" kern="1200" dirty="0" smtClean="0">
                          <a:solidFill>
                            <a:schemeClr val="tx1"/>
                          </a:solidFill>
                          <a:effectLst/>
                          <a:latin typeface="Arial Narrow"/>
                          <a:ea typeface="Calibri"/>
                          <a:cs typeface="ArialMT"/>
                        </a:rPr>
                        <a:t>3 flagships facilitated:</a:t>
                      </a:r>
                    </a:p>
                    <a:p>
                      <a:pPr algn="l">
                        <a:lnSpc>
                          <a:spcPct val="115000"/>
                        </a:lnSpc>
                        <a:spcAft>
                          <a:spcPts val="0"/>
                        </a:spcAft>
                      </a:pPr>
                      <a:r>
                        <a:rPr lang="en-ZA" sz="1300" kern="1200" dirty="0" smtClean="0">
                          <a:solidFill>
                            <a:schemeClr val="tx1"/>
                          </a:solidFill>
                          <a:effectLst/>
                          <a:latin typeface="Arial Narrow"/>
                          <a:ea typeface="Calibri"/>
                          <a:cs typeface="ArialMT"/>
                        </a:rPr>
                        <a:t>• Public Works</a:t>
                      </a:r>
                    </a:p>
                    <a:p>
                      <a:pPr algn="l">
                        <a:lnSpc>
                          <a:spcPct val="115000"/>
                        </a:lnSpc>
                        <a:spcAft>
                          <a:spcPts val="0"/>
                        </a:spcAft>
                      </a:pPr>
                      <a:r>
                        <a:rPr lang="en-ZA" sz="1300" kern="1200" dirty="0" smtClean="0">
                          <a:solidFill>
                            <a:schemeClr val="tx1"/>
                          </a:solidFill>
                          <a:effectLst/>
                          <a:latin typeface="Arial Narrow"/>
                          <a:ea typeface="Calibri"/>
                          <a:cs typeface="ArialMT"/>
                        </a:rPr>
                        <a:t>• Adaptation research</a:t>
                      </a:r>
                    </a:p>
                    <a:p>
                      <a:pPr algn="l">
                        <a:lnSpc>
                          <a:spcPct val="115000"/>
                        </a:lnSpc>
                        <a:spcAft>
                          <a:spcPts val="0"/>
                        </a:spcAft>
                      </a:pPr>
                      <a:r>
                        <a:rPr lang="en-ZA" sz="1300" kern="1200" dirty="0" smtClean="0">
                          <a:solidFill>
                            <a:schemeClr val="tx1"/>
                          </a:solidFill>
                          <a:effectLst/>
                          <a:latin typeface="Arial Narrow"/>
                          <a:ea typeface="Calibri"/>
                          <a:cs typeface="ArialMT"/>
                        </a:rPr>
                        <a:t>• Waste Management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a:lnSpc>
                          <a:spcPct val="115000"/>
                        </a:lnSpc>
                        <a:spcAft>
                          <a:spcPts val="0"/>
                        </a:spcAft>
                      </a:pPr>
                      <a:r>
                        <a:rPr lang="en-ZA" sz="1300" kern="1200" dirty="0" smtClean="0">
                          <a:solidFill>
                            <a:schemeClr val="tx1"/>
                          </a:solidFill>
                          <a:effectLst/>
                          <a:latin typeface="Arial Narrow"/>
                          <a:ea typeface="Calibri"/>
                          <a:cs typeface="ArialMT"/>
                        </a:rPr>
                        <a:t>Flagship Framework</a:t>
                      </a:r>
                    </a:p>
                    <a:p>
                      <a:pPr algn="l">
                        <a:lnSpc>
                          <a:spcPct val="115000"/>
                        </a:lnSpc>
                        <a:spcAft>
                          <a:spcPts val="0"/>
                        </a:spcAft>
                      </a:pPr>
                      <a:r>
                        <a:rPr lang="en-ZA" sz="1300" kern="1200" dirty="0" smtClean="0">
                          <a:solidFill>
                            <a:schemeClr val="tx1"/>
                          </a:solidFill>
                          <a:effectLst/>
                          <a:latin typeface="Arial Narrow"/>
                          <a:ea typeface="Calibri"/>
                          <a:cs typeface="ArialMT"/>
                        </a:rPr>
                        <a:t>coordinated and</a:t>
                      </a:r>
                    </a:p>
                    <a:p>
                      <a:pPr algn="l">
                        <a:lnSpc>
                          <a:spcPct val="115000"/>
                        </a:lnSpc>
                        <a:spcAft>
                          <a:spcPts val="0"/>
                        </a:spcAft>
                      </a:pPr>
                      <a:r>
                        <a:rPr lang="en-ZA" sz="1300" kern="1200" dirty="0" smtClean="0">
                          <a:solidFill>
                            <a:schemeClr val="tx1"/>
                          </a:solidFill>
                          <a:effectLst/>
                          <a:latin typeface="Arial Narrow"/>
                          <a:ea typeface="Calibri"/>
                          <a:cs typeface="ArialMT"/>
                        </a:rPr>
                        <a:t>facilitated for 2 sectors:</a:t>
                      </a:r>
                    </a:p>
                    <a:p>
                      <a:pPr algn="l">
                        <a:lnSpc>
                          <a:spcPct val="115000"/>
                        </a:lnSpc>
                        <a:spcAft>
                          <a:spcPts val="0"/>
                        </a:spcAft>
                      </a:pPr>
                      <a:r>
                        <a:rPr lang="en-ZA" sz="1300" kern="1200" dirty="0" smtClean="0">
                          <a:solidFill>
                            <a:schemeClr val="tx1"/>
                          </a:solidFill>
                          <a:effectLst/>
                          <a:latin typeface="Arial Narrow"/>
                          <a:ea typeface="Calibri"/>
                          <a:cs typeface="ArialMT"/>
                        </a:rPr>
                        <a:t>• Energy Efficiency</a:t>
                      </a:r>
                    </a:p>
                    <a:p>
                      <a:pPr algn="l">
                        <a:lnSpc>
                          <a:spcPct val="115000"/>
                        </a:lnSpc>
                        <a:spcAft>
                          <a:spcPts val="0"/>
                        </a:spcAft>
                      </a:pPr>
                      <a:r>
                        <a:rPr lang="en-ZA" sz="1300" kern="1200" dirty="0" smtClean="0">
                          <a:solidFill>
                            <a:schemeClr val="tx1"/>
                          </a:solidFill>
                          <a:effectLst/>
                          <a:latin typeface="Arial Narrow"/>
                          <a:ea typeface="Calibri"/>
                          <a:cs typeface="ArialMT"/>
                        </a:rPr>
                        <a:t>• Transport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n-ZA" sz="1300" b="1" i="0" kern="1200" dirty="0" smtClean="0">
                          <a:solidFill>
                            <a:schemeClr val="tx1"/>
                          </a:solidFill>
                          <a:effectLst/>
                          <a:latin typeface="Arial Narrow" pitchFamily="34" charset="0"/>
                          <a:ea typeface="+mn-ea"/>
                          <a:cs typeface="+mn-cs"/>
                        </a:rPr>
                        <a:t>Progress</a:t>
                      </a:r>
                      <a:r>
                        <a:rPr lang="en-ZA" sz="1300" kern="1200" dirty="0" smtClean="0">
                          <a:solidFill>
                            <a:schemeClr val="tx1"/>
                          </a:solidFill>
                          <a:effectLst/>
                          <a:latin typeface="Arial Narrow" pitchFamily="34" charset="0"/>
                          <a:ea typeface="+mn-ea"/>
                          <a:cs typeface="+mn-cs"/>
                        </a:rPr>
                        <a:t>:</a:t>
                      </a:r>
                      <a:endParaRPr lang="en-ZA" sz="1300" kern="1200" dirty="0" smtClean="0">
                        <a:solidFill>
                          <a:srgbClr val="000000"/>
                        </a:solidFill>
                        <a:effectLst/>
                        <a:latin typeface="Arial Narrow"/>
                        <a:ea typeface="Calibri"/>
                        <a:cs typeface="ArialMT"/>
                      </a:endParaRPr>
                    </a:p>
                    <a:p>
                      <a:pPr algn="l">
                        <a:lnSpc>
                          <a:spcPct val="115000"/>
                        </a:lnSpc>
                        <a:spcAft>
                          <a:spcPts val="0"/>
                        </a:spcAft>
                      </a:pPr>
                      <a:r>
                        <a:rPr lang="en-ZA" sz="1300" kern="1200" dirty="0" smtClean="0">
                          <a:solidFill>
                            <a:schemeClr val="tx1"/>
                          </a:solidFill>
                          <a:effectLst/>
                          <a:latin typeface="Arial Narrow"/>
                          <a:ea typeface="Calibri"/>
                          <a:cs typeface="ArialMT"/>
                        </a:rPr>
                        <a:t>Framework of energy efficiency flagship developed. An overarching framework for flagships developed (including element of the transport sector flagship)</a:t>
                      </a:r>
                      <a:endParaRPr lang="en-ZA" sz="1300" kern="1200" dirty="0">
                        <a:solidFill>
                          <a:schemeClr val="tx1"/>
                        </a:solidFill>
                        <a:effectLst/>
                        <a:latin typeface="Arial Narrow"/>
                        <a:ea typeface="Calibri"/>
                        <a:cs typeface="ArialM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2233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300" kern="1200" dirty="0" smtClean="0">
                          <a:solidFill>
                            <a:schemeClr val="tx1"/>
                          </a:solidFill>
                          <a:effectLst/>
                          <a:latin typeface="Arial Narrow"/>
                          <a:ea typeface="Calibri"/>
                          <a:cs typeface="ArialMT"/>
                        </a:rPr>
                        <a:t>Number of sector mitigation plans aligned with the National Climate Change Response policy </a:t>
                      </a:r>
                    </a:p>
                  </a:txBody>
                  <a:tcPr marL="45728" marR="45728"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a:lnSpc>
                          <a:spcPct val="115000"/>
                        </a:lnSpc>
                        <a:spcAft>
                          <a:spcPts val="0"/>
                        </a:spcAft>
                      </a:pPr>
                      <a:r>
                        <a:rPr lang="en-ZA" sz="1300" dirty="0">
                          <a:solidFill>
                            <a:srgbClr val="000000"/>
                          </a:solidFill>
                          <a:effectLst/>
                          <a:latin typeface="Arial Narrow"/>
                          <a:ea typeface="Calibri"/>
                          <a:cs typeface="ArialMT"/>
                        </a:rPr>
                        <a:t>Recommendations on </a:t>
                      </a:r>
                      <a:r>
                        <a:rPr lang="en-ZA" sz="1300" dirty="0" smtClean="0">
                          <a:solidFill>
                            <a:srgbClr val="000000"/>
                          </a:solidFill>
                          <a:effectLst/>
                          <a:latin typeface="Arial Narrow"/>
                          <a:ea typeface="Calibri"/>
                          <a:cs typeface="ArialMT"/>
                        </a:rPr>
                        <a:t>alignment have </a:t>
                      </a:r>
                      <a:r>
                        <a:rPr lang="en-ZA" sz="1300" dirty="0">
                          <a:solidFill>
                            <a:srgbClr val="000000"/>
                          </a:solidFill>
                          <a:effectLst/>
                          <a:latin typeface="Arial Narrow"/>
                          <a:ea typeface="Calibri"/>
                          <a:cs typeface="ArialMT"/>
                        </a:rPr>
                        <a:t>been produced for the </a:t>
                      </a:r>
                      <a:r>
                        <a:rPr lang="en-ZA" sz="1300" dirty="0" smtClean="0">
                          <a:solidFill>
                            <a:srgbClr val="000000"/>
                          </a:solidFill>
                          <a:effectLst/>
                          <a:latin typeface="Arial Narrow"/>
                          <a:ea typeface="Calibri"/>
                          <a:cs typeface="ArialMT"/>
                        </a:rPr>
                        <a:t>Public Transport </a:t>
                      </a:r>
                      <a:r>
                        <a:rPr lang="en-ZA" sz="1300" dirty="0">
                          <a:solidFill>
                            <a:srgbClr val="000000"/>
                          </a:solidFill>
                          <a:effectLst/>
                          <a:latin typeface="Arial Narrow"/>
                          <a:ea typeface="Calibri"/>
                          <a:cs typeface="ArialMT"/>
                        </a:rPr>
                        <a:t>and Waste Act</a:t>
                      </a:r>
                      <a:endParaRPr lang="en-ZA" sz="13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a:lnSpc>
                          <a:spcPct val="115000"/>
                        </a:lnSpc>
                        <a:spcAft>
                          <a:spcPts val="0"/>
                        </a:spcAft>
                      </a:pPr>
                      <a:r>
                        <a:rPr lang="en-ZA" sz="1300" dirty="0">
                          <a:solidFill>
                            <a:srgbClr val="000000"/>
                          </a:solidFill>
                          <a:effectLst/>
                          <a:latin typeface="Arial Narrow"/>
                          <a:ea typeface="Calibri"/>
                          <a:cs typeface="ArialMT"/>
                        </a:rPr>
                        <a:t>Guidelines </a:t>
                      </a:r>
                      <a:r>
                        <a:rPr lang="en-ZA" sz="1300" dirty="0" smtClean="0">
                          <a:solidFill>
                            <a:srgbClr val="000000"/>
                          </a:solidFill>
                          <a:effectLst/>
                          <a:latin typeface="Arial Narrow"/>
                          <a:ea typeface="Calibri"/>
                          <a:cs typeface="ArialMT"/>
                        </a:rPr>
                        <a:t>for mitigation plans finalised</a:t>
                      </a:r>
                      <a:endParaRPr lang="en-ZA" sz="13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n-ZA" sz="1300" b="1" i="0" kern="1200" dirty="0" smtClean="0">
                          <a:solidFill>
                            <a:schemeClr val="tx1"/>
                          </a:solidFill>
                          <a:effectLst/>
                          <a:latin typeface="Arial Narrow" pitchFamily="34" charset="0"/>
                          <a:ea typeface="+mn-ea"/>
                          <a:cs typeface="+mn-cs"/>
                        </a:rPr>
                        <a:t>Progress</a:t>
                      </a:r>
                      <a:r>
                        <a:rPr lang="en-ZA" sz="1300" kern="1200" dirty="0" smtClean="0">
                          <a:solidFill>
                            <a:schemeClr val="tx1"/>
                          </a:solidFill>
                          <a:effectLst/>
                          <a:latin typeface="Arial Narrow" pitchFamily="34" charset="0"/>
                          <a:ea typeface="+mn-ea"/>
                          <a:cs typeface="+mn-cs"/>
                        </a:rPr>
                        <a:t>:</a:t>
                      </a:r>
                      <a:endParaRPr lang="en-ZA" sz="1300" kern="1200" dirty="0" smtClean="0">
                        <a:solidFill>
                          <a:srgbClr val="000000"/>
                        </a:solidFill>
                        <a:effectLst/>
                        <a:latin typeface="Arial Narrow"/>
                        <a:ea typeface="Calibri"/>
                        <a:cs typeface="ArialMT"/>
                      </a:endParaRPr>
                    </a:p>
                    <a:p>
                      <a:pPr algn="l">
                        <a:lnSpc>
                          <a:spcPct val="115000"/>
                        </a:lnSpc>
                        <a:spcAft>
                          <a:spcPts val="0"/>
                        </a:spcAft>
                      </a:pPr>
                      <a:r>
                        <a:rPr lang="en-ZA" sz="1300" dirty="0" smtClean="0">
                          <a:solidFill>
                            <a:srgbClr val="000000"/>
                          </a:solidFill>
                          <a:effectLst/>
                          <a:latin typeface="Arial Narrow"/>
                          <a:ea typeface="Calibri"/>
                          <a:cs typeface="ArialMT"/>
                        </a:rPr>
                        <a:t>Final </a:t>
                      </a:r>
                      <a:r>
                        <a:rPr lang="en-ZA" sz="1300" dirty="0">
                          <a:solidFill>
                            <a:srgbClr val="000000"/>
                          </a:solidFill>
                          <a:effectLst/>
                          <a:latin typeface="Arial Narrow"/>
                          <a:ea typeface="Calibri"/>
                          <a:cs typeface="ArialMT"/>
                        </a:rPr>
                        <a:t>Mitigation Plans guideline  prepared</a:t>
                      </a:r>
                      <a:endParaRPr lang="en-ZA" sz="13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2" name="Slide Number Placeholder 1"/>
          <p:cNvSpPr>
            <a:spLocks noGrp="1"/>
          </p:cNvSpPr>
          <p:nvPr>
            <p:ph type="sldNum" sz="quarter" idx="12"/>
          </p:nvPr>
        </p:nvSpPr>
        <p:spPr/>
        <p:txBody>
          <a:bodyPr/>
          <a:lstStyle/>
          <a:p>
            <a:pPr>
              <a:defRPr/>
            </a:pPr>
            <a:fld id="{9C457303-9F10-4D8F-8D76-077531F17F12}" type="slidenum">
              <a:rPr lang="en-US" smtClean="0">
                <a:solidFill>
                  <a:prstClr val="black">
                    <a:tint val="75000"/>
                  </a:prstClr>
                </a:solidFill>
              </a:rPr>
              <a:pPr>
                <a:defRPr/>
              </a:pPr>
              <a:t>50</a:t>
            </a:fld>
            <a:endParaRPr lang="en-US">
              <a:solidFill>
                <a:prstClr val="black">
                  <a:tint val="75000"/>
                </a:prstClr>
              </a:solidFill>
            </a:endParaRPr>
          </a:p>
        </p:txBody>
      </p:sp>
    </p:spTree>
    <p:extLst>
      <p:ext uri="{BB962C8B-B14F-4D97-AF65-F5344CB8AC3E}">
        <p14:creationId xmlns:p14="http://schemas.microsoft.com/office/powerpoint/2010/main" val="226374356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Title 1"/>
          <p:cNvSpPr>
            <a:spLocks noGrp="1"/>
          </p:cNvSpPr>
          <p:nvPr>
            <p:ph type="title"/>
          </p:nvPr>
        </p:nvSpPr>
        <p:spPr>
          <a:xfrm>
            <a:off x="457200" y="138162"/>
            <a:ext cx="8229600" cy="584344"/>
          </a:xfrm>
        </p:spPr>
        <p:txBody>
          <a:bodyPr/>
          <a:lstStyle/>
          <a:p>
            <a:pPr eaLnBrk="1" hangingPunct="1"/>
            <a:r>
              <a:rPr lang="en-US" altLang="en-US" sz="2600" dirty="0">
                <a:solidFill>
                  <a:srgbClr val="008000"/>
                </a:solidFill>
              </a:rPr>
              <a:t>PROGRAMME 4: CLIMATE CHANGE AND AIR QUALITY</a:t>
            </a:r>
          </a:p>
        </p:txBody>
      </p:sp>
      <p:graphicFrame>
        <p:nvGraphicFramePr>
          <p:cNvPr id="12" name="Group 121"/>
          <p:cNvGraphicFramePr>
            <a:graphicFrameLocks noGrp="1"/>
          </p:cNvGraphicFramePr>
          <p:nvPr>
            <p:ph idx="1"/>
            <p:extLst>
              <p:ext uri="{D42A27DB-BD31-4B8C-83A1-F6EECF244321}">
                <p14:modId xmlns:p14="http://schemas.microsoft.com/office/powerpoint/2010/main" val="2140339428"/>
              </p:ext>
            </p:extLst>
          </p:nvPr>
        </p:nvGraphicFramePr>
        <p:xfrm>
          <a:off x="232013" y="749694"/>
          <a:ext cx="8611736" cy="4620236"/>
        </p:xfrm>
        <a:graphic>
          <a:graphicData uri="http://schemas.openxmlformats.org/drawingml/2006/table">
            <a:tbl>
              <a:tblPr/>
              <a:tblGrid>
                <a:gridCol w="2645079"/>
                <a:gridCol w="1547201"/>
                <a:gridCol w="1564783"/>
                <a:gridCol w="2854673"/>
              </a:tblGrid>
              <a:tr h="235975">
                <a:tc gridSpan="4">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schemeClr val="bg1"/>
                          </a:solidFill>
                          <a:effectLst/>
                          <a:uLnTx/>
                          <a:uFillTx/>
                          <a:latin typeface="Arial Narrow" pitchFamily="34" charset="0"/>
                          <a:ea typeface="+mn-ea"/>
                          <a:cs typeface="+mn-cs"/>
                        </a:rPr>
                        <a:t>SO: Cleaner and healthy air</a:t>
                      </a:r>
                    </a:p>
                  </a:txBody>
                  <a:tcPr marL="91454" marR="9145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hMerge="1">
                  <a:txBody>
                    <a:bodyPr/>
                    <a:lstStyle/>
                    <a:p>
                      <a:endParaRPr lang="en-ZA"/>
                    </a:p>
                  </a:txBody>
                  <a:tcPr/>
                </a:tc>
                <a:tc hMerge="1">
                  <a:txBody>
                    <a:bodyPr/>
                    <a:lstStyle/>
                    <a:p>
                      <a:endParaRPr lang="en-ZA"/>
                    </a:p>
                  </a:txBody>
                  <a:tcPr/>
                </a:tc>
                <a:tc hMerge="1">
                  <a:txBody>
                    <a:bodyPr/>
                    <a:lstStyle/>
                    <a:p>
                      <a:endParaRPr lang="en-ZA"/>
                    </a:p>
                  </a:txBody>
                  <a:tcPr/>
                </a:tc>
              </a:tr>
              <a:tr h="4192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smtClean="0">
                          <a:ln>
                            <a:noFill/>
                          </a:ln>
                          <a:solidFill>
                            <a:schemeClr val="bg1"/>
                          </a:solidFill>
                          <a:effectLst/>
                          <a:latin typeface="Arial Narrow" pitchFamily="34" charset="0"/>
                          <a:ea typeface="+mn-ea"/>
                          <a:cs typeface="Arial" charset="0"/>
                        </a:rPr>
                        <a:t>Performance indicator </a:t>
                      </a:r>
                    </a:p>
                  </a:txBody>
                  <a:tcPr marL="91454" marR="9145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algn="ctr">
                        <a:lnSpc>
                          <a:spcPct val="115000"/>
                        </a:lnSpc>
                        <a:spcAft>
                          <a:spcPts val="0"/>
                        </a:spcAft>
                      </a:pPr>
                      <a:r>
                        <a:rPr kumimoji="0" lang="en-ZA" sz="1400" b="1" i="0" u="none" strike="noStrike" kern="1200" cap="none" spc="0" normalizeH="0" baseline="0" dirty="0">
                          <a:ln>
                            <a:noFill/>
                          </a:ln>
                          <a:solidFill>
                            <a:schemeClr val="bg1"/>
                          </a:solidFill>
                          <a:effectLst/>
                          <a:uLnTx/>
                          <a:uFillTx/>
                          <a:latin typeface="Arial Narrow" pitchFamily="34" charset="0"/>
                          <a:ea typeface="+mn-ea"/>
                          <a:cs typeface="Arial" pitchFamily="34" charset="0"/>
                        </a:rPr>
                        <a:t>BASELINE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algn="ctr">
                        <a:lnSpc>
                          <a:spcPct val="115000"/>
                        </a:lnSpc>
                        <a:spcAft>
                          <a:spcPts val="0"/>
                        </a:spcAft>
                      </a:pPr>
                      <a:r>
                        <a:rPr kumimoji="0" lang="en-ZA" sz="1400" b="1" i="0" u="none" strike="noStrike" kern="1200" cap="none" spc="0" normalizeH="0" baseline="0" dirty="0">
                          <a:ln>
                            <a:noFill/>
                          </a:ln>
                          <a:solidFill>
                            <a:schemeClr val="bg1"/>
                          </a:solidFill>
                          <a:effectLst/>
                          <a:uLnTx/>
                          <a:uFillTx/>
                          <a:latin typeface="Arial Narrow" pitchFamily="34" charset="0"/>
                          <a:ea typeface="+mn-ea"/>
                          <a:cs typeface="Arial" pitchFamily="34" charset="0"/>
                        </a:rPr>
                        <a:t>ANNUAL TARGET </a:t>
                      </a:r>
                    </a:p>
                    <a:p>
                      <a:pPr algn="ctr">
                        <a:lnSpc>
                          <a:spcPct val="115000"/>
                        </a:lnSpc>
                        <a:spcAft>
                          <a:spcPts val="0"/>
                        </a:spcAft>
                      </a:pPr>
                      <a:r>
                        <a:rPr kumimoji="0" lang="en-ZA" sz="1400" b="1" i="0" u="none" strike="noStrike" kern="1200" cap="none" spc="0" normalizeH="0" baseline="0" dirty="0">
                          <a:ln>
                            <a:noFill/>
                          </a:ln>
                          <a:solidFill>
                            <a:schemeClr val="bg1"/>
                          </a:solidFill>
                          <a:effectLst/>
                          <a:uLnTx/>
                          <a:uFillTx/>
                          <a:latin typeface="Arial Narrow" pitchFamily="34" charset="0"/>
                          <a:ea typeface="+mn-ea"/>
                          <a:cs typeface="Arial" pitchFamily="34" charset="0"/>
                        </a:rPr>
                        <a:t>2014/15</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smtClean="0">
                          <a:ln>
                            <a:noFill/>
                          </a:ln>
                          <a:solidFill>
                            <a:schemeClr val="bg1"/>
                          </a:solidFill>
                          <a:effectLst/>
                          <a:uLnTx/>
                          <a:uFillTx/>
                          <a:latin typeface="Arial Narrow" pitchFamily="34" charset="0"/>
                          <a:ea typeface="+mn-ea"/>
                          <a:cs typeface="Arial" pitchFamily="34" charset="0"/>
                        </a:rPr>
                        <a:t>Achievements/Challenges/Corrective measures</a:t>
                      </a:r>
                    </a:p>
                  </a:txBody>
                  <a:tcPr marL="91454" marR="9145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r>
              <a:tr h="1637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400" kern="1200" dirty="0" smtClean="0">
                          <a:solidFill>
                            <a:schemeClr val="tx1"/>
                          </a:solidFill>
                          <a:effectLst/>
                          <a:latin typeface="Arial Narrow"/>
                          <a:ea typeface="Calibri"/>
                          <a:cs typeface="ArialMT"/>
                        </a:rPr>
                        <a:t>The National Air Quality Indicator (NAQI)</a:t>
                      </a:r>
                    </a:p>
                  </a:txBody>
                  <a:tcPr marL="45728" marR="45728"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just">
                        <a:lnSpc>
                          <a:spcPct val="115000"/>
                        </a:lnSpc>
                        <a:spcAft>
                          <a:spcPts val="0"/>
                        </a:spcAft>
                      </a:pPr>
                      <a:r>
                        <a:rPr lang="en-ZA" sz="1400" dirty="0">
                          <a:solidFill>
                            <a:srgbClr val="000000"/>
                          </a:solidFill>
                          <a:effectLst/>
                          <a:latin typeface="Arial Narrow"/>
                          <a:ea typeface="Calibri"/>
                          <a:cs typeface="ArialMT"/>
                        </a:rPr>
                        <a:t>0.972</a:t>
                      </a:r>
                      <a:endParaRPr lang="en-ZA" sz="14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just">
                        <a:lnSpc>
                          <a:spcPct val="115000"/>
                        </a:lnSpc>
                        <a:spcAft>
                          <a:spcPts val="0"/>
                        </a:spcAft>
                      </a:pPr>
                      <a:r>
                        <a:rPr lang="en-ZA" sz="1400" dirty="0">
                          <a:solidFill>
                            <a:srgbClr val="000000"/>
                          </a:solidFill>
                          <a:effectLst/>
                          <a:latin typeface="Arial Narrow"/>
                          <a:ea typeface="Calibri"/>
                          <a:cs typeface="ArialMT"/>
                        </a:rPr>
                        <a:t>1.135</a:t>
                      </a:r>
                      <a:endParaRPr lang="en-ZA" sz="14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indent="0" algn="just" defTabSz="457200" rtl="0" eaLnBrk="1" fontAlgn="auto" latinLnBrk="0" hangingPunct="1">
                        <a:lnSpc>
                          <a:spcPct val="115000"/>
                        </a:lnSpc>
                        <a:spcBef>
                          <a:spcPts val="0"/>
                        </a:spcBef>
                        <a:spcAft>
                          <a:spcPts val="0"/>
                        </a:spcAft>
                        <a:buClrTx/>
                        <a:buSzTx/>
                        <a:buFontTx/>
                        <a:buNone/>
                        <a:tabLst/>
                        <a:defRPr/>
                      </a:pPr>
                      <a:r>
                        <a:rPr lang="en-ZA" sz="1400" b="1" i="0" kern="1200" dirty="0" smtClean="0">
                          <a:solidFill>
                            <a:schemeClr val="tx1"/>
                          </a:solidFill>
                          <a:effectLst/>
                          <a:latin typeface="Arial Narrow" pitchFamily="34" charset="0"/>
                          <a:ea typeface="+mn-ea"/>
                          <a:cs typeface="+mn-cs"/>
                        </a:rPr>
                        <a:t>Progress</a:t>
                      </a:r>
                      <a:r>
                        <a:rPr lang="en-ZA" sz="1400" kern="1200" dirty="0" smtClean="0">
                          <a:solidFill>
                            <a:schemeClr val="tx1"/>
                          </a:solidFill>
                          <a:effectLst/>
                          <a:latin typeface="Arial Narrow" pitchFamily="34" charset="0"/>
                          <a:ea typeface="+mn-ea"/>
                          <a:cs typeface="+mn-cs"/>
                        </a:rPr>
                        <a:t>:</a:t>
                      </a:r>
                      <a:endParaRPr lang="en-ZA" sz="1400" kern="1200" dirty="0" smtClean="0">
                        <a:solidFill>
                          <a:srgbClr val="000000"/>
                        </a:solidFill>
                        <a:effectLst/>
                        <a:latin typeface="Arial Narrow"/>
                        <a:ea typeface="Calibri"/>
                        <a:cs typeface="ArialMT"/>
                      </a:endParaRPr>
                    </a:p>
                    <a:p>
                      <a:pPr algn="just">
                        <a:lnSpc>
                          <a:spcPct val="115000"/>
                        </a:lnSpc>
                        <a:spcAft>
                          <a:spcPts val="0"/>
                        </a:spcAft>
                      </a:pPr>
                      <a:r>
                        <a:rPr lang="en-ZA" sz="1400" dirty="0" smtClean="0">
                          <a:solidFill>
                            <a:srgbClr val="000000"/>
                          </a:solidFill>
                          <a:effectLst/>
                          <a:latin typeface="Arial Narrow"/>
                          <a:ea typeface="Calibri"/>
                          <a:cs typeface="ArialMT"/>
                        </a:rPr>
                        <a:t>National </a:t>
                      </a:r>
                      <a:r>
                        <a:rPr lang="en-ZA" sz="1400" dirty="0">
                          <a:solidFill>
                            <a:srgbClr val="000000"/>
                          </a:solidFill>
                          <a:effectLst/>
                          <a:latin typeface="Arial Narrow"/>
                          <a:ea typeface="Calibri"/>
                          <a:cs typeface="ArialMT"/>
                        </a:rPr>
                        <a:t>Air Quality Indicator  : </a:t>
                      </a:r>
                      <a:r>
                        <a:rPr lang="en-ZA" sz="1400" dirty="0" smtClean="0">
                          <a:solidFill>
                            <a:srgbClr val="000000"/>
                          </a:solidFill>
                          <a:effectLst/>
                          <a:latin typeface="Arial Narrow"/>
                          <a:ea typeface="Calibri"/>
                          <a:cs typeface="ArialMT"/>
                        </a:rPr>
                        <a:t>0.83</a:t>
                      </a:r>
                      <a:endParaRPr lang="en-ZA" sz="14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2861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400" kern="1200" noProof="0" dirty="0" smtClean="0">
                          <a:solidFill>
                            <a:schemeClr val="tx1"/>
                          </a:solidFill>
                          <a:effectLst/>
                          <a:latin typeface="Arial Narrow"/>
                          <a:ea typeface="Calibri"/>
                          <a:cs typeface="ArialMT"/>
                        </a:rPr>
                        <a:t>Number of air quality monitoring stations reporting to SAAQIS</a:t>
                      </a:r>
                    </a:p>
                  </a:txBody>
                  <a:tcPr marL="45728" marR="45728"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just">
                        <a:lnSpc>
                          <a:spcPct val="115000"/>
                        </a:lnSpc>
                        <a:spcAft>
                          <a:spcPts val="0"/>
                        </a:spcAft>
                      </a:pPr>
                      <a:r>
                        <a:rPr lang="en-ZA" sz="1400" dirty="0">
                          <a:solidFill>
                            <a:srgbClr val="000000"/>
                          </a:solidFill>
                          <a:effectLst/>
                          <a:latin typeface="Arial Narrow"/>
                          <a:ea typeface="Calibri"/>
                          <a:cs typeface="ArialMT"/>
                        </a:rPr>
                        <a:t>85 (72 Government owned)</a:t>
                      </a:r>
                      <a:endParaRPr lang="en-ZA" sz="14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just">
                        <a:lnSpc>
                          <a:spcPct val="115000"/>
                        </a:lnSpc>
                        <a:spcAft>
                          <a:spcPts val="0"/>
                        </a:spcAft>
                      </a:pPr>
                      <a:r>
                        <a:rPr lang="en-ZA" sz="1400" dirty="0">
                          <a:solidFill>
                            <a:srgbClr val="000000"/>
                          </a:solidFill>
                          <a:effectLst/>
                          <a:latin typeface="Arial Narrow"/>
                          <a:ea typeface="Calibri"/>
                          <a:cs typeface="ArialMT"/>
                        </a:rPr>
                        <a:t>90</a:t>
                      </a:r>
                      <a:endParaRPr lang="en-ZA" sz="14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indent="0" algn="just" defTabSz="457200" rtl="0" eaLnBrk="1" fontAlgn="auto" latinLnBrk="0" hangingPunct="1">
                        <a:lnSpc>
                          <a:spcPct val="115000"/>
                        </a:lnSpc>
                        <a:spcBef>
                          <a:spcPts val="0"/>
                        </a:spcBef>
                        <a:spcAft>
                          <a:spcPts val="0"/>
                        </a:spcAft>
                        <a:buClrTx/>
                        <a:buSzTx/>
                        <a:buFontTx/>
                        <a:buNone/>
                        <a:tabLst/>
                        <a:defRPr/>
                      </a:pPr>
                      <a:r>
                        <a:rPr lang="en-ZA" sz="1400" b="1" i="0" kern="1200" dirty="0" smtClean="0">
                          <a:solidFill>
                            <a:schemeClr val="tx1"/>
                          </a:solidFill>
                          <a:effectLst/>
                          <a:latin typeface="Arial Narrow" pitchFamily="34" charset="0"/>
                          <a:ea typeface="+mn-ea"/>
                          <a:cs typeface="+mn-cs"/>
                        </a:rPr>
                        <a:t>Progress:</a:t>
                      </a:r>
                    </a:p>
                    <a:p>
                      <a:pPr algn="just">
                        <a:lnSpc>
                          <a:spcPct val="115000"/>
                        </a:lnSpc>
                        <a:spcAft>
                          <a:spcPts val="0"/>
                        </a:spcAft>
                      </a:pPr>
                      <a:r>
                        <a:rPr lang="en-ZA" sz="1400" dirty="0" smtClean="0">
                          <a:solidFill>
                            <a:srgbClr val="000000"/>
                          </a:solidFill>
                          <a:effectLst/>
                          <a:latin typeface="Arial Narrow"/>
                          <a:ea typeface="Calibri"/>
                          <a:cs typeface="ArialMT"/>
                        </a:rPr>
                        <a:t>124 </a:t>
                      </a:r>
                      <a:r>
                        <a:rPr lang="en-ZA" sz="1400" dirty="0">
                          <a:solidFill>
                            <a:srgbClr val="000000"/>
                          </a:solidFill>
                          <a:effectLst/>
                          <a:latin typeface="Arial Narrow"/>
                          <a:ea typeface="Calibri"/>
                          <a:cs typeface="ArialMT"/>
                        </a:rPr>
                        <a:t>stations (100 Government-Owned + 24 Industry) reporting on SAAQIS. </a:t>
                      </a:r>
                      <a:endParaRPr lang="en-ZA" sz="14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3256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400" kern="1200" noProof="0" dirty="0" smtClean="0">
                          <a:solidFill>
                            <a:schemeClr val="tx1"/>
                          </a:solidFill>
                          <a:effectLst/>
                          <a:latin typeface="Arial Narrow"/>
                          <a:ea typeface="Calibri"/>
                          <a:cs typeface="ArialMT"/>
                        </a:rPr>
                        <a:t>Air Quality Act (AQA) Regulatory framework developed and implemented</a:t>
                      </a:r>
                    </a:p>
                  </a:txBody>
                  <a:tcPr marL="45728" marR="45728"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just">
                        <a:lnSpc>
                          <a:spcPct val="115000"/>
                        </a:lnSpc>
                        <a:spcAft>
                          <a:spcPts val="0"/>
                        </a:spcAft>
                      </a:pPr>
                      <a:r>
                        <a:rPr lang="en-ZA" sz="1400" dirty="0">
                          <a:solidFill>
                            <a:srgbClr val="000000"/>
                          </a:solidFill>
                          <a:effectLst/>
                          <a:latin typeface="Arial Narrow"/>
                          <a:ea typeface="Calibri"/>
                          <a:cs typeface="ArialMT"/>
                        </a:rPr>
                        <a:t>2 Draft offset policy developed</a:t>
                      </a:r>
                      <a:endParaRPr lang="en-ZA" sz="14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just">
                        <a:lnSpc>
                          <a:spcPct val="115000"/>
                        </a:lnSpc>
                        <a:spcAft>
                          <a:spcPts val="0"/>
                        </a:spcAft>
                      </a:pPr>
                      <a:r>
                        <a:rPr lang="en-ZA" sz="1400" dirty="0">
                          <a:solidFill>
                            <a:srgbClr val="000000"/>
                          </a:solidFill>
                          <a:effectLst/>
                          <a:latin typeface="Arial Narrow"/>
                          <a:ea typeface="Calibri"/>
                          <a:cs typeface="ArialMT"/>
                        </a:rPr>
                        <a:t>Emissions Offset Policy for AQM published</a:t>
                      </a:r>
                      <a:endParaRPr lang="en-ZA" sz="14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indent="0" algn="just" defTabSz="457200" rtl="0" eaLnBrk="1" fontAlgn="auto" latinLnBrk="0" hangingPunct="1">
                        <a:lnSpc>
                          <a:spcPct val="115000"/>
                        </a:lnSpc>
                        <a:spcBef>
                          <a:spcPts val="0"/>
                        </a:spcBef>
                        <a:spcAft>
                          <a:spcPts val="0"/>
                        </a:spcAft>
                        <a:buClrTx/>
                        <a:buSzTx/>
                        <a:buFontTx/>
                        <a:buNone/>
                        <a:tabLst/>
                        <a:defRPr/>
                      </a:pPr>
                      <a:r>
                        <a:rPr lang="en-ZA" sz="1400" b="1" i="0" kern="1200" dirty="0" smtClean="0">
                          <a:solidFill>
                            <a:schemeClr val="tx1"/>
                          </a:solidFill>
                          <a:effectLst/>
                          <a:latin typeface="Arial Narrow" pitchFamily="34" charset="0"/>
                          <a:ea typeface="+mn-ea"/>
                          <a:cs typeface="+mn-cs"/>
                        </a:rPr>
                        <a:t>Progress:</a:t>
                      </a:r>
                      <a:r>
                        <a:rPr lang="en-ZA" sz="1400" b="1" i="0" kern="1200" baseline="0" dirty="0" smtClean="0">
                          <a:solidFill>
                            <a:schemeClr val="tx1"/>
                          </a:solidFill>
                          <a:effectLst/>
                          <a:latin typeface="Arial Narrow" pitchFamily="34" charset="0"/>
                          <a:ea typeface="+mn-ea"/>
                          <a:cs typeface="+mn-cs"/>
                        </a:rPr>
                        <a:t> </a:t>
                      </a:r>
                      <a:r>
                        <a:rPr lang="en-ZA" sz="1400" dirty="0" smtClean="0">
                          <a:solidFill>
                            <a:srgbClr val="000000"/>
                          </a:solidFill>
                          <a:effectLst/>
                          <a:latin typeface="Arial Narrow"/>
                          <a:ea typeface="Calibri"/>
                          <a:cs typeface="ArialMT"/>
                        </a:rPr>
                        <a:t>Emissions </a:t>
                      </a:r>
                      <a:r>
                        <a:rPr lang="en-ZA" sz="1400" dirty="0">
                          <a:solidFill>
                            <a:srgbClr val="000000"/>
                          </a:solidFill>
                          <a:effectLst/>
                          <a:latin typeface="Arial Narrow"/>
                          <a:ea typeface="Calibri"/>
                          <a:cs typeface="ArialMT"/>
                        </a:rPr>
                        <a:t>Offsets Guidelines </a:t>
                      </a:r>
                      <a:r>
                        <a:rPr lang="en-ZA" sz="1400" dirty="0" smtClean="0">
                          <a:solidFill>
                            <a:srgbClr val="000000"/>
                          </a:solidFill>
                          <a:effectLst/>
                          <a:latin typeface="Arial Narrow"/>
                          <a:ea typeface="Calibri"/>
                          <a:cs typeface="ArialMT"/>
                        </a:rPr>
                        <a:t>finalised</a:t>
                      </a:r>
                    </a:p>
                    <a:p>
                      <a:pPr marL="0" marR="0" indent="0" algn="just" defTabSz="457200" rtl="0" eaLnBrk="1" fontAlgn="auto" latinLnBrk="0" hangingPunct="1">
                        <a:lnSpc>
                          <a:spcPct val="115000"/>
                        </a:lnSpc>
                        <a:spcBef>
                          <a:spcPts val="0"/>
                        </a:spcBef>
                        <a:spcAft>
                          <a:spcPts val="0"/>
                        </a:spcAft>
                        <a:buClrTx/>
                        <a:buSzTx/>
                        <a:buFontTx/>
                        <a:buNone/>
                        <a:tabLst/>
                        <a:defRPr/>
                      </a:pPr>
                      <a:r>
                        <a:rPr lang="en-ZA" sz="1400" b="1" i="0" kern="1200" dirty="0" smtClean="0">
                          <a:solidFill>
                            <a:schemeClr val="tx1"/>
                          </a:solidFill>
                          <a:effectLst/>
                          <a:latin typeface="Arial Narrow" pitchFamily="34" charset="0"/>
                          <a:ea typeface="+mn-ea"/>
                          <a:cs typeface="+mn-cs"/>
                        </a:rPr>
                        <a:t>Challenge:</a:t>
                      </a:r>
                      <a:r>
                        <a:rPr lang="en-ZA" sz="1400" b="1" i="0" kern="1200" baseline="0" dirty="0" smtClean="0">
                          <a:solidFill>
                            <a:schemeClr val="tx1"/>
                          </a:solidFill>
                          <a:effectLst/>
                          <a:latin typeface="Arial Narrow" pitchFamily="34" charset="0"/>
                          <a:ea typeface="+mn-ea"/>
                          <a:cs typeface="+mn-cs"/>
                        </a:rPr>
                        <a:t> </a:t>
                      </a:r>
                      <a:r>
                        <a:rPr lang="en-ZA" sz="1400" b="0" i="0" kern="1200" baseline="0" dirty="0" smtClean="0">
                          <a:solidFill>
                            <a:schemeClr val="tx1"/>
                          </a:solidFill>
                          <a:effectLst/>
                          <a:latin typeface="Arial Narrow" pitchFamily="34" charset="0"/>
                          <a:ea typeface="+mn-ea"/>
                          <a:cs typeface="+mn-cs"/>
                        </a:rPr>
                        <a:t>D</a:t>
                      </a:r>
                      <a:r>
                        <a:rPr lang="en-ZA" sz="1400" kern="1200" dirty="0" smtClean="0">
                          <a:solidFill>
                            <a:srgbClr val="000000"/>
                          </a:solidFill>
                          <a:effectLst/>
                          <a:latin typeface="Arial Narrow"/>
                          <a:ea typeface="Calibri"/>
                          <a:cs typeface="ArialMT"/>
                        </a:rPr>
                        <a:t>ecision was taken to publish this as a guideline and not a policy – this means that the document produced will not go through cabinet  and public consultations </a:t>
                      </a:r>
                      <a:endParaRPr lang="en-ZA" sz="1400" kern="1200" dirty="0">
                        <a:solidFill>
                          <a:srgbClr val="000000"/>
                        </a:solidFill>
                        <a:effectLst/>
                        <a:latin typeface="Arial Narrow"/>
                        <a:ea typeface="Calibri"/>
                        <a:cs typeface="ArialMT"/>
                      </a:endParaRPr>
                    </a:p>
                    <a:p>
                      <a:pPr marL="0" marR="0" indent="0" algn="just" defTabSz="457200" rtl="0" eaLnBrk="1" fontAlgn="auto" latinLnBrk="0" hangingPunct="1">
                        <a:lnSpc>
                          <a:spcPct val="115000"/>
                        </a:lnSpc>
                        <a:spcBef>
                          <a:spcPts val="0"/>
                        </a:spcBef>
                        <a:spcAft>
                          <a:spcPts val="0"/>
                        </a:spcAft>
                        <a:buClrTx/>
                        <a:buSzTx/>
                        <a:buFontTx/>
                        <a:buNone/>
                        <a:tabLst/>
                        <a:defRPr/>
                      </a:pPr>
                      <a:r>
                        <a:rPr lang="en-ZA" sz="1400" b="1" i="0" kern="1200" dirty="0" smtClean="0">
                          <a:solidFill>
                            <a:schemeClr val="tx1"/>
                          </a:solidFill>
                          <a:effectLst/>
                          <a:latin typeface="Arial Narrow" pitchFamily="34" charset="0"/>
                          <a:ea typeface="+mn-ea"/>
                          <a:cs typeface="+mn-cs"/>
                        </a:rPr>
                        <a:t>Corrective</a:t>
                      </a:r>
                      <a:r>
                        <a:rPr lang="en-ZA" sz="1400" b="1" i="0" kern="1200" baseline="0" dirty="0" smtClean="0">
                          <a:solidFill>
                            <a:schemeClr val="tx1"/>
                          </a:solidFill>
                          <a:effectLst/>
                          <a:latin typeface="Arial Narrow" pitchFamily="34" charset="0"/>
                          <a:ea typeface="+mn-ea"/>
                          <a:cs typeface="+mn-cs"/>
                        </a:rPr>
                        <a:t> Measure</a:t>
                      </a:r>
                      <a:r>
                        <a:rPr lang="en-ZA" sz="1400" b="1" i="0" kern="1200" dirty="0" smtClean="0">
                          <a:solidFill>
                            <a:schemeClr val="tx1"/>
                          </a:solidFill>
                          <a:effectLst/>
                          <a:latin typeface="Arial Narrow" pitchFamily="34" charset="0"/>
                          <a:ea typeface="+mn-ea"/>
                          <a:cs typeface="+mn-cs"/>
                        </a:rPr>
                        <a:t>:</a:t>
                      </a:r>
                    </a:p>
                    <a:p>
                      <a:pPr algn="l">
                        <a:lnSpc>
                          <a:spcPct val="115000"/>
                        </a:lnSpc>
                        <a:spcAft>
                          <a:spcPts val="0"/>
                        </a:spcAft>
                      </a:pPr>
                      <a:r>
                        <a:rPr lang="en-ZA" sz="1400" kern="1200" dirty="0" smtClean="0">
                          <a:solidFill>
                            <a:srgbClr val="000000"/>
                          </a:solidFill>
                          <a:effectLst/>
                          <a:latin typeface="Arial Narrow"/>
                          <a:ea typeface="Calibri"/>
                          <a:cs typeface="ArialMT"/>
                        </a:rPr>
                        <a:t>Guidelines have been processed for submission to the Executive Authority for approval and publication.</a:t>
                      </a:r>
                      <a:endParaRPr lang="en-ZA" sz="1400" kern="1200" dirty="0">
                        <a:solidFill>
                          <a:srgbClr val="000000"/>
                        </a:solidFill>
                        <a:effectLst/>
                        <a:latin typeface="Arial Narrow"/>
                        <a:ea typeface="Calibri"/>
                        <a:cs typeface="ArialM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2" name="Slide Number Placeholder 1"/>
          <p:cNvSpPr>
            <a:spLocks noGrp="1"/>
          </p:cNvSpPr>
          <p:nvPr>
            <p:ph type="sldNum" sz="quarter" idx="12"/>
          </p:nvPr>
        </p:nvSpPr>
        <p:spPr/>
        <p:txBody>
          <a:bodyPr/>
          <a:lstStyle/>
          <a:p>
            <a:pPr>
              <a:defRPr/>
            </a:pPr>
            <a:fld id="{9C457303-9F10-4D8F-8D76-077531F17F12}" type="slidenum">
              <a:rPr lang="en-US" smtClean="0">
                <a:solidFill>
                  <a:prstClr val="black">
                    <a:tint val="75000"/>
                  </a:prstClr>
                </a:solidFill>
              </a:rPr>
              <a:pPr>
                <a:defRPr/>
              </a:pPr>
              <a:t>51</a:t>
            </a:fld>
            <a:endParaRPr lang="en-US">
              <a:solidFill>
                <a:prstClr val="black">
                  <a:tint val="75000"/>
                </a:prstClr>
              </a:solidFill>
            </a:endParaRPr>
          </a:p>
        </p:txBody>
      </p:sp>
    </p:spTree>
    <p:extLst>
      <p:ext uri="{BB962C8B-B14F-4D97-AF65-F5344CB8AC3E}">
        <p14:creationId xmlns:p14="http://schemas.microsoft.com/office/powerpoint/2010/main" val="540574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Title 1"/>
          <p:cNvSpPr>
            <a:spLocks noGrp="1"/>
          </p:cNvSpPr>
          <p:nvPr>
            <p:ph type="title"/>
          </p:nvPr>
        </p:nvSpPr>
        <p:spPr>
          <a:xfrm>
            <a:off x="457200" y="1"/>
            <a:ext cx="8229600" cy="477672"/>
          </a:xfrm>
        </p:spPr>
        <p:txBody>
          <a:bodyPr/>
          <a:lstStyle/>
          <a:p>
            <a:pPr eaLnBrk="1" hangingPunct="1"/>
            <a:r>
              <a:rPr lang="en-US" altLang="en-US" sz="2600" dirty="0">
                <a:solidFill>
                  <a:srgbClr val="008000"/>
                </a:solidFill>
              </a:rPr>
              <a:t>PROGRAMME 4: CLIMATE CHANGE AND AIR QUALITY</a:t>
            </a:r>
          </a:p>
        </p:txBody>
      </p:sp>
      <p:graphicFrame>
        <p:nvGraphicFramePr>
          <p:cNvPr id="12" name="Group 121"/>
          <p:cNvGraphicFramePr>
            <a:graphicFrameLocks noGrp="1"/>
          </p:cNvGraphicFramePr>
          <p:nvPr>
            <p:ph idx="1"/>
            <p:extLst>
              <p:ext uri="{D42A27DB-BD31-4B8C-83A1-F6EECF244321}">
                <p14:modId xmlns:p14="http://schemas.microsoft.com/office/powerpoint/2010/main" val="2024367881"/>
              </p:ext>
            </p:extLst>
          </p:nvPr>
        </p:nvGraphicFramePr>
        <p:xfrm>
          <a:off x="191069" y="614151"/>
          <a:ext cx="8830101" cy="4854617"/>
        </p:xfrm>
        <a:graphic>
          <a:graphicData uri="http://schemas.openxmlformats.org/drawingml/2006/table">
            <a:tbl>
              <a:tblPr/>
              <a:tblGrid>
                <a:gridCol w="2083352"/>
                <a:gridCol w="2207524"/>
                <a:gridCol w="1614253"/>
                <a:gridCol w="2924972"/>
              </a:tblGrid>
              <a:tr h="234589">
                <a:tc gridSpan="4">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schemeClr val="bg1"/>
                          </a:solidFill>
                          <a:effectLst/>
                          <a:uLnTx/>
                          <a:uFillTx/>
                          <a:latin typeface="Arial Narrow" pitchFamily="34" charset="0"/>
                          <a:ea typeface="+mn-ea"/>
                          <a:cs typeface="+mn-cs"/>
                        </a:rPr>
                        <a:t>SO: Cleaner and healthy air</a:t>
                      </a:r>
                    </a:p>
                  </a:txBody>
                  <a:tcPr marL="91454" marR="9145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hMerge="1">
                  <a:txBody>
                    <a:bodyPr/>
                    <a:lstStyle/>
                    <a:p>
                      <a:endParaRPr lang="en-ZA"/>
                    </a:p>
                  </a:txBody>
                  <a:tcPr/>
                </a:tc>
                <a:tc hMerge="1">
                  <a:txBody>
                    <a:bodyPr/>
                    <a:lstStyle/>
                    <a:p>
                      <a:endParaRPr lang="en-ZA"/>
                    </a:p>
                  </a:txBody>
                  <a:tcPr/>
                </a:tc>
                <a:tc hMerge="1">
                  <a:txBody>
                    <a:bodyPr/>
                    <a:lstStyle/>
                    <a:p>
                      <a:endParaRPr lang="en-ZA"/>
                    </a:p>
                  </a:txBody>
                  <a:tcPr/>
                </a:tc>
              </a:tr>
              <a:tr h="48784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smtClean="0">
                          <a:ln>
                            <a:noFill/>
                          </a:ln>
                          <a:solidFill>
                            <a:schemeClr val="bg1"/>
                          </a:solidFill>
                          <a:effectLst/>
                          <a:latin typeface="Arial Narrow" pitchFamily="34" charset="0"/>
                          <a:ea typeface="+mn-ea"/>
                          <a:cs typeface="Arial" charset="0"/>
                        </a:rPr>
                        <a:t>Performance indicator </a:t>
                      </a:r>
                    </a:p>
                  </a:txBody>
                  <a:tcPr marL="91454" marR="9145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algn="ctr">
                        <a:lnSpc>
                          <a:spcPct val="115000"/>
                        </a:lnSpc>
                        <a:spcAft>
                          <a:spcPts val="0"/>
                        </a:spcAft>
                      </a:pPr>
                      <a:r>
                        <a:rPr kumimoji="0" lang="en-ZA" sz="1400" b="1" i="0" u="none" strike="noStrike" kern="1200" cap="none" spc="0" normalizeH="0" baseline="0" dirty="0">
                          <a:ln>
                            <a:noFill/>
                          </a:ln>
                          <a:solidFill>
                            <a:schemeClr val="bg1"/>
                          </a:solidFill>
                          <a:effectLst/>
                          <a:uLnTx/>
                          <a:uFillTx/>
                          <a:latin typeface="Arial Narrow" pitchFamily="34" charset="0"/>
                          <a:ea typeface="+mn-ea"/>
                          <a:cs typeface="Arial" pitchFamily="34" charset="0"/>
                        </a:rPr>
                        <a:t>BASELINE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algn="ctr">
                        <a:lnSpc>
                          <a:spcPct val="115000"/>
                        </a:lnSpc>
                        <a:spcAft>
                          <a:spcPts val="0"/>
                        </a:spcAft>
                      </a:pPr>
                      <a:r>
                        <a:rPr kumimoji="0" lang="en-ZA" sz="1400" b="1" i="0" u="none" strike="noStrike" kern="1200" cap="none" spc="0" normalizeH="0" baseline="0" dirty="0">
                          <a:ln>
                            <a:noFill/>
                          </a:ln>
                          <a:solidFill>
                            <a:schemeClr val="bg1"/>
                          </a:solidFill>
                          <a:effectLst/>
                          <a:uLnTx/>
                          <a:uFillTx/>
                          <a:latin typeface="Arial Narrow" pitchFamily="34" charset="0"/>
                          <a:ea typeface="+mn-ea"/>
                          <a:cs typeface="Arial" pitchFamily="34" charset="0"/>
                        </a:rPr>
                        <a:t>ANNUAL TARGET </a:t>
                      </a:r>
                    </a:p>
                    <a:p>
                      <a:pPr algn="ctr">
                        <a:lnSpc>
                          <a:spcPct val="115000"/>
                        </a:lnSpc>
                        <a:spcAft>
                          <a:spcPts val="0"/>
                        </a:spcAft>
                      </a:pPr>
                      <a:r>
                        <a:rPr kumimoji="0" lang="en-ZA" sz="1400" b="1" i="0" u="none" strike="noStrike" kern="1200" cap="none" spc="0" normalizeH="0" baseline="0" dirty="0">
                          <a:ln>
                            <a:noFill/>
                          </a:ln>
                          <a:solidFill>
                            <a:schemeClr val="bg1"/>
                          </a:solidFill>
                          <a:effectLst/>
                          <a:uLnTx/>
                          <a:uFillTx/>
                          <a:latin typeface="Arial Narrow" pitchFamily="34" charset="0"/>
                          <a:ea typeface="+mn-ea"/>
                          <a:cs typeface="Arial" pitchFamily="34" charset="0"/>
                        </a:rPr>
                        <a:t>2014/15</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smtClean="0">
                          <a:ln>
                            <a:noFill/>
                          </a:ln>
                          <a:solidFill>
                            <a:schemeClr val="bg1"/>
                          </a:solidFill>
                          <a:effectLst/>
                          <a:uLnTx/>
                          <a:uFillTx/>
                          <a:latin typeface="Arial Narrow" pitchFamily="34" charset="0"/>
                          <a:ea typeface="+mn-ea"/>
                          <a:cs typeface="Arial" pitchFamily="34" charset="0"/>
                        </a:rPr>
                        <a:t>Achievements/Challenges/Corrective measures</a:t>
                      </a:r>
                    </a:p>
                  </a:txBody>
                  <a:tcPr marL="91454" marR="9145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r>
              <a:tr h="1168144">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400" kern="1200" noProof="0" dirty="0" smtClean="0">
                          <a:solidFill>
                            <a:schemeClr val="tx1"/>
                          </a:solidFill>
                          <a:effectLst/>
                          <a:latin typeface="Arial Narrow"/>
                          <a:ea typeface="Calibri"/>
                          <a:cs typeface="ArialMT"/>
                        </a:rPr>
                        <a:t>AQA Regulatory framework developed and implemented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kern="1200" noProof="0" dirty="0" smtClean="0">
                        <a:solidFill>
                          <a:schemeClr val="tx1"/>
                        </a:solidFill>
                        <a:effectLst/>
                        <a:latin typeface="Arial Narrow"/>
                        <a:ea typeface="Calibri"/>
                        <a:cs typeface="ArialMT"/>
                      </a:endParaRPr>
                    </a:p>
                  </a:txBody>
                  <a:tcPr marL="45728" marR="45728"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a:lnSpc>
                          <a:spcPct val="115000"/>
                        </a:lnSpc>
                        <a:spcAft>
                          <a:spcPts val="0"/>
                        </a:spcAft>
                      </a:pPr>
                      <a:r>
                        <a:rPr lang="en-ZA" sz="1400" kern="1200" dirty="0" smtClean="0">
                          <a:solidFill>
                            <a:schemeClr val="tx1"/>
                          </a:solidFill>
                          <a:effectLst/>
                          <a:latin typeface="Arial Narrow"/>
                          <a:ea typeface="Calibri"/>
                          <a:cs typeface="ArialMT"/>
                        </a:rPr>
                        <a:t>•S21 Amended</a:t>
                      </a:r>
                    </a:p>
                    <a:p>
                      <a:pPr algn="just">
                        <a:lnSpc>
                          <a:spcPct val="115000"/>
                        </a:lnSpc>
                        <a:spcAft>
                          <a:spcPts val="0"/>
                        </a:spcAft>
                      </a:pPr>
                      <a:r>
                        <a:rPr lang="en-ZA" sz="1400" kern="1200" dirty="0" smtClean="0">
                          <a:solidFill>
                            <a:schemeClr val="tx1"/>
                          </a:solidFill>
                          <a:effectLst/>
                          <a:latin typeface="Arial Narrow"/>
                          <a:ea typeface="Calibri"/>
                          <a:cs typeface="ArialMT"/>
                        </a:rPr>
                        <a:t>•S23 small boilers</a:t>
                      </a:r>
                    </a:p>
                    <a:p>
                      <a:pPr algn="just">
                        <a:lnSpc>
                          <a:spcPct val="115000"/>
                        </a:lnSpc>
                        <a:spcAft>
                          <a:spcPts val="0"/>
                        </a:spcAft>
                      </a:pPr>
                      <a:r>
                        <a:rPr lang="en-ZA" sz="1400" kern="1200" dirty="0" smtClean="0">
                          <a:solidFill>
                            <a:schemeClr val="tx1"/>
                          </a:solidFill>
                          <a:effectLst/>
                          <a:latin typeface="Arial Narrow"/>
                          <a:ea typeface="Calibri"/>
                          <a:cs typeface="ArialMT"/>
                        </a:rPr>
                        <a:t>•promulgated</a:t>
                      </a:r>
                    </a:p>
                    <a:p>
                      <a:pPr algn="just">
                        <a:lnSpc>
                          <a:spcPct val="115000"/>
                        </a:lnSpc>
                        <a:spcAft>
                          <a:spcPts val="0"/>
                        </a:spcAft>
                      </a:pPr>
                      <a:r>
                        <a:rPr lang="en-ZA" sz="1400" kern="1200" dirty="0" smtClean="0">
                          <a:solidFill>
                            <a:schemeClr val="tx1"/>
                          </a:solidFill>
                          <a:effectLst/>
                          <a:latin typeface="Arial Narrow"/>
                          <a:ea typeface="Calibri"/>
                          <a:cs typeface="ArialMT"/>
                        </a:rPr>
                        <a:t>•Dust and modelling </a:t>
                      </a:r>
                      <a:r>
                        <a:rPr lang="en-ZA" sz="1400" kern="1200" dirty="0" err="1" smtClean="0">
                          <a:solidFill>
                            <a:schemeClr val="tx1"/>
                          </a:solidFill>
                          <a:effectLst/>
                          <a:latin typeface="Arial Narrow"/>
                          <a:ea typeface="Calibri"/>
                          <a:cs typeface="ArialMT"/>
                        </a:rPr>
                        <a:t>regs</a:t>
                      </a:r>
                      <a:endParaRPr lang="en-ZA" sz="1400" kern="1200" dirty="0" smtClean="0">
                        <a:solidFill>
                          <a:schemeClr val="tx1"/>
                        </a:solidFill>
                        <a:effectLst/>
                        <a:latin typeface="Arial Narrow"/>
                        <a:ea typeface="Calibri"/>
                        <a:cs typeface="ArialMT"/>
                      </a:endParaRPr>
                    </a:p>
                    <a:p>
                      <a:pPr algn="just">
                        <a:lnSpc>
                          <a:spcPct val="115000"/>
                        </a:lnSpc>
                        <a:spcAft>
                          <a:spcPts val="0"/>
                        </a:spcAft>
                      </a:pPr>
                      <a:r>
                        <a:rPr lang="en-ZA" sz="1400" kern="1200" dirty="0" smtClean="0">
                          <a:solidFill>
                            <a:schemeClr val="tx1"/>
                          </a:solidFill>
                          <a:effectLst/>
                          <a:latin typeface="Arial Narrow"/>
                          <a:ea typeface="Calibri"/>
                          <a:cs typeface="ArialMT"/>
                        </a:rPr>
                        <a:t>•2 Draft offset policy developed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a:lnSpc>
                          <a:spcPct val="115000"/>
                        </a:lnSpc>
                        <a:spcAft>
                          <a:spcPts val="0"/>
                        </a:spcAft>
                      </a:pPr>
                      <a:r>
                        <a:rPr lang="en-ZA" sz="1400" kern="1200" noProof="0" dirty="0" smtClean="0">
                          <a:solidFill>
                            <a:schemeClr val="tx1"/>
                          </a:solidFill>
                          <a:effectLst/>
                          <a:latin typeface="Arial Narrow"/>
                          <a:ea typeface="Calibri"/>
                          <a:cs typeface="ArialMT"/>
                        </a:rPr>
                        <a:t>Draft S23 – Small Scale Charcoal Plants Declared as Controlled Emitters]</a:t>
                      </a:r>
                      <a:endParaRPr lang="en-ZA" sz="1400" kern="1200" dirty="0">
                        <a:solidFill>
                          <a:schemeClr val="tx1"/>
                        </a:solidFill>
                        <a:effectLst/>
                        <a:latin typeface="Arial Narrow"/>
                        <a:ea typeface="Calibri"/>
                        <a:cs typeface="ArialM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indent="0" algn="just" defTabSz="457200" rtl="0" eaLnBrk="1" fontAlgn="auto" latinLnBrk="0" hangingPunct="1">
                        <a:lnSpc>
                          <a:spcPct val="115000"/>
                        </a:lnSpc>
                        <a:spcBef>
                          <a:spcPts val="0"/>
                        </a:spcBef>
                        <a:spcAft>
                          <a:spcPts val="0"/>
                        </a:spcAft>
                        <a:buClrTx/>
                        <a:buSzTx/>
                        <a:buFontTx/>
                        <a:buNone/>
                        <a:tabLst/>
                        <a:defRPr/>
                      </a:pPr>
                      <a:r>
                        <a:rPr lang="en-ZA" sz="1400" b="1" i="0" kern="1200" dirty="0" smtClean="0">
                          <a:solidFill>
                            <a:schemeClr val="tx1"/>
                          </a:solidFill>
                          <a:effectLst/>
                          <a:latin typeface="Arial Narrow" pitchFamily="34" charset="0"/>
                          <a:ea typeface="+mn-ea"/>
                          <a:cs typeface="+mn-cs"/>
                        </a:rPr>
                        <a:t>Progress</a:t>
                      </a:r>
                      <a:r>
                        <a:rPr lang="en-ZA" sz="1400" kern="1200" dirty="0" smtClean="0">
                          <a:solidFill>
                            <a:schemeClr val="tx1"/>
                          </a:solidFill>
                          <a:effectLst/>
                          <a:latin typeface="Arial Narrow" pitchFamily="34" charset="0"/>
                          <a:ea typeface="+mn-ea"/>
                          <a:cs typeface="+mn-cs"/>
                        </a:rPr>
                        <a:t>:</a:t>
                      </a:r>
                      <a:endParaRPr lang="en-ZA" sz="1400" kern="1200" dirty="0" smtClean="0">
                        <a:solidFill>
                          <a:srgbClr val="000000"/>
                        </a:solidFill>
                        <a:effectLst/>
                        <a:latin typeface="Arial Narrow"/>
                        <a:ea typeface="Calibri"/>
                        <a:cs typeface="ArialMT"/>
                      </a:endParaRPr>
                    </a:p>
                    <a:p>
                      <a:pPr marL="0" marR="0" indent="0" algn="l" defTabSz="457200" rtl="0" eaLnBrk="1" fontAlgn="auto" latinLnBrk="0" hangingPunct="1">
                        <a:lnSpc>
                          <a:spcPct val="115000"/>
                        </a:lnSpc>
                        <a:spcBef>
                          <a:spcPts val="0"/>
                        </a:spcBef>
                        <a:spcAft>
                          <a:spcPts val="0"/>
                        </a:spcAft>
                        <a:buClrTx/>
                        <a:buSzTx/>
                        <a:buFontTx/>
                        <a:buNone/>
                        <a:tabLst/>
                        <a:defRPr/>
                      </a:pPr>
                      <a:r>
                        <a:rPr lang="en-ZA" sz="1400" kern="1200" dirty="0" smtClean="0">
                          <a:solidFill>
                            <a:srgbClr val="000000"/>
                          </a:solidFill>
                          <a:effectLst/>
                          <a:latin typeface="Arial Narrow"/>
                          <a:ea typeface="Calibri"/>
                          <a:cs typeface="ArialMT"/>
                        </a:rPr>
                        <a:t>Draft S23 – Intention to declare Small Scale Charcoal Plants as Controlled Emitters published for public consultation/comment.</a:t>
                      </a:r>
                      <a:endParaRPr lang="en-ZA" sz="1400" kern="1200" dirty="0">
                        <a:solidFill>
                          <a:srgbClr val="000000"/>
                        </a:solidFill>
                        <a:effectLst/>
                        <a:latin typeface="Arial Narrow"/>
                        <a:ea typeface="Calibri"/>
                        <a:cs typeface="ArialM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463539">
                <a:tc vMerge="1">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ZA" sz="1400" b="1" kern="1200" noProof="0" dirty="0" smtClean="0">
                        <a:solidFill>
                          <a:schemeClr val="tx1"/>
                        </a:solidFill>
                        <a:effectLst/>
                        <a:latin typeface="Arial Narrow"/>
                        <a:ea typeface="Calibri"/>
                        <a:cs typeface="ArialMT"/>
                      </a:endParaRPr>
                    </a:p>
                  </a:txBody>
                  <a:tcPr marL="45728" marR="45728"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just">
                        <a:lnSpc>
                          <a:spcPct val="115000"/>
                        </a:lnSpc>
                        <a:spcAft>
                          <a:spcPts val="0"/>
                        </a:spcAft>
                      </a:pPr>
                      <a:r>
                        <a:rPr lang="en-ZA" sz="1400" kern="1200" dirty="0" smtClean="0">
                          <a:solidFill>
                            <a:schemeClr val="tx1"/>
                          </a:solidFill>
                          <a:effectLst/>
                          <a:latin typeface="Arial Narrow"/>
                          <a:ea typeface="Calibri"/>
                          <a:cs typeface="ArialMT"/>
                        </a:rPr>
                        <a:t>•2 Priority Area AQMP</a:t>
                      </a:r>
                    </a:p>
                    <a:p>
                      <a:pPr algn="just">
                        <a:lnSpc>
                          <a:spcPct val="115000"/>
                        </a:lnSpc>
                        <a:spcAft>
                          <a:spcPts val="0"/>
                        </a:spcAft>
                      </a:pPr>
                      <a:r>
                        <a:rPr lang="en-ZA" sz="1400" kern="1200" dirty="0" smtClean="0">
                          <a:solidFill>
                            <a:schemeClr val="tx1"/>
                          </a:solidFill>
                          <a:effectLst/>
                          <a:latin typeface="Arial Narrow"/>
                          <a:ea typeface="Calibri"/>
                          <a:cs typeface="ArialMT"/>
                        </a:rPr>
                        <a:t>•Waterberg-</a:t>
                      </a:r>
                    </a:p>
                    <a:p>
                      <a:pPr algn="just">
                        <a:lnSpc>
                          <a:spcPct val="115000"/>
                        </a:lnSpc>
                        <a:spcAft>
                          <a:spcPts val="0"/>
                        </a:spcAft>
                      </a:pPr>
                      <a:r>
                        <a:rPr lang="en-ZA" sz="1400" kern="1200" dirty="0" smtClean="0">
                          <a:solidFill>
                            <a:schemeClr val="tx1"/>
                          </a:solidFill>
                          <a:effectLst/>
                          <a:latin typeface="Arial Narrow"/>
                          <a:ea typeface="Calibri"/>
                          <a:cs typeface="ArialMT"/>
                        </a:rPr>
                        <a:t>Bojanala AQMP under</a:t>
                      </a:r>
                      <a:r>
                        <a:rPr lang="en-ZA" sz="1400" kern="1200" baseline="0" dirty="0" smtClean="0">
                          <a:solidFill>
                            <a:schemeClr val="tx1"/>
                          </a:solidFill>
                          <a:effectLst/>
                          <a:latin typeface="Arial Narrow"/>
                          <a:ea typeface="Calibri"/>
                          <a:cs typeface="ArialMT"/>
                        </a:rPr>
                        <a:t> </a:t>
                      </a:r>
                      <a:r>
                        <a:rPr lang="en-ZA" sz="1400" kern="1200" dirty="0" smtClean="0">
                          <a:solidFill>
                            <a:schemeClr val="tx1"/>
                          </a:solidFill>
                          <a:effectLst/>
                          <a:latin typeface="Arial Narrow"/>
                          <a:ea typeface="Calibri"/>
                          <a:cs typeface="ArialMT"/>
                        </a:rPr>
                        <a:t>development(draft</a:t>
                      </a:r>
                      <a:r>
                        <a:rPr lang="en-ZA" sz="1400" kern="1200" baseline="0" dirty="0" smtClean="0">
                          <a:solidFill>
                            <a:schemeClr val="tx1"/>
                          </a:solidFill>
                          <a:effectLst/>
                          <a:latin typeface="Arial Narrow"/>
                          <a:ea typeface="Calibri"/>
                          <a:cs typeface="ArialMT"/>
                        </a:rPr>
                        <a:t> </a:t>
                      </a:r>
                      <a:r>
                        <a:rPr lang="en-ZA" sz="1400" kern="1200" dirty="0" smtClean="0">
                          <a:solidFill>
                            <a:schemeClr val="tx1"/>
                          </a:solidFill>
                          <a:effectLst/>
                          <a:latin typeface="Arial Narrow"/>
                          <a:ea typeface="Calibri"/>
                          <a:cs typeface="ArialMT"/>
                        </a:rPr>
                        <a:t>baseline assessment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lang="en-ZA" sz="1400" kern="1200" noProof="0" dirty="0" smtClean="0">
                          <a:solidFill>
                            <a:schemeClr val="tx1"/>
                          </a:solidFill>
                          <a:effectLst/>
                          <a:latin typeface="Arial Narrow"/>
                          <a:ea typeface="Calibri"/>
                          <a:cs typeface="ArialMT"/>
                        </a:rPr>
                        <a:t>2014/15 Annual Plans of the National Priority Area AQMPs implemented (Vaal and Highveld)</a:t>
                      </a:r>
                      <a:endParaRPr lang="en-US" sz="1400" kern="1200" noProof="0" dirty="0" smtClean="0">
                        <a:solidFill>
                          <a:schemeClr val="tx1"/>
                        </a:solidFill>
                        <a:effectLst/>
                        <a:latin typeface="Arial Narrow"/>
                        <a:ea typeface="Calibri"/>
                        <a:cs typeface="ArialM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indent="0" algn="just" defTabSz="457200" rtl="0" eaLnBrk="1" fontAlgn="auto" latinLnBrk="0" hangingPunct="1">
                        <a:lnSpc>
                          <a:spcPct val="115000"/>
                        </a:lnSpc>
                        <a:spcBef>
                          <a:spcPts val="0"/>
                        </a:spcBef>
                        <a:spcAft>
                          <a:spcPts val="0"/>
                        </a:spcAft>
                        <a:buClrTx/>
                        <a:buSzTx/>
                        <a:buFontTx/>
                        <a:buNone/>
                        <a:tabLst/>
                        <a:defRPr/>
                      </a:pPr>
                      <a:r>
                        <a:rPr lang="en-ZA" sz="1400" b="1" i="0" kern="1200" dirty="0" smtClean="0">
                          <a:solidFill>
                            <a:schemeClr val="tx1"/>
                          </a:solidFill>
                          <a:effectLst/>
                          <a:latin typeface="Arial Narrow" pitchFamily="34" charset="0"/>
                          <a:ea typeface="+mn-ea"/>
                          <a:cs typeface="+mn-cs"/>
                        </a:rPr>
                        <a:t>Progress</a:t>
                      </a:r>
                      <a:r>
                        <a:rPr lang="en-ZA" sz="1400" kern="1200" dirty="0" smtClean="0">
                          <a:solidFill>
                            <a:schemeClr val="tx1"/>
                          </a:solidFill>
                          <a:effectLst/>
                          <a:latin typeface="Arial Narrow" pitchFamily="34" charset="0"/>
                          <a:ea typeface="+mn-ea"/>
                          <a:cs typeface="+mn-cs"/>
                        </a:rPr>
                        <a:t>:</a:t>
                      </a:r>
                      <a:endParaRPr lang="en-ZA" sz="1400" kern="1200" dirty="0" smtClean="0">
                        <a:solidFill>
                          <a:srgbClr val="000000"/>
                        </a:solidFill>
                        <a:effectLst/>
                        <a:latin typeface="Arial Narrow"/>
                        <a:ea typeface="Calibri"/>
                        <a:cs typeface="ArialMT"/>
                      </a:endParaRPr>
                    </a:p>
                    <a:p>
                      <a:pPr marL="0" marR="0" indent="0" algn="just" defTabSz="457200" rtl="0" eaLnBrk="1" fontAlgn="auto" latinLnBrk="0" hangingPunct="1">
                        <a:lnSpc>
                          <a:spcPct val="115000"/>
                        </a:lnSpc>
                        <a:spcBef>
                          <a:spcPts val="0"/>
                        </a:spcBef>
                        <a:spcAft>
                          <a:spcPts val="0"/>
                        </a:spcAft>
                        <a:buClrTx/>
                        <a:buSzTx/>
                        <a:buFontTx/>
                        <a:buNone/>
                        <a:tabLst/>
                        <a:defRPr/>
                      </a:pPr>
                      <a:r>
                        <a:rPr lang="en-ZA" sz="1400" kern="1200" dirty="0" smtClean="0">
                          <a:solidFill>
                            <a:schemeClr val="tx1"/>
                          </a:solidFill>
                          <a:effectLst/>
                          <a:latin typeface="Arial Narrow"/>
                          <a:ea typeface="Calibri"/>
                          <a:cs typeface="ArialMT"/>
                        </a:rPr>
                        <a:t>2014/15 Annual Plan for 3 AQMPs (Highveld and Vaal Triangle </a:t>
                      </a:r>
                      <a:r>
                        <a:rPr lang="en-ZA" sz="1400" kern="1200" dirty="0" err="1" smtClean="0">
                          <a:solidFill>
                            <a:schemeClr val="tx1"/>
                          </a:solidFill>
                          <a:effectLst/>
                          <a:latin typeface="Arial Narrow"/>
                          <a:ea typeface="Calibri"/>
                          <a:cs typeface="ArialMT"/>
                        </a:rPr>
                        <a:t>Airshed</a:t>
                      </a:r>
                      <a:r>
                        <a:rPr lang="en-ZA" sz="1400" kern="1200" dirty="0" smtClean="0">
                          <a:solidFill>
                            <a:schemeClr val="tx1"/>
                          </a:solidFill>
                          <a:effectLst/>
                          <a:latin typeface="Arial Narrow"/>
                          <a:ea typeface="Calibri"/>
                          <a:cs typeface="ArialMT"/>
                        </a:rPr>
                        <a:t>)  implemented and an annual priority area progress report was produced and included in the 2014 NAQO report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463539">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ZA" sz="1200" kern="1200" noProof="0" dirty="0" smtClean="0">
                        <a:solidFill>
                          <a:schemeClr val="tx1"/>
                        </a:solidFill>
                        <a:effectLst/>
                        <a:latin typeface="Arial Narrow"/>
                        <a:ea typeface="Calibri"/>
                        <a:cs typeface="ArialMT"/>
                      </a:endParaRPr>
                    </a:p>
                  </a:txBody>
                  <a:tcPr marL="45728" marR="45728"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a:lnSpc>
                          <a:spcPct val="115000"/>
                        </a:lnSpc>
                        <a:spcAft>
                          <a:spcPts val="0"/>
                        </a:spcAft>
                      </a:pPr>
                      <a:r>
                        <a:rPr lang="en-ZA" sz="1400" kern="1200" dirty="0" smtClean="0">
                          <a:solidFill>
                            <a:schemeClr val="tx1"/>
                          </a:solidFill>
                          <a:effectLst/>
                          <a:latin typeface="Arial Narrow"/>
                          <a:ea typeface="Calibri"/>
                          <a:cs typeface="ArialMT"/>
                        </a:rPr>
                        <a:t>•2 Priority Area AQMP</a:t>
                      </a:r>
                    </a:p>
                    <a:p>
                      <a:pPr algn="l">
                        <a:lnSpc>
                          <a:spcPct val="115000"/>
                        </a:lnSpc>
                        <a:spcAft>
                          <a:spcPts val="0"/>
                        </a:spcAft>
                      </a:pPr>
                      <a:r>
                        <a:rPr lang="en-ZA" sz="1400" kern="1200" dirty="0" smtClean="0">
                          <a:solidFill>
                            <a:schemeClr val="tx1"/>
                          </a:solidFill>
                          <a:effectLst/>
                          <a:latin typeface="Arial Narrow"/>
                          <a:ea typeface="Calibri"/>
                          <a:cs typeface="ArialMT"/>
                        </a:rPr>
                        <a:t>•Waterberg-</a:t>
                      </a:r>
                    </a:p>
                    <a:p>
                      <a:pPr algn="l">
                        <a:lnSpc>
                          <a:spcPct val="115000"/>
                        </a:lnSpc>
                        <a:spcAft>
                          <a:spcPts val="0"/>
                        </a:spcAft>
                      </a:pPr>
                      <a:r>
                        <a:rPr lang="en-ZA" sz="1400" kern="1200" dirty="0" smtClean="0">
                          <a:solidFill>
                            <a:schemeClr val="tx1"/>
                          </a:solidFill>
                          <a:effectLst/>
                          <a:latin typeface="Arial Narrow"/>
                          <a:ea typeface="Calibri"/>
                          <a:cs typeface="ArialMT"/>
                        </a:rPr>
                        <a:t>Bojanala AQMP under</a:t>
                      </a:r>
                    </a:p>
                    <a:p>
                      <a:pPr algn="l">
                        <a:lnSpc>
                          <a:spcPct val="115000"/>
                        </a:lnSpc>
                        <a:spcAft>
                          <a:spcPts val="0"/>
                        </a:spcAft>
                      </a:pPr>
                      <a:r>
                        <a:rPr lang="en-ZA" sz="1400" kern="1200" dirty="0" smtClean="0">
                          <a:solidFill>
                            <a:schemeClr val="tx1"/>
                          </a:solidFill>
                          <a:effectLst/>
                          <a:latin typeface="Arial Narrow"/>
                          <a:ea typeface="Calibri"/>
                          <a:cs typeface="ArialMT"/>
                        </a:rPr>
                        <a:t>development(draft</a:t>
                      </a:r>
                    </a:p>
                    <a:p>
                      <a:pPr algn="l">
                        <a:lnSpc>
                          <a:spcPct val="115000"/>
                        </a:lnSpc>
                        <a:spcAft>
                          <a:spcPts val="0"/>
                        </a:spcAft>
                      </a:pPr>
                      <a:r>
                        <a:rPr lang="en-ZA" sz="1400" kern="1200" dirty="0" smtClean="0">
                          <a:solidFill>
                            <a:schemeClr val="tx1"/>
                          </a:solidFill>
                          <a:effectLst/>
                          <a:latin typeface="Arial Narrow"/>
                          <a:ea typeface="Calibri"/>
                          <a:cs typeface="ArialMT"/>
                        </a:rPr>
                        <a:t>baseline assessment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lang="en-ZA" sz="1400" kern="1200" noProof="0" dirty="0" smtClean="0">
                          <a:solidFill>
                            <a:schemeClr val="tx1"/>
                          </a:solidFill>
                          <a:effectLst/>
                          <a:latin typeface="Arial Narrow"/>
                          <a:ea typeface="Calibri"/>
                          <a:cs typeface="ArialMT"/>
                        </a:rPr>
                        <a:t>Waterberg-Bojanala AQMP and threat assessment published in the gazette)</a:t>
                      </a:r>
                      <a:endParaRPr lang="en-US" sz="1400" kern="1200" noProof="0" dirty="0" smtClean="0">
                        <a:solidFill>
                          <a:schemeClr val="tx1"/>
                        </a:solidFill>
                        <a:effectLst/>
                        <a:latin typeface="Arial Narrow"/>
                        <a:ea typeface="Calibri"/>
                        <a:cs typeface="ArialM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n-ZA" sz="1400" b="1" i="0" kern="1200" dirty="0" smtClean="0">
                          <a:solidFill>
                            <a:schemeClr val="tx1"/>
                          </a:solidFill>
                          <a:effectLst/>
                          <a:latin typeface="Arial Narrow" pitchFamily="34" charset="0"/>
                          <a:ea typeface="+mn-ea"/>
                          <a:cs typeface="+mn-cs"/>
                        </a:rPr>
                        <a:t>Progress</a:t>
                      </a:r>
                      <a:r>
                        <a:rPr lang="en-ZA" sz="1400" kern="1200" dirty="0" smtClean="0">
                          <a:solidFill>
                            <a:schemeClr val="tx1"/>
                          </a:solidFill>
                          <a:effectLst/>
                          <a:latin typeface="Arial Narrow" pitchFamily="34" charset="0"/>
                          <a:ea typeface="+mn-ea"/>
                          <a:cs typeface="+mn-cs"/>
                        </a:rPr>
                        <a:t>:</a:t>
                      </a:r>
                    </a:p>
                    <a:p>
                      <a:pPr marL="0" marR="0" indent="0" algn="l" defTabSz="457200" rtl="0" eaLnBrk="1" fontAlgn="auto" latinLnBrk="0" hangingPunct="1">
                        <a:lnSpc>
                          <a:spcPct val="115000"/>
                        </a:lnSpc>
                        <a:spcBef>
                          <a:spcPts val="0"/>
                        </a:spcBef>
                        <a:spcAft>
                          <a:spcPts val="0"/>
                        </a:spcAft>
                        <a:buClrTx/>
                        <a:buSzTx/>
                        <a:buFontTx/>
                        <a:buNone/>
                        <a:tabLst/>
                        <a:defRPr/>
                      </a:pPr>
                      <a:r>
                        <a:rPr lang="en-ZA" sz="1400" kern="1200" dirty="0" smtClean="0">
                          <a:solidFill>
                            <a:schemeClr val="tx1"/>
                          </a:solidFill>
                          <a:effectLst/>
                          <a:latin typeface="Arial Narrow"/>
                          <a:ea typeface="Calibri"/>
                          <a:cs typeface="ArialMT"/>
                        </a:rPr>
                        <a:t>Waterberg-Bojanala AQMP approved for public comments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2" name="Slide Number Placeholder 1"/>
          <p:cNvSpPr>
            <a:spLocks noGrp="1"/>
          </p:cNvSpPr>
          <p:nvPr>
            <p:ph type="sldNum" sz="quarter" idx="12"/>
          </p:nvPr>
        </p:nvSpPr>
        <p:spPr/>
        <p:txBody>
          <a:bodyPr/>
          <a:lstStyle/>
          <a:p>
            <a:pPr>
              <a:defRPr/>
            </a:pPr>
            <a:fld id="{9C457303-9F10-4D8F-8D76-077531F17F12}" type="slidenum">
              <a:rPr lang="en-US" smtClean="0">
                <a:solidFill>
                  <a:prstClr val="black">
                    <a:tint val="75000"/>
                  </a:prstClr>
                </a:solidFill>
              </a:rPr>
              <a:pPr>
                <a:defRPr/>
              </a:pPr>
              <a:t>52</a:t>
            </a:fld>
            <a:endParaRPr lang="en-US">
              <a:solidFill>
                <a:prstClr val="black">
                  <a:tint val="75000"/>
                </a:prstClr>
              </a:solidFill>
            </a:endParaRPr>
          </a:p>
        </p:txBody>
      </p:sp>
    </p:spTree>
    <p:extLst>
      <p:ext uri="{BB962C8B-B14F-4D97-AF65-F5344CB8AC3E}">
        <p14:creationId xmlns:p14="http://schemas.microsoft.com/office/powerpoint/2010/main" val="371024454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Title 1"/>
          <p:cNvSpPr>
            <a:spLocks noGrp="1"/>
          </p:cNvSpPr>
          <p:nvPr>
            <p:ph type="title"/>
          </p:nvPr>
        </p:nvSpPr>
        <p:spPr>
          <a:xfrm>
            <a:off x="457200" y="274639"/>
            <a:ext cx="8229600" cy="584344"/>
          </a:xfrm>
        </p:spPr>
        <p:txBody>
          <a:bodyPr/>
          <a:lstStyle/>
          <a:p>
            <a:pPr eaLnBrk="1" hangingPunct="1"/>
            <a:r>
              <a:rPr lang="en-ZA" altLang="en-US" sz="2600" dirty="0">
                <a:solidFill>
                  <a:srgbClr val="008000"/>
                </a:solidFill>
              </a:rPr>
              <a:t>ANNUAL PERFORMANCE SUMMARY : PROGRAMME </a:t>
            </a:r>
            <a:r>
              <a:rPr lang="en-ZA" altLang="en-US" sz="2600" dirty="0" smtClean="0">
                <a:solidFill>
                  <a:srgbClr val="008000"/>
                </a:solidFill>
              </a:rPr>
              <a:t>4</a:t>
            </a:r>
            <a:endParaRPr lang="en-US" altLang="en-US" sz="2600" dirty="0">
              <a:solidFill>
                <a:srgbClr val="008000"/>
              </a:solidFill>
            </a:endParaRPr>
          </a:p>
        </p:txBody>
      </p:sp>
      <p:graphicFrame>
        <p:nvGraphicFramePr>
          <p:cNvPr id="11" name="Group 121"/>
          <p:cNvGraphicFramePr>
            <a:graphicFrameLocks noGrp="1"/>
          </p:cNvGraphicFramePr>
          <p:nvPr>
            <p:ph idx="1"/>
            <p:extLst>
              <p:ext uri="{D42A27DB-BD31-4B8C-83A1-F6EECF244321}">
                <p14:modId xmlns:p14="http://schemas.microsoft.com/office/powerpoint/2010/main" val="2735883445"/>
              </p:ext>
            </p:extLst>
          </p:nvPr>
        </p:nvGraphicFramePr>
        <p:xfrm>
          <a:off x="272955" y="981363"/>
          <a:ext cx="8584441" cy="833150"/>
        </p:xfrm>
        <a:graphic>
          <a:graphicData uri="http://schemas.openxmlformats.org/drawingml/2006/table">
            <a:tbl>
              <a:tblPr/>
              <a:tblGrid>
                <a:gridCol w="3210560"/>
                <a:gridCol w="2430472"/>
                <a:gridCol w="2943409"/>
              </a:tblGrid>
              <a:tr h="324316">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smtClean="0">
                          <a:ln>
                            <a:noFill/>
                          </a:ln>
                          <a:solidFill>
                            <a:schemeClr val="tx1"/>
                          </a:solidFill>
                          <a:effectLst/>
                          <a:latin typeface="Arial Narrow" pitchFamily="34" charset="0"/>
                          <a:ea typeface="+mn-ea"/>
                          <a:cs typeface="+mn-cs"/>
                        </a:rPr>
                        <a:t>% Achieved</a:t>
                      </a:r>
                      <a:endParaRPr kumimoji="0" lang="en-ZA" sz="1400" b="1" i="0" u="none" strike="noStrike" kern="1200" cap="none" normalizeH="0" baseline="0" dirty="0" smtClean="0">
                        <a:ln>
                          <a:noFill/>
                        </a:ln>
                        <a:solidFill>
                          <a:schemeClr val="tx1"/>
                        </a:solidFill>
                        <a:effectLst/>
                        <a:latin typeface="Arial Narrow" pitchFamily="34" charset="0"/>
                        <a:ea typeface="+mn-ea"/>
                        <a:cs typeface="+mn-cs"/>
                      </a:endParaRPr>
                    </a:p>
                  </a:txBody>
                  <a:tcPr marL="68590" marR="68590" marT="0" marB="0">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solidFill>
                      <a:srgbClr val="00FF00"/>
                    </a:solid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smtClean="0">
                          <a:ln>
                            <a:noFill/>
                          </a:ln>
                          <a:solidFill>
                            <a:schemeClr val="tx1"/>
                          </a:solidFill>
                          <a:effectLst/>
                          <a:latin typeface="Arial Narrow" pitchFamily="34" charset="0"/>
                          <a:ea typeface="+mn-ea"/>
                          <a:cs typeface="+mn-cs"/>
                        </a:rPr>
                        <a:t>% Off Target</a:t>
                      </a:r>
                      <a:endParaRPr kumimoji="0" lang="en-ZA" sz="1400" b="1" i="0" u="none" strike="noStrike" kern="1200" cap="none" normalizeH="0" baseline="0" dirty="0" smtClean="0">
                        <a:ln>
                          <a:noFill/>
                        </a:ln>
                        <a:solidFill>
                          <a:schemeClr val="tx1"/>
                        </a:solidFill>
                        <a:effectLst/>
                        <a:latin typeface="Arial Narrow" pitchFamily="34" charset="0"/>
                        <a:ea typeface="+mn-ea"/>
                        <a:cs typeface="+mn-cs"/>
                      </a:endParaRPr>
                    </a:p>
                  </a:txBody>
                  <a:tcPr marL="68590" marR="68590" marT="0" marB="0">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solidFill>
                      <a:srgbClr val="FF0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Exceeded Annual Targets </a:t>
                      </a:r>
                      <a:endParaRPr kumimoji="0" lang="en-ZA" sz="1200" b="1"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endParaRPr>
                    </a:p>
                  </a:txBody>
                  <a:tcPr marL="68590" marR="68590" marT="0" marB="0">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solidFill>
                      <a:srgbClr val="339933"/>
                    </a:solidFill>
                  </a:tcPr>
                </a:tc>
              </a:tr>
              <a:tr h="508834">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chemeClr val="tx1"/>
                          </a:solidFill>
                          <a:effectLst/>
                          <a:latin typeface="Arial Narrow" pitchFamily="34" charset="0"/>
                          <a:ea typeface="+mn-ea"/>
                          <a:cs typeface="+mn-cs"/>
                        </a:rPr>
                        <a:t>94% (16/17)</a:t>
                      </a:r>
                    </a:p>
                  </a:txBody>
                  <a:tcPr marL="68582" marR="68582" marT="0" marB="0" anchor="ctr">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chemeClr val="tx1"/>
                          </a:solidFill>
                          <a:effectLst/>
                          <a:latin typeface="Arial Narrow" pitchFamily="34" charset="0"/>
                          <a:ea typeface=""/>
                          <a:cs typeface=""/>
                        </a:rPr>
                        <a:t>6% (1/17)</a:t>
                      </a:r>
                    </a:p>
                  </a:txBody>
                  <a:tcPr marL="68582" marR="68582" marT="0" marB="0" anchor="ctr">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black"/>
                          </a:solidFill>
                          <a:effectLst/>
                          <a:uLnTx/>
                          <a:uFillTx/>
                          <a:latin typeface="Arial Narrow" pitchFamily="34" charset="0"/>
                          <a:ea typeface="+mn-ea"/>
                          <a:cs typeface="+mn-cs"/>
                        </a:rPr>
                        <a:t>6% (1/16)</a:t>
                      </a:r>
                    </a:p>
                    <a:p>
                      <a:pPr marL="0" marR="0" indent="0" algn="ctr" defTabSz="914400" rtl="0" eaLnBrk="1" fontAlgn="auto" latinLnBrk="0" hangingPunct="1">
                        <a:lnSpc>
                          <a:spcPct val="100000"/>
                        </a:lnSpc>
                        <a:spcBef>
                          <a:spcPts val="0"/>
                        </a:spcBef>
                        <a:spcAft>
                          <a:spcPts val="0"/>
                        </a:spcAft>
                        <a:buClrTx/>
                        <a:buSzTx/>
                        <a:buFontTx/>
                        <a:buNone/>
                        <a:tabLst/>
                        <a:defRPr/>
                      </a:pPr>
                      <a:endParaRPr kumimoji="0" lang="en-ZA" sz="1400" b="1" i="0" u="none" strike="noStrike" kern="1200" cap="none" normalizeH="0" baseline="0" dirty="0">
                        <a:ln>
                          <a:noFill/>
                        </a:ln>
                        <a:solidFill>
                          <a:schemeClr val="tx1"/>
                        </a:solidFill>
                        <a:effectLst/>
                        <a:latin typeface="Arial Narrow" pitchFamily="34" charset="0"/>
                        <a:ea typeface="+mn-ea"/>
                        <a:cs typeface="+mn-cs"/>
                      </a:endParaRPr>
                    </a:p>
                  </a:txBody>
                  <a:tcPr marL="68582" marR="68582" marT="0" marB="0" anchor="ctr">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noFill/>
                  </a:tcPr>
                </a:tc>
              </a:tr>
            </a:tbl>
          </a:graphicData>
        </a:graphic>
      </p:graphicFrame>
      <p:graphicFrame>
        <p:nvGraphicFramePr>
          <p:cNvPr id="12" name="Chart 1"/>
          <p:cNvGraphicFramePr>
            <a:graphicFrameLocks/>
          </p:cNvGraphicFramePr>
          <p:nvPr>
            <p:extLst>
              <p:ext uri="{D42A27DB-BD31-4B8C-83A1-F6EECF244321}">
                <p14:modId xmlns:p14="http://schemas.microsoft.com/office/powerpoint/2010/main" val="644089050"/>
              </p:ext>
            </p:extLst>
          </p:nvPr>
        </p:nvGraphicFramePr>
        <p:xfrm>
          <a:off x="269418" y="2016492"/>
          <a:ext cx="8587978" cy="3497203"/>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p:cNvSpPr>
            <a:spLocks noGrp="1"/>
          </p:cNvSpPr>
          <p:nvPr>
            <p:ph type="sldNum" sz="quarter" idx="12"/>
          </p:nvPr>
        </p:nvSpPr>
        <p:spPr/>
        <p:txBody>
          <a:bodyPr/>
          <a:lstStyle/>
          <a:p>
            <a:pPr>
              <a:defRPr/>
            </a:pPr>
            <a:fld id="{9C457303-9F10-4D8F-8D76-077531F17F12}" type="slidenum">
              <a:rPr lang="en-US" smtClean="0">
                <a:solidFill>
                  <a:prstClr val="black">
                    <a:tint val="75000"/>
                  </a:prstClr>
                </a:solidFill>
              </a:rPr>
              <a:pPr>
                <a:defRPr/>
              </a:pPr>
              <a:t>53</a:t>
            </a:fld>
            <a:endParaRPr lang="en-US">
              <a:solidFill>
                <a:prstClr val="black">
                  <a:tint val="75000"/>
                </a:prstClr>
              </a:solidFill>
            </a:endParaRPr>
          </a:p>
        </p:txBody>
      </p:sp>
    </p:spTree>
    <p:extLst>
      <p:ext uri="{BB962C8B-B14F-4D97-AF65-F5344CB8AC3E}">
        <p14:creationId xmlns:p14="http://schemas.microsoft.com/office/powerpoint/2010/main" val="226996791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5" name="Subtitle 2"/>
          <p:cNvSpPr>
            <a:spLocks noGrp="1"/>
          </p:cNvSpPr>
          <p:nvPr>
            <p:ph type="subTitle" idx="1"/>
          </p:nvPr>
        </p:nvSpPr>
        <p:spPr>
          <a:xfrm>
            <a:off x="532263" y="1385247"/>
            <a:ext cx="7806519" cy="1712793"/>
          </a:xfrm>
        </p:spPr>
        <p:txBody>
          <a:bodyPr/>
          <a:lstStyle/>
          <a:p>
            <a:pPr eaLnBrk="1" hangingPunct="1"/>
            <a:r>
              <a:rPr lang="en-US" altLang="en-US" dirty="0">
                <a:solidFill>
                  <a:schemeClr val="bg1"/>
                </a:solidFill>
              </a:rPr>
              <a:t>PROGRAMME 5:  BIODIVERSITY AND CONSERVATION</a:t>
            </a:r>
            <a:endParaRPr lang="en-US" altLang="en-US" dirty="0" smtClean="0">
              <a:solidFill>
                <a:srgbClr val="FFFFFF"/>
              </a:solidFill>
            </a:endParaRPr>
          </a:p>
        </p:txBody>
      </p:sp>
      <p:sp>
        <p:nvSpPr>
          <p:cNvPr id="2" name="Slide Number Placeholder 1"/>
          <p:cNvSpPr>
            <a:spLocks noGrp="1"/>
          </p:cNvSpPr>
          <p:nvPr>
            <p:ph type="sldNum" sz="quarter" idx="12"/>
          </p:nvPr>
        </p:nvSpPr>
        <p:spPr/>
        <p:txBody>
          <a:bodyPr/>
          <a:lstStyle/>
          <a:p>
            <a:fld id="{A93EE5D1-DB4A-44B8-8972-8AE12B704016}" type="slidenum">
              <a:rPr lang="en-US" altLang="en-US" smtClean="0"/>
              <a:pPr/>
              <a:t>54</a:t>
            </a:fld>
            <a:endParaRPr lang="en-US" altLang="en-US"/>
          </a:p>
        </p:txBody>
      </p:sp>
    </p:spTree>
    <p:extLst>
      <p:ext uri="{BB962C8B-B14F-4D97-AF65-F5344CB8AC3E}">
        <p14:creationId xmlns:p14="http://schemas.microsoft.com/office/powerpoint/2010/main" val="283086527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Title 1"/>
          <p:cNvSpPr>
            <a:spLocks noGrp="1"/>
          </p:cNvSpPr>
          <p:nvPr>
            <p:ph type="title"/>
          </p:nvPr>
        </p:nvSpPr>
        <p:spPr>
          <a:xfrm>
            <a:off x="349590" y="183352"/>
            <a:ext cx="8229600" cy="584344"/>
          </a:xfrm>
        </p:spPr>
        <p:txBody>
          <a:bodyPr/>
          <a:lstStyle/>
          <a:p>
            <a:pPr eaLnBrk="1" hangingPunct="1"/>
            <a:r>
              <a:rPr lang="en-ZA" altLang="en-US" sz="2600" dirty="0">
                <a:solidFill>
                  <a:srgbClr val="008000"/>
                </a:solidFill>
              </a:rPr>
              <a:t>PROGRAMME 5:  BIODIVERSITY AND CONSERVATION</a:t>
            </a:r>
            <a:endParaRPr lang="en-US" altLang="en-US" sz="2600" dirty="0">
              <a:solidFill>
                <a:srgbClr val="008000"/>
              </a:solidFill>
            </a:endParaRPr>
          </a:p>
        </p:txBody>
      </p:sp>
      <p:graphicFrame>
        <p:nvGraphicFramePr>
          <p:cNvPr id="12" name="Group 121"/>
          <p:cNvGraphicFramePr>
            <a:graphicFrameLocks noGrp="1"/>
          </p:cNvGraphicFramePr>
          <p:nvPr>
            <p:ph idx="1"/>
            <p:extLst>
              <p:ext uri="{D42A27DB-BD31-4B8C-83A1-F6EECF244321}">
                <p14:modId xmlns:p14="http://schemas.microsoft.com/office/powerpoint/2010/main" val="119938752"/>
              </p:ext>
            </p:extLst>
          </p:nvPr>
        </p:nvGraphicFramePr>
        <p:xfrm>
          <a:off x="292608" y="803070"/>
          <a:ext cx="8633028" cy="2378719"/>
        </p:xfrm>
        <a:graphic>
          <a:graphicData uri="http://schemas.openxmlformats.org/drawingml/2006/table">
            <a:tbl>
              <a:tblPr/>
              <a:tblGrid>
                <a:gridCol w="2560758"/>
                <a:gridCol w="1759975"/>
                <a:gridCol w="1720324"/>
                <a:gridCol w="2591971"/>
              </a:tblGrid>
              <a:tr h="235975">
                <a:tc gridSpan="4">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schemeClr val="bg1"/>
                          </a:solidFill>
                          <a:effectLst/>
                          <a:uLnTx/>
                          <a:uFillTx/>
                          <a:latin typeface="Arial Narrow" pitchFamily="34" charset="0"/>
                          <a:ea typeface="+mn-ea"/>
                          <a:cs typeface="+mn-cs"/>
                        </a:rPr>
                        <a:t>SO: Biodiversity Conserved, Protected and Threats Mitigated</a:t>
                      </a:r>
                    </a:p>
                  </a:txBody>
                  <a:tcPr marL="91454" marR="9145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hMerge="1">
                  <a:txBody>
                    <a:bodyPr/>
                    <a:lstStyle/>
                    <a:p>
                      <a:endParaRPr lang="en-ZA"/>
                    </a:p>
                  </a:txBody>
                  <a:tcPr/>
                </a:tc>
                <a:tc hMerge="1">
                  <a:txBody>
                    <a:bodyPr/>
                    <a:lstStyle/>
                    <a:p>
                      <a:endParaRPr lang="en-ZA"/>
                    </a:p>
                  </a:txBody>
                  <a:tcPr/>
                </a:tc>
                <a:tc hMerge="1">
                  <a:txBody>
                    <a:bodyPr/>
                    <a:lstStyle/>
                    <a:p>
                      <a:endParaRPr lang="en-ZA"/>
                    </a:p>
                  </a:txBody>
                  <a:tcPr/>
                </a:tc>
              </a:tr>
              <a:tr h="4192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smtClean="0">
                          <a:ln>
                            <a:noFill/>
                          </a:ln>
                          <a:solidFill>
                            <a:schemeClr val="bg1"/>
                          </a:solidFill>
                          <a:effectLst/>
                          <a:latin typeface="Arial Narrow" pitchFamily="34" charset="0"/>
                          <a:ea typeface="+mn-ea"/>
                          <a:cs typeface="Arial" charset="0"/>
                        </a:rPr>
                        <a:t>Performance indicator </a:t>
                      </a:r>
                    </a:p>
                  </a:txBody>
                  <a:tcPr marL="91454" marR="9145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algn="ctr">
                        <a:lnSpc>
                          <a:spcPct val="115000"/>
                        </a:lnSpc>
                        <a:spcAft>
                          <a:spcPts val="0"/>
                        </a:spcAft>
                      </a:pPr>
                      <a:r>
                        <a:rPr kumimoji="0" lang="en-ZA" sz="1400" b="1" i="0" u="none" strike="noStrike" kern="1200" cap="none" spc="0" normalizeH="0" baseline="0" dirty="0">
                          <a:ln>
                            <a:noFill/>
                          </a:ln>
                          <a:solidFill>
                            <a:schemeClr val="bg1"/>
                          </a:solidFill>
                          <a:effectLst/>
                          <a:uLnTx/>
                          <a:uFillTx/>
                          <a:latin typeface="Arial Narrow" pitchFamily="34" charset="0"/>
                          <a:ea typeface="+mn-ea"/>
                          <a:cs typeface="Arial" pitchFamily="34" charset="0"/>
                        </a:rPr>
                        <a:t>BASELINE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algn="ctr">
                        <a:lnSpc>
                          <a:spcPct val="115000"/>
                        </a:lnSpc>
                        <a:spcAft>
                          <a:spcPts val="0"/>
                        </a:spcAft>
                      </a:pPr>
                      <a:r>
                        <a:rPr kumimoji="0" lang="en-ZA" sz="1400" b="1" i="0" u="none" strike="noStrike" kern="1200" cap="none" spc="0" normalizeH="0" baseline="0" dirty="0">
                          <a:ln>
                            <a:noFill/>
                          </a:ln>
                          <a:solidFill>
                            <a:schemeClr val="bg1"/>
                          </a:solidFill>
                          <a:effectLst/>
                          <a:uLnTx/>
                          <a:uFillTx/>
                          <a:latin typeface="Arial Narrow" pitchFamily="34" charset="0"/>
                          <a:ea typeface="+mn-ea"/>
                          <a:cs typeface="Arial" pitchFamily="34" charset="0"/>
                        </a:rPr>
                        <a:t>ANNUAL TARGET </a:t>
                      </a:r>
                    </a:p>
                    <a:p>
                      <a:pPr algn="ctr">
                        <a:lnSpc>
                          <a:spcPct val="115000"/>
                        </a:lnSpc>
                        <a:spcAft>
                          <a:spcPts val="0"/>
                        </a:spcAft>
                      </a:pPr>
                      <a:r>
                        <a:rPr kumimoji="0" lang="en-ZA" sz="1400" b="1" i="0" u="none" strike="noStrike" kern="1200" cap="none" spc="0" normalizeH="0" baseline="0" dirty="0">
                          <a:ln>
                            <a:noFill/>
                          </a:ln>
                          <a:solidFill>
                            <a:schemeClr val="bg1"/>
                          </a:solidFill>
                          <a:effectLst/>
                          <a:uLnTx/>
                          <a:uFillTx/>
                          <a:latin typeface="Arial Narrow" pitchFamily="34" charset="0"/>
                          <a:ea typeface="+mn-ea"/>
                          <a:cs typeface="Arial" pitchFamily="34" charset="0"/>
                        </a:rPr>
                        <a:t>2014/15</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smtClean="0">
                          <a:ln>
                            <a:noFill/>
                          </a:ln>
                          <a:solidFill>
                            <a:schemeClr val="bg1"/>
                          </a:solidFill>
                          <a:effectLst/>
                          <a:uLnTx/>
                          <a:uFillTx/>
                          <a:latin typeface="Arial Narrow" pitchFamily="34" charset="0"/>
                          <a:ea typeface="+mn-ea"/>
                          <a:cs typeface="Arial" pitchFamily="34" charset="0"/>
                        </a:rPr>
                        <a:t>Achievements/Challenges/Corrective measures</a:t>
                      </a:r>
                    </a:p>
                  </a:txBody>
                  <a:tcPr marL="91454" marR="9145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r>
              <a:tr h="32233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400" kern="1200" noProof="0" dirty="0" smtClean="0">
                          <a:solidFill>
                            <a:schemeClr val="tx1"/>
                          </a:solidFill>
                          <a:effectLst/>
                          <a:latin typeface="Arial Narrow" panose="020B0606020202030204" pitchFamily="34" charset="0"/>
                          <a:ea typeface="Calibri"/>
                          <a:cs typeface="ArialMT"/>
                        </a:rPr>
                        <a:t>Percentage of land under conservation</a:t>
                      </a:r>
                    </a:p>
                  </a:txBody>
                  <a:tcPr marL="45728" marR="45728"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a:lnSpc>
                          <a:spcPct val="115000"/>
                        </a:lnSpc>
                        <a:spcAft>
                          <a:spcPts val="0"/>
                        </a:spcAft>
                      </a:pPr>
                      <a:r>
                        <a:rPr lang="en-ZA" sz="1400" dirty="0">
                          <a:solidFill>
                            <a:srgbClr val="000000"/>
                          </a:solidFill>
                          <a:effectLst/>
                          <a:latin typeface="Arial Narrow" panose="020B0606020202030204" pitchFamily="34" charset="0"/>
                          <a:ea typeface="Calibri"/>
                          <a:cs typeface="ArialMT"/>
                        </a:rPr>
                        <a:t>10.67% (13 016</a:t>
                      </a:r>
                      <a:endParaRPr lang="en-ZA" sz="1400" dirty="0">
                        <a:effectLst/>
                        <a:latin typeface="Arial Narrow" panose="020B0606020202030204" pitchFamily="34" charset="0"/>
                        <a:ea typeface="Calibri"/>
                        <a:cs typeface="Times New Roman"/>
                      </a:endParaRPr>
                    </a:p>
                    <a:p>
                      <a:pPr algn="l">
                        <a:lnSpc>
                          <a:spcPct val="115000"/>
                        </a:lnSpc>
                        <a:spcAft>
                          <a:spcPts val="0"/>
                        </a:spcAft>
                      </a:pPr>
                      <a:r>
                        <a:rPr lang="en-ZA" sz="1400" dirty="0">
                          <a:solidFill>
                            <a:srgbClr val="000000"/>
                          </a:solidFill>
                          <a:effectLst/>
                          <a:latin typeface="Arial Narrow" panose="020B0606020202030204" pitchFamily="34" charset="0"/>
                          <a:ea typeface="Calibri"/>
                          <a:cs typeface="ArialMT"/>
                        </a:rPr>
                        <a:t>461/121 991 200</a:t>
                      </a:r>
                      <a:endParaRPr lang="en-ZA" sz="1400" dirty="0">
                        <a:effectLst/>
                        <a:latin typeface="Arial Narrow" panose="020B0606020202030204" pitchFamily="34" charset="0"/>
                        <a:ea typeface="Calibri"/>
                        <a:cs typeface="Times New Roman"/>
                      </a:endParaRPr>
                    </a:p>
                    <a:p>
                      <a:pPr algn="l">
                        <a:lnSpc>
                          <a:spcPct val="115000"/>
                        </a:lnSpc>
                        <a:spcAft>
                          <a:spcPts val="0"/>
                        </a:spcAft>
                      </a:pPr>
                      <a:r>
                        <a:rPr lang="en-ZA" sz="1400" dirty="0">
                          <a:solidFill>
                            <a:srgbClr val="000000"/>
                          </a:solidFill>
                          <a:effectLst/>
                          <a:latin typeface="Arial Narrow" panose="020B0606020202030204" pitchFamily="34" charset="0"/>
                          <a:ea typeface="Calibri"/>
                          <a:cs typeface="ArialMT"/>
                        </a:rPr>
                        <a:t>ha of land under</a:t>
                      </a:r>
                      <a:endParaRPr lang="en-ZA" sz="1400" dirty="0">
                        <a:effectLst/>
                        <a:latin typeface="Arial Narrow" panose="020B0606020202030204" pitchFamily="34" charset="0"/>
                        <a:ea typeface="Calibri"/>
                        <a:cs typeface="Times New Roman"/>
                      </a:endParaRPr>
                    </a:p>
                    <a:p>
                      <a:pPr algn="l">
                        <a:lnSpc>
                          <a:spcPct val="115000"/>
                        </a:lnSpc>
                        <a:spcAft>
                          <a:spcPts val="0"/>
                        </a:spcAft>
                      </a:pPr>
                      <a:r>
                        <a:rPr lang="en-ZA" sz="1400" dirty="0">
                          <a:solidFill>
                            <a:srgbClr val="000000"/>
                          </a:solidFill>
                          <a:effectLst/>
                          <a:latin typeface="Arial Narrow" panose="020B0606020202030204" pitchFamily="34" charset="0"/>
                          <a:ea typeface="Calibri"/>
                          <a:cs typeface="ArialMT"/>
                        </a:rPr>
                        <a:t>conservation)</a:t>
                      </a:r>
                      <a:endParaRPr lang="en-ZA" sz="1400" dirty="0">
                        <a:effectLst/>
                        <a:latin typeface="Arial Narrow" panose="020B0606020202030204"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a:lnSpc>
                          <a:spcPct val="115000"/>
                        </a:lnSpc>
                        <a:spcAft>
                          <a:spcPts val="0"/>
                        </a:spcAft>
                      </a:pPr>
                      <a:r>
                        <a:rPr lang="en-ZA" sz="1400">
                          <a:solidFill>
                            <a:srgbClr val="000000"/>
                          </a:solidFill>
                          <a:effectLst/>
                          <a:latin typeface="Arial Narrow" panose="020B0606020202030204" pitchFamily="34" charset="0"/>
                          <a:ea typeface="Calibri"/>
                          <a:cs typeface="ArialMT"/>
                        </a:rPr>
                        <a:t>11.2%( 13 660 014/ 121 991 200 ha)</a:t>
                      </a:r>
                      <a:endParaRPr lang="en-ZA" sz="1400">
                        <a:effectLst/>
                        <a:latin typeface="Arial Narrow" panose="020B0606020202030204"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n-ZA" sz="1400" b="1" i="0" kern="1200" dirty="0" smtClean="0">
                          <a:solidFill>
                            <a:schemeClr val="tx1"/>
                          </a:solidFill>
                          <a:effectLst/>
                          <a:latin typeface="Arial Narrow" pitchFamily="34" charset="0"/>
                          <a:ea typeface="+mn-ea"/>
                          <a:cs typeface="+mn-cs"/>
                        </a:rPr>
                        <a:t>Progress</a:t>
                      </a:r>
                      <a:r>
                        <a:rPr lang="en-ZA" sz="1400" kern="1200" dirty="0" smtClean="0">
                          <a:solidFill>
                            <a:schemeClr val="tx1"/>
                          </a:solidFill>
                          <a:effectLst/>
                          <a:latin typeface="Arial Narrow" pitchFamily="34" charset="0"/>
                          <a:ea typeface="+mn-ea"/>
                          <a:cs typeface="+mn-cs"/>
                        </a:rPr>
                        <a:t>:</a:t>
                      </a:r>
                    </a:p>
                    <a:p>
                      <a:pPr algn="l">
                        <a:lnSpc>
                          <a:spcPct val="115000"/>
                        </a:lnSpc>
                        <a:spcAft>
                          <a:spcPts val="0"/>
                        </a:spcAft>
                      </a:pPr>
                      <a:r>
                        <a:rPr lang="en-ZA" sz="1400" dirty="0" smtClean="0">
                          <a:solidFill>
                            <a:srgbClr val="000000"/>
                          </a:solidFill>
                          <a:effectLst/>
                          <a:latin typeface="Arial Narrow" panose="020B0606020202030204" pitchFamily="34" charset="0"/>
                          <a:ea typeface="Calibri"/>
                          <a:cs typeface="ArialMT"/>
                        </a:rPr>
                        <a:t>11.3</a:t>
                      </a:r>
                      <a:r>
                        <a:rPr lang="en-ZA" sz="1400" dirty="0">
                          <a:solidFill>
                            <a:srgbClr val="000000"/>
                          </a:solidFill>
                          <a:effectLst/>
                          <a:latin typeface="Arial Narrow" panose="020B0606020202030204" pitchFamily="34" charset="0"/>
                          <a:ea typeface="Calibri"/>
                          <a:cs typeface="ArialMT"/>
                        </a:rPr>
                        <a:t>% under conservation (13 774 789 ha / 121 991 200 ha )</a:t>
                      </a:r>
                      <a:endParaRPr lang="en-ZA" sz="1400" dirty="0">
                        <a:effectLst/>
                        <a:latin typeface="Arial Narrow" panose="020B0606020202030204"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22334">
                <a:tc>
                  <a:txBody>
                    <a:bodyPr/>
                    <a:lstStyle/>
                    <a:p>
                      <a:pPr algn="l">
                        <a:lnSpc>
                          <a:spcPct val="115000"/>
                        </a:lnSpc>
                        <a:spcAft>
                          <a:spcPts val="0"/>
                        </a:spcAft>
                      </a:pPr>
                      <a:r>
                        <a:rPr lang="en-ZA" sz="1400" dirty="0" smtClean="0">
                          <a:solidFill>
                            <a:srgbClr val="000000"/>
                          </a:solidFill>
                          <a:effectLst/>
                          <a:latin typeface="Arial Narrow" panose="020B0606020202030204" pitchFamily="34" charset="0"/>
                          <a:ea typeface="Calibri"/>
                          <a:cs typeface="ArialMT"/>
                        </a:rPr>
                        <a:t>National Protected</a:t>
                      </a:r>
                      <a:r>
                        <a:rPr lang="en-ZA" sz="1400" baseline="0" dirty="0" smtClean="0">
                          <a:solidFill>
                            <a:schemeClr val="tx1"/>
                          </a:solidFill>
                          <a:effectLst/>
                          <a:latin typeface="Arial Narrow" panose="020B0606020202030204" pitchFamily="34" charset="0"/>
                          <a:ea typeface="Calibri"/>
                          <a:cs typeface="Times New Roman"/>
                        </a:rPr>
                        <a:t> </a:t>
                      </a:r>
                      <a:r>
                        <a:rPr lang="en-ZA" sz="1400" dirty="0" smtClean="0">
                          <a:solidFill>
                            <a:srgbClr val="000000"/>
                          </a:solidFill>
                          <a:effectLst/>
                          <a:latin typeface="Arial Narrow" panose="020B0606020202030204" pitchFamily="34" charset="0"/>
                          <a:ea typeface="Calibri"/>
                          <a:cs typeface="ArialMT"/>
                        </a:rPr>
                        <a:t>Area Expansion</a:t>
                      </a:r>
                      <a:endParaRPr lang="en-ZA" sz="1400" dirty="0" smtClean="0">
                        <a:effectLst/>
                        <a:latin typeface="Arial Narrow" panose="020B0606020202030204" pitchFamily="34" charset="0"/>
                        <a:ea typeface="Calibri"/>
                        <a:cs typeface="Times New Roman"/>
                      </a:endParaRPr>
                    </a:p>
                    <a:p>
                      <a:pPr algn="l">
                        <a:lnSpc>
                          <a:spcPct val="115000"/>
                        </a:lnSpc>
                        <a:spcAft>
                          <a:spcPts val="0"/>
                        </a:spcAft>
                      </a:pPr>
                      <a:r>
                        <a:rPr lang="en-ZA" sz="1400" dirty="0" smtClean="0">
                          <a:solidFill>
                            <a:srgbClr val="000000"/>
                          </a:solidFill>
                          <a:effectLst/>
                          <a:latin typeface="Arial Narrow" panose="020B0606020202030204" pitchFamily="34" charset="0"/>
                          <a:ea typeface="Calibri"/>
                          <a:cs typeface="ArialMT"/>
                        </a:rPr>
                        <a:t>Strategy (NPAES) </a:t>
                      </a:r>
                      <a:r>
                        <a:rPr lang="en-ZA" sz="1400" dirty="0">
                          <a:solidFill>
                            <a:srgbClr val="000000"/>
                          </a:solidFill>
                          <a:effectLst/>
                          <a:latin typeface="Arial Narrow" panose="020B0606020202030204" pitchFamily="34" charset="0"/>
                          <a:ea typeface="Calibri"/>
                          <a:cs typeface="ArialMT"/>
                        </a:rPr>
                        <a:t>Reviewed and implemented</a:t>
                      </a:r>
                      <a:endParaRPr lang="en-ZA" sz="1400" dirty="0">
                        <a:effectLst/>
                        <a:latin typeface="Arial Narrow" panose="020B0606020202030204"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a:lnSpc>
                          <a:spcPct val="115000"/>
                        </a:lnSpc>
                        <a:spcAft>
                          <a:spcPts val="0"/>
                        </a:spcAft>
                      </a:pPr>
                      <a:r>
                        <a:rPr lang="en-ZA" sz="1400" dirty="0" smtClean="0">
                          <a:solidFill>
                            <a:srgbClr val="000000"/>
                          </a:solidFill>
                          <a:effectLst/>
                          <a:latin typeface="Arial Narrow" panose="020B0606020202030204" pitchFamily="34" charset="0"/>
                          <a:ea typeface="Calibri"/>
                          <a:cs typeface="ArialMT"/>
                        </a:rPr>
                        <a:t>NPAES 2008</a:t>
                      </a:r>
                      <a:r>
                        <a:rPr lang="en-ZA" sz="1400" dirty="0">
                          <a:solidFill>
                            <a:srgbClr val="000000"/>
                          </a:solidFill>
                          <a:effectLst/>
                          <a:latin typeface="Arial Narrow" panose="020B0606020202030204" pitchFamily="34" charset="0"/>
                          <a:ea typeface="Calibri"/>
                          <a:cs typeface="ArialMT"/>
                        </a:rPr>
                        <a:t>. 5 </a:t>
                      </a:r>
                      <a:r>
                        <a:rPr lang="en-ZA" sz="1400" dirty="0" smtClean="0">
                          <a:solidFill>
                            <a:srgbClr val="000000"/>
                          </a:solidFill>
                          <a:effectLst/>
                          <a:latin typeface="Arial Narrow" panose="020B0606020202030204" pitchFamily="34" charset="0"/>
                          <a:ea typeface="Calibri"/>
                          <a:cs typeface="ArialMT"/>
                        </a:rPr>
                        <a:t>Provincial expansion </a:t>
                      </a:r>
                      <a:r>
                        <a:rPr lang="en-ZA" sz="1400" dirty="0">
                          <a:solidFill>
                            <a:srgbClr val="000000"/>
                          </a:solidFill>
                          <a:effectLst/>
                          <a:latin typeface="Arial Narrow" panose="020B0606020202030204" pitchFamily="34" charset="0"/>
                          <a:ea typeface="Calibri"/>
                          <a:cs typeface="ArialMT"/>
                        </a:rPr>
                        <a:t>plans </a:t>
                      </a:r>
                      <a:r>
                        <a:rPr lang="en-ZA" sz="1400" dirty="0" smtClean="0">
                          <a:solidFill>
                            <a:srgbClr val="000000"/>
                          </a:solidFill>
                          <a:effectLst/>
                          <a:latin typeface="Arial Narrow" panose="020B0606020202030204" pitchFamily="34" charset="0"/>
                          <a:ea typeface="Calibri"/>
                          <a:cs typeface="ArialMT"/>
                        </a:rPr>
                        <a:t>in place</a:t>
                      </a:r>
                      <a:endParaRPr lang="en-ZA" sz="1400" dirty="0">
                        <a:effectLst/>
                        <a:latin typeface="Arial Narrow" panose="020B0606020202030204"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a:lnSpc>
                          <a:spcPct val="115000"/>
                        </a:lnSpc>
                        <a:spcAft>
                          <a:spcPts val="0"/>
                        </a:spcAft>
                      </a:pPr>
                      <a:r>
                        <a:rPr lang="en-ZA" sz="1400" dirty="0">
                          <a:solidFill>
                            <a:srgbClr val="000000"/>
                          </a:solidFill>
                          <a:effectLst/>
                          <a:latin typeface="Arial Narrow" panose="020B0606020202030204" pitchFamily="34" charset="0"/>
                          <a:ea typeface="Calibri"/>
                          <a:cs typeface="ArialMT"/>
                        </a:rPr>
                        <a:t>NPAES Reviewed</a:t>
                      </a:r>
                      <a:endParaRPr lang="en-ZA" sz="1400" dirty="0">
                        <a:effectLst/>
                        <a:latin typeface="Arial Narrow" panose="020B0606020202030204"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n-ZA" sz="1400" b="1" i="0" kern="1200" dirty="0" smtClean="0">
                          <a:solidFill>
                            <a:schemeClr val="tx1"/>
                          </a:solidFill>
                          <a:effectLst/>
                          <a:latin typeface="Arial Narrow" pitchFamily="34" charset="0"/>
                          <a:ea typeface="+mn-ea"/>
                          <a:cs typeface="+mn-cs"/>
                        </a:rPr>
                        <a:t>Progress</a:t>
                      </a:r>
                      <a:r>
                        <a:rPr lang="en-ZA" sz="1400" kern="1200" dirty="0" smtClean="0">
                          <a:solidFill>
                            <a:schemeClr val="tx1"/>
                          </a:solidFill>
                          <a:effectLst/>
                          <a:latin typeface="Arial Narrow" pitchFamily="34" charset="0"/>
                          <a:ea typeface="+mn-ea"/>
                          <a:cs typeface="+mn-cs"/>
                        </a:rPr>
                        <a:t>:</a:t>
                      </a:r>
                    </a:p>
                    <a:p>
                      <a:pPr algn="l">
                        <a:lnSpc>
                          <a:spcPct val="115000"/>
                        </a:lnSpc>
                        <a:spcAft>
                          <a:spcPts val="0"/>
                        </a:spcAft>
                      </a:pPr>
                      <a:r>
                        <a:rPr lang="en-ZA" sz="1400" dirty="0" smtClean="0">
                          <a:solidFill>
                            <a:srgbClr val="000000"/>
                          </a:solidFill>
                          <a:effectLst/>
                          <a:latin typeface="Arial Narrow" panose="020B0606020202030204" pitchFamily="34" charset="0"/>
                          <a:ea typeface="Calibri"/>
                          <a:cs typeface="ArialMT"/>
                        </a:rPr>
                        <a:t>NPAES </a:t>
                      </a:r>
                      <a:r>
                        <a:rPr lang="en-ZA" sz="1400" dirty="0">
                          <a:solidFill>
                            <a:srgbClr val="000000"/>
                          </a:solidFill>
                          <a:effectLst/>
                          <a:latin typeface="Arial Narrow" panose="020B0606020202030204" pitchFamily="34" charset="0"/>
                          <a:ea typeface="Calibri"/>
                          <a:cs typeface="ArialMT"/>
                        </a:rPr>
                        <a:t>reviewed</a:t>
                      </a:r>
                      <a:endParaRPr lang="en-ZA" sz="1400" dirty="0">
                        <a:effectLst/>
                        <a:latin typeface="Arial Narrow" panose="020B0606020202030204"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2" name="Slide Number Placeholder 1"/>
          <p:cNvSpPr>
            <a:spLocks noGrp="1"/>
          </p:cNvSpPr>
          <p:nvPr>
            <p:ph type="sldNum" sz="quarter" idx="12"/>
          </p:nvPr>
        </p:nvSpPr>
        <p:spPr/>
        <p:txBody>
          <a:bodyPr/>
          <a:lstStyle/>
          <a:p>
            <a:pPr>
              <a:defRPr/>
            </a:pPr>
            <a:fld id="{9C457303-9F10-4D8F-8D76-077531F17F12}" type="slidenum">
              <a:rPr lang="en-US" smtClean="0">
                <a:solidFill>
                  <a:prstClr val="black">
                    <a:tint val="75000"/>
                  </a:prstClr>
                </a:solidFill>
              </a:rPr>
              <a:pPr>
                <a:defRPr/>
              </a:pPr>
              <a:t>55</a:t>
            </a:fld>
            <a:endParaRPr lang="en-US">
              <a:solidFill>
                <a:prstClr val="black">
                  <a:tint val="75000"/>
                </a:prstClr>
              </a:solidFill>
            </a:endParaRPr>
          </a:p>
        </p:txBody>
      </p:sp>
    </p:spTree>
    <p:extLst>
      <p:ext uri="{BB962C8B-B14F-4D97-AF65-F5344CB8AC3E}">
        <p14:creationId xmlns:p14="http://schemas.microsoft.com/office/powerpoint/2010/main" val="161937837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Title 1"/>
          <p:cNvSpPr>
            <a:spLocks noGrp="1"/>
          </p:cNvSpPr>
          <p:nvPr>
            <p:ph type="title"/>
          </p:nvPr>
        </p:nvSpPr>
        <p:spPr>
          <a:xfrm>
            <a:off x="457200" y="97658"/>
            <a:ext cx="8229600" cy="584344"/>
          </a:xfrm>
        </p:spPr>
        <p:txBody>
          <a:bodyPr/>
          <a:lstStyle/>
          <a:p>
            <a:pPr eaLnBrk="1" hangingPunct="1"/>
            <a:r>
              <a:rPr lang="en-ZA" altLang="en-US" sz="2600" dirty="0">
                <a:solidFill>
                  <a:srgbClr val="008000"/>
                </a:solidFill>
              </a:rPr>
              <a:t>PROGRAMME 5:  BIODIVERSITY AND CONSERVATION</a:t>
            </a:r>
            <a:endParaRPr lang="en-US" altLang="en-US" sz="2600" dirty="0">
              <a:solidFill>
                <a:srgbClr val="008000"/>
              </a:solidFill>
            </a:endParaRPr>
          </a:p>
        </p:txBody>
      </p:sp>
      <p:graphicFrame>
        <p:nvGraphicFramePr>
          <p:cNvPr id="12" name="Group 121"/>
          <p:cNvGraphicFramePr>
            <a:graphicFrameLocks noGrp="1"/>
          </p:cNvGraphicFramePr>
          <p:nvPr>
            <p:ph idx="1"/>
            <p:extLst>
              <p:ext uri="{D42A27DB-BD31-4B8C-83A1-F6EECF244321}">
                <p14:modId xmlns:p14="http://schemas.microsoft.com/office/powerpoint/2010/main" val="3342406063"/>
              </p:ext>
            </p:extLst>
          </p:nvPr>
        </p:nvGraphicFramePr>
        <p:xfrm>
          <a:off x="232013" y="837317"/>
          <a:ext cx="8679975" cy="4502032"/>
        </p:xfrm>
        <a:graphic>
          <a:graphicData uri="http://schemas.openxmlformats.org/drawingml/2006/table">
            <a:tbl>
              <a:tblPr/>
              <a:tblGrid>
                <a:gridCol w="1951629"/>
                <a:gridCol w="1392071"/>
                <a:gridCol w="1760562"/>
                <a:gridCol w="3575713"/>
              </a:tblGrid>
              <a:tr h="235975">
                <a:tc gridSpan="4">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schemeClr val="bg1"/>
                          </a:solidFill>
                          <a:effectLst/>
                          <a:uLnTx/>
                          <a:uFillTx/>
                          <a:latin typeface="Arial Narrow" pitchFamily="34" charset="0"/>
                          <a:ea typeface="+mn-ea"/>
                          <a:cs typeface="+mn-cs"/>
                        </a:rPr>
                        <a:t>SO: Biodiversity Conserved, Protected and Threats Mitigated</a:t>
                      </a:r>
                    </a:p>
                  </a:txBody>
                  <a:tcPr marL="91454" marR="9145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hMerge="1">
                  <a:txBody>
                    <a:bodyPr/>
                    <a:lstStyle/>
                    <a:p>
                      <a:endParaRPr lang="en-ZA"/>
                    </a:p>
                  </a:txBody>
                  <a:tcPr/>
                </a:tc>
                <a:tc hMerge="1">
                  <a:txBody>
                    <a:bodyPr/>
                    <a:lstStyle/>
                    <a:p>
                      <a:endParaRPr lang="en-ZA"/>
                    </a:p>
                  </a:txBody>
                  <a:tcPr/>
                </a:tc>
                <a:tc hMerge="1">
                  <a:txBody>
                    <a:bodyPr/>
                    <a:lstStyle/>
                    <a:p>
                      <a:endParaRPr lang="en-ZA"/>
                    </a:p>
                  </a:txBody>
                  <a:tcPr/>
                </a:tc>
              </a:tr>
              <a:tr h="41921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smtClean="0">
                          <a:ln>
                            <a:noFill/>
                          </a:ln>
                          <a:solidFill>
                            <a:schemeClr val="bg1"/>
                          </a:solidFill>
                          <a:effectLst/>
                          <a:latin typeface="Arial Narrow" pitchFamily="34" charset="0"/>
                          <a:ea typeface="+mn-ea"/>
                          <a:cs typeface="Arial" charset="0"/>
                        </a:rPr>
                        <a:t>Performance indicator </a:t>
                      </a:r>
                    </a:p>
                  </a:txBody>
                  <a:tcPr marL="91454" marR="9145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algn="ctr">
                        <a:lnSpc>
                          <a:spcPct val="115000"/>
                        </a:lnSpc>
                        <a:spcAft>
                          <a:spcPts val="0"/>
                        </a:spcAft>
                      </a:pPr>
                      <a:r>
                        <a:rPr kumimoji="0" lang="en-ZA" sz="1400" b="1" i="0" u="none" strike="noStrike" kern="1200" cap="none" spc="0" normalizeH="0" baseline="0" dirty="0">
                          <a:ln>
                            <a:noFill/>
                          </a:ln>
                          <a:solidFill>
                            <a:schemeClr val="bg1"/>
                          </a:solidFill>
                          <a:effectLst/>
                          <a:uLnTx/>
                          <a:uFillTx/>
                          <a:latin typeface="Arial Narrow" pitchFamily="34" charset="0"/>
                          <a:ea typeface="+mn-ea"/>
                          <a:cs typeface="Arial" pitchFamily="34" charset="0"/>
                        </a:rPr>
                        <a:t>BASELINE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algn="ctr">
                        <a:lnSpc>
                          <a:spcPct val="115000"/>
                        </a:lnSpc>
                        <a:spcAft>
                          <a:spcPts val="0"/>
                        </a:spcAft>
                      </a:pPr>
                      <a:r>
                        <a:rPr kumimoji="0" lang="en-ZA" sz="1400" b="1" i="0" u="none" strike="noStrike" kern="1200" cap="none" spc="0" normalizeH="0" baseline="0" dirty="0">
                          <a:ln>
                            <a:noFill/>
                          </a:ln>
                          <a:solidFill>
                            <a:schemeClr val="bg1"/>
                          </a:solidFill>
                          <a:effectLst/>
                          <a:uLnTx/>
                          <a:uFillTx/>
                          <a:latin typeface="Arial Narrow" pitchFamily="34" charset="0"/>
                          <a:ea typeface="+mn-ea"/>
                          <a:cs typeface="Arial" pitchFamily="34" charset="0"/>
                        </a:rPr>
                        <a:t>ANNUAL TARGET </a:t>
                      </a:r>
                    </a:p>
                    <a:p>
                      <a:pPr algn="ctr">
                        <a:lnSpc>
                          <a:spcPct val="115000"/>
                        </a:lnSpc>
                        <a:spcAft>
                          <a:spcPts val="0"/>
                        </a:spcAft>
                      </a:pPr>
                      <a:r>
                        <a:rPr kumimoji="0" lang="en-ZA" sz="1400" b="1" i="0" u="none" strike="noStrike" kern="1200" cap="none" spc="0" normalizeH="0" baseline="0" dirty="0">
                          <a:ln>
                            <a:noFill/>
                          </a:ln>
                          <a:solidFill>
                            <a:schemeClr val="bg1"/>
                          </a:solidFill>
                          <a:effectLst/>
                          <a:uLnTx/>
                          <a:uFillTx/>
                          <a:latin typeface="Arial Narrow" pitchFamily="34" charset="0"/>
                          <a:ea typeface="+mn-ea"/>
                          <a:cs typeface="Arial" pitchFamily="34" charset="0"/>
                        </a:rPr>
                        <a:t>2014/15</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smtClean="0">
                          <a:ln>
                            <a:noFill/>
                          </a:ln>
                          <a:solidFill>
                            <a:schemeClr val="bg1"/>
                          </a:solidFill>
                          <a:effectLst/>
                          <a:uLnTx/>
                          <a:uFillTx/>
                          <a:latin typeface="Arial Narrow" pitchFamily="34" charset="0"/>
                          <a:ea typeface="+mn-ea"/>
                          <a:cs typeface="Arial" pitchFamily="34" charset="0"/>
                        </a:rPr>
                        <a:t>Achievements/Challenges/Corrective measures</a:t>
                      </a:r>
                    </a:p>
                  </a:txBody>
                  <a:tcPr marL="91454" marR="9145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r>
              <a:tr h="322334">
                <a:tc>
                  <a:txBody>
                    <a:bodyPr/>
                    <a:lstStyle/>
                    <a:p>
                      <a:pPr algn="l">
                        <a:lnSpc>
                          <a:spcPct val="115000"/>
                        </a:lnSpc>
                        <a:spcAft>
                          <a:spcPts val="0"/>
                        </a:spcAft>
                      </a:pPr>
                      <a:r>
                        <a:rPr lang="en-ZA" sz="1400" dirty="0">
                          <a:solidFill>
                            <a:srgbClr val="000000"/>
                          </a:solidFill>
                          <a:effectLst/>
                          <a:latin typeface="Arial Narrow" panose="020B0606020202030204" pitchFamily="34" charset="0"/>
                          <a:ea typeface="Calibri"/>
                          <a:cs typeface="ArialMT"/>
                        </a:rPr>
                        <a:t>Number of </a:t>
                      </a:r>
                      <a:r>
                        <a:rPr lang="en-ZA" sz="1400" dirty="0" smtClean="0">
                          <a:solidFill>
                            <a:srgbClr val="000000"/>
                          </a:solidFill>
                          <a:effectLst/>
                          <a:latin typeface="Arial Narrow" panose="020B0606020202030204" pitchFamily="34" charset="0"/>
                          <a:ea typeface="Calibri"/>
                          <a:cs typeface="ArialMT"/>
                        </a:rPr>
                        <a:t>additional</a:t>
                      </a:r>
                      <a:r>
                        <a:rPr lang="en-ZA" sz="1400" baseline="0" dirty="0" smtClean="0">
                          <a:solidFill>
                            <a:schemeClr val="tx1"/>
                          </a:solidFill>
                          <a:effectLst/>
                          <a:latin typeface="Arial Narrow" panose="020B0606020202030204" pitchFamily="34" charset="0"/>
                          <a:ea typeface="Calibri"/>
                          <a:cs typeface="Times New Roman"/>
                        </a:rPr>
                        <a:t> </a:t>
                      </a:r>
                      <a:r>
                        <a:rPr lang="en-ZA" sz="1400" dirty="0" smtClean="0">
                          <a:solidFill>
                            <a:srgbClr val="000000"/>
                          </a:solidFill>
                          <a:effectLst/>
                          <a:latin typeface="Arial Narrow" panose="020B0606020202030204" pitchFamily="34" charset="0"/>
                          <a:ea typeface="Calibri"/>
                          <a:cs typeface="ArialMT"/>
                        </a:rPr>
                        <a:t>stewardship sites established</a:t>
                      </a:r>
                      <a:endParaRPr lang="en-ZA" sz="1400" dirty="0">
                        <a:effectLst/>
                        <a:latin typeface="Arial Narrow" panose="020B0606020202030204"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a:lnSpc>
                          <a:spcPct val="115000"/>
                        </a:lnSpc>
                        <a:spcAft>
                          <a:spcPts val="0"/>
                        </a:spcAft>
                      </a:pPr>
                      <a:r>
                        <a:rPr lang="en-ZA" sz="1400" dirty="0" smtClean="0">
                          <a:solidFill>
                            <a:srgbClr val="000000"/>
                          </a:solidFill>
                          <a:effectLst/>
                          <a:latin typeface="Arial Narrow" panose="020B0606020202030204" pitchFamily="34" charset="0"/>
                          <a:ea typeface="Calibri"/>
                          <a:cs typeface="ArialMT"/>
                        </a:rPr>
                        <a:t>Stewardship</a:t>
                      </a:r>
                      <a:r>
                        <a:rPr lang="en-ZA" sz="1400" baseline="0" dirty="0" smtClean="0">
                          <a:solidFill>
                            <a:schemeClr val="tx1"/>
                          </a:solidFill>
                          <a:effectLst/>
                          <a:latin typeface="Arial Narrow" panose="020B0606020202030204" pitchFamily="34" charset="0"/>
                          <a:ea typeface="Calibri"/>
                          <a:cs typeface="Times New Roman"/>
                        </a:rPr>
                        <a:t> </a:t>
                      </a:r>
                      <a:r>
                        <a:rPr lang="en-ZA" sz="1400" dirty="0" smtClean="0">
                          <a:solidFill>
                            <a:srgbClr val="000000"/>
                          </a:solidFill>
                          <a:effectLst/>
                          <a:latin typeface="Arial Narrow" panose="020B0606020202030204" pitchFamily="34" charset="0"/>
                          <a:ea typeface="Calibri"/>
                          <a:cs typeface="ArialMT"/>
                        </a:rPr>
                        <a:t>guidelines</a:t>
                      </a:r>
                      <a:endParaRPr lang="en-ZA" sz="1400" dirty="0">
                        <a:effectLst/>
                        <a:latin typeface="Arial Narrow" panose="020B0606020202030204"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a:lnSpc>
                          <a:spcPct val="115000"/>
                        </a:lnSpc>
                        <a:spcAft>
                          <a:spcPts val="0"/>
                        </a:spcAft>
                      </a:pPr>
                      <a:r>
                        <a:rPr lang="en-ZA" sz="1400" dirty="0">
                          <a:solidFill>
                            <a:srgbClr val="000000"/>
                          </a:solidFill>
                          <a:effectLst/>
                          <a:latin typeface="Arial Narrow" panose="020B0606020202030204" pitchFamily="34" charset="0"/>
                          <a:ea typeface="Calibri"/>
                          <a:cs typeface="ArialMT"/>
                        </a:rPr>
                        <a:t>One additional stewardship </a:t>
                      </a:r>
                      <a:r>
                        <a:rPr lang="en-ZA" sz="1400" dirty="0" smtClean="0">
                          <a:solidFill>
                            <a:srgbClr val="000000"/>
                          </a:solidFill>
                          <a:effectLst/>
                          <a:latin typeface="Arial Narrow" panose="020B0606020202030204" pitchFamily="34" charset="0"/>
                          <a:ea typeface="Calibri"/>
                          <a:cs typeface="ArialMT"/>
                        </a:rPr>
                        <a:t>site established</a:t>
                      </a:r>
                      <a:endParaRPr lang="en-ZA" sz="1400" dirty="0">
                        <a:effectLst/>
                        <a:latin typeface="Arial Narrow" panose="020B0606020202030204"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indent="0" algn="just" defTabSz="457200" rtl="0" eaLnBrk="1" fontAlgn="ctr" latinLnBrk="0" hangingPunct="1">
                        <a:lnSpc>
                          <a:spcPct val="110000"/>
                        </a:lnSpc>
                        <a:spcBef>
                          <a:spcPts val="0"/>
                        </a:spcBef>
                        <a:spcAft>
                          <a:spcPts val="0"/>
                        </a:spcAft>
                        <a:buClrTx/>
                        <a:buSzTx/>
                        <a:buFontTx/>
                        <a:buNone/>
                        <a:tabLst/>
                        <a:defRPr/>
                      </a:pPr>
                      <a:r>
                        <a:rPr lang="en-ZA" sz="1400" b="1" i="0" kern="1200" dirty="0" smtClean="0">
                          <a:solidFill>
                            <a:schemeClr val="tx1"/>
                          </a:solidFill>
                          <a:effectLst/>
                          <a:latin typeface="Arial Narrow" pitchFamily="34" charset="0"/>
                          <a:ea typeface="+mn-ea"/>
                          <a:cs typeface="+mn-cs"/>
                        </a:rPr>
                        <a:t>Progress</a:t>
                      </a:r>
                      <a:r>
                        <a:rPr lang="en-ZA" sz="1400" kern="1200" dirty="0" smtClean="0">
                          <a:solidFill>
                            <a:schemeClr val="tx1"/>
                          </a:solidFill>
                          <a:effectLst/>
                          <a:latin typeface="Arial Narrow" pitchFamily="34" charset="0"/>
                          <a:ea typeface="+mn-ea"/>
                          <a:cs typeface="+mn-cs"/>
                        </a:rPr>
                        <a:t>:</a:t>
                      </a:r>
                      <a:r>
                        <a:rPr lang="en-ZA" sz="1400" kern="1200" baseline="0" dirty="0" smtClean="0">
                          <a:solidFill>
                            <a:schemeClr val="tx1"/>
                          </a:solidFill>
                          <a:effectLst/>
                          <a:latin typeface="Arial Narrow" pitchFamily="34" charset="0"/>
                          <a:ea typeface="+mn-ea"/>
                          <a:cs typeface="+mn-cs"/>
                        </a:rPr>
                        <a:t> </a:t>
                      </a:r>
                      <a:r>
                        <a:rPr lang="en-GB" sz="1400" kern="1200" dirty="0" smtClean="0">
                          <a:solidFill>
                            <a:srgbClr val="000000"/>
                          </a:solidFill>
                          <a:effectLst/>
                          <a:latin typeface="Arial Narrow" panose="020B0606020202030204" pitchFamily="34" charset="0"/>
                          <a:ea typeface="Calibri"/>
                          <a:cs typeface="ArialMT"/>
                        </a:rPr>
                        <a:t>Consultation </a:t>
                      </a:r>
                      <a:r>
                        <a:rPr lang="en-GB" sz="1400" kern="1200" dirty="0">
                          <a:solidFill>
                            <a:srgbClr val="000000"/>
                          </a:solidFill>
                          <a:effectLst/>
                          <a:latin typeface="Arial Narrow" panose="020B0606020202030204" pitchFamily="34" charset="0"/>
                          <a:ea typeface="Calibri"/>
                          <a:cs typeface="ArialMT"/>
                        </a:rPr>
                        <a:t>facilitated and consensus reached between KwaZulu-Natal </a:t>
                      </a:r>
                      <a:r>
                        <a:rPr lang="en-GB" sz="1400" kern="1200" dirty="0" err="1">
                          <a:solidFill>
                            <a:srgbClr val="000000"/>
                          </a:solidFill>
                          <a:effectLst/>
                          <a:latin typeface="Arial Narrow" panose="020B0606020202030204" pitchFamily="34" charset="0"/>
                          <a:ea typeface="Calibri"/>
                          <a:cs typeface="ArialMT"/>
                        </a:rPr>
                        <a:t>Ezemvelo</a:t>
                      </a:r>
                      <a:r>
                        <a:rPr lang="en-GB" sz="1400" kern="1200" dirty="0">
                          <a:solidFill>
                            <a:srgbClr val="000000"/>
                          </a:solidFill>
                          <a:effectLst/>
                          <a:latin typeface="Arial Narrow" panose="020B0606020202030204" pitchFamily="34" charset="0"/>
                          <a:ea typeface="Calibri"/>
                          <a:cs typeface="ArialMT"/>
                        </a:rPr>
                        <a:t> Wildlife and Free State Province on the Provincial declaration process. Intent to declare Notice for one stewardship site in KZN published in the KZN Provincial Government Gazette</a:t>
                      </a:r>
                      <a:r>
                        <a:rPr lang="en-GB" sz="1400" spc="10" dirty="0" smtClean="0">
                          <a:solidFill>
                            <a:srgbClr val="000000"/>
                          </a:solidFill>
                          <a:effectLst/>
                          <a:latin typeface="Arial Narrow" panose="020B0606020202030204" pitchFamily="34" charset="0"/>
                          <a:ea typeface="Calibri"/>
                          <a:cs typeface="AvantGarde Bk BT"/>
                        </a:rPr>
                        <a:t>.</a:t>
                      </a:r>
                    </a:p>
                    <a:p>
                      <a:pPr marL="0" marR="0" indent="0" algn="just" defTabSz="457200" rtl="0" eaLnBrk="1" fontAlgn="ctr" latinLnBrk="0" hangingPunct="1">
                        <a:lnSpc>
                          <a:spcPct val="110000"/>
                        </a:lnSpc>
                        <a:spcBef>
                          <a:spcPts val="0"/>
                        </a:spcBef>
                        <a:spcAft>
                          <a:spcPts val="0"/>
                        </a:spcAft>
                        <a:buClrTx/>
                        <a:buSzTx/>
                        <a:buFontTx/>
                        <a:buNone/>
                        <a:tabLst/>
                        <a:defRPr/>
                      </a:pPr>
                      <a:r>
                        <a:rPr lang="en-ZA" sz="1400" b="1" i="0" kern="1200" dirty="0" smtClean="0">
                          <a:solidFill>
                            <a:schemeClr val="tx1"/>
                          </a:solidFill>
                          <a:effectLst/>
                          <a:latin typeface="Arial Narrow" pitchFamily="34" charset="0"/>
                          <a:ea typeface="+mn-ea"/>
                          <a:cs typeface="+mn-cs"/>
                        </a:rPr>
                        <a:t>Challenge</a:t>
                      </a:r>
                      <a:r>
                        <a:rPr lang="en-ZA" sz="1400" kern="1200" dirty="0" smtClean="0">
                          <a:solidFill>
                            <a:schemeClr val="tx1"/>
                          </a:solidFill>
                          <a:effectLst/>
                          <a:latin typeface="Arial Narrow" pitchFamily="34" charset="0"/>
                          <a:ea typeface="+mn-ea"/>
                          <a:cs typeface="+mn-cs"/>
                        </a:rPr>
                        <a:t>:</a:t>
                      </a:r>
                      <a:r>
                        <a:rPr lang="en-ZA" sz="1400" kern="1200" baseline="0" dirty="0" smtClean="0">
                          <a:solidFill>
                            <a:schemeClr val="tx1"/>
                          </a:solidFill>
                          <a:effectLst/>
                          <a:latin typeface="Arial Narrow" pitchFamily="34" charset="0"/>
                          <a:ea typeface="+mn-ea"/>
                          <a:cs typeface="+mn-cs"/>
                        </a:rPr>
                        <a:t> </a:t>
                      </a:r>
                      <a:r>
                        <a:rPr lang="en-ZA" sz="1400" kern="1200" dirty="0" smtClean="0">
                          <a:solidFill>
                            <a:srgbClr val="000000"/>
                          </a:solidFill>
                          <a:effectLst/>
                          <a:latin typeface="Arial Narrow" panose="020B0606020202030204" pitchFamily="34" charset="0"/>
                          <a:ea typeface="Calibri"/>
                          <a:cs typeface="ArialMT"/>
                        </a:rPr>
                        <a:t>Consultation with multiple stakeholders delayed finalisation of the process </a:t>
                      </a:r>
                    </a:p>
                    <a:p>
                      <a:pPr marL="0" marR="0" indent="0" algn="just" defTabSz="457200" rtl="0" eaLnBrk="1" fontAlgn="ctr" latinLnBrk="0" hangingPunct="1">
                        <a:lnSpc>
                          <a:spcPct val="110000"/>
                        </a:lnSpc>
                        <a:spcBef>
                          <a:spcPts val="0"/>
                        </a:spcBef>
                        <a:spcAft>
                          <a:spcPts val="0"/>
                        </a:spcAft>
                        <a:buClrTx/>
                        <a:buSzTx/>
                        <a:buFontTx/>
                        <a:buNone/>
                        <a:tabLst/>
                        <a:defRPr/>
                      </a:pPr>
                      <a:r>
                        <a:rPr lang="en-ZA" sz="1400" b="1" i="0" kern="1200" dirty="0" smtClean="0">
                          <a:solidFill>
                            <a:schemeClr val="tx1"/>
                          </a:solidFill>
                          <a:effectLst/>
                          <a:latin typeface="Arial Narrow" pitchFamily="34" charset="0"/>
                          <a:ea typeface="+mn-ea"/>
                          <a:cs typeface="+mn-cs"/>
                        </a:rPr>
                        <a:t>Challenge</a:t>
                      </a:r>
                      <a:r>
                        <a:rPr lang="en-ZA" sz="1400" kern="1200" dirty="0" smtClean="0">
                          <a:solidFill>
                            <a:schemeClr val="tx1"/>
                          </a:solidFill>
                          <a:effectLst/>
                          <a:latin typeface="Arial Narrow" pitchFamily="34" charset="0"/>
                          <a:ea typeface="+mn-ea"/>
                          <a:cs typeface="+mn-cs"/>
                        </a:rPr>
                        <a:t>:</a:t>
                      </a:r>
                      <a:r>
                        <a:rPr lang="en-ZA" sz="1400" kern="1200" baseline="0" dirty="0" smtClean="0">
                          <a:solidFill>
                            <a:schemeClr val="tx1"/>
                          </a:solidFill>
                          <a:effectLst/>
                          <a:latin typeface="Arial Narrow" pitchFamily="34" charset="0"/>
                          <a:ea typeface="+mn-ea"/>
                          <a:cs typeface="+mn-cs"/>
                        </a:rPr>
                        <a:t> </a:t>
                      </a:r>
                      <a:r>
                        <a:rPr lang="en-ZA" sz="1400" kern="1200" dirty="0" smtClean="0">
                          <a:solidFill>
                            <a:srgbClr val="000000"/>
                          </a:solidFill>
                          <a:effectLst/>
                          <a:latin typeface="Arial Narrow" panose="020B0606020202030204" pitchFamily="34" charset="0"/>
                          <a:ea typeface="Calibri"/>
                          <a:cs typeface="ArialMT"/>
                        </a:rPr>
                        <a:t>Finalisation of the stewardship site to be concluded in 2015/16 </a:t>
                      </a:r>
                      <a:endParaRPr lang="en-ZA" sz="1400" kern="1200" dirty="0">
                        <a:solidFill>
                          <a:srgbClr val="000000"/>
                        </a:solidFill>
                        <a:effectLst/>
                        <a:latin typeface="Arial Narrow" panose="020B0606020202030204" pitchFamily="34" charset="0"/>
                        <a:ea typeface="Calibri"/>
                        <a:cs typeface="ArialM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22334">
                <a:tc>
                  <a:txBody>
                    <a:bodyPr/>
                    <a:lstStyle/>
                    <a:p>
                      <a:pPr algn="just">
                        <a:lnSpc>
                          <a:spcPct val="115000"/>
                        </a:lnSpc>
                        <a:spcAft>
                          <a:spcPts val="0"/>
                        </a:spcAft>
                      </a:pPr>
                      <a:r>
                        <a:rPr lang="en-ZA" sz="1400" kern="1200" dirty="0">
                          <a:solidFill>
                            <a:srgbClr val="000000"/>
                          </a:solidFill>
                          <a:effectLst/>
                          <a:latin typeface="Arial Narrow"/>
                          <a:ea typeface="Calibri"/>
                          <a:cs typeface="ArialMT"/>
                        </a:rPr>
                        <a:t>Percentage of area of state managed</a:t>
                      </a:r>
                    </a:p>
                    <a:p>
                      <a:pPr algn="just">
                        <a:lnSpc>
                          <a:spcPct val="115000"/>
                        </a:lnSpc>
                        <a:spcAft>
                          <a:spcPts val="0"/>
                        </a:spcAft>
                      </a:pPr>
                      <a:r>
                        <a:rPr lang="en-ZA" sz="1400" kern="1200" dirty="0">
                          <a:solidFill>
                            <a:srgbClr val="000000"/>
                          </a:solidFill>
                          <a:effectLst/>
                          <a:latin typeface="Arial Narrow"/>
                          <a:ea typeface="Calibri"/>
                          <a:cs typeface="ArialMT"/>
                        </a:rPr>
                        <a:t>protected </a:t>
                      </a:r>
                      <a:r>
                        <a:rPr lang="en-ZA" sz="1400" kern="1200" dirty="0" smtClean="0">
                          <a:solidFill>
                            <a:srgbClr val="000000"/>
                          </a:solidFill>
                          <a:effectLst/>
                          <a:latin typeface="Arial Narrow"/>
                          <a:ea typeface="Calibri"/>
                          <a:cs typeface="ArialMT"/>
                        </a:rPr>
                        <a:t>areas assessed </a:t>
                      </a:r>
                      <a:r>
                        <a:rPr lang="en-ZA" sz="1400" kern="1200" dirty="0">
                          <a:solidFill>
                            <a:srgbClr val="000000"/>
                          </a:solidFill>
                          <a:effectLst/>
                          <a:latin typeface="Arial Narrow"/>
                          <a:ea typeface="Calibri"/>
                          <a:cs typeface="ArialMT"/>
                        </a:rPr>
                        <a:t>with a METT score above 67 %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a:lnSpc>
                          <a:spcPct val="115000"/>
                        </a:lnSpc>
                        <a:spcAft>
                          <a:spcPts val="0"/>
                        </a:spcAft>
                      </a:pPr>
                      <a:r>
                        <a:rPr lang="en-ZA" sz="1400" kern="1200" dirty="0">
                          <a:solidFill>
                            <a:srgbClr val="000000"/>
                          </a:solidFill>
                          <a:effectLst/>
                          <a:latin typeface="Arial Narrow"/>
                          <a:ea typeface="Calibri"/>
                          <a:cs typeface="ArialMT"/>
                        </a:rPr>
                        <a:t>85 % of area </a:t>
                      </a:r>
                      <a:r>
                        <a:rPr lang="en-ZA" sz="1400" kern="1200" dirty="0" smtClean="0">
                          <a:solidFill>
                            <a:srgbClr val="000000"/>
                          </a:solidFill>
                          <a:effectLst/>
                          <a:latin typeface="Arial Narrow"/>
                          <a:ea typeface="Calibri"/>
                          <a:cs typeface="ArialMT"/>
                        </a:rPr>
                        <a:t>of</a:t>
                      </a:r>
                      <a:r>
                        <a:rPr lang="en-ZA" sz="1400" kern="1200" baseline="0" dirty="0" smtClean="0">
                          <a:solidFill>
                            <a:srgbClr val="000000"/>
                          </a:solidFill>
                          <a:effectLst/>
                          <a:latin typeface="Arial Narrow"/>
                          <a:ea typeface="Calibri"/>
                          <a:cs typeface="ArialMT"/>
                        </a:rPr>
                        <a:t> </a:t>
                      </a:r>
                      <a:r>
                        <a:rPr lang="en-ZA" sz="1400" kern="1200" dirty="0" smtClean="0">
                          <a:solidFill>
                            <a:srgbClr val="000000"/>
                          </a:solidFill>
                          <a:effectLst/>
                          <a:latin typeface="Arial Narrow"/>
                          <a:ea typeface="Calibri"/>
                          <a:cs typeface="ArialMT"/>
                        </a:rPr>
                        <a:t>state managed</a:t>
                      </a:r>
                      <a:r>
                        <a:rPr lang="en-ZA" sz="1400" kern="1200" baseline="0" dirty="0" smtClean="0">
                          <a:solidFill>
                            <a:srgbClr val="000000"/>
                          </a:solidFill>
                          <a:effectLst/>
                          <a:latin typeface="Arial Narrow"/>
                          <a:ea typeface="Calibri"/>
                          <a:cs typeface="ArialMT"/>
                        </a:rPr>
                        <a:t> </a:t>
                      </a:r>
                      <a:r>
                        <a:rPr lang="en-ZA" sz="1400" kern="1200" dirty="0" smtClean="0">
                          <a:solidFill>
                            <a:srgbClr val="000000"/>
                          </a:solidFill>
                          <a:effectLst/>
                          <a:latin typeface="Arial Narrow"/>
                          <a:ea typeface="Calibri"/>
                          <a:cs typeface="ArialMT"/>
                        </a:rPr>
                        <a:t>protected </a:t>
                      </a:r>
                      <a:r>
                        <a:rPr lang="en-ZA" sz="1400" kern="1200" dirty="0">
                          <a:solidFill>
                            <a:srgbClr val="000000"/>
                          </a:solidFill>
                          <a:effectLst/>
                          <a:latin typeface="Arial Narrow"/>
                          <a:ea typeface="Calibri"/>
                          <a:cs typeface="ArialMT"/>
                        </a:rPr>
                        <a:t>areas</a:t>
                      </a:r>
                    </a:p>
                    <a:p>
                      <a:pPr algn="l">
                        <a:lnSpc>
                          <a:spcPct val="115000"/>
                        </a:lnSpc>
                        <a:spcAft>
                          <a:spcPts val="0"/>
                        </a:spcAft>
                      </a:pPr>
                      <a:r>
                        <a:rPr lang="en-ZA" sz="1400" kern="1200" dirty="0">
                          <a:solidFill>
                            <a:srgbClr val="000000"/>
                          </a:solidFill>
                          <a:effectLst/>
                          <a:latin typeface="Arial Narrow"/>
                          <a:ea typeface="Calibri"/>
                          <a:cs typeface="ArialMT"/>
                        </a:rPr>
                        <a:t>assessed with </a:t>
                      </a:r>
                      <a:r>
                        <a:rPr lang="en-ZA" sz="1400" kern="1200" dirty="0" smtClean="0">
                          <a:solidFill>
                            <a:srgbClr val="000000"/>
                          </a:solidFill>
                          <a:effectLst/>
                          <a:latin typeface="Arial Narrow"/>
                          <a:ea typeface="Calibri"/>
                          <a:cs typeface="ArialMT"/>
                        </a:rPr>
                        <a:t>a</a:t>
                      </a:r>
                      <a:r>
                        <a:rPr lang="en-ZA" sz="1400" kern="1200" baseline="0" dirty="0" smtClean="0">
                          <a:solidFill>
                            <a:srgbClr val="000000"/>
                          </a:solidFill>
                          <a:effectLst/>
                          <a:latin typeface="Arial Narrow"/>
                          <a:ea typeface="Calibri"/>
                          <a:cs typeface="ArialMT"/>
                        </a:rPr>
                        <a:t> </a:t>
                      </a:r>
                      <a:r>
                        <a:rPr lang="en-ZA" sz="1400" kern="1200" dirty="0" smtClean="0">
                          <a:solidFill>
                            <a:srgbClr val="000000"/>
                          </a:solidFill>
                          <a:effectLst/>
                          <a:latin typeface="Arial Narrow"/>
                          <a:ea typeface="Calibri"/>
                          <a:cs typeface="ArialMT"/>
                        </a:rPr>
                        <a:t>METT score</a:t>
                      </a:r>
                      <a:r>
                        <a:rPr lang="en-ZA" sz="1400" kern="1200" baseline="0" dirty="0" smtClean="0">
                          <a:solidFill>
                            <a:srgbClr val="000000"/>
                          </a:solidFill>
                          <a:effectLst/>
                          <a:latin typeface="Arial Narrow"/>
                          <a:ea typeface="Calibri"/>
                          <a:cs typeface="ArialMT"/>
                        </a:rPr>
                        <a:t> </a:t>
                      </a:r>
                      <a:r>
                        <a:rPr lang="en-ZA" sz="1400" kern="1200" dirty="0" smtClean="0">
                          <a:solidFill>
                            <a:srgbClr val="000000"/>
                          </a:solidFill>
                          <a:effectLst/>
                          <a:latin typeface="Arial Narrow"/>
                          <a:ea typeface="Calibri"/>
                          <a:cs typeface="ArialMT"/>
                        </a:rPr>
                        <a:t>above</a:t>
                      </a:r>
                      <a:r>
                        <a:rPr lang="en-ZA" sz="1400" kern="1200" baseline="0" dirty="0">
                          <a:solidFill>
                            <a:srgbClr val="000000"/>
                          </a:solidFill>
                          <a:effectLst/>
                          <a:latin typeface="Arial Narrow"/>
                          <a:ea typeface="Calibri"/>
                          <a:cs typeface="ArialMT"/>
                        </a:rPr>
                        <a:t> </a:t>
                      </a:r>
                      <a:r>
                        <a:rPr lang="en-ZA" sz="1400" kern="1200" dirty="0" smtClean="0">
                          <a:solidFill>
                            <a:srgbClr val="000000"/>
                          </a:solidFill>
                          <a:effectLst/>
                          <a:latin typeface="Arial Narrow"/>
                          <a:ea typeface="Calibri"/>
                          <a:cs typeface="ArialMT"/>
                        </a:rPr>
                        <a:t>67 </a:t>
                      </a:r>
                      <a:r>
                        <a:rPr lang="en-ZA" sz="1400" kern="1200" dirty="0">
                          <a:solidFill>
                            <a:srgbClr val="000000"/>
                          </a:solidFill>
                          <a:effectLst/>
                          <a:latin typeface="Arial Narrow"/>
                          <a:ea typeface="Calibri"/>
                          <a:cs typeface="ArialMT"/>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a:lnSpc>
                          <a:spcPct val="115000"/>
                        </a:lnSpc>
                        <a:spcAft>
                          <a:spcPts val="0"/>
                        </a:spcAft>
                      </a:pPr>
                      <a:r>
                        <a:rPr lang="en-ZA" sz="1400" kern="1200" dirty="0">
                          <a:solidFill>
                            <a:srgbClr val="000000"/>
                          </a:solidFill>
                          <a:effectLst/>
                          <a:latin typeface="Arial Narrow"/>
                          <a:ea typeface="Calibri"/>
                          <a:cs typeface="ArialMT"/>
                        </a:rPr>
                        <a:t>86 % of area of state managed protected areas assessed with a</a:t>
                      </a:r>
                    </a:p>
                    <a:p>
                      <a:pPr algn="l">
                        <a:lnSpc>
                          <a:spcPct val="115000"/>
                        </a:lnSpc>
                        <a:spcAft>
                          <a:spcPts val="0"/>
                        </a:spcAft>
                      </a:pPr>
                      <a:r>
                        <a:rPr lang="en-ZA" sz="1400" kern="1200" dirty="0">
                          <a:solidFill>
                            <a:srgbClr val="000000"/>
                          </a:solidFill>
                          <a:effectLst/>
                          <a:latin typeface="Arial Narrow"/>
                          <a:ea typeface="Calibri"/>
                          <a:cs typeface="ArialMT"/>
                        </a:rPr>
                        <a:t>METT score above 67 %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indent="0" algn="l" defTabSz="457200" rtl="0" eaLnBrk="1" fontAlgn="ctr" latinLnBrk="0" hangingPunct="1">
                        <a:lnSpc>
                          <a:spcPct val="110000"/>
                        </a:lnSpc>
                        <a:spcBef>
                          <a:spcPts val="0"/>
                        </a:spcBef>
                        <a:spcAft>
                          <a:spcPts val="0"/>
                        </a:spcAft>
                        <a:buClrTx/>
                        <a:buSzTx/>
                        <a:buFontTx/>
                        <a:buNone/>
                        <a:tabLst/>
                        <a:defRPr/>
                      </a:pPr>
                      <a:r>
                        <a:rPr lang="en-ZA" sz="1400" b="1" i="0" kern="1200" dirty="0" smtClean="0">
                          <a:solidFill>
                            <a:schemeClr val="tx1"/>
                          </a:solidFill>
                          <a:effectLst/>
                          <a:latin typeface="Arial Narrow" pitchFamily="34" charset="0"/>
                          <a:ea typeface="+mn-ea"/>
                          <a:cs typeface="+mn-cs"/>
                        </a:rPr>
                        <a:t>Progress:</a:t>
                      </a:r>
                    </a:p>
                    <a:p>
                      <a:pPr marL="0" marR="0" indent="0" algn="l" defTabSz="457200" rtl="0" eaLnBrk="1" fontAlgn="ctr" latinLnBrk="0" hangingPunct="1">
                        <a:lnSpc>
                          <a:spcPct val="110000"/>
                        </a:lnSpc>
                        <a:spcBef>
                          <a:spcPts val="0"/>
                        </a:spcBef>
                        <a:spcAft>
                          <a:spcPts val="0"/>
                        </a:spcAft>
                        <a:buClrTx/>
                        <a:buSzTx/>
                        <a:buFontTx/>
                        <a:buNone/>
                        <a:tabLst/>
                        <a:defRPr/>
                      </a:pPr>
                      <a:r>
                        <a:rPr lang="en-ZA" sz="1400" kern="1200" dirty="0" smtClean="0">
                          <a:solidFill>
                            <a:srgbClr val="000000"/>
                          </a:solidFill>
                          <a:effectLst/>
                          <a:latin typeface="Arial Narrow"/>
                          <a:ea typeface="Calibri"/>
                          <a:cs typeface="ArialMT"/>
                        </a:rPr>
                        <a:t>90</a:t>
                      </a:r>
                      <a:r>
                        <a:rPr lang="en-ZA" sz="1400" kern="1200" dirty="0">
                          <a:solidFill>
                            <a:srgbClr val="000000"/>
                          </a:solidFill>
                          <a:effectLst/>
                          <a:latin typeface="Arial Narrow"/>
                          <a:ea typeface="Calibri"/>
                          <a:cs typeface="ArialMT"/>
                        </a:rPr>
                        <a:t>% of area of state managed Protected Areas assessed with a METT score of 67% and above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2" name="Slide Number Placeholder 1"/>
          <p:cNvSpPr>
            <a:spLocks noGrp="1"/>
          </p:cNvSpPr>
          <p:nvPr>
            <p:ph type="sldNum" sz="quarter" idx="12"/>
          </p:nvPr>
        </p:nvSpPr>
        <p:spPr/>
        <p:txBody>
          <a:bodyPr/>
          <a:lstStyle/>
          <a:p>
            <a:pPr>
              <a:defRPr/>
            </a:pPr>
            <a:fld id="{9C457303-9F10-4D8F-8D76-077531F17F12}" type="slidenum">
              <a:rPr lang="en-US" smtClean="0">
                <a:solidFill>
                  <a:prstClr val="black">
                    <a:tint val="75000"/>
                  </a:prstClr>
                </a:solidFill>
              </a:rPr>
              <a:pPr>
                <a:defRPr/>
              </a:pPr>
              <a:t>56</a:t>
            </a:fld>
            <a:endParaRPr lang="en-US">
              <a:solidFill>
                <a:prstClr val="black">
                  <a:tint val="75000"/>
                </a:prstClr>
              </a:solidFill>
            </a:endParaRPr>
          </a:p>
        </p:txBody>
      </p:sp>
    </p:spTree>
    <p:extLst>
      <p:ext uri="{BB962C8B-B14F-4D97-AF65-F5344CB8AC3E}">
        <p14:creationId xmlns:p14="http://schemas.microsoft.com/office/powerpoint/2010/main" val="377924249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Title 1"/>
          <p:cNvSpPr>
            <a:spLocks noGrp="1"/>
          </p:cNvSpPr>
          <p:nvPr>
            <p:ph type="title"/>
          </p:nvPr>
        </p:nvSpPr>
        <p:spPr>
          <a:xfrm>
            <a:off x="457200" y="97658"/>
            <a:ext cx="8229600" cy="584344"/>
          </a:xfrm>
        </p:spPr>
        <p:txBody>
          <a:bodyPr/>
          <a:lstStyle/>
          <a:p>
            <a:pPr eaLnBrk="1" hangingPunct="1"/>
            <a:r>
              <a:rPr lang="en-ZA" altLang="en-US" sz="2600" dirty="0">
                <a:solidFill>
                  <a:srgbClr val="008000"/>
                </a:solidFill>
              </a:rPr>
              <a:t>PROGRAMME 5:  BIODIVERSITY AND CONSERVATION</a:t>
            </a:r>
            <a:endParaRPr lang="en-US" altLang="en-US" sz="2600" dirty="0">
              <a:solidFill>
                <a:srgbClr val="008000"/>
              </a:solidFill>
            </a:endParaRPr>
          </a:p>
        </p:txBody>
      </p:sp>
      <p:graphicFrame>
        <p:nvGraphicFramePr>
          <p:cNvPr id="12" name="Group 121"/>
          <p:cNvGraphicFramePr>
            <a:graphicFrameLocks noGrp="1"/>
          </p:cNvGraphicFramePr>
          <p:nvPr>
            <p:ph idx="1"/>
            <p:extLst>
              <p:ext uri="{D42A27DB-BD31-4B8C-83A1-F6EECF244321}">
                <p14:modId xmlns:p14="http://schemas.microsoft.com/office/powerpoint/2010/main" val="2183779057"/>
              </p:ext>
            </p:extLst>
          </p:nvPr>
        </p:nvGraphicFramePr>
        <p:xfrm>
          <a:off x="303395" y="682002"/>
          <a:ext cx="8657932" cy="4608712"/>
        </p:xfrm>
        <a:graphic>
          <a:graphicData uri="http://schemas.openxmlformats.org/drawingml/2006/table">
            <a:tbl>
              <a:tblPr/>
              <a:tblGrid>
                <a:gridCol w="1670279"/>
                <a:gridCol w="1610435"/>
                <a:gridCol w="1665027"/>
                <a:gridCol w="3712191"/>
              </a:tblGrid>
              <a:tr h="235975">
                <a:tc gridSpan="4">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schemeClr val="bg1"/>
                          </a:solidFill>
                          <a:effectLst/>
                          <a:uLnTx/>
                          <a:uFillTx/>
                          <a:latin typeface="Arial Narrow" pitchFamily="34" charset="0"/>
                          <a:ea typeface="+mn-ea"/>
                          <a:cs typeface="+mn-cs"/>
                        </a:rPr>
                        <a:t>SO: Biodiversity Conserved, Protected and Threats Mitigated </a:t>
                      </a:r>
                    </a:p>
                  </a:txBody>
                  <a:tcPr marL="91454" marR="9145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hMerge="1">
                  <a:txBody>
                    <a:bodyPr/>
                    <a:lstStyle/>
                    <a:p>
                      <a:endParaRPr lang="en-ZA"/>
                    </a:p>
                  </a:txBody>
                  <a:tcPr/>
                </a:tc>
                <a:tc hMerge="1">
                  <a:txBody>
                    <a:bodyPr/>
                    <a:lstStyle/>
                    <a:p>
                      <a:endParaRPr lang="en-ZA"/>
                    </a:p>
                  </a:txBody>
                  <a:tcPr/>
                </a:tc>
                <a:tc hMerge="1">
                  <a:txBody>
                    <a:bodyPr/>
                    <a:lstStyle/>
                    <a:p>
                      <a:endParaRPr lang="en-ZA"/>
                    </a:p>
                  </a:txBody>
                  <a:tcPr/>
                </a:tc>
              </a:tr>
              <a:tr h="41921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smtClean="0">
                          <a:ln>
                            <a:noFill/>
                          </a:ln>
                          <a:solidFill>
                            <a:schemeClr val="bg1"/>
                          </a:solidFill>
                          <a:effectLst/>
                          <a:latin typeface="Arial Narrow" pitchFamily="34" charset="0"/>
                          <a:ea typeface="+mn-ea"/>
                          <a:cs typeface="Arial" charset="0"/>
                        </a:rPr>
                        <a:t>Performance indicator </a:t>
                      </a:r>
                    </a:p>
                  </a:txBody>
                  <a:tcPr marL="91454" marR="9145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algn="ctr">
                        <a:lnSpc>
                          <a:spcPct val="115000"/>
                        </a:lnSpc>
                        <a:spcAft>
                          <a:spcPts val="0"/>
                        </a:spcAft>
                      </a:pPr>
                      <a:r>
                        <a:rPr kumimoji="0" lang="en-ZA" sz="1400" b="1" i="0" u="none" strike="noStrike" kern="1200" cap="none" spc="0" normalizeH="0" baseline="0" dirty="0">
                          <a:ln>
                            <a:noFill/>
                          </a:ln>
                          <a:solidFill>
                            <a:schemeClr val="bg1"/>
                          </a:solidFill>
                          <a:effectLst/>
                          <a:uLnTx/>
                          <a:uFillTx/>
                          <a:latin typeface="Arial Narrow" pitchFamily="34" charset="0"/>
                          <a:ea typeface="+mn-ea"/>
                          <a:cs typeface="Arial" pitchFamily="34" charset="0"/>
                        </a:rPr>
                        <a:t>BASELINE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algn="ctr">
                        <a:lnSpc>
                          <a:spcPct val="115000"/>
                        </a:lnSpc>
                        <a:spcAft>
                          <a:spcPts val="0"/>
                        </a:spcAft>
                      </a:pPr>
                      <a:r>
                        <a:rPr kumimoji="0" lang="en-ZA" sz="1400" b="1" i="0" u="none" strike="noStrike" kern="1200" cap="none" spc="0" normalizeH="0" baseline="0" dirty="0">
                          <a:ln>
                            <a:noFill/>
                          </a:ln>
                          <a:solidFill>
                            <a:schemeClr val="bg1"/>
                          </a:solidFill>
                          <a:effectLst/>
                          <a:uLnTx/>
                          <a:uFillTx/>
                          <a:latin typeface="Arial Narrow" pitchFamily="34" charset="0"/>
                          <a:ea typeface="+mn-ea"/>
                          <a:cs typeface="Arial" pitchFamily="34" charset="0"/>
                        </a:rPr>
                        <a:t>ANNUAL TARGET </a:t>
                      </a:r>
                    </a:p>
                    <a:p>
                      <a:pPr algn="ctr">
                        <a:lnSpc>
                          <a:spcPct val="115000"/>
                        </a:lnSpc>
                        <a:spcAft>
                          <a:spcPts val="0"/>
                        </a:spcAft>
                      </a:pPr>
                      <a:r>
                        <a:rPr kumimoji="0" lang="en-ZA" sz="1400" b="1" i="0" u="none" strike="noStrike" kern="1200" cap="none" spc="0" normalizeH="0" baseline="0" dirty="0">
                          <a:ln>
                            <a:noFill/>
                          </a:ln>
                          <a:solidFill>
                            <a:schemeClr val="bg1"/>
                          </a:solidFill>
                          <a:effectLst/>
                          <a:uLnTx/>
                          <a:uFillTx/>
                          <a:latin typeface="Arial Narrow" pitchFamily="34" charset="0"/>
                          <a:ea typeface="+mn-ea"/>
                          <a:cs typeface="Arial" pitchFamily="34" charset="0"/>
                        </a:rPr>
                        <a:t>2014/15</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smtClean="0">
                          <a:ln>
                            <a:noFill/>
                          </a:ln>
                          <a:solidFill>
                            <a:schemeClr val="bg1"/>
                          </a:solidFill>
                          <a:effectLst/>
                          <a:uLnTx/>
                          <a:uFillTx/>
                          <a:latin typeface="Arial Narrow" pitchFamily="34" charset="0"/>
                          <a:ea typeface="+mn-ea"/>
                          <a:cs typeface="Arial" pitchFamily="34" charset="0"/>
                        </a:rPr>
                        <a:t>Achievements/Challenges/Corrective measures</a:t>
                      </a:r>
                    </a:p>
                  </a:txBody>
                  <a:tcPr marL="91454" marR="9145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r>
              <a:tr h="322334">
                <a:tc>
                  <a:txBody>
                    <a:bodyPr/>
                    <a:lstStyle/>
                    <a:p>
                      <a:pPr algn="l">
                        <a:lnSpc>
                          <a:spcPct val="115000"/>
                        </a:lnSpc>
                        <a:spcAft>
                          <a:spcPts val="0"/>
                        </a:spcAft>
                      </a:pPr>
                      <a:r>
                        <a:rPr lang="en-ZA" sz="1400" kern="1200" dirty="0" smtClean="0">
                          <a:solidFill>
                            <a:srgbClr val="000000"/>
                          </a:solidFill>
                          <a:effectLst/>
                          <a:latin typeface="Arial Narrow" panose="020B0606020202030204" pitchFamily="34" charset="0"/>
                          <a:ea typeface="Calibri"/>
                          <a:cs typeface="ArialMT"/>
                        </a:rPr>
                        <a:t>Number of conservation and legislative tools to ensure the protection of species and ecosystems developed and implemented </a:t>
                      </a:r>
                    </a:p>
                    <a:p>
                      <a:pPr algn="l">
                        <a:lnSpc>
                          <a:spcPct val="115000"/>
                        </a:lnSpc>
                        <a:spcAft>
                          <a:spcPts val="0"/>
                        </a:spcAft>
                      </a:pPr>
                      <a:endParaRPr lang="en-ZA" sz="1400" kern="1200" dirty="0">
                        <a:solidFill>
                          <a:srgbClr val="000000"/>
                        </a:solidFill>
                        <a:effectLst/>
                        <a:latin typeface="Arial Narrow" panose="020B0606020202030204" pitchFamily="34" charset="0"/>
                        <a:ea typeface="Calibri"/>
                        <a:cs typeface="ArialM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a:lnSpc>
                          <a:spcPct val="115000"/>
                        </a:lnSpc>
                        <a:spcAft>
                          <a:spcPts val="0"/>
                        </a:spcAft>
                      </a:pPr>
                      <a:r>
                        <a:rPr lang="en-ZA" sz="1400" kern="1200" dirty="0" smtClean="0">
                          <a:solidFill>
                            <a:srgbClr val="000000"/>
                          </a:solidFill>
                          <a:effectLst/>
                          <a:latin typeface="Arial Narrow" panose="020B0606020202030204" pitchFamily="34" charset="0"/>
                          <a:ea typeface="Calibri"/>
                          <a:cs typeface="ArialMT"/>
                        </a:rPr>
                        <a:t>Draft regulations for the registration of professional hunters, hunting outfitters and trainers developed</a:t>
                      </a:r>
                      <a:endParaRPr lang="en-ZA" sz="1400" kern="1200" dirty="0">
                        <a:solidFill>
                          <a:srgbClr val="000000"/>
                        </a:solidFill>
                        <a:effectLst/>
                        <a:latin typeface="Arial Narrow" panose="020B0606020202030204" pitchFamily="34" charset="0"/>
                        <a:ea typeface="Calibri"/>
                        <a:cs typeface="ArialM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a:lnSpc>
                          <a:spcPct val="115000"/>
                        </a:lnSpc>
                        <a:spcAft>
                          <a:spcPts val="0"/>
                        </a:spcAft>
                      </a:pPr>
                      <a:r>
                        <a:rPr lang="en-ZA" sz="1400" kern="1200" dirty="0" smtClean="0">
                          <a:solidFill>
                            <a:srgbClr val="000000"/>
                          </a:solidFill>
                          <a:effectLst/>
                          <a:latin typeface="Arial Narrow" panose="020B0606020202030204" pitchFamily="34" charset="0"/>
                          <a:ea typeface="Calibri"/>
                          <a:cs typeface="ArialMT"/>
                        </a:rPr>
                        <a:t>14 conversation and legislative tools: Regulations for the registration of Professional Hunters and trainers Hunting Outfitters published for implementation</a:t>
                      </a:r>
                      <a:endParaRPr lang="en-ZA" sz="1400" kern="1200" dirty="0">
                        <a:solidFill>
                          <a:srgbClr val="000000"/>
                        </a:solidFill>
                        <a:effectLst/>
                        <a:latin typeface="Arial Narrow" panose="020B0606020202030204" pitchFamily="34" charset="0"/>
                        <a:ea typeface="Calibri"/>
                        <a:cs typeface="ArialM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indent="0" algn="just" defTabSz="457200" rtl="0" eaLnBrk="1" fontAlgn="auto" latinLnBrk="0" hangingPunct="1">
                        <a:lnSpc>
                          <a:spcPct val="115000"/>
                        </a:lnSpc>
                        <a:spcBef>
                          <a:spcPts val="0"/>
                        </a:spcBef>
                        <a:spcAft>
                          <a:spcPts val="0"/>
                        </a:spcAft>
                        <a:buClrTx/>
                        <a:buSzTx/>
                        <a:buFontTx/>
                        <a:buNone/>
                        <a:tabLst/>
                        <a:defRPr/>
                      </a:pPr>
                      <a:r>
                        <a:rPr lang="en-ZA" sz="1400" b="1" i="0" kern="1200" dirty="0" smtClean="0">
                          <a:solidFill>
                            <a:schemeClr val="tx1"/>
                          </a:solidFill>
                          <a:effectLst/>
                          <a:latin typeface="Arial Narrow" pitchFamily="34" charset="0"/>
                          <a:ea typeface="+mn-ea"/>
                          <a:cs typeface="+mn-cs"/>
                        </a:rPr>
                        <a:t>Progress:</a:t>
                      </a:r>
                    </a:p>
                    <a:p>
                      <a:pPr algn="just">
                        <a:lnSpc>
                          <a:spcPct val="115000"/>
                        </a:lnSpc>
                        <a:spcAft>
                          <a:spcPts val="0"/>
                        </a:spcAft>
                      </a:pPr>
                      <a:r>
                        <a:rPr lang="en-ZA" sz="1400" kern="1200" dirty="0" smtClean="0">
                          <a:solidFill>
                            <a:srgbClr val="000000"/>
                          </a:solidFill>
                          <a:effectLst/>
                          <a:latin typeface="Arial Narrow" panose="020B0606020202030204" pitchFamily="34" charset="0"/>
                          <a:ea typeface="Calibri"/>
                          <a:cs typeface="ArialMT"/>
                        </a:rPr>
                        <a:t>Draft regulations for the registration of Professional Hunters and Trainers Hunting Outfitters developed and published for public participation. Training workshop with provincial conservation authorities conducted and draft regulations finalised</a:t>
                      </a:r>
                    </a:p>
                    <a:p>
                      <a:pPr marL="0" marR="0" indent="0" algn="just" defTabSz="457200" rtl="0" eaLnBrk="1" fontAlgn="auto" latinLnBrk="0" hangingPunct="1">
                        <a:lnSpc>
                          <a:spcPct val="115000"/>
                        </a:lnSpc>
                        <a:spcBef>
                          <a:spcPts val="0"/>
                        </a:spcBef>
                        <a:spcAft>
                          <a:spcPts val="0"/>
                        </a:spcAft>
                        <a:buClrTx/>
                        <a:buSzTx/>
                        <a:buFontTx/>
                        <a:buNone/>
                        <a:tabLst/>
                        <a:defRPr/>
                      </a:pPr>
                      <a:r>
                        <a:rPr lang="en-ZA" sz="1400" b="1" i="0" kern="1200" dirty="0" smtClean="0">
                          <a:solidFill>
                            <a:schemeClr val="tx1"/>
                          </a:solidFill>
                          <a:effectLst/>
                          <a:latin typeface="Arial Narrow" pitchFamily="34" charset="0"/>
                          <a:ea typeface="+mn-ea"/>
                          <a:cs typeface="+mn-cs"/>
                        </a:rPr>
                        <a:t>Challenge:</a:t>
                      </a:r>
                    </a:p>
                    <a:p>
                      <a:pPr algn="just">
                        <a:lnSpc>
                          <a:spcPct val="115000"/>
                        </a:lnSpc>
                        <a:spcAft>
                          <a:spcPts val="0"/>
                        </a:spcAft>
                      </a:pPr>
                      <a:r>
                        <a:rPr lang="en-ZA" sz="1400" kern="1200" dirty="0" smtClean="0">
                          <a:solidFill>
                            <a:srgbClr val="000000"/>
                          </a:solidFill>
                          <a:effectLst/>
                          <a:latin typeface="Arial Narrow" panose="020B0606020202030204" pitchFamily="34" charset="0"/>
                          <a:ea typeface="Calibri"/>
                          <a:cs typeface="ArialMT"/>
                        </a:rPr>
                        <a:t>Based on comments received during the public participation process (when the draft regulations were published for comments in the Gazette), Legal Services advised that the revised regulations be published for further public participation  </a:t>
                      </a:r>
                    </a:p>
                    <a:p>
                      <a:pPr marL="0" marR="0" indent="0" algn="just" defTabSz="457200" rtl="0" eaLnBrk="1" fontAlgn="auto" latinLnBrk="0" hangingPunct="1">
                        <a:lnSpc>
                          <a:spcPct val="115000"/>
                        </a:lnSpc>
                        <a:spcBef>
                          <a:spcPts val="0"/>
                        </a:spcBef>
                        <a:spcAft>
                          <a:spcPts val="0"/>
                        </a:spcAft>
                        <a:buClrTx/>
                        <a:buSzTx/>
                        <a:buFontTx/>
                        <a:buNone/>
                        <a:tabLst/>
                        <a:defRPr/>
                      </a:pPr>
                      <a:r>
                        <a:rPr lang="en-ZA" sz="1400" b="1" i="0" kern="1200" dirty="0" smtClean="0">
                          <a:solidFill>
                            <a:schemeClr val="tx1"/>
                          </a:solidFill>
                          <a:effectLst/>
                          <a:latin typeface="Arial Narrow" pitchFamily="34" charset="0"/>
                          <a:ea typeface="+mn-ea"/>
                          <a:cs typeface="+mn-cs"/>
                        </a:rPr>
                        <a:t>Corrective Measures:</a:t>
                      </a:r>
                      <a:endParaRPr lang="en-ZA" sz="1400" kern="1200" dirty="0" smtClean="0">
                        <a:solidFill>
                          <a:srgbClr val="000000"/>
                        </a:solidFill>
                        <a:effectLst/>
                        <a:latin typeface="Arial Narrow" panose="020B0606020202030204" pitchFamily="34" charset="0"/>
                        <a:ea typeface="Calibri"/>
                        <a:cs typeface="ArialMT"/>
                      </a:endParaRPr>
                    </a:p>
                    <a:p>
                      <a:pPr algn="just">
                        <a:lnSpc>
                          <a:spcPct val="115000"/>
                        </a:lnSpc>
                        <a:spcAft>
                          <a:spcPts val="0"/>
                        </a:spcAft>
                      </a:pPr>
                      <a:r>
                        <a:rPr lang="en-ZA" sz="1400" kern="1200" dirty="0" smtClean="0">
                          <a:solidFill>
                            <a:srgbClr val="000000"/>
                          </a:solidFill>
                          <a:effectLst/>
                          <a:latin typeface="Arial Narrow" panose="020B0606020202030204" pitchFamily="34" charset="0"/>
                          <a:ea typeface="Calibri"/>
                          <a:cs typeface="ArialMT"/>
                        </a:rPr>
                        <a:t>Regulations for the registration of Professional Hunters and Trainers Hunting Outfitters to be finalised in 2015/16</a:t>
                      </a:r>
                      <a:endParaRPr lang="en-ZA" sz="1400" kern="1200" dirty="0">
                        <a:solidFill>
                          <a:srgbClr val="000000"/>
                        </a:solidFill>
                        <a:effectLst/>
                        <a:latin typeface="Arial Narrow" panose="020B0606020202030204" pitchFamily="34" charset="0"/>
                        <a:ea typeface="Calibri"/>
                        <a:cs typeface="ArialM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2" name="Slide Number Placeholder 1"/>
          <p:cNvSpPr>
            <a:spLocks noGrp="1"/>
          </p:cNvSpPr>
          <p:nvPr>
            <p:ph type="sldNum" sz="quarter" idx="12"/>
          </p:nvPr>
        </p:nvSpPr>
        <p:spPr/>
        <p:txBody>
          <a:bodyPr/>
          <a:lstStyle/>
          <a:p>
            <a:pPr>
              <a:defRPr/>
            </a:pPr>
            <a:fld id="{9C457303-9F10-4D8F-8D76-077531F17F12}" type="slidenum">
              <a:rPr lang="en-US" smtClean="0">
                <a:solidFill>
                  <a:prstClr val="black">
                    <a:tint val="75000"/>
                  </a:prstClr>
                </a:solidFill>
              </a:rPr>
              <a:pPr>
                <a:defRPr/>
              </a:pPr>
              <a:t>57</a:t>
            </a:fld>
            <a:endParaRPr lang="en-US">
              <a:solidFill>
                <a:prstClr val="black">
                  <a:tint val="75000"/>
                </a:prstClr>
              </a:solidFill>
            </a:endParaRPr>
          </a:p>
        </p:txBody>
      </p:sp>
    </p:spTree>
    <p:extLst>
      <p:ext uri="{BB962C8B-B14F-4D97-AF65-F5344CB8AC3E}">
        <p14:creationId xmlns:p14="http://schemas.microsoft.com/office/powerpoint/2010/main" val="127169556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Title 1"/>
          <p:cNvSpPr>
            <a:spLocks noGrp="1"/>
          </p:cNvSpPr>
          <p:nvPr>
            <p:ph type="title"/>
          </p:nvPr>
        </p:nvSpPr>
        <p:spPr>
          <a:xfrm>
            <a:off x="457200" y="97658"/>
            <a:ext cx="8229600" cy="584344"/>
          </a:xfrm>
        </p:spPr>
        <p:txBody>
          <a:bodyPr/>
          <a:lstStyle/>
          <a:p>
            <a:pPr eaLnBrk="1" hangingPunct="1"/>
            <a:r>
              <a:rPr lang="en-ZA" altLang="en-US" sz="2600" dirty="0">
                <a:solidFill>
                  <a:srgbClr val="008000"/>
                </a:solidFill>
              </a:rPr>
              <a:t>PROGRAMME 5:  BIODIVERSITY AND CONSERVATION</a:t>
            </a:r>
            <a:endParaRPr lang="en-US" altLang="en-US" sz="2600" dirty="0">
              <a:solidFill>
                <a:srgbClr val="008000"/>
              </a:solidFill>
            </a:endParaRPr>
          </a:p>
        </p:txBody>
      </p:sp>
      <p:graphicFrame>
        <p:nvGraphicFramePr>
          <p:cNvPr id="12" name="Group 121"/>
          <p:cNvGraphicFramePr>
            <a:graphicFrameLocks noGrp="1"/>
          </p:cNvGraphicFramePr>
          <p:nvPr>
            <p:ph idx="1"/>
            <p:extLst>
              <p:ext uri="{D42A27DB-BD31-4B8C-83A1-F6EECF244321}">
                <p14:modId xmlns:p14="http://schemas.microsoft.com/office/powerpoint/2010/main" val="1585300322"/>
              </p:ext>
            </p:extLst>
          </p:nvPr>
        </p:nvGraphicFramePr>
        <p:xfrm>
          <a:off x="204716" y="859878"/>
          <a:ext cx="8761863" cy="2934200"/>
        </p:xfrm>
        <a:graphic>
          <a:graphicData uri="http://schemas.openxmlformats.org/drawingml/2006/table">
            <a:tbl>
              <a:tblPr/>
              <a:tblGrid>
                <a:gridCol w="2691189"/>
                <a:gridCol w="1849619"/>
                <a:gridCol w="1807948"/>
                <a:gridCol w="2413107"/>
              </a:tblGrid>
              <a:tr h="318027">
                <a:tc gridSpan="4">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schemeClr val="bg1"/>
                          </a:solidFill>
                          <a:effectLst/>
                          <a:uLnTx/>
                          <a:uFillTx/>
                          <a:latin typeface="Arial Narrow" pitchFamily="34" charset="0"/>
                          <a:ea typeface="+mn-ea"/>
                          <a:cs typeface="+mn-cs"/>
                        </a:rPr>
                        <a:t>SO: Biodiversity Conserved, Protected and Threats Mitigated </a:t>
                      </a:r>
                    </a:p>
                  </a:txBody>
                  <a:tcPr marL="91454" marR="9145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hMerge="1">
                  <a:txBody>
                    <a:bodyPr/>
                    <a:lstStyle/>
                    <a:p>
                      <a:endParaRPr lang="en-ZA"/>
                    </a:p>
                  </a:txBody>
                  <a:tcPr/>
                </a:tc>
                <a:tc hMerge="1">
                  <a:txBody>
                    <a:bodyPr/>
                    <a:lstStyle/>
                    <a:p>
                      <a:endParaRPr lang="en-ZA"/>
                    </a:p>
                  </a:txBody>
                  <a:tcPr/>
                </a:tc>
                <a:tc hMerge="1">
                  <a:txBody>
                    <a:bodyPr/>
                    <a:lstStyle/>
                    <a:p>
                      <a:endParaRPr lang="en-ZA"/>
                    </a:p>
                  </a:txBody>
                  <a:tcPr/>
                </a:tc>
              </a:tr>
              <a:tr h="6613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smtClean="0">
                          <a:ln>
                            <a:noFill/>
                          </a:ln>
                          <a:solidFill>
                            <a:schemeClr val="bg1"/>
                          </a:solidFill>
                          <a:effectLst/>
                          <a:latin typeface="Arial Narrow" pitchFamily="34" charset="0"/>
                          <a:ea typeface="+mn-ea"/>
                          <a:cs typeface="Arial" charset="0"/>
                        </a:rPr>
                        <a:t>Performance indicator </a:t>
                      </a:r>
                    </a:p>
                  </a:txBody>
                  <a:tcPr marL="91454" marR="9145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algn="ctr">
                        <a:lnSpc>
                          <a:spcPct val="115000"/>
                        </a:lnSpc>
                        <a:spcAft>
                          <a:spcPts val="0"/>
                        </a:spcAft>
                      </a:pPr>
                      <a:r>
                        <a:rPr kumimoji="0" lang="en-ZA" sz="1400" b="1" i="0" u="none" strike="noStrike" kern="1200" cap="none" spc="0" normalizeH="0" baseline="0" dirty="0">
                          <a:ln>
                            <a:noFill/>
                          </a:ln>
                          <a:solidFill>
                            <a:schemeClr val="bg1"/>
                          </a:solidFill>
                          <a:effectLst/>
                          <a:uLnTx/>
                          <a:uFillTx/>
                          <a:latin typeface="Arial Narrow" pitchFamily="34" charset="0"/>
                          <a:ea typeface="+mn-ea"/>
                          <a:cs typeface="Arial" pitchFamily="34" charset="0"/>
                        </a:rPr>
                        <a:t>BASELINE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algn="ctr">
                        <a:lnSpc>
                          <a:spcPct val="115000"/>
                        </a:lnSpc>
                        <a:spcAft>
                          <a:spcPts val="0"/>
                        </a:spcAft>
                      </a:pPr>
                      <a:r>
                        <a:rPr kumimoji="0" lang="en-ZA" sz="1400" b="1" i="0" u="none" strike="noStrike" kern="1200" cap="none" spc="0" normalizeH="0" baseline="0" dirty="0">
                          <a:ln>
                            <a:noFill/>
                          </a:ln>
                          <a:solidFill>
                            <a:schemeClr val="bg1"/>
                          </a:solidFill>
                          <a:effectLst/>
                          <a:uLnTx/>
                          <a:uFillTx/>
                          <a:latin typeface="Arial Narrow" pitchFamily="34" charset="0"/>
                          <a:ea typeface="+mn-ea"/>
                          <a:cs typeface="Arial" pitchFamily="34" charset="0"/>
                        </a:rPr>
                        <a:t>ANNUAL TARGET </a:t>
                      </a:r>
                    </a:p>
                    <a:p>
                      <a:pPr algn="ctr">
                        <a:lnSpc>
                          <a:spcPct val="115000"/>
                        </a:lnSpc>
                        <a:spcAft>
                          <a:spcPts val="0"/>
                        </a:spcAft>
                      </a:pPr>
                      <a:r>
                        <a:rPr kumimoji="0" lang="en-ZA" sz="1400" b="1" i="0" u="none" strike="noStrike" kern="1200" cap="none" spc="0" normalizeH="0" baseline="0" dirty="0">
                          <a:ln>
                            <a:noFill/>
                          </a:ln>
                          <a:solidFill>
                            <a:schemeClr val="bg1"/>
                          </a:solidFill>
                          <a:effectLst/>
                          <a:uLnTx/>
                          <a:uFillTx/>
                          <a:latin typeface="Arial Narrow" pitchFamily="34" charset="0"/>
                          <a:ea typeface="+mn-ea"/>
                          <a:cs typeface="Arial" pitchFamily="34" charset="0"/>
                        </a:rPr>
                        <a:t>2014/15</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smtClean="0">
                          <a:ln>
                            <a:noFill/>
                          </a:ln>
                          <a:solidFill>
                            <a:schemeClr val="bg1"/>
                          </a:solidFill>
                          <a:effectLst/>
                          <a:uLnTx/>
                          <a:uFillTx/>
                          <a:latin typeface="Arial Narrow" pitchFamily="34" charset="0"/>
                          <a:ea typeface="+mn-ea"/>
                          <a:cs typeface="Arial" pitchFamily="34" charset="0"/>
                        </a:rPr>
                        <a:t>Achievements/Challenges/Corrective measures</a:t>
                      </a:r>
                    </a:p>
                  </a:txBody>
                  <a:tcPr marL="91454" marR="9145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r>
              <a:tr h="1954813">
                <a:tc>
                  <a:txBody>
                    <a:bodyPr/>
                    <a:lstStyle/>
                    <a:p>
                      <a:pPr algn="l">
                        <a:lnSpc>
                          <a:spcPct val="115000"/>
                        </a:lnSpc>
                        <a:spcAft>
                          <a:spcPts val="0"/>
                        </a:spcAft>
                      </a:pPr>
                      <a:r>
                        <a:rPr lang="en-ZA" sz="1400" kern="1200" dirty="0" smtClean="0">
                          <a:solidFill>
                            <a:srgbClr val="000000"/>
                          </a:solidFill>
                          <a:effectLst/>
                          <a:latin typeface="Arial Narrow"/>
                          <a:ea typeface="Calibri"/>
                          <a:cs typeface="ArialMT"/>
                        </a:rPr>
                        <a:t>Number of conservation and legislative tools to ensure the protection of species and ecosystems developed and implemented </a:t>
                      </a:r>
                    </a:p>
                    <a:p>
                      <a:pPr algn="l">
                        <a:lnSpc>
                          <a:spcPct val="115000"/>
                        </a:lnSpc>
                        <a:spcAft>
                          <a:spcPts val="0"/>
                        </a:spcAft>
                      </a:pPr>
                      <a:endParaRPr lang="en-ZA" sz="1400" kern="1200" dirty="0">
                        <a:solidFill>
                          <a:srgbClr val="000000"/>
                        </a:solidFill>
                        <a:effectLst/>
                        <a:latin typeface="Arial Narrow"/>
                        <a:ea typeface="Calibri"/>
                        <a:cs typeface="ArialM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a:lnSpc>
                          <a:spcPct val="115000"/>
                        </a:lnSpc>
                        <a:spcAft>
                          <a:spcPts val="0"/>
                        </a:spcAft>
                      </a:pPr>
                      <a:r>
                        <a:rPr lang="en-ZA" sz="1400" kern="1200" dirty="0" smtClean="0">
                          <a:solidFill>
                            <a:srgbClr val="000000"/>
                          </a:solidFill>
                          <a:effectLst/>
                          <a:latin typeface="Arial Narrow"/>
                          <a:ea typeface="Calibri"/>
                          <a:cs typeface="ArialMT"/>
                        </a:rPr>
                        <a:t>N/A</a:t>
                      </a:r>
                      <a:endParaRPr lang="en-ZA" sz="1400" kern="1200" dirty="0">
                        <a:solidFill>
                          <a:srgbClr val="000000"/>
                        </a:solidFill>
                        <a:effectLst/>
                        <a:latin typeface="Arial Narrow"/>
                        <a:ea typeface="Calibri"/>
                        <a:cs typeface="ArialM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a:lnSpc>
                          <a:spcPct val="115000"/>
                        </a:lnSpc>
                        <a:spcAft>
                          <a:spcPts val="0"/>
                        </a:spcAft>
                      </a:pPr>
                      <a:r>
                        <a:rPr lang="en-ZA" sz="1400" kern="1200" dirty="0" smtClean="0">
                          <a:solidFill>
                            <a:srgbClr val="000000"/>
                          </a:solidFill>
                          <a:effectLst/>
                          <a:latin typeface="Arial Narrow"/>
                          <a:ea typeface="Calibri"/>
                          <a:cs typeface="ArialMT"/>
                        </a:rPr>
                        <a:t>Review of Norms and standards for the</a:t>
                      </a:r>
                      <a:r>
                        <a:rPr lang="en-ZA" sz="1400" kern="1200" baseline="0" dirty="0" smtClean="0">
                          <a:solidFill>
                            <a:srgbClr val="000000"/>
                          </a:solidFill>
                          <a:effectLst/>
                          <a:latin typeface="Arial Narrow"/>
                          <a:ea typeface="Calibri"/>
                          <a:cs typeface="ArialMT"/>
                        </a:rPr>
                        <a:t> </a:t>
                      </a:r>
                      <a:r>
                        <a:rPr lang="en-ZA" sz="1400" kern="1200" dirty="0" smtClean="0">
                          <a:solidFill>
                            <a:srgbClr val="000000"/>
                          </a:solidFill>
                          <a:effectLst/>
                          <a:latin typeface="Arial Narrow"/>
                          <a:ea typeface="Calibri"/>
                          <a:cs typeface="ArialMT"/>
                        </a:rPr>
                        <a:t>management of elephants in South Africa initiated and amendments drafted</a:t>
                      </a:r>
                      <a:endParaRPr lang="en-ZA" sz="1400" kern="1200" dirty="0">
                        <a:solidFill>
                          <a:srgbClr val="000000"/>
                        </a:solidFill>
                        <a:effectLst/>
                        <a:latin typeface="Arial Narrow"/>
                        <a:ea typeface="Calibri"/>
                        <a:cs typeface="ArialM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n-ZA" sz="1400" b="1" i="0" kern="1200" dirty="0" smtClean="0">
                          <a:solidFill>
                            <a:schemeClr val="tx1"/>
                          </a:solidFill>
                          <a:effectLst/>
                          <a:latin typeface="Arial Narrow" pitchFamily="34" charset="0"/>
                          <a:ea typeface="+mn-ea"/>
                          <a:cs typeface="+mn-cs"/>
                        </a:rPr>
                        <a:t>Progress:</a:t>
                      </a:r>
                    </a:p>
                    <a:p>
                      <a:pPr marL="0" marR="0" indent="0" algn="l" defTabSz="457200" rtl="0" eaLnBrk="1" fontAlgn="auto" latinLnBrk="0" hangingPunct="1">
                        <a:lnSpc>
                          <a:spcPct val="115000"/>
                        </a:lnSpc>
                        <a:spcBef>
                          <a:spcPts val="0"/>
                        </a:spcBef>
                        <a:spcAft>
                          <a:spcPts val="0"/>
                        </a:spcAft>
                        <a:buClrTx/>
                        <a:buSzTx/>
                        <a:buFontTx/>
                        <a:buNone/>
                        <a:tabLst/>
                        <a:defRPr/>
                      </a:pPr>
                      <a:r>
                        <a:rPr lang="en-ZA" sz="1400" kern="1200" dirty="0" smtClean="0">
                          <a:solidFill>
                            <a:srgbClr val="000000"/>
                          </a:solidFill>
                          <a:effectLst/>
                          <a:latin typeface="Arial Narrow"/>
                          <a:ea typeface="Calibri"/>
                          <a:cs typeface="ArialMT"/>
                        </a:rPr>
                        <a:t>Draft amended/revised norms and standards for the management of elephants in South Africa developed</a:t>
                      </a:r>
                      <a:endParaRPr lang="en-ZA" sz="1400" kern="1200" dirty="0">
                        <a:solidFill>
                          <a:srgbClr val="000000"/>
                        </a:solidFill>
                        <a:effectLst/>
                        <a:latin typeface="Arial Narrow"/>
                        <a:ea typeface="Calibri"/>
                        <a:cs typeface="ArialM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2" name="Slide Number Placeholder 1"/>
          <p:cNvSpPr>
            <a:spLocks noGrp="1"/>
          </p:cNvSpPr>
          <p:nvPr>
            <p:ph type="sldNum" sz="quarter" idx="12"/>
          </p:nvPr>
        </p:nvSpPr>
        <p:spPr/>
        <p:txBody>
          <a:bodyPr/>
          <a:lstStyle/>
          <a:p>
            <a:pPr>
              <a:defRPr/>
            </a:pPr>
            <a:fld id="{9C457303-9F10-4D8F-8D76-077531F17F12}" type="slidenum">
              <a:rPr lang="en-US" smtClean="0">
                <a:solidFill>
                  <a:prstClr val="black">
                    <a:tint val="75000"/>
                  </a:prstClr>
                </a:solidFill>
              </a:rPr>
              <a:pPr>
                <a:defRPr/>
              </a:pPr>
              <a:t>58</a:t>
            </a:fld>
            <a:endParaRPr lang="en-US">
              <a:solidFill>
                <a:prstClr val="black">
                  <a:tint val="75000"/>
                </a:prstClr>
              </a:solidFill>
            </a:endParaRPr>
          </a:p>
        </p:txBody>
      </p:sp>
    </p:spTree>
    <p:extLst>
      <p:ext uri="{BB962C8B-B14F-4D97-AF65-F5344CB8AC3E}">
        <p14:creationId xmlns:p14="http://schemas.microsoft.com/office/powerpoint/2010/main" val="132352969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Title 1"/>
          <p:cNvSpPr>
            <a:spLocks noGrp="1"/>
          </p:cNvSpPr>
          <p:nvPr>
            <p:ph type="title"/>
          </p:nvPr>
        </p:nvSpPr>
        <p:spPr>
          <a:xfrm>
            <a:off x="457200" y="97658"/>
            <a:ext cx="8229600" cy="584344"/>
          </a:xfrm>
        </p:spPr>
        <p:txBody>
          <a:bodyPr/>
          <a:lstStyle/>
          <a:p>
            <a:pPr eaLnBrk="1" hangingPunct="1"/>
            <a:r>
              <a:rPr lang="en-ZA" altLang="en-US" sz="2600" dirty="0">
                <a:solidFill>
                  <a:srgbClr val="008000"/>
                </a:solidFill>
              </a:rPr>
              <a:t>PROGRAMME 5:  BIODIVERSITY AND CONSERVATION</a:t>
            </a:r>
            <a:endParaRPr lang="en-US" altLang="en-US" sz="2600" dirty="0">
              <a:solidFill>
                <a:srgbClr val="008000"/>
              </a:solidFill>
            </a:endParaRPr>
          </a:p>
        </p:txBody>
      </p:sp>
      <p:graphicFrame>
        <p:nvGraphicFramePr>
          <p:cNvPr id="12" name="Group 121"/>
          <p:cNvGraphicFramePr>
            <a:graphicFrameLocks noGrp="1"/>
          </p:cNvGraphicFramePr>
          <p:nvPr>
            <p:ph idx="1"/>
            <p:extLst>
              <p:ext uri="{D42A27DB-BD31-4B8C-83A1-F6EECF244321}">
                <p14:modId xmlns:p14="http://schemas.microsoft.com/office/powerpoint/2010/main" val="254607842"/>
              </p:ext>
            </p:extLst>
          </p:nvPr>
        </p:nvGraphicFramePr>
        <p:xfrm>
          <a:off x="232012" y="682003"/>
          <a:ext cx="8693624" cy="4586034"/>
        </p:xfrm>
        <a:graphic>
          <a:graphicData uri="http://schemas.openxmlformats.org/drawingml/2006/table">
            <a:tbl>
              <a:tblPr/>
              <a:tblGrid>
                <a:gridCol w="1912457"/>
                <a:gridCol w="1807362"/>
                <a:gridCol w="1850056"/>
                <a:gridCol w="3123749"/>
              </a:tblGrid>
              <a:tr h="229150">
                <a:tc gridSpan="4">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schemeClr val="bg1"/>
                          </a:solidFill>
                          <a:effectLst/>
                          <a:uLnTx/>
                          <a:uFillTx/>
                          <a:latin typeface="Arial Narrow" pitchFamily="34" charset="0"/>
                          <a:ea typeface="+mn-ea"/>
                          <a:cs typeface="+mn-cs"/>
                        </a:rPr>
                        <a:t>SO: Biodiversity Conserved, Protected and Threats Mitigated </a:t>
                      </a:r>
                    </a:p>
                  </a:txBody>
                  <a:tcPr marL="91454" marR="9145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hMerge="1">
                  <a:txBody>
                    <a:bodyPr/>
                    <a:lstStyle/>
                    <a:p>
                      <a:endParaRPr lang="en-ZA"/>
                    </a:p>
                  </a:txBody>
                  <a:tcPr/>
                </a:tc>
                <a:tc hMerge="1">
                  <a:txBody>
                    <a:bodyPr/>
                    <a:lstStyle/>
                    <a:p>
                      <a:endParaRPr lang="en-ZA"/>
                    </a:p>
                  </a:txBody>
                  <a:tcPr/>
                </a:tc>
                <a:tc hMerge="1">
                  <a:txBody>
                    <a:bodyPr/>
                    <a:lstStyle/>
                    <a:p>
                      <a:endParaRPr lang="en-ZA"/>
                    </a:p>
                  </a:txBody>
                  <a:tcPr/>
                </a:tc>
              </a:tr>
              <a:tr h="47653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smtClean="0">
                          <a:ln>
                            <a:noFill/>
                          </a:ln>
                          <a:solidFill>
                            <a:schemeClr val="bg1"/>
                          </a:solidFill>
                          <a:effectLst/>
                          <a:latin typeface="Arial Narrow" pitchFamily="34" charset="0"/>
                          <a:ea typeface="+mn-ea"/>
                          <a:cs typeface="Arial" charset="0"/>
                        </a:rPr>
                        <a:t>Performance indicator </a:t>
                      </a:r>
                    </a:p>
                  </a:txBody>
                  <a:tcPr marL="91454" marR="9145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algn="ctr">
                        <a:lnSpc>
                          <a:spcPct val="115000"/>
                        </a:lnSpc>
                        <a:spcAft>
                          <a:spcPts val="0"/>
                        </a:spcAft>
                      </a:pPr>
                      <a:r>
                        <a:rPr kumimoji="0" lang="en-ZA" sz="1400" b="1" i="0" u="none" strike="noStrike" kern="1200" cap="none" spc="0" normalizeH="0" baseline="0" dirty="0">
                          <a:ln>
                            <a:noFill/>
                          </a:ln>
                          <a:solidFill>
                            <a:schemeClr val="bg1"/>
                          </a:solidFill>
                          <a:effectLst/>
                          <a:uLnTx/>
                          <a:uFillTx/>
                          <a:latin typeface="Arial Narrow" pitchFamily="34" charset="0"/>
                          <a:ea typeface="+mn-ea"/>
                          <a:cs typeface="Arial" pitchFamily="34" charset="0"/>
                        </a:rPr>
                        <a:t>BASELINE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algn="ctr">
                        <a:lnSpc>
                          <a:spcPct val="115000"/>
                        </a:lnSpc>
                        <a:spcAft>
                          <a:spcPts val="0"/>
                        </a:spcAft>
                      </a:pPr>
                      <a:r>
                        <a:rPr kumimoji="0" lang="en-ZA" sz="1400" b="1" i="0" u="none" strike="noStrike" kern="1200" cap="none" spc="0" normalizeH="0" baseline="0" dirty="0">
                          <a:ln>
                            <a:noFill/>
                          </a:ln>
                          <a:solidFill>
                            <a:schemeClr val="bg1"/>
                          </a:solidFill>
                          <a:effectLst/>
                          <a:uLnTx/>
                          <a:uFillTx/>
                          <a:latin typeface="Arial Narrow" pitchFamily="34" charset="0"/>
                          <a:ea typeface="+mn-ea"/>
                          <a:cs typeface="Arial" pitchFamily="34" charset="0"/>
                        </a:rPr>
                        <a:t>ANNUAL TARGET </a:t>
                      </a:r>
                    </a:p>
                    <a:p>
                      <a:pPr algn="ctr">
                        <a:lnSpc>
                          <a:spcPct val="115000"/>
                        </a:lnSpc>
                        <a:spcAft>
                          <a:spcPts val="0"/>
                        </a:spcAft>
                      </a:pPr>
                      <a:r>
                        <a:rPr kumimoji="0" lang="en-ZA" sz="1400" b="1" i="0" u="none" strike="noStrike" kern="1200" cap="none" spc="0" normalizeH="0" baseline="0" dirty="0">
                          <a:ln>
                            <a:noFill/>
                          </a:ln>
                          <a:solidFill>
                            <a:schemeClr val="bg1"/>
                          </a:solidFill>
                          <a:effectLst/>
                          <a:uLnTx/>
                          <a:uFillTx/>
                          <a:latin typeface="Arial Narrow" pitchFamily="34" charset="0"/>
                          <a:ea typeface="+mn-ea"/>
                          <a:cs typeface="Arial" pitchFamily="34" charset="0"/>
                        </a:rPr>
                        <a:t>2014/15</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smtClean="0">
                          <a:ln>
                            <a:noFill/>
                          </a:ln>
                          <a:solidFill>
                            <a:schemeClr val="bg1"/>
                          </a:solidFill>
                          <a:effectLst/>
                          <a:uLnTx/>
                          <a:uFillTx/>
                          <a:latin typeface="Arial Narrow" pitchFamily="34" charset="0"/>
                          <a:ea typeface="+mn-ea"/>
                          <a:cs typeface="Arial" pitchFamily="34" charset="0"/>
                        </a:rPr>
                        <a:t>Achievements/Challenges/Corrective measures</a:t>
                      </a:r>
                    </a:p>
                  </a:txBody>
                  <a:tcPr marL="91454" marR="9145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r>
              <a:tr h="3880350">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kumimoji="0" lang="en-ZA" sz="1400" b="0" i="0" u="none" strike="noStrike" kern="1200" cap="none" spc="0" normalizeH="0" baseline="0" noProof="0" dirty="0" smtClean="0">
                          <a:ln>
                            <a:noFill/>
                          </a:ln>
                          <a:solidFill>
                            <a:srgbClr val="000000"/>
                          </a:solidFill>
                          <a:effectLst/>
                          <a:uLnTx/>
                          <a:uFillTx/>
                          <a:latin typeface="Arial Narrow"/>
                          <a:ea typeface="Calibri"/>
                          <a:cs typeface="ArialMT"/>
                        </a:rPr>
                        <a:t>Number of conservation and legislative tools to ensure the protection of species and ecosystems developed and implemented </a:t>
                      </a:r>
                    </a:p>
                    <a:p>
                      <a:pPr algn="l">
                        <a:lnSpc>
                          <a:spcPct val="115000"/>
                        </a:lnSpc>
                        <a:spcAft>
                          <a:spcPts val="0"/>
                        </a:spcAft>
                      </a:pPr>
                      <a:endParaRPr lang="en-ZA" sz="1400" kern="1200" dirty="0">
                        <a:solidFill>
                          <a:srgbClr val="000000"/>
                        </a:solidFill>
                        <a:effectLst/>
                        <a:latin typeface="Arial Narrow"/>
                        <a:ea typeface="Calibri"/>
                        <a:cs typeface="ArialM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a:lnSpc>
                          <a:spcPct val="115000"/>
                        </a:lnSpc>
                        <a:spcAft>
                          <a:spcPts val="0"/>
                        </a:spcAft>
                      </a:pPr>
                      <a:r>
                        <a:rPr lang="en-ZA" sz="1400" kern="1200" dirty="0" smtClean="0">
                          <a:solidFill>
                            <a:srgbClr val="000000"/>
                          </a:solidFill>
                          <a:effectLst/>
                          <a:latin typeface="Arial Narrow"/>
                          <a:ea typeface="Calibri"/>
                          <a:cs typeface="ArialMT"/>
                        </a:rPr>
                        <a:t>Comprehensive</a:t>
                      </a:r>
                      <a:r>
                        <a:rPr lang="en-ZA" sz="1400" kern="1200" baseline="0" dirty="0" smtClean="0">
                          <a:solidFill>
                            <a:srgbClr val="000000"/>
                          </a:solidFill>
                          <a:effectLst/>
                          <a:latin typeface="Arial Narrow"/>
                          <a:ea typeface="Calibri"/>
                          <a:cs typeface="ArialMT"/>
                        </a:rPr>
                        <a:t> </a:t>
                      </a:r>
                      <a:r>
                        <a:rPr lang="en-ZA" sz="1400" kern="1200" dirty="0" smtClean="0">
                          <a:solidFill>
                            <a:srgbClr val="000000"/>
                          </a:solidFill>
                          <a:effectLst/>
                          <a:latin typeface="Arial Narrow"/>
                          <a:ea typeface="Calibri"/>
                          <a:cs typeface="ArialMT"/>
                        </a:rPr>
                        <a:t>amendments to Threatened or Protected Species Regulations finalised and TOPS list reviewed</a:t>
                      </a:r>
                      <a:endParaRPr lang="en-ZA" sz="1400" kern="1200" dirty="0">
                        <a:solidFill>
                          <a:srgbClr val="000000"/>
                        </a:solidFill>
                        <a:effectLst/>
                        <a:latin typeface="Arial Narrow"/>
                        <a:ea typeface="Calibri"/>
                        <a:cs typeface="ArialM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a:lnSpc>
                          <a:spcPct val="115000"/>
                        </a:lnSpc>
                        <a:spcAft>
                          <a:spcPts val="0"/>
                        </a:spcAft>
                      </a:pPr>
                      <a:r>
                        <a:rPr lang="en-ZA" sz="1400" kern="1200" dirty="0" smtClean="0">
                          <a:solidFill>
                            <a:srgbClr val="000000"/>
                          </a:solidFill>
                          <a:effectLst/>
                          <a:latin typeface="Arial Narrow"/>
                          <a:ea typeface="Calibri"/>
                          <a:cs typeface="ArialMT"/>
                        </a:rPr>
                        <a:t>TOPS regulations published for implementation and guideline for implementation developed</a:t>
                      </a:r>
                      <a:endParaRPr lang="en-ZA" sz="1400" kern="1200" dirty="0">
                        <a:solidFill>
                          <a:srgbClr val="000000"/>
                        </a:solidFill>
                        <a:effectLst/>
                        <a:latin typeface="Arial Narrow"/>
                        <a:ea typeface="Calibri"/>
                        <a:cs typeface="ArialM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black"/>
                          </a:solidFill>
                          <a:effectLst/>
                          <a:uLnTx/>
                          <a:uFillTx/>
                          <a:latin typeface="Arial Narrow" pitchFamily="34" charset="0"/>
                          <a:ea typeface="+mn-ea"/>
                          <a:cs typeface="+mn-cs"/>
                        </a:rPr>
                        <a:t>Progress:</a:t>
                      </a:r>
                    </a:p>
                    <a:p>
                      <a:pPr marL="0" marR="0" indent="0" algn="l" defTabSz="457200" rtl="0" eaLnBrk="1" fontAlgn="auto" latinLnBrk="0" hangingPunct="1">
                        <a:lnSpc>
                          <a:spcPct val="115000"/>
                        </a:lnSpc>
                        <a:spcBef>
                          <a:spcPts val="0"/>
                        </a:spcBef>
                        <a:spcAft>
                          <a:spcPts val="0"/>
                        </a:spcAft>
                        <a:buClrTx/>
                        <a:buSzTx/>
                        <a:buFontTx/>
                        <a:buNone/>
                        <a:tabLst/>
                        <a:defRPr/>
                      </a:pPr>
                      <a:r>
                        <a:rPr lang="en-ZA" sz="1400" kern="1200" dirty="0" smtClean="0">
                          <a:solidFill>
                            <a:srgbClr val="000000"/>
                          </a:solidFill>
                          <a:effectLst/>
                          <a:latin typeface="Arial Narrow"/>
                          <a:ea typeface="Calibri"/>
                          <a:cs typeface="ArialMT"/>
                        </a:rPr>
                        <a:t>Revised TOPS Regulations and species list finalised and submitted to Minister for approval to re-publish for public participation</a:t>
                      </a:r>
                    </a:p>
                    <a:p>
                      <a:pPr marL="0" marR="0" lvl="0" indent="0" algn="l" defTabSz="457200" rtl="0" eaLnBrk="1" fontAlgn="auto"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black"/>
                          </a:solidFill>
                          <a:effectLst/>
                          <a:uLnTx/>
                          <a:uFillTx/>
                          <a:latin typeface="Arial Narrow" pitchFamily="34" charset="0"/>
                          <a:ea typeface="+mn-ea"/>
                          <a:cs typeface="+mn-cs"/>
                        </a:rPr>
                        <a:t>Challenge:</a:t>
                      </a:r>
                    </a:p>
                    <a:p>
                      <a:pPr marL="0" marR="0" indent="0" algn="l" defTabSz="457200" rtl="0" eaLnBrk="1" fontAlgn="auto" latinLnBrk="0" hangingPunct="1">
                        <a:lnSpc>
                          <a:spcPct val="115000"/>
                        </a:lnSpc>
                        <a:spcBef>
                          <a:spcPts val="0"/>
                        </a:spcBef>
                        <a:spcAft>
                          <a:spcPts val="0"/>
                        </a:spcAft>
                        <a:buClrTx/>
                        <a:buSzTx/>
                        <a:buFontTx/>
                        <a:buNone/>
                        <a:tabLst/>
                        <a:defRPr/>
                      </a:pPr>
                      <a:r>
                        <a:rPr lang="en-ZA" sz="1400" kern="1200" dirty="0" smtClean="0">
                          <a:solidFill>
                            <a:srgbClr val="000000"/>
                          </a:solidFill>
                          <a:effectLst/>
                          <a:latin typeface="Arial Narrow"/>
                          <a:ea typeface="Calibri"/>
                          <a:cs typeface="ArialMT"/>
                        </a:rPr>
                        <a:t>Based on comments received during the public participation process, a number of new provisions were included and existing provisions were amended, which in both cases are of a more restrictive nature. Legal Services advised that the revised regulations be published for further public participation</a:t>
                      </a:r>
                    </a:p>
                    <a:p>
                      <a:pPr marL="0" marR="0" lvl="0" indent="0" algn="l" defTabSz="457200" rtl="0" eaLnBrk="1" fontAlgn="auto"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black"/>
                          </a:solidFill>
                          <a:effectLst/>
                          <a:uLnTx/>
                          <a:uFillTx/>
                          <a:latin typeface="Arial Narrow" pitchFamily="34" charset="0"/>
                          <a:ea typeface="+mn-ea"/>
                          <a:cs typeface="+mn-cs"/>
                        </a:rPr>
                        <a:t>Corrective Measure:</a:t>
                      </a:r>
                      <a:endParaRPr lang="en-ZA" sz="1400" kern="1200" dirty="0" smtClean="0">
                        <a:solidFill>
                          <a:srgbClr val="000000"/>
                        </a:solidFill>
                        <a:effectLst/>
                        <a:latin typeface="Arial Narrow"/>
                        <a:ea typeface="Calibri"/>
                        <a:cs typeface="ArialMT"/>
                      </a:endParaRPr>
                    </a:p>
                    <a:p>
                      <a:pPr marL="0" marR="0" indent="0" algn="l" defTabSz="457200" rtl="0" eaLnBrk="1" fontAlgn="auto" latinLnBrk="0" hangingPunct="1">
                        <a:lnSpc>
                          <a:spcPct val="115000"/>
                        </a:lnSpc>
                        <a:spcBef>
                          <a:spcPts val="0"/>
                        </a:spcBef>
                        <a:spcAft>
                          <a:spcPts val="0"/>
                        </a:spcAft>
                        <a:buClrTx/>
                        <a:buSzTx/>
                        <a:buFontTx/>
                        <a:buNone/>
                        <a:tabLst/>
                        <a:defRPr/>
                      </a:pPr>
                      <a:r>
                        <a:rPr lang="en-ZA" sz="1400" kern="1200" dirty="0" smtClean="0">
                          <a:solidFill>
                            <a:srgbClr val="000000"/>
                          </a:solidFill>
                          <a:effectLst/>
                          <a:latin typeface="Arial Narrow"/>
                          <a:ea typeface="Calibri"/>
                          <a:cs typeface="ArialMT"/>
                        </a:rPr>
                        <a:t>TOPS Regulations and species list will be finalised for implementation in 2015/16</a:t>
                      </a:r>
                      <a:endParaRPr lang="en-ZA" sz="1400" kern="1200" dirty="0">
                        <a:solidFill>
                          <a:srgbClr val="000000"/>
                        </a:solidFill>
                        <a:effectLst/>
                        <a:latin typeface="Arial Narrow"/>
                        <a:ea typeface="Calibri"/>
                        <a:cs typeface="ArialM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2" name="Slide Number Placeholder 1"/>
          <p:cNvSpPr>
            <a:spLocks noGrp="1"/>
          </p:cNvSpPr>
          <p:nvPr>
            <p:ph type="sldNum" sz="quarter" idx="12"/>
          </p:nvPr>
        </p:nvSpPr>
        <p:spPr/>
        <p:txBody>
          <a:bodyPr/>
          <a:lstStyle/>
          <a:p>
            <a:pPr>
              <a:defRPr/>
            </a:pPr>
            <a:fld id="{9C457303-9F10-4D8F-8D76-077531F17F12}" type="slidenum">
              <a:rPr lang="en-US" smtClean="0">
                <a:solidFill>
                  <a:prstClr val="black">
                    <a:tint val="75000"/>
                  </a:prstClr>
                </a:solidFill>
              </a:rPr>
              <a:pPr>
                <a:defRPr/>
              </a:pPr>
              <a:t>59</a:t>
            </a:fld>
            <a:endParaRPr lang="en-US">
              <a:solidFill>
                <a:prstClr val="black">
                  <a:tint val="75000"/>
                </a:prstClr>
              </a:solidFill>
            </a:endParaRPr>
          </a:p>
        </p:txBody>
      </p:sp>
    </p:spTree>
    <p:extLst>
      <p:ext uri="{BB962C8B-B14F-4D97-AF65-F5344CB8AC3E}">
        <p14:creationId xmlns:p14="http://schemas.microsoft.com/office/powerpoint/2010/main" val="18369214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Title 1"/>
          <p:cNvSpPr>
            <a:spLocks noGrp="1"/>
          </p:cNvSpPr>
          <p:nvPr>
            <p:ph type="title"/>
          </p:nvPr>
        </p:nvSpPr>
        <p:spPr>
          <a:xfrm>
            <a:off x="457200" y="238188"/>
            <a:ext cx="8229600" cy="477836"/>
          </a:xfrm>
        </p:spPr>
        <p:txBody>
          <a:bodyPr/>
          <a:lstStyle/>
          <a:p>
            <a:pPr eaLnBrk="1" hangingPunct="1"/>
            <a:r>
              <a:rPr lang="en-US" altLang="en-US" sz="2600" dirty="0">
                <a:solidFill>
                  <a:srgbClr val="008000"/>
                </a:solidFill>
              </a:rPr>
              <a:t>PROGRAMME 1 : ADMINISTRATION</a:t>
            </a:r>
          </a:p>
        </p:txBody>
      </p:sp>
      <p:graphicFrame>
        <p:nvGraphicFramePr>
          <p:cNvPr id="4" name="Group 121"/>
          <p:cNvGraphicFramePr>
            <a:graphicFrameLocks noGrp="1"/>
          </p:cNvGraphicFramePr>
          <p:nvPr>
            <p:ph idx="1"/>
            <p:extLst>
              <p:ext uri="{D42A27DB-BD31-4B8C-83A1-F6EECF244321}">
                <p14:modId xmlns:p14="http://schemas.microsoft.com/office/powerpoint/2010/main" val="3206469969"/>
              </p:ext>
            </p:extLst>
          </p:nvPr>
        </p:nvGraphicFramePr>
        <p:xfrm>
          <a:off x="354841" y="822667"/>
          <a:ext cx="8570794" cy="4363481"/>
        </p:xfrm>
        <a:graphic>
          <a:graphicData uri="http://schemas.openxmlformats.org/drawingml/2006/table">
            <a:tbl>
              <a:tblPr/>
              <a:tblGrid>
                <a:gridCol w="2018688"/>
                <a:gridCol w="1419383"/>
                <a:gridCol w="1562757"/>
                <a:gridCol w="3569966"/>
              </a:tblGrid>
              <a:tr h="431987">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chemeClr val="bg1"/>
                          </a:solidFill>
                          <a:effectLst/>
                          <a:latin typeface="Arial Narrow" pitchFamily="34" charset="0"/>
                          <a:ea typeface="+mn-ea"/>
                          <a:cs typeface="Arial" pitchFamily="34" charset="0"/>
                        </a:rPr>
                        <a:t>SO: Secure, harmonious, transformed and conducive working environment</a:t>
                      </a:r>
                      <a:endParaRPr kumimoji="0" lang="en-US" sz="1400" b="1" i="0" u="none" strike="noStrike" kern="1200" cap="none" normalizeH="0" baseline="0" dirty="0" smtClean="0">
                        <a:ln>
                          <a:noFill/>
                        </a:ln>
                        <a:solidFill>
                          <a:schemeClr val="bg1"/>
                        </a:solidFill>
                        <a:effectLst/>
                        <a:latin typeface="Arial Narrow" pitchFamily="34" charset="0"/>
                        <a:ea typeface="+mn-ea"/>
                        <a:cs typeface="Arial" pitchFamily="34" charset="0"/>
                      </a:endParaRPr>
                    </a:p>
                  </a:txBody>
                  <a:tcPr marL="91454" marR="9145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hMerge="1">
                  <a:txBody>
                    <a:bodyPr/>
                    <a:lstStyle/>
                    <a:p>
                      <a:endParaRPr lang="en-ZA"/>
                    </a:p>
                  </a:txBody>
                  <a:tcPr/>
                </a:tc>
                <a:tc hMerge="1">
                  <a:txBody>
                    <a:bodyPr/>
                    <a:lstStyle/>
                    <a:p>
                      <a:endParaRPr lang="en-ZA"/>
                    </a:p>
                  </a:txBody>
                  <a:tcPr/>
                </a:tc>
                <a:tc hMerge="1">
                  <a:txBody>
                    <a:bodyPr/>
                    <a:lstStyle/>
                    <a:p>
                      <a:endParaRPr lang="en-ZA"/>
                    </a:p>
                  </a:txBody>
                  <a:tcPr/>
                </a:tc>
              </a:tr>
              <a:tr h="81954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smtClean="0">
                          <a:ln>
                            <a:noFill/>
                          </a:ln>
                          <a:solidFill>
                            <a:schemeClr val="bg1"/>
                          </a:solidFill>
                          <a:effectLst/>
                          <a:latin typeface="Arial Narrow" pitchFamily="34" charset="0"/>
                          <a:ea typeface="+mn-ea"/>
                          <a:cs typeface="Arial" pitchFamily="34" charset="0"/>
                        </a:rPr>
                        <a:t>Performance indicator </a:t>
                      </a:r>
                    </a:p>
                  </a:txBody>
                  <a:tcPr marL="91454" marR="9145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algn="ctr">
                        <a:lnSpc>
                          <a:spcPct val="115000"/>
                        </a:lnSpc>
                        <a:spcAft>
                          <a:spcPts val="0"/>
                        </a:spcAft>
                      </a:pPr>
                      <a:r>
                        <a:rPr kumimoji="0" lang="en-ZA" sz="1400" b="1" i="0" u="none" strike="noStrike" kern="1200" cap="none" normalizeH="0" baseline="0" dirty="0" smtClean="0">
                          <a:ln>
                            <a:noFill/>
                          </a:ln>
                          <a:solidFill>
                            <a:schemeClr val="bg1"/>
                          </a:solidFill>
                          <a:effectLst/>
                          <a:latin typeface="Arial Narrow" pitchFamily="34" charset="0"/>
                          <a:ea typeface="+mn-ea"/>
                          <a:cs typeface="Arial" pitchFamily="34" charset="0"/>
                        </a:rPr>
                        <a:t>Baseline </a:t>
                      </a:r>
                      <a:endParaRPr kumimoji="0" lang="en-ZA" sz="1400" b="1" i="0" u="none" strike="noStrike" kern="1200" cap="none" normalizeH="0" baseline="0" dirty="0">
                        <a:ln>
                          <a:noFill/>
                        </a:ln>
                        <a:solidFill>
                          <a:schemeClr val="bg1"/>
                        </a:solidFill>
                        <a:effectLst/>
                        <a:latin typeface="Arial Narrow" pitchFamily="34" charset="0"/>
                        <a:ea typeface="+mn-ea"/>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algn="ctr">
                        <a:lnSpc>
                          <a:spcPct val="115000"/>
                        </a:lnSpc>
                        <a:spcAft>
                          <a:spcPts val="0"/>
                        </a:spcAft>
                      </a:pPr>
                      <a:r>
                        <a:rPr kumimoji="0" lang="en-ZA" sz="1400" b="1" i="0" u="none" strike="noStrike" kern="1200" cap="none" normalizeH="0" baseline="0" dirty="0" smtClean="0">
                          <a:ln>
                            <a:noFill/>
                          </a:ln>
                          <a:solidFill>
                            <a:schemeClr val="bg1"/>
                          </a:solidFill>
                          <a:effectLst/>
                          <a:latin typeface="Arial Narrow" pitchFamily="34" charset="0"/>
                          <a:ea typeface="+mn-ea"/>
                          <a:cs typeface="Arial" pitchFamily="34" charset="0"/>
                        </a:rPr>
                        <a:t>Annual target </a:t>
                      </a:r>
                    </a:p>
                    <a:p>
                      <a:pPr algn="ctr">
                        <a:lnSpc>
                          <a:spcPct val="115000"/>
                        </a:lnSpc>
                        <a:spcAft>
                          <a:spcPts val="0"/>
                        </a:spcAft>
                      </a:pPr>
                      <a:r>
                        <a:rPr kumimoji="0" lang="en-ZA" sz="1400" b="1" i="0" u="none" strike="noStrike" kern="1200" cap="none" normalizeH="0" baseline="0" dirty="0" smtClean="0">
                          <a:ln>
                            <a:noFill/>
                          </a:ln>
                          <a:solidFill>
                            <a:schemeClr val="bg1"/>
                          </a:solidFill>
                          <a:effectLst/>
                          <a:latin typeface="Arial Narrow" pitchFamily="34" charset="0"/>
                          <a:ea typeface="+mn-ea"/>
                          <a:cs typeface="Arial" pitchFamily="34" charset="0"/>
                        </a:rPr>
                        <a:t>2014/15</a:t>
                      </a:r>
                      <a:endParaRPr kumimoji="0" lang="en-ZA" sz="1400" b="1" i="0" u="none" strike="noStrike" kern="1200" cap="none" normalizeH="0" baseline="0" dirty="0">
                        <a:ln>
                          <a:noFill/>
                        </a:ln>
                        <a:solidFill>
                          <a:schemeClr val="bg1"/>
                        </a:solidFill>
                        <a:effectLst/>
                        <a:latin typeface="Arial Narrow" pitchFamily="34" charset="0"/>
                        <a:ea typeface="+mn-ea"/>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cap="none" normalizeH="0" baseline="0" dirty="0" smtClean="0">
                          <a:ln>
                            <a:noFill/>
                          </a:ln>
                          <a:solidFill>
                            <a:schemeClr val="bg1"/>
                          </a:solidFill>
                          <a:effectLst/>
                          <a:latin typeface="Arial Narrow" pitchFamily="34" charset="0"/>
                          <a:cs typeface="Arial" pitchFamily="34" charset="0"/>
                        </a:rPr>
                        <a:t>Achievements/Challenges/Corrective measures</a:t>
                      </a:r>
                    </a:p>
                    <a:p>
                      <a:pPr algn="ctr"/>
                      <a:endParaRPr lang="en-ZA" sz="1400" dirty="0">
                        <a:solidFill>
                          <a:schemeClr val="bg1"/>
                        </a:solidFill>
                      </a:endParaRPr>
                    </a:p>
                  </a:txBody>
                  <a:tcPr marL="91454" marR="9145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r>
              <a:tr h="1256633">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Average number of days taken to resolve disciplinary cases</a:t>
                      </a:r>
                      <a:endParaRPr kumimoji="0" lang="en-US" sz="1400" b="1" i="0" u="none" strike="noStrike" kern="1200" cap="none" normalizeH="0" baseline="0" dirty="0" smtClean="0">
                        <a:ln>
                          <a:noFill/>
                        </a:ln>
                        <a:solidFill>
                          <a:schemeClr val="tx1"/>
                        </a:solidFill>
                        <a:effectLst/>
                        <a:latin typeface="Arial Narrow" pitchFamily="34" charset="0"/>
                        <a:ea typeface="+mn-ea"/>
                        <a:cs typeface="Arial" charset="0"/>
                      </a:endParaRPr>
                    </a:p>
                  </a:txBody>
                  <a:tcPr marL="45728" marR="45728"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algn="just" defTabSz="457200" rtl="0" eaLnBrk="1" latinLnBrk="0" hangingPunct="1">
                        <a:lnSpc>
                          <a:spcPct val="115000"/>
                        </a:lnSpc>
                        <a:spcAft>
                          <a:spcPts val="0"/>
                        </a:spcAft>
                      </a:pPr>
                      <a:r>
                        <a:rPr kumimoji="0" lang="en-ZA" sz="1400" b="0" i="0" u="none" strike="noStrike" kern="1200" cap="none" normalizeH="0" baseline="0" dirty="0">
                          <a:ln>
                            <a:noFill/>
                          </a:ln>
                          <a:solidFill>
                            <a:schemeClr val="tx1"/>
                          </a:solidFill>
                          <a:effectLst/>
                          <a:latin typeface="Arial Narrow" pitchFamily="34" charset="0"/>
                          <a:ea typeface="+mn-ea"/>
                          <a:cs typeface="Arial" charset="0"/>
                        </a:rPr>
                        <a:t>99%</a:t>
                      </a:r>
                    </a:p>
                    <a:p>
                      <a:endParaRPr lang="en-ZA"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algn="l" defTabSz="457200" rtl="0" eaLnBrk="1" latinLnBrk="0" hangingPunct="1">
                        <a:lnSpc>
                          <a:spcPct val="115000"/>
                        </a:lnSpc>
                        <a:spcAft>
                          <a:spcPts val="0"/>
                        </a:spcAft>
                      </a:pPr>
                      <a:r>
                        <a:rPr kumimoji="0" lang="en-ZA" sz="1400" b="0" i="0" u="none" strike="noStrike" kern="1200" cap="none" normalizeH="0" baseline="0" dirty="0">
                          <a:ln>
                            <a:noFill/>
                          </a:ln>
                          <a:solidFill>
                            <a:schemeClr val="tx1"/>
                          </a:solidFill>
                          <a:effectLst/>
                          <a:latin typeface="Arial Narrow" pitchFamily="34" charset="0"/>
                          <a:ea typeface="+mn-ea"/>
                          <a:cs typeface="Arial" charset="0"/>
                        </a:rPr>
                        <a:t>90 days for misconduct cases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just" defTabSz="457200" rtl="0" eaLnBrk="1" fontAlgn="auto" latinLnBrk="0" hangingPunct="1">
                        <a:lnSpc>
                          <a:spcPct val="115000"/>
                        </a:lnSpc>
                        <a:spcBef>
                          <a:spcPts val="0"/>
                        </a:spcBef>
                        <a:spcAft>
                          <a:spcPts val="0"/>
                        </a:spcAft>
                        <a:buClrTx/>
                        <a:buSzTx/>
                        <a:buFontTx/>
                        <a:buNone/>
                        <a:tabLst/>
                        <a:defRPr/>
                      </a:pPr>
                      <a:r>
                        <a:rPr lang="en-ZA" sz="1400" b="1" i="1" kern="1200" dirty="0" smtClean="0">
                          <a:solidFill>
                            <a:schemeClr val="tx1"/>
                          </a:solidFill>
                          <a:effectLst/>
                          <a:latin typeface="Arial Narrow" pitchFamily="34" charset="0"/>
                          <a:ea typeface="+mn-ea"/>
                          <a:cs typeface="+mn-cs"/>
                        </a:rPr>
                        <a:t>Progress</a:t>
                      </a:r>
                      <a:r>
                        <a:rPr lang="en-ZA" sz="1400" kern="1200" dirty="0" smtClean="0">
                          <a:solidFill>
                            <a:schemeClr val="tx1"/>
                          </a:solidFill>
                          <a:effectLst/>
                          <a:latin typeface="Arial Narrow" pitchFamily="34" charset="0"/>
                          <a:ea typeface="+mn-ea"/>
                          <a:cs typeface="+mn-cs"/>
                        </a:rPr>
                        <a:t>:</a:t>
                      </a:r>
                    </a:p>
                    <a:p>
                      <a:pPr marL="0" algn="just" defTabSz="457200" rtl="0" eaLnBrk="1" latinLnBrk="0" hangingPunct="1">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Average </a:t>
                      </a:r>
                      <a:r>
                        <a:rPr kumimoji="0" lang="en-ZA" sz="1400" b="0" i="0" u="none" strike="noStrike" kern="1200" cap="none" normalizeH="0" baseline="0" dirty="0">
                          <a:ln>
                            <a:noFill/>
                          </a:ln>
                          <a:solidFill>
                            <a:schemeClr val="tx1"/>
                          </a:solidFill>
                          <a:effectLst/>
                          <a:latin typeface="Arial Narrow" pitchFamily="34" charset="0"/>
                          <a:ea typeface="+mn-ea"/>
                          <a:cs typeface="Arial" charset="0"/>
                        </a:rPr>
                        <a:t>number of 90 working days taken to resolve misconduct cases.  (28 of 31 cases due for finalisation were finalised)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55317">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400" b="1" i="0" u="none" strike="noStrike" kern="1200" cap="none" normalizeH="0" baseline="0" dirty="0" smtClean="0">
                        <a:ln>
                          <a:noFill/>
                        </a:ln>
                        <a:solidFill>
                          <a:schemeClr val="tx1"/>
                        </a:solidFill>
                        <a:effectLst/>
                        <a:latin typeface="Arial Narrow" pitchFamily="34" charset="0"/>
                        <a:ea typeface="+mn-ea"/>
                        <a:cs typeface="Arial" charset="0"/>
                      </a:endParaRPr>
                    </a:p>
                  </a:txBody>
                  <a:tcPr marL="45728" marR="45728"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ZA"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just">
                        <a:lnSpc>
                          <a:spcPct val="115000"/>
                        </a:lnSpc>
                        <a:spcAft>
                          <a:spcPts val="0"/>
                        </a:spcAft>
                      </a:pPr>
                      <a:r>
                        <a:rPr kumimoji="0" lang="en-ZA" sz="1400" b="0" i="0" u="none" strike="noStrike" kern="1200" cap="none" normalizeH="0" baseline="0" dirty="0">
                          <a:ln>
                            <a:noFill/>
                          </a:ln>
                          <a:solidFill>
                            <a:schemeClr val="tx1"/>
                          </a:solidFill>
                          <a:effectLst/>
                          <a:latin typeface="Arial Narrow" pitchFamily="34" charset="0"/>
                          <a:ea typeface="+mn-ea"/>
                          <a:cs typeface="Arial" charset="0"/>
                        </a:rPr>
                        <a:t>30 days for grievance</a:t>
                      </a:r>
                    </a:p>
                    <a:p>
                      <a:pPr algn="just">
                        <a:lnSpc>
                          <a:spcPct val="115000"/>
                        </a:lnSpc>
                        <a:spcAft>
                          <a:spcPts val="0"/>
                        </a:spcAft>
                      </a:pPr>
                      <a:r>
                        <a:rPr kumimoji="0" lang="en-ZA" sz="1400" b="0" i="0" u="none" strike="noStrike" kern="1200" cap="none" normalizeH="0" baseline="0" dirty="0">
                          <a:ln>
                            <a:noFill/>
                          </a:ln>
                          <a:solidFill>
                            <a:schemeClr val="tx1"/>
                          </a:solidFill>
                          <a:effectLst/>
                          <a:latin typeface="Arial Narrow" pitchFamily="34" charset="0"/>
                          <a:ea typeface="+mn-ea"/>
                          <a:cs typeface="Arial" charset="0"/>
                        </a:rPr>
                        <a:t>cases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just" defTabSz="457200" rtl="0" eaLnBrk="1" fontAlgn="auto" latinLnBrk="0" hangingPunct="1">
                        <a:lnSpc>
                          <a:spcPct val="115000"/>
                        </a:lnSpc>
                        <a:spcBef>
                          <a:spcPts val="0"/>
                        </a:spcBef>
                        <a:spcAft>
                          <a:spcPts val="0"/>
                        </a:spcAft>
                        <a:buClrTx/>
                        <a:buSzTx/>
                        <a:buFontTx/>
                        <a:buNone/>
                        <a:tabLst/>
                        <a:defRPr/>
                      </a:pPr>
                      <a:r>
                        <a:rPr lang="en-ZA" sz="1400" b="1" i="1" kern="1200" dirty="0" smtClean="0">
                          <a:solidFill>
                            <a:schemeClr val="tx1"/>
                          </a:solidFill>
                          <a:effectLst/>
                          <a:latin typeface="Arial Narrow" pitchFamily="34" charset="0"/>
                          <a:ea typeface="+mn-ea"/>
                          <a:cs typeface="+mn-cs"/>
                        </a:rPr>
                        <a:t>Progress</a:t>
                      </a:r>
                      <a:r>
                        <a:rPr lang="en-ZA" sz="1400" kern="1200" dirty="0" smtClean="0">
                          <a:solidFill>
                            <a:schemeClr val="tx1"/>
                          </a:solidFill>
                          <a:effectLst/>
                          <a:latin typeface="Arial Narrow" pitchFamily="34" charset="0"/>
                          <a:ea typeface="+mn-ea"/>
                          <a:cs typeface="+mn-cs"/>
                        </a:rPr>
                        <a:t>:</a:t>
                      </a:r>
                    </a:p>
                    <a:p>
                      <a:pPr algn="just">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Average </a:t>
                      </a:r>
                      <a:r>
                        <a:rPr kumimoji="0" lang="en-ZA" sz="1400" b="0" i="0" u="none" strike="noStrike" kern="1200" cap="none" normalizeH="0" baseline="0" dirty="0">
                          <a:ln>
                            <a:noFill/>
                          </a:ln>
                          <a:solidFill>
                            <a:schemeClr val="tx1"/>
                          </a:solidFill>
                          <a:effectLst/>
                          <a:latin typeface="Arial Narrow" pitchFamily="34" charset="0"/>
                          <a:ea typeface="+mn-ea"/>
                          <a:cs typeface="Arial" charset="0"/>
                        </a:rPr>
                        <a:t>number of 53 working days taken to resolve grievance cases (35 of 38 cases due for finalisation were finalised)</a:t>
                      </a:r>
                    </a:p>
                    <a:p>
                      <a:pPr>
                        <a:lnSpc>
                          <a:spcPct val="115000"/>
                        </a:lnSpc>
                        <a:spcAft>
                          <a:spcPts val="1000"/>
                        </a:spcAft>
                        <a:tabLst>
                          <a:tab pos="590550" algn="l"/>
                        </a:tabLst>
                      </a:pPr>
                      <a:r>
                        <a:rPr kumimoji="0" lang="en-ZA" sz="1400" b="0" i="0" u="none" strike="noStrike" kern="1200" cap="none" normalizeH="0" baseline="0" dirty="0">
                          <a:ln>
                            <a:noFill/>
                          </a:ln>
                          <a:solidFill>
                            <a:schemeClr val="tx1"/>
                          </a:solidFill>
                          <a:effectLst/>
                          <a:latin typeface="Arial Narrow" pitchFamily="34" charset="0"/>
                          <a:ea typeface="+mn-ea"/>
                          <a:cs typeface="Arial"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 name="Slide Number Placeholder 1"/>
          <p:cNvSpPr>
            <a:spLocks noGrp="1"/>
          </p:cNvSpPr>
          <p:nvPr>
            <p:ph type="sldNum" sz="quarter" idx="12"/>
          </p:nvPr>
        </p:nvSpPr>
        <p:spPr/>
        <p:txBody>
          <a:bodyPr/>
          <a:lstStyle/>
          <a:p>
            <a:pPr>
              <a:defRPr/>
            </a:pPr>
            <a:fld id="{9C457303-9F10-4D8F-8D76-077531F17F12}" type="slidenum">
              <a:rPr lang="en-US" smtClean="0">
                <a:solidFill>
                  <a:prstClr val="black">
                    <a:tint val="75000"/>
                  </a:prstClr>
                </a:solidFill>
              </a:rPr>
              <a:pPr>
                <a:defRPr/>
              </a:pPr>
              <a:t>6</a:t>
            </a:fld>
            <a:endParaRPr lang="en-US">
              <a:solidFill>
                <a:prstClr val="black">
                  <a:tint val="75000"/>
                </a:prstClr>
              </a:solidFill>
            </a:endParaRPr>
          </a:p>
        </p:txBody>
      </p:sp>
    </p:spTree>
    <p:extLst>
      <p:ext uri="{BB962C8B-B14F-4D97-AF65-F5344CB8AC3E}">
        <p14:creationId xmlns:p14="http://schemas.microsoft.com/office/powerpoint/2010/main" val="100591771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Title 1"/>
          <p:cNvSpPr>
            <a:spLocks noGrp="1"/>
          </p:cNvSpPr>
          <p:nvPr>
            <p:ph type="title"/>
          </p:nvPr>
        </p:nvSpPr>
        <p:spPr>
          <a:xfrm>
            <a:off x="457200" y="97658"/>
            <a:ext cx="8229600" cy="584344"/>
          </a:xfrm>
        </p:spPr>
        <p:txBody>
          <a:bodyPr/>
          <a:lstStyle/>
          <a:p>
            <a:pPr eaLnBrk="1" hangingPunct="1"/>
            <a:r>
              <a:rPr lang="en-ZA" altLang="en-US" sz="2600" dirty="0">
                <a:solidFill>
                  <a:srgbClr val="008000"/>
                </a:solidFill>
              </a:rPr>
              <a:t>PROGRAMME 5:  BIODIVERSITY AND CONSERVATION</a:t>
            </a:r>
            <a:endParaRPr lang="en-US" altLang="en-US" sz="2600" dirty="0">
              <a:solidFill>
                <a:srgbClr val="008000"/>
              </a:solidFill>
            </a:endParaRPr>
          </a:p>
        </p:txBody>
      </p:sp>
      <p:graphicFrame>
        <p:nvGraphicFramePr>
          <p:cNvPr id="12" name="Group 121"/>
          <p:cNvGraphicFramePr>
            <a:graphicFrameLocks noGrp="1"/>
          </p:cNvGraphicFramePr>
          <p:nvPr>
            <p:ph idx="1"/>
            <p:extLst>
              <p:ext uri="{D42A27DB-BD31-4B8C-83A1-F6EECF244321}">
                <p14:modId xmlns:p14="http://schemas.microsoft.com/office/powerpoint/2010/main" val="23566433"/>
              </p:ext>
            </p:extLst>
          </p:nvPr>
        </p:nvGraphicFramePr>
        <p:xfrm>
          <a:off x="349590" y="682002"/>
          <a:ext cx="8562398" cy="4830556"/>
        </p:xfrm>
        <a:graphic>
          <a:graphicData uri="http://schemas.openxmlformats.org/drawingml/2006/table">
            <a:tbl>
              <a:tblPr/>
              <a:tblGrid>
                <a:gridCol w="2023753"/>
                <a:gridCol w="2413683"/>
                <a:gridCol w="1766790"/>
                <a:gridCol w="2358172"/>
              </a:tblGrid>
              <a:tr h="235975">
                <a:tc gridSpan="4">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schemeClr val="bg1"/>
                          </a:solidFill>
                          <a:effectLst/>
                          <a:uLnTx/>
                          <a:uFillTx/>
                          <a:latin typeface="Arial Narrow" pitchFamily="34" charset="0"/>
                          <a:ea typeface="+mn-ea"/>
                          <a:cs typeface="+mn-cs"/>
                        </a:rPr>
                        <a:t>SO: Biodiversity Conserved, Protected and Threats Mitigated </a:t>
                      </a:r>
                    </a:p>
                  </a:txBody>
                  <a:tcPr marL="91454" marR="9145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hMerge="1">
                  <a:txBody>
                    <a:bodyPr/>
                    <a:lstStyle/>
                    <a:p>
                      <a:endParaRPr lang="en-ZA"/>
                    </a:p>
                  </a:txBody>
                  <a:tcPr/>
                </a:tc>
                <a:tc hMerge="1">
                  <a:txBody>
                    <a:bodyPr/>
                    <a:lstStyle/>
                    <a:p>
                      <a:endParaRPr lang="en-ZA"/>
                    </a:p>
                  </a:txBody>
                  <a:tcPr/>
                </a:tc>
                <a:tc hMerge="1">
                  <a:txBody>
                    <a:bodyPr/>
                    <a:lstStyle/>
                    <a:p>
                      <a:endParaRPr lang="en-ZA"/>
                    </a:p>
                  </a:txBody>
                  <a:tcPr/>
                </a:tc>
              </a:tr>
              <a:tr h="41921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smtClean="0">
                          <a:ln>
                            <a:noFill/>
                          </a:ln>
                          <a:solidFill>
                            <a:schemeClr val="bg1"/>
                          </a:solidFill>
                          <a:effectLst/>
                          <a:latin typeface="Arial Narrow" pitchFamily="34" charset="0"/>
                          <a:ea typeface="+mn-ea"/>
                          <a:cs typeface="Arial" charset="0"/>
                        </a:rPr>
                        <a:t>Performance indicator </a:t>
                      </a:r>
                    </a:p>
                  </a:txBody>
                  <a:tcPr marL="91454" marR="9145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algn="ctr">
                        <a:lnSpc>
                          <a:spcPct val="115000"/>
                        </a:lnSpc>
                        <a:spcAft>
                          <a:spcPts val="0"/>
                        </a:spcAft>
                      </a:pPr>
                      <a:r>
                        <a:rPr kumimoji="0" lang="en-ZA" sz="1400" b="1" i="0" u="none" strike="noStrike" kern="1200" cap="none" spc="0" normalizeH="0" baseline="0" dirty="0">
                          <a:ln>
                            <a:noFill/>
                          </a:ln>
                          <a:solidFill>
                            <a:schemeClr val="bg1"/>
                          </a:solidFill>
                          <a:effectLst/>
                          <a:uLnTx/>
                          <a:uFillTx/>
                          <a:latin typeface="Arial Narrow" pitchFamily="34" charset="0"/>
                          <a:ea typeface="+mn-ea"/>
                          <a:cs typeface="Arial" pitchFamily="34" charset="0"/>
                        </a:rPr>
                        <a:t>BASELINE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algn="ctr">
                        <a:lnSpc>
                          <a:spcPct val="115000"/>
                        </a:lnSpc>
                        <a:spcAft>
                          <a:spcPts val="0"/>
                        </a:spcAft>
                      </a:pPr>
                      <a:r>
                        <a:rPr kumimoji="0" lang="en-ZA" sz="1400" b="1" i="0" u="none" strike="noStrike" kern="1200" cap="none" spc="0" normalizeH="0" baseline="0" dirty="0">
                          <a:ln>
                            <a:noFill/>
                          </a:ln>
                          <a:solidFill>
                            <a:schemeClr val="bg1"/>
                          </a:solidFill>
                          <a:effectLst/>
                          <a:uLnTx/>
                          <a:uFillTx/>
                          <a:latin typeface="Arial Narrow" pitchFamily="34" charset="0"/>
                          <a:ea typeface="+mn-ea"/>
                          <a:cs typeface="Arial" pitchFamily="34" charset="0"/>
                        </a:rPr>
                        <a:t>ANNUAL TARGET </a:t>
                      </a:r>
                    </a:p>
                    <a:p>
                      <a:pPr algn="ctr">
                        <a:lnSpc>
                          <a:spcPct val="115000"/>
                        </a:lnSpc>
                        <a:spcAft>
                          <a:spcPts val="0"/>
                        </a:spcAft>
                      </a:pPr>
                      <a:r>
                        <a:rPr kumimoji="0" lang="en-ZA" sz="1400" b="1" i="0" u="none" strike="noStrike" kern="1200" cap="none" spc="0" normalizeH="0" baseline="0" dirty="0">
                          <a:ln>
                            <a:noFill/>
                          </a:ln>
                          <a:solidFill>
                            <a:schemeClr val="bg1"/>
                          </a:solidFill>
                          <a:effectLst/>
                          <a:uLnTx/>
                          <a:uFillTx/>
                          <a:latin typeface="Arial Narrow" pitchFamily="34" charset="0"/>
                          <a:ea typeface="+mn-ea"/>
                          <a:cs typeface="Arial" pitchFamily="34" charset="0"/>
                        </a:rPr>
                        <a:t>2014/15</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smtClean="0">
                          <a:ln>
                            <a:noFill/>
                          </a:ln>
                          <a:solidFill>
                            <a:schemeClr val="bg1"/>
                          </a:solidFill>
                          <a:effectLst/>
                          <a:uLnTx/>
                          <a:uFillTx/>
                          <a:latin typeface="Arial Narrow" pitchFamily="34" charset="0"/>
                          <a:ea typeface="+mn-ea"/>
                          <a:cs typeface="Arial" pitchFamily="34" charset="0"/>
                        </a:rPr>
                        <a:t>Achievements/Challenges/Corrective measures</a:t>
                      </a:r>
                    </a:p>
                  </a:txBody>
                  <a:tcPr marL="91454" marR="9145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r>
              <a:tr h="979653">
                <a:tc rowSpan="4">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kumimoji="0" lang="en-ZA" sz="1400" b="0" i="0" u="none" strike="noStrike" kern="1200" cap="none" spc="0" normalizeH="0" baseline="0" noProof="0" dirty="0" smtClean="0">
                          <a:ln>
                            <a:noFill/>
                          </a:ln>
                          <a:solidFill>
                            <a:srgbClr val="000000"/>
                          </a:solidFill>
                          <a:effectLst/>
                          <a:uLnTx/>
                          <a:uFillTx/>
                          <a:latin typeface="Arial Narrow"/>
                          <a:ea typeface="Calibri"/>
                          <a:cs typeface="ArialMT"/>
                        </a:rPr>
                        <a:t>Number of conservation and legislative tools to ensure the protection of species and ecosystems developed and implemented </a:t>
                      </a:r>
                    </a:p>
                    <a:p>
                      <a:pPr algn="l">
                        <a:lnSpc>
                          <a:spcPct val="115000"/>
                        </a:lnSpc>
                        <a:spcAft>
                          <a:spcPts val="0"/>
                        </a:spcAft>
                      </a:pPr>
                      <a:endParaRPr lang="en-ZA" sz="1400" kern="1200" dirty="0">
                        <a:solidFill>
                          <a:srgbClr val="000000"/>
                        </a:solidFill>
                        <a:effectLst/>
                        <a:latin typeface="Arial Narrow"/>
                        <a:ea typeface="Calibri"/>
                        <a:cs typeface="ArialM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algn="l">
                        <a:lnSpc>
                          <a:spcPct val="115000"/>
                        </a:lnSpc>
                        <a:spcAft>
                          <a:spcPts val="0"/>
                        </a:spcAft>
                      </a:pPr>
                      <a:r>
                        <a:rPr lang="en-ZA" sz="1400" kern="1200" dirty="0" smtClean="0">
                          <a:solidFill>
                            <a:srgbClr val="000000"/>
                          </a:solidFill>
                          <a:effectLst/>
                          <a:latin typeface="Arial Narrow"/>
                          <a:ea typeface="Calibri"/>
                          <a:cs typeface="ArialMT"/>
                        </a:rPr>
                        <a:t>Draft Amendment Regulations on Bioprospecting, Access and Benefit</a:t>
                      </a:r>
                      <a:r>
                        <a:rPr lang="en-ZA" sz="1400" kern="1200" baseline="0" dirty="0" smtClean="0">
                          <a:solidFill>
                            <a:srgbClr val="000000"/>
                          </a:solidFill>
                          <a:effectLst/>
                          <a:latin typeface="Arial Narrow"/>
                          <a:ea typeface="Calibri"/>
                          <a:cs typeface="ArialMT"/>
                        </a:rPr>
                        <a:t> </a:t>
                      </a:r>
                      <a:r>
                        <a:rPr lang="en-ZA" sz="1400" kern="1200" dirty="0" smtClean="0">
                          <a:solidFill>
                            <a:srgbClr val="000000"/>
                          </a:solidFill>
                          <a:effectLst/>
                          <a:latin typeface="Arial Narrow"/>
                          <a:ea typeface="Calibri"/>
                          <a:cs typeface="ArialMT"/>
                        </a:rPr>
                        <a:t>Sharing (BABS) Regulations developed and published for public participation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a:lnSpc>
                          <a:spcPct val="115000"/>
                        </a:lnSpc>
                        <a:spcAft>
                          <a:spcPts val="0"/>
                        </a:spcAft>
                      </a:pPr>
                      <a:r>
                        <a:rPr lang="en-ZA" sz="1400" kern="1200" dirty="0" smtClean="0">
                          <a:solidFill>
                            <a:srgbClr val="000000"/>
                          </a:solidFill>
                          <a:effectLst/>
                          <a:latin typeface="Arial Narrow"/>
                          <a:ea typeface="Calibri"/>
                          <a:cs typeface="ArialMT"/>
                        </a:rPr>
                        <a:t>BABS Amendments</a:t>
                      </a:r>
                      <a:r>
                        <a:rPr lang="en-ZA" sz="1400" kern="1200" baseline="0" dirty="0" smtClean="0">
                          <a:solidFill>
                            <a:srgbClr val="000000"/>
                          </a:solidFill>
                          <a:effectLst/>
                          <a:latin typeface="Arial Narrow"/>
                          <a:ea typeface="Calibri"/>
                          <a:cs typeface="ArialMT"/>
                        </a:rPr>
                        <a:t> </a:t>
                      </a:r>
                      <a:r>
                        <a:rPr lang="en-ZA" sz="1400" kern="1200" dirty="0" smtClean="0">
                          <a:solidFill>
                            <a:srgbClr val="000000"/>
                          </a:solidFill>
                          <a:effectLst/>
                          <a:latin typeface="Arial Narrow"/>
                          <a:ea typeface="Calibri"/>
                          <a:cs typeface="ArialMT"/>
                        </a:rPr>
                        <a:t>Regulations approved by Inter-governmental</a:t>
                      </a:r>
                      <a:r>
                        <a:rPr lang="en-ZA" sz="1400" kern="1200" baseline="0" dirty="0" smtClean="0">
                          <a:solidFill>
                            <a:srgbClr val="000000"/>
                          </a:solidFill>
                          <a:effectLst/>
                          <a:latin typeface="Arial Narrow"/>
                          <a:ea typeface="Calibri"/>
                          <a:cs typeface="ArialMT"/>
                        </a:rPr>
                        <a:t> </a:t>
                      </a:r>
                      <a:r>
                        <a:rPr lang="en-ZA" sz="1400" kern="1200" dirty="0" smtClean="0">
                          <a:solidFill>
                            <a:srgbClr val="000000"/>
                          </a:solidFill>
                          <a:effectLst/>
                          <a:latin typeface="Arial Narrow"/>
                          <a:ea typeface="Calibri"/>
                          <a:cs typeface="ArialMT"/>
                        </a:rPr>
                        <a:t>structures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black"/>
                          </a:solidFill>
                          <a:effectLst/>
                          <a:uLnTx/>
                          <a:uFillTx/>
                          <a:latin typeface="Arial Narrow" pitchFamily="34" charset="0"/>
                          <a:ea typeface="+mn-ea"/>
                          <a:cs typeface="+mn-cs"/>
                        </a:rPr>
                        <a:t>Progress:</a:t>
                      </a:r>
                    </a:p>
                    <a:p>
                      <a:pPr marL="0" marR="0" lvl="0" indent="0" algn="l" defTabSz="457200" rtl="0" eaLnBrk="1" fontAlgn="auto" latinLnBrk="0" hangingPunct="1">
                        <a:lnSpc>
                          <a:spcPct val="115000"/>
                        </a:lnSpc>
                        <a:spcBef>
                          <a:spcPts val="0"/>
                        </a:spcBef>
                        <a:spcAft>
                          <a:spcPts val="0"/>
                        </a:spcAft>
                        <a:buClrTx/>
                        <a:buSzTx/>
                        <a:buFontTx/>
                        <a:buNone/>
                        <a:tabLst/>
                        <a:defRPr/>
                      </a:pPr>
                      <a:r>
                        <a:rPr lang="en-ZA" sz="1400" kern="1200" dirty="0" smtClean="0">
                          <a:solidFill>
                            <a:srgbClr val="000000"/>
                          </a:solidFill>
                          <a:effectLst/>
                          <a:latin typeface="Arial Narrow"/>
                          <a:ea typeface="Calibri"/>
                          <a:cs typeface="ArialMT"/>
                        </a:rPr>
                        <a:t>BABS Amendments Regulations approved by MINMEC</a:t>
                      </a:r>
                      <a:endParaRPr lang="en-ZA" sz="1400" kern="1200" dirty="0">
                        <a:solidFill>
                          <a:srgbClr val="000000"/>
                        </a:solidFill>
                        <a:effectLst/>
                        <a:latin typeface="Arial Narrow"/>
                        <a:ea typeface="Calibri"/>
                        <a:cs typeface="ArialM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32619">
                <a:tc vMerge="1">
                  <a:txBody>
                    <a:bodyPr/>
                    <a:lstStyle/>
                    <a:p>
                      <a:pPr algn="l">
                        <a:lnSpc>
                          <a:spcPct val="115000"/>
                        </a:lnSpc>
                        <a:spcAft>
                          <a:spcPts val="0"/>
                        </a:spcAft>
                      </a:pPr>
                      <a:endParaRPr lang="en-ZA" sz="1200" kern="1200" dirty="0">
                        <a:solidFill>
                          <a:srgbClr val="000000"/>
                        </a:solidFill>
                        <a:effectLst/>
                        <a:latin typeface="Arial Narrow"/>
                        <a:ea typeface="Calibri"/>
                        <a:cs typeface="ArialM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algn="l">
                        <a:lnSpc>
                          <a:spcPct val="115000"/>
                        </a:lnSpc>
                        <a:spcAft>
                          <a:spcPts val="0"/>
                        </a:spcAft>
                      </a:pPr>
                      <a:endParaRPr lang="en-ZA" sz="1200" kern="1200" dirty="0">
                        <a:solidFill>
                          <a:srgbClr val="000000"/>
                        </a:solidFill>
                        <a:effectLst/>
                        <a:latin typeface="Arial Narrow"/>
                        <a:ea typeface="Calibri"/>
                        <a:cs typeface="ArialM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a:lnSpc>
                          <a:spcPct val="115000"/>
                        </a:lnSpc>
                        <a:spcAft>
                          <a:spcPts val="0"/>
                        </a:spcAft>
                      </a:pPr>
                      <a:r>
                        <a:rPr lang="en-ZA" sz="1400" kern="1200" dirty="0" smtClean="0">
                          <a:solidFill>
                            <a:srgbClr val="000000"/>
                          </a:solidFill>
                          <a:effectLst/>
                          <a:latin typeface="Arial Narrow"/>
                          <a:ea typeface="Calibri"/>
                          <a:cs typeface="ArialMT"/>
                        </a:rPr>
                        <a:t>NEMBA review completed</a:t>
                      </a:r>
                      <a:endParaRPr lang="en-ZA" sz="1400" kern="1200" dirty="0">
                        <a:solidFill>
                          <a:srgbClr val="000000"/>
                        </a:solidFill>
                        <a:effectLst/>
                        <a:latin typeface="Arial Narrow"/>
                        <a:ea typeface="Calibri"/>
                        <a:cs typeface="ArialM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black"/>
                          </a:solidFill>
                          <a:effectLst/>
                          <a:uLnTx/>
                          <a:uFillTx/>
                          <a:latin typeface="Arial Narrow" pitchFamily="34" charset="0"/>
                          <a:ea typeface="+mn-ea"/>
                          <a:cs typeface="+mn-cs"/>
                        </a:rPr>
                        <a:t>Progress:</a:t>
                      </a:r>
                    </a:p>
                    <a:p>
                      <a:pPr marL="0" marR="0" lvl="0" indent="0" algn="l" defTabSz="457200" rtl="0" eaLnBrk="1" fontAlgn="auto" latinLnBrk="0" hangingPunct="1">
                        <a:lnSpc>
                          <a:spcPct val="115000"/>
                        </a:lnSpc>
                        <a:spcBef>
                          <a:spcPts val="0"/>
                        </a:spcBef>
                        <a:spcAft>
                          <a:spcPts val="0"/>
                        </a:spcAft>
                        <a:buClrTx/>
                        <a:buSzTx/>
                        <a:buFontTx/>
                        <a:buNone/>
                        <a:tabLst/>
                        <a:defRPr/>
                      </a:pPr>
                      <a:r>
                        <a:rPr lang="en-ZA" sz="1400" kern="1200" dirty="0" smtClean="0">
                          <a:solidFill>
                            <a:srgbClr val="000000"/>
                          </a:solidFill>
                          <a:effectLst/>
                          <a:latin typeface="Arial Narrow"/>
                          <a:ea typeface="Calibri"/>
                          <a:cs typeface="ArialMT"/>
                        </a:rPr>
                        <a:t>NEMBA reviewed</a:t>
                      </a:r>
                      <a:endParaRPr lang="en-ZA" sz="1400" kern="1200" dirty="0">
                        <a:solidFill>
                          <a:srgbClr val="000000"/>
                        </a:solidFill>
                        <a:effectLst/>
                        <a:latin typeface="Arial Narrow"/>
                        <a:ea typeface="Calibri"/>
                        <a:cs typeface="ArialM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668594">
                <a:tc vMerge="1">
                  <a:txBody>
                    <a:bodyPr/>
                    <a:lstStyle/>
                    <a:p>
                      <a:pPr algn="l">
                        <a:lnSpc>
                          <a:spcPct val="115000"/>
                        </a:lnSpc>
                        <a:spcAft>
                          <a:spcPts val="0"/>
                        </a:spcAft>
                      </a:pPr>
                      <a:endParaRPr lang="en-ZA" sz="1200" kern="1200" dirty="0">
                        <a:solidFill>
                          <a:srgbClr val="000000"/>
                        </a:solidFill>
                        <a:effectLst/>
                        <a:latin typeface="Arial Narrow"/>
                        <a:ea typeface="Calibri"/>
                        <a:cs typeface="ArialM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algn="just">
                        <a:lnSpc>
                          <a:spcPct val="115000"/>
                        </a:lnSpc>
                        <a:spcAft>
                          <a:spcPts val="0"/>
                        </a:spcAft>
                      </a:pPr>
                      <a:r>
                        <a:rPr lang="en-ZA" sz="1400" kern="1200" dirty="0" smtClean="0">
                          <a:solidFill>
                            <a:schemeClr val="tx1"/>
                          </a:solidFill>
                          <a:effectLst/>
                          <a:latin typeface="Arial Narrow"/>
                          <a:ea typeface="Calibri"/>
                          <a:cs typeface="ArialMT"/>
                        </a:rPr>
                        <a:t>NEMPAA  ( National Environment Management</a:t>
                      </a:r>
                      <a:r>
                        <a:rPr lang="en-ZA" sz="1400" kern="1200" baseline="0" dirty="0" smtClean="0">
                          <a:solidFill>
                            <a:schemeClr val="tx1"/>
                          </a:solidFill>
                          <a:effectLst/>
                          <a:latin typeface="Arial Narrow"/>
                          <a:ea typeface="Calibri"/>
                          <a:cs typeface="ArialMT"/>
                        </a:rPr>
                        <a:t> : Protected Areas Act) </a:t>
                      </a:r>
                      <a:r>
                        <a:rPr lang="en-ZA" sz="1400" kern="1200" dirty="0" smtClean="0">
                          <a:solidFill>
                            <a:schemeClr val="tx1"/>
                          </a:solidFill>
                          <a:effectLst/>
                          <a:latin typeface="Arial Narrow"/>
                          <a:ea typeface="Calibri"/>
                          <a:cs typeface="ArialMT"/>
                        </a:rPr>
                        <a:t>Amendment Bill</a:t>
                      </a:r>
                    </a:p>
                    <a:p>
                      <a:pPr algn="l">
                        <a:lnSpc>
                          <a:spcPct val="115000"/>
                        </a:lnSpc>
                        <a:spcAft>
                          <a:spcPts val="0"/>
                        </a:spcAft>
                      </a:pPr>
                      <a:r>
                        <a:rPr lang="en-ZA" sz="1400" kern="1200" dirty="0" smtClean="0">
                          <a:solidFill>
                            <a:schemeClr val="tx1"/>
                          </a:solidFill>
                          <a:effectLst/>
                          <a:latin typeface="Arial Narrow"/>
                          <a:ea typeface="Calibri"/>
                          <a:cs typeface="ArialMT"/>
                        </a:rPr>
                        <a:t>(MPAs) published </a:t>
                      </a:r>
                      <a:r>
                        <a:rPr lang="en-ZA" sz="1400" kern="1200" dirty="0" smtClean="0">
                          <a:solidFill>
                            <a:srgbClr val="000000"/>
                          </a:solidFill>
                          <a:effectLst/>
                          <a:latin typeface="Arial Narrow"/>
                          <a:ea typeface="Calibri"/>
                          <a:cs typeface="ArialMT"/>
                        </a:rPr>
                        <a:t>for public</a:t>
                      </a:r>
                    </a:p>
                    <a:p>
                      <a:pPr algn="l">
                        <a:lnSpc>
                          <a:spcPct val="115000"/>
                        </a:lnSpc>
                        <a:spcAft>
                          <a:spcPts val="0"/>
                        </a:spcAft>
                      </a:pPr>
                      <a:r>
                        <a:rPr lang="en-ZA" sz="1400" kern="1200" dirty="0" smtClean="0">
                          <a:solidFill>
                            <a:srgbClr val="000000"/>
                          </a:solidFill>
                          <a:effectLst/>
                          <a:latin typeface="Arial Narrow"/>
                          <a:ea typeface="Calibri"/>
                          <a:cs typeface="ArialMT"/>
                        </a:rPr>
                        <a:t>comments </a:t>
                      </a:r>
                    </a:p>
                    <a:p>
                      <a:pPr algn="l">
                        <a:lnSpc>
                          <a:spcPct val="115000"/>
                        </a:lnSpc>
                        <a:spcAft>
                          <a:spcPts val="0"/>
                        </a:spcAft>
                      </a:pPr>
                      <a:r>
                        <a:rPr lang="en-ZA" sz="1400" kern="1200" dirty="0" smtClean="0">
                          <a:solidFill>
                            <a:srgbClr val="000000"/>
                          </a:solidFill>
                          <a:effectLst/>
                          <a:latin typeface="Arial Narrow"/>
                          <a:ea typeface="Calibri"/>
                          <a:cs typeface="ArialMT"/>
                        </a:rPr>
                        <a:t>(Phase 1) </a:t>
                      </a:r>
                    </a:p>
                    <a:p>
                      <a:pPr algn="l">
                        <a:lnSpc>
                          <a:spcPct val="115000"/>
                        </a:lnSpc>
                        <a:spcAft>
                          <a:spcPts val="0"/>
                        </a:spcAft>
                      </a:pPr>
                      <a:r>
                        <a:rPr lang="en-ZA" sz="1400" kern="1200" dirty="0" smtClean="0">
                          <a:solidFill>
                            <a:srgbClr val="000000"/>
                          </a:solidFill>
                          <a:effectLst/>
                          <a:latin typeface="Arial Narrow"/>
                          <a:ea typeface="Calibri"/>
                          <a:cs typeface="ArialMT"/>
                        </a:rPr>
                        <a:t>Stakeholder engagement on TFCAs and WHS to be incorporated in NEMPAA</a:t>
                      </a:r>
                    </a:p>
                    <a:p>
                      <a:pPr algn="l">
                        <a:lnSpc>
                          <a:spcPct val="115000"/>
                        </a:lnSpc>
                        <a:spcAft>
                          <a:spcPts val="0"/>
                        </a:spcAft>
                      </a:pPr>
                      <a:r>
                        <a:rPr lang="en-ZA" sz="1400" kern="1200" dirty="0" smtClean="0">
                          <a:solidFill>
                            <a:srgbClr val="000000"/>
                          </a:solidFill>
                          <a:effectLst/>
                          <a:latin typeface="Arial Narrow"/>
                          <a:ea typeface="Calibri"/>
                          <a:cs typeface="ArialMT"/>
                        </a:rPr>
                        <a:t>Amendment Bill (Phase 2)</a:t>
                      </a:r>
                    </a:p>
                    <a:p>
                      <a:pPr algn="l">
                        <a:lnSpc>
                          <a:spcPct val="115000"/>
                        </a:lnSpc>
                        <a:spcAft>
                          <a:spcPts val="0"/>
                        </a:spcAft>
                      </a:pPr>
                      <a:endParaRPr lang="en-ZA" sz="1400" kern="1200" dirty="0" smtClean="0">
                        <a:solidFill>
                          <a:srgbClr val="000000"/>
                        </a:solidFill>
                        <a:effectLst/>
                        <a:latin typeface="Arial Narrow"/>
                        <a:ea typeface="Calibri"/>
                        <a:cs typeface="ArialM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a:lnSpc>
                          <a:spcPct val="115000"/>
                        </a:lnSpc>
                        <a:spcAft>
                          <a:spcPts val="0"/>
                        </a:spcAft>
                      </a:pPr>
                      <a:r>
                        <a:rPr lang="en-ZA" sz="1400" kern="1200" dirty="0" smtClean="0">
                          <a:solidFill>
                            <a:srgbClr val="000000"/>
                          </a:solidFill>
                          <a:effectLst/>
                          <a:latin typeface="Arial Narrow"/>
                          <a:ea typeface="Calibri"/>
                          <a:cs typeface="ArialMT"/>
                        </a:rPr>
                        <a:t>Amendment Bill to incorporate MPAs into NEMPAA finalised</a:t>
                      </a:r>
                      <a:endParaRPr lang="en-ZA" sz="1400" kern="1200" dirty="0">
                        <a:solidFill>
                          <a:srgbClr val="000000"/>
                        </a:solidFill>
                        <a:effectLst/>
                        <a:latin typeface="Arial Narrow"/>
                        <a:ea typeface="Calibri"/>
                        <a:cs typeface="ArialM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black"/>
                          </a:solidFill>
                          <a:effectLst/>
                          <a:uLnTx/>
                          <a:uFillTx/>
                          <a:latin typeface="Arial Narrow" pitchFamily="34" charset="0"/>
                          <a:ea typeface="+mn-ea"/>
                          <a:cs typeface="+mn-cs"/>
                        </a:rPr>
                        <a:t>Progress:</a:t>
                      </a:r>
                    </a:p>
                    <a:p>
                      <a:pPr marL="0" marR="0" lvl="0" indent="0" algn="l" defTabSz="457200" rtl="0" eaLnBrk="1" fontAlgn="auto" latinLnBrk="0" hangingPunct="1">
                        <a:lnSpc>
                          <a:spcPct val="115000"/>
                        </a:lnSpc>
                        <a:spcBef>
                          <a:spcPts val="0"/>
                        </a:spcBef>
                        <a:spcAft>
                          <a:spcPts val="0"/>
                        </a:spcAft>
                        <a:buClrTx/>
                        <a:buSzTx/>
                        <a:buFontTx/>
                        <a:buNone/>
                        <a:tabLst/>
                        <a:defRPr/>
                      </a:pPr>
                      <a:r>
                        <a:rPr lang="en-ZA" sz="1400" kern="1200" dirty="0" smtClean="0">
                          <a:solidFill>
                            <a:srgbClr val="000000"/>
                          </a:solidFill>
                          <a:effectLst/>
                          <a:latin typeface="Arial Narrow"/>
                          <a:ea typeface="Calibri"/>
                          <a:cs typeface="ArialMT"/>
                        </a:rPr>
                        <a:t>NCOP process completed and amendment Bill to incorporate MPAs into NEMPAA finalised</a:t>
                      </a:r>
                      <a:endParaRPr lang="en-ZA" sz="1400" kern="1200" dirty="0">
                        <a:solidFill>
                          <a:srgbClr val="000000"/>
                        </a:solidFill>
                        <a:effectLst/>
                        <a:latin typeface="Arial Narrow"/>
                        <a:ea typeface="Calibri"/>
                        <a:cs typeface="ArialM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006157">
                <a:tc vMerge="1">
                  <a:txBody>
                    <a:bodyPr/>
                    <a:lstStyle/>
                    <a:p>
                      <a:endParaRPr lang="en-ZA"/>
                    </a:p>
                  </a:txBody>
                  <a:tcPr/>
                </a:tc>
                <a:tc vMerge="1">
                  <a:txBody>
                    <a:bodyPr/>
                    <a:lstStyle/>
                    <a:p>
                      <a:endParaRPr lang="en-ZA"/>
                    </a:p>
                  </a:txBody>
                  <a:tcPr/>
                </a:tc>
                <a:tc>
                  <a:txBody>
                    <a:bodyPr/>
                    <a:lstStyle/>
                    <a:p>
                      <a:pPr algn="l">
                        <a:lnSpc>
                          <a:spcPct val="115000"/>
                        </a:lnSpc>
                        <a:spcAft>
                          <a:spcPts val="0"/>
                        </a:spcAft>
                      </a:pPr>
                      <a:r>
                        <a:rPr lang="en-ZA" sz="1400" kern="1200" dirty="0" smtClean="0">
                          <a:solidFill>
                            <a:srgbClr val="000000"/>
                          </a:solidFill>
                          <a:effectLst/>
                          <a:latin typeface="Arial Narrow"/>
                          <a:ea typeface="Calibri"/>
                          <a:cs typeface="ArialMT"/>
                        </a:rPr>
                        <a:t>A draft Amendment Bill incorporating provisions relating to</a:t>
                      </a:r>
                      <a:r>
                        <a:rPr lang="en-ZA" sz="1400" kern="1200" baseline="0" dirty="0" smtClean="0">
                          <a:solidFill>
                            <a:srgbClr val="000000"/>
                          </a:solidFill>
                          <a:effectLst/>
                          <a:latin typeface="Arial Narrow"/>
                          <a:ea typeface="Calibri"/>
                          <a:cs typeface="ArialMT"/>
                        </a:rPr>
                        <a:t> </a:t>
                      </a:r>
                      <a:r>
                        <a:rPr lang="en-ZA" sz="1400" kern="1200" dirty="0" smtClean="0">
                          <a:solidFill>
                            <a:srgbClr val="000000"/>
                          </a:solidFill>
                          <a:effectLst/>
                          <a:latin typeface="Arial Narrow"/>
                          <a:ea typeface="Calibri"/>
                          <a:cs typeface="ArialMT"/>
                        </a:rPr>
                        <a:t>TFCAs and WHS reserves into</a:t>
                      </a:r>
                      <a:r>
                        <a:rPr lang="en-ZA" sz="1400" kern="1200" baseline="0" dirty="0" smtClean="0">
                          <a:solidFill>
                            <a:srgbClr val="000000"/>
                          </a:solidFill>
                          <a:effectLst/>
                          <a:latin typeface="Arial Narrow"/>
                          <a:ea typeface="Calibri"/>
                          <a:cs typeface="ArialMT"/>
                        </a:rPr>
                        <a:t> </a:t>
                      </a:r>
                      <a:r>
                        <a:rPr lang="en-ZA" sz="1400" kern="1200" dirty="0" smtClean="0">
                          <a:solidFill>
                            <a:srgbClr val="000000"/>
                          </a:solidFill>
                          <a:effectLst/>
                          <a:latin typeface="Arial Narrow"/>
                          <a:ea typeface="Calibri"/>
                          <a:cs typeface="ArialMT"/>
                        </a:rPr>
                        <a:t>NEMPAA developed</a:t>
                      </a:r>
                    </a:p>
                    <a:p>
                      <a:pPr algn="l">
                        <a:lnSpc>
                          <a:spcPct val="115000"/>
                        </a:lnSpc>
                        <a:spcAft>
                          <a:spcPts val="0"/>
                        </a:spcAft>
                      </a:pPr>
                      <a:endParaRPr lang="en-ZA" sz="1400" kern="1200" dirty="0">
                        <a:solidFill>
                          <a:srgbClr val="000000"/>
                        </a:solidFill>
                        <a:effectLst/>
                        <a:latin typeface="Arial Narrow"/>
                        <a:ea typeface="Calibri"/>
                        <a:cs typeface="ArialM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black"/>
                          </a:solidFill>
                          <a:effectLst/>
                          <a:uLnTx/>
                          <a:uFillTx/>
                          <a:latin typeface="Arial Narrow" pitchFamily="34" charset="0"/>
                          <a:ea typeface="+mn-ea"/>
                          <a:cs typeface="+mn-cs"/>
                        </a:rPr>
                        <a:t>Progress:</a:t>
                      </a:r>
                    </a:p>
                    <a:p>
                      <a:r>
                        <a:rPr lang="en-ZA" sz="1400" kern="1200" dirty="0" smtClean="0">
                          <a:solidFill>
                            <a:srgbClr val="000000"/>
                          </a:solidFill>
                          <a:effectLst/>
                          <a:latin typeface="Arial Narrow"/>
                          <a:ea typeface="Calibri"/>
                          <a:cs typeface="ArialMT"/>
                        </a:rPr>
                        <a:t>Draft  Amendment Bill incorporating provisions relating to TFCAs and WHS reserves into NEMPAA developed</a:t>
                      </a:r>
                      <a:endParaRPr lang="en-ZA" sz="1400" kern="1200" dirty="0">
                        <a:solidFill>
                          <a:srgbClr val="000000"/>
                        </a:solidFill>
                        <a:effectLst/>
                        <a:latin typeface="Arial Narrow"/>
                        <a:ea typeface="Calibri"/>
                        <a:cs typeface="ArialM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2" name="Slide Number Placeholder 1"/>
          <p:cNvSpPr>
            <a:spLocks noGrp="1"/>
          </p:cNvSpPr>
          <p:nvPr>
            <p:ph type="sldNum" sz="quarter" idx="12"/>
          </p:nvPr>
        </p:nvSpPr>
        <p:spPr/>
        <p:txBody>
          <a:bodyPr/>
          <a:lstStyle/>
          <a:p>
            <a:pPr>
              <a:defRPr/>
            </a:pPr>
            <a:fld id="{9C457303-9F10-4D8F-8D76-077531F17F12}" type="slidenum">
              <a:rPr lang="en-US" smtClean="0">
                <a:solidFill>
                  <a:prstClr val="black">
                    <a:tint val="75000"/>
                  </a:prstClr>
                </a:solidFill>
              </a:rPr>
              <a:pPr>
                <a:defRPr/>
              </a:pPr>
              <a:t>60</a:t>
            </a:fld>
            <a:endParaRPr lang="en-US">
              <a:solidFill>
                <a:prstClr val="black">
                  <a:tint val="75000"/>
                </a:prstClr>
              </a:solidFill>
            </a:endParaRPr>
          </a:p>
        </p:txBody>
      </p:sp>
    </p:spTree>
    <p:extLst>
      <p:ext uri="{BB962C8B-B14F-4D97-AF65-F5344CB8AC3E}">
        <p14:creationId xmlns:p14="http://schemas.microsoft.com/office/powerpoint/2010/main" val="265705185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Title 1"/>
          <p:cNvSpPr>
            <a:spLocks noGrp="1"/>
          </p:cNvSpPr>
          <p:nvPr>
            <p:ph type="title"/>
          </p:nvPr>
        </p:nvSpPr>
        <p:spPr>
          <a:xfrm>
            <a:off x="457200" y="97658"/>
            <a:ext cx="8229600" cy="584344"/>
          </a:xfrm>
        </p:spPr>
        <p:txBody>
          <a:bodyPr/>
          <a:lstStyle/>
          <a:p>
            <a:pPr eaLnBrk="1" hangingPunct="1"/>
            <a:r>
              <a:rPr lang="en-ZA" altLang="en-US" sz="2600" dirty="0">
                <a:solidFill>
                  <a:srgbClr val="008000"/>
                </a:solidFill>
              </a:rPr>
              <a:t>PROGRAMME 5:  BIODIVERSITY AND CONSERVATION</a:t>
            </a:r>
            <a:endParaRPr lang="en-US" altLang="en-US" sz="2600" dirty="0">
              <a:solidFill>
                <a:srgbClr val="008000"/>
              </a:solidFill>
            </a:endParaRPr>
          </a:p>
        </p:txBody>
      </p:sp>
      <p:graphicFrame>
        <p:nvGraphicFramePr>
          <p:cNvPr id="12" name="Group 121"/>
          <p:cNvGraphicFramePr>
            <a:graphicFrameLocks noGrp="1"/>
          </p:cNvGraphicFramePr>
          <p:nvPr>
            <p:ph idx="1"/>
            <p:extLst>
              <p:ext uri="{D42A27DB-BD31-4B8C-83A1-F6EECF244321}">
                <p14:modId xmlns:p14="http://schemas.microsoft.com/office/powerpoint/2010/main" val="2809738787"/>
              </p:ext>
            </p:extLst>
          </p:nvPr>
        </p:nvGraphicFramePr>
        <p:xfrm>
          <a:off x="218364" y="818479"/>
          <a:ext cx="8720920" cy="4363348"/>
        </p:xfrm>
        <a:graphic>
          <a:graphicData uri="http://schemas.openxmlformats.org/drawingml/2006/table">
            <a:tbl>
              <a:tblPr/>
              <a:tblGrid>
                <a:gridCol w="2277759"/>
                <a:gridCol w="1815169"/>
                <a:gridCol w="1765678"/>
                <a:gridCol w="2862314"/>
              </a:tblGrid>
              <a:tr h="235975">
                <a:tc gridSpan="4">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schemeClr val="bg1"/>
                          </a:solidFill>
                          <a:effectLst/>
                          <a:uLnTx/>
                          <a:uFillTx/>
                          <a:latin typeface="Arial Narrow" pitchFamily="34" charset="0"/>
                          <a:ea typeface="+mn-ea"/>
                          <a:cs typeface="+mn-cs"/>
                        </a:rPr>
                        <a:t>SO: Biodiversity Conserved, Protected and Threats Mitigated </a:t>
                      </a:r>
                    </a:p>
                  </a:txBody>
                  <a:tcPr marL="91454" marR="9145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hMerge="1">
                  <a:txBody>
                    <a:bodyPr/>
                    <a:lstStyle/>
                    <a:p>
                      <a:endParaRPr lang="en-ZA"/>
                    </a:p>
                  </a:txBody>
                  <a:tcPr/>
                </a:tc>
                <a:tc hMerge="1">
                  <a:txBody>
                    <a:bodyPr/>
                    <a:lstStyle/>
                    <a:p>
                      <a:endParaRPr lang="en-ZA"/>
                    </a:p>
                  </a:txBody>
                  <a:tcPr/>
                </a:tc>
                <a:tc hMerge="1">
                  <a:txBody>
                    <a:bodyPr/>
                    <a:lstStyle/>
                    <a:p>
                      <a:endParaRPr lang="en-ZA"/>
                    </a:p>
                  </a:txBody>
                  <a:tcPr/>
                </a:tc>
              </a:tr>
              <a:tr h="41921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smtClean="0">
                          <a:ln>
                            <a:noFill/>
                          </a:ln>
                          <a:solidFill>
                            <a:schemeClr val="bg1"/>
                          </a:solidFill>
                          <a:effectLst/>
                          <a:latin typeface="Arial Narrow" pitchFamily="34" charset="0"/>
                          <a:ea typeface="+mn-ea"/>
                          <a:cs typeface="Arial" charset="0"/>
                        </a:rPr>
                        <a:t>Performance indicator </a:t>
                      </a:r>
                    </a:p>
                  </a:txBody>
                  <a:tcPr marL="91454" marR="9145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algn="ctr">
                        <a:lnSpc>
                          <a:spcPct val="115000"/>
                        </a:lnSpc>
                        <a:spcAft>
                          <a:spcPts val="0"/>
                        </a:spcAft>
                      </a:pPr>
                      <a:r>
                        <a:rPr kumimoji="0" lang="en-ZA" sz="1400" b="1" i="0" u="none" strike="noStrike" kern="1200" cap="none" spc="0" normalizeH="0" baseline="0" dirty="0">
                          <a:ln>
                            <a:noFill/>
                          </a:ln>
                          <a:solidFill>
                            <a:schemeClr val="bg1"/>
                          </a:solidFill>
                          <a:effectLst/>
                          <a:uLnTx/>
                          <a:uFillTx/>
                          <a:latin typeface="Arial Narrow" pitchFamily="34" charset="0"/>
                          <a:ea typeface="+mn-ea"/>
                          <a:cs typeface="Arial" pitchFamily="34" charset="0"/>
                        </a:rPr>
                        <a:t>BASELINE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algn="ctr">
                        <a:lnSpc>
                          <a:spcPct val="115000"/>
                        </a:lnSpc>
                        <a:spcAft>
                          <a:spcPts val="0"/>
                        </a:spcAft>
                      </a:pPr>
                      <a:r>
                        <a:rPr kumimoji="0" lang="en-ZA" sz="1400" b="1" i="0" u="none" strike="noStrike" kern="1200" cap="none" spc="0" normalizeH="0" baseline="0" dirty="0">
                          <a:ln>
                            <a:noFill/>
                          </a:ln>
                          <a:solidFill>
                            <a:schemeClr val="bg1"/>
                          </a:solidFill>
                          <a:effectLst/>
                          <a:uLnTx/>
                          <a:uFillTx/>
                          <a:latin typeface="Arial Narrow" pitchFamily="34" charset="0"/>
                          <a:ea typeface="+mn-ea"/>
                          <a:cs typeface="Arial" pitchFamily="34" charset="0"/>
                        </a:rPr>
                        <a:t>ANNUAL TARGET </a:t>
                      </a:r>
                    </a:p>
                    <a:p>
                      <a:pPr algn="ctr">
                        <a:lnSpc>
                          <a:spcPct val="115000"/>
                        </a:lnSpc>
                        <a:spcAft>
                          <a:spcPts val="0"/>
                        </a:spcAft>
                      </a:pPr>
                      <a:r>
                        <a:rPr kumimoji="0" lang="en-ZA" sz="1400" b="1" i="0" u="none" strike="noStrike" kern="1200" cap="none" spc="0" normalizeH="0" baseline="0" dirty="0">
                          <a:ln>
                            <a:noFill/>
                          </a:ln>
                          <a:solidFill>
                            <a:schemeClr val="bg1"/>
                          </a:solidFill>
                          <a:effectLst/>
                          <a:uLnTx/>
                          <a:uFillTx/>
                          <a:latin typeface="Arial Narrow" pitchFamily="34" charset="0"/>
                          <a:ea typeface="+mn-ea"/>
                          <a:cs typeface="Arial" pitchFamily="34" charset="0"/>
                        </a:rPr>
                        <a:t>2014/15</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smtClean="0">
                          <a:ln>
                            <a:noFill/>
                          </a:ln>
                          <a:solidFill>
                            <a:schemeClr val="bg1"/>
                          </a:solidFill>
                          <a:effectLst/>
                          <a:uLnTx/>
                          <a:uFillTx/>
                          <a:latin typeface="Arial Narrow" pitchFamily="34" charset="0"/>
                          <a:ea typeface="+mn-ea"/>
                          <a:cs typeface="Arial" pitchFamily="34" charset="0"/>
                        </a:rPr>
                        <a:t>Achievements/Challenges/Corrective measures</a:t>
                      </a:r>
                    </a:p>
                  </a:txBody>
                  <a:tcPr marL="91454" marR="9145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r>
              <a:tr h="1727785">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kumimoji="0" lang="en-ZA" sz="1400" b="0" i="0" u="none" strike="noStrike" kern="1200" cap="none" spc="0" normalizeH="0" baseline="0" noProof="0" dirty="0" smtClean="0">
                          <a:ln>
                            <a:noFill/>
                          </a:ln>
                          <a:solidFill>
                            <a:srgbClr val="000000"/>
                          </a:solidFill>
                          <a:effectLst/>
                          <a:uLnTx/>
                          <a:uFillTx/>
                          <a:latin typeface="Arial Narrow"/>
                          <a:ea typeface="Calibri"/>
                          <a:cs typeface="ArialMT"/>
                        </a:rPr>
                        <a:t>Number of conservation and legislative tools to ensure the protection of species and ecosystems developed and implemented </a:t>
                      </a:r>
                    </a:p>
                    <a:p>
                      <a:pPr algn="l">
                        <a:lnSpc>
                          <a:spcPct val="115000"/>
                        </a:lnSpc>
                        <a:spcAft>
                          <a:spcPts val="0"/>
                        </a:spcAft>
                      </a:pPr>
                      <a:endParaRPr lang="en-ZA" sz="1400" kern="1200" dirty="0">
                        <a:solidFill>
                          <a:srgbClr val="000000"/>
                        </a:solidFill>
                        <a:effectLst/>
                        <a:latin typeface="Arial Narrow"/>
                        <a:ea typeface="Calibri"/>
                        <a:cs typeface="ArialM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a:lnSpc>
                          <a:spcPct val="115000"/>
                        </a:lnSpc>
                        <a:spcAft>
                          <a:spcPts val="0"/>
                        </a:spcAft>
                      </a:pPr>
                      <a:r>
                        <a:rPr lang="en-ZA" sz="1400" kern="1200" dirty="0" smtClean="0">
                          <a:solidFill>
                            <a:srgbClr val="000000"/>
                          </a:solidFill>
                          <a:effectLst/>
                          <a:latin typeface="Arial Narrow"/>
                          <a:ea typeface="Calibri"/>
                          <a:cs typeface="ArialMT"/>
                        </a:rPr>
                        <a:t>Draft norms and standards for the management of protected areas completed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a:lnSpc>
                          <a:spcPct val="115000"/>
                        </a:lnSpc>
                        <a:spcAft>
                          <a:spcPts val="0"/>
                        </a:spcAft>
                      </a:pPr>
                      <a:r>
                        <a:rPr lang="en-ZA" sz="1400" kern="1200" dirty="0" smtClean="0">
                          <a:solidFill>
                            <a:srgbClr val="000000"/>
                          </a:solidFill>
                          <a:effectLst/>
                          <a:latin typeface="Arial Narrow"/>
                          <a:ea typeface="Calibri"/>
                          <a:cs typeface="ArialMT"/>
                        </a:rPr>
                        <a:t>Norms and standards for management of protected areas finalised</a:t>
                      </a:r>
                      <a:endParaRPr lang="en-ZA" sz="1400" kern="1200" dirty="0">
                        <a:solidFill>
                          <a:srgbClr val="000000"/>
                        </a:solidFill>
                        <a:effectLst/>
                        <a:latin typeface="Arial Narrow"/>
                        <a:ea typeface="Calibri"/>
                        <a:cs typeface="ArialM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black"/>
                          </a:solidFill>
                          <a:effectLst/>
                          <a:uLnTx/>
                          <a:uFillTx/>
                          <a:latin typeface="Arial Narrow" pitchFamily="34" charset="0"/>
                          <a:ea typeface="+mn-ea"/>
                          <a:cs typeface="+mn-cs"/>
                        </a:rPr>
                        <a:t>Progress:</a:t>
                      </a:r>
                    </a:p>
                    <a:p>
                      <a:pPr marL="0" marR="0" lvl="0" indent="0" algn="l" defTabSz="457200" rtl="0" eaLnBrk="1" fontAlgn="auto" latinLnBrk="0" hangingPunct="1">
                        <a:lnSpc>
                          <a:spcPct val="115000"/>
                        </a:lnSpc>
                        <a:spcBef>
                          <a:spcPts val="0"/>
                        </a:spcBef>
                        <a:spcAft>
                          <a:spcPts val="0"/>
                        </a:spcAft>
                        <a:buClrTx/>
                        <a:buSzTx/>
                        <a:buFontTx/>
                        <a:buNone/>
                        <a:tabLst/>
                        <a:defRPr/>
                      </a:pPr>
                      <a:r>
                        <a:rPr lang="en-ZA" sz="1400" kern="1200" noProof="0" dirty="0" smtClean="0">
                          <a:solidFill>
                            <a:srgbClr val="000000"/>
                          </a:solidFill>
                          <a:effectLst/>
                          <a:latin typeface="Arial Narrow"/>
                          <a:ea typeface="Calibri"/>
                          <a:cs typeface="ArialMT"/>
                        </a:rPr>
                        <a:t>Norms and standards for the management of protected areas</a:t>
                      </a:r>
                      <a:r>
                        <a:rPr lang="en-ZA" sz="1400" kern="1200" baseline="0" noProof="0" dirty="0" smtClean="0">
                          <a:solidFill>
                            <a:srgbClr val="000000"/>
                          </a:solidFill>
                          <a:effectLst/>
                          <a:latin typeface="Arial Narrow"/>
                          <a:ea typeface="Calibri"/>
                          <a:cs typeface="ArialMT"/>
                        </a:rPr>
                        <a:t> </a:t>
                      </a:r>
                      <a:r>
                        <a:rPr lang="en-ZA" sz="1400" kern="1200" noProof="0" dirty="0" smtClean="0">
                          <a:solidFill>
                            <a:srgbClr val="000000"/>
                          </a:solidFill>
                          <a:effectLst/>
                          <a:latin typeface="Arial Narrow"/>
                          <a:ea typeface="Calibri"/>
                          <a:cs typeface="ArialMT"/>
                        </a:rPr>
                        <a:t>finalised and  published for public participation </a:t>
                      </a:r>
                    </a:p>
                    <a:p>
                      <a:pPr marL="0" marR="0" lvl="0" indent="0" algn="l" defTabSz="457200" rtl="0" eaLnBrk="1" fontAlgn="auto" latinLnBrk="0" hangingPunct="1">
                        <a:lnSpc>
                          <a:spcPct val="115000"/>
                        </a:lnSpc>
                        <a:spcBef>
                          <a:spcPts val="0"/>
                        </a:spcBef>
                        <a:spcAft>
                          <a:spcPts val="0"/>
                        </a:spcAft>
                        <a:buClrTx/>
                        <a:buSzTx/>
                        <a:buFontTx/>
                        <a:buNone/>
                        <a:tabLst/>
                        <a:defRPr/>
                      </a:pPr>
                      <a:endParaRPr lang="en-ZA" sz="1400" kern="1200" noProof="0" dirty="0" smtClean="0">
                        <a:solidFill>
                          <a:srgbClr val="000000"/>
                        </a:solidFill>
                        <a:effectLst/>
                        <a:latin typeface="Arial Narrow"/>
                        <a:ea typeface="Calibri"/>
                        <a:cs typeface="ArialMT"/>
                      </a:endParaRPr>
                    </a:p>
                    <a:p>
                      <a:pPr marL="0" marR="0" lvl="0" indent="0" algn="l" defTabSz="457200" rtl="0" eaLnBrk="1" fontAlgn="auto"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black"/>
                          </a:solidFill>
                          <a:effectLst/>
                          <a:uLnTx/>
                          <a:uFillTx/>
                          <a:latin typeface="Arial Narrow" pitchFamily="34" charset="0"/>
                          <a:ea typeface="+mn-ea"/>
                          <a:cs typeface="+mn-cs"/>
                        </a:rPr>
                        <a:t>Challenge:</a:t>
                      </a:r>
                    </a:p>
                    <a:p>
                      <a:pPr marL="0" marR="0" lvl="0" indent="0" algn="l" defTabSz="457200" rtl="0" eaLnBrk="1" fontAlgn="auto" latinLnBrk="0" hangingPunct="1">
                        <a:lnSpc>
                          <a:spcPct val="115000"/>
                        </a:lnSpc>
                        <a:spcBef>
                          <a:spcPts val="0"/>
                        </a:spcBef>
                        <a:spcAft>
                          <a:spcPts val="0"/>
                        </a:spcAft>
                        <a:buClrTx/>
                        <a:buSzTx/>
                        <a:buFontTx/>
                        <a:buNone/>
                        <a:tabLst/>
                        <a:defRPr/>
                      </a:pPr>
                      <a:r>
                        <a:rPr lang="en-ZA" sz="1400" kern="1200" noProof="0" dirty="0" smtClean="0">
                          <a:solidFill>
                            <a:srgbClr val="000000"/>
                          </a:solidFill>
                          <a:effectLst/>
                          <a:latin typeface="Arial Narrow"/>
                          <a:ea typeface="Calibri"/>
                          <a:cs typeface="ArialMT"/>
                        </a:rPr>
                        <a:t>Extensive comments/ inputs  required additional time to consider and to be  incorporated in the final norms and standards </a:t>
                      </a:r>
                    </a:p>
                    <a:p>
                      <a:pPr marL="0" marR="0" lvl="0" indent="0" algn="l" defTabSz="457200" rtl="0" eaLnBrk="1" fontAlgn="auto" latinLnBrk="0" hangingPunct="1">
                        <a:lnSpc>
                          <a:spcPct val="115000"/>
                        </a:lnSpc>
                        <a:spcBef>
                          <a:spcPts val="0"/>
                        </a:spcBef>
                        <a:spcAft>
                          <a:spcPts val="0"/>
                        </a:spcAft>
                        <a:buClrTx/>
                        <a:buSzTx/>
                        <a:buFontTx/>
                        <a:buNone/>
                        <a:tabLst/>
                        <a:defRPr/>
                      </a:pPr>
                      <a:endParaRPr lang="en-ZA" sz="1400" kern="1200" noProof="0" dirty="0" smtClean="0">
                        <a:solidFill>
                          <a:srgbClr val="000000"/>
                        </a:solidFill>
                        <a:effectLst/>
                        <a:latin typeface="Arial Narrow"/>
                        <a:ea typeface="Calibri"/>
                        <a:cs typeface="ArialMT"/>
                      </a:endParaRPr>
                    </a:p>
                    <a:p>
                      <a:pPr marL="0" marR="0" lvl="0" indent="0" algn="l" defTabSz="457200" rtl="0" eaLnBrk="1" fontAlgn="auto"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black"/>
                          </a:solidFill>
                          <a:effectLst/>
                          <a:uLnTx/>
                          <a:uFillTx/>
                          <a:latin typeface="Arial Narrow" pitchFamily="34" charset="0"/>
                          <a:ea typeface="+mn-ea"/>
                          <a:cs typeface="+mn-cs"/>
                        </a:rPr>
                        <a:t>Corrective Measure:</a:t>
                      </a:r>
                    </a:p>
                    <a:p>
                      <a:pPr marL="0" marR="0" lvl="0" indent="0" algn="l" defTabSz="457200" rtl="0" eaLnBrk="1" fontAlgn="auto" latinLnBrk="0" hangingPunct="1">
                        <a:lnSpc>
                          <a:spcPct val="115000"/>
                        </a:lnSpc>
                        <a:spcBef>
                          <a:spcPts val="0"/>
                        </a:spcBef>
                        <a:spcAft>
                          <a:spcPts val="0"/>
                        </a:spcAft>
                        <a:buClrTx/>
                        <a:buSzTx/>
                        <a:buFontTx/>
                        <a:buNone/>
                        <a:tabLst/>
                        <a:defRPr/>
                      </a:pPr>
                      <a:r>
                        <a:rPr lang="en-ZA" sz="1400" kern="1200" noProof="0" dirty="0" smtClean="0">
                          <a:solidFill>
                            <a:srgbClr val="000000"/>
                          </a:solidFill>
                          <a:effectLst/>
                          <a:latin typeface="Arial Narrow"/>
                          <a:ea typeface="Calibri"/>
                          <a:cs typeface="ArialMT"/>
                        </a:rPr>
                        <a:t>Norms and standards for the management of protected areas will be published for implementation in 2015/16</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2" name="Slide Number Placeholder 1"/>
          <p:cNvSpPr>
            <a:spLocks noGrp="1"/>
          </p:cNvSpPr>
          <p:nvPr>
            <p:ph type="sldNum" sz="quarter" idx="12"/>
          </p:nvPr>
        </p:nvSpPr>
        <p:spPr/>
        <p:txBody>
          <a:bodyPr/>
          <a:lstStyle/>
          <a:p>
            <a:pPr>
              <a:defRPr/>
            </a:pPr>
            <a:fld id="{9C457303-9F10-4D8F-8D76-077531F17F12}" type="slidenum">
              <a:rPr lang="en-US" smtClean="0">
                <a:solidFill>
                  <a:prstClr val="black">
                    <a:tint val="75000"/>
                  </a:prstClr>
                </a:solidFill>
              </a:rPr>
              <a:pPr>
                <a:defRPr/>
              </a:pPr>
              <a:t>61</a:t>
            </a:fld>
            <a:endParaRPr lang="en-US">
              <a:solidFill>
                <a:prstClr val="black">
                  <a:tint val="75000"/>
                </a:prstClr>
              </a:solidFill>
            </a:endParaRPr>
          </a:p>
        </p:txBody>
      </p:sp>
    </p:spTree>
    <p:extLst>
      <p:ext uri="{BB962C8B-B14F-4D97-AF65-F5344CB8AC3E}">
        <p14:creationId xmlns:p14="http://schemas.microsoft.com/office/powerpoint/2010/main" val="66150594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Title 1"/>
          <p:cNvSpPr>
            <a:spLocks noGrp="1"/>
          </p:cNvSpPr>
          <p:nvPr>
            <p:ph type="title"/>
          </p:nvPr>
        </p:nvSpPr>
        <p:spPr>
          <a:xfrm>
            <a:off x="457200" y="97658"/>
            <a:ext cx="8229600" cy="584344"/>
          </a:xfrm>
        </p:spPr>
        <p:txBody>
          <a:bodyPr/>
          <a:lstStyle/>
          <a:p>
            <a:pPr eaLnBrk="1" hangingPunct="1"/>
            <a:r>
              <a:rPr lang="en-ZA" altLang="en-US" sz="2600" dirty="0">
                <a:solidFill>
                  <a:srgbClr val="008000"/>
                </a:solidFill>
              </a:rPr>
              <a:t>PROGRAMME 5:  BIODIVERSITY AND CONSERVATION</a:t>
            </a:r>
            <a:endParaRPr lang="en-US" altLang="en-US" sz="2600" dirty="0">
              <a:solidFill>
                <a:srgbClr val="008000"/>
              </a:solidFill>
            </a:endParaRPr>
          </a:p>
        </p:txBody>
      </p:sp>
      <p:graphicFrame>
        <p:nvGraphicFramePr>
          <p:cNvPr id="12" name="Group 121"/>
          <p:cNvGraphicFramePr>
            <a:graphicFrameLocks noGrp="1"/>
          </p:cNvGraphicFramePr>
          <p:nvPr>
            <p:ph idx="1"/>
            <p:extLst>
              <p:ext uri="{D42A27DB-BD31-4B8C-83A1-F6EECF244321}">
                <p14:modId xmlns:p14="http://schemas.microsoft.com/office/powerpoint/2010/main" val="2690824212"/>
              </p:ext>
            </p:extLst>
          </p:nvPr>
        </p:nvGraphicFramePr>
        <p:xfrm>
          <a:off x="204716" y="700346"/>
          <a:ext cx="8748215" cy="4542663"/>
        </p:xfrm>
        <a:graphic>
          <a:graphicData uri="http://schemas.openxmlformats.org/drawingml/2006/table">
            <a:tbl>
              <a:tblPr/>
              <a:tblGrid>
                <a:gridCol w="2017590"/>
                <a:gridCol w="2234291"/>
                <a:gridCol w="2086986"/>
                <a:gridCol w="2409348"/>
              </a:tblGrid>
              <a:tr h="201920">
                <a:tc gridSpan="4">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schemeClr val="bg1"/>
                          </a:solidFill>
                          <a:effectLst/>
                          <a:uLnTx/>
                          <a:uFillTx/>
                          <a:latin typeface="Arial Narrow" pitchFamily="34" charset="0"/>
                          <a:ea typeface="+mn-ea"/>
                          <a:cs typeface="+mn-cs"/>
                        </a:rPr>
                        <a:t>SO: Biodiversity Conserved, Protected and Threats Mitigated </a:t>
                      </a:r>
                    </a:p>
                  </a:txBody>
                  <a:tcPr marL="91454" marR="9145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hMerge="1">
                  <a:txBody>
                    <a:bodyPr/>
                    <a:lstStyle/>
                    <a:p>
                      <a:endParaRPr lang="en-ZA"/>
                    </a:p>
                  </a:txBody>
                  <a:tcPr/>
                </a:tc>
                <a:tc hMerge="1">
                  <a:txBody>
                    <a:bodyPr/>
                    <a:lstStyle/>
                    <a:p>
                      <a:endParaRPr lang="en-ZA"/>
                    </a:p>
                  </a:txBody>
                  <a:tcPr/>
                </a:tc>
                <a:tc hMerge="1">
                  <a:txBody>
                    <a:bodyPr/>
                    <a:lstStyle/>
                    <a:p>
                      <a:endParaRPr lang="en-ZA"/>
                    </a:p>
                  </a:txBody>
                  <a:tcPr/>
                </a:tc>
              </a:tr>
              <a:tr h="41921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smtClean="0">
                          <a:ln>
                            <a:noFill/>
                          </a:ln>
                          <a:solidFill>
                            <a:schemeClr val="bg1"/>
                          </a:solidFill>
                          <a:effectLst/>
                          <a:latin typeface="Arial Narrow" pitchFamily="34" charset="0"/>
                          <a:ea typeface="+mn-ea"/>
                          <a:cs typeface="Arial" charset="0"/>
                        </a:rPr>
                        <a:t>Performance indicator </a:t>
                      </a:r>
                    </a:p>
                  </a:txBody>
                  <a:tcPr marL="91454" marR="9145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algn="ctr">
                        <a:lnSpc>
                          <a:spcPct val="115000"/>
                        </a:lnSpc>
                        <a:spcAft>
                          <a:spcPts val="0"/>
                        </a:spcAft>
                      </a:pPr>
                      <a:r>
                        <a:rPr kumimoji="0" lang="en-ZA" sz="1400" b="1" i="0" u="none" strike="noStrike" kern="1200" cap="none" spc="0" normalizeH="0" baseline="0" dirty="0">
                          <a:ln>
                            <a:noFill/>
                          </a:ln>
                          <a:solidFill>
                            <a:schemeClr val="bg1"/>
                          </a:solidFill>
                          <a:effectLst/>
                          <a:uLnTx/>
                          <a:uFillTx/>
                          <a:latin typeface="Arial Narrow" pitchFamily="34" charset="0"/>
                          <a:ea typeface="+mn-ea"/>
                          <a:cs typeface="Arial" pitchFamily="34" charset="0"/>
                        </a:rPr>
                        <a:t>BASELINE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algn="ctr">
                        <a:lnSpc>
                          <a:spcPct val="115000"/>
                        </a:lnSpc>
                        <a:spcAft>
                          <a:spcPts val="0"/>
                        </a:spcAft>
                      </a:pPr>
                      <a:r>
                        <a:rPr kumimoji="0" lang="en-ZA" sz="1400" b="1" i="0" u="none" strike="noStrike" kern="1200" cap="none" spc="0" normalizeH="0" baseline="0" dirty="0">
                          <a:ln>
                            <a:noFill/>
                          </a:ln>
                          <a:solidFill>
                            <a:schemeClr val="bg1"/>
                          </a:solidFill>
                          <a:effectLst/>
                          <a:uLnTx/>
                          <a:uFillTx/>
                          <a:latin typeface="Arial Narrow" pitchFamily="34" charset="0"/>
                          <a:ea typeface="+mn-ea"/>
                          <a:cs typeface="Arial" pitchFamily="34" charset="0"/>
                        </a:rPr>
                        <a:t>ANNUAL TARGET </a:t>
                      </a:r>
                    </a:p>
                    <a:p>
                      <a:pPr algn="ctr">
                        <a:lnSpc>
                          <a:spcPct val="115000"/>
                        </a:lnSpc>
                        <a:spcAft>
                          <a:spcPts val="0"/>
                        </a:spcAft>
                      </a:pPr>
                      <a:r>
                        <a:rPr kumimoji="0" lang="en-ZA" sz="1400" b="1" i="0" u="none" strike="noStrike" kern="1200" cap="none" spc="0" normalizeH="0" baseline="0" dirty="0">
                          <a:ln>
                            <a:noFill/>
                          </a:ln>
                          <a:solidFill>
                            <a:schemeClr val="bg1"/>
                          </a:solidFill>
                          <a:effectLst/>
                          <a:uLnTx/>
                          <a:uFillTx/>
                          <a:latin typeface="Arial Narrow" pitchFamily="34" charset="0"/>
                          <a:ea typeface="+mn-ea"/>
                          <a:cs typeface="Arial" pitchFamily="34" charset="0"/>
                        </a:rPr>
                        <a:t>2014/15</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smtClean="0">
                          <a:ln>
                            <a:noFill/>
                          </a:ln>
                          <a:solidFill>
                            <a:schemeClr val="bg1"/>
                          </a:solidFill>
                          <a:effectLst/>
                          <a:uLnTx/>
                          <a:uFillTx/>
                          <a:latin typeface="Arial Narrow" pitchFamily="34" charset="0"/>
                          <a:ea typeface="+mn-ea"/>
                          <a:cs typeface="Arial" pitchFamily="34" charset="0"/>
                        </a:rPr>
                        <a:t>Achievements/Challenges/Corrective measures</a:t>
                      </a:r>
                    </a:p>
                  </a:txBody>
                  <a:tcPr marL="91454" marR="9145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r>
              <a:tr h="842882">
                <a:tc rowSpan="3">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kumimoji="0" lang="en-ZA" sz="1400" b="0" i="0" u="none" strike="noStrike" kern="1200" cap="none" spc="0" normalizeH="0" baseline="0" noProof="0" dirty="0" smtClean="0">
                          <a:ln>
                            <a:noFill/>
                          </a:ln>
                          <a:solidFill>
                            <a:srgbClr val="000000"/>
                          </a:solidFill>
                          <a:effectLst/>
                          <a:uLnTx/>
                          <a:uFillTx/>
                          <a:latin typeface="Arial Narrow"/>
                          <a:ea typeface="Calibri"/>
                          <a:cs typeface="ArialMT"/>
                        </a:rPr>
                        <a:t>Number of conservation and legislative tools to ensure the protection of species and ecosystems developed and implemented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a:lnSpc>
                          <a:spcPct val="115000"/>
                        </a:lnSpc>
                        <a:spcAft>
                          <a:spcPts val="0"/>
                        </a:spcAft>
                      </a:pPr>
                      <a:r>
                        <a:rPr lang="en-ZA" sz="1400" kern="1200" dirty="0" smtClean="0">
                          <a:solidFill>
                            <a:srgbClr val="000000"/>
                          </a:solidFill>
                          <a:effectLst/>
                          <a:latin typeface="Arial Narrow"/>
                          <a:ea typeface="Calibri"/>
                          <a:cs typeface="ArialMT"/>
                        </a:rPr>
                        <a:t>Draft norms and standards for the declaration and</a:t>
                      </a:r>
                    </a:p>
                    <a:p>
                      <a:pPr algn="l">
                        <a:lnSpc>
                          <a:spcPct val="115000"/>
                        </a:lnSpc>
                        <a:spcAft>
                          <a:spcPts val="0"/>
                        </a:spcAft>
                      </a:pPr>
                      <a:r>
                        <a:rPr lang="en-ZA" sz="1400" kern="1200" dirty="0" smtClean="0">
                          <a:solidFill>
                            <a:srgbClr val="000000"/>
                          </a:solidFill>
                          <a:effectLst/>
                          <a:latin typeface="Arial Narrow"/>
                          <a:ea typeface="Calibri"/>
                          <a:cs typeface="ArialMT"/>
                        </a:rPr>
                        <a:t>inclusion of private nature reserves developed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a:lnSpc>
                          <a:spcPct val="115000"/>
                        </a:lnSpc>
                        <a:spcAft>
                          <a:spcPts val="0"/>
                        </a:spcAft>
                      </a:pPr>
                      <a:r>
                        <a:rPr lang="en-ZA" sz="1400" kern="1200" dirty="0" smtClean="0">
                          <a:solidFill>
                            <a:srgbClr val="000000"/>
                          </a:solidFill>
                          <a:effectLst/>
                          <a:latin typeface="Arial Narrow"/>
                          <a:ea typeface="Calibri"/>
                          <a:cs typeface="ArialMT"/>
                        </a:rPr>
                        <a:t>Draft norms and standards for the declaration and inclusion of private nature reserves completed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black"/>
                          </a:solidFill>
                          <a:effectLst/>
                          <a:uLnTx/>
                          <a:uFillTx/>
                          <a:latin typeface="Arial Narrow" pitchFamily="34" charset="0"/>
                          <a:ea typeface="+mn-ea"/>
                          <a:cs typeface="+mn-cs"/>
                        </a:rPr>
                        <a:t>Progress: </a:t>
                      </a:r>
                      <a:r>
                        <a:rPr lang="en-ZA" sz="1400" kern="1200" noProof="0" dirty="0" smtClean="0">
                          <a:solidFill>
                            <a:srgbClr val="000000"/>
                          </a:solidFill>
                          <a:effectLst/>
                          <a:latin typeface="Arial Narrow"/>
                          <a:ea typeface="Calibri"/>
                          <a:cs typeface="ArialMT"/>
                        </a:rPr>
                        <a:t>2nd draft of Norms and standards for declaration and inclusion of private nature reserves completed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842882">
                <a:tc vMerge="1">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endParaRPr kumimoji="0" lang="en-ZA" sz="1200" b="0" i="0" u="none" strike="noStrike" kern="1200" cap="none" spc="0" normalizeH="0" baseline="0" noProof="0" dirty="0" smtClean="0">
                        <a:ln>
                          <a:noFill/>
                        </a:ln>
                        <a:solidFill>
                          <a:srgbClr val="000000"/>
                        </a:solidFill>
                        <a:effectLst/>
                        <a:uLnTx/>
                        <a:uFillTx/>
                        <a:latin typeface="Arial Narrow"/>
                        <a:ea typeface="Calibri"/>
                        <a:cs typeface="ArialM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a:lnSpc>
                          <a:spcPct val="115000"/>
                        </a:lnSpc>
                        <a:spcAft>
                          <a:spcPts val="0"/>
                        </a:spcAft>
                      </a:pPr>
                      <a:r>
                        <a:rPr lang="en-ZA" sz="1400" kern="1200" dirty="0" smtClean="0">
                          <a:solidFill>
                            <a:srgbClr val="000000"/>
                          </a:solidFill>
                          <a:effectLst/>
                          <a:latin typeface="Arial Narrow"/>
                          <a:ea typeface="Calibri"/>
                          <a:cs typeface="ArialMT"/>
                        </a:rPr>
                        <a:t>Amendment of Regulations for Special Nature Reserves, National Parks and World Heritage sites completed.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a:lnSpc>
                          <a:spcPct val="115000"/>
                        </a:lnSpc>
                        <a:spcAft>
                          <a:spcPts val="0"/>
                        </a:spcAft>
                      </a:pPr>
                      <a:r>
                        <a:rPr lang="en-ZA" sz="1400" kern="1200" dirty="0" smtClean="0">
                          <a:solidFill>
                            <a:srgbClr val="000000"/>
                          </a:solidFill>
                          <a:effectLst/>
                          <a:latin typeface="Arial Narrow"/>
                          <a:ea typeface="Calibri"/>
                          <a:cs typeface="ArialMT"/>
                        </a:rPr>
                        <a:t>Amendment of regulations for Special Nature Reserves, National Parks and World Heritage sites published for implementation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black"/>
                          </a:solidFill>
                          <a:effectLst/>
                          <a:uLnTx/>
                          <a:uFillTx/>
                          <a:latin typeface="Arial Narrow" pitchFamily="34" charset="0"/>
                          <a:ea typeface="+mn-ea"/>
                          <a:cs typeface="+mn-cs"/>
                        </a:rPr>
                        <a:t>Progress:</a:t>
                      </a:r>
                    </a:p>
                    <a:p>
                      <a:pPr marL="0" marR="0" lvl="0" indent="0" algn="l" defTabSz="457200" rtl="0" eaLnBrk="1" fontAlgn="auto" latinLnBrk="0" hangingPunct="1">
                        <a:lnSpc>
                          <a:spcPct val="115000"/>
                        </a:lnSpc>
                        <a:spcBef>
                          <a:spcPts val="0"/>
                        </a:spcBef>
                        <a:spcAft>
                          <a:spcPts val="0"/>
                        </a:spcAft>
                        <a:buClrTx/>
                        <a:buSzTx/>
                        <a:buFontTx/>
                        <a:buNone/>
                        <a:tabLst/>
                        <a:defRPr/>
                      </a:pPr>
                      <a:r>
                        <a:rPr lang="en-ZA" sz="1400" kern="1200" noProof="0" dirty="0" smtClean="0">
                          <a:solidFill>
                            <a:srgbClr val="000000"/>
                          </a:solidFill>
                          <a:effectLst/>
                          <a:latin typeface="Arial Narrow"/>
                          <a:ea typeface="Calibri"/>
                          <a:cs typeface="ArialMT"/>
                        </a:rPr>
                        <a:t>Regulations published in the Gazette for implementation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842882">
                <a:tc vMerge="1">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endParaRPr kumimoji="0" lang="en-ZA" sz="1200" b="0" i="0" u="none" strike="noStrike" kern="1200" cap="none" spc="0" normalizeH="0" baseline="0" noProof="0" dirty="0" smtClean="0">
                        <a:ln>
                          <a:noFill/>
                        </a:ln>
                        <a:solidFill>
                          <a:srgbClr val="000000"/>
                        </a:solidFill>
                        <a:effectLst/>
                        <a:uLnTx/>
                        <a:uFillTx/>
                        <a:latin typeface="Arial Narrow"/>
                        <a:ea typeface="Calibri"/>
                        <a:cs typeface="ArialM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a:lnSpc>
                          <a:spcPct val="115000"/>
                        </a:lnSpc>
                        <a:spcAft>
                          <a:spcPts val="0"/>
                        </a:spcAft>
                      </a:pPr>
                      <a:r>
                        <a:rPr lang="en-ZA" sz="1400" kern="1200" dirty="0" smtClean="0">
                          <a:solidFill>
                            <a:srgbClr val="000000"/>
                          </a:solidFill>
                          <a:effectLst/>
                          <a:latin typeface="Arial Narrow"/>
                          <a:ea typeface="Calibri"/>
                          <a:cs typeface="ArialMT"/>
                        </a:rPr>
                        <a:t>BMPs for Black Rhino, Albany </a:t>
                      </a:r>
                      <a:r>
                        <a:rPr lang="en-ZA" sz="1400" kern="1200" dirty="0" smtClean="0">
                          <a:solidFill>
                            <a:schemeClr val="tx1"/>
                          </a:solidFill>
                          <a:effectLst/>
                          <a:latin typeface="Arial Narrow"/>
                          <a:ea typeface="Calibri"/>
                          <a:cs typeface="ArialMT"/>
                        </a:rPr>
                        <a:t>Cycad and Pelargonium </a:t>
                      </a:r>
                      <a:r>
                        <a:rPr lang="en-ZA" sz="1400" kern="1200" dirty="0" err="1" smtClean="0">
                          <a:solidFill>
                            <a:schemeClr val="tx1"/>
                          </a:solidFill>
                          <a:effectLst/>
                          <a:latin typeface="Arial Narrow"/>
                          <a:ea typeface="Calibri"/>
                          <a:cs typeface="ArialMT"/>
                        </a:rPr>
                        <a:t>sidoides</a:t>
                      </a:r>
                      <a:r>
                        <a:rPr lang="en-ZA" sz="1400" kern="1200" dirty="0" smtClean="0">
                          <a:solidFill>
                            <a:schemeClr val="tx1"/>
                          </a:solidFill>
                          <a:effectLst/>
                          <a:latin typeface="Arial Narrow"/>
                          <a:ea typeface="Calibri"/>
                          <a:cs typeface="ArialMT"/>
                        </a:rPr>
                        <a:t> </a:t>
                      </a:r>
                      <a:r>
                        <a:rPr lang="en-ZA" sz="1400" kern="1200" dirty="0" smtClean="0">
                          <a:solidFill>
                            <a:srgbClr val="000000"/>
                          </a:solidFill>
                          <a:effectLst/>
                          <a:latin typeface="Arial Narrow"/>
                          <a:ea typeface="Calibri"/>
                          <a:cs typeface="ArialMT"/>
                        </a:rPr>
                        <a:t>published in government gazetted. Norms and Standards for Biodiversity Management plans for Ecosystems finalised.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a:lnSpc>
                          <a:spcPct val="115000"/>
                        </a:lnSpc>
                        <a:spcAft>
                          <a:spcPts val="0"/>
                        </a:spcAft>
                      </a:pPr>
                      <a:r>
                        <a:rPr lang="en-ZA" sz="1400" kern="1200" dirty="0" smtClean="0">
                          <a:solidFill>
                            <a:srgbClr val="000000"/>
                          </a:solidFill>
                          <a:effectLst/>
                          <a:latin typeface="Arial Narrow"/>
                          <a:ea typeface="Calibri"/>
                          <a:cs typeface="ArialMT"/>
                        </a:rPr>
                        <a:t>Draft BMP for 1 ecosystem developed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black"/>
                          </a:solidFill>
                          <a:effectLst/>
                          <a:uLnTx/>
                          <a:uFillTx/>
                          <a:latin typeface="Arial Narrow" pitchFamily="34" charset="0"/>
                          <a:ea typeface="+mn-ea"/>
                          <a:cs typeface="+mn-cs"/>
                        </a:rPr>
                        <a:t>Progress:</a:t>
                      </a:r>
                    </a:p>
                    <a:p>
                      <a:pPr marL="0" marR="0" lvl="0" indent="0" algn="l" defTabSz="457200" rtl="0" eaLnBrk="1" fontAlgn="auto" latinLnBrk="0" hangingPunct="1">
                        <a:lnSpc>
                          <a:spcPct val="115000"/>
                        </a:lnSpc>
                        <a:spcBef>
                          <a:spcPts val="0"/>
                        </a:spcBef>
                        <a:spcAft>
                          <a:spcPts val="0"/>
                        </a:spcAft>
                        <a:buClrTx/>
                        <a:buSzTx/>
                        <a:buFontTx/>
                        <a:buNone/>
                        <a:tabLst/>
                        <a:defRPr/>
                      </a:pPr>
                      <a:r>
                        <a:rPr lang="en-ZA" sz="1400" kern="1200" noProof="0" dirty="0" smtClean="0">
                          <a:solidFill>
                            <a:srgbClr val="000000"/>
                          </a:solidFill>
                          <a:effectLst/>
                          <a:latin typeface="Arial Narrow"/>
                          <a:ea typeface="Calibri"/>
                          <a:cs typeface="ArialMT"/>
                        </a:rPr>
                        <a:t>Draft BMP for one ecosystem ( </a:t>
                      </a:r>
                      <a:r>
                        <a:rPr lang="en-ZA" sz="1400" kern="1200" noProof="0" dirty="0" err="1" smtClean="0">
                          <a:solidFill>
                            <a:srgbClr val="000000"/>
                          </a:solidFill>
                          <a:effectLst/>
                          <a:latin typeface="Arial Narrow"/>
                          <a:ea typeface="Calibri"/>
                          <a:cs typeface="ArialMT"/>
                        </a:rPr>
                        <a:t>Colbyn</a:t>
                      </a:r>
                      <a:r>
                        <a:rPr lang="en-ZA" sz="1400" kern="1200" noProof="0" dirty="0" smtClean="0">
                          <a:solidFill>
                            <a:srgbClr val="000000"/>
                          </a:solidFill>
                          <a:effectLst/>
                          <a:latin typeface="Arial Narrow"/>
                          <a:ea typeface="Calibri"/>
                          <a:cs typeface="ArialMT"/>
                        </a:rPr>
                        <a:t> Valley Wetland) developed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2" name="Slide Number Placeholder 1"/>
          <p:cNvSpPr>
            <a:spLocks noGrp="1"/>
          </p:cNvSpPr>
          <p:nvPr>
            <p:ph type="sldNum" sz="quarter" idx="12"/>
          </p:nvPr>
        </p:nvSpPr>
        <p:spPr/>
        <p:txBody>
          <a:bodyPr/>
          <a:lstStyle/>
          <a:p>
            <a:pPr>
              <a:defRPr/>
            </a:pPr>
            <a:fld id="{9C457303-9F10-4D8F-8D76-077531F17F12}" type="slidenum">
              <a:rPr lang="en-US" smtClean="0">
                <a:solidFill>
                  <a:prstClr val="black">
                    <a:tint val="75000"/>
                  </a:prstClr>
                </a:solidFill>
              </a:rPr>
              <a:pPr>
                <a:defRPr/>
              </a:pPr>
              <a:t>62</a:t>
            </a:fld>
            <a:endParaRPr lang="en-US">
              <a:solidFill>
                <a:prstClr val="black">
                  <a:tint val="75000"/>
                </a:prstClr>
              </a:solidFill>
            </a:endParaRPr>
          </a:p>
        </p:txBody>
      </p:sp>
    </p:spTree>
    <p:extLst>
      <p:ext uri="{BB962C8B-B14F-4D97-AF65-F5344CB8AC3E}">
        <p14:creationId xmlns:p14="http://schemas.microsoft.com/office/powerpoint/2010/main" val="348028737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Title 1"/>
          <p:cNvSpPr>
            <a:spLocks noGrp="1"/>
          </p:cNvSpPr>
          <p:nvPr>
            <p:ph type="title"/>
          </p:nvPr>
        </p:nvSpPr>
        <p:spPr>
          <a:xfrm>
            <a:off x="457200" y="97658"/>
            <a:ext cx="8229600" cy="584344"/>
          </a:xfrm>
        </p:spPr>
        <p:txBody>
          <a:bodyPr/>
          <a:lstStyle/>
          <a:p>
            <a:pPr eaLnBrk="1" hangingPunct="1"/>
            <a:r>
              <a:rPr lang="en-ZA" altLang="en-US" sz="2600" dirty="0">
                <a:solidFill>
                  <a:srgbClr val="008000"/>
                </a:solidFill>
              </a:rPr>
              <a:t>PROGRAMME 5:  BIODIVERSITY AND CONSERVATION</a:t>
            </a:r>
            <a:endParaRPr lang="en-US" altLang="en-US" sz="2600" dirty="0">
              <a:solidFill>
                <a:srgbClr val="008000"/>
              </a:solidFill>
            </a:endParaRPr>
          </a:p>
        </p:txBody>
      </p:sp>
      <p:graphicFrame>
        <p:nvGraphicFramePr>
          <p:cNvPr id="12" name="Group 121"/>
          <p:cNvGraphicFramePr>
            <a:graphicFrameLocks noGrp="1"/>
          </p:cNvGraphicFramePr>
          <p:nvPr>
            <p:ph idx="1"/>
            <p:extLst>
              <p:ext uri="{D42A27DB-BD31-4B8C-83A1-F6EECF244321}">
                <p14:modId xmlns:p14="http://schemas.microsoft.com/office/powerpoint/2010/main" val="3408140698"/>
              </p:ext>
            </p:extLst>
          </p:nvPr>
        </p:nvGraphicFramePr>
        <p:xfrm>
          <a:off x="218363" y="776749"/>
          <a:ext cx="8720921" cy="4450343"/>
        </p:xfrm>
        <a:graphic>
          <a:graphicData uri="http://schemas.openxmlformats.org/drawingml/2006/table">
            <a:tbl>
              <a:tblPr/>
              <a:tblGrid>
                <a:gridCol w="2276589"/>
                <a:gridCol w="1862663"/>
                <a:gridCol w="2055827"/>
                <a:gridCol w="2525842"/>
              </a:tblGrid>
              <a:tr h="224779">
                <a:tc gridSpan="4">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schemeClr val="bg1"/>
                          </a:solidFill>
                          <a:effectLst/>
                          <a:uLnTx/>
                          <a:uFillTx/>
                          <a:latin typeface="Arial Narrow" pitchFamily="34" charset="0"/>
                          <a:ea typeface="+mn-ea"/>
                          <a:cs typeface="+mn-cs"/>
                        </a:rPr>
                        <a:t>SO: Biodiversity Conserved, Protected and Threats Mitigated </a:t>
                      </a:r>
                    </a:p>
                  </a:txBody>
                  <a:tcPr marL="91454" marR="9145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hMerge="1">
                  <a:txBody>
                    <a:bodyPr/>
                    <a:lstStyle/>
                    <a:p>
                      <a:endParaRPr lang="en-ZA"/>
                    </a:p>
                  </a:txBody>
                  <a:tcPr/>
                </a:tc>
                <a:tc hMerge="1">
                  <a:txBody>
                    <a:bodyPr/>
                    <a:lstStyle/>
                    <a:p>
                      <a:endParaRPr lang="en-ZA"/>
                    </a:p>
                  </a:txBody>
                  <a:tcPr/>
                </a:tc>
                <a:tc hMerge="1">
                  <a:txBody>
                    <a:bodyPr/>
                    <a:lstStyle/>
                    <a:p>
                      <a:endParaRPr lang="en-ZA"/>
                    </a:p>
                  </a:txBody>
                  <a:tcPr/>
                </a:tc>
              </a:tr>
              <a:tr h="5169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smtClean="0">
                          <a:ln>
                            <a:noFill/>
                          </a:ln>
                          <a:solidFill>
                            <a:schemeClr val="bg1"/>
                          </a:solidFill>
                          <a:effectLst/>
                          <a:latin typeface="Arial Narrow" pitchFamily="34" charset="0"/>
                          <a:ea typeface="+mn-ea"/>
                          <a:cs typeface="Arial" charset="0"/>
                        </a:rPr>
                        <a:t>Performance indicator </a:t>
                      </a:r>
                    </a:p>
                  </a:txBody>
                  <a:tcPr marL="91454" marR="9145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algn="ctr">
                        <a:lnSpc>
                          <a:spcPct val="115000"/>
                        </a:lnSpc>
                        <a:spcAft>
                          <a:spcPts val="0"/>
                        </a:spcAft>
                      </a:pPr>
                      <a:r>
                        <a:rPr kumimoji="0" lang="en-ZA" sz="1400" b="1" i="0" u="none" strike="noStrike" kern="1200" cap="none" spc="0" normalizeH="0" baseline="0" dirty="0">
                          <a:ln>
                            <a:noFill/>
                          </a:ln>
                          <a:solidFill>
                            <a:schemeClr val="bg1"/>
                          </a:solidFill>
                          <a:effectLst/>
                          <a:uLnTx/>
                          <a:uFillTx/>
                          <a:latin typeface="Arial Narrow" pitchFamily="34" charset="0"/>
                          <a:ea typeface="+mn-ea"/>
                          <a:cs typeface="Arial" pitchFamily="34" charset="0"/>
                        </a:rPr>
                        <a:t>BASELINE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algn="ctr">
                        <a:lnSpc>
                          <a:spcPct val="115000"/>
                        </a:lnSpc>
                        <a:spcAft>
                          <a:spcPts val="0"/>
                        </a:spcAft>
                      </a:pPr>
                      <a:r>
                        <a:rPr kumimoji="0" lang="en-ZA" sz="1400" b="1" i="0" u="none" strike="noStrike" kern="1200" cap="none" spc="0" normalizeH="0" baseline="0" dirty="0">
                          <a:ln>
                            <a:noFill/>
                          </a:ln>
                          <a:solidFill>
                            <a:schemeClr val="bg1"/>
                          </a:solidFill>
                          <a:effectLst/>
                          <a:uLnTx/>
                          <a:uFillTx/>
                          <a:latin typeface="Arial Narrow" pitchFamily="34" charset="0"/>
                          <a:ea typeface="+mn-ea"/>
                          <a:cs typeface="Arial" pitchFamily="34" charset="0"/>
                        </a:rPr>
                        <a:t>ANNUAL TARGET </a:t>
                      </a:r>
                    </a:p>
                    <a:p>
                      <a:pPr algn="ctr">
                        <a:lnSpc>
                          <a:spcPct val="115000"/>
                        </a:lnSpc>
                        <a:spcAft>
                          <a:spcPts val="0"/>
                        </a:spcAft>
                      </a:pPr>
                      <a:r>
                        <a:rPr kumimoji="0" lang="en-ZA" sz="1400" b="1" i="0" u="none" strike="noStrike" kern="1200" cap="none" spc="0" normalizeH="0" baseline="0" dirty="0">
                          <a:ln>
                            <a:noFill/>
                          </a:ln>
                          <a:solidFill>
                            <a:schemeClr val="bg1"/>
                          </a:solidFill>
                          <a:effectLst/>
                          <a:uLnTx/>
                          <a:uFillTx/>
                          <a:latin typeface="Arial Narrow" pitchFamily="34" charset="0"/>
                          <a:ea typeface="+mn-ea"/>
                          <a:cs typeface="Arial" pitchFamily="34" charset="0"/>
                        </a:rPr>
                        <a:t>2014/15</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smtClean="0">
                          <a:ln>
                            <a:noFill/>
                          </a:ln>
                          <a:solidFill>
                            <a:schemeClr val="bg1"/>
                          </a:solidFill>
                          <a:effectLst/>
                          <a:uLnTx/>
                          <a:uFillTx/>
                          <a:latin typeface="Arial Narrow" pitchFamily="34" charset="0"/>
                          <a:ea typeface="+mn-ea"/>
                          <a:cs typeface="Arial" pitchFamily="34" charset="0"/>
                        </a:rPr>
                        <a:t>Achievements/Challenges/Corrective measures</a:t>
                      </a:r>
                    </a:p>
                  </a:txBody>
                  <a:tcPr marL="91454" marR="9145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r>
              <a:tr h="2303586">
                <a:tc rowSpan="3">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kumimoji="0" lang="en-ZA" sz="1400" b="0" i="0" u="none" strike="noStrike" kern="1200" cap="none" spc="0" normalizeH="0" baseline="0" noProof="0" dirty="0" smtClean="0">
                          <a:ln>
                            <a:noFill/>
                          </a:ln>
                          <a:solidFill>
                            <a:srgbClr val="000000"/>
                          </a:solidFill>
                          <a:effectLst/>
                          <a:uLnTx/>
                          <a:uFillTx/>
                          <a:latin typeface="Arial Narrow"/>
                          <a:ea typeface="Calibri"/>
                          <a:cs typeface="ArialMT"/>
                        </a:rPr>
                        <a:t>Number of conservation and legislative tools to ensure the protection of species and ecosystems developed and implemented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a:lnSpc>
                          <a:spcPct val="115000"/>
                        </a:lnSpc>
                        <a:spcAft>
                          <a:spcPts val="0"/>
                        </a:spcAft>
                      </a:pPr>
                      <a:r>
                        <a:rPr lang="en-ZA" sz="1400" kern="1200" dirty="0" smtClean="0">
                          <a:solidFill>
                            <a:srgbClr val="000000"/>
                          </a:solidFill>
                          <a:effectLst/>
                          <a:latin typeface="Arial Narrow"/>
                          <a:ea typeface="Calibri"/>
                          <a:cs typeface="ArialMT"/>
                        </a:rPr>
                        <a:t>Norms and Standards for Biodiversity Management plans for Ecosystems</a:t>
                      </a:r>
                    </a:p>
                    <a:p>
                      <a:pPr algn="l">
                        <a:lnSpc>
                          <a:spcPct val="115000"/>
                        </a:lnSpc>
                        <a:spcAft>
                          <a:spcPts val="0"/>
                        </a:spcAft>
                      </a:pPr>
                      <a:r>
                        <a:rPr lang="en-ZA" sz="1400" kern="1200" dirty="0" smtClean="0">
                          <a:solidFill>
                            <a:srgbClr val="000000"/>
                          </a:solidFill>
                          <a:effectLst/>
                          <a:latin typeface="Arial Narrow"/>
                          <a:ea typeface="Calibri"/>
                          <a:cs typeface="ArialMT"/>
                        </a:rPr>
                        <a:t>finalised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a:lnSpc>
                          <a:spcPct val="115000"/>
                        </a:lnSpc>
                        <a:spcAft>
                          <a:spcPts val="0"/>
                        </a:spcAft>
                      </a:pPr>
                      <a:r>
                        <a:rPr lang="en-ZA" sz="1400" kern="1200" dirty="0" smtClean="0">
                          <a:solidFill>
                            <a:srgbClr val="000000"/>
                          </a:solidFill>
                          <a:effectLst/>
                          <a:latin typeface="Arial Narrow"/>
                          <a:ea typeface="Calibri"/>
                          <a:cs typeface="ArialMT"/>
                        </a:rPr>
                        <a:t>2 Biodiversity Management Plans for species finalised for public participation</a:t>
                      </a:r>
                    </a:p>
                    <a:p>
                      <a:pPr algn="l">
                        <a:lnSpc>
                          <a:spcPct val="115000"/>
                        </a:lnSpc>
                        <a:spcAft>
                          <a:spcPts val="0"/>
                        </a:spcAft>
                      </a:pPr>
                      <a:r>
                        <a:rPr lang="en-ZA" sz="1400" kern="1200" dirty="0" smtClean="0">
                          <a:solidFill>
                            <a:srgbClr val="000000"/>
                          </a:solidFill>
                          <a:effectLst/>
                          <a:latin typeface="Arial Narrow"/>
                          <a:ea typeface="Calibri"/>
                          <a:cs typeface="ArialMT"/>
                        </a:rPr>
                        <a:t>(African Lion, White Rhino) ,and one BMP-S finalised for implementation (Bearded Vulture)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black"/>
                          </a:solidFill>
                          <a:effectLst/>
                          <a:uLnTx/>
                          <a:uFillTx/>
                          <a:latin typeface="Arial Narrow" pitchFamily="34" charset="0"/>
                          <a:ea typeface="+mn-ea"/>
                          <a:cs typeface="+mn-cs"/>
                        </a:rPr>
                        <a:t>Progress:</a:t>
                      </a:r>
                    </a:p>
                    <a:p>
                      <a:pPr marL="0" marR="0" lvl="0" indent="0" algn="l" defTabSz="457200" rtl="0" eaLnBrk="1" fontAlgn="auto" latinLnBrk="0" hangingPunct="1">
                        <a:lnSpc>
                          <a:spcPct val="115000"/>
                        </a:lnSpc>
                        <a:spcBef>
                          <a:spcPts val="0"/>
                        </a:spcBef>
                        <a:spcAft>
                          <a:spcPts val="0"/>
                        </a:spcAft>
                        <a:buClrTx/>
                        <a:buSzTx/>
                        <a:buFontTx/>
                        <a:buNone/>
                        <a:tabLst/>
                        <a:defRPr/>
                      </a:pPr>
                      <a:r>
                        <a:rPr lang="en-ZA" sz="1400" b="1" kern="1200" noProof="0" dirty="0" smtClean="0">
                          <a:solidFill>
                            <a:srgbClr val="000000"/>
                          </a:solidFill>
                          <a:effectLst/>
                          <a:latin typeface="Arial Narrow"/>
                          <a:ea typeface="Calibri"/>
                          <a:cs typeface="ArialMT"/>
                        </a:rPr>
                        <a:t>African Lion </a:t>
                      </a:r>
                      <a:r>
                        <a:rPr lang="en-ZA" sz="1400" kern="1200" noProof="0" dirty="0" smtClean="0">
                          <a:solidFill>
                            <a:srgbClr val="000000"/>
                          </a:solidFill>
                          <a:effectLst/>
                          <a:latin typeface="Arial Narrow"/>
                          <a:ea typeface="Calibri"/>
                          <a:cs typeface="ArialMT"/>
                        </a:rPr>
                        <a:t>: Draft BMP for African Lion approved for public participation </a:t>
                      </a:r>
                    </a:p>
                    <a:p>
                      <a:pPr marL="0" marR="0" lvl="0" indent="0" algn="l" defTabSz="457200" rtl="0" eaLnBrk="1" fontAlgn="auto" latinLnBrk="0" hangingPunct="1">
                        <a:lnSpc>
                          <a:spcPct val="115000"/>
                        </a:lnSpc>
                        <a:spcBef>
                          <a:spcPts val="0"/>
                        </a:spcBef>
                        <a:spcAft>
                          <a:spcPts val="0"/>
                        </a:spcAft>
                        <a:buClrTx/>
                        <a:buSzTx/>
                        <a:buFontTx/>
                        <a:buNone/>
                        <a:tabLst/>
                        <a:defRPr/>
                      </a:pPr>
                      <a:r>
                        <a:rPr lang="en-ZA" sz="1400" b="1" kern="1200" noProof="0" dirty="0" smtClean="0">
                          <a:solidFill>
                            <a:srgbClr val="000000"/>
                          </a:solidFill>
                          <a:effectLst/>
                          <a:latin typeface="Arial Narrow"/>
                          <a:ea typeface="Calibri"/>
                          <a:cs typeface="ArialMT"/>
                        </a:rPr>
                        <a:t>White Rhino </a:t>
                      </a:r>
                      <a:r>
                        <a:rPr lang="en-ZA" sz="1400" kern="1200" noProof="0" dirty="0" smtClean="0">
                          <a:solidFill>
                            <a:srgbClr val="000000"/>
                          </a:solidFill>
                          <a:effectLst/>
                          <a:latin typeface="Arial Narrow"/>
                          <a:ea typeface="Calibri"/>
                          <a:cs typeface="ArialMT"/>
                        </a:rPr>
                        <a:t>: Draft BMP for White Rhino approved  and published for public participation </a:t>
                      </a:r>
                    </a:p>
                    <a:p>
                      <a:pPr marL="0" marR="0" lvl="0" indent="0" algn="l" defTabSz="457200" rtl="0" eaLnBrk="1" fontAlgn="auto" latinLnBrk="0" hangingPunct="1">
                        <a:lnSpc>
                          <a:spcPct val="115000"/>
                        </a:lnSpc>
                        <a:spcBef>
                          <a:spcPts val="0"/>
                        </a:spcBef>
                        <a:spcAft>
                          <a:spcPts val="0"/>
                        </a:spcAft>
                        <a:buClrTx/>
                        <a:buSzTx/>
                        <a:buFontTx/>
                        <a:buNone/>
                        <a:tabLst/>
                        <a:defRPr/>
                      </a:pPr>
                      <a:r>
                        <a:rPr lang="en-ZA" sz="1400" b="1" kern="1200" noProof="0" dirty="0" smtClean="0">
                          <a:solidFill>
                            <a:srgbClr val="000000"/>
                          </a:solidFill>
                          <a:effectLst/>
                          <a:latin typeface="Arial Narrow"/>
                          <a:ea typeface="Calibri"/>
                          <a:cs typeface="ArialMT"/>
                        </a:rPr>
                        <a:t>Bearded Vulture</a:t>
                      </a:r>
                      <a:r>
                        <a:rPr lang="en-ZA" sz="1400" kern="1200" noProof="0" dirty="0" smtClean="0">
                          <a:solidFill>
                            <a:srgbClr val="000000"/>
                          </a:solidFill>
                          <a:effectLst/>
                          <a:latin typeface="Arial Narrow"/>
                          <a:ea typeface="Calibri"/>
                          <a:cs typeface="ArialMT"/>
                        </a:rPr>
                        <a:t>: BMP for Bearded Vulture target was finalised for implementation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887994">
                <a:tc vMerge="1">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endParaRPr kumimoji="0" lang="en-ZA" sz="1200" b="0" i="0" u="none" strike="noStrike" kern="1200" cap="none" spc="0" normalizeH="0" baseline="0" noProof="0" dirty="0" smtClean="0">
                        <a:ln>
                          <a:noFill/>
                        </a:ln>
                        <a:solidFill>
                          <a:srgbClr val="000000"/>
                        </a:solidFill>
                        <a:effectLst/>
                        <a:uLnTx/>
                        <a:uFillTx/>
                        <a:latin typeface="Arial Narrow"/>
                        <a:ea typeface="Calibri"/>
                        <a:cs typeface="ArialM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algn="l">
                        <a:lnSpc>
                          <a:spcPct val="115000"/>
                        </a:lnSpc>
                        <a:spcAft>
                          <a:spcPts val="0"/>
                        </a:spcAft>
                      </a:pPr>
                      <a:r>
                        <a:rPr lang="en-ZA" sz="1400" kern="1200" dirty="0" smtClean="0">
                          <a:solidFill>
                            <a:srgbClr val="000000"/>
                          </a:solidFill>
                          <a:effectLst/>
                          <a:latin typeface="Arial Narrow"/>
                          <a:ea typeface="Calibri"/>
                          <a:cs typeface="ArialMT"/>
                        </a:rPr>
                        <a:t>Draft National Cycad Management Strategy</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a:lnSpc>
                          <a:spcPct val="115000"/>
                        </a:lnSpc>
                        <a:spcAft>
                          <a:spcPts val="0"/>
                        </a:spcAft>
                      </a:pPr>
                      <a:r>
                        <a:rPr lang="en-ZA" sz="1400" kern="1200" dirty="0" smtClean="0">
                          <a:solidFill>
                            <a:srgbClr val="000000"/>
                          </a:solidFill>
                          <a:effectLst/>
                          <a:latin typeface="Arial Narrow"/>
                          <a:ea typeface="Calibri"/>
                          <a:cs typeface="ArialMT"/>
                        </a:rPr>
                        <a:t>National Cycad Management</a:t>
                      </a:r>
                    </a:p>
                    <a:p>
                      <a:pPr algn="l">
                        <a:lnSpc>
                          <a:spcPct val="115000"/>
                        </a:lnSpc>
                        <a:spcAft>
                          <a:spcPts val="0"/>
                        </a:spcAft>
                      </a:pPr>
                      <a:r>
                        <a:rPr lang="en-ZA" sz="1400" kern="1200" dirty="0" smtClean="0">
                          <a:solidFill>
                            <a:srgbClr val="000000"/>
                          </a:solidFill>
                          <a:effectLst/>
                          <a:latin typeface="Arial Narrow"/>
                          <a:ea typeface="Calibri"/>
                          <a:cs typeface="ArialMT"/>
                        </a:rPr>
                        <a:t>Strategy and Action Plan approved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black"/>
                          </a:solidFill>
                          <a:effectLst/>
                          <a:uLnTx/>
                          <a:uFillTx/>
                          <a:latin typeface="Arial Narrow" pitchFamily="34" charset="0"/>
                          <a:ea typeface="+mn-ea"/>
                          <a:cs typeface="+mn-cs"/>
                        </a:rPr>
                        <a:t>Progress:</a:t>
                      </a:r>
                    </a:p>
                    <a:p>
                      <a:pPr marL="0" marR="0" lvl="0" indent="0" algn="l" defTabSz="457200" rtl="0" eaLnBrk="1" fontAlgn="auto" latinLnBrk="0" hangingPunct="1">
                        <a:lnSpc>
                          <a:spcPct val="115000"/>
                        </a:lnSpc>
                        <a:spcBef>
                          <a:spcPts val="0"/>
                        </a:spcBef>
                        <a:spcAft>
                          <a:spcPts val="0"/>
                        </a:spcAft>
                        <a:buClrTx/>
                        <a:buSzTx/>
                        <a:buFontTx/>
                        <a:buNone/>
                        <a:tabLst/>
                        <a:defRPr/>
                      </a:pPr>
                      <a:r>
                        <a:rPr lang="en-ZA" sz="1400" kern="1200" noProof="0" dirty="0" smtClean="0">
                          <a:solidFill>
                            <a:srgbClr val="000000"/>
                          </a:solidFill>
                          <a:effectLst/>
                          <a:latin typeface="Arial Narrow"/>
                          <a:ea typeface="Calibri"/>
                          <a:cs typeface="ArialMT"/>
                        </a:rPr>
                        <a:t>National Cycad Management Strategy and Action Plan  approved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16992">
                <a:tc vMerge="1">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endParaRPr kumimoji="0" lang="en-ZA" sz="1200" b="0" i="0" u="none" strike="noStrike" kern="1200" cap="none" spc="0" normalizeH="0" baseline="0" noProof="0" dirty="0" smtClean="0">
                        <a:ln>
                          <a:noFill/>
                        </a:ln>
                        <a:solidFill>
                          <a:srgbClr val="000000"/>
                        </a:solidFill>
                        <a:effectLst/>
                        <a:uLnTx/>
                        <a:uFillTx/>
                        <a:latin typeface="Arial Narrow"/>
                        <a:ea typeface="Calibri"/>
                        <a:cs typeface="ArialM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algn="l">
                        <a:lnSpc>
                          <a:spcPct val="115000"/>
                        </a:lnSpc>
                        <a:spcAft>
                          <a:spcPts val="0"/>
                        </a:spcAft>
                      </a:pPr>
                      <a:endParaRPr lang="en-ZA" sz="1200" kern="1200" dirty="0" smtClean="0">
                        <a:solidFill>
                          <a:srgbClr val="000000"/>
                        </a:solidFill>
                        <a:effectLst/>
                        <a:latin typeface="Arial Narrow"/>
                        <a:ea typeface="Calibri"/>
                        <a:cs typeface="ArialM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a:lnSpc>
                          <a:spcPct val="115000"/>
                        </a:lnSpc>
                        <a:spcAft>
                          <a:spcPts val="0"/>
                        </a:spcAft>
                      </a:pPr>
                      <a:r>
                        <a:rPr lang="en-ZA" sz="1400" kern="1200" dirty="0" smtClean="0">
                          <a:solidFill>
                            <a:srgbClr val="000000"/>
                          </a:solidFill>
                          <a:effectLst/>
                          <a:latin typeface="Arial Narrow"/>
                          <a:ea typeface="Calibri"/>
                          <a:cs typeface="ArialMT"/>
                        </a:rPr>
                        <a:t>NBSAP review conducted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black"/>
                          </a:solidFill>
                          <a:effectLst/>
                          <a:uLnTx/>
                          <a:uFillTx/>
                          <a:latin typeface="Arial Narrow" pitchFamily="34" charset="0"/>
                          <a:ea typeface="+mn-ea"/>
                          <a:cs typeface="+mn-cs"/>
                        </a:rPr>
                        <a:t>Progress:</a:t>
                      </a:r>
                    </a:p>
                    <a:p>
                      <a:pPr marL="0" marR="0" lvl="0" indent="0" algn="l" defTabSz="457200" rtl="0" eaLnBrk="1" fontAlgn="auto" latinLnBrk="0" hangingPunct="1">
                        <a:lnSpc>
                          <a:spcPct val="115000"/>
                        </a:lnSpc>
                        <a:spcBef>
                          <a:spcPts val="0"/>
                        </a:spcBef>
                        <a:spcAft>
                          <a:spcPts val="0"/>
                        </a:spcAft>
                        <a:buClrTx/>
                        <a:buSzTx/>
                        <a:buFontTx/>
                        <a:buNone/>
                        <a:tabLst/>
                        <a:defRPr/>
                      </a:pPr>
                      <a:r>
                        <a:rPr lang="en-ZA" sz="1400" kern="1200" noProof="0" dirty="0" smtClean="0">
                          <a:solidFill>
                            <a:srgbClr val="000000"/>
                          </a:solidFill>
                          <a:effectLst/>
                          <a:latin typeface="Arial Narrow"/>
                          <a:ea typeface="Calibri"/>
                          <a:cs typeface="ArialMT"/>
                        </a:rPr>
                        <a:t>Draft NBSAP developed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2" name="Slide Number Placeholder 1"/>
          <p:cNvSpPr>
            <a:spLocks noGrp="1"/>
          </p:cNvSpPr>
          <p:nvPr>
            <p:ph type="sldNum" sz="quarter" idx="12"/>
          </p:nvPr>
        </p:nvSpPr>
        <p:spPr/>
        <p:txBody>
          <a:bodyPr/>
          <a:lstStyle/>
          <a:p>
            <a:pPr>
              <a:defRPr/>
            </a:pPr>
            <a:fld id="{9C457303-9F10-4D8F-8D76-077531F17F12}" type="slidenum">
              <a:rPr lang="en-US" smtClean="0">
                <a:solidFill>
                  <a:prstClr val="black">
                    <a:tint val="75000"/>
                  </a:prstClr>
                </a:solidFill>
              </a:rPr>
              <a:pPr>
                <a:defRPr/>
              </a:pPr>
              <a:t>63</a:t>
            </a:fld>
            <a:endParaRPr lang="en-US">
              <a:solidFill>
                <a:prstClr val="black">
                  <a:tint val="75000"/>
                </a:prstClr>
              </a:solidFill>
            </a:endParaRPr>
          </a:p>
        </p:txBody>
      </p:sp>
    </p:spTree>
    <p:extLst>
      <p:ext uri="{BB962C8B-B14F-4D97-AF65-F5344CB8AC3E}">
        <p14:creationId xmlns:p14="http://schemas.microsoft.com/office/powerpoint/2010/main" val="286344578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Title 1"/>
          <p:cNvSpPr>
            <a:spLocks noGrp="1"/>
          </p:cNvSpPr>
          <p:nvPr>
            <p:ph type="title"/>
          </p:nvPr>
        </p:nvSpPr>
        <p:spPr>
          <a:xfrm>
            <a:off x="457200" y="97658"/>
            <a:ext cx="8229600" cy="584344"/>
          </a:xfrm>
        </p:spPr>
        <p:txBody>
          <a:bodyPr/>
          <a:lstStyle/>
          <a:p>
            <a:pPr eaLnBrk="1" hangingPunct="1"/>
            <a:r>
              <a:rPr lang="en-ZA" altLang="en-US" sz="2600" dirty="0">
                <a:solidFill>
                  <a:srgbClr val="008000"/>
                </a:solidFill>
              </a:rPr>
              <a:t>PROGRAMME 5:  BIODIVERSITY AND CONSERVATION</a:t>
            </a:r>
            <a:endParaRPr lang="en-US" altLang="en-US" sz="2600" dirty="0">
              <a:solidFill>
                <a:srgbClr val="008000"/>
              </a:solidFill>
            </a:endParaRPr>
          </a:p>
        </p:txBody>
      </p:sp>
      <p:graphicFrame>
        <p:nvGraphicFramePr>
          <p:cNvPr id="12" name="Group 121"/>
          <p:cNvGraphicFramePr>
            <a:graphicFrameLocks noGrp="1"/>
          </p:cNvGraphicFramePr>
          <p:nvPr>
            <p:ph idx="1"/>
            <p:extLst>
              <p:ext uri="{D42A27DB-BD31-4B8C-83A1-F6EECF244321}">
                <p14:modId xmlns:p14="http://schemas.microsoft.com/office/powerpoint/2010/main" val="1868357310"/>
              </p:ext>
            </p:extLst>
          </p:nvPr>
        </p:nvGraphicFramePr>
        <p:xfrm>
          <a:off x="259307" y="738205"/>
          <a:ext cx="8679977" cy="4520883"/>
        </p:xfrm>
        <a:graphic>
          <a:graphicData uri="http://schemas.openxmlformats.org/drawingml/2006/table">
            <a:tbl>
              <a:tblPr/>
              <a:tblGrid>
                <a:gridCol w="2169994"/>
                <a:gridCol w="2033517"/>
                <a:gridCol w="2085911"/>
                <a:gridCol w="2390555"/>
              </a:tblGrid>
              <a:tr h="201920">
                <a:tc gridSpan="4">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schemeClr val="bg1"/>
                          </a:solidFill>
                          <a:effectLst/>
                          <a:uLnTx/>
                          <a:uFillTx/>
                          <a:latin typeface="Arial Narrow" pitchFamily="34" charset="0"/>
                          <a:ea typeface="+mn-ea"/>
                          <a:cs typeface="+mn-cs"/>
                        </a:rPr>
                        <a:t>SO: Biodiversity Conserved, Protected and Threats Mitigated</a:t>
                      </a:r>
                    </a:p>
                  </a:txBody>
                  <a:tcPr marL="91454" marR="9145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hMerge="1">
                  <a:txBody>
                    <a:bodyPr/>
                    <a:lstStyle/>
                    <a:p>
                      <a:endParaRPr lang="en-ZA"/>
                    </a:p>
                  </a:txBody>
                  <a:tcPr/>
                </a:tc>
                <a:tc hMerge="1">
                  <a:txBody>
                    <a:bodyPr/>
                    <a:lstStyle/>
                    <a:p>
                      <a:endParaRPr lang="en-ZA"/>
                    </a:p>
                  </a:txBody>
                  <a:tcPr/>
                </a:tc>
                <a:tc hMerge="1">
                  <a:txBody>
                    <a:bodyPr/>
                    <a:lstStyle/>
                    <a:p>
                      <a:endParaRPr lang="en-ZA"/>
                    </a:p>
                  </a:txBody>
                  <a:tcPr/>
                </a:tc>
              </a:tr>
              <a:tr h="41921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smtClean="0">
                          <a:ln>
                            <a:noFill/>
                          </a:ln>
                          <a:solidFill>
                            <a:schemeClr val="bg1"/>
                          </a:solidFill>
                          <a:effectLst/>
                          <a:latin typeface="Arial Narrow" pitchFamily="34" charset="0"/>
                          <a:ea typeface="+mn-ea"/>
                          <a:cs typeface="Arial" charset="0"/>
                        </a:rPr>
                        <a:t>Performance indicator </a:t>
                      </a:r>
                    </a:p>
                  </a:txBody>
                  <a:tcPr marL="91454" marR="9145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algn="ctr">
                        <a:lnSpc>
                          <a:spcPct val="115000"/>
                        </a:lnSpc>
                        <a:spcAft>
                          <a:spcPts val="0"/>
                        </a:spcAft>
                      </a:pPr>
                      <a:r>
                        <a:rPr kumimoji="0" lang="en-ZA" sz="1400" b="1" i="0" u="none" strike="noStrike" kern="1200" cap="none" spc="0" normalizeH="0" baseline="0" dirty="0">
                          <a:ln>
                            <a:noFill/>
                          </a:ln>
                          <a:solidFill>
                            <a:schemeClr val="bg1"/>
                          </a:solidFill>
                          <a:effectLst/>
                          <a:uLnTx/>
                          <a:uFillTx/>
                          <a:latin typeface="Arial Narrow" pitchFamily="34" charset="0"/>
                          <a:ea typeface="+mn-ea"/>
                          <a:cs typeface="Arial" pitchFamily="34" charset="0"/>
                        </a:rPr>
                        <a:t>BASELINE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algn="ctr">
                        <a:lnSpc>
                          <a:spcPct val="115000"/>
                        </a:lnSpc>
                        <a:spcAft>
                          <a:spcPts val="0"/>
                        </a:spcAft>
                      </a:pPr>
                      <a:r>
                        <a:rPr kumimoji="0" lang="en-ZA" sz="1400" b="1" i="0" u="none" strike="noStrike" kern="1200" cap="none" spc="0" normalizeH="0" baseline="0" dirty="0">
                          <a:ln>
                            <a:noFill/>
                          </a:ln>
                          <a:solidFill>
                            <a:schemeClr val="bg1"/>
                          </a:solidFill>
                          <a:effectLst/>
                          <a:uLnTx/>
                          <a:uFillTx/>
                          <a:latin typeface="Arial Narrow" pitchFamily="34" charset="0"/>
                          <a:ea typeface="+mn-ea"/>
                          <a:cs typeface="Arial" pitchFamily="34" charset="0"/>
                        </a:rPr>
                        <a:t>ANNUAL TARGET </a:t>
                      </a:r>
                    </a:p>
                    <a:p>
                      <a:pPr algn="ctr">
                        <a:lnSpc>
                          <a:spcPct val="115000"/>
                        </a:lnSpc>
                        <a:spcAft>
                          <a:spcPts val="0"/>
                        </a:spcAft>
                      </a:pPr>
                      <a:r>
                        <a:rPr kumimoji="0" lang="en-ZA" sz="1400" b="1" i="0" u="none" strike="noStrike" kern="1200" cap="none" spc="0" normalizeH="0" baseline="0" dirty="0">
                          <a:ln>
                            <a:noFill/>
                          </a:ln>
                          <a:solidFill>
                            <a:schemeClr val="bg1"/>
                          </a:solidFill>
                          <a:effectLst/>
                          <a:uLnTx/>
                          <a:uFillTx/>
                          <a:latin typeface="Arial Narrow" pitchFamily="34" charset="0"/>
                          <a:ea typeface="+mn-ea"/>
                          <a:cs typeface="Arial" pitchFamily="34" charset="0"/>
                        </a:rPr>
                        <a:t>2014/15</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smtClean="0">
                          <a:ln>
                            <a:noFill/>
                          </a:ln>
                          <a:solidFill>
                            <a:schemeClr val="bg1"/>
                          </a:solidFill>
                          <a:effectLst/>
                          <a:uLnTx/>
                          <a:uFillTx/>
                          <a:latin typeface="Arial Narrow" pitchFamily="34" charset="0"/>
                          <a:ea typeface="+mn-ea"/>
                          <a:cs typeface="Arial" pitchFamily="34" charset="0"/>
                        </a:rPr>
                        <a:t>Achievements/Challenges/Corrective measures</a:t>
                      </a:r>
                    </a:p>
                  </a:txBody>
                  <a:tcPr marL="91454" marR="9145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r>
              <a:tr h="416789">
                <a:tc rowSpan="2">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kumimoji="0" lang="en-ZA" sz="1400" b="0" i="0" u="none" strike="noStrike" kern="1200" cap="none" spc="0" normalizeH="0" baseline="0" noProof="0" dirty="0" smtClean="0">
                          <a:ln>
                            <a:noFill/>
                          </a:ln>
                          <a:solidFill>
                            <a:srgbClr val="000000"/>
                          </a:solidFill>
                          <a:effectLst/>
                          <a:uLnTx/>
                          <a:uFillTx/>
                          <a:latin typeface="Arial Narrow" panose="020B0606020202030204" pitchFamily="34" charset="0"/>
                          <a:ea typeface="Calibri"/>
                          <a:cs typeface="ArialMT"/>
                        </a:rPr>
                        <a:t>Number of tools to mitigate threats to biodiversity</a:t>
                      </a:r>
                    </a:p>
                    <a:p>
                      <a:pPr marL="0" marR="0" lvl="0" indent="0" algn="l" defTabSz="457200" rtl="0" eaLnBrk="1" fontAlgn="auto" latinLnBrk="0" hangingPunct="1">
                        <a:lnSpc>
                          <a:spcPct val="115000"/>
                        </a:lnSpc>
                        <a:spcBef>
                          <a:spcPts val="0"/>
                        </a:spcBef>
                        <a:spcAft>
                          <a:spcPts val="0"/>
                        </a:spcAft>
                        <a:buClrTx/>
                        <a:buSzTx/>
                        <a:buFontTx/>
                        <a:buNone/>
                        <a:tabLst/>
                        <a:defRPr/>
                      </a:pPr>
                      <a:endParaRPr kumimoji="0" lang="en-ZA" sz="1400" b="0" i="0" u="none" strike="noStrike" kern="1200" cap="none" spc="0" normalizeH="0" baseline="0" noProof="0" dirty="0" smtClean="0">
                        <a:ln>
                          <a:noFill/>
                        </a:ln>
                        <a:solidFill>
                          <a:srgbClr val="000000"/>
                        </a:solidFill>
                        <a:effectLst/>
                        <a:uLnTx/>
                        <a:uFillTx/>
                        <a:latin typeface="Arial Narrow" panose="020B0606020202030204" pitchFamily="34" charset="0"/>
                        <a:ea typeface="Calibri"/>
                        <a:cs typeface="ArialM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a:lnSpc>
                          <a:spcPct val="115000"/>
                        </a:lnSpc>
                        <a:spcAft>
                          <a:spcPts val="0"/>
                        </a:spcAft>
                      </a:pPr>
                      <a:r>
                        <a:rPr lang="en-ZA" sz="1400" kern="1200" dirty="0" smtClean="0">
                          <a:solidFill>
                            <a:srgbClr val="000000"/>
                          </a:solidFill>
                          <a:effectLst/>
                          <a:latin typeface="Arial Narrow" panose="020B0606020202030204" pitchFamily="34" charset="0"/>
                          <a:ea typeface="Calibri"/>
                          <a:cs typeface="ArialMT"/>
                        </a:rPr>
                        <a:t>NAP to combat land</a:t>
                      </a:r>
                    </a:p>
                    <a:p>
                      <a:pPr algn="l">
                        <a:lnSpc>
                          <a:spcPct val="115000"/>
                        </a:lnSpc>
                        <a:spcAft>
                          <a:spcPts val="0"/>
                        </a:spcAft>
                      </a:pPr>
                      <a:r>
                        <a:rPr lang="en-ZA" sz="1400" kern="1200" dirty="0" smtClean="0">
                          <a:solidFill>
                            <a:srgbClr val="000000"/>
                          </a:solidFill>
                          <a:effectLst/>
                          <a:latin typeface="Arial Narrow" panose="020B0606020202030204" pitchFamily="34" charset="0"/>
                          <a:ea typeface="Calibri"/>
                          <a:cs typeface="ArialMT"/>
                        </a:rPr>
                        <a:t>degradation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a:lnSpc>
                          <a:spcPct val="115000"/>
                        </a:lnSpc>
                        <a:spcAft>
                          <a:spcPts val="0"/>
                        </a:spcAft>
                      </a:pPr>
                      <a:r>
                        <a:rPr lang="en-ZA" sz="1400" kern="1200" dirty="0" smtClean="0">
                          <a:solidFill>
                            <a:srgbClr val="000000"/>
                          </a:solidFill>
                          <a:effectLst/>
                          <a:latin typeface="Arial Narrow" panose="020B0606020202030204" pitchFamily="34" charset="0"/>
                          <a:ea typeface="Calibri"/>
                          <a:cs typeface="ArialMT"/>
                        </a:rPr>
                        <a:t>NAP review and alignment with the UNCCD 10 year Strategy and Framework finalised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black"/>
                          </a:solidFill>
                          <a:effectLst/>
                          <a:uLnTx/>
                          <a:uFillTx/>
                          <a:latin typeface="Arial Narrow" pitchFamily="34" charset="0"/>
                          <a:ea typeface="+mn-ea"/>
                          <a:cs typeface="+mn-cs"/>
                        </a:rPr>
                        <a:t>Progress:</a:t>
                      </a:r>
                    </a:p>
                    <a:p>
                      <a:pPr marL="0" marR="0" lvl="0" indent="0" algn="l" defTabSz="457200" rtl="0" eaLnBrk="1" fontAlgn="auto" latinLnBrk="0" hangingPunct="1">
                        <a:lnSpc>
                          <a:spcPct val="115000"/>
                        </a:lnSpc>
                        <a:spcBef>
                          <a:spcPts val="0"/>
                        </a:spcBef>
                        <a:spcAft>
                          <a:spcPts val="0"/>
                        </a:spcAft>
                        <a:buClrTx/>
                        <a:buSzTx/>
                        <a:buFontTx/>
                        <a:buNone/>
                        <a:tabLst/>
                        <a:defRPr/>
                      </a:pPr>
                      <a:r>
                        <a:rPr lang="en-ZA" sz="1400" kern="1200" noProof="0" dirty="0" smtClean="0">
                          <a:solidFill>
                            <a:srgbClr val="000000"/>
                          </a:solidFill>
                          <a:effectLst/>
                          <a:latin typeface="Arial Narrow" panose="020B0606020202030204" pitchFamily="34" charset="0"/>
                          <a:ea typeface="Calibri"/>
                          <a:cs typeface="ArialMT"/>
                        </a:rPr>
                        <a:t>NAP review and alignment with the UNCCD 10 year Strategy and Framework finalised. Implementation plan of the revised NAP developed.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842882">
                <a:tc vMerge="1">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endParaRPr kumimoji="0" lang="en-ZA" sz="1200" b="0" i="0" u="none" strike="noStrike" kern="1200" cap="none" spc="0" normalizeH="0" baseline="0" noProof="0" dirty="0" smtClean="0">
                        <a:ln>
                          <a:noFill/>
                        </a:ln>
                        <a:solidFill>
                          <a:srgbClr val="000000"/>
                        </a:solidFill>
                        <a:effectLst/>
                        <a:uLnTx/>
                        <a:uFillTx/>
                        <a:latin typeface="Arial Narrow"/>
                        <a:ea typeface="Calibri"/>
                        <a:cs typeface="ArialM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a:lnSpc>
                          <a:spcPct val="115000"/>
                        </a:lnSpc>
                        <a:spcAft>
                          <a:spcPts val="0"/>
                        </a:spcAft>
                      </a:pPr>
                      <a:r>
                        <a:rPr lang="en-ZA" sz="1400" kern="1200" dirty="0" smtClean="0">
                          <a:solidFill>
                            <a:srgbClr val="000000"/>
                          </a:solidFill>
                          <a:effectLst/>
                          <a:latin typeface="Arial Narrow" panose="020B0606020202030204" pitchFamily="34" charset="0"/>
                          <a:ea typeface="Calibri"/>
                          <a:cs typeface="ArialMT"/>
                        </a:rPr>
                        <a:t>Biodiversity Climate Change Adaptation Frameworks for 9</a:t>
                      </a:r>
                    </a:p>
                    <a:p>
                      <a:pPr algn="l">
                        <a:lnSpc>
                          <a:spcPct val="115000"/>
                        </a:lnSpc>
                        <a:spcAft>
                          <a:spcPts val="0"/>
                        </a:spcAft>
                      </a:pPr>
                      <a:r>
                        <a:rPr lang="en-ZA" sz="1400" kern="1200" dirty="0" smtClean="0">
                          <a:solidFill>
                            <a:srgbClr val="000000"/>
                          </a:solidFill>
                          <a:effectLst/>
                          <a:latin typeface="Arial Narrow" panose="020B0606020202030204" pitchFamily="34" charset="0"/>
                          <a:ea typeface="Calibri"/>
                          <a:cs typeface="ArialMT"/>
                        </a:rPr>
                        <a:t>biomes developed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a:lnSpc>
                          <a:spcPct val="115000"/>
                        </a:lnSpc>
                        <a:spcAft>
                          <a:spcPts val="0"/>
                        </a:spcAft>
                      </a:pPr>
                      <a:r>
                        <a:rPr lang="en-ZA" sz="1400" kern="1200" dirty="0" smtClean="0">
                          <a:solidFill>
                            <a:srgbClr val="000000"/>
                          </a:solidFill>
                          <a:effectLst/>
                          <a:latin typeface="Arial Narrow" panose="020B0606020202030204" pitchFamily="34" charset="0"/>
                          <a:ea typeface="Calibri"/>
                          <a:cs typeface="ArialMT"/>
                        </a:rPr>
                        <a:t>Draft Biodiversity Climate Change Adaptation Plans for 9 biomes developed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black"/>
                          </a:solidFill>
                          <a:effectLst/>
                          <a:uLnTx/>
                          <a:uFillTx/>
                          <a:latin typeface="Arial Narrow" pitchFamily="34" charset="0"/>
                          <a:ea typeface="+mn-ea"/>
                          <a:cs typeface="+mn-cs"/>
                        </a:rPr>
                        <a:t>Progress:</a:t>
                      </a:r>
                    </a:p>
                    <a:p>
                      <a:pPr marL="0" marR="0" lvl="0" indent="0" algn="l" defTabSz="457200" rtl="0" eaLnBrk="1" fontAlgn="auto" latinLnBrk="0" hangingPunct="1">
                        <a:lnSpc>
                          <a:spcPct val="115000"/>
                        </a:lnSpc>
                        <a:spcBef>
                          <a:spcPts val="0"/>
                        </a:spcBef>
                        <a:spcAft>
                          <a:spcPts val="0"/>
                        </a:spcAft>
                        <a:buClrTx/>
                        <a:buSzTx/>
                        <a:buFontTx/>
                        <a:buNone/>
                        <a:tabLst/>
                        <a:defRPr/>
                      </a:pPr>
                      <a:r>
                        <a:rPr lang="en-ZA" sz="1400" kern="1200" noProof="0" dirty="0" smtClean="0">
                          <a:solidFill>
                            <a:srgbClr val="000000"/>
                          </a:solidFill>
                          <a:effectLst/>
                          <a:latin typeface="Arial Narrow" panose="020B0606020202030204" pitchFamily="34" charset="0"/>
                          <a:ea typeface="Calibri"/>
                          <a:cs typeface="ArialMT"/>
                        </a:rPr>
                        <a:t>Draft Biodiversity climate change adaptation plans for 9 biomes developed.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11322">
                <a:tc rowSpan="2">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kumimoji="0" lang="en-ZA" sz="1400" b="0" i="0" u="none" strike="noStrike" kern="1200" cap="none" spc="0" normalizeH="0" baseline="0" noProof="0" dirty="0" smtClean="0">
                          <a:ln>
                            <a:noFill/>
                          </a:ln>
                          <a:solidFill>
                            <a:srgbClr val="000000"/>
                          </a:solidFill>
                          <a:effectLst/>
                          <a:uLnTx/>
                          <a:uFillTx/>
                          <a:latin typeface="Arial Narrow" panose="020B0606020202030204" pitchFamily="34" charset="0"/>
                          <a:ea typeface="Calibri"/>
                          <a:cs typeface="ArialMT"/>
                        </a:rPr>
                        <a:t>Tools for the</a:t>
                      </a:r>
                    </a:p>
                    <a:p>
                      <a:pPr marL="0" marR="0" lvl="0" indent="0" algn="l" defTabSz="457200" rtl="0" eaLnBrk="1" fontAlgn="auto" latinLnBrk="0" hangingPunct="1">
                        <a:lnSpc>
                          <a:spcPct val="115000"/>
                        </a:lnSpc>
                        <a:spcBef>
                          <a:spcPts val="0"/>
                        </a:spcBef>
                        <a:spcAft>
                          <a:spcPts val="0"/>
                        </a:spcAft>
                        <a:buClrTx/>
                        <a:buSzTx/>
                        <a:buFontTx/>
                        <a:buNone/>
                        <a:tabLst/>
                        <a:defRPr/>
                      </a:pPr>
                      <a:r>
                        <a:rPr kumimoji="0" lang="en-ZA" sz="1400" b="0" i="0" u="none" strike="noStrike" kern="1200" cap="none" spc="0" normalizeH="0" baseline="0" noProof="0" dirty="0" smtClean="0">
                          <a:ln>
                            <a:noFill/>
                          </a:ln>
                          <a:solidFill>
                            <a:srgbClr val="000000"/>
                          </a:solidFill>
                          <a:effectLst/>
                          <a:uLnTx/>
                          <a:uFillTx/>
                          <a:latin typeface="Arial Narrow" panose="020B0606020202030204" pitchFamily="34" charset="0"/>
                          <a:ea typeface="Calibri"/>
                          <a:cs typeface="ArialMT"/>
                        </a:rPr>
                        <a:t>implementation of the Ramsar Convention</a:t>
                      </a:r>
                    </a:p>
                    <a:p>
                      <a:pPr marL="0" marR="0" lvl="0" indent="0" algn="l" defTabSz="457200" rtl="0" eaLnBrk="1" fontAlgn="auto" latinLnBrk="0" hangingPunct="1">
                        <a:lnSpc>
                          <a:spcPct val="115000"/>
                        </a:lnSpc>
                        <a:spcBef>
                          <a:spcPts val="0"/>
                        </a:spcBef>
                        <a:spcAft>
                          <a:spcPts val="0"/>
                        </a:spcAft>
                        <a:buClrTx/>
                        <a:buSzTx/>
                        <a:buFontTx/>
                        <a:buNone/>
                        <a:tabLst/>
                        <a:defRPr/>
                      </a:pPr>
                      <a:r>
                        <a:rPr kumimoji="0" lang="en-ZA" sz="1400" b="0" i="0" u="none" strike="noStrike" kern="1200" cap="none" spc="0" normalizeH="0" baseline="0" noProof="0" dirty="0" smtClean="0">
                          <a:ln>
                            <a:noFill/>
                          </a:ln>
                          <a:solidFill>
                            <a:srgbClr val="000000"/>
                          </a:solidFill>
                          <a:effectLst/>
                          <a:uLnTx/>
                          <a:uFillTx/>
                          <a:latin typeface="Arial Narrow" panose="020B0606020202030204" pitchFamily="34" charset="0"/>
                          <a:ea typeface="Calibri"/>
                          <a:cs typeface="ArialMT"/>
                        </a:rPr>
                        <a:t>developed and</a:t>
                      </a:r>
                    </a:p>
                    <a:p>
                      <a:pPr marL="0" marR="0" lvl="0" indent="0" algn="l" defTabSz="457200" rtl="0" eaLnBrk="1" fontAlgn="auto" latinLnBrk="0" hangingPunct="1">
                        <a:lnSpc>
                          <a:spcPct val="115000"/>
                        </a:lnSpc>
                        <a:spcBef>
                          <a:spcPts val="0"/>
                        </a:spcBef>
                        <a:spcAft>
                          <a:spcPts val="0"/>
                        </a:spcAft>
                        <a:buClrTx/>
                        <a:buSzTx/>
                        <a:buFontTx/>
                        <a:buNone/>
                        <a:tabLst/>
                        <a:defRPr/>
                      </a:pPr>
                      <a:r>
                        <a:rPr kumimoji="0" lang="en-ZA" sz="1400" b="0" i="0" u="none" strike="noStrike" kern="1200" cap="none" spc="0" normalizeH="0" baseline="0" noProof="0" dirty="0" smtClean="0">
                          <a:ln>
                            <a:noFill/>
                          </a:ln>
                          <a:solidFill>
                            <a:srgbClr val="000000"/>
                          </a:solidFill>
                          <a:effectLst/>
                          <a:uLnTx/>
                          <a:uFillTx/>
                          <a:latin typeface="Arial Narrow" panose="020B0606020202030204" pitchFamily="34" charset="0"/>
                          <a:ea typeface="Calibri"/>
                          <a:cs typeface="ArialMT"/>
                        </a:rPr>
                        <a:t>implemented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algn="l">
                        <a:lnSpc>
                          <a:spcPct val="115000"/>
                        </a:lnSpc>
                        <a:spcAft>
                          <a:spcPts val="0"/>
                        </a:spcAft>
                      </a:pPr>
                      <a:r>
                        <a:rPr lang="en-ZA" sz="1400" kern="1200" dirty="0" smtClean="0">
                          <a:solidFill>
                            <a:srgbClr val="000000"/>
                          </a:solidFill>
                          <a:effectLst/>
                          <a:latin typeface="Arial Narrow" panose="020B0606020202030204" pitchFamily="34" charset="0"/>
                          <a:ea typeface="Calibri"/>
                          <a:cs typeface="ArialMT"/>
                        </a:rPr>
                        <a:t>20 management plans for Ramsar sites.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a:lnSpc>
                          <a:spcPct val="115000"/>
                        </a:lnSpc>
                        <a:spcAft>
                          <a:spcPts val="0"/>
                        </a:spcAft>
                      </a:pPr>
                      <a:r>
                        <a:rPr kumimoji="0" lang="en-ZA" sz="1400" b="0" i="0" u="none" strike="noStrike" kern="1200" cap="none" spc="0" normalizeH="0" baseline="0" dirty="0" smtClean="0">
                          <a:ln>
                            <a:noFill/>
                          </a:ln>
                          <a:solidFill>
                            <a:srgbClr val="000000"/>
                          </a:solidFill>
                          <a:effectLst/>
                          <a:uLnTx/>
                          <a:uFillTx/>
                          <a:latin typeface="Arial Narrow" panose="020B0606020202030204" pitchFamily="34" charset="0"/>
                          <a:ea typeface="Calibri"/>
                          <a:cs typeface="ArialMT"/>
                        </a:rPr>
                        <a:t>One Ramsar site designated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black"/>
                          </a:solidFill>
                          <a:effectLst/>
                          <a:uLnTx/>
                          <a:uFillTx/>
                          <a:latin typeface="Arial Narrow" pitchFamily="34" charset="0"/>
                          <a:ea typeface="+mn-ea"/>
                          <a:cs typeface="+mn-cs"/>
                        </a:rPr>
                        <a:t>Progress:</a:t>
                      </a:r>
                    </a:p>
                    <a:p>
                      <a:pPr marL="0" marR="0" lvl="0" indent="0" algn="l" defTabSz="457200" rtl="0" eaLnBrk="1" fontAlgn="auto" latinLnBrk="0" hangingPunct="1">
                        <a:lnSpc>
                          <a:spcPct val="115000"/>
                        </a:lnSpc>
                        <a:spcBef>
                          <a:spcPts val="0"/>
                        </a:spcBef>
                        <a:spcAft>
                          <a:spcPts val="0"/>
                        </a:spcAft>
                        <a:buClrTx/>
                        <a:buSzTx/>
                        <a:buFontTx/>
                        <a:buNone/>
                        <a:tabLst/>
                        <a:defRPr/>
                      </a:pPr>
                      <a:r>
                        <a:rPr kumimoji="0" lang="en-ZA" sz="1400" b="0" i="0" u="none" strike="noStrike" kern="1200" cap="none" spc="0" normalizeH="0" baseline="0" dirty="0" smtClean="0">
                          <a:ln>
                            <a:noFill/>
                          </a:ln>
                          <a:solidFill>
                            <a:srgbClr val="000000"/>
                          </a:solidFill>
                          <a:effectLst/>
                          <a:uLnTx/>
                          <a:uFillTx/>
                          <a:latin typeface="Arial Narrow" panose="020B0606020202030204" pitchFamily="34" charset="0"/>
                          <a:ea typeface="Calibri"/>
                          <a:cs typeface="ArialMT"/>
                        </a:rPr>
                        <a:t>False bay Nature Reserve designated as Ramsar Site</a:t>
                      </a:r>
                      <a:endParaRPr kumimoji="0" lang="en-ZA" sz="1400" b="0" i="0" u="none" strike="noStrike" kern="1200" cap="none" spc="0" normalizeH="0" baseline="0" noProof="0" dirty="0" smtClean="0">
                        <a:ln>
                          <a:noFill/>
                        </a:ln>
                        <a:solidFill>
                          <a:srgbClr val="000000"/>
                        </a:solidFill>
                        <a:effectLst/>
                        <a:uLnTx/>
                        <a:uFillTx/>
                        <a:latin typeface="Arial Narrow" panose="020B0606020202030204" pitchFamily="34" charset="0"/>
                        <a:ea typeface="Calibri"/>
                        <a:cs typeface="ArialM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15811">
                <a:tc vMerge="1">
                  <a:txBody>
                    <a:bodyPr/>
                    <a:lstStyle/>
                    <a:p>
                      <a:endParaRPr lang="en-ZA"/>
                    </a:p>
                  </a:txBody>
                  <a:tcPr/>
                </a:tc>
                <a:tc vMerge="1">
                  <a:txBody>
                    <a:bodyPr/>
                    <a:lstStyle/>
                    <a:p>
                      <a:endParaRPr lang="en-ZA"/>
                    </a:p>
                  </a:txBody>
                  <a:tcPr/>
                </a:tc>
                <a:tc>
                  <a:txBody>
                    <a:bodyPr/>
                    <a:lstStyle/>
                    <a:p>
                      <a:r>
                        <a:rPr kumimoji="0" lang="en-ZA" sz="1400" b="0" i="0" u="none" strike="noStrike" kern="1200" cap="none" spc="0" normalizeH="0" baseline="0" dirty="0" smtClean="0">
                          <a:ln>
                            <a:noFill/>
                          </a:ln>
                          <a:solidFill>
                            <a:srgbClr val="000000"/>
                          </a:solidFill>
                          <a:effectLst/>
                          <a:uLnTx/>
                          <a:uFillTx/>
                          <a:latin typeface="Arial Narrow" panose="020B0606020202030204" pitchFamily="34" charset="0"/>
                          <a:ea typeface="Calibri"/>
                          <a:cs typeface="ArialMT"/>
                        </a:rPr>
                        <a:t>Draft strategy to remove sites from the </a:t>
                      </a:r>
                      <a:r>
                        <a:rPr kumimoji="0" lang="en-ZA" sz="1400" b="0" i="0" u="none" strike="noStrike" kern="1200" cap="none" spc="0" normalizeH="0" baseline="0" dirty="0" err="1" smtClean="0">
                          <a:ln>
                            <a:noFill/>
                          </a:ln>
                          <a:solidFill>
                            <a:srgbClr val="000000"/>
                          </a:solidFill>
                          <a:effectLst/>
                          <a:uLnTx/>
                          <a:uFillTx/>
                          <a:latin typeface="Arial Narrow" panose="020B0606020202030204" pitchFamily="34" charset="0"/>
                          <a:ea typeface="Calibri"/>
                          <a:cs typeface="ArialMT"/>
                        </a:rPr>
                        <a:t>Montreux</a:t>
                      </a:r>
                      <a:r>
                        <a:rPr kumimoji="0" lang="en-ZA" sz="1400" b="0" i="0" u="none" strike="noStrike" kern="1200" cap="none" spc="0" normalizeH="0" baseline="0" dirty="0" smtClean="0">
                          <a:ln>
                            <a:noFill/>
                          </a:ln>
                          <a:solidFill>
                            <a:srgbClr val="000000"/>
                          </a:solidFill>
                          <a:effectLst/>
                          <a:uLnTx/>
                          <a:uFillTx/>
                          <a:latin typeface="Arial Narrow" panose="020B0606020202030204" pitchFamily="34" charset="0"/>
                          <a:ea typeface="Calibri"/>
                          <a:cs typeface="ArialMT"/>
                        </a:rPr>
                        <a:t> record developed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black"/>
                          </a:solidFill>
                          <a:effectLst/>
                          <a:uLnTx/>
                          <a:uFillTx/>
                          <a:latin typeface="Arial Narrow" pitchFamily="34" charset="0"/>
                          <a:ea typeface="+mn-ea"/>
                          <a:cs typeface="+mn-cs"/>
                        </a:rPr>
                        <a:t>Progress:</a:t>
                      </a:r>
                    </a:p>
                    <a:p>
                      <a:pPr marL="0" marR="0" lvl="0" indent="0" algn="l" defTabSz="457200" rtl="0" eaLnBrk="1" fontAlgn="auto" latinLnBrk="0" hangingPunct="1">
                        <a:lnSpc>
                          <a:spcPct val="115000"/>
                        </a:lnSpc>
                        <a:spcBef>
                          <a:spcPts val="0"/>
                        </a:spcBef>
                        <a:spcAft>
                          <a:spcPts val="0"/>
                        </a:spcAft>
                        <a:buClrTx/>
                        <a:buSzTx/>
                        <a:buFontTx/>
                        <a:buNone/>
                        <a:tabLst/>
                        <a:defRPr/>
                      </a:pPr>
                      <a:r>
                        <a:rPr kumimoji="0" lang="en-ZA" sz="1400" b="0" i="0" u="none" strike="noStrike" kern="1200" cap="none" spc="0" normalizeH="0" baseline="0" dirty="0" smtClean="0">
                          <a:ln>
                            <a:noFill/>
                          </a:ln>
                          <a:solidFill>
                            <a:srgbClr val="000000"/>
                          </a:solidFill>
                          <a:effectLst/>
                          <a:uLnTx/>
                          <a:uFillTx/>
                          <a:latin typeface="Arial Narrow" panose="020B0606020202030204" pitchFamily="34" charset="0"/>
                          <a:ea typeface="Calibri"/>
                          <a:cs typeface="ArialMT"/>
                        </a:rPr>
                        <a:t>Draft strategy has been developed</a:t>
                      </a:r>
                      <a:r>
                        <a:rPr lang="en-ZA" sz="1400" kern="1200" dirty="0" smtClean="0">
                          <a:solidFill>
                            <a:schemeClr val="tx1"/>
                          </a:solidFill>
                          <a:effectLst/>
                          <a:latin typeface="Arial Narrow" panose="020B0606020202030204" pitchFamily="34" charset="0"/>
                          <a:ea typeface="+mn-ea"/>
                          <a:cs typeface="+mn-cs"/>
                        </a:rPr>
                        <a:t>.</a:t>
                      </a:r>
                      <a:endParaRPr kumimoji="0" lang="en-ZA" sz="1400" b="1" i="0" u="none" strike="noStrike" kern="1200" cap="none" spc="0" normalizeH="0" baseline="0" noProof="0" dirty="0" smtClean="0">
                        <a:ln>
                          <a:noFill/>
                        </a:ln>
                        <a:solidFill>
                          <a:prstClr val="black"/>
                        </a:solidFill>
                        <a:effectLst/>
                        <a:uLnTx/>
                        <a:uFillTx/>
                        <a:latin typeface="Arial Narrow" pitchFamily="34" charset="0"/>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2" name="Slide Number Placeholder 1"/>
          <p:cNvSpPr>
            <a:spLocks noGrp="1"/>
          </p:cNvSpPr>
          <p:nvPr>
            <p:ph type="sldNum" sz="quarter" idx="12"/>
          </p:nvPr>
        </p:nvSpPr>
        <p:spPr/>
        <p:txBody>
          <a:bodyPr/>
          <a:lstStyle/>
          <a:p>
            <a:pPr>
              <a:defRPr/>
            </a:pPr>
            <a:fld id="{9C457303-9F10-4D8F-8D76-077531F17F12}" type="slidenum">
              <a:rPr lang="en-US" smtClean="0">
                <a:solidFill>
                  <a:prstClr val="black">
                    <a:tint val="75000"/>
                  </a:prstClr>
                </a:solidFill>
              </a:rPr>
              <a:pPr>
                <a:defRPr/>
              </a:pPr>
              <a:t>64</a:t>
            </a:fld>
            <a:endParaRPr lang="en-US">
              <a:solidFill>
                <a:prstClr val="black">
                  <a:tint val="75000"/>
                </a:prstClr>
              </a:solidFill>
            </a:endParaRPr>
          </a:p>
        </p:txBody>
      </p:sp>
    </p:spTree>
    <p:extLst>
      <p:ext uri="{BB962C8B-B14F-4D97-AF65-F5344CB8AC3E}">
        <p14:creationId xmlns:p14="http://schemas.microsoft.com/office/powerpoint/2010/main" val="165179590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Title 1"/>
          <p:cNvSpPr>
            <a:spLocks noGrp="1"/>
          </p:cNvSpPr>
          <p:nvPr>
            <p:ph type="title"/>
          </p:nvPr>
        </p:nvSpPr>
        <p:spPr>
          <a:xfrm>
            <a:off x="457200" y="97658"/>
            <a:ext cx="8229600" cy="584344"/>
          </a:xfrm>
        </p:spPr>
        <p:txBody>
          <a:bodyPr/>
          <a:lstStyle/>
          <a:p>
            <a:pPr eaLnBrk="1" hangingPunct="1"/>
            <a:r>
              <a:rPr lang="en-ZA" altLang="en-US" sz="2600" dirty="0">
                <a:solidFill>
                  <a:srgbClr val="008000"/>
                </a:solidFill>
              </a:rPr>
              <a:t>PROGRAMME 5:  BIODIVERSITY AND CONSERVATION</a:t>
            </a:r>
            <a:endParaRPr lang="en-US" altLang="en-US" sz="2600" dirty="0">
              <a:solidFill>
                <a:srgbClr val="008000"/>
              </a:solidFill>
            </a:endParaRPr>
          </a:p>
        </p:txBody>
      </p:sp>
      <p:graphicFrame>
        <p:nvGraphicFramePr>
          <p:cNvPr id="12" name="Group 121"/>
          <p:cNvGraphicFramePr>
            <a:graphicFrameLocks noGrp="1"/>
          </p:cNvGraphicFramePr>
          <p:nvPr>
            <p:ph idx="1"/>
            <p:extLst>
              <p:ext uri="{D42A27DB-BD31-4B8C-83A1-F6EECF244321}">
                <p14:modId xmlns:p14="http://schemas.microsoft.com/office/powerpoint/2010/main" val="1776332611"/>
              </p:ext>
            </p:extLst>
          </p:nvPr>
        </p:nvGraphicFramePr>
        <p:xfrm>
          <a:off x="349590" y="738205"/>
          <a:ext cx="8644285" cy="4564380"/>
        </p:xfrm>
        <a:graphic>
          <a:graphicData uri="http://schemas.openxmlformats.org/drawingml/2006/table">
            <a:tbl>
              <a:tblPr/>
              <a:tblGrid>
                <a:gridCol w="2560758"/>
                <a:gridCol w="1759975"/>
                <a:gridCol w="1720324"/>
                <a:gridCol w="2603228"/>
              </a:tblGrid>
              <a:tr h="201920">
                <a:tc gridSpan="4">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schemeClr val="bg1"/>
                          </a:solidFill>
                          <a:effectLst/>
                          <a:uLnTx/>
                          <a:uFillTx/>
                          <a:latin typeface="Arial Narrow" pitchFamily="34" charset="0"/>
                          <a:ea typeface="+mn-ea"/>
                          <a:cs typeface="+mn-cs"/>
                        </a:rPr>
                        <a:t>SO: Fair Access and Equitable Sharing Of Benefits from Biological Resources Promoted</a:t>
                      </a:r>
                    </a:p>
                  </a:txBody>
                  <a:tcPr marL="91454" marR="9145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hMerge="1">
                  <a:txBody>
                    <a:bodyPr/>
                    <a:lstStyle/>
                    <a:p>
                      <a:endParaRPr lang="en-ZA"/>
                    </a:p>
                  </a:txBody>
                  <a:tcPr/>
                </a:tc>
                <a:tc hMerge="1">
                  <a:txBody>
                    <a:bodyPr/>
                    <a:lstStyle/>
                    <a:p>
                      <a:endParaRPr lang="en-ZA"/>
                    </a:p>
                  </a:txBody>
                  <a:tcPr/>
                </a:tc>
                <a:tc hMerge="1">
                  <a:txBody>
                    <a:bodyPr/>
                    <a:lstStyle/>
                    <a:p>
                      <a:endParaRPr lang="en-ZA"/>
                    </a:p>
                  </a:txBody>
                  <a:tcPr/>
                </a:tc>
              </a:tr>
              <a:tr h="41921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smtClean="0">
                          <a:ln>
                            <a:noFill/>
                          </a:ln>
                          <a:solidFill>
                            <a:schemeClr val="bg1"/>
                          </a:solidFill>
                          <a:effectLst/>
                          <a:latin typeface="Arial Narrow" pitchFamily="34" charset="0"/>
                          <a:ea typeface="+mn-ea"/>
                          <a:cs typeface="Arial" charset="0"/>
                        </a:rPr>
                        <a:t>Performance indicator </a:t>
                      </a:r>
                    </a:p>
                  </a:txBody>
                  <a:tcPr marL="91454" marR="9145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algn="ctr">
                        <a:lnSpc>
                          <a:spcPct val="115000"/>
                        </a:lnSpc>
                        <a:spcAft>
                          <a:spcPts val="0"/>
                        </a:spcAft>
                      </a:pPr>
                      <a:r>
                        <a:rPr kumimoji="0" lang="en-ZA" sz="1400" b="1" i="0" u="none" strike="noStrike" kern="1200" cap="none" spc="0" normalizeH="0" baseline="0" dirty="0" smtClean="0">
                          <a:ln>
                            <a:noFill/>
                          </a:ln>
                          <a:solidFill>
                            <a:schemeClr val="bg1"/>
                          </a:solidFill>
                          <a:effectLst/>
                          <a:uLnTx/>
                          <a:uFillTx/>
                          <a:latin typeface="Arial Narrow" pitchFamily="34" charset="0"/>
                          <a:ea typeface="+mn-ea"/>
                          <a:cs typeface="Arial" pitchFamily="34" charset="0"/>
                        </a:rPr>
                        <a:t>Baseline </a:t>
                      </a:r>
                      <a:endParaRPr kumimoji="0" lang="en-ZA" sz="1400" b="1" i="0" u="none" strike="noStrike" kern="1200" cap="none" spc="0" normalizeH="0" baseline="0" dirty="0">
                        <a:ln>
                          <a:noFill/>
                        </a:ln>
                        <a:solidFill>
                          <a:schemeClr val="bg1"/>
                        </a:solidFill>
                        <a:effectLst/>
                        <a:uLnTx/>
                        <a:uFillTx/>
                        <a:latin typeface="Arial Narrow" pitchFamily="34" charset="0"/>
                        <a:ea typeface="+mn-ea"/>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algn="ctr">
                        <a:lnSpc>
                          <a:spcPct val="115000"/>
                        </a:lnSpc>
                        <a:spcAft>
                          <a:spcPts val="0"/>
                        </a:spcAft>
                      </a:pPr>
                      <a:r>
                        <a:rPr kumimoji="0" lang="en-ZA" sz="1400" b="1" i="0" u="none" strike="noStrike" kern="1200" cap="none" spc="0" normalizeH="0" baseline="0" dirty="0" smtClean="0">
                          <a:ln>
                            <a:noFill/>
                          </a:ln>
                          <a:solidFill>
                            <a:schemeClr val="bg1"/>
                          </a:solidFill>
                          <a:effectLst/>
                          <a:uLnTx/>
                          <a:uFillTx/>
                          <a:latin typeface="Arial Narrow" pitchFamily="34" charset="0"/>
                          <a:ea typeface="+mn-ea"/>
                          <a:cs typeface="Arial" pitchFamily="34" charset="0"/>
                        </a:rPr>
                        <a:t>Annual Target </a:t>
                      </a:r>
                      <a:endParaRPr kumimoji="0" lang="en-ZA" sz="1400" b="1" i="0" u="none" strike="noStrike" kern="1200" cap="none" spc="0" normalizeH="0" baseline="0" dirty="0">
                        <a:ln>
                          <a:noFill/>
                        </a:ln>
                        <a:solidFill>
                          <a:schemeClr val="bg1"/>
                        </a:solidFill>
                        <a:effectLst/>
                        <a:uLnTx/>
                        <a:uFillTx/>
                        <a:latin typeface="Arial Narrow" pitchFamily="34" charset="0"/>
                        <a:ea typeface="+mn-ea"/>
                        <a:cs typeface="Arial" pitchFamily="34" charset="0"/>
                      </a:endParaRPr>
                    </a:p>
                    <a:p>
                      <a:pPr algn="ctr">
                        <a:lnSpc>
                          <a:spcPct val="115000"/>
                        </a:lnSpc>
                        <a:spcAft>
                          <a:spcPts val="0"/>
                        </a:spcAft>
                      </a:pPr>
                      <a:r>
                        <a:rPr kumimoji="0" lang="en-ZA" sz="1400" b="1" i="0" u="none" strike="noStrike" kern="1200" cap="none" spc="0" normalizeH="0" baseline="0" dirty="0">
                          <a:ln>
                            <a:noFill/>
                          </a:ln>
                          <a:solidFill>
                            <a:schemeClr val="bg1"/>
                          </a:solidFill>
                          <a:effectLst/>
                          <a:uLnTx/>
                          <a:uFillTx/>
                          <a:latin typeface="Arial Narrow" pitchFamily="34" charset="0"/>
                          <a:ea typeface="+mn-ea"/>
                          <a:cs typeface="Arial" pitchFamily="34" charset="0"/>
                        </a:rPr>
                        <a:t>2014/15</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smtClean="0">
                          <a:ln>
                            <a:noFill/>
                          </a:ln>
                          <a:solidFill>
                            <a:schemeClr val="bg1"/>
                          </a:solidFill>
                          <a:effectLst/>
                          <a:uLnTx/>
                          <a:uFillTx/>
                          <a:latin typeface="Arial Narrow" pitchFamily="34" charset="0"/>
                          <a:ea typeface="+mn-ea"/>
                          <a:cs typeface="Arial" pitchFamily="34" charset="0"/>
                        </a:rPr>
                        <a:t>Achievements/Challenges/Corrective measures</a:t>
                      </a:r>
                    </a:p>
                  </a:txBody>
                  <a:tcPr marL="91454" marR="9145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r>
              <a:tr h="691307">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kumimoji="0" lang="en-ZA" sz="1400" b="0" i="0" u="none" strike="noStrike" kern="1200" cap="none" spc="0" normalizeH="0" baseline="0" noProof="0" dirty="0" smtClean="0">
                          <a:ln>
                            <a:noFill/>
                          </a:ln>
                          <a:solidFill>
                            <a:srgbClr val="000000"/>
                          </a:solidFill>
                          <a:effectLst/>
                          <a:uLnTx/>
                          <a:uFillTx/>
                          <a:latin typeface="Arial Narrow"/>
                          <a:ea typeface="Calibri"/>
                          <a:cs typeface="ArialMT"/>
                        </a:rPr>
                        <a:t>Biodiversity Sector</a:t>
                      </a:r>
                    </a:p>
                    <a:p>
                      <a:pPr marL="0" marR="0" lvl="0" indent="0" algn="l" defTabSz="457200" rtl="0" eaLnBrk="1" fontAlgn="auto" latinLnBrk="0" hangingPunct="1">
                        <a:lnSpc>
                          <a:spcPct val="115000"/>
                        </a:lnSpc>
                        <a:spcBef>
                          <a:spcPts val="0"/>
                        </a:spcBef>
                        <a:spcAft>
                          <a:spcPts val="0"/>
                        </a:spcAft>
                        <a:buClrTx/>
                        <a:buSzTx/>
                        <a:buFontTx/>
                        <a:buNone/>
                        <a:tabLst/>
                        <a:defRPr/>
                      </a:pPr>
                      <a:r>
                        <a:rPr kumimoji="0" lang="en-ZA" sz="1400" b="0" i="0" u="none" strike="noStrike" kern="1200" cap="none" spc="0" normalizeH="0" baseline="0" noProof="0" dirty="0" smtClean="0">
                          <a:ln>
                            <a:noFill/>
                          </a:ln>
                          <a:solidFill>
                            <a:srgbClr val="000000"/>
                          </a:solidFill>
                          <a:effectLst/>
                          <a:uLnTx/>
                          <a:uFillTx/>
                          <a:latin typeface="Arial Narrow"/>
                          <a:ea typeface="Calibri"/>
                          <a:cs typeface="ArialMT"/>
                        </a:rPr>
                        <a:t>Transformation framework developed and implemented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a:lnSpc>
                          <a:spcPct val="115000"/>
                        </a:lnSpc>
                        <a:spcAft>
                          <a:spcPts val="0"/>
                        </a:spcAft>
                      </a:pPr>
                      <a:r>
                        <a:rPr lang="en-ZA" sz="1400" kern="1200" dirty="0" smtClean="0">
                          <a:solidFill>
                            <a:srgbClr val="000000"/>
                          </a:solidFill>
                          <a:effectLst/>
                          <a:latin typeface="Arial Narrow"/>
                          <a:ea typeface="Calibri"/>
                          <a:cs typeface="ArialMT"/>
                        </a:rPr>
                        <a:t>Draft Biodiversity sector analysis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a:lnSpc>
                          <a:spcPct val="115000"/>
                        </a:lnSpc>
                        <a:spcAft>
                          <a:spcPts val="0"/>
                        </a:spcAft>
                      </a:pPr>
                      <a:r>
                        <a:rPr lang="en-ZA" sz="1400" kern="1200" dirty="0" smtClean="0">
                          <a:solidFill>
                            <a:srgbClr val="000000"/>
                          </a:solidFill>
                          <a:effectLst/>
                          <a:latin typeface="Arial Narrow"/>
                          <a:ea typeface="Calibri"/>
                          <a:cs typeface="ArialMT"/>
                        </a:rPr>
                        <a:t>Biodiversity sector</a:t>
                      </a:r>
                    </a:p>
                    <a:p>
                      <a:pPr algn="l">
                        <a:lnSpc>
                          <a:spcPct val="115000"/>
                        </a:lnSpc>
                        <a:spcAft>
                          <a:spcPts val="0"/>
                        </a:spcAft>
                      </a:pPr>
                      <a:r>
                        <a:rPr lang="en-ZA" sz="1400" kern="1200" dirty="0" smtClean="0">
                          <a:solidFill>
                            <a:srgbClr val="000000"/>
                          </a:solidFill>
                          <a:effectLst/>
                          <a:latin typeface="Arial Narrow"/>
                          <a:ea typeface="Calibri"/>
                          <a:cs typeface="ArialMT"/>
                        </a:rPr>
                        <a:t>transformation</a:t>
                      </a:r>
                    </a:p>
                    <a:p>
                      <a:pPr algn="l">
                        <a:lnSpc>
                          <a:spcPct val="115000"/>
                        </a:lnSpc>
                        <a:spcAft>
                          <a:spcPts val="0"/>
                        </a:spcAft>
                      </a:pPr>
                      <a:r>
                        <a:rPr lang="en-ZA" sz="1400" kern="1200" dirty="0" smtClean="0">
                          <a:solidFill>
                            <a:srgbClr val="000000"/>
                          </a:solidFill>
                          <a:effectLst/>
                          <a:latin typeface="Arial Narrow"/>
                          <a:ea typeface="Calibri"/>
                          <a:cs typeface="ArialMT"/>
                        </a:rPr>
                        <a:t>framework finalised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black"/>
                          </a:solidFill>
                          <a:effectLst/>
                          <a:uLnTx/>
                          <a:uFillTx/>
                          <a:latin typeface="Arial Narrow" pitchFamily="34" charset="0"/>
                          <a:ea typeface="+mn-ea"/>
                          <a:cs typeface="+mn-cs"/>
                        </a:rPr>
                        <a:t>Progress: </a:t>
                      </a:r>
                    </a:p>
                    <a:p>
                      <a:pPr marL="0" marR="0" lvl="0" indent="0" algn="l" defTabSz="457200" rtl="0" eaLnBrk="1" fontAlgn="auto" latinLnBrk="0" hangingPunct="1">
                        <a:lnSpc>
                          <a:spcPct val="115000"/>
                        </a:lnSpc>
                        <a:spcBef>
                          <a:spcPts val="0"/>
                        </a:spcBef>
                        <a:spcAft>
                          <a:spcPts val="0"/>
                        </a:spcAft>
                        <a:buClrTx/>
                        <a:buSzTx/>
                        <a:buFontTx/>
                        <a:buNone/>
                        <a:tabLst/>
                        <a:defRPr/>
                      </a:pPr>
                      <a:r>
                        <a:rPr lang="en-ZA" sz="1400" kern="1200" noProof="0" dirty="0" smtClean="0">
                          <a:solidFill>
                            <a:srgbClr val="000000"/>
                          </a:solidFill>
                          <a:effectLst/>
                          <a:latin typeface="Arial Narrow"/>
                          <a:ea typeface="Calibri"/>
                          <a:cs typeface="ArialMT"/>
                        </a:rPr>
                        <a:t>Biodiversity Sector transformation framework has been finalised.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842882">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kumimoji="0" lang="en-ZA" sz="1400" b="0" i="0" u="none" strike="noStrike" kern="1200" cap="none" spc="0" normalizeH="0" baseline="0" noProof="0" dirty="0" smtClean="0">
                          <a:ln>
                            <a:noFill/>
                          </a:ln>
                          <a:solidFill>
                            <a:srgbClr val="000000"/>
                          </a:solidFill>
                          <a:effectLst/>
                          <a:uLnTx/>
                          <a:uFillTx/>
                          <a:latin typeface="Arial Narrow"/>
                          <a:ea typeface="Calibri"/>
                          <a:cs typeface="ArialMT"/>
                        </a:rPr>
                        <a:t>Number of sustainable natural resource based interventions and instruments identified, developed and implementation facilitated.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a:lnSpc>
                          <a:spcPct val="115000"/>
                        </a:lnSpc>
                        <a:spcAft>
                          <a:spcPts val="0"/>
                        </a:spcAft>
                      </a:pPr>
                      <a:r>
                        <a:rPr lang="en-ZA" sz="1400" kern="1200" dirty="0" smtClean="0">
                          <a:solidFill>
                            <a:srgbClr val="000000"/>
                          </a:solidFill>
                          <a:effectLst/>
                          <a:latin typeface="Arial Narrow"/>
                          <a:ea typeface="Calibri"/>
                          <a:cs typeface="ArialMT"/>
                        </a:rPr>
                        <a:t>First Draft National Biodiversity Economy Development Strategy</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a:lnSpc>
                          <a:spcPct val="115000"/>
                        </a:lnSpc>
                        <a:spcAft>
                          <a:spcPts val="0"/>
                        </a:spcAft>
                      </a:pPr>
                      <a:r>
                        <a:rPr lang="en-ZA" sz="1400" kern="1200" dirty="0" smtClean="0">
                          <a:solidFill>
                            <a:srgbClr val="000000"/>
                          </a:solidFill>
                          <a:effectLst/>
                          <a:latin typeface="Arial Narrow"/>
                          <a:ea typeface="Calibri"/>
                          <a:cs typeface="ArialMT"/>
                        </a:rPr>
                        <a:t>National Biodiversity</a:t>
                      </a:r>
                    </a:p>
                    <a:p>
                      <a:pPr algn="l">
                        <a:lnSpc>
                          <a:spcPct val="115000"/>
                        </a:lnSpc>
                        <a:spcAft>
                          <a:spcPts val="0"/>
                        </a:spcAft>
                      </a:pPr>
                      <a:r>
                        <a:rPr lang="en-ZA" sz="1400" kern="1200" dirty="0" smtClean="0">
                          <a:solidFill>
                            <a:srgbClr val="000000"/>
                          </a:solidFill>
                          <a:effectLst/>
                          <a:latin typeface="Arial Narrow"/>
                          <a:ea typeface="Calibri"/>
                          <a:cs typeface="ArialMT"/>
                        </a:rPr>
                        <a:t>Economy Development</a:t>
                      </a:r>
                    </a:p>
                    <a:p>
                      <a:pPr algn="l">
                        <a:lnSpc>
                          <a:spcPct val="115000"/>
                        </a:lnSpc>
                        <a:spcAft>
                          <a:spcPts val="0"/>
                        </a:spcAft>
                      </a:pPr>
                      <a:r>
                        <a:rPr lang="en-ZA" sz="1400" kern="1200" dirty="0" smtClean="0">
                          <a:solidFill>
                            <a:srgbClr val="000000"/>
                          </a:solidFill>
                          <a:effectLst/>
                          <a:latin typeface="Arial Narrow"/>
                          <a:ea typeface="Calibri"/>
                          <a:cs typeface="ArialMT"/>
                        </a:rPr>
                        <a:t>Strategy finalised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black"/>
                          </a:solidFill>
                          <a:effectLst/>
                          <a:uLnTx/>
                          <a:uFillTx/>
                          <a:latin typeface="Arial Narrow" pitchFamily="34" charset="0"/>
                          <a:ea typeface="+mn-ea"/>
                          <a:cs typeface="+mn-cs"/>
                        </a:rPr>
                        <a:t>Progress:</a:t>
                      </a:r>
                    </a:p>
                    <a:p>
                      <a:pPr marL="0" marR="0" lvl="0" indent="0" algn="l" defTabSz="457200" rtl="0" eaLnBrk="1" fontAlgn="auto" latinLnBrk="0" hangingPunct="1">
                        <a:lnSpc>
                          <a:spcPct val="115000"/>
                        </a:lnSpc>
                        <a:spcBef>
                          <a:spcPts val="0"/>
                        </a:spcBef>
                        <a:spcAft>
                          <a:spcPts val="0"/>
                        </a:spcAft>
                        <a:buClrTx/>
                        <a:buSzTx/>
                        <a:buFontTx/>
                        <a:buNone/>
                        <a:tabLst/>
                        <a:defRPr/>
                      </a:pPr>
                      <a:r>
                        <a:rPr lang="en-ZA" sz="1400" kern="1200" noProof="0" dirty="0" smtClean="0">
                          <a:solidFill>
                            <a:srgbClr val="000000"/>
                          </a:solidFill>
                          <a:effectLst/>
                          <a:latin typeface="Arial Narrow"/>
                          <a:ea typeface="Calibri"/>
                          <a:cs typeface="ArialMT"/>
                        </a:rPr>
                        <a:t>Consultation finalised and first draft of the National Biodiversity Economy Development Strategy updated</a:t>
                      </a:r>
                    </a:p>
                    <a:p>
                      <a:pPr marL="0" marR="0" lvl="0" indent="0" algn="l" defTabSz="457200" rtl="0" eaLnBrk="1" fontAlgn="auto"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black"/>
                          </a:solidFill>
                          <a:effectLst/>
                          <a:uLnTx/>
                          <a:uFillTx/>
                          <a:latin typeface="Arial Narrow" pitchFamily="34" charset="0"/>
                          <a:ea typeface="+mn-ea"/>
                          <a:cs typeface="+mn-cs"/>
                        </a:rPr>
                        <a:t>Challenge:</a:t>
                      </a:r>
                    </a:p>
                    <a:p>
                      <a:pPr marL="0" marR="0" lvl="0" indent="0" algn="l" defTabSz="457200" rtl="0" eaLnBrk="1" fontAlgn="auto" latinLnBrk="0" hangingPunct="1">
                        <a:lnSpc>
                          <a:spcPct val="115000"/>
                        </a:lnSpc>
                        <a:spcBef>
                          <a:spcPts val="0"/>
                        </a:spcBef>
                        <a:spcAft>
                          <a:spcPts val="0"/>
                        </a:spcAft>
                        <a:buClrTx/>
                        <a:buSzTx/>
                        <a:buFontTx/>
                        <a:buNone/>
                        <a:tabLst/>
                        <a:defRPr/>
                      </a:pPr>
                      <a:r>
                        <a:rPr lang="en-ZA" sz="1400" kern="1200" noProof="0" dirty="0" smtClean="0">
                          <a:solidFill>
                            <a:srgbClr val="000000"/>
                          </a:solidFill>
                          <a:effectLst/>
                          <a:latin typeface="Arial Narrow"/>
                          <a:ea typeface="Calibri"/>
                          <a:cs typeface="ArialMT"/>
                        </a:rPr>
                        <a:t>Extensive and substantive comments inputs received during stakeholder consultation required additional time to process and incorporate </a:t>
                      </a:r>
                    </a:p>
                    <a:p>
                      <a:pPr marL="0" marR="0" lvl="0" indent="0" algn="l" defTabSz="457200" rtl="0" eaLnBrk="1" fontAlgn="auto"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black"/>
                          </a:solidFill>
                          <a:effectLst/>
                          <a:uLnTx/>
                          <a:uFillTx/>
                          <a:latin typeface="Arial Narrow" pitchFamily="34" charset="0"/>
                          <a:ea typeface="+mn-ea"/>
                          <a:cs typeface="+mn-cs"/>
                        </a:rPr>
                        <a:t>Corrective Measure:</a:t>
                      </a:r>
                    </a:p>
                    <a:p>
                      <a:pPr marL="0" marR="0" lvl="0" indent="0" algn="l" defTabSz="457200" rtl="0" eaLnBrk="1" fontAlgn="auto" latinLnBrk="0" hangingPunct="1">
                        <a:lnSpc>
                          <a:spcPct val="115000"/>
                        </a:lnSpc>
                        <a:spcBef>
                          <a:spcPts val="0"/>
                        </a:spcBef>
                        <a:spcAft>
                          <a:spcPts val="0"/>
                        </a:spcAft>
                        <a:buClrTx/>
                        <a:buSzTx/>
                        <a:buFontTx/>
                        <a:buNone/>
                        <a:tabLst/>
                        <a:defRPr/>
                      </a:pPr>
                      <a:r>
                        <a:rPr lang="en-ZA" sz="1400" kern="1200" noProof="0" dirty="0" smtClean="0">
                          <a:solidFill>
                            <a:srgbClr val="000000"/>
                          </a:solidFill>
                          <a:effectLst/>
                          <a:latin typeface="Arial Narrow"/>
                          <a:ea typeface="Calibri"/>
                          <a:cs typeface="ArialMT"/>
                        </a:rPr>
                        <a:t>Consultation finalised and inputs considered. Strategy  will be finalised in 2015/16</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2" name="Slide Number Placeholder 1"/>
          <p:cNvSpPr>
            <a:spLocks noGrp="1"/>
          </p:cNvSpPr>
          <p:nvPr>
            <p:ph type="sldNum" sz="quarter" idx="12"/>
          </p:nvPr>
        </p:nvSpPr>
        <p:spPr/>
        <p:txBody>
          <a:bodyPr/>
          <a:lstStyle/>
          <a:p>
            <a:pPr>
              <a:defRPr/>
            </a:pPr>
            <a:fld id="{9C457303-9F10-4D8F-8D76-077531F17F12}" type="slidenum">
              <a:rPr lang="en-US" smtClean="0">
                <a:solidFill>
                  <a:prstClr val="black">
                    <a:tint val="75000"/>
                  </a:prstClr>
                </a:solidFill>
              </a:rPr>
              <a:pPr>
                <a:defRPr/>
              </a:pPr>
              <a:t>65</a:t>
            </a:fld>
            <a:endParaRPr lang="en-US">
              <a:solidFill>
                <a:prstClr val="black">
                  <a:tint val="75000"/>
                </a:prstClr>
              </a:solidFill>
            </a:endParaRPr>
          </a:p>
        </p:txBody>
      </p:sp>
    </p:spTree>
    <p:extLst>
      <p:ext uri="{BB962C8B-B14F-4D97-AF65-F5344CB8AC3E}">
        <p14:creationId xmlns:p14="http://schemas.microsoft.com/office/powerpoint/2010/main" val="135466509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Title 1"/>
          <p:cNvSpPr>
            <a:spLocks noGrp="1"/>
          </p:cNvSpPr>
          <p:nvPr>
            <p:ph type="title"/>
          </p:nvPr>
        </p:nvSpPr>
        <p:spPr>
          <a:xfrm>
            <a:off x="457200" y="97658"/>
            <a:ext cx="8229600" cy="584344"/>
          </a:xfrm>
        </p:spPr>
        <p:txBody>
          <a:bodyPr/>
          <a:lstStyle/>
          <a:p>
            <a:pPr eaLnBrk="1" hangingPunct="1"/>
            <a:r>
              <a:rPr lang="en-ZA" altLang="en-US" sz="2600" dirty="0">
                <a:solidFill>
                  <a:srgbClr val="008000"/>
                </a:solidFill>
              </a:rPr>
              <a:t>PROGRAMME 5:  BIODIVERSITY AND CONSERVATION</a:t>
            </a:r>
            <a:endParaRPr lang="en-US" altLang="en-US" sz="2600" dirty="0">
              <a:solidFill>
                <a:srgbClr val="008000"/>
              </a:solidFill>
            </a:endParaRPr>
          </a:p>
        </p:txBody>
      </p:sp>
      <p:graphicFrame>
        <p:nvGraphicFramePr>
          <p:cNvPr id="12" name="Group 121"/>
          <p:cNvGraphicFramePr>
            <a:graphicFrameLocks noGrp="1"/>
          </p:cNvGraphicFramePr>
          <p:nvPr>
            <p:ph idx="1"/>
            <p:extLst>
              <p:ext uri="{D42A27DB-BD31-4B8C-83A1-F6EECF244321}">
                <p14:modId xmlns:p14="http://schemas.microsoft.com/office/powerpoint/2010/main" val="381517626"/>
              </p:ext>
            </p:extLst>
          </p:nvPr>
        </p:nvGraphicFramePr>
        <p:xfrm>
          <a:off x="218363" y="738205"/>
          <a:ext cx="8693625" cy="4710214"/>
        </p:xfrm>
        <a:graphic>
          <a:graphicData uri="http://schemas.openxmlformats.org/drawingml/2006/table">
            <a:tbl>
              <a:tblPr/>
              <a:tblGrid>
                <a:gridCol w="2456598"/>
                <a:gridCol w="1869743"/>
                <a:gridCol w="1787857"/>
                <a:gridCol w="2579427"/>
              </a:tblGrid>
              <a:tr h="380911">
                <a:tc gridSpan="4">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schemeClr val="bg1"/>
                          </a:solidFill>
                          <a:effectLst/>
                          <a:uLnTx/>
                          <a:uFillTx/>
                          <a:latin typeface="Arial Narrow" pitchFamily="34" charset="0"/>
                          <a:ea typeface="+mn-ea"/>
                          <a:cs typeface="+mn-cs"/>
                        </a:rPr>
                        <a:t>SO: Fair Access and Equitable Sharing Of Benefits from Biological Resources Promoted </a:t>
                      </a:r>
                    </a:p>
                  </a:txBody>
                  <a:tcPr marL="91454" marR="9145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hMerge="1">
                  <a:txBody>
                    <a:bodyPr/>
                    <a:lstStyle/>
                    <a:p>
                      <a:endParaRPr lang="en-ZA"/>
                    </a:p>
                  </a:txBody>
                  <a:tcPr/>
                </a:tc>
                <a:tc hMerge="1">
                  <a:txBody>
                    <a:bodyPr/>
                    <a:lstStyle/>
                    <a:p>
                      <a:endParaRPr lang="en-ZA"/>
                    </a:p>
                  </a:txBody>
                  <a:tcPr/>
                </a:tc>
                <a:tc hMerge="1">
                  <a:txBody>
                    <a:bodyPr/>
                    <a:lstStyle/>
                    <a:p>
                      <a:endParaRPr lang="en-ZA"/>
                    </a:p>
                  </a:txBody>
                  <a:tcPr/>
                </a:tc>
              </a:tr>
              <a:tr h="41921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smtClean="0">
                          <a:ln>
                            <a:noFill/>
                          </a:ln>
                          <a:solidFill>
                            <a:schemeClr val="bg1"/>
                          </a:solidFill>
                          <a:effectLst/>
                          <a:latin typeface="Arial Narrow" pitchFamily="34" charset="0"/>
                          <a:ea typeface="+mn-ea"/>
                          <a:cs typeface="Arial" charset="0"/>
                        </a:rPr>
                        <a:t>Performance indicator </a:t>
                      </a:r>
                    </a:p>
                  </a:txBody>
                  <a:tcPr marL="91454" marR="9145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algn="ctr">
                        <a:lnSpc>
                          <a:spcPct val="115000"/>
                        </a:lnSpc>
                        <a:spcAft>
                          <a:spcPts val="0"/>
                        </a:spcAft>
                      </a:pPr>
                      <a:r>
                        <a:rPr kumimoji="0" lang="en-ZA" sz="1400" b="1" i="0" u="none" strike="noStrike" kern="1200" cap="none" spc="0" normalizeH="0" baseline="0" dirty="0" smtClean="0">
                          <a:ln>
                            <a:noFill/>
                          </a:ln>
                          <a:solidFill>
                            <a:schemeClr val="bg1"/>
                          </a:solidFill>
                          <a:effectLst/>
                          <a:uLnTx/>
                          <a:uFillTx/>
                          <a:latin typeface="Arial Narrow" pitchFamily="34" charset="0"/>
                          <a:ea typeface="+mn-ea"/>
                          <a:cs typeface="Arial" pitchFamily="34" charset="0"/>
                        </a:rPr>
                        <a:t>Baseline </a:t>
                      </a:r>
                      <a:endParaRPr kumimoji="0" lang="en-ZA" sz="1400" b="1" i="0" u="none" strike="noStrike" kern="1200" cap="none" spc="0" normalizeH="0" baseline="0" dirty="0">
                        <a:ln>
                          <a:noFill/>
                        </a:ln>
                        <a:solidFill>
                          <a:schemeClr val="bg1"/>
                        </a:solidFill>
                        <a:effectLst/>
                        <a:uLnTx/>
                        <a:uFillTx/>
                        <a:latin typeface="Arial Narrow" pitchFamily="34" charset="0"/>
                        <a:ea typeface="+mn-ea"/>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algn="ctr">
                        <a:lnSpc>
                          <a:spcPct val="115000"/>
                        </a:lnSpc>
                        <a:spcAft>
                          <a:spcPts val="0"/>
                        </a:spcAft>
                      </a:pPr>
                      <a:r>
                        <a:rPr kumimoji="0" lang="en-ZA" sz="1400" b="1" i="0" u="none" strike="noStrike" kern="1200" cap="none" spc="0" normalizeH="0" baseline="0" dirty="0" smtClean="0">
                          <a:ln>
                            <a:noFill/>
                          </a:ln>
                          <a:solidFill>
                            <a:schemeClr val="bg1"/>
                          </a:solidFill>
                          <a:effectLst/>
                          <a:uLnTx/>
                          <a:uFillTx/>
                          <a:latin typeface="Arial Narrow" pitchFamily="34" charset="0"/>
                          <a:ea typeface="+mn-ea"/>
                          <a:cs typeface="Arial" pitchFamily="34" charset="0"/>
                        </a:rPr>
                        <a:t>Annual Target </a:t>
                      </a:r>
                      <a:endParaRPr kumimoji="0" lang="en-ZA" sz="1400" b="1" i="0" u="none" strike="noStrike" kern="1200" cap="none" spc="0" normalizeH="0" baseline="0" dirty="0">
                        <a:ln>
                          <a:noFill/>
                        </a:ln>
                        <a:solidFill>
                          <a:schemeClr val="bg1"/>
                        </a:solidFill>
                        <a:effectLst/>
                        <a:uLnTx/>
                        <a:uFillTx/>
                        <a:latin typeface="Arial Narrow" pitchFamily="34" charset="0"/>
                        <a:ea typeface="+mn-ea"/>
                        <a:cs typeface="Arial" pitchFamily="34" charset="0"/>
                      </a:endParaRPr>
                    </a:p>
                    <a:p>
                      <a:pPr algn="ctr">
                        <a:lnSpc>
                          <a:spcPct val="115000"/>
                        </a:lnSpc>
                        <a:spcAft>
                          <a:spcPts val="0"/>
                        </a:spcAft>
                      </a:pPr>
                      <a:r>
                        <a:rPr kumimoji="0" lang="en-ZA" sz="1400" b="1" i="0" u="none" strike="noStrike" kern="1200" cap="none" spc="0" normalizeH="0" baseline="0" dirty="0">
                          <a:ln>
                            <a:noFill/>
                          </a:ln>
                          <a:solidFill>
                            <a:schemeClr val="bg1"/>
                          </a:solidFill>
                          <a:effectLst/>
                          <a:uLnTx/>
                          <a:uFillTx/>
                          <a:latin typeface="Arial Narrow" pitchFamily="34" charset="0"/>
                          <a:ea typeface="+mn-ea"/>
                          <a:cs typeface="Arial" pitchFamily="34" charset="0"/>
                        </a:rPr>
                        <a:t>2014/15</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smtClean="0">
                          <a:ln>
                            <a:noFill/>
                          </a:ln>
                          <a:solidFill>
                            <a:schemeClr val="bg1"/>
                          </a:solidFill>
                          <a:effectLst/>
                          <a:uLnTx/>
                          <a:uFillTx/>
                          <a:latin typeface="Arial Narrow" pitchFamily="34" charset="0"/>
                          <a:ea typeface="+mn-ea"/>
                          <a:cs typeface="Arial" pitchFamily="34" charset="0"/>
                        </a:rPr>
                        <a:t>Achievements/Challenges/Corrective measures</a:t>
                      </a:r>
                    </a:p>
                  </a:txBody>
                  <a:tcPr marL="91454" marR="9145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r>
              <a:tr h="691307">
                <a:tc rowSpan="3">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kumimoji="0" lang="en-ZA" sz="1400" b="0" i="0" u="none" strike="noStrike" kern="1200" cap="none" spc="0" normalizeH="0" baseline="0" noProof="0" dirty="0" smtClean="0">
                          <a:ln>
                            <a:noFill/>
                          </a:ln>
                          <a:solidFill>
                            <a:srgbClr val="000000"/>
                          </a:solidFill>
                          <a:effectLst/>
                          <a:uLnTx/>
                          <a:uFillTx/>
                          <a:latin typeface="Arial Narrow"/>
                          <a:ea typeface="Calibri"/>
                          <a:cs typeface="ArialMT"/>
                        </a:rPr>
                        <a:t>Number of sustainable natural resource based interventions and instruments identified, developed and implementation facilitated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a:lnSpc>
                          <a:spcPct val="115000"/>
                        </a:lnSpc>
                        <a:spcAft>
                          <a:spcPts val="0"/>
                        </a:spcAft>
                      </a:pPr>
                      <a:r>
                        <a:rPr lang="en-ZA" sz="1400" kern="1200" dirty="0" smtClean="0">
                          <a:solidFill>
                            <a:srgbClr val="000000"/>
                          </a:solidFill>
                          <a:effectLst/>
                          <a:latin typeface="Arial Narrow"/>
                          <a:ea typeface="Calibri"/>
                          <a:cs typeface="ArialMT"/>
                        </a:rPr>
                        <a:t>2 Biodiversity Economy development projects selected for future support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a:lnSpc>
                          <a:spcPct val="115000"/>
                        </a:lnSpc>
                        <a:spcAft>
                          <a:spcPts val="0"/>
                        </a:spcAft>
                      </a:pPr>
                      <a:r>
                        <a:rPr lang="en-ZA" sz="1400" kern="1200" dirty="0" smtClean="0">
                          <a:solidFill>
                            <a:srgbClr val="000000"/>
                          </a:solidFill>
                          <a:effectLst/>
                          <a:latin typeface="Arial Narrow"/>
                          <a:ea typeface="Calibri"/>
                          <a:cs typeface="ArialMT"/>
                        </a:rPr>
                        <a:t>2 Biodiversity</a:t>
                      </a:r>
                    </a:p>
                    <a:p>
                      <a:pPr algn="l">
                        <a:lnSpc>
                          <a:spcPct val="115000"/>
                        </a:lnSpc>
                        <a:spcAft>
                          <a:spcPts val="0"/>
                        </a:spcAft>
                      </a:pPr>
                      <a:r>
                        <a:rPr lang="en-ZA" sz="1400" kern="1200" dirty="0" smtClean="0">
                          <a:solidFill>
                            <a:srgbClr val="000000"/>
                          </a:solidFill>
                          <a:effectLst/>
                          <a:latin typeface="Arial Narrow"/>
                          <a:ea typeface="Calibri"/>
                          <a:cs typeface="ArialMT"/>
                        </a:rPr>
                        <a:t>Economy development</a:t>
                      </a:r>
                    </a:p>
                    <a:p>
                      <a:pPr algn="l">
                        <a:lnSpc>
                          <a:spcPct val="115000"/>
                        </a:lnSpc>
                        <a:spcAft>
                          <a:spcPts val="0"/>
                        </a:spcAft>
                      </a:pPr>
                      <a:r>
                        <a:rPr lang="en-ZA" sz="1400" kern="1200" dirty="0" smtClean="0">
                          <a:solidFill>
                            <a:srgbClr val="000000"/>
                          </a:solidFill>
                          <a:effectLst/>
                          <a:latin typeface="Arial Narrow"/>
                          <a:ea typeface="Calibri"/>
                          <a:cs typeface="ArialMT"/>
                        </a:rPr>
                        <a:t>projects supported for</a:t>
                      </a:r>
                    </a:p>
                    <a:p>
                      <a:pPr algn="l">
                        <a:lnSpc>
                          <a:spcPct val="115000"/>
                        </a:lnSpc>
                        <a:spcAft>
                          <a:spcPts val="0"/>
                        </a:spcAft>
                      </a:pPr>
                      <a:r>
                        <a:rPr lang="en-ZA" sz="1400" kern="1200" dirty="0" smtClean="0">
                          <a:solidFill>
                            <a:srgbClr val="000000"/>
                          </a:solidFill>
                          <a:effectLst/>
                          <a:latin typeface="Arial Narrow"/>
                          <a:ea typeface="Calibri"/>
                          <a:cs typeface="ArialMT"/>
                        </a:rPr>
                        <a:t>implementation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black"/>
                          </a:solidFill>
                          <a:effectLst/>
                          <a:uLnTx/>
                          <a:uFillTx/>
                          <a:latin typeface="Arial Narrow" pitchFamily="34" charset="0"/>
                          <a:ea typeface="+mn-ea"/>
                          <a:cs typeface="+mn-cs"/>
                        </a:rPr>
                        <a:t>Progress: </a:t>
                      </a:r>
                    </a:p>
                    <a:p>
                      <a:pPr marL="0" marR="0" lvl="0" indent="0" algn="l" defTabSz="457200" rtl="0" eaLnBrk="1" fontAlgn="auto" latinLnBrk="0" hangingPunct="1">
                        <a:lnSpc>
                          <a:spcPct val="115000"/>
                        </a:lnSpc>
                        <a:spcBef>
                          <a:spcPts val="0"/>
                        </a:spcBef>
                        <a:spcAft>
                          <a:spcPts val="0"/>
                        </a:spcAft>
                        <a:buClrTx/>
                        <a:buSzTx/>
                        <a:buFontTx/>
                        <a:buNone/>
                        <a:tabLst/>
                        <a:defRPr/>
                      </a:pPr>
                      <a:r>
                        <a:rPr lang="en-ZA" sz="1400" kern="1200" noProof="0" dirty="0" smtClean="0">
                          <a:solidFill>
                            <a:srgbClr val="000000"/>
                          </a:solidFill>
                          <a:effectLst/>
                          <a:latin typeface="Arial Narrow"/>
                          <a:ea typeface="Calibri"/>
                          <a:cs typeface="ArialMT"/>
                        </a:rPr>
                        <a:t>Communities supported in the development business plans for  2 Biodiversity Economy development projects: </a:t>
                      </a:r>
                    </a:p>
                    <a:p>
                      <a:pPr marL="0" marR="0" lvl="0" indent="0" algn="l" defTabSz="457200" rtl="0" eaLnBrk="1" fontAlgn="auto" latinLnBrk="0" hangingPunct="1">
                        <a:lnSpc>
                          <a:spcPct val="115000"/>
                        </a:lnSpc>
                        <a:spcBef>
                          <a:spcPts val="0"/>
                        </a:spcBef>
                        <a:spcAft>
                          <a:spcPts val="0"/>
                        </a:spcAft>
                        <a:buClrTx/>
                        <a:buSzTx/>
                        <a:buFontTx/>
                        <a:buNone/>
                        <a:tabLst/>
                        <a:defRPr/>
                      </a:pPr>
                      <a:r>
                        <a:rPr lang="en-ZA" sz="1400" kern="1200" noProof="0" dirty="0" smtClean="0">
                          <a:solidFill>
                            <a:srgbClr val="000000"/>
                          </a:solidFill>
                          <a:effectLst/>
                          <a:latin typeface="Arial Narrow"/>
                          <a:ea typeface="Calibri"/>
                          <a:cs typeface="ArialMT"/>
                        </a:rPr>
                        <a:t>•</a:t>
                      </a:r>
                      <a:r>
                        <a:rPr lang="en-ZA" sz="1400" kern="1200" noProof="0" dirty="0" err="1" smtClean="0">
                          <a:solidFill>
                            <a:srgbClr val="000000"/>
                          </a:solidFill>
                          <a:effectLst/>
                          <a:latin typeface="Arial Narrow"/>
                          <a:ea typeface="Calibri"/>
                          <a:cs typeface="ArialMT"/>
                        </a:rPr>
                        <a:t>Tyefu</a:t>
                      </a:r>
                      <a:r>
                        <a:rPr lang="en-ZA" sz="1400" kern="1200" noProof="0" dirty="0" smtClean="0">
                          <a:solidFill>
                            <a:srgbClr val="000000"/>
                          </a:solidFill>
                          <a:effectLst/>
                          <a:latin typeface="Arial Narrow"/>
                          <a:ea typeface="Calibri"/>
                          <a:cs typeface="ArialMT"/>
                        </a:rPr>
                        <a:t> Aloe </a:t>
                      </a:r>
                      <a:r>
                        <a:rPr lang="en-ZA" sz="1400" kern="1200" noProof="0" dirty="0" err="1" smtClean="0">
                          <a:solidFill>
                            <a:srgbClr val="000000"/>
                          </a:solidFill>
                          <a:effectLst/>
                          <a:latin typeface="Arial Narrow"/>
                          <a:ea typeface="Calibri"/>
                          <a:cs typeface="ArialMT"/>
                        </a:rPr>
                        <a:t>ferox</a:t>
                      </a:r>
                      <a:r>
                        <a:rPr lang="en-ZA" sz="1400" kern="1200" noProof="0" dirty="0" smtClean="0">
                          <a:solidFill>
                            <a:srgbClr val="000000"/>
                          </a:solidFill>
                          <a:effectLst/>
                          <a:latin typeface="Arial Narrow"/>
                          <a:ea typeface="Calibri"/>
                          <a:cs typeface="ArialMT"/>
                        </a:rPr>
                        <a:t> harvesting </a:t>
                      </a:r>
                    </a:p>
                    <a:p>
                      <a:pPr marL="0" marR="0" lvl="0" indent="0" algn="l" defTabSz="457200" rtl="0" eaLnBrk="1" fontAlgn="auto" latinLnBrk="0" hangingPunct="1">
                        <a:lnSpc>
                          <a:spcPct val="115000"/>
                        </a:lnSpc>
                        <a:spcBef>
                          <a:spcPts val="0"/>
                        </a:spcBef>
                        <a:spcAft>
                          <a:spcPts val="0"/>
                        </a:spcAft>
                        <a:buClrTx/>
                        <a:buSzTx/>
                        <a:buFontTx/>
                        <a:buNone/>
                        <a:tabLst/>
                        <a:defRPr/>
                      </a:pPr>
                      <a:r>
                        <a:rPr lang="en-ZA" sz="1400" kern="1200" noProof="0" dirty="0" smtClean="0">
                          <a:solidFill>
                            <a:srgbClr val="000000"/>
                          </a:solidFill>
                          <a:effectLst/>
                          <a:latin typeface="Arial Narrow"/>
                          <a:ea typeface="Calibri"/>
                          <a:cs typeface="ArialMT"/>
                        </a:rPr>
                        <a:t>•</a:t>
                      </a:r>
                      <a:r>
                        <a:rPr lang="en-ZA" sz="1400" kern="1200" noProof="0" dirty="0" err="1" smtClean="0">
                          <a:solidFill>
                            <a:srgbClr val="000000"/>
                          </a:solidFill>
                          <a:effectLst/>
                          <a:latin typeface="Arial Narrow"/>
                          <a:ea typeface="Calibri"/>
                          <a:cs typeface="ArialMT"/>
                        </a:rPr>
                        <a:t>Balepye</a:t>
                      </a:r>
                      <a:r>
                        <a:rPr lang="en-ZA" sz="1400" kern="1200" noProof="0" dirty="0" smtClean="0">
                          <a:solidFill>
                            <a:srgbClr val="000000"/>
                          </a:solidFill>
                          <a:effectLst/>
                          <a:latin typeface="Arial Narrow"/>
                          <a:ea typeface="Calibri"/>
                          <a:cs typeface="ArialMT"/>
                        </a:rPr>
                        <a:t>/</a:t>
                      </a:r>
                      <a:r>
                        <a:rPr lang="en-ZA" sz="1400" kern="1200" noProof="0" dirty="0" err="1" smtClean="0">
                          <a:solidFill>
                            <a:srgbClr val="000000"/>
                          </a:solidFill>
                          <a:effectLst/>
                          <a:latin typeface="Arial Narrow"/>
                          <a:ea typeface="Calibri"/>
                          <a:cs typeface="ArialMT"/>
                        </a:rPr>
                        <a:t>Selwane</a:t>
                      </a:r>
                      <a:r>
                        <a:rPr lang="en-ZA" sz="1400" kern="1200" noProof="0" dirty="0" smtClean="0">
                          <a:solidFill>
                            <a:srgbClr val="000000"/>
                          </a:solidFill>
                          <a:effectLst/>
                          <a:latin typeface="Arial Narrow"/>
                          <a:ea typeface="Calibri"/>
                          <a:cs typeface="ArialMT"/>
                        </a:rPr>
                        <a:t> Rhino farming projects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601637">
                <a:tc vMerge="1">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endParaRPr kumimoji="0" lang="en-ZA" sz="1200" b="0" i="0" u="none" strike="noStrike" kern="1200" cap="none" spc="0" normalizeH="0" baseline="0" noProof="0" dirty="0" smtClean="0">
                        <a:ln>
                          <a:noFill/>
                        </a:ln>
                        <a:solidFill>
                          <a:srgbClr val="000000"/>
                        </a:solidFill>
                        <a:effectLst/>
                        <a:uLnTx/>
                        <a:uFillTx/>
                        <a:latin typeface="Arial Narrow"/>
                        <a:ea typeface="Calibri"/>
                        <a:cs typeface="ArialM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a:lnSpc>
                          <a:spcPct val="115000"/>
                        </a:lnSpc>
                        <a:spcAft>
                          <a:spcPts val="0"/>
                        </a:spcAft>
                      </a:pPr>
                      <a:r>
                        <a:rPr lang="en-ZA" sz="1400" kern="1200" dirty="0" smtClean="0">
                          <a:solidFill>
                            <a:srgbClr val="000000"/>
                          </a:solidFill>
                          <a:effectLst/>
                          <a:latin typeface="Arial Narrow"/>
                          <a:ea typeface="Calibri"/>
                          <a:cs typeface="ArialMT"/>
                        </a:rPr>
                        <a:t>2 cross border trails</a:t>
                      </a:r>
                    </a:p>
                    <a:p>
                      <a:pPr algn="l">
                        <a:lnSpc>
                          <a:spcPct val="115000"/>
                        </a:lnSpc>
                        <a:spcAft>
                          <a:spcPts val="0"/>
                        </a:spcAft>
                      </a:pPr>
                      <a:r>
                        <a:rPr lang="en-ZA" sz="1400" kern="1200" dirty="0" smtClean="0">
                          <a:solidFill>
                            <a:srgbClr val="000000"/>
                          </a:solidFill>
                          <a:effectLst/>
                          <a:latin typeface="Arial Narrow"/>
                          <a:ea typeface="Calibri"/>
                          <a:cs typeface="ArialMT"/>
                        </a:rPr>
                        <a:t>Operationalized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a:lnSpc>
                          <a:spcPct val="115000"/>
                        </a:lnSpc>
                        <a:spcAft>
                          <a:spcPts val="0"/>
                        </a:spcAft>
                      </a:pPr>
                      <a:r>
                        <a:rPr lang="en-ZA" sz="1400" kern="1200" dirty="0" smtClean="0">
                          <a:solidFill>
                            <a:srgbClr val="000000"/>
                          </a:solidFill>
                          <a:effectLst/>
                          <a:latin typeface="Arial Narrow"/>
                          <a:ea typeface="Calibri"/>
                          <a:cs typeface="ArialMT"/>
                        </a:rPr>
                        <a:t>1 cross border trail</a:t>
                      </a:r>
                    </a:p>
                    <a:p>
                      <a:pPr algn="l">
                        <a:lnSpc>
                          <a:spcPct val="115000"/>
                        </a:lnSpc>
                        <a:spcAft>
                          <a:spcPts val="0"/>
                        </a:spcAft>
                      </a:pPr>
                      <a:r>
                        <a:rPr lang="en-ZA" sz="1400" kern="1200" dirty="0" smtClean="0">
                          <a:solidFill>
                            <a:srgbClr val="000000"/>
                          </a:solidFill>
                          <a:effectLst/>
                          <a:latin typeface="Arial Narrow"/>
                          <a:ea typeface="Calibri"/>
                          <a:cs typeface="ArialMT"/>
                        </a:rPr>
                        <a:t>Operationalized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black"/>
                          </a:solidFill>
                          <a:effectLst/>
                          <a:uLnTx/>
                          <a:uFillTx/>
                          <a:latin typeface="Arial Narrow" pitchFamily="34" charset="0"/>
                          <a:ea typeface="+mn-ea"/>
                          <a:cs typeface="+mn-cs"/>
                        </a:rPr>
                        <a:t>Progress:</a:t>
                      </a:r>
                    </a:p>
                    <a:p>
                      <a:pPr marL="0" marR="0" lvl="0" indent="0" algn="l" defTabSz="457200" rtl="0" eaLnBrk="1" fontAlgn="auto" latinLnBrk="0" hangingPunct="1">
                        <a:lnSpc>
                          <a:spcPct val="115000"/>
                        </a:lnSpc>
                        <a:spcBef>
                          <a:spcPts val="0"/>
                        </a:spcBef>
                        <a:spcAft>
                          <a:spcPts val="0"/>
                        </a:spcAft>
                        <a:buClrTx/>
                        <a:buSzTx/>
                        <a:buFontTx/>
                        <a:buNone/>
                        <a:tabLst/>
                        <a:defRPr/>
                      </a:pPr>
                      <a:r>
                        <a:rPr lang="en-ZA" sz="1400" kern="1200" noProof="0" dirty="0" smtClean="0">
                          <a:solidFill>
                            <a:srgbClr val="000000"/>
                          </a:solidFill>
                          <a:effectLst/>
                          <a:latin typeface="Arial Narrow"/>
                          <a:ea typeface="Calibri"/>
                          <a:cs typeface="ArialMT"/>
                        </a:rPr>
                        <a:t>Desert Kayak cross border trail operationalized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11322">
                <a:tc vMerge="1">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endParaRPr kumimoji="0" lang="en-ZA" sz="1200" b="0" i="0" u="none" strike="noStrike" kern="1200" cap="none" spc="0" normalizeH="0" baseline="0" noProof="0" dirty="0" smtClean="0">
                        <a:ln>
                          <a:noFill/>
                        </a:ln>
                        <a:solidFill>
                          <a:srgbClr val="000000"/>
                        </a:solidFill>
                        <a:effectLst/>
                        <a:uLnTx/>
                        <a:uFillTx/>
                        <a:latin typeface="Arial Narrow"/>
                        <a:ea typeface="Calibri"/>
                        <a:cs typeface="ArialM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a:lnSpc>
                          <a:spcPct val="115000"/>
                        </a:lnSpc>
                        <a:spcAft>
                          <a:spcPts val="0"/>
                        </a:spcAft>
                      </a:pPr>
                      <a:r>
                        <a:rPr lang="en-ZA" sz="1400" kern="1200" dirty="0" smtClean="0">
                          <a:solidFill>
                            <a:srgbClr val="000000"/>
                          </a:solidFill>
                          <a:effectLst/>
                          <a:latin typeface="Arial Narrow"/>
                          <a:ea typeface="Calibri"/>
                          <a:cs typeface="ArialMT"/>
                        </a:rPr>
                        <a:t>10 projects from the  Trans Frontier Conservation Areas (TFCA) catalogue Implemented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a:lnSpc>
                          <a:spcPct val="115000"/>
                        </a:lnSpc>
                        <a:spcAft>
                          <a:spcPts val="0"/>
                        </a:spcAft>
                      </a:pPr>
                      <a:r>
                        <a:rPr kumimoji="0" lang="en-ZA" sz="1400" b="0" i="0" u="none" strike="noStrike" kern="1200" cap="none" spc="0" normalizeH="0" baseline="0" dirty="0" smtClean="0">
                          <a:ln>
                            <a:noFill/>
                          </a:ln>
                          <a:solidFill>
                            <a:srgbClr val="000000"/>
                          </a:solidFill>
                          <a:effectLst/>
                          <a:uLnTx/>
                          <a:uFillTx/>
                          <a:latin typeface="Arial Narrow"/>
                          <a:ea typeface="Calibri"/>
                          <a:cs typeface="ArialMT"/>
                        </a:rPr>
                        <a:t>1 project from the TFCA investment catalogue Implemented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black"/>
                          </a:solidFill>
                          <a:effectLst/>
                          <a:uLnTx/>
                          <a:uFillTx/>
                          <a:latin typeface="Arial Narrow" pitchFamily="34" charset="0"/>
                          <a:ea typeface="+mn-ea"/>
                          <a:cs typeface="+mn-cs"/>
                        </a:rPr>
                        <a:t>Progress:</a:t>
                      </a:r>
                    </a:p>
                    <a:p>
                      <a:pPr marL="0" marR="0" lvl="0" indent="0" algn="l" defTabSz="457200" rtl="0" eaLnBrk="1" fontAlgn="auto" latinLnBrk="0" hangingPunct="1">
                        <a:lnSpc>
                          <a:spcPct val="115000"/>
                        </a:lnSpc>
                        <a:spcBef>
                          <a:spcPts val="0"/>
                        </a:spcBef>
                        <a:spcAft>
                          <a:spcPts val="0"/>
                        </a:spcAft>
                        <a:buClrTx/>
                        <a:buSzTx/>
                        <a:buFontTx/>
                        <a:buNone/>
                        <a:tabLst/>
                        <a:defRPr/>
                      </a:pPr>
                      <a:r>
                        <a:rPr kumimoji="0" lang="en-ZA" sz="1400" b="0" i="0" u="none" strike="noStrike" kern="1200" cap="none" spc="0" normalizeH="0" baseline="0" noProof="0" dirty="0" smtClean="0">
                          <a:ln>
                            <a:noFill/>
                          </a:ln>
                          <a:solidFill>
                            <a:srgbClr val="000000"/>
                          </a:solidFill>
                          <a:effectLst/>
                          <a:uLnTx/>
                          <a:uFillTx/>
                          <a:latin typeface="Arial Narrow"/>
                          <a:ea typeface="Calibri"/>
                          <a:cs typeface="ArialMT"/>
                        </a:rPr>
                        <a:t>One project implemented (</a:t>
                      </a:r>
                      <a:r>
                        <a:rPr kumimoji="0" lang="en-ZA" sz="1400" b="0" i="0" u="none" strike="noStrike" kern="1200" cap="none" spc="0" normalizeH="0" baseline="0" noProof="0" dirty="0" err="1" smtClean="0">
                          <a:ln>
                            <a:noFill/>
                          </a:ln>
                          <a:solidFill>
                            <a:srgbClr val="000000"/>
                          </a:solidFill>
                          <a:effectLst/>
                          <a:uLnTx/>
                          <a:uFillTx/>
                          <a:latin typeface="Arial Narrow"/>
                          <a:ea typeface="Calibri"/>
                          <a:cs typeface="ArialMT"/>
                        </a:rPr>
                        <a:t>Sehlabathebe</a:t>
                      </a:r>
                      <a:r>
                        <a:rPr kumimoji="0" lang="en-ZA" sz="1400" b="0" i="0" u="none" strike="noStrike" kern="1200" cap="none" spc="0" normalizeH="0" baseline="0" noProof="0" dirty="0" smtClean="0">
                          <a:ln>
                            <a:noFill/>
                          </a:ln>
                          <a:solidFill>
                            <a:srgbClr val="000000"/>
                          </a:solidFill>
                          <a:effectLst/>
                          <a:uLnTx/>
                          <a:uFillTx/>
                          <a:latin typeface="Arial Narrow"/>
                          <a:ea typeface="Calibri"/>
                          <a:cs typeface="ArialMT"/>
                        </a:rPr>
                        <a:t> Lodge operational)</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2" name="Slide Number Placeholder 1"/>
          <p:cNvSpPr>
            <a:spLocks noGrp="1"/>
          </p:cNvSpPr>
          <p:nvPr>
            <p:ph type="sldNum" sz="quarter" idx="12"/>
          </p:nvPr>
        </p:nvSpPr>
        <p:spPr/>
        <p:txBody>
          <a:bodyPr/>
          <a:lstStyle/>
          <a:p>
            <a:pPr>
              <a:defRPr/>
            </a:pPr>
            <a:fld id="{9C457303-9F10-4D8F-8D76-077531F17F12}" type="slidenum">
              <a:rPr lang="en-US" smtClean="0">
                <a:solidFill>
                  <a:prstClr val="black">
                    <a:tint val="75000"/>
                  </a:prstClr>
                </a:solidFill>
              </a:rPr>
              <a:pPr>
                <a:defRPr/>
              </a:pPr>
              <a:t>66</a:t>
            </a:fld>
            <a:endParaRPr lang="en-US">
              <a:solidFill>
                <a:prstClr val="black">
                  <a:tint val="75000"/>
                </a:prstClr>
              </a:solidFill>
            </a:endParaRPr>
          </a:p>
        </p:txBody>
      </p:sp>
    </p:spTree>
    <p:extLst>
      <p:ext uri="{BB962C8B-B14F-4D97-AF65-F5344CB8AC3E}">
        <p14:creationId xmlns:p14="http://schemas.microsoft.com/office/powerpoint/2010/main" val="384008202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Title 1"/>
          <p:cNvSpPr>
            <a:spLocks noGrp="1"/>
          </p:cNvSpPr>
          <p:nvPr>
            <p:ph type="title"/>
          </p:nvPr>
        </p:nvSpPr>
        <p:spPr>
          <a:xfrm>
            <a:off x="457200" y="97658"/>
            <a:ext cx="8229600" cy="584344"/>
          </a:xfrm>
        </p:spPr>
        <p:txBody>
          <a:bodyPr/>
          <a:lstStyle/>
          <a:p>
            <a:pPr eaLnBrk="1" hangingPunct="1"/>
            <a:r>
              <a:rPr lang="en-ZA" altLang="en-US" sz="2600" dirty="0">
                <a:solidFill>
                  <a:srgbClr val="008000"/>
                </a:solidFill>
              </a:rPr>
              <a:t>PROGRAMME 5:  BIODIVERSITY AND CONSERVATION</a:t>
            </a:r>
            <a:endParaRPr lang="en-US" altLang="en-US" sz="2600" dirty="0">
              <a:solidFill>
                <a:srgbClr val="008000"/>
              </a:solidFill>
            </a:endParaRPr>
          </a:p>
        </p:txBody>
      </p:sp>
      <p:graphicFrame>
        <p:nvGraphicFramePr>
          <p:cNvPr id="12" name="Group 121"/>
          <p:cNvGraphicFramePr>
            <a:graphicFrameLocks noGrp="1"/>
          </p:cNvGraphicFramePr>
          <p:nvPr>
            <p:ph idx="1"/>
            <p:extLst>
              <p:ext uri="{D42A27DB-BD31-4B8C-83A1-F6EECF244321}">
                <p14:modId xmlns:p14="http://schemas.microsoft.com/office/powerpoint/2010/main" val="774022558"/>
              </p:ext>
            </p:extLst>
          </p:nvPr>
        </p:nvGraphicFramePr>
        <p:xfrm>
          <a:off x="204715" y="738205"/>
          <a:ext cx="8720921" cy="3467431"/>
        </p:xfrm>
        <a:graphic>
          <a:graphicData uri="http://schemas.openxmlformats.org/drawingml/2006/table">
            <a:tbl>
              <a:tblPr/>
              <a:tblGrid>
                <a:gridCol w="2678614"/>
                <a:gridCol w="1840976"/>
                <a:gridCol w="1799500"/>
                <a:gridCol w="2401831"/>
              </a:tblGrid>
              <a:tr h="421855">
                <a:tc gridSpan="4">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schemeClr val="bg1"/>
                          </a:solidFill>
                          <a:effectLst/>
                          <a:uLnTx/>
                          <a:uFillTx/>
                          <a:latin typeface="Arial Narrow" pitchFamily="34" charset="0"/>
                          <a:ea typeface="+mn-ea"/>
                          <a:cs typeface="+mn-cs"/>
                        </a:rPr>
                        <a:t>SO: Fair Access and Equitable Sharing Of Benefits from Biological Resources Promoted </a:t>
                      </a:r>
                      <a:endParaRPr kumimoji="0" lang="en-ZA" sz="1400" b="1" i="0" u="none" strike="noStrike" kern="1200" cap="none" spc="0" normalizeH="0" baseline="0" noProof="0" dirty="0" smtClean="0">
                        <a:ln>
                          <a:noFill/>
                        </a:ln>
                        <a:solidFill>
                          <a:prstClr val="white"/>
                        </a:solidFill>
                        <a:effectLst/>
                        <a:uLnTx/>
                        <a:uFillTx/>
                        <a:latin typeface="Arial Narrow" pitchFamily="34" charset="0"/>
                        <a:ea typeface="+mn-ea"/>
                        <a:cs typeface="+mn-cs"/>
                      </a:endParaRPr>
                    </a:p>
                  </a:txBody>
                  <a:tcPr marL="91454" marR="9145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hMerge="1">
                  <a:txBody>
                    <a:bodyPr/>
                    <a:lstStyle/>
                    <a:p>
                      <a:endParaRPr lang="en-ZA"/>
                    </a:p>
                  </a:txBody>
                  <a:tcPr/>
                </a:tc>
                <a:tc hMerge="1">
                  <a:txBody>
                    <a:bodyPr/>
                    <a:lstStyle/>
                    <a:p>
                      <a:endParaRPr lang="en-ZA"/>
                    </a:p>
                  </a:txBody>
                  <a:tcPr/>
                </a:tc>
                <a:tc hMerge="1">
                  <a:txBody>
                    <a:bodyPr/>
                    <a:lstStyle/>
                    <a:p>
                      <a:endParaRPr lang="en-ZA"/>
                    </a:p>
                  </a:txBody>
                  <a:tcPr/>
                </a:tc>
              </a:tr>
              <a:tr h="6200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smtClean="0">
                          <a:ln>
                            <a:noFill/>
                          </a:ln>
                          <a:solidFill>
                            <a:schemeClr val="bg1"/>
                          </a:solidFill>
                          <a:effectLst/>
                          <a:latin typeface="Arial Narrow" pitchFamily="34" charset="0"/>
                          <a:ea typeface="+mn-ea"/>
                          <a:cs typeface="Arial" charset="0"/>
                        </a:rPr>
                        <a:t>Performance indicator </a:t>
                      </a:r>
                    </a:p>
                  </a:txBody>
                  <a:tcPr marL="91454" marR="9145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algn="ctr">
                        <a:lnSpc>
                          <a:spcPct val="115000"/>
                        </a:lnSpc>
                        <a:spcAft>
                          <a:spcPts val="0"/>
                        </a:spcAft>
                      </a:pPr>
                      <a:r>
                        <a:rPr kumimoji="0" lang="en-ZA" sz="1400" b="1" i="0" u="none" strike="noStrike" kern="1200" cap="none" spc="0" normalizeH="0" baseline="0" dirty="0" smtClean="0">
                          <a:ln>
                            <a:noFill/>
                          </a:ln>
                          <a:solidFill>
                            <a:schemeClr val="bg1"/>
                          </a:solidFill>
                          <a:effectLst/>
                          <a:uLnTx/>
                          <a:uFillTx/>
                          <a:latin typeface="Arial Narrow" pitchFamily="34" charset="0"/>
                          <a:ea typeface="+mn-ea"/>
                          <a:cs typeface="Arial" pitchFamily="34" charset="0"/>
                        </a:rPr>
                        <a:t>Baseline </a:t>
                      </a:r>
                      <a:endParaRPr kumimoji="0" lang="en-ZA" sz="1400" b="1" i="0" u="none" strike="noStrike" kern="1200" cap="none" spc="0" normalizeH="0" baseline="0" dirty="0">
                        <a:ln>
                          <a:noFill/>
                        </a:ln>
                        <a:solidFill>
                          <a:schemeClr val="bg1"/>
                        </a:solidFill>
                        <a:effectLst/>
                        <a:uLnTx/>
                        <a:uFillTx/>
                        <a:latin typeface="Arial Narrow" pitchFamily="34" charset="0"/>
                        <a:ea typeface="+mn-ea"/>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algn="ctr">
                        <a:lnSpc>
                          <a:spcPct val="115000"/>
                        </a:lnSpc>
                        <a:spcAft>
                          <a:spcPts val="0"/>
                        </a:spcAft>
                      </a:pPr>
                      <a:r>
                        <a:rPr kumimoji="0" lang="en-ZA" sz="1400" b="1" i="0" u="none" strike="noStrike" kern="1200" cap="none" spc="0" normalizeH="0" baseline="0" dirty="0" smtClean="0">
                          <a:ln>
                            <a:noFill/>
                          </a:ln>
                          <a:solidFill>
                            <a:schemeClr val="bg1"/>
                          </a:solidFill>
                          <a:effectLst/>
                          <a:uLnTx/>
                          <a:uFillTx/>
                          <a:latin typeface="Arial Narrow" pitchFamily="34" charset="0"/>
                          <a:ea typeface="+mn-ea"/>
                          <a:cs typeface="Arial" pitchFamily="34" charset="0"/>
                        </a:rPr>
                        <a:t>Annual Target </a:t>
                      </a:r>
                      <a:endParaRPr kumimoji="0" lang="en-ZA" sz="1400" b="1" i="0" u="none" strike="noStrike" kern="1200" cap="none" spc="0" normalizeH="0" baseline="0" dirty="0">
                        <a:ln>
                          <a:noFill/>
                        </a:ln>
                        <a:solidFill>
                          <a:schemeClr val="bg1"/>
                        </a:solidFill>
                        <a:effectLst/>
                        <a:uLnTx/>
                        <a:uFillTx/>
                        <a:latin typeface="Arial Narrow" pitchFamily="34" charset="0"/>
                        <a:ea typeface="+mn-ea"/>
                        <a:cs typeface="Arial" pitchFamily="34" charset="0"/>
                      </a:endParaRPr>
                    </a:p>
                    <a:p>
                      <a:pPr algn="ctr">
                        <a:lnSpc>
                          <a:spcPct val="115000"/>
                        </a:lnSpc>
                        <a:spcAft>
                          <a:spcPts val="0"/>
                        </a:spcAft>
                      </a:pPr>
                      <a:r>
                        <a:rPr kumimoji="0" lang="en-ZA" sz="1400" b="1" i="0" u="none" strike="noStrike" kern="1200" cap="none" spc="0" normalizeH="0" baseline="0" dirty="0">
                          <a:ln>
                            <a:noFill/>
                          </a:ln>
                          <a:solidFill>
                            <a:schemeClr val="bg1"/>
                          </a:solidFill>
                          <a:effectLst/>
                          <a:uLnTx/>
                          <a:uFillTx/>
                          <a:latin typeface="Arial Narrow" pitchFamily="34" charset="0"/>
                          <a:ea typeface="+mn-ea"/>
                          <a:cs typeface="Arial" pitchFamily="34" charset="0"/>
                        </a:rPr>
                        <a:t>2014/15</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smtClean="0">
                          <a:ln>
                            <a:noFill/>
                          </a:ln>
                          <a:solidFill>
                            <a:schemeClr val="bg1"/>
                          </a:solidFill>
                          <a:effectLst/>
                          <a:uLnTx/>
                          <a:uFillTx/>
                          <a:latin typeface="Arial Narrow" pitchFamily="34" charset="0"/>
                          <a:ea typeface="+mn-ea"/>
                          <a:cs typeface="Arial" pitchFamily="34" charset="0"/>
                        </a:rPr>
                        <a:t>Achievements/Challenges/Corrective measures</a:t>
                      </a:r>
                    </a:p>
                  </a:txBody>
                  <a:tcPr marL="91454" marR="9145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r>
              <a:tr h="1212742">
                <a:tc rowSpan="2">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kumimoji="0" lang="en-ZA" sz="1400" b="0" i="0" u="none" strike="noStrike" kern="1200" cap="none" spc="0" normalizeH="0" baseline="0" noProof="0" dirty="0" smtClean="0">
                          <a:ln>
                            <a:noFill/>
                          </a:ln>
                          <a:solidFill>
                            <a:srgbClr val="000000"/>
                          </a:solidFill>
                          <a:effectLst/>
                          <a:uLnTx/>
                          <a:uFillTx/>
                          <a:latin typeface="Arial Narrow"/>
                          <a:ea typeface="Calibri"/>
                          <a:cs typeface="ArialMT"/>
                        </a:rPr>
                        <a:t>Number of sustainable natural resource based interventions and instruments identified, developed and implementation facilitated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algn="l">
                        <a:lnSpc>
                          <a:spcPct val="115000"/>
                        </a:lnSpc>
                        <a:spcAft>
                          <a:spcPts val="0"/>
                        </a:spcAft>
                      </a:pPr>
                      <a:r>
                        <a:rPr lang="en-ZA" sz="1400" kern="1200" dirty="0" smtClean="0">
                          <a:solidFill>
                            <a:srgbClr val="000000"/>
                          </a:solidFill>
                          <a:effectLst/>
                          <a:latin typeface="Arial Narrow"/>
                          <a:ea typeface="Calibri"/>
                          <a:cs typeface="ArialMT"/>
                        </a:rPr>
                        <a:t>4 natural resource</a:t>
                      </a:r>
                    </a:p>
                    <a:p>
                      <a:pPr algn="l">
                        <a:lnSpc>
                          <a:spcPct val="115000"/>
                        </a:lnSpc>
                        <a:spcAft>
                          <a:spcPts val="0"/>
                        </a:spcAft>
                      </a:pPr>
                      <a:r>
                        <a:rPr lang="en-ZA" sz="1400" kern="1200" dirty="0" smtClean="0">
                          <a:solidFill>
                            <a:srgbClr val="000000"/>
                          </a:solidFill>
                          <a:effectLst/>
                          <a:latin typeface="Arial Narrow"/>
                          <a:ea typeface="Calibri"/>
                          <a:cs typeface="ArialMT"/>
                        </a:rPr>
                        <a:t>based projects initiated </a:t>
                      </a:r>
                    </a:p>
                    <a:p>
                      <a:pPr algn="l">
                        <a:lnSpc>
                          <a:spcPct val="115000"/>
                        </a:lnSpc>
                        <a:spcAft>
                          <a:spcPts val="0"/>
                        </a:spcAft>
                      </a:pPr>
                      <a:endParaRPr lang="en-ZA" sz="1400" kern="1200" dirty="0" smtClean="0">
                        <a:solidFill>
                          <a:srgbClr val="000000"/>
                        </a:solidFill>
                        <a:effectLst/>
                        <a:latin typeface="Arial Narrow"/>
                        <a:ea typeface="Calibri"/>
                        <a:cs typeface="ArialMT"/>
                      </a:endParaRPr>
                    </a:p>
                    <a:p>
                      <a:pPr algn="l">
                        <a:lnSpc>
                          <a:spcPct val="115000"/>
                        </a:lnSpc>
                        <a:spcAft>
                          <a:spcPts val="0"/>
                        </a:spcAft>
                      </a:pPr>
                      <a:r>
                        <a:rPr lang="en-ZA" sz="1400" kern="1200" dirty="0" smtClean="0">
                          <a:solidFill>
                            <a:srgbClr val="000000"/>
                          </a:solidFill>
                          <a:effectLst/>
                          <a:latin typeface="Arial Narrow"/>
                          <a:ea typeface="Calibri"/>
                          <a:cs typeface="ArialMT"/>
                        </a:rPr>
                        <a:t>(</a:t>
                      </a:r>
                      <a:r>
                        <a:rPr lang="en-ZA" sz="1400" kern="1200" dirty="0" err="1" smtClean="0">
                          <a:solidFill>
                            <a:srgbClr val="000000"/>
                          </a:solidFill>
                          <a:effectLst/>
                          <a:latin typeface="Arial Narrow"/>
                          <a:ea typeface="Calibri"/>
                          <a:cs typeface="ArialMT"/>
                        </a:rPr>
                        <a:t>Awelani</a:t>
                      </a:r>
                      <a:r>
                        <a:rPr lang="en-ZA" sz="1400" kern="1200" dirty="0" smtClean="0">
                          <a:solidFill>
                            <a:srgbClr val="000000"/>
                          </a:solidFill>
                          <a:effectLst/>
                          <a:latin typeface="Arial Narrow"/>
                          <a:ea typeface="Calibri"/>
                          <a:cs typeface="ArialMT"/>
                        </a:rPr>
                        <a:t>, </a:t>
                      </a:r>
                      <a:r>
                        <a:rPr lang="en-ZA" sz="1400" kern="1200" dirty="0" err="1" smtClean="0">
                          <a:solidFill>
                            <a:srgbClr val="000000"/>
                          </a:solidFill>
                          <a:effectLst/>
                          <a:latin typeface="Arial Narrow"/>
                          <a:ea typeface="Calibri"/>
                          <a:cs typeface="ArialMT"/>
                        </a:rPr>
                        <a:t>Witsieshoek</a:t>
                      </a:r>
                      <a:r>
                        <a:rPr lang="en-ZA" sz="1400" kern="1200" dirty="0" smtClean="0">
                          <a:solidFill>
                            <a:srgbClr val="000000"/>
                          </a:solidFill>
                          <a:effectLst/>
                          <a:latin typeface="Arial Narrow"/>
                          <a:ea typeface="Calibri"/>
                          <a:cs typeface="ArialMT"/>
                        </a:rPr>
                        <a:t>,</a:t>
                      </a:r>
                    </a:p>
                    <a:p>
                      <a:pPr algn="l">
                        <a:lnSpc>
                          <a:spcPct val="115000"/>
                        </a:lnSpc>
                        <a:spcAft>
                          <a:spcPts val="0"/>
                        </a:spcAft>
                      </a:pPr>
                      <a:r>
                        <a:rPr lang="en-ZA" sz="1400" kern="1200" dirty="0" smtClean="0">
                          <a:solidFill>
                            <a:srgbClr val="000000"/>
                          </a:solidFill>
                          <a:effectLst/>
                          <a:latin typeface="Arial Narrow"/>
                          <a:ea typeface="Calibri"/>
                          <a:cs typeface="ArialMT"/>
                        </a:rPr>
                        <a:t>People and Parks</a:t>
                      </a:r>
                    </a:p>
                    <a:p>
                      <a:pPr algn="l">
                        <a:lnSpc>
                          <a:spcPct val="115000"/>
                        </a:lnSpc>
                        <a:spcAft>
                          <a:spcPts val="0"/>
                        </a:spcAft>
                      </a:pPr>
                      <a:r>
                        <a:rPr lang="en-ZA" sz="1400" kern="1200" dirty="0" smtClean="0">
                          <a:solidFill>
                            <a:srgbClr val="000000"/>
                          </a:solidFill>
                          <a:effectLst/>
                          <a:latin typeface="Arial Narrow"/>
                          <a:ea typeface="Calibri"/>
                          <a:cs typeface="ArialMT"/>
                        </a:rPr>
                        <a:t>programme and</a:t>
                      </a:r>
                    </a:p>
                    <a:p>
                      <a:pPr algn="l">
                        <a:lnSpc>
                          <a:spcPct val="115000"/>
                        </a:lnSpc>
                        <a:spcAft>
                          <a:spcPts val="0"/>
                        </a:spcAft>
                      </a:pPr>
                      <a:r>
                        <a:rPr lang="en-ZA" sz="1400" kern="1200" dirty="0" smtClean="0">
                          <a:solidFill>
                            <a:srgbClr val="000000"/>
                          </a:solidFill>
                          <a:effectLst/>
                          <a:latin typeface="Arial Narrow"/>
                          <a:ea typeface="Calibri"/>
                          <a:cs typeface="ArialMT"/>
                        </a:rPr>
                        <a:t>Bushbuckridge)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a:lnSpc>
                          <a:spcPct val="115000"/>
                        </a:lnSpc>
                        <a:spcAft>
                          <a:spcPts val="0"/>
                        </a:spcAft>
                      </a:pPr>
                      <a:r>
                        <a:rPr lang="en-ZA" sz="1400" kern="1200" dirty="0" smtClean="0">
                          <a:solidFill>
                            <a:srgbClr val="000000"/>
                          </a:solidFill>
                          <a:effectLst/>
                          <a:latin typeface="Arial Narrow"/>
                          <a:ea typeface="Calibri"/>
                          <a:cs typeface="ArialMT"/>
                        </a:rPr>
                        <a:t>3 natural resource</a:t>
                      </a:r>
                    </a:p>
                    <a:p>
                      <a:pPr algn="l">
                        <a:lnSpc>
                          <a:spcPct val="115000"/>
                        </a:lnSpc>
                        <a:spcAft>
                          <a:spcPts val="0"/>
                        </a:spcAft>
                      </a:pPr>
                      <a:r>
                        <a:rPr lang="en-ZA" sz="1400" kern="1200" dirty="0" smtClean="0">
                          <a:solidFill>
                            <a:srgbClr val="000000"/>
                          </a:solidFill>
                          <a:effectLst/>
                          <a:latin typeface="Arial Narrow"/>
                          <a:ea typeface="Calibri"/>
                          <a:cs typeface="ArialMT"/>
                        </a:rPr>
                        <a:t>based projects implemented </a:t>
                      </a:r>
                    </a:p>
                    <a:p>
                      <a:pPr algn="l">
                        <a:lnSpc>
                          <a:spcPct val="115000"/>
                        </a:lnSpc>
                        <a:spcAft>
                          <a:spcPts val="0"/>
                        </a:spcAft>
                      </a:pPr>
                      <a:r>
                        <a:rPr lang="en-ZA" sz="1400" kern="1200" dirty="0" smtClean="0">
                          <a:solidFill>
                            <a:srgbClr val="000000"/>
                          </a:solidFill>
                          <a:effectLst/>
                          <a:latin typeface="Arial Narrow"/>
                          <a:ea typeface="Calibri"/>
                          <a:cs typeface="ArialMT"/>
                        </a:rPr>
                        <a:t>-</a:t>
                      </a:r>
                      <a:r>
                        <a:rPr lang="en-ZA" sz="1400" kern="1200" dirty="0" err="1" smtClean="0">
                          <a:solidFill>
                            <a:srgbClr val="000000"/>
                          </a:solidFill>
                          <a:effectLst/>
                          <a:latin typeface="Arial Narrow"/>
                          <a:ea typeface="Calibri"/>
                          <a:cs typeface="ArialMT"/>
                        </a:rPr>
                        <a:t>Awelani</a:t>
                      </a:r>
                      <a:r>
                        <a:rPr lang="en-ZA" sz="1400" kern="1200" dirty="0" smtClean="0">
                          <a:solidFill>
                            <a:srgbClr val="000000"/>
                          </a:solidFill>
                          <a:effectLst/>
                          <a:latin typeface="Arial Narrow"/>
                          <a:ea typeface="Calibri"/>
                          <a:cs typeface="ArialMT"/>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black"/>
                          </a:solidFill>
                          <a:effectLst/>
                          <a:uLnTx/>
                          <a:uFillTx/>
                          <a:latin typeface="Arial Narrow" pitchFamily="34" charset="0"/>
                          <a:ea typeface="+mn-ea"/>
                          <a:cs typeface="+mn-cs"/>
                        </a:rPr>
                        <a:t>Progress:</a:t>
                      </a:r>
                    </a:p>
                    <a:p>
                      <a:pPr marL="0" marR="0" lvl="0" indent="0" algn="l" defTabSz="457200" rtl="0" eaLnBrk="1" fontAlgn="auto" latinLnBrk="0" hangingPunct="1">
                        <a:lnSpc>
                          <a:spcPct val="115000"/>
                        </a:lnSpc>
                        <a:spcBef>
                          <a:spcPts val="0"/>
                        </a:spcBef>
                        <a:spcAft>
                          <a:spcPts val="0"/>
                        </a:spcAft>
                        <a:buClrTx/>
                        <a:buSzTx/>
                        <a:buFontTx/>
                        <a:buNone/>
                        <a:tabLst/>
                        <a:defRPr/>
                      </a:pPr>
                      <a:r>
                        <a:rPr lang="en-ZA" sz="1400" kern="1200" noProof="0" dirty="0" err="1" smtClean="0">
                          <a:solidFill>
                            <a:srgbClr val="000000"/>
                          </a:solidFill>
                          <a:effectLst/>
                          <a:latin typeface="Arial Narrow"/>
                          <a:ea typeface="Calibri"/>
                          <a:cs typeface="ArialMT"/>
                        </a:rPr>
                        <a:t>Awelani</a:t>
                      </a:r>
                      <a:r>
                        <a:rPr lang="en-ZA" sz="1400" kern="1200" noProof="0" dirty="0" smtClean="0">
                          <a:solidFill>
                            <a:srgbClr val="000000"/>
                          </a:solidFill>
                          <a:effectLst/>
                          <a:latin typeface="Arial Narrow"/>
                          <a:ea typeface="Calibri"/>
                          <a:cs typeface="ArialMT"/>
                        </a:rPr>
                        <a:t> lodge became operational in December 2014.</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212742">
                <a:tc vMerge="1">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endParaRPr kumimoji="0" lang="en-ZA" sz="1200" b="0" i="0" u="none" strike="noStrike" kern="1200" cap="none" spc="0" normalizeH="0" baseline="0" noProof="0" dirty="0" smtClean="0">
                        <a:ln>
                          <a:noFill/>
                        </a:ln>
                        <a:solidFill>
                          <a:srgbClr val="000000"/>
                        </a:solidFill>
                        <a:effectLst/>
                        <a:uLnTx/>
                        <a:uFillTx/>
                        <a:latin typeface="Arial Narrow"/>
                        <a:ea typeface="Calibri"/>
                        <a:cs typeface="ArialM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algn="l">
                        <a:lnSpc>
                          <a:spcPct val="115000"/>
                        </a:lnSpc>
                        <a:spcAft>
                          <a:spcPts val="0"/>
                        </a:spcAft>
                      </a:pPr>
                      <a:endParaRPr lang="en-ZA" sz="1200" kern="1200" dirty="0" smtClean="0">
                        <a:solidFill>
                          <a:srgbClr val="000000"/>
                        </a:solidFill>
                        <a:effectLst/>
                        <a:latin typeface="Arial Narrow"/>
                        <a:ea typeface="Calibri"/>
                        <a:cs typeface="ArialM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n-ZA" sz="1400" kern="1200" dirty="0" smtClean="0">
                          <a:solidFill>
                            <a:srgbClr val="000000"/>
                          </a:solidFill>
                          <a:effectLst/>
                          <a:latin typeface="Arial Narrow"/>
                          <a:ea typeface="Calibri"/>
                          <a:cs typeface="ArialMT"/>
                        </a:rPr>
                        <a:t>People and Parks</a:t>
                      </a:r>
                      <a:r>
                        <a:rPr lang="en-ZA" sz="1400" kern="1200" baseline="0" dirty="0" smtClean="0">
                          <a:solidFill>
                            <a:srgbClr val="000000"/>
                          </a:solidFill>
                          <a:effectLst/>
                          <a:latin typeface="Arial Narrow"/>
                          <a:ea typeface="Calibri"/>
                          <a:cs typeface="ArialMT"/>
                        </a:rPr>
                        <a:t> </a:t>
                      </a:r>
                      <a:r>
                        <a:rPr lang="en-ZA" sz="1400" kern="1200" dirty="0" smtClean="0">
                          <a:solidFill>
                            <a:srgbClr val="000000"/>
                          </a:solidFill>
                          <a:effectLst/>
                          <a:latin typeface="Arial Narrow"/>
                          <a:ea typeface="Calibri"/>
                          <a:cs typeface="ArialMT"/>
                        </a:rPr>
                        <a:t>programme</a:t>
                      </a:r>
                    </a:p>
                    <a:p>
                      <a:pPr algn="l">
                        <a:lnSpc>
                          <a:spcPct val="115000"/>
                        </a:lnSpc>
                        <a:spcAft>
                          <a:spcPts val="0"/>
                        </a:spcAft>
                      </a:pPr>
                      <a:endParaRPr lang="en-ZA" sz="1400" kern="1200" dirty="0" smtClean="0">
                        <a:solidFill>
                          <a:srgbClr val="000000"/>
                        </a:solidFill>
                        <a:effectLst/>
                        <a:latin typeface="Arial Narrow"/>
                        <a:ea typeface="Calibri"/>
                        <a:cs typeface="ArialM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black"/>
                          </a:solidFill>
                          <a:effectLst/>
                          <a:uLnTx/>
                          <a:uFillTx/>
                          <a:latin typeface="Arial Narrow" pitchFamily="34" charset="0"/>
                          <a:ea typeface="+mn-ea"/>
                          <a:cs typeface="+mn-cs"/>
                        </a:rPr>
                        <a:t>Progress:</a:t>
                      </a:r>
                    </a:p>
                    <a:p>
                      <a:pPr marL="0" marR="0" lvl="0" indent="0" algn="l" defTabSz="457200" rtl="0" eaLnBrk="1" fontAlgn="auto" latinLnBrk="0" hangingPunct="1">
                        <a:lnSpc>
                          <a:spcPct val="115000"/>
                        </a:lnSpc>
                        <a:spcBef>
                          <a:spcPts val="0"/>
                        </a:spcBef>
                        <a:spcAft>
                          <a:spcPts val="0"/>
                        </a:spcAft>
                        <a:buClrTx/>
                        <a:buSzTx/>
                        <a:buFontTx/>
                        <a:buNone/>
                        <a:tabLst/>
                        <a:defRPr/>
                      </a:pPr>
                      <a:r>
                        <a:rPr lang="en-ZA" sz="1400" kern="1200" noProof="0" dirty="0" smtClean="0">
                          <a:solidFill>
                            <a:srgbClr val="000000"/>
                          </a:solidFill>
                          <a:effectLst/>
                          <a:latin typeface="Arial Narrow"/>
                          <a:ea typeface="Calibri"/>
                          <a:cs typeface="ArialMT"/>
                        </a:rPr>
                        <a:t>Implementation of the people and Parks programme reviewed, monitored and report prepared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2" name="Slide Number Placeholder 1"/>
          <p:cNvSpPr>
            <a:spLocks noGrp="1"/>
          </p:cNvSpPr>
          <p:nvPr>
            <p:ph type="sldNum" sz="quarter" idx="12"/>
          </p:nvPr>
        </p:nvSpPr>
        <p:spPr/>
        <p:txBody>
          <a:bodyPr/>
          <a:lstStyle/>
          <a:p>
            <a:pPr>
              <a:defRPr/>
            </a:pPr>
            <a:fld id="{9C457303-9F10-4D8F-8D76-077531F17F12}" type="slidenum">
              <a:rPr lang="en-US" smtClean="0">
                <a:solidFill>
                  <a:prstClr val="black">
                    <a:tint val="75000"/>
                  </a:prstClr>
                </a:solidFill>
              </a:rPr>
              <a:pPr>
                <a:defRPr/>
              </a:pPr>
              <a:t>67</a:t>
            </a:fld>
            <a:endParaRPr lang="en-US">
              <a:solidFill>
                <a:prstClr val="black">
                  <a:tint val="75000"/>
                </a:prstClr>
              </a:solidFill>
            </a:endParaRPr>
          </a:p>
        </p:txBody>
      </p:sp>
    </p:spTree>
    <p:extLst>
      <p:ext uri="{BB962C8B-B14F-4D97-AF65-F5344CB8AC3E}">
        <p14:creationId xmlns:p14="http://schemas.microsoft.com/office/powerpoint/2010/main" val="50141625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Title 1"/>
          <p:cNvSpPr>
            <a:spLocks noGrp="1"/>
          </p:cNvSpPr>
          <p:nvPr>
            <p:ph type="title"/>
          </p:nvPr>
        </p:nvSpPr>
        <p:spPr>
          <a:xfrm>
            <a:off x="457200" y="97658"/>
            <a:ext cx="8229600" cy="584344"/>
          </a:xfrm>
        </p:spPr>
        <p:txBody>
          <a:bodyPr/>
          <a:lstStyle/>
          <a:p>
            <a:pPr eaLnBrk="1" hangingPunct="1"/>
            <a:r>
              <a:rPr lang="en-ZA" altLang="en-US" sz="2600" dirty="0">
                <a:solidFill>
                  <a:srgbClr val="008000"/>
                </a:solidFill>
              </a:rPr>
              <a:t>PROGRAMME 5:  BIODIVERSITY AND CONSERVATION</a:t>
            </a:r>
            <a:endParaRPr lang="en-US" altLang="en-US" sz="2600" dirty="0">
              <a:solidFill>
                <a:srgbClr val="008000"/>
              </a:solidFill>
            </a:endParaRPr>
          </a:p>
        </p:txBody>
      </p:sp>
      <p:graphicFrame>
        <p:nvGraphicFramePr>
          <p:cNvPr id="12" name="Group 121"/>
          <p:cNvGraphicFramePr>
            <a:graphicFrameLocks noGrp="1"/>
          </p:cNvGraphicFramePr>
          <p:nvPr>
            <p:ph idx="1"/>
            <p:extLst>
              <p:ext uri="{D42A27DB-BD31-4B8C-83A1-F6EECF244321}">
                <p14:modId xmlns:p14="http://schemas.microsoft.com/office/powerpoint/2010/main" val="532844142"/>
              </p:ext>
            </p:extLst>
          </p:nvPr>
        </p:nvGraphicFramePr>
        <p:xfrm>
          <a:off x="349590" y="682002"/>
          <a:ext cx="8562398" cy="4439317"/>
        </p:xfrm>
        <a:graphic>
          <a:graphicData uri="http://schemas.openxmlformats.org/drawingml/2006/table">
            <a:tbl>
              <a:tblPr/>
              <a:tblGrid>
                <a:gridCol w="2188894"/>
                <a:gridCol w="1774209"/>
                <a:gridCol w="1692322"/>
                <a:gridCol w="2906973"/>
              </a:tblGrid>
              <a:tr h="201920">
                <a:tc gridSpan="4">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schemeClr val="bg1"/>
                          </a:solidFill>
                          <a:effectLst/>
                          <a:uLnTx/>
                          <a:uFillTx/>
                          <a:latin typeface="Arial Narrow" pitchFamily="34" charset="0"/>
                          <a:ea typeface="+mn-ea"/>
                          <a:cs typeface="+mn-cs"/>
                        </a:rPr>
                        <a:t>SO: Fair Access and Equitable Sharing Of Benefits from Biological Resources Promoted </a:t>
                      </a:r>
                    </a:p>
                  </a:txBody>
                  <a:tcPr marL="91454" marR="9145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hMerge="1">
                  <a:txBody>
                    <a:bodyPr/>
                    <a:lstStyle/>
                    <a:p>
                      <a:endParaRPr lang="en-ZA"/>
                    </a:p>
                  </a:txBody>
                  <a:tcPr/>
                </a:tc>
                <a:tc hMerge="1">
                  <a:txBody>
                    <a:bodyPr/>
                    <a:lstStyle/>
                    <a:p>
                      <a:endParaRPr lang="en-ZA"/>
                    </a:p>
                  </a:txBody>
                  <a:tcPr/>
                </a:tc>
                <a:tc hMerge="1">
                  <a:txBody>
                    <a:bodyPr/>
                    <a:lstStyle/>
                    <a:p>
                      <a:endParaRPr lang="en-ZA"/>
                    </a:p>
                  </a:txBody>
                  <a:tcPr/>
                </a:tc>
              </a:tr>
              <a:tr h="41921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smtClean="0">
                          <a:ln>
                            <a:noFill/>
                          </a:ln>
                          <a:solidFill>
                            <a:schemeClr val="bg1"/>
                          </a:solidFill>
                          <a:effectLst/>
                          <a:latin typeface="Arial Narrow" pitchFamily="34" charset="0"/>
                          <a:ea typeface="+mn-ea"/>
                          <a:cs typeface="Arial" charset="0"/>
                        </a:rPr>
                        <a:t>Performance indicator </a:t>
                      </a:r>
                    </a:p>
                  </a:txBody>
                  <a:tcPr marL="91454" marR="9145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algn="ctr">
                        <a:lnSpc>
                          <a:spcPct val="115000"/>
                        </a:lnSpc>
                        <a:spcAft>
                          <a:spcPts val="0"/>
                        </a:spcAft>
                      </a:pPr>
                      <a:r>
                        <a:rPr kumimoji="0" lang="en-ZA" sz="1400" b="1" i="0" u="none" strike="noStrike" kern="1200" cap="none" spc="0" normalizeH="0" baseline="0" dirty="0" smtClean="0">
                          <a:ln>
                            <a:noFill/>
                          </a:ln>
                          <a:solidFill>
                            <a:schemeClr val="bg1"/>
                          </a:solidFill>
                          <a:effectLst/>
                          <a:uLnTx/>
                          <a:uFillTx/>
                          <a:latin typeface="Arial Narrow" pitchFamily="34" charset="0"/>
                          <a:ea typeface="+mn-ea"/>
                          <a:cs typeface="Arial" pitchFamily="34" charset="0"/>
                        </a:rPr>
                        <a:t>Baseline </a:t>
                      </a:r>
                      <a:endParaRPr kumimoji="0" lang="en-ZA" sz="1400" b="1" i="0" u="none" strike="noStrike" kern="1200" cap="none" spc="0" normalizeH="0" baseline="0" dirty="0">
                        <a:ln>
                          <a:noFill/>
                        </a:ln>
                        <a:solidFill>
                          <a:schemeClr val="bg1"/>
                        </a:solidFill>
                        <a:effectLst/>
                        <a:uLnTx/>
                        <a:uFillTx/>
                        <a:latin typeface="Arial Narrow" pitchFamily="34" charset="0"/>
                        <a:ea typeface="+mn-ea"/>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algn="ctr">
                        <a:lnSpc>
                          <a:spcPct val="115000"/>
                        </a:lnSpc>
                        <a:spcAft>
                          <a:spcPts val="0"/>
                        </a:spcAft>
                      </a:pPr>
                      <a:r>
                        <a:rPr kumimoji="0" lang="en-ZA" sz="1400" b="1" i="0" u="none" strike="noStrike" kern="1200" cap="none" spc="0" normalizeH="0" baseline="0" dirty="0" smtClean="0">
                          <a:ln>
                            <a:noFill/>
                          </a:ln>
                          <a:solidFill>
                            <a:schemeClr val="bg1"/>
                          </a:solidFill>
                          <a:effectLst/>
                          <a:uLnTx/>
                          <a:uFillTx/>
                          <a:latin typeface="Arial Narrow" pitchFamily="34" charset="0"/>
                          <a:ea typeface="+mn-ea"/>
                          <a:cs typeface="Arial" pitchFamily="34" charset="0"/>
                        </a:rPr>
                        <a:t>Annual Target </a:t>
                      </a:r>
                      <a:endParaRPr kumimoji="0" lang="en-ZA" sz="1400" b="1" i="0" u="none" strike="noStrike" kern="1200" cap="none" spc="0" normalizeH="0" baseline="0" dirty="0">
                        <a:ln>
                          <a:noFill/>
                        </a:ln>
                        <a:solidFill>
                          <a:schemeClr val="bg1"/>
                        </a:solidFill>
                        <a:effectLst/>
                        <a:uLnTx/>
                        <a:uFillTx/>
                        <a:latin typeface="Arial Narrow" pitchFamily="34" charset="0"/>
                        <a:ea typeface="+mn-ea"/>
                        <a:cs typeface="Arial" pitchFamily="34" charset="0"/>
                      </a:endParaRPr>
                    </a:p>
                    <a:p>
                      <a:pPr algn="ctr">
                        <a:lnSpc>
                          <a:spcPct val="115000"/>
                        </a:lnSpc>
                        <a:spcAft>
                          <a:spcPts val="0"/>
                        </a:spcAft>
                      </a:pPr>
                      <a:r>
                        <a:rPr kumimoji="0" lang="en-ZA" sz="1400" b="1" i="0" u="none" strike="noStrike" kern="1200" cap="none" spc="0" normalizeH="0" baseline="0" dirty="0">
                          <a:ln>
                            <a:noFill/>
                          </a:ln>
                          <a:solidFill>
                            <a:schemeClr val="bg1"/>
                          </a:solidFill>
                          <a:effectLst/>
                          <a:uLnTx/>
                          <a:uFillTx/>
                          <a:latin typeface="Arial Narrow" pitchFamily="34" charset="0"/>
                          <a:ea typeface="+mn-ea"/>
                          <a:cs typeface="Arial" pitchFamily="34" charset="0"/>
                        </a:rPr>
                        <a:t>2014/15</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smtClean="0">
                          <a:ln>
                            <a:noFill/>
                          </a:ln>
                          <a:solidFill>
                            <a:schemeClr val="bg1"/>
                          </a:solidFill>
                          <a:effectLst/>
                          <a:uLnTx/>
                          <a:uFillTx/>
                          <a:latin typeface="Arial Narrow" pitchFamily="34" charset="0"/>
                          <a:ea typeface="+mn-ea"/>
                          <a:cs typeface="Arial" pitchFamily="34" charset="0"/>
                        </a:rPr>
                        <a:t>Achievements/Challenges/Corrective measures</a:t>
                      </a:r>
                    </a:p>
                  </a:txBody>
                  <a:tcPr marL="91454" marR="9145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r>
              <a:tr h="3757327">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kumimoji="0" lang="en-ZA" sz="1400" b="0" i="0" u="none" strike="noStrike" kern="1200" cap="none" spc="0" normalizeH="0" baseline="0" noProof="0" dirty="0" smtClean="0">
                          <a:ln>
                            <a:noFill/>
                          </a:ln>
                          <a:solidFill>
                            <a:srgbClr val="000000"/>
                          </a:solidFill>
                          <a:effectLst/>
                          <a:uLnTx/>
                          <a:uFillTx/>
                          <a:latin typeface="Arial Narrow"/>
                          <a:ea typeface="Calibri"/>
                          <a:cs typeface="ArialMT"/>
                        </a:rPr>
                        <a:t>Number of sustainable natural resource based interventions and instruments identified, developed and implementation facilitated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a:lnSpc>
                          <a:spcPct val="115000"/>
                        </a:lnSpc>
                        <a:spcAft>
                          <a:spcPts val="0"/>
                        </a:spcAft>
                      </a:pPr>
                      <a:r>
                        <a:rPr lang="en-ZA" sz="1400" kern="1200" dirty="0" smtClean="0">
                          <a:solidFill>
                            <a:srgbClr val="000000"/>
                          </a:solidFill>
                          <a:effectLst/>
                          <a:latin typeface="Arial Narrow"/>
                          <a:ea typeface="Calibri"/>
                          <a:cs typeface="ArialMT"/>
                        </a:rPr>
                        <a:t>4 natural resource</a:t>
                      </a:r>
                    </a:p>
                    <a:p>
                      <a:pPr algn="l">
                        <a:lnSpc>
                          <a:spcPct val="115000"/>
                        </a:lnSpc>
                        <a:spcAft>
                          <a:spcPts val="0"/>
                        </a:spcAft>
                      </a:pPr>
                      <a:r>
                        <a:rPr lang="en-ZA" sz="1400" kern="1200" dirty="0" smtClean="0">
                          <a:solidFill>
                            <a:srgbClr val="000000"/>
                          </a:solidFill>
                          <a:effectLst/>
                          <a:latin typeface="Arial Narrow"/>
                          <a:ea typeface="Calibri"/>
                          <a:cs typeface="ArialMT"/>
                        </a:rPr>
                        <a:t>based projects initiated </a:t>
                      </a:r>
                    </a:p>
                    <a:p>
                      <a:pPr algn="l">
                        <a:lnSpc>
                          <a:spcPct val="115000"/>
                        </a:lnSpc>
                        <a:spcAft>
                          <a:spcPts val="0"/>
                        </a:spcAft>
                      </a:pPr>
                      <a:endParaRPr lang="en-ZA" sz="1400" kern="1200" dirty="0" smtClean="0">
                        <a:solidFill>
                          <a:srgbClr val="000000"/>
                        </a:solidFill>
                        <a:effectLst/>
                        <a:latin typeface="Arial Narrow"/>
                        <a:ea typeface="Calibri"/>
                        <a:cs typeface="ArialMT"/>
                      </a:endParaRPr>
                    </a:p>
                    <a:p>
                      <a:pPr algn="l">
                        <a:lnSpc>
                          <a:spcPct val="115000"/>
                        </a:lnSpc>
                        <a:spcAft>
                          <a:spcPts val="0"/>
                        </a:spcAft>
                      </a:pPr>
                      <a:r>
                        <a:rPr lang="en-ZA" sz="1400" kern="1200" dirty="0" smtClean="0">
                          <a:solidFill>
                            <a:srgbClr val="000000"/>
                          </a:solidFill>
                          <a:effectLst/>
                          <a:latin typeface="Arial Narrow"/>
                          <a:ea typeface="Calibri"/>
                          <a:cs typeface="ArialMT"/>
                        </a:rPr>
                        <a:t>(</a:t>
                      </a:r>
                      <a:r>
                        <a:rPr lang="en-ZA" sz="1400" kern="1200" dirty="0" err="1" smtClean="0">
                          <a:solidFill>
                            <a:srgbClr val="000000"/>
                          </a:solidFill>
                          <a:effectLst/>
                          <a:latin typeface="Arial Narrow"/>
                          <a:ea typeface="Calibri"/>
                          <a:cs typeface="ArialMT"/>
                        </a:rPr>
                        <a:t>Awelani</a:t>
                      </a:r>
                      <a:r>
                        <a:rPr lang="en-ZA" sz="1400" kern="1200" dirty="0" smtClean="0">
                          <a:solidFill>
                            <a:srgbClr val="000000"/>
                          </a:solidFill>
                          <a:effectLst/>
                          <a:latin typeface="Arial Narrow"/>
                          <a:ea typeface="Calibri"/>
                          <a:cs typeface="ArialMT"/>
                        </a:rPr>
                        <a:t>, </a:t>
                      </a:r>
                      <a:r>
                        <a:rPr lang="en-ZA" sz="1400" kern="1200" dirty="0" err="1" smtClean="0">
                          <a:solidFill>
                            <a:srgbClr val="000000"/>
                          </a:solidFill>
                          <a:effectLst/>
                          <a:latin typeface="Arial Narrow"/>
                          <a:ea typeface="Calibri"/>
                          <a:cs typeface="ArialMT"/>
                        </a:rPr>
                        <a:t>Witsieshoek</a:t>
                      </a:r>
                      <a:r>
                        <a:rPr lang="en-ZA" sz="1400" kern="1200" dirty="0" smtClean="0">
                          <a:solidFill>
                            <a:srgbClr val="000000"/>
                          </a:solidFill>
                          <a:effectLst/>
                          <a:latin typeface="Arial Narrow"/>
                          <a:ea typeface="Calibri"/>
                          <a:cs typeface="ArialMT"/>
                        </a:rPr>
                        <a:t>,</a:t>
                      </a:r>
                    </a:p>
                    <a:p>
                      <a:pPr algn="l">
                        <a:lnSpc>
                          <a:spcPct val="115000"/>
                        </a:lnSpc>
                        <a:spcAft>
                          <a:spcPts val="0"/>
                        </a:spcAft>
                      </a:pPr>
                      <a:r>
                        <a:rPr lang="en-ZA" sz="1400" kern="1200" dirty="0" smtClean="0">
                          <a:solidFill>
                            <a:srgbClr val="000000"/>
                          </a:solidFill>
                          <a:effectLst/>
                          <a:latin typeface="Arial Narrow"/>
                          <a:ea typeface="Calibri"/>
                          <a:cs typeface="ArialMT"/>
                        </a:rPr>
                        <a:t>People and Parks</a:t>
                      </a:r>
                    </a:p>
                    <a:p>
                      <a:pPr algn="l">
                        <a:lnSpc>
                          <a:spcPct val="115000"/>
                        </a:lnSpc>
                        <a:spcAft>
                          <a:spcPts val="0"/>
                        </a:spcAft>
                      </a:pPr>
                      <a:r>
                        <a:rPr lang="en-ZA" sz="1400" kern="1200" dirty="0" smtClean="0">
                          <a:solidFill>
                            <a:srgbClr val="000000"/>
                          </a:solidFill>
                          <a:effectLst/>
                          <a:latin typeface="Arial Narrow"/>
                          <a:ea typeface="Calibri"/>
                          <a:cs typeface="ArialMT"/>
                        </a:rPr>
                        <a:t>programme and</a:t>
                      </a:r>
                    </a:p>
                    <a:p>
                      <a:pPr algn="l">
                        <a:lnSpc>
                          <a:spcPct val="115000"/>
                        </a:lnSpc>
                        <a:spcAft>
                          <a:spcPts val="0"/>
                        </a:spcAft>
                      </a:pPr>
                      <a:r>
                        <a:rPr lang="en-ZA" sz="1400" kern="1200" dirty="0" smtClean="0">
                          <a:solidFill>
                            <a:srgbClr val="000000"/>
                          </a:solidFill>
                          <a:effectLst/>
                          <a:latin typeface="Arial Narrow"/>
                          <a:ea typeface="Calibri"/>
                          <a:cs typeface="ArialMT"/>
                        </a:rPr>
                        <a:t>Bushbuckridge)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a:lnSpc>
                          <a:spcPct val="115000"/>
                        </a:lnSpc>
                        <a:spcAft>
                          <a:spcPts val="0"/>
                        </a:spcAft>
                      </a:pPr>
                      <a:r>
                        <a:rPr kumimoji="0" lang="en-ZA" sz="1400" b="0" i="0" u="none" strike="noStrike" kern="1200" cap="none" spc="0" normalizeH="0" baseline="0" dirty="0" smtClean="0">
                          <a:ln>
                            <a:noFill/>
                          </a:ln>
                          <a:solidFill>
                            <a:srgbClr val="000000"/>
                          </a:solidFill>
                          <a:effectLst/>
                          <a:uLnTx/>
                          <a:uFillTx/>
                          <a:latin typeface="Arial Narrow"/>
                          <a:ea typeface="Calibri"/>
                          <a:cs typeface="ArialMT"/>
                        </a:rPr>
                        <a:t>Implementation of the Bushbuckridge Master Plan (5 projects) facilitated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457200" rtl="0" eaLnBrk="1" fontAlgn="auto"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black"/>
                          </a:solidFill>
                          <a:effectLst/>
                          <a:uLnTx/>
                          <a:uFillTx/>
                          <a:latin typeface="Arial Narrow" pitchFamily="34" charset="0"/>
                          <a:ea typeface="+mn-ea"/>
                          <a:cs typeface="+mn-cs"/>
                        </a:rPr>
                        <a:t>Progress: </a:t>
                      </a:r>
                      <a:r>
                        <a:rPr lang="en-ZA" sz="1400" kern="1200" noProof="0" dirty="0" smtClean="0">
                          <a:solidFill>
                            <a:srgbClr val="000000"/>
                          </a:solidFill>
                          <a:effectLst/>
                          <a:latin typeface="Arial Narrow"/>
                          <a:ea typeface="Calibri"/>
                          <a:cs typeface="ArialMT"/>
                        </a:rPr>
                        <a:t>Implementation of five Bushbuckridge projects facilitated though the following interventions:</a:t>
                      </a:r>
                      <a:r>
                        <a:rPr kumimoji="0" lang="en-ZA" sz="1400" b="1" i="0" u="none" strike="noStrike" kern="1200" cap="none" spc="0" normalizeH="0" baseline="0" noProof="0" dirty="0" smtClean="0">
                          <a:ln>
                            <a:noFill/>
                          </a:ln>
                          <a:solidFill>
                            <a:prstClr val="black"/>
                          </a:solidFill>
                          <a:effectLst/>
                          <a:uLnTx/>
                          <a:uFillTx/>
                          <a:latin typeface="Arial Narrow" pitchFamily="34" charset="0"/>
                          <a:ea typeface="+mn-ea"/>
                          <a:cs typeface="+mn-cs"/>
                        </a:rPr>
                        <a:t> </a:t>
                      </a:r>
                    </a:p>
                    <a:p>
                      <a:pPr marL="0" marR="0" lvl="0" indent="0" algn="just" defTabSz="457200" rtl="0" eaLnBrk="1" fontAlgn="auto"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black"/>
                          </a:solidFill>
                          <a:effectLst/>
                          <a:uLnTx/>
                          <a:uFillTx/>
                          <a:latin typeface="Arial Narrow" pitchFamily="34" charset="0"/>
                          <a:ea typeface="+mn-ea"/>
                          <a:cs typeface="+mn-cs"/>
                        </a:rPr>
                        <a:t>•</a:t>
                      </a:r>
                      <a:r>
                        <a:rPr lang="en-ZA" sz="1400" kern="1200" noProof="0" dirty="0" smtClean="0">
                          <a:solidFill>
                            <a:srgbClr val="000000"/>
                          </a:solidFill>
                          <a:effectLst/>
                          <a:latin typeface="Arial Narrow"/>
                          <a:ea typeface="Calibri"/>
                          <a:cs typeface="ArialMT"/>
                        </a:rPr>
                        <a:t>Tourism related projects: Business plan developed and project implementer has been appointed </a:t>
                      </a:r>
                    </a:p>
                    <a:p>
                      <a:pPr marL="0" marR="0" lvl="0" indent="0" algn="just" defTabSz="457200" rtl="0" eaLnBrk="1" fontAlgn="auto"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black"/>
                          </a:solidFill>
                          <a:effectLst/>
                          <a:uLnTx/>
                          <a:uFillTx/>
                          <a:latin typeface="Arial Narrow" pitchFamily="34" charset="0"/>
                          <a:ea typeface="+mn-ea"/>
                          <a:cs typeface="+mn-cs"/>
                        </a:rPr>
                        <a:t>•</a:t>
                      </a:r>
                      <a:r>
                        <a:rPr lang="en-ZA" sz="1400" kern="1200" noProof="0" dirty="0" smtClean="0">
                          <a:solidFill>
                            <a:srgbClr val="000000"/>
                          </a:solidFill>
                          <a:effectLst/>
                          <a:latin typeface="Arial Narrow"/>
                          <a:ea typeface="Calibri"/>
                          <a:cs typeface="ArialMT"/>
                        </a:rPr>
                        <a:t>African Honey Bee Project: 56 direct beneficiaries from 56 households in Bushbuckridge are benefiting </a:t>
                      </a:r>
                    </a:p>
                    <a:p>
                      <a:pPr marL="0" marR="0" lvl="0" indent="0" algn="just" defTabSz="457200" rtl="0" eaLnBrk="1" fontAlgn="auto"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black"/>
                          </a:solidFill>
                          <a:effectLst/>
                          <a:uLnTx/>
                          <a:uFillTx/>
                          <a:latin typeface="Arial Narrow" pitchFamily="34" charset="0"/>
                          <a:ea typeface="+mn-ea"/>
                          <a:cs typeface="+mn-cs"/>
                        </a:rPr>
                        <a:t>•</a:t>
                      </a:r>
                      <a:r>
                        <a:rPr lang="en-ZA" sz="1400" kern="1200" noProof="0" dirty="0" smtClean="0">
                          <a:solidFill>
                            <a:srgbClr val="000000"/>
                          </a:solidFill>
                          <a:effectLst/>
                          <a:latin typeface="Arial Narrow"/>
                          <a:ea typeface="Calibri"/>
                          <a:cs typeface="ArialMT"/>
                        </a:rPr>
                        <a:t>Bushbuckridge Fence project: The project manager has been appointed. The tender has been advertised, and the service provider has been recommended. Awaiting final confirmation from the adjudication committee)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2" name="Slide Number Placeholder 1"/>
          <p:cNvSpPr>
            <a:spLocks noGrp="1"/>
          </p:cNvSpPr>
          <p:nvPr>
            <p:ph type="sldNum" sz="quarter" idx="12"/>
          </p:nvPr>
        </p:nvSpPr>
        <p:spPr/>
        <p:txBody>
          <a:bodyPr/>
          <a:lstStyle/>
          <a:p>
            <a:pPr>
              <a:defRPr/>
            </a:pPr>
            <a:fld id="{9C457303-9F10-4D8F-8D76-077531F17F12}" type="slidenum">
              <a:rPr lang="en-US" smtClean="0">
                <a:solidFill>
                  <a:prstClr val="black">
                    <a:tint val="75000"/>
                  </a:prstClr>
                </a:solidFill>
              </a:rPr>
              <a:pPr>
                <a:defRPr/>
              </a:pPr>
              <a:t>68</a:t>
            </a:fld>
            <a:endParaRPr lang="en-US">
              <a:solidFill>
                <a:prstClr val="black">
                  <a:tint val="75000"/>
                </a:prstClr>
              </a:solidFill>
            </a:endParaRPr>
          </a:p>
        </p:txBody>
      </p:sp>
    </p:spTree>
    <p:extLst>
      <p:ext uri="{BB962C8B-B14F-4D97-AF65-F5344CB8AC3E}">
        <p14:creationId xmlns:p14="http://schemas.microsoft.com/office/powerpoint/2010/main" val="130652587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Title 1"/>
          <p:cNvSpPr>
            <a:spLocks noGrp="1"/>
          </p:cNvSpPr>
          <p:nvPr>
            <p:ph type="title"/>
          </p:nvPr>
        </p:nvSpPr>
        <p:spPr>
          <a:xfrm>
            <a:off x="457200" y="97658"/>
            <a:ext cx="8229600" cy="584344"/>
          </a:xfrm>
        </p:spPr>
        <p:txBody>
          <a:bodyPr/>
          <a:lstStyle/>
          <a:p>
            <a:pPr eaLnBrk="1" hangingPunct="1"/>
            <a:r>
              <a:rPr lang="en-ZA" altLang="en-US" sz="2600" dirty="0">
                <a:solidFill>
                  <a:srgbClr val="008000"/>
                </a:solidFill>
              </a:rPr>
              <a:t>PROGRAMME 5:  BIODIVERSITY AND CONSERVATION</a:t>
            </a:r>
            <a:endParaRPr lang="en-US" altLang="en-US" sz="2600" dirty="0">
              <a:solidFill>
                <a:srgbClr val="008000"/>
              </a:solidFill>
            </a:endParaRPr>
          </a:p>
        </p:txBody>
      </p:sp>
      <p:graphicFrame>
        <p:nvGraphicFramePr>
          <p:cNvPr id="12" name="Group 121"/>
          <p:cNvGraphicFramePr>
            <a:graphicFrameLocks noGrp="1"/>
          </p:cNvGraphicFramePr>
          <p:nvPr>
            <p:ph idx="1"/>
            <p:extLst>
              <p:ext uri="{D42A27DB-BD31-4B8C-83A1-F6EECF244321}">
                <p14:modId xmlns:p14="http://schemas.microsoft.com/office/powerpoint/2010/main" val="1592013138"/>
              </p:ext>
            </p:extLst>
          </p:nvPr>
        </p:nvGraphicFramePr>
        <p:xfrm>
          <a:off x="218365" y="818866"/>
          <a:ext cx="8761861" cy="4067103"/>
        </p:xfrm>
        <a:graphic>
          <a:graphicData uri="http://schemas.openxmlformats.org/drawingml/2006/table">
            <a:tbl>
              <a:tblPr/>
              <a:tblGrid>
                <a:gridCol w="2524835"/>
                <a:gridCol w="1733266"/>
                <a:gridCol w="1801504"/>
                <a:gridCol w="2702256"/>
              </a:tblGrid>
              <a:tr h="417505">
                <a:tc gridSpan="4">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schemeClr val="bg1"/>
                          </a:solidFill>
                          <a:effectLst/>
                          <a:uLnTx/>
                          <a:uFillTx/>
                          <a:latin typeface="Arial Narrow" pitchFamily="34" charset="0"/>
                          <a:ea typeface="+mn-ea"/>
                          <a:cs typeface="+mn-cs"/>
                        </a:rPr>
                        <a:t>SO: Fair Access and Equitable Sharing Of Benefits from Biological Resources Promoted </a:t>
                      </a:r>
                    </a:p>
                  </a:txBody>
                  <a:tcPr marL="91454" marR="9145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hMerge="1">
                  <a:txBody>
                    <a:bodyPr/>
                    <a:lstStyle/>
                    <a:p>
                      <a:endParaRPr lang="en-ZA"/>
                    </a:p>
                  </a:txBody>
                  <a:tcPr/>
                </a:tc>
                <a:tc hMerge="1">
                  <a:txBody>
                    <a:bodyPr/>
                    <a:lstStyle/>
                    <a:p>
                      <a:endParaRPr lang="en-ZA"/>
                    </a:p>
                  </a:txBody>
                  <a:tcPr/>
                </a:tc>
                <a:tc hMerge="1">
                  <a:txBody>
                    <a:bodyPr/>
                    <a:lstStyle/>
                    <a:p>
                      <a:endParaRPr lang="en-ZA"/>
                    </a:p>
                  </a:txBody>
                  <a:tcPr/>
                </a:tc>
              </a:tr>
              <a:tr h="4549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smtClean="0">
                          <a:ln>
                            <a:noFill/>
                          </a:ln>
                          <a:solidFill>
                            <a:schemeClr val="bg1"/>
                          </a:solidFill>
                          <a:effectLst/>
                          <a:latin typeface="Arial Narrow" pitchFamily="34" charset="0"/>
                          <a:ea typeface="+mn-ea"/>
                          <a:cs typeface="Arial" charset="0"/>
                        </a:rPr>
                        <a:t>Performance indicator </a:t>
                      </a:r>
                    </a:p>
                  </a:txBody>
                  <a:tcPr marL="91454" marR="9145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algn="ctr">
                        <a:lnSpc>
                          <a:spcPct val="115000"/>
                        </a:lnSpc>
                        <a:spcAft>
                          <a:spcPts val="0"/>
                        </a:spcAft>
                      </a:pPr>
                      <a:r>
                        <a:rPr kumimoji="0" lang="en-ZA" sz="1400" b="1" i="0" u="none" strike="noStrike" kern="1200" cap="none" spc="0" normalizeH="0" baseline="0" dirty="0" smtClean="0">
                          <a:ln>
                            <a:noFill/>
                          </a:ln>
                          <a:solidFill>
                            <a:schemeClr val="bg1"/>
                          </a:solidFill>
                          <a:effectLst/>
                          <a:uLnTx/>
                          <a:uFillTx/>
                          <a:latin typeface="Arial Narrow" pitchFamily="34" charset="0"/>
                          <a:ea typeface="+mn-ea"/>
                          <a:cs typeface="Arial" pitchFamily="34" charset="0"/>
                        </a:rPr>
                        <a:t>Baseline </a:t>
                      </a:r>
                      <a:endParaRPr kumimoji="0" lang="en-ZA" sz="1400" b="1" i="0" u="none" strike="noStrike" kern="1200" cap="none" spc="0" normalizeH="0" baseline="0" dirty="0">
                        <a:ln>
                          <a:noFill/>
                        </a:ln>
                        <a:solidFill>
                          <a:schemeClr val="bg1"/>
                        </a:solidFill>
                        <a:effectLst/>
                        <a:uLnTx/>
                        <a:uFillTx/>
                        <a:latin typeface="Arial Narrow" pitchFamily="34" charset="0"/>
                        <a:ea typeface="+mn-ea"/>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algn="ctr">
                        <a:lnSpc>
                          <a:spcPct val="115000"/>
                        </a:lnSpc>
                        <a:spcAft>
                          <a:spcPts val="0"/>
                        </a:spcAft>
                      </a:pPr>
                      <a:r>
                        <a:rPr kumimoji="0" lang="en-ZA" sz="1400" b="1" i="0" u="none" strike="noStrike" kern="1200" cap="none" spc="0" normalizeH="0" baseline="0" dirty="0" smtClean="0">
                          <a:ln>
                            <a:noFill/>
                          </a:ln>
                          <a:solidFill>
                            <a:schemeClr val="bg1"/>
                          </a:solidFill>
                          <a:effectLst/>
                          <a:uLnTx/>
                          <a:uFillTx/>
                          <a:latin typeface="Arial Narrow" pitchFamily="34" charset="0"/>
                          <a:ea typeface="+mn-ea"/>
                          <a:cs typeface="Arial" pitchFamily="34" charset="0"/>
                        </a:rPr>
                        <a:t>Annual Target </a:t>
                      </a:r>
                      <a:endParaRPr kumimoji="0" lang="en-ZA" sz="1400" b="1" i="0" u="none" strike="noStrike" kern="1200" cap="none" spc="0" normalizeH="0" baseline="0" dirty="0">
                        <a:ln>
                          <a:noFill/>
                        </a:ln>
                        <a:solidFill>
                          <a:schemeClr val="bg1"/>
                        </a:solidFill>
                        <a:effectLst/>
                        <a:uLnTx/>
                        <a:uFillTx/>
                        <a:latin typeface="Arial Narrow" pitchFamily="34" charset="0"/>
                        <a:ea typeface="+mn-ea"/>
                        <a:cs typeface="Arial" pitchFamily="34" charset="0"/>
                      </a:endParaRPr>
                    </a:p>
                    <a:p>
                      <a:pPr algn="ctr">
                        <a:lnSpc>
                          <a:spcPct val="115000"/>
                        </a:lnSpc>
                        <a:spcAft>
                          <a:spcPts val="0"/>
                        </a:spcAft>
                      </a:pPr>
                      <a:r>
                        <a:rPr kumimoji="0" lang="en-ZA" sz="1400" b="1" i="0" u="none" strike="noStrike" kern="1200" cap="none" spc="0" normalizeH="0" baseline="0" dirty="0">
                          <a:ln>
                            <a:noFill/>
                          </a:ln>
                          <a:solidFill>
                            <a:schemeClr val="bg1"/>
                          </a:solidFill>
                          <a:effectLst/>
                          <a:uLnTx/>
                          <a:uFillTx/>
                          <a:latin typeface="Arial Narrow" pitchFamily="34" charset="0"/>
                          <a:ea typeface="+mn-ea"/>
                          <a:cs typeface="Arial" pitchFamily="34" charset="0"/>
                        </a:rPr>
                        <a:t>2014/15</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smtClean="0">
                          <a:ln>
                            <a:noFill/>
                          </a:ln>
                          <a:solidFill>
                            <a:schemeClr val="bg1"/>
                          </a:solidFill>
                          <a:effectLst/>
                          <a:uLnTx/>
                          <a:uFillTx/>
                          <a:latin typeface="Arial Narrow" pitchFamily="34" charset="0"/>
                          <a:ea typeface="+mn-ea"/>
                          <a:cs typeface="Arial" pitchFamily="34" charset="0"/>
                        </a:rPr>
                        <a:t>Achievements/Challenges/Corrective measures</a:t>
                      </a:r>
                    </a:p>
                  </a:txBody>
                  <a:tcPr marL="91454" marR="9145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r>
              <a:tr h="3180968">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kumimoji="0" lang="en-ZA" sz="1400" b="0" i="0" u="none" strike="noStrike" kern="1200" cap="none" spc="0" normalizeH="0" baseline="0" noProof="0" dirty="0" smtClean="0">
                          <a:ln>
                            <a:noFill/>
                          </a:ln>
                          <a:solidFill>
                            <a:srgbClr val="000000"/>
                          </a:solidFill>
                          <a:effectLst/>
                          <a:uLnTx/>
                          <a:uFillTx/>
                          <a:latin typeface="Arial Narrow"/>
                          <a:ea typeface="Calibri"/>
                          <a:cs typeface="ArialMT"/>
                        </a:rPr>
                        <a:t>Number of sustainable natural resource based interventions and instruments identified, developed and implementation facilitated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a:lnSpc>
                          <a:spcPct val="115000"/>
                        </a:lnSpc>
                        <a:spcAft>
                          <a:spcPts val="0"/>
                        </a:spcAft>
                      </a:pPr>
                      <a:r>
                        <a:rPr lang="en-ZA" sz="1400" kern="1200" dirty="0" smtClean="0">
                          <a:solidFill>
                            <a:srgbClr val="000000"/>
                          </a:solidFill>
                          <a:effectLst/>
                          <a:latin typeface="Arial Narrow"/>
                          <a:ea typeface="Calibri"/>
                          <a:cs typeface="ArialMT"/>
                        </a:rPr>
                        <a:t>4 natural resource</a:t>
                      </a:r>
                    </a:p>
                    <a:p>
                      <a:pPr algn="l">
                        <a:lnSpc>
                          <a:spcPct val="115000"/>
                        </a:lnSpc>
                        <a:spcAft>
                          <a:spcPts val="0"/>
                        </a:spcAft>
                      </a:pPr>
                      <a:r>
                        <a:rPr lang="en-ZA" sz="1400" kern="1200" dirty="0" smtClean="0">
                          <a:solidFill>
                            <a:srgbClr val="000000"/>
                          </a:solidFill>
                          <a:effectLst/>
                          <a:latin typeface="Arial Narrow"/>
                          <a:ea typeface="Calibri"/>
                          <a:cs typeface="ArialMT"/>
                        </a:rPr>
                        <a:t>based projects initiated </a:t>
                      </a:r>
                    </a:p>
                    <a:p>
                      <a:pPr algn="l">
                        <a:lnSpc>
                          <a:spcPct val="115000"/>
                        </a:lnSpc>
                        <a:spcAft>
                          <a:spcPts val="0"/>
                        </a:spcAft>
                      </a:pPr>
                      <a:endParaRPr lang="en-ZA" sz="1400" kern="1200" dirty="0" smtClean="0">
                        <a:solidFill>
                          <a:srgbClr val="000000"/>
                        </a:solidFill>
                        <a:effectLst/>
                        <a:latin typeface="Arial Narrow"/>
                        <a:ea typeface="Calibri"/>
                        <a:cs typeface="ArialMT"/>
                      </a:endParaRPr>
                    </a:p>
                    <a:p>
                      <a:pPr algn="l">
                        <a:lnSpc>
                          <a:spcPct val="115000"/>
                        </a:lnSpc>
                        <a:spcAft>
                          <a:spcPts val="0"/>
                        </a:spcAft>
                      </a:pPr>
                      <a:r>
                        <a:rPr lang="en-ZA" sz="1400" kern="1200" dirty="0" smtClean="0">
                          <a:solidFill>
                            <a:srgbClr val="000000"/>
                          </a:solidFill>
                          <a:effectLst/>
                          <a:latin typeface="Arial Narrow"/>
                          <a:ea typeface="Calibri"/>
                          <a:cs typeface="ArialMT"/>
                        </a:rPr>
                        <a:t>(</a:t>
                      </a:r>
                      <a:r>
                        <a:rPr lang="en-ZA" sz="1400" kern="1200" dirty="0" err="1" smtClean="0">
                          <a:solidFill>
                            <a:srgbClr val="000000"/>
                          </a:solidFill>
                          <a:effectLst/>
                          <a:latin typeface="Arial Narrow"/>
                          <a:ea typeface="Calibri"/>
                          <a:cs typeface="ArialMT"/>
                        </a:rPr>
                        <a:t>Awelani</a:t>
                      </a:r>
                      <a:r>
                        <a:rPr lang="en-ZA" sz="1400" kern="1200" dirty="0" smtClean="0">
                          <a:solidFill>
                            <a:srgbClr val="000000"/>
                          </a:solidFill>
                          <a:effectLst/>
                          <a:latin typeface="Arial Narrow"/>
                          <a:ea typeface="Calibri"/>
                          <a:cs typeface="ArialMT"/>
                        </a:rPr>
                        <a:t>, </a:t>
                      </a:r>
                      <a:r>
                        <a:rPr lang="en-ZA" sz="1400" kern="1200" dirty="0" err="1" smtClean="0">
                          <a:solidFill>
                            <a:srgbClr val="000000"/>
                          </a:solidFill>
                          <a:effectLst/>
                          <a:latin typeface="Arial Narrow"/>
                          <a:ea typeface="Calibri"/>
                          <a:cs typeface="ArialMT"/>
                        </a:rPr>
                        <a:t>Witsieshoek</a:t>
                      </a:r>
                      <a:r>
                        <a:rPr lang="en-ZA" sz="1400" kern="1200" dirty="0" smtClean="0">
                          <a:solidFill>
                            <a:srgbClr val="000000"/>
                          </a:solidFill>
                          <a:effectLst/>
                          <a:latin typeface="Arial Narrow"/>
                          <a:ea typeface="Calibri"/>
                          <a:cs typeface="ArialMT"/>
                        </a:rPr>
                        <a:t>,</a:t>
                      </a:r>
                    </a:p>
                    <a:p>
                      <a:pPr algn="l">
                        <a:lnSpc>
                          <a:spcPct val="115000"/>
                        </a:lnSpc>
                        <a:spcAft>
                          <a:spcPts val="0"/>
                        </a:spcAft>
                      </a:pPr>
                      <a:r>
                        <a:rPr lang="en-ZA" sz="1400" kern="1200" dirty="0" smtClean="0">
                          <a:solidFill>
                            <a:srgbClr val="000000"/>
                          </a:solidFill>
                          <a:effectLst/>
                          <a:latin typeface="Arial Narrow"/>
                          <a:ea typeface="Calibri"/>
                          <a:cs typeface="ArialMT"/>
                        </a:rPr>
                        <a:t>People and Parks</a:t>
                      </a:r>
                    </a:p>
                    <a:p>
                      <a:pPr algn="l">
                        <a:lnSpc>
                          <a:spcPct val="115000"/>
                        </a:lnSpc>
                        <a:spcAft>
                          <a:spcPts val="0"/>
                        </a:spcAft>
                      </a:pPr>
                      <a:r>
                        <a:rPr lang="en-ZA" sz="1400" kern="1200" dirty="0" smtClean="0">
                          <a:solidFill>
                            <a:srgbClr val="000000"/>
                          </a:solidFill>
                          <a:effectLst/>
                          <a:latin typeface="Arial Narrow"/>
                          <a:ea typeface="Calibri"/>
                          <a:cs typeface="ArialMT"/>
                        </a:rPr>
                        <a:t>programme and</a:t>
                      </a:r>
                    </a:p>
                    <a:p>
                      <a:pPr algn="l">
                        <a:lnSpc>
                          <a:spcPct val="115000"/>
                        </a:lnSpc>
                        <a:spcAft>
                          <a:spcPts val="0"/>
                        </a:spcAft>
                      </a:pPr>
                      <a:r>
                        <a:rPr lang="en-ZA" sz="1400" kern="1200" dirty="0" smtClean="0">
                          <a:solidFill>
                            <a:srgbClr val="000000"/>
                          </a:solidFill>
                          <a:effectLst/>
                          <a:latin typeface="Arial Narrow"/>
                          <a:ea typeface="Calibri"/>
                          <a:cs typeface="ArialMT"/>
                        </a:rPr>
                        <a:t>Bushbuckridge)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a:lnSpc>
                          <a:spcPct val="115000"/>
                        </a:lnSpc>
                        <a:spcAft>
                          <a:spcPts val="0"/>
                        </a:spcAft>
                      </a:pPr>
                      <a:r>
                        <a:rPr kumimoji="0" lang="en-ZA" sz="1400" b="0" i="0" u="none" strike="noStrike" kern="1200" cap="none" spc="0" normalizeH="0" baseline="0" dirty="0" smtClean="0">
                          <a:ln>
                            <a:noFill/>
                          </a:ln>
                          <a:solidFill>
                            <a:srgbClr val="000000"/>
                          </a:solidFill>
                          <a:effectLst/>
                          <a:uLnTx/>
                          <a:uFillTx/>
                          <a:latin typeface="Arial Narrow"/>
                          <a:ea typeface="Calibri"/>
                          <a:cs typeface="ArialMT"/>
                        </a:rPr>
                        <a:t>Implementation of the Bushbuckridge Master Plan (5 projects) facilitated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black"/>
                          </a:solidFill>
                          <a:effectLst/>
                          <a:uLnTx/>
                          <a:uFillTx/>
                          <a:latin typeface="Arial Narrow" pitchFamily="34" charset="0"/>
                          <a:ea typeface="+mn-ea"/>
                          <a:cs typeface="+mn-cs"/>
                        </a:rPr>
                        <a:t>Progress (continued): </a:t>
                      </a:r>
                    </a:p>
                    <a:p>
                      <a:pPr marL="0" marR="0" lvl="0" indent="0" algn="l" defTabSz="457200" rtl="0" eaLnBrk="1" fontAlgn="auto" latinLnBrk="0" hangingPunct="1">
                        <a:lnSpc>
                          <a:spcPct val="115000"/>
                        </a:lnSpc>
                        <a:spcBef>
                          <a:spcPts val="0"/>
                        </a:spcBef>
                        <a:spcAft>
                          <a:spcPts val="0"/>
                        </a:spcAft>
                        <a:buClrTx/>
                        <a:buSzTx/>
                        <a:buFontTx/>
                        <a:buNone/>
                        <a:tabLst/>
                        <a:defRPr/>
                      </a:pPr>
                      <a:endParaRPr kumimoji="0" lang="en-ZA" sz="1400" b="1" i="0" u="none" strike="noStrike" kern="1200" cap="none" spc="0" normalizeH="0" baseline="0" noProof="0" dirty="0" smtClean="0">
                        <a:ln>
                          <a:noFill/>
                        </a:ln>
                        <a:solidFill>
                          <a:prstClr val="black"/>
                        </a:solidFill>
                        <a:effectLst/>
                        <a:uLnTx/>
                        <a:uFillTx/>
                        <a:latin typeface="Arial Narrow" pitchFamily="34" charset="0"/>
                        <a:ea typeface="+mn-ea"/>
                        <a:cs typeface="+mn-cs"/>
                      </a:endParaRPr>
                    </a:p>
                    <a:p>
                      <a:pPr marL="0" marR="0" lvl="0" indent="0" algn="l" defTabSz="457200" rtl="0" eaLnBrk="1" fontAlgn="auto"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black"/>
                          </a:solidFill>
                          <a:effectLst/>
                          <a:uLnTx/>
                          <a:uFillTx/>
                          <a:latin typeface="Arial Narrow" pitchFamily="34" charset="0"/>
                          <a:ea typeface="+mn-ea"/>
                          <a:cs typeface="+mn-cs"/>
                        </a:rPr>
                        <a:t>•</a:t>
                      </a:r>
                      <a:r>
                        <a:rPr lang="en-ZA" sz="1400" kern="1200" noProof="0" dirty="0" smtClean="0">
                          <a:solidFill>
                            <a:srgbClr val="000000"/>
                          </a:solidFill>
                          <a:effectLst/>
                          <a:latin typeface="Arial Narrow"/>
                          <a:ea typeface="Calibri"/>
                          <a:cs typeface="ArialMT"/>
                        </a:rPr>
                        <a:t>SMME development project: There is currently and agreement with KNP management to ring-fence contracts that will then be issued to this SMMEs once they finish with their training </a:t>
                      </a:r>
                    </a:p>
                    <a:p>
                      <a:pPr marL="0" marR="0" lvl="0" indent="0" algn="l" defTabSz="457200" rtl="0" eaLnBrk="1" fontAlgn="auto"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black"/>
                          </a:solidFill>
                          <a:effectLst/>
                          <a:uLnTx/>
                          <a:uFillTx/>
                          <a:latin typeface="Arial Narrow" pitchFamily="34" charset="0"/>
                          <a:ea typeface="+mn-ea"/>
                          <a:cs typeface="+mn-cs"/>
                        </a:rPr>
                        <a:t>•</a:t>
                      </a:r>
                      <a:r>
                        <a:rPr lang="en-ZA" sz="1400" kern="1200" noProof="0" dirty="0" smtClean="0">
                          <a:solidFill>
                            <a:srgbClr val="000000"/>
                          </a:solidFill>
                          <a:effectLst/>
                          <a:latin typeface="Arial Narrow"/>
                          <a:ea typeface="Calibri"/>
                          <a:cs typeface="ArialMT"/>
                        </a:rPr>
                        <a:t>Bushbuckridge Rural Enterprise and SMME Development Project:  SMMEs are currently being trained by the University of Johannesburg</a:t>
                      </a:r>
                      <a:r>
                        <a:rPr kumimoji="0" lang="en-ZA" sz="1400" b="1" i="0" u="none" strike="noStrike" kern="1200" cap="none" spc="0" normalizeH="0" baseline="0" noProof="0" dirty="0" smtClean="0">
                          <a:ln>
                            <a:noFill/>
                          </a:ln>
                          <a:solidFill>
                            <a:prstClr val="black"/>
                          </a:solidFill>
                          <a:effectLst/>
                          <a:uLnTx/>
                          <a:uFillTx/>
                          <a:latin typeface="Arial Narrow" pitchFamily="34" charset="0"/>
                          <a:ea typeface="+mn-ea"/>
                          <a:cs typeface="+mn-cs"/>
                        </a:rPr>
                        <a:t> </a:t>
                      </a:r>
                    </a:p>
                    <a:p>
                      <a:pPr marL="0" marR="0" lvl="0" indent="0" algn="l" defTabSz="457200" rtl="0" eaLnBrk="1" fontAlgn="auto" latinLnBrk="0" hangingPunct="1">
                        <a:lnSpc>
                          <a:spcPct val="115000"/>
                        </a:lnSpc>
                        <a:spcBef>
                          <a:spcPts val="0"/>
                        </a:spcBef>
                        <a:spcAft>
                          <a:spcPts val="0"/>
                        </a:spcAft>
                        <a:buClrTx/>
                        <a:buSzTx/>
                        <a:buFontTx/>
                        <a:buNone/>
                        <a:tabLst/>
                        <a:defRPr/>
                      </a:pPr>
                      <a:endParaRPr kumimoji="0" lang="en-ZA" sz="1400" b="1" i="0" u="none" strike="noStrike" kern="1200" cap="none" spc="0" normalizeH="0" baseline="0" noProof="0" dirty="0" smtClean="0">
                        <a:ln>
                          <a:noFill/>
                        </a:ln>
                        <a:solidFill>
                          <a:prstClr val="black"/>
                        </a:solidFill>
                        <a:effectLst/>
                        <a:uLnTx/>
                        <a:uFillTx/>
                        <a:latin typeface="Arial Narrow" pitchFamily="34" charset="0"/>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2" name="Slide Number Placeholder 1"/>
          <p:cNvSpPr>
            <a:spLocks noGrp="1"/>
          </p:cNvSpPr>
          <p:nvPr>
            <p:ph type="sldNum" sz="quarter" idx="12"/>
          </p:nvPr>
        </p:nvSpPr>
        <p:spPr/>
        <p:txBody>
          <a:bodyPr/>
          <a:lstStyle/>
          <a:p>
            <a:pPr>
              <a:defRPr/>
            </a:pPr>
            <a:fld id="{9C457303-9F10-4D8F-8D76-077531F17F12}" type="slidenum">
              <a:rPr lang="en-US" smtClean="0">
                <a:solidFill>
                  <a:prstClr val="black">
                    <a:tint val="75000"/>
                  </a:prstClr>
                </a:solidFill>
              </a:rPr>
              <a:pPr>
                <a:defRPr/>
              </a:pPr>
              <a:t>69</a:t>
            </a:fld>
            <a:endParaRPr lang="en-US">
              <a:solidFill>
                <a:prstClr val="black">
                  <a:tint val="75000"/>
                </a:prstClr>
              </a:solidFill>
            </a:endParaRPr>
          </a:p>
        </p:txBody>
      </p:sp>
    </p:spTree>
    <p:extLst>
      <p:ext uri="{BB962C8B-B14F-4D97-AF65-F5344CB8AC3E}">
        <p14:creationId xmlns:p14="http://schemas.microsoft.com/office/powerpoint/2010/main" val="6781508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Title 1"/>
          <p:cNvSpPr>
            <a:spLocks noGrp="1"/>
          </p:cNvSpPr>
          <p:nvPr>
            <p:ph type="title"/>
          </p:nvPr>
        </p:nvSpPr>
        <p:spPr>
          <a:xfrm>
            <a:off x="445637" y="229951"/>
            <a:ext cx="8229600" cy="373061"/>
          </a:xfrm>
        </p:spPr>
        <p:txBody>
          <a:bodyPr/>
          <a:lstStyle/>
          <a:p>
            <a:pPr eaLnBrk="1" hangingPunct="1"/>
            <a:r>
              <a:rPr lang="en-US" altLang="en-US" sz="2600" dirty="0">
                <a:solidFill>
                  <a:srgbClr val="008000"/>
                </a:solidFill>
              </a:rPr>
              <a:t>PROGRAMME </a:t>
            </a:r>
            <a:r>
              <a:rPr lang="en-US" altLang="en-US" sz="2600" dirty="0" smtClean="0">
                <a:solidFill>
                  <a:srgbClr val="008000"/>
                </a:solidFill>
              </a:rPr>
              <a:t>1: </a:t>
            </a:r>
            <a:r>
              <a:rPr lang="en-US" altLang="en-US" sz="2600" dirty="0">
                <a:solidFill>
                  <a:srgbClr val="008000"/>
                </a:solidFill>
              </a:rPr>
              <a:t>ADMINISTRATION</a:t>
            </a:r>
          </a:p>
        </p:txBody>
      </p:sp>
      <p:graphicFrame>
        <p:nvGraphicFramePr>
          <p:cNvPr id="4" name="Group 121"/>
          <p:cNvGraphicFramePr>
            <a:graphicFrameLocks noGrp="1"/>
          </p:cNvGraphicFramePr>
          <p:nvPr>
            <p:ph idx="1"/>
            <p:extLst>
              <p:ext uri="{D42A27DB-BD31-4B8C-83A1-F6EECF244321}">
                <p14:modId xmlns:p14="http://schemas.microsoft.com/office/powerpoint/2010/main" val="1598632341"/>
              </p:ext>
            </p:extLst>
          </p:nvPr>
        </p:nvGraphicFramePr>
        <p:xfrm>
          <a:off x="259307" y="889650"/>
          <a:ext cx="8732292" cy="4091271"/>
        </p:xfrm>
        <a:graphic>
          <a:graphicData uri="http://schemas.openxmlformats.org/drawingml/2006/table">
            <a:tbl>
              <a:tblPr/>
              <a:tblGrid>
                <a:gridCol w="2237440"/>
                <a:gridCol w="1413842"/>
                <a:gridCol w="1760868"/>
                <a:gridCol w="3320142"/>
              </a:tblGrid>
              <a:tr h="304893">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smtClean="0">
                          <a:ln>
                            <a:noFill/>
                          </a:ln>
                          <a:solidFill>
                            <a:schemeClr val="bg1"/>
                          </a:solidFill>
                          <a:effectLst/>
                          <a:latin typeface="Arial Narrow" pitchFamily="34" charset="0"/>
                          <a:ea typeface="+mn-ea"/>
                          <a:cs typeface="Arial" charset="0"/>
                        </a:rPr>
                        <a:t>SO: </a:t>
                      </a:r>
                      <a:r>
                        <a:rPr kumimoji="0" lang="en-ZA" sz="1400" b="1" i="0" u="none" strike="noStrike" kern="1200" cap="none" normalizeH="0" baseline="0" dirty="0" smtClean="0">
                          <a:ln>
                            <a:noFill/>
                          </a:ln>
                          <a:solidFill>
                            <a:schemeClr val="bg1"/>
                          </a:solidFill>
                          <a:effectLst/>
                          <a:latin typeface="Arial Narrow" pitchFamily="34" charset="0"/>
                          <a:ea typeface="+mn-ea"/>
                          <a:cs typeface="Arial" charset="0"/>
                        </a:rPr>
                        <a:t>Secure, harmonious, transformed and conducive working environment </a:t>
                      </a:r>
                      <a:endParaRPr kumimoji="0" lang="en-US" sz="1400" b="1" i="0" u="none" strike="noStrike" kern="1200" cap="none" normalizeH="0" baseline="0" dirty="0" smtClean="0">
                        <a:ln>
                          <a:noFill/>
                        </a:ln>
                        <a:solidFill>
                          <a:schemeClr val="bg1"/>
                        </a:solidFill>
                        <a:effectLst/>
                        <a:latin typeface="Arial Narrow" pitchFamily="34" charset="0"/>
                        <a:ea typeface="+mn-ea"/>
                        <a:cs typeface="Arial" charset="0"/>
                      </a:endParaRPr>
                    </a:p>
                  </a:txBody>
                  <a:tcPr marL="91454" marR="9145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hMerge="1">
                  <a:txBody>
                    <a:bodyPr/>
                    <a:lstStyle/>
                    <a:p>
                      <a:endParaRPr lang="en-ZA"/>
                    </a:p>
                  </a:txBody>
                  <a:tcPr/>
                </a:tc>
                <a:tc hMerge="1">
                  <a:txBody>
                    <a:bodyPr/>
                    <a:lstStyle/>
                    <a:p>
                      <a:endParaRPr lang="en-ZA"/>
                    </a:p>
                  </a:txBody>
                  <a:tcPr/>
                </a:tc>
                <a:tc hMerge="1">
                  <a:txBody>
                    <a:bodyPr/>
                    <a:lstStyle/>
                    <a:p>
                      <a:endParaRPr lang="en-ZA"/>
                    </a:p>
                  </a:txBody>
                  <a:tcPr/>
                </a:tc>
              </a:tr>
              <a:tr h="4080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smtClean="0">
                          <a:ln>
                            <a:noFill/>
                          </a:ln>
                          <a:solidFill>
                            <a:schemeClr val="bg1"/>
                          </a:solidFill>
                          <a:effectLst/>
                          <a:latin typeface="Arial Narrow" pitchFamily="34" charset="0"/>
                          <a:ea typeface="+mn-ea"/>
                          <a:cs typeface="Arial" charset="0"/>
                        </a:rPr>
                        <a:t>Performance indicator </a:t>
                      </a:r>
                    </a:p>
                  </a:txBody>
                  <a:tcPr marL="91454" marR="9145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algn="ctr">
                        <a:lnSpc>
                          <a:spcPct val="115000"/>
                        </a:lnSpc>
                        <a:spcAft>
                          <a:spcPts val="0"/>
                        </a:spcAft>
                      </a:pPr>
                      <a:r>
                        <a:rPr kumimoji="0" lang="en-ZA" sz="1400" b="1" i="0" u="none" strike="noStrike" kern="1200" cap="none" normalizeH="0" baseline="0" dirty="0" smtClean="0">
                          <a:ln>
                            <a:noFill/>
                          </a:ln>
                          <a:solidFill>
                            <a:schemeClr val="bg1"/>
                          </a:solidFill>
                          <a:effectLst/>
                          <a:latin typeface="Arial Narrow" pitchFamily="34" charset="0"/>
                          <a:ea typeface="+mn-ea"/>
                          <a:cs typeface="Arial" charset="0"/>
                        </a:rPr>
                        <a:t>Baseline </a:t>
                      </a:r>
                      <a:endParaRPr kumimoji="0" lang="en-ZA" sz="1400" b="1" i="0" u="none" strike="noStrike" kern="1200" cap="none" normalizeH="0" baseline="0" dirty="0">
                        <a:ln>
                          <a:noFill/>
                        </a:ln>
                        <a:solidFill>
                          <a:schemeClr val="bg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algn="ctr">
                        <a:lnSpc>
                          <a:spcPct val="115000"/>
                        </a:lnSpc>
                        <a:spcAft>
                          <a:spcPts val="0"/>
                        </a:spcAft>
                      </a:pPr>
                      <a:r>
                        <a:rPr kumimoji="0" lang="en-ZA" sz="1400" b="1" i="0" u="none" strike="noStrike" kern="1200" cap="none" normalizeH="0" baseline="0" dirty="0" smtClean="0">
                          <a:ln>
                            <a:noFill/>
                          </a:ln>
                          <a:solidFill>
                            <a:schemeClr val="bg1"/>
                          </a:solidFill>
                          <a:effectLst/>
                          <a:latin typeface="Arial Narrow" pitchFamily="34" charset="0"/>
                          <a:ea typeface="+mn-ea"/>
                          <a:cs typeface="Arial" charset="0"/>
                        </a:rPr>
                        <a:t>Annual target </a:t>
                      </a:r>
                    </a:p>
                    <a:p>
                      <a:pPr algn="ctr">
                        <a:lnSpc>
                          <a:spcPct val="115000"/>
                        </a:lnSpc>
                        <a:spcAft>
                          <a:spcPts val="0"/>
                        </a:spcAft>
                      </a:pPr>
                      <a:r>
                        <a:rPr kumimoji="0" lang="en-ZA" sz="1400" b="1" i="0" u="none" strike="noStrike" kern="1200" cap="none" normalizeH="0" baseline="0" dirty="0" smtClean="0">
                          <a:ln>
                            <a:noFill/>
                          </a:ln>
                          <a:solidFill>
                            <a:schemeClr val="bg1"/>
                          </a:solidFill>
                          <a:effectLst/>
                          <a:latin typeface="Arial Narrow" pitchFamily="34" charset="0"/>
                          <a:ea typeface="+mn-ea"/>
                          <a:cs typeface="Arial" charset="0"/>
                        </a:rPr>
                        <a:t>2014/15</a:t>
                      </a:r>
                      <a:endParaRPr kumimoji="0" lang="en-ZA" sz="1400" b="1" i="0" u="none" strike="noStrike" kern="1200" cap="none" normalizeH="0" baseline="0" dirty="0">
                        <a:ln>
                          <a:noFill/>
                        </a:ln>
                        <a:solidFill>
                          <a:schemeClr val="bg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smtClean="0">
                          <a:ln>
                            <a:noFill/>
                          </a:ln>
                          <a:solidFill>
                            <a:schemeClr val="bg1"/>
                          </a:solidFill>
                          <a:effectLst/>
                          <a:latin typeface="Arial Narrow" pitchFamily="34" charset="0"/>
                          <a:ea typeface="+mn-ea"/>
                          <a:cs typeface="Arial" charset="0"/>
                        </a:rPr>
                        <a:t>Achievements/Challenges/Corrective measures</a:t>
                      </a:r>
                    </a:p>
                  </a:txBody>
                  <a:tcPr marL="91454" marR="9145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r>
              <a:tr h="3228703">
                <a:tc>
                  <a:txBody>
                    <a:bodyPr/>
                    <a:lstStyle/>
                    <a:p>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Phased implementation of DEA New Head- Office Building Public Private Partnership (PPP) project</a:t>
                      </a:r>
                      <a:endParaRPr kumimoji="0" lang="en-US" sz="1400" b="0" i="0" u="none" strike="noStrike" kern="1200" cap="none" normalizeH="0" baseline="0" dirty="0" smtClean="0">
                        <a:ln>
                          <a:noFill/>
                        </a:ln>
                        <a:solidFill>
                          <a:schemeClr val="tx1"/>
                        </a:solidFill>
                        <a:effectLst/>
                        <a:latin typeface="Arial Narrow" pitchFamily="34" charset="0"/>
                        <a:ea typeface="+mn-ea"/>
                        <a:cs typeface="Arial" charset="0"/>
                      </a:endParaRPr>
                    </a:p>
                  </a:txBody>
                  <a:tcPr marL="45728" marR="45728"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a:lnSpc>
                          <a:spcPct val="115000"/>
                        </a:lnSpc>
                        <a:spcAft>
                          <a:spcPts val="0"/>
                        </a:spcAft>
                      </a:pPr>
                      <a:r>
                        <a:rPr kumimoji="0" lang="en-ZA" sz="1400" b="0" i="0" u="none" strike="noStrike" kern="1200" cap="none" normalizeH="0" baseline="0" dirty="0">
                          <a:ln>
                            <a:noFill/>
                          </a:ln>
                          <a:solidFill>
                            <a:schemeClr val="tx1"/>
                          </a:solidFill>
                          <a:effectLst/>
                          <a:latin typeface="Arial Narrow" pitchFamily="34" charset="0"/>
                          <a:ea typeface="+mn-ea"/>
                          <a:cs typeface="Arial" charset="0"/>
                        </a:rPr>
                        <a:t>Phase II on the</a:t>
                      </a:r>
                    </a:p>
                    <a:p>
                      <a:pPr algn="l">
                        <a:lnSpc>
                          <a:spcPct val="115000"/>
                        </a:lnSpc>
                        <a:spcAft>
                          <a:spcPts val="0"/>
                        </a:spcAft>
                      </a:pPr>
                      <a:r>
                        <a:rPr kumimoji="0" lang="en-ZA" sz="1400" b="0" i="0" u="none" strike="noStrike" kern="1200" cap="none" normalizeH="0" baseline="0" dirty="0">
                          <a:ln>
                            <a:noFill/>
                          </a:ln>
                          <a:solidFill>
                            <a:schemeClr val="tx1"/>
                          </a:solidFill>
                          <a:effectLst/>
                          <a:latin typeface="Arial Narrow" pitchFamily="34" charset="0"/>
                          <a:ea typeface="+mn-ea"/>
                          <a:cs typeface="Arial" charset="0"/>
                        </a:rPr>
                        <a:t>construction of</a:t>
                      </a:r>
                    </a:p>
                    <a:p>
                      <a:pPr algn="l">
                        <a:lnSpc>
                          <a:spcPct val="115000"/>
                        </a:lnSpc>
                        <a:spcAft>
                          <a:spcPts val="0"/>
                        </a:spcAft>
                      </a:pPr>
                      <a:r>
                        <a:rPr kumimoji="0" lang="en-ZA" sz="1400" b="0" i="0" u="none" strike="noStrike" kern="1200" cap="none" normalizeH="0" baseline="0" dirty="0">
                          <a:ln>
                            <a:noFill/>
                          </a:ln>
                          <a:solidFill>
                            <a:schemeClr val="tx1"/>
                          </a:solidFill>
                          <a:effectLst/>
                          <a:latin typeface="Arial Narrow" pitchFamily="34" charset="0"/>
                          <a:ea typeface="+mn-ea"/>
                          <a:cs typeface="Arial" charset="0"/>
                        </a:rPr>
                        <a:t>DEA Building project</a:t>
                      </a:r>
                    </a:p>
                    <a:p>
                      <a:pPr algn="l">
                        <a:lnSpc>
                          <a:spcPct val="115000"/>
                        </a:lnSpc>
                        <a:spcAft>
                          <a:spcPts val="0"/>
                        </a:spcAft>
                      </a:pPr>
                      <a:r>
                        <a:rPr kumimoji="0" lang="en-ZA" sz="1400" b="0" i="0" u="none" strike="noStrike" kern="1200" cap="none" normalizeH="0" baseline="0" dirty="0">
                          <a:ln>
                            <a:noFill/>
                          </a:ln>
                          <a:solidFill>
                            <a:schemeClr val="tx1"/>
                          </a:solidFill>
                          <a:effectLst/>
                          <a:latin typeface="Arial Narrow" pitchFamily="34" charset="0"/>
                          <a:ea typeface="+mn-ea"/>
                          <a:cs typeface="Arial" charset="0"/>
                        </a:rPr>
                        <a:t>underway</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just">
                        <a:lnSpc>
                          <a:spcPct val="115000"/>
                        </a:lnSpc>
                        <a:spcAft>
                          <a:spcPts val="0"/>
                        </a:spcAft>
                      </a:pPr>
                      <a:r>
                        <a:rPr kumimoji="0" lang="en-ZA" sz="1400" b="0" i="0" u="none" strike="noStrike" kern="1200" cap="none" normalizeH="0" baseline="0" dirty="0">
                          <a:ln>
                            <a:noFill/>
                          </a:ln>
                          <a:solidFill>
                            <a:schemeClr val="tx1"/>
                          </a:solidFill>
                          <a:effectLst/>
                          <a:latin typeface="Arial Narrow" pitchFamily="34" charset="0"/>
                          <a:ea typeface="+mn-ea"/>
                          <a:cs typeface="Arial" charset="0"/>
                        </a:rPr>
                        <a:t>Phase I of  operations</a:t>
                      </a:r>
                    </a:p>
                    <a:p>
                      <a:pPr algn="just">
                        <a:lnSpc>
                          <a:spcPct val="115000"/>
                        </a:lnSpc>
                        <a:spcAft>
                          <a:spcPts val="0"/>
                        </a:spcAft>
                      </a:pPr>
                      <a:r>
                        <a:rPr kumimoji="0" lang="en-ZA" sz="1400" b="0" i="0" u="none" strike="noStrike" kern="1200" cap="none" normalizeH="0" baseline="0" dirty="0">
                          <a:ln>
                            <a:noFill/>
                          </a:ln>
                          <a:solidFill>
                            <a:schemeClr val="tx1"/>
                          </a:solidFill>
                          <a:effectLst/>
                          <a:latin typeface="Arial Narrow" pitchFamily="34" charset="0"/>
                          <a:ea typeface="+mn-ea"/>
                          <a:cs typeface="Arial" charset="0"/>
                        </a:rPr>
                        <a:t>implemented (service</a:t>
                      </a:r>
                    </a:p>
                    <a:p>
                      <a:pPr algn="just">
                        <a:lnSpc>
                          <a:spcPct val="115000"/>
                        </a:lnSpc>
                        <a:spcAft>
                          <a:spcPts val="0"/>
                        </a:spcAft>
                      </a:pPr>
                      <a:r>
                        <a:rPr kumimoji="0" lang="en-ZA" sz="1400" b="0" i="0" u="none" strike="noStrike" kern="1200" cap="none" normalizeH="0" baseline="0" dirty="0">
                          <a:ln>
                            <a:noFill/>
                          </a:ln>
                          <a:solidFill>
                            <a:schemeClr val="tx1"/>
                          </a:solidFill>
                          <a:effectLst/>
                          <a:latin typeface="Arial Narrow" pitchFamily="34" charset="0"/>
                          <a:ea typeface="+mn-ea"/>
                          <a:cs typeface="Arial" charset="0"/>
                        </a:rPr>
                        <a:t>commenced as per the project plan)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just" defTabSz="457200" rtl="0" eaLnBrk="1" fontAlgn="auto" latinLnBrk="0" hangingPunct="1">
                        <a:lnSpc>
                          <a:spcPct val="115000"/>
                        </a:lnSpc>
                        <a:spcBef>
                          <a:spcPts val="0"/>
                        </a:spcBef>
                        <a:spcAft>
                          <a:spcPts val="0"/>
                        </a:spcAft>
                        <a:buClrTx/>
                        <a:buSzTx/>
                        <a:buFontTx/>
                        <a:buNone/>
                        <a:tabLst/>
                        <a:defRPr/>
                      </a:pPr>
                      <a:r>
                        <a:rPr lang="en-ZA" sz="1400" b="1" i="1" kern="1200" dirty="0" smtClean="0">
                          <a:solidFill>
                            <a:schemeClr val="tx1"/>
                          </a:solidFill>
                          <a:effectLst/>
                          <a:latin typeface="Arial Narrow" pitchFamily="34" charset="0"/>
                          <a:ea typeface="+mn-ea"/>
                          <a:cs typeface="+mn-cs"/>
                        </a:rPr>
                        <a:t>Progress</a:t>
                      </a:r>
                      <a:r>
                        <a:rPr lang="en-ZA" sz="1400" kern="1200" dirty="0" smtClean="0">
                          <a:solidFill>
                            <a:schemeClr val="tx1"/>
                          </a:solidFill>
                          <a:effectLst/>
                          <a:latin typeface="Arial Narrow" pitchFamily="34" charset="0"/>
                          <a:ea typeface="+mn-ea"/>
                          <a:cs typeface="+mn-cs"/>
                        </a:rPr>
                        <a:t>:</a:t>
                      </a:r>
                    </a:p>
                    <a:p>
                      <a:pPr algn="just">
                        <a:lnSpc>
                          <a:spcPct val="115000"/>
                        </a:lnSpc>
                        <a:spcAft>
                          <a:spcPts val="0"/>
                        </a:spcAft>
                      </a:pPr>
                      <a:r>
                        <a:rPr lang="en-ZA" sz="1400" dirty="0" smtClean="0">
                          <a:solidFill>
                            <a:srgbClr val="000000"/>
                          </a:solidFill>
                          <a:effectLst/>
                          <a:latin typeface="Arial Narrow" panose="020B0606020202030204" pitchFamily="34" charset="0"/>
                          <a:ea typeface="Calibri" panose="020F0502020204030204" pitchFamily="34" charset="0"/>
                          <a:cs typeface="ArialMT"/>
                        </a:rPr>
                        <a:t>Phase </a:t>
                      </a:r>
                      <a:r>
                        <a:rPr lang="en-ZA" sz="1400" dirty="0">
                          <a:solidFill>
                            <a:srgbClr val="000000"/>
                          </a:solidFill>
                          <a:effectLst/>
                          <a:latin typeface="Arial Narrow" panose="020B0606020202030204" pitchFamily="34" charset="0"/>
                          <a:ea typeface="Calibri" panose="020F0502020204030204" pitchFamily="34" charset="0"/>
                          <a:cs typeface="ArialMT"/>
                        </a:rPr>
                        <a:t>I of operations implemented (service commenced as per the project plan) as </a:t>
                      </a:r>
                      <a:r>
                        <a:rPr lang="en-ZA" sz="1400" dirty="0" smtClean="0">
                          <a:solidFill>
                            <a:srgbClr val="000000"/>
                          </a:solidFill>
                          <a:effectLst/>
                          <a:latin typeface="Arial Narrow" panose="020B0606020202030204" pitchFamily="34" charset="0"/>
                          <a:ea typeface="Calibri" panose="020F0502020204030204" pitchFamily="34" charset="0"/>
                          <a:cs typeface="ArialMT"/>
                        </a:rPr>
                        <a:t>follows: </a:t>
                      </a:r>
                      <a:endParaRPr lang="en-ZA" sz="1400" dirty="0">
                        <a:effectLst/>
                        <a:latin typeface="Arial Narrow" panose="020B0606020202030204" pitchFamily="34" charset="0"/>
                        <a:ea typeface="Calibri" panose="020F0502020204030204" pitchFamily="34" charset="0"/>
                        <a:cs typeface="Times New Roman" panose="02020603050405020304" pitchFamily="18" charset="0"/>
                      </a:endParaRPr>
                    </a:p>
                    <a:p>
                      <a:pPr marL="342900" lvl="0" indent="-342900" algn="just" fontAlgn="ctr">
                        <a:lnSpc>
                          <a:spcPct val="110000"/>
                        </a:lnSpc>
                        <a:spcAft>
                          <a:spcPts val="0"/>
                        </a:spcAft>
                        <a:buFont typeface="Symbol" panose="05050102010706020507" pitchFamily="18" charset="2"/>
                        <a:buChar char=""/>
                      </a:pPr>
                      <a:r>
                        <a:rPr lang="en-GB" sz="1400" spc="10" dirty="0">
                          <a:solidFill>
                            <a:srgbClr val="000000"/>
                          </a:solidFill>
                          <a:effectLst/>
                          <a:latin typeface="Arial Narrow" panose="020B0606020202030204" pitchFamily="34" charset="0"/>
                          <a:ea typeface="Calibri" panose="020F0502020204030204" pitchFamily="34" charset="0"/>
                          <a:cs typeface="AvantGarde Bk BT"/>
                        </a:rPr>
                        <a:t>Inspections services were conducted as per schedule to ensure compliance and oversee the service level standards requirements. </a:t>
                      </a:r>
                      <a:endParaRPr lang="en-GB" sz="1400" spc="10" dirty="0" smtClean="0">
                        <a:solidFill>
                          <a:srgbClr val="000000"/>
                        </a:solidFill>
                        <a:effectLst/>
                        <a:latin typeface="Arial Narrow" panose="020B0606020202030204" pitchFamily="34" charset="0"/>
                        <a:ea typeface="Calibri" panose="020F0502020204030204" pitchFamily="34" charset="0"/>
                        <a:cs typeface="AvantGarde Bk BT"/>
                      </a:endParaRPr>
                    </a:p>
                    <a:p>
                      <a:pPr marL="342900" lvl="0" indent="-342900" algn="just" fontAlgn="ctr">
                        <a:lnSpc>
                          <a:spcPct val="110000"/>
                        </a:lnSpc>
                        <a:spcAft>
                          <a:spcPts val="0"/>
                        </a:spcAft>
                        <a:buFont typeface="Symbol" panose="05050102010706020507" pitchFamily="18" charset="2"/>
                        <a:buChar char=""/>
                      </a:pPr>
                      <a:r>
                        <a:rPr lang="en-GB" sz="1400" spc="10" dirty="0" smtClean="0">
                          <a:solidFill>
                            <a:srgbClr val="000000"/>
                          </a:solidFill>
                          <a:effectLst/>
                          <a:latin typeface="Arial Narrow" panose="020B0606020202030204" pitchFamily="34" charset="0"/>
                          <a:ea typeface="Calibri" panose="020F0502020204030204" pitchFamily="34" charset="0"/>
                          <a:cs typeface="AvantGarde Bk BT"/>
                        </a:rPr>
                        <a:t>Occupational Health and Safety (OHS) services standards as outlined in the schedule were monitored  and recommendations were implemented as planned</a:t>
                      </a:r>
                      <a:endParaRPr lang="en-ZA" sz="1400" dirty="0" smtClean="0">
                        <a:effectLst/>
                        <a:latin typeface="Arial Narrow" panose="020B0606020202030204" pitchFamily="34" charset="0"/>
                        <a:ea typeface="Calibri" panose="020F0502020204030204" pitchFamily="34" charset="0"/>
                        <a:cs typeface="Times New Roman" panose="02020603050405020304" pitchFamily="18" charset="0"/>
                      </a:endParaRPr>
                    </a:p>
                    <a:p>
                      <a:pPr marL="342900" lvl="0" indent="-342900" algn="just" fontAlgn="ctr">
                        <a:lnSpc>
                          <a:spcPct val="110000"/>
                        </a:lnSpc>
                        <a:spcAft>
                          <a:spcPts val="0"/>
                        </a:spcAft>
                        <a:buFont typeface="Symbol" panose="05050102010706020507" pitchFamily="18" charset="2"/>
                        <a:buChar char=""/>
                      </a:pPr>
                      <a:r>
                        <a:rPr lang="en-GB" sz="1400" spc="10" dirty="0" smtClean="0">
                          <a:solidFill>
                            <a:srgbClr val="000000"/>
                          </a:solidFill>
                          <a:effectLst/>
                          <a:latin typeface="Arial Narrow" panose="020B0606020202030204" pitchFamily="34" charset="0"/>
                          <a:ea typeface="Calibri" panose="020F0502020204030204" pitchFamily="34" charset="0"/>
                          <a:cs typeface="AvantGarde Bk BT"/>
                        </a:rPr>
                        <a:t>Steering committee/Operational Project Committee monthly meetings held </a:t>
                      </a:r>
                      <a:endParaRPr lang="en-ZA"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 name="Slide Number Placeholder 1"/>
          <p:cNvSpPr>
            <a:spLocks noGrp="1"/>
          </p:cNvSpPr>
          <p:nvPr>
            <p:ph type="sldNum" sz="quarter" idx="12"/>
          </p:nvPr>
        </p:nvSpPr>
        <p:spPr/>
        <p:txBody>
          <a:bodyPr/>
          <a:lstStyle/>
          <a:p>
            <a:pPr>
              <a:defRPr/>
            </a:pPr>
            <a:fld id="{9C457303-9F10-4D8F-8D76-077531F17F12}" type="slidenum">
              <a:rPr lang="en-US" smtClean="0">
                <a:solidFill>
                  <a:prstClr val="black">
                    <a:tint val="75000"/>
                  </a:prstClr>
                </a:solidFill>
              </a:rPr>
              <a:pPr>
                <a:defRPr/>
              </a:pPr>
              <a:t>7</a:t>
            </a:fld>
            <a:endParaRPr lang="en-US">
              <a:solidFill>
                <a:prstClr val="black">
                  <a:tint val="75000"/>
                </a:prstClr>
              </a:solidFill>
            </a:endParaRPr>
          </a:p>
        </p:txBody>
      </p:sp>
    </p:spTree>
    <p:extLst>
      <p:ext uri="{BB962C8B-B14F-4D97-AF65-F5344CB8AC3E}">
        <p14:creationId xmlns:p14="http://schemas.microsoft.com/office/powerpoint/2010/main" val="389524226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Title 1"/>
          <p:cNvSpPr>
            <a:spLocks noGrp="1"/>
          </p:cNvSpPr>
          <p:nvPr>
            <p:ph type="title"/>
          </p:nvPr>
        </p:nvSpPr>
        <p:spPr>
          <a:xfrm>
            <a:off x="457200" y="97658"/>
            <a:ext cx="8229600" cy="584344"/>
          </a:xfrm>
        </p:spPr>
        <p:txBody>
          <a:bodyPr/>
          <a:lstStyle/>
          <a:p>
            <a:pPr eaLnBrk="1" hangingPunct="1"/>
            <a:r>
              <a:rPr lang="en-ZA" altLang="en-US" sz="2600" dirty="0">
                <a:solidFill>
                  <a:srgbClr val="008000"/>
                </a:solidFill>
              </a:rPr>
              <a:t>PROGRAMME 5:  BIODIVERSITY AND CONSERVATION</a:t>
            </a:r>
            <a:endParaRPr lang="en-US" altLang="en-US" sz="2600" dirty="0">
              <a:solidFill>
                <a:srgbClr val="008000"/>
              </a:solidFill>
            </a:endParaRPr>
          </a:p>
        </p:txBody>
      </p:sp>
      <p:graphicFrame>
        <p:nvGraphicFramePr>
          <p:cNvPr id="12" name="Group 121"/>
          <p:cNvGraphicFramePr>
            <a:graphicFrameLocks noGrp="1"/>
          </p:cNvGraphicFramePr>
          <p:nvPr>
            <p:ph idx="1"/>
            <p:extLst>
              <p:ext uri="{D42A27DB-BD31-4B8C-83A1-F6EECF244321}">
                <p14:modId xmlns:p14="http://schemas.microsoft.com/office/powerpoint/2010/main" val="267220530"/>
              </p:ext>
            </p:extLst>
          </p:nvPr>
        </p:nvGraphicFramePr>
        <p:xfrm>
          <a:off x="232013" y="698843"/>
          <a:ext cx="8720918" cy="4427904"/>
        </p:xfrm>
        <a:graphic>
          <a:graphicData uri="http://schemas.openxmlformats.org/drawingml/2006/table">
            <a:tbl>
              <a:tblPr/>
              <a:tblGrid>
                <a:gridCol w="1951629"/>
                <a:gridCol w="1858122"/>
                <a:gridCol w="1992136"/>
                <a:gridCol w="2919031"/>
              </a:tblGrid>
              <a:tr h="365682">
                <a:tc gridSpan="4">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schemeClr val="bg1"/>
                          </a:solidFill>
                          <a:effectLst/>
                          <a:uLnTx/>
                          <a:uFillTx/>
                          <a:latin typeface="Arial Narrow" pitchFamily="34" charset="0"/>
                          <a:ea typeface="+mn-ea"/>
                          <a:cs typeface="+mn-cs"/>
                        </a:rPr>
                        <a:t>SO: Strengthened Science Policy Interface</a:t>
                      </a:r>
                    </a:p>
                  </a:txBody>
                  <a:tcPr marL="91454" marR="9145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hMerge="1">
                  <a:txBody>
                    <a:bodyPr/>
                    <a:lstStyle/>
                    <a:p>
                      <a:endParaRPr lang="en-ZA"/>
                    </a:p>
                  </a:txBody>
                  <a:tcPr/>
                </a:tc>
                <a:tc hMerge="1">
                  <a:txBody>
                    <a:bodyPr/>
                    <a:lstStyle/>
                    <a:p>
                      <a:endParaRPr lang="en-ZA"/>
                    </a:p>
                  </a:txBody>
                  <a:tcPr/>
                </a:tc>
                <a:tc hMerge="1">
                  <a:txBody>
                    <a:bodyPr/>
                    <a:lstStyle/>
                    <a:p>
                      <a:endParaRPr lang="en-ZA"/>
                    </a:p>
                  </a:txBody>
                  <a:tcPr/>
                </a:tc>
              </a:tr>
              <a:tr h="41921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smtClean="0">
                          <a:ln>
                            <a:noFill/>
                          </a:ln>
                          <a:solidFill>
                            <a:schemeClr val="bg1"/>
                          </a:solidFill>
                          <a:effectLst/>
                          <a:latin typeface="Arial Narrow" pitchFamily="34" charset="0"/>
                          <a:ea typeface="+mn-ea"/>
                          <a:cs typeface="Arial" charset="0"/>
                        </a:rPr>
                        <a:t>Performance indicator </a:t>
                      </a:r>
                    </a:p>
                  </a:txBody>
                  <a:tcPr marL="91454" marR="9145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algn="ctr">
                        <a:lnSpc>
                          <a:spcPct val="115000"/>
                        </a:lnSpc>
                        <a:spcAft>
                          <a:spcPts val="0"/>
                        </a:spcAft>
                      </a:pPr>
                      <a:r>
                        <a:rPr kumimoji="0" lang="en-ZA" sz="1400" b="1" i="0" u="none" strike="noStrike" kern="1200" cap="none" spc="0" normalizeH="0" baseline="0" dirty="0" smtClean="0">
                          <a:ln>
                            <a:noFill/>
                          </a:ln>
                          <a:solidFill>
                            <a:schemeClr val="bg1"/>
                          </a:solidFill>
                          <a:effectLst/>
                          <a:uLnTx/>
                          <a:uFillTx/>
                          <a:latin typeface="Arial Narrow" pitchFamily="34" charset="0"/>
                          <a:ea typeface="+mn-ea"/>
                          <a:cs typeface="Arial" pitchFamily="34" charset="0"/>
                        </a:rPr>
                        <a:t>Baseline </a:t>
                      </a:r>
                      <a:endParaRPr kumimoji="0" lang="en-ZA" sz="1400" b="1" i="0" u="none" strike="noStrike" kern="1200" cap="none" spc="0" normalizeH="0" baseline="0" dirty="0">
                        <a:ln>
                          <a:noFill/>
                        </a:ln>
                        <a:solidFill>
                          <a:schemeClr val="bg1"/>
                        </a:solidFill>
                        <a:effectLst/>
                        <a:uLnTx/>
                        <a:uFillTx/>
                        <a:latin typeface="Arial Narrow" pitchFamily="34" charset="0"/>
                        <a:ea typeface="+mn-ea"/>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algn="ctr">
                        <a:lnSpc>
                          <a:spcPct val="115000"/>
                        </a:lnSpc>
                        <a:spcAft>
                          <a:spcPts val="0"/>
                        </a:spcAft>
                      </a:pPr>
                      <a:r>
                        <a:rPr kumimoji="0" lang="en-ZA" sz="1400" b="1" i="0" u="none" strike="noStrike" kern="1200" cap="none" spc="0" normalizeH="0" baseline="0" dirty="0" smtClean="0">
                          <a:ln>
                            <a:noFill/>
                          </a:ln>
                          <a:solidFill>
                            <a:schemeClr val="bg1"/>
                          </a:solidFill>
                          <a:effectLst/>
                          <a:uLnTx/>
                          <a:uFillTx/>
                          <a:latin typeface="Arial Narrow" pitchFamily="34" charset="0"/>
                          <a:ea typeface="+mn-ea"/>
                          <a:cs typeface="Arial" pitchFamily="34" charset="0"/>
                        </a:rPr>
                        <a:t>Annual Target </a:t>
                      </a:r>
                      <a:endParaRPr kumimoji="0" lang="en-ZA" sz="1400" b="1" i="0" u="none" strike="noStrike" kern="1200" cap="none" spc="0" normalizeH="0" baseline="0" dirty="0">
                        <a:ln>
                          <a:noFill/>
                        </a:ln>
                        <a:solidFill>
                          <a:schemeClr val="bg1"/>
                        </a:solidFill>
                        <a:effectLst/>
                        <a:uLnTx/>
                        <a:uFillTx/>
                        <a:latin typeface="Arial Narrow" pitchFamily="34" charset="0"/>
                        <a:ea typeface="+mn-ea"/>
                        <a:cs typeface="Arial" pitchFamily="34" charset="0"/>
                      </a:endParaRPr>
                    </a:p>
                    <a:p>
                      <a:pPr algn="ctr">
                        <a:lnSpc>
                          <a:spcPct val="115000"/>
                        </a:lnSpc>
                        <a:spcAft>
                          <a:spcPts val="0"/>
                        </a:spcAft>
                      </a:pPr>
                      <a:r>
                        <a:rPr kumimoji="0" lang="en-ZA" sz="1400" b="1" i="0" u="none" strike="noStrike" kern="1200" cap="none" spc="0" normalizeH="0" baseline="0" dirty="0">
                          <a:ln>
                            <a:noFill/>
                          </a:ln>
                          <a:solidFill>
                            <a:schemeClr val="bg1"/>
                          </a:solidFill>
                          <a:effectLst/>
                          <a:uLnTx/>
                          <a:uFillTx/>
                          <a:latin typeface="Arial Narrow" pitchFamily="34" charset="0"/>
                          <a:ea typeface="+mn-ea"/>
                          <a:cs typeface="Arial" pitchFamily="34" charset="0"/>
                        </a:rPr>
                        <a:t>2014/15</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smtClean="0">
                          <a:ln>
                            <a:noFill/>
                          </a:ln>
                          <a:solidFill>
                            <a:schemeClr val="bg1"/>
                          </a:solidFill>
                          <a:effectLst/>
                          <a:uLnTx/>
                          <a:uFillTx/>
                          <a:latin typeface="Arial Narrow" pitchFamily="34" charset="0"/>
                          <a:ea typeface="+mn-ea"/>
                          <a:cs typeface="Arial" pitchFamily="34" charset="0"/>
                        </a:rPr>
                        <a:t>Achievements/Challenges/Corrective measures</a:t>
                      </a:r>
                    </a:p>
                  </a:txBody>
                  <a:tcPr marL="91454" marR="9145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r>
              <a:tr h="571902">
                <a:tc rowSpan="4">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kumimoji="0" lang="en-ZA" sz="1400" b="0" i="0" u="none" strike="noStrike" kern="1200" cap="none" spc="0" normalizeH="0" baseline="0" noProof="0" dirty="0" smtClean="0">
                          <a:ln>
                            <a:noFill/>
                          </a:ln>
                          <a:solidFill>
                            <a:srgbClr val="000000"/>
                          </a:solidFill>
                          <a:effectLst/>
                          <a:uLnTx/>
                          <a:uFillTx/>
                          <a:latin typeface="Arial Narrow"/>
                          <a:ea typeface="Calibri"/>
                          <a:cs typeface="ArialMT"/>
                        </a:rPr>
                        <a:t>Number of interventions</a:t>
                      </a:r>
                    </a:p>
                    <a:p>
                      <a:pPr marL="0" marR="0" lvl="0" indent="0" algn="l" defTabSz="457200" rtl="0" eaLnBrk="1" fontAlgn="auto" latinLnBrk="0" hangingPunct="1">
                        <a:lnSpc>
                          <a:spcPct val="115000"/>
                        </a:lnSpc>
                        <a:spcBef>
                          <a:spcPts val="0"/>
                        </a:spcBef>
                        <a:spcAft>
                          <a:spcPts val="0"/>
                        </a:spcAft>
                        <a:buClrTx/>
                        <a:buSzTx/>
                        <a:buFontTx/>
                        <a:buNone/>
                        <a:tabLst/>
                        <a:defRPr/>
                      </a:pPr>
                      <a:r>
                        <a:rPr kumimoji="0" lang="en-ZA" sz="1400" b="0" i="0" u="none" strike="noStrike" kern="1200" cap="none" spc="0" normalizeH="0" baseline="0" noProof="0" dirty="0" smtClean="0">
                          <a:ln>
                            <a:noFill/>
                          </a:ln>
                          <a:solidFill>
                            <a:srgbClr val="000000"/>
                          </a:solidFill>
                          <a:effectLst/>
                          <a:uLnTx/>
                          <a:uFillTx/>
                          <a:latin typeface="Arial Narrow"/>
                          <a:ea typeface="Calibri"/>
                          <a:cs typeface="ArialMT"/>
                        </a:rPr>
                        <a:t>aimed at advancing the</a:t>
                      </a:r>
                    </a:p>
                    <a:p>
                      <a:pPr marL="0" marR="0" lvl="0" indent="0" algn="l" defTabSz="457200" rtl="0" eaLnBrk="1" fontAlgn="auto" latinLnBrk="0" hangingPunct="1">
                        <a:lnSpc>
                          <a:spcPct val="115000"/>
                        </a:lnSpc>
                        <a:spcBef>
                          <a:spcPts val="0"/>
                        </a:spcBef>
                        <a:spcAft>
                          <a:spcPts val="0"/>
                        </a:spcAft>
                        <a:buClrTx/>
                        <a:buSzTx/>
                        <a:buFontTx/>
                        <a:buNone/>
                        <a:tabLst/>
                        <a:defRPr/>
                      </a:pPr>
                      <a:r>
                        <a:rPr kumimoji="0" lang="en-ZA" sz="1400" b="0" i="0" u="none" strike="noStrike" kern="1200" cap="none" spc="0" normalizeH="0" baseline="0" noProof="0" dirty="0" smtClean="0">
                          <a:ln>
                            <a:noFill/>
                          </a:ln>
                          <a:solidFill>
                            <a:srgbClr val="000000"/>
                          </a:solidFill>
                          <a:effectLst/>
                          <a:uLnTx/>
                          <a:uFillTx/>
                          <a:latin typeface="Arial Narrow"/>
                          <a:ea typeface="Calibri"/>
                          <a:cs typeface="ArialMT"/>
                        </a:rPr>
                        <a:t>biodiversity science</a:t>
                      </a:r>
                    </a:p>
                    <a:p>
                      <a:pPr marL="0" marR="0" lvl="0" indent="0" algn="l" defTabSz="457200" rtl="0" eaLnBrk="1" fontAlgn="auto" latinLnBrk="0" hangingPunct="1">
                        <a:lnSpc>
                          <a:spcPct val="115000"/>
                        </a:lnSpc>
                        <a:spcBef>
                          <a:spcPts val="0"/>
                        </a:spcBef>
                        <a:spcAft>
                          <a:spcPts val="0"/>
                        </a:spcAft>
                        <a:buClrTx/>
                        <a:buSzTx/>
                        <a:buFontTx/>
                        <a:buNone/>
                        <a:tabLst/>
                        <a:defRPr/>
                      </a:pPr>
                      <a:r>
                        <a:rPr kumimoji="0" lang="en-ZA" sz="1400" b="0" i="0" u="none" strike="noStrike" kern="1200" cap="none" spc="0" normalizeH="0" baseline="0" noProof="0" dirty="0" smtClean="0">
                          <a:ln>
                            <a:noFill/>
                          </a:ln>
                          <a:solidFill>
                            <a:srgbClr val="000000"/>
                          </a:solidFill>
                          <a:effectLst/>
                          <a:uLnTx/>
                          <a:uFillTx/>
                          <a:latin typeface="Arial Narrow"/>
                          <a:ea typeface="Calibri"/>
                          <a:cs typeface="ArialMT"/>
                        </a:rPr>
                        <a:t>policy interface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a:lnSpc>
                          <a:spcPct val="115000"/>
                        </a:lnSpc>
                        <a:spcAft>
                          <a:spcPts val="0"/>
                        </a:spcAft>
                      </a:pPr>
                      <a:r>
                        <a:rPr lang="en-ZA" sz="1400" kern="1200" dirty="0" smtClean="0">
                          <a:solidFill>
                            <a:srgbClr val="000000"/>
                          </a:solidFill>
                          <a:effectLst/>
                          <a:latin typeface="Arial Narrow"/>
                          <a:ea typeface="Calibri"/>
                          <a:cs typeface="ArialMT"/>
                        </a:rPr>
                        <a:t>Draft biodiversity</a:t>
                      </a:r>
                    </a:p>
                    <a:p>
                      <a:pPr algn="l">
                        <a:lnSpc>
                          <a:spcPct val="115000"/>
                        </a:lnSpc>
                        <a:spcAft>
                          <a:spcPts val="0"/>
                        </a:spcAft>
                      </a:pPr>
                      <a:r>
                        <a:rPr lang="en-ZA" sz="1400" kern="1200" dirty="0" smtClean="0">
                          <a:solidFill>
                            <a:srgbClr val="000000"/>
                          </a:solidFill>
                          <a:effectLst/>
                          <a:latin typeface="Arial Narrow"/>
                          <a:ea typeface="Calibri"/>
                          <a:cs typeface="ArialMT"/>
                        </a:rPr>
                        <a:t>research strategy</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a:lnSpc>
                          <a:spcPct val="115000"/>
                        </a:lnSpc>
                        <a:spcAft>
                          <a:spcPts val="0"/>
                        </a:spcAft>
                      </a:pPr>
                      <a:r>
                        <a:rPr kumimoji="0" lang="en-ZA" sz="1400" b="0" i="0" u="none" strike="noStrike" kern="1200" cap="none" spc="0" normalizeH="0" baseline="0" dirty="0" smtClean="0">
                          <a:ln>
                            <a:noFill/>
                          </a:ln>
                          <a:solidFill>
                            <a:srgbClr val="000000"/>
                          </a:solidFill>
                          <a:effectLst/>
                          <a:uLnTx/>
                          <a:uFillTx/>
                          <a:latin typeface="Arial Narrow"/>
                          <a:ea typeface="Calibri"/>
                          <a:cs typeface="ArialMT"/>
                        </a:rPr>
                        <a:t>Biodiversity Research strategy finalised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black"/>
                          </a:solidFill>
                          <a:effectLst/>
                          <a:uLnTx/>
                          <a:uFillTx/>
                          <a:latin typeface="Arial Narrow" pitchFamily="34" charset="0"/>
                          <a:ea typeface="+mn-ea"/>
                          <a:cs typeface="+mn-cs"/>
                        </a:rPr>
                        <a:t>Progress:</a:t>
                      </a:r>
                    </a:p>
                    <a:p>
                      <a:pPr marL="0" marR="0" lvl="0" indent="0" algn="l" defTabSz="457200" rtl="0" eaLnBrk="1" fontAlgn="auto" latinLnBrk="0" hangingPunct="1">
                        <a:lnSpc>
                          <a:spcPct val="115000"/>
                        </a:lnSpc>
                        <a:spcBef>
                          <a:spcPts val="0"/>
                        </a:spcBef>
                        <a:spcAft>
                          <a:spcPts val="0"/>
                        </a:spcAft>
                        <a:buClrTx/>
                        <a:buSzTx/>
                        <a:buFontTx/>
                        <a:buNone/>
                        <a:tabLst/>
                        <a:defRPr/>
                      </a:pPr>
                      <a:r>
                        <a:rPr kumimoji="0" lang="en-ZA" sz="1400" b="0" i="0" u="none" strike="noStrike" kern="1200" cap="none" spc="0" normalizeH="0" baseline="0" noProof="0" dirty="0" smtClean="0">
                          <a:ln>
                            <a:noFill/>
                          </a:ln>
                          <a:solidFill>
                            <a:srgbClr val="000000"/>
                          </a:solidFill>
                          <a:effectLst/>
                          <a:uLnTx/>
                          <a:uFillTx/>
                          <a:latin typeface="Arial Narrow"/>
                          <a:ea typeface="Calibri"/>
                          <a:cs typeface="ArialMT"/>
                        </a:rPr>
                        <a:t>Biodiversity Research Strategy has been approved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71902">
                <a:tc vMerge="1">
                  <a:txBody>
                    <a:bodyPr/>
                    <a:lstStyle/>
                    <a:p>
                      <a:endParaRPr lang="en-ZA"/>
                    </a:p>
                  </a:txBody>
                  <a:tcPr/>
                </a:tc>
                <a:tc>
                  <a:txBody>
                    <a:bodyPr/>
                    <a:lstStyle/>
                    <a:p>
                      <a:pPr algn="l">
                        <a:lnSpc>
                          <a:spcPct val="115000"/>
                        </a:lnSpc>
                        <a:spcAft>
                          <a:spcPts val="0"/>
                        </a:spcAft>
                      </a:pPr>
                      <a:r>
                        <a:rPr lang="en-ZA" sz="1400" kern="1200" dirty="0" smtClean="0">
                          <a:solidFill>
                            <a:schemeClr val="tx1"/>
                          </a:solidFill>
                          <a:effectLst/>
                          <a:latin typeface="Arial Narrow"/>
                          <a:ea typeface="Calibri"/>
                          <a:cs typeface="ArialMT"/>
                        </a:rPr>
                        <a:t>Intergovernmental</a:t>
                      </a:r>
                      <a:r>
                        <a:rPr lang="en-ZA" sz="1400" kern="1200" baseline="0" dirty="0" smtClean="0">
                          <a:solidFill>
                            <a:schemeClr val="tx1"/>
                          </a:solidFill>
                          <a:effectLst/>
                          <a:latin typeface="Arial Narrow"/>
                          <a:ea typeface="Calibri"/>
                          <a:cs typeface="ArialMT"/>
                        </a:rPr>
                        <a:t> Platform on Biodiversity and Ecosystem Services (</a:t>
                      </a:r>
                      <a:r>
                        <a:rPr lang="en-ZA" sz="1400" kern="1200" dirty="0" smtClean="0">
                          <a:solidFill>
                            <a:schemeClr val="tx1"/>
                          </a:solidFill>
                          <a:effectLst/>
                          <a:latin typeface="Arial Narrow"/>
                          <a:ea typeface="Calibri"/>
                          <a:cs typeface="ArialMT"/>
                        </a:rPr>
                        <a:t>IPBES) Established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a:lnSpc>
                          <a:spcPct val="115000"/>
                        </a:lnSpc>
                        <a:spcAft>
                          <a:spcPts val="0"/>
                        </a:spcAft>
                      </a:pPr>
                      <a:r>
                        <a:rPr kumimoji="0" lang="en-ZA" sz="1400" b="0" i="0" u="none" strike="noStrike" kern="1200" cap="none" spc="0" normalizeH="0" baseline="0" dirty="0" smtClean="0">
                          <a:ln>
                            <a:noFill/>
                          </a:ln>
                          <a:solidFill>
                            <a:srgbClr val="000000"/>
                          </a:solidFill>
                          <a:effectLst/>
                          <a:uLnTx/>
                          <a:uFillTx/>
                          <a:latin typeface="Arial Narrow"/>
                          <a:ea typeface="Calibri"/>
                          <a:cs typeface="ArialMT"/>
                        </a:rPr>
                        <a:t>National IPBES hub</a:t>
                      </a:r>
                    </a:p>
                    <a:p>
                      <a:pPr algn="l">
                        <a:lnSpc>
                          <a:spcPct val="115000"/>
                        </a:lnSpc>
                        <a:spcAft>
                          <a:spcPts val="0"/>
                        </a:spcAft>
                      </a:pPr>
                      <a:r>
                        <a:rPr kumimoji="0" lang="en-ZA" sz="1400" b="0" i="0" u="none" strike="noStrike" kern="1200" cap="none" spc="0" normalizeH="0" baseline="0" dirty="0" smtClean="0">
                          <a:ln>
                            <a:noFill/>
                          </a:ln>
                          <a:solidFill>
                            <a:srgbClr val="000000"/>
                          </a:solidFill>
                          <a:effectLst/>
                          <a:uLnTx/>
                          <a:uFillTx/>
                          <a:latin typeface="Arial Narrow"/>
                          <a:ea typeface="Calibri"/>
                          <a:cs typeface="ArialMT"/>
                        </a:rPr>
                        <a:t>established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black"/>
                          </a:solidFill>
                          <a:effectLst/>
                          <a:uLnTx/>
                          <a:uFillTx/>
                          <a:latin typeface="Arial Narrow" pitchFamily="34" charset="0"/>
                          <a:ea typeface="+mn-ea"/>
                          <a:cs typeface="+mn-cs"/>
                        </a:rPr>
                        <a:t>Progress:</a:t>
                      </a:r>
                    </a:p>
                    <a:p>
                      <a:pPr marL="0" marR="0" lvl="0" indent="0" algn="l" defTabSz="457200" rtl="0" eaLnBrk="1" fontAlgn="auto" latinLnBrk="0" hangingPunct="1">
                        <a:lnSpc>
                          <a:spcPct val="115000"/>
                        </a:lnSpc>
                        <a:spcBef>
                          <a:spcPts val="0"/>
                        </a:spcBef>
                        <a:spcAft>
                          <a:spcPts val="0"/>
                        </a:spcAft>
                        <a:buClrTx/>
                        <a:buSzTx/>
                        <a:buFontTx/>
                        <a:buNone/>
                        <a:tabLst/>
                        <a:defRPr/>
                      </a:pPr>
                      <a:r>
                        <a:rPr kumimoji="0" lang="en-ZA" sz="1400" b="0" i="0" u="none" strike="noStrike" kern="1200" cap="none" spc="0" normalizeH="0" baseline="0" noProof="0" dirty="0" smtClean="0">
                          <a:ln>
                            <a:noFill/>
                          </a:ln>
                          <a:solidFill>
                            <a:srgbClr val="000000"/>
                          </a:solidFill>
                          <a:effectLst/>
                          <a:uLnTx/>
                          <a:uFillTx/>
                          <a:latin typeface="Arial Narrow"/>
                          <a:ea typeface="Calibri"/>
                          <a:cs typeface="ArialMT"/>
                        </a:rPr>
                        <a:t>IPBES hub functional and launched at IPBES stakeholder Engagement Meeting-17 March 2015</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71903">
                <a:tc vMerge="1">
                  <a:txBody>
                    <a:bodyPr/>
                    <a:lstStyle/>
                    <a:p>
                      <a:endParaRPr lang="en-ZA"/>
                    </a:p>
                  </a:txBody>
                  <a:tcPr/>
                </a:tc>
                <a:tc>
                  <a:txBody>
                    <a:bodyPr/>
                    <a:lstStyle/>
                    <a:p>
                      <a:pPr algn="l">
                        <a:lnSpc>
                          <a:spcPct val="115000"/>
                        </a:lnSpc>
                        <a:spcAft>
                          <a:spcPts val="0"/>
                        </a:spcAft>
                      </a:pPr>
                      <a:r>
                        <a:rPr lang="en-ZA" sz="1400" kern="1200" dirty="0" smtClean="0">
                          <a:solidFill>
                            <a:srgbClr val="000000"/>
                          </a:solidFill>
                          <a:effectLst/>
                          <a:latin typeface="Arial Narrow"/>
                          <a:ea typeface="Calibri"/>
                          <a:cs typeface="ArialMT"/>
                        </a:rPr>
                        <a:t>Draft elephant research strategy</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a:lnSpc>
                          <a:spcPct val="115000"/>
                        </a:lnSpc>
                        <a:spcAft>
                          <a:spcPts val="0"/>
                        </a:spcAft>
                      </a:pPr>
                      <a:r>
                        <a:rPr kumimoji="0" lang="en-ZA" sz="1400" b="0" i="0" u="none" strike="noStrike" kern="1200" cap="none" spc="0" normalizeH="0" baseline="0" dirty="0" smtClean="0">
                          <a:ln>
                            <a:noFill/>
                          </a:ln>
                          <a:solidFill>
                            <a:srgbClr val="000000"/>
                          </a:solidFill>
                          <a:effectLst/>
                          <a:uLnTx/>
                          <a:uFillTx/>
                          <a:latin typeface="Arial Narrow"/>
                          <a:ea typeface="Calibri"/>
                          <a:cs typeface="ArialMT"/>
                        </a:rPr>
                        <a:t>Elephant research</a:t>
                      </a:r>
                    </a:p>
                    <a:p>
                      <a:pPr algn="l">
                        <a:lnSpc>
                          <a:spcPct val="115000"/>
                        </a:lnSpc>
                        <a:spcAft>
                          <a:spcPts val="0"/>
                        </a:spcAft>
                      </a:pPr>
                      <a:r>
                        <a:rPr kumimoji="0" lang="en-ZA" sz="1400" b="0" i="0" u="none" strike="noStrike" kern="1200" cap="none" spc="0" normalizeH="0" baseline="0" dirty="0" smtClean="0">
                          <a:ln>
                            <a:noFill/>
                          </a:ln>
                          <a:solidFill>
                            <a:srgbClr val="000000"/>
                          </a:solidFill>
                          <a:effectLst/>
                          <a:uLnTx/>
                          <a:uFillTx/>
                          <a:latin typeface="Arial Narrow"/>
                          <a:ea typeface="Calibri"/>
                          <a:cs typeface="ArialMT"/>
                        </a:rPr>
                        <a:t>strategy approved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black"/>
                          </a:solidFill>
                          <a:effectLst/>
                          <a:uLnTx/>
                          <a:uFillTx/>
                          <a:latin typeface="Arial Narrow" pitchFamily="34" charset="0"/>
                          <a:ea typeface="+mn-ea"/>
                          <a:cs typeface="+mn-cs"/>
                        </a:rPr>
                        <a:t>Progress:</a:t>
                      </a:r>
                    </a:p>
                    <a:p>
                      <a:pPr marL="0" marR="0" lvl="0" indent="0" algn="l" defTabSz="457200" rtl="0" eaLnBrk="1" fontAlgn="auto" latinLnBrk="0" hangingPunct="1">
                        <a:lnSpc>
                          <a:spcPct val="115000"/>
                        </a:lnSpc>
                        <a:spcBef>
                          <a:spcPts val="0"/>
                        </a:spcBef>
                        <a:spcAft>
                          <a:spcPts val="0"/>
                        </a:spcAft>
                        <a:buClrTx/>
                        <a:buSzTx/>
                        <a:buFontTx/>
                        <a:buNone/>
                        <a:tabLst/>
                        <a:defRPr/>
                      </a:pPr>
                      <a:r>
                        <a:rPr kumimoji="0" lang="en-ZA" sz="1400" b="0" i="0" u="none" strike="noStrike" kern="1200" cap="none" spc="0" normalizeH="0" baseline="0" noProof="0" dirty="0" smtClean="0">
                          <a:ln>
                            <a:noFill/>
                          </a:ln>
                          <a:solidFill>
                            <a:srgbClr val="000000"/>
                          </a:solidFill>
                          <a:effectLst/>
                          <a:uLnTx/>
                          <a:uFillTx/>
                          <a:latin typeface="Arial Narrow"/>
                          <a:ea typeface="Calibri"/>
                          <a:cs typeface="ArialMT"/>
                        </a:rPr>
                        <a:t>Elephant Research Strategy was approved and published for implementation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71903">
                <a:tc vMerge="1">
                  <a:txBody>
                    <a:bodyPr/>
                    <a:lstStyle/>
                    <a:p>
                      <a:endParaRPr lang="en-ZA"/>
                    </a:p>
                  </a:txBody>
                  <a:tcPr/>
                </a:tc>
                <a:tc>
                  <a:txBody>
                    <a:bodyPr/>
                    <a:lstStyle/>
                    <a:p>
                      <a:pPr algn="l">
                        <a:lnSpc>
                          <a:spcPct val="115000"/>
                        </a:lnSpc>
                        <a:spcAft>
                          <a:spcPts val="0"/>
                        </a:spcAft>
                      </a:pPr>
                      <a:r>
                        <a:rPr lang="en-ZA" sz="1400" kern="1200" dirty="0" smtClean="0">
                          <a:solidFill>
                            <a:srgbClr val="000000"/>
                          </a:solidFill>
                          <a:effectLst/>
                          <a:latin typeface="Arial Narrow"/>
                          <a:ea typeface="Calibri"/>
                          <a:cs typeface="ArialMT"/>
                        </a:rPr>
                        <a:t>Desertification Land</a:t>
                      </a:r>
                    </a:p>
                    <a:p>
                      <a:pPr algn="l">
                        <a:lnSpc>
                          <a:spcPct val="115000"/>
                        </a:lnSpc>
                        <a:spcAft>
                          <a:spcPts val="0"/>
                        </a:spcAft>
                      </a:pPr>
                      <a:r>
                        <a:rPr lang="en-ZA" sz="1400" kern="1200" dirty="0" smtClean="0">
                          <a:solidFill>
                            <a:srgbClr val="000000"/>
                          </a:solidFill>
                          <a:effectLst/>
                          <a:latin typeface="Arial Narrow"/>
                          <a:ea typeface="Calibri"/>
                          <a:cs typeface="ArialMT"/>
                        </a:rPr>
                        <a:t>Degradation and Drought (DLDD) research strategy</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a:lnSpc>
                          <a:spcPct val="115000"/>
                        </a:lnSpc>
                        <a:spcAft>
                          <a:spcPts val="0"/>
                        </a:spcAft>
                      </a:pPr>
                      <a:r>
                        <a:rPr kumimoji="0" lang="en-ZA" sz="1400" b="0" i="0" u="none" strike="noStrike" kern="1200" cap="none" spc="0" normalizeH="0" baseline="0" dirty="0" smtClean="0">
                          <a:ln>
                            <a:noFill/>
                          </a:ln>
                          <a:solidFill>
                            <a:srgbClr val="000000"/>
                          </a:solidFill>
                          <a:effectLst/>
                          <a:uLnTx/>
                          <a:uFillTx/>
                          <a:latin typeface="Arial Narrow"/>
                          <a:ea typeface="Calibri"/>
                          <a:cs typeface="ArialMT"/>
                        </a:rPr>
                        <a:t>Phase 1: UNCCD</a:t>
                      </a:r>
                    </a:p>
                    <a:p>
                      <a:pPr algn="l">
                        <a:lnSpc>
                          <a:spcPct val="115000"/>
                        </a:lnSpc>
                        <a:spcAft>
                          <a:spcPts val="0"/>
                        </a:spcAft>
                      </a:pPr>
                      <a:r>
                        <a:rPr kumimoji="0" lang="en-ZA" sz="1400" b="0" i="0" u="none" strike="noStrike" kern="1200" cap="none" spc="0" normalizeH="0" baseline="0" dirty="0" smtClean="0">
                          <a:ln>
                            <a:noFill/>
                          </a:ln>
                          <a:solidFill>
                            <a:srgbClr val="000000"/>
                          </a:solidFill>
                          <a:effectLst/>
                          <a:uLnTx/>
                          <a:uFillTx/>
                          <a:latin typeface="Arial Narrow"/>
                          <a:ea typeface="Calibri"/>
                          <a:cs typeface="ArialMT"/>
                        </a:rPr>
                        <a:t>DLDD land cover</a:t>
                      </a:r>
                    </a:p>
                    <a:p>
                      <a:pPr algn="l">
                        <a:lnSpc>
                          <a:spcPct val="115000"/>
                        </a:lnSpc>
                        <a:spcAft>
                          <a:spcPts val="0"/>
                        </a:spcAft>
                      </a:pPr>
                      <a:r>
                        <a:rPr kumimoji="0" lang="en-ZA" sz="1400" b="0" i="0" u="none" strike="noStrike" kern="1200" cap="none" spc="0" normalizeH="0" baseline="0" dirty="0" smtClean="0">
                          <a:ln>
                            <a:noFill/>
                          </a:ln>
                          <a:solidFill>
                            <a:srgbClr val="000000"/>
                          </a:solidFill>
                          <a:effectLst/>
                          <a:uLnTx/>
                          <a:uFillTx/>
                          <a:latin typeface="Arial Narrow"/>
                          <a:ea typeface="Calibri"/>
                          <a:cs typeface="ArialMT"/>
                        </a:rPr>
                        <a:t>mapping impact</a:t>
                      </a:r>
                    </a:p>
                    <a:p>
                      <a:pPr algn="l">
                        <a:lnSpc>
                          <a:spcPct val="115000"/>
                        </a:lnSpc>
                        <a:spcAft>
                          <a:spcPts val="0"/>
                        </a:spcAft>
                      </a:pPr>
                      <a:r>
                        <a:rPr kumimoji="0" lang="en-ZA" sz="1400" b="0" i="0" u="none" strike="noStrike" kern="1200" cap="none" spc="0" normalizeH="0" baseline="0" dirty="0" smtClean="0">
                          <a:ln>
                            <a:noFill/>
                          </a:ln>
                          <a:solidFill>
                            <a:srgbClr val="000000"/>
                          </a:solidFill>
                          <a:effectLst/>
                          <a:uLnTx/>
                          <a:uFillTx/>
                          <a:latin typeface="Arial Narrow"/>
                          <a:ea typeface="Calibri"/>
                          <a:cs typeface="ArialMT"/>
                        </a:rPr>
                        <a:t>indicator research</a:t>
                      </a:r>
                    </a:p>
                    <a:p>
                      <a:pPr algn="l">
                        <a:lnSpc>
                          <a:spcPct val="115000"/>
                        </a:lnSpc>
                        <a:spcAft>
                          <a:spcPts val="0"/>
                        </a:spcAft>
                      </a:pPr>
                      <a:r>
                        <a:rPr kumimoji="0" lang="en-ZA" sz="1400" b="0" i="0" u="none" strike="noStrike" kern="1200" cap="none" spc="0" normalizeH="0" baseline="0" dirty="0" smtClean="0">
                          <a:ln>
                            <a:noFill/>
                          </a:ln>
                          <a:solidFill>
                            <a:srgbClr val="000000"/>
                          </a:solidFill>
                          <a:effectLst/>
                          <a:uLnTx/>
                          <a:uFillTx/>
                          <a:latin typeface="Arial Narrow"/>
                          <a:ea typeface="Calibri"/>
                          <a:cs typeface="ArialMT"/>
                        </a:rPr>
                        <a:t>finalised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black"/>
                          </a:solidFill>
                          <a:effectLst/>
                          <a:uLnTx/>
                          <a:uFillTx/>
                          <a:latin typeface="Arial Narrow" pitchFamily="34" charset="0"/>
                          <a:ea typeface="+mn-ea"/>
                          <a:cs typeface="+mn-cs"/>
                        </a:rPr>
                        <a:t>Progress:</a:t>
                      </a:r>
                    </a:p>
                    <a:p>
                      <a:pPr marL="0" marR="0" lvl="0" indent="0" algn="l" defTabSz="457200" rtl="0" eaLnBrk="1" fontAlgn="auto" latinLnBrk="0" hangingPunct="1">
                        <a:lnSpc>
                          <a:spcPct val="115000"/>
                        </a:lnSpc>
                        <a:spcBef>
                          <a:spcPts val="0"/>
                        </a:spcBef>
                        <a:spcAft>
                          <a:spcPts val="0"/>
                        </a:spcAft>
                        <a:buClrTx/>
                        <a:buSzTx/>
                        <a:buFontTx/>
                        <a:buNone/>
                        <a:tabLst/>
                        <a:defRPr/>
                      </a:pPr>
                      <a:r>
                        <a:rPr kumimoji="0" lang="en-ZA" sz="1400" b="0" i="0" u="none" strike="noStrike" kern="1200" cap="none" spc="0" normalizeH="0" baseline="0" noProof="0" dirty="0" smtClean="0">
                          <a:ln>
                            <a:noFill/>
                          </a:ln>
                          <a:solidFill>
                            <a:srgbClr val="000000"/>
                          </a:solidFill>
                          <a:effectLst/>
                          <a:uLnTx/>
                          <a:uFillTx/>
                          <a:latin typeface="Arial Narrow"/>
                          <a:ea typeface="Calibri"/>
                          <a:cs typeface="ArialMT"/>
                        </a:rPr>
                        <a:t>UNCCD DLDD land cover mapping impact indicator research finalised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2" name="Slide Number Placeholder 1"/>
          <p:cNvSpPr>
            <a:spLocks noGrp="1"/>
          </p:cNvSpPr>
          <p:nvPr>
            <p:ph type="sldNum" sz="quarter" idx="12"/>
          </p:nvPr>
        </p:nvSpPr>
        <p:spPr/>
        <p:txBody>
          <a:bodyPr/>
          <a:lstStyle/>
          <a:p>
            <a:pPr>
              <a:defRPr/>
            </a:pPr>
            <a:fld id="{9C457303-9F10-4D8F-8D76-077531F17F12}" type="slidenum">
              <a:rPr lang="en-US" smtClean="0">
                <a:solidFill>
                  <a:prstClr val="black">
                    <a:tint val="75000"/>
                  </a:prstClr>
                </a:solidFill>
              </a:rPr>
              <a:pPr>
                <a:defRPr/>
              </a:pPr>
              <a:t>70</a:t>
            </a:fld>
            <a:endParaRPr lang="en-US">
              <a:solidFill>
                <a:prstClr val="black">
                  <a:tint val="75000"/>
                </a:prstClr>
              </a:solidFill>
            </a:endParaRPr>
          </a:p>
        </p:txBody>
      </p:sp>
    </p:spTree>
    <p:extLst>
      <p:ext uri="{BB962C8B-B14F-4D97-AF65-F5344CB8AC3E}">
        <p14:creationId xmlns:p14="http://schemas.microsoft.com/office/powerpoint/2010/main" val="324193522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Title 1"/>
          <p:cNvSpPr>
            <a:spLocks noGrp="1"/>
          </p:cNvSpPr>
          <p:nvPr>
            <p:ph type="title"/>
          </p:nvPr>
        </p:nvSpPr>
        <p:spPr>
          <a:xfrm>
            <a:off x="457200" y="97658"/>
            <a:ext cx="8229600" cy="584344"/>
          </a:xfrm>
        </p:spPr>
        <p:txBody>
          <a:bodyPr/>
          <a:lstStyle/>
          <a:p>
            <a:pPr eaLnBrk="1" hangingPunct="1"/>
            <a:r>
              <a:rPr lang="en-ZA" altLang="en-US" sz="2600" dirty="0">
                <a:solidFill>
                  <a:srgbClr val="008000"/>
                </a:solidFill>
              </a:rPr>
              <a:t>PROGRAMME 5:  BIODIVERSITY AND CONSERVATION</a:t>
            </a:r>
            <a:endParaRPr lang="en-US" altLang="en-US" sz="2600" dirty="0">
              <a:solidFill>
                <a:srgbClr val="008000"/>
              </a:solidFill>
            </a:endParaRPr>
          </a:p>
        </p:txBody>
      </p:sp>
      <p:graphicFrame>
        <p:nvGraphicFramePr>
          <p:cNvPr id="12" name="Group 121"/>
          <p:cNvGraphicFramePr>
            <a:graphicFrameLocks noGrp="1"/>
          </p:cNvGraphicFramePr>
          <p:nvPr>
            <p:ph idx="1"/>
            <p:extLst>
              <p:ext uri="{D42A27DB-BD31-4B8C-83A1-F6EECF244321}">
                <p14:modId xmlns:p14="http://schemas.microsoft.com/office/powerpoint/2010/main" val="1629249894"/>
              </p:ext>
            </p:extLst>
          </p:nvPr>
        </p:nvGraphicFramePr>
        <p:xfrm>
          <a:off x="232011" y="791634"/>
          <a:ext cx="8625385" cy="3233614"/>
        </p:xfrm>
        <a:graphic>
          <a:graphicData uri="http://schemas.openxmlformats.org/drawingml/2006/table">
            <a:tbl>
              <a:tblPr/>
              <a:tblGrid>
                <a:gridCol w="2649271"/>
                <a:gridCol w="1663422"/>
                <a:gridCol w="1937173"/>
                <a:gridCol w="2375519"/>
              </a:tblGrid>
              <a:tr h="354778">
                <a:tc gridSpan="4">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schemeClr val="bg1"/>
                          </a:solidFill>
                          <a:effectLst/>
                          <a:uLnTx/>
                          <a:uFillTx/>
                          <a:latin typeface="Arial Narrow" pitchFamily="34" charset="0"/>
                          <a:ea typeface="+mn-ea"/>
                          <a:cs typeface="+mn-cs"/>
                        </a:rPr>
                        <a:t>SO: Strengthened Science Policy Interface</a:t>
                      </a:r>
                    </a:p>
                  </a:txBody>
                  <a:tcPr marL="91454" marR="9145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hMerge="1">
                  <a:txBody>
                    <a:bodyPr/>
                    <a:lstStyle/>
                    <a:p>
                      <a:endParaRPr lang="en-ZA"/>
                    </a:p>
                  </a:txBody>
                  <a:tcPr/>
                </a:tc>
                <a:tc hMerge="1">
                  <a:txBody>
                    <a:bodyPr/>
                    <a:lstStyle/>
                    <a:p>
                      <a:endParaRPr lang="en-ZA"/>
                    </a:p>
                  </a:txBody>
                  <a:tcPr/>
                </a:tc>
                <a:tc hMerge="1">
                  <a:txBody>
                    <a:bodyPr/>
                    <a:lstStyle/>
                    <a:p>
                      <a:endParaRPr lang="en-ZA"/>
                    </a:p>
                  </a:txBody>
                  <a:tcPr/>
                </a:tc>
              </a:tr>
              <a:tr h="41921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smtClean="0">
                          <a:ln>
                            <a:noFill/>
                          </a:ln>
                          <a:solidFill>
                            <a:schemeClr val="bg1"/>
                          </a:solidFill>
                          <a:effectLst/>
                          <a:latin typeface="Arial Narrow" pitchFamily="34" charset="0"/>
                          <a:ea typeface="+mn-ea"/>
                          <a:cs typeface="Arial" charset="0"/>
                        </a:rPr>
                        <a:t>Performance indicator </a:t>
                      </a:r>
                    </a:p>
                  </a:txBody>
                  <a:tcPr marL="91454" marR="9145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algn="ctr">
                        <a:lnSpc>
                          <a:spcPct val="115000"/>
                        </a:lnSpc>
                        <a:spcAft>
                          <a:spcPts val="0"/>
                        </a:spcAft>
                      </a:pPr>
                      <a:r>
                        <a:rPr kumimoji="0" lang="en-ZA" sz="1400" b="1" i="0" u="none" strike="noStrike" kern="1200" cap="none" spc="0" normalizeH="0" baseline="0" dirty="0" smtClean="0">
                          <a:ln>
                            <a:noFill/>
                          </a:ln>
                          <a:solidFill>
                            <a:schemeClr val="bg1"/>
                          </a:solidFill>
                          <a:effectLst/>
                          <a:uLnTx/>
                          <a:uFillTx/>
                          <a:latin typeface="Arial Narrow" pitchFamily="34" charset="0"/>
                          <a:ea typeface="+mn-ea"/>
                          <a:cs typeface="Arial" pitchFamily="34" charset="0"/>
                        </a:rPr>
                        <a:t>Baseline </a:t>
                      </a:r>
                      <a:endParaRPr kumimoji="0" lang="en-ZA" sz="1400" b="1" i="0" u="none" strike="noStrike" kern="1200" cap="none" spc="0" normalizeH="0" baseline="0" dirty="0">
                        <a:ln>
                          <a:noFill/>
                        </a:ln>
                        <a:solidFill>
                          <a:schemeClr val="bg1"/>
                        </a:solidFill>
                        <a:effectLst/>
                        <a:uLnTx/>
                        <a:uFillTx/>
                        <a:latin typeface="Arial Narrow" pitchFamily="34" charset="0"/>
                        <a:ea typeface="+mn-ea"/>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algn="ctr">
                        <a:lnSpc>
                          <a:spcPct val="115000"/>
                        </a:lnSpc>
                        <a:spcAft>
                          <a:spcPts val="0"/>
                        </a:spcAft>
                      </a:pPr>
                      <a:r>
                        <a:rPr kumimoji="0" lang="en-ZA" sz="1400" b="1" i="0" u="none" strike="noStrike" kern="1200" cap="none" spc="0" normalizeH="0" baseline="0" dirty="0" smtClean="0">
                          <a:ln>
                            <a:noFill/>
                          </a:ln>
                          <a:solidFill>
                            <a:schemeClr val="bg1"/>
                          </a:solidFill>
                          <a:effectLst/>
                          <a:uLnTx/>
                          <a:uFillTx/>
                          <a:latin typeface="Arial Narrow" pitchFamily="34" charset="0"/>
                          <a:ea typeface="+mn-ea"/>
                          <a:cs typeface="Arial" pitchFamily="34" charset="0"/>
                        </a:rPr>
                        <a:t>Annual Target </a:t>
                      </a:r>
                      <a:endParaRPr kumimoji="0" lang="en-ZA" sz="1400" b="1" i="0" u="none" strike="noStrike" kern="1200" cap="none" spc="0" normalizeH="0" baseline="0" dirty="0">
                        <a:ln>
                          <a:noFill/>
                        </a:ln>
                        <a:solidFill>
                          <a:schemeClr val="bg1"/>
                        </a:solidFill>
                        <a:effectLst/>
                        <a:uLnTx/>
                        <a:uFillTx/>
                        <a:latin typeface="Arial Narrow" pitchFamily="34" charset="0"/>
                        <a:ea typeface="+mn-ea"/>
                        <a:cs typeface="Arial" pitchFamily="34" charset="0"/>
                      </a:endParaRPr>
                    </a:p>
                    <a:p>
                      <a:pPr algn="ctr">
                        <a:lnSpc>
                          <a:spcPct val="115000"/>
                        </a:lnSpc>
                        <a:spcAft>
                          <a:spcPts val="0"/>
                        </a:spcAft>
                      </a:pPr>
                      <a:r>
                        <a:rPr kumimoji="0" lang="en-ZA" sz="1400" b="1" i="0" u="none" strike="noStrike" kern="1200" cap="none" spc="0" normalizeH="0" baseline="0" dirty="0">
                          <a:ln>
                            <a:noFill/>
                          </a:ln>
                          <a:solidFill>
                            <a:schemeClr val="bg1"/>
                          </a:solidFill>
                          <a:effectLst/>
                          <a:uLnTx/>
                          <a:uFillTx/>
                          <a:latin typeface="Arial Narrow" pitchFamily="34" charset="0"/>
                          <a:ea typeface="+mn-ea"/>
                          <a:cs typeface="Arial" pitchFamily="34" charset="0"/>
                        </a:rPr>
                        <a:t>2014/15</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smtClean="0">
                          <a:ln>
                            <a:noFill/>
                          </a:ln>
                          <a:solidFill>
                            <a:schemeClr val="bg1"/>
                          </a:solidFill>
                          <a:effectLst/>
                          <a:uLnTx/>
                          <a:uFillTx/>
                          <a:latin typeface="Arial Narrow" pitchFamily="34" charset="0"/>
                          <a:ea typeface="+mn-ea"/>
                          <a:cs typeface="Arial" pitchFamily="34" charset="0"/>
                        </a:rPr>
                        <a:t>Achievements/Challenges/Corrective measures</a:t>
                      </a:r>
                    </a:p>
                  </a:txBody>
                  <a:tcPr marL="91454" marR="9145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r>
              <a:tr h="571902">
                <a:tc rowSpan="2">
                  <a:txBody>
                    <a:bodyPr/>
                    <a:lstStyle/>
                    <a:p>
                      <a:pPr marL="0" marR="0" lvl="0" indent="0" algn="just" defTabSz="457200" rtl="0" eaLnBrk="1" fontAlgn="auto" latinLnBrk="0" hangingPunct="1">
                        <a:lnSpc>
                          <a:spcPct val="115000"/>
                        </a:lnSpc>
                        <a:spcBef>
                          <a:spcPts val="0"/>
                        </a:spcBef>
                        <a:spcAft>
                          <a:spcPts val="0"/>
                        </a:spcAft>
                        <a:buClrTx/>
                        <a:buSzTx/>
                        <a:buFontTx/>
                        <a:buNone/>
                        <a:tabLst/>
                        <a:defRPr/>
                      </a:pPr>
                      <a:r>
                        <a:rPr kumimoji="0" lang="en-ZA" sz="1400" b="0" i="0" u="none" strike="noStrike" kern="1200" cap="none" spc="0" normalizeH="0" baseline="0" noProof="0" dirty="0" smtClean="0">
                          <a:ln>
                            <a:noFill/>
                          </a:ln>
                          <a:solidFill>
                            <a:srgbClr val="000000"/>
                          </a:solidFill>
                          <a:effectLst/>
                          <a:uLnTx/>
                          <a:uFillTx/>
                          <a:latin typeface="Arial Narrow"/>
                          <a:ea typeface="Calibri"/>
                          <a:cs typeface="ArialMT"/>
                        </a:rPr>
                        <a:t>Number of interventions aimed at advancing the biodiversity science</a:t>
                      </a:r>
                    </a:p>
                    <a:p>
                      <a:pPr marL="0" marR="0" lvl="0" indent="0" algn="just" defTabSz="457200" rtl="0" eaLnBrk="1" fontAlgn="auto" latinLnBrk="0" hangingPunct="1">
                        <a:lnSpc>
                          <a:spcPct val="115000"/>
                        </a:lnSpc>
                        <a:spcBef>
                          <a:spcPts val="0"/>
                        </a:spcBef>
                        <a:spcAft>
                          <a:spcPts val="0"/>
                        </a:spcAft>
                        <a:buClrTx/>
                        <a:buSzTx/>
                        <a:buFontTx/>
                        <a:buNone/>
                        <a:tabLst/>
                        <a:defRPr/>
                      </a:pPr>
                      <a:r>
                        <a:rPr kumimoji="0" lang="en-ZA" sz="1400" b="0" i="0" u="none" strike="noStrike" kern="1200" cap="none" spc="0" normalizeH="0" baseline="0" noProof="0" dirty="0" smtClean="0">
                          <a:ln>
                            <a:noFill/>
                          </a:ln>
                          <a:solidFill>
                            <a:srgbClr val="000000"/>
                          </a:solidFill>
                          <a:effectLst/>
                          <a:uLnTx/>
                          <a:uFillTx/>
                          <a:latin typeface="Arial Narrow"/>
                          <a:ea typeface="Calibri"/>
                          <a:cs typeface="ArialMT"/>
                        </a:rPr>
                        <a:t>policy interface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just">
                        <a:lnSpc>
                          <a:spcPct val="115000"/>
                        </a:lnSpc>
                        <a:spcAft>
                          <a:spcPts val="0"/>
                        </a:spcAft>
                      </a:pPr>
                      <a:r>
                        <a:rPr lang="en-ZA" sz="1400" kern="1200" dirty="0" smtClean="0">
                          <a:solidFill>
                            <a:srgbClr val="000000"/>
                          </a:solidFill>
                          <a:effectLst/>
                          <a:latin typeface="Arial Narrow"/>
                          <a:ea typeface="Calibri"/>
                          <a:cs typeface="ArialMT"/>
                        </a:rPr>
                        <a:t>N/A</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just">
                        <a:lnSpc>
                          <a:spcPct val="115000"/>
                        </a:lnSpc>
                        <a:spcAft>
                          <a:spcPts val="0"/>
                        </a:spcAft>
                      </a:pPr>
                      <a:r>
                        <a:rPr kumimoji="0" lang="en-ZA" sz="1400" b="0" i="0" u="none" strike="noStrike" kern="1200" cap="none" spc="0" normalizeH="0" baseline="0" dirty="0" smtClean="0">
                          <a:ln>
                            <a:noFill/>
                          </a:ln>
                          <a:solidFill>
                            <a:srgbClr val="000000"/>
                          </a:solidFill>
                          <a:effectLst/>
                          <a:uLnTx/>
                          <a:uFillTx/>
                          <a:latin typeface="Arial Narrow"/>
                          <a:ea typeface="Calibri"/>
                          <a:cs typeface="ArialMT"/>
                        </a:rPr>
                        <a:t>Report on the extent</a:t>
                      </a:r>
                    </a:p>
                    <a:p>
                      <a:pPr algn="just">
                        <a:lnSpc>
                          <a:spcPct val="115000"/>
                        </a:lnSpc>
                        <a:spcAft>
                          <a:spcPts val="0"/>
                        </a:spcAft>
                      </a:pPr>
                      <a:r>
                        <a:rPr kumimoji="0" lang="en-ZA" sz="1400" b="0" i="0" u="none" strike="noStrike" kern="1200" cap="none" spc="0" normalizeH="0" baseline="0" dirty="0" smtClean="0">
                          <a:ln>
                            <a:noFill/>
                          </a:ln>
                          <a:solidFill>
                            <a:srgbClr val="000000"/>
                          </a:solidFill>
                          <a:effectLst/>
                          <a:uLnTx/>
                          <a:uFillTx/>
                          <a:latin typeface="Arial Narrow"/>
                          <a:ea typeface="Calibri"/>
                          <a:cs typeface="ArialMT"/>
                        </a:rPr>
                        <a:t>of MON810 insect</a:t>
                      </a:r>
                    </a:p>
                    <a:p>
                      <a:pPr algn="just">
                        <a:lnSpc>
                          <a:spcPct val="115000"/>
                        </a:lnSpc>
                        <a:spcAft>
                          <a:spcPts val="0"/>
                        </a:spcAft>
                      </a:pPr>
                      <a:r>
                        <a:rPr kumimoji="0" lang="en-ZA" sz="1400" b="0" i="0" u="none" strike="noStrike" kern="1200" cap="none" spc="0" normalizeH="0" baseline="0" dirty="0" smtClean="0">
                          <a:ln>
                            <a:noFill/>
                          </a:ln>
                          <a:solidFill>
                            <a:srgbClr val="000000"/>
                          </a:solidFill>
                          <a:effectLst/>
                          <a:uLnTx/>
                          <a:uFillTx/>
                          <a:latin typeface="Arial Narrow"/>
                          <a:ea typeface="Calibri"/>
                          <a:cs typeface="ArialMT"/>
                        </a:rPr>
                        <a:t>resistance finalised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457200" rtl="0" eaLnBrk="1" fontAlgn="auto"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black"/>
                          </a:solidFill>
                          <a:effectLst/>
                          <a:uLnTx/>
                          <a:uFillTx/>
                          <a:latin typeface="Arial Narrow" pitchFamily="34" charset="0"/>
                          <a:ea typeface="+mn-ea"/>
                          <a:cs typeface="+mn-cs"/>
                        </a:rPr>
                        <a:t>Progress:</a:t>
                      </a:r>
                    </a:p>
                    <a:p>
                      <a:pPr marL="0" marR="0" lvl="0" indent="0" algn="just" defTabSz="457200" rtl="0" eaLnBrk="1" fontAlgn="auto" latinLnBrk="0" hangingPunct="1">
                        <a:lnSpc>
                          <a:spcPct val="115000"/>
                        </a:lnSpc>
                        <a:spcBef>
                          <a:spcPts val="0"/>
                        </a:spcBef>
                        <a:spcAft>
                          <a:spcPts val="0"/>
                        </a:spcAft>
                        <a:buClrTx/>
                        <a:buSzTx/>
                        <a:buFontTx/>
                        <a:buNone/>
                        <a:tabLst/>
                        <a:defRPr/>
                      </a:pPr>
                      <a:r>
                        <a:rPr kumimoji="0" lang="en-ZA" sz="1400" b="0" i="0" u="none" strike="noStrike" kern="1200" cap="none" spc="0" normalizeH="0" baseline="0" noProof="0" dirty="0" smtClean="0">
                          <a:ln>
                            <a:noFill/>
                          </a:ln>
                          <a:solidFill>
                            <a:srgbClr val="000000"/>
                          </a:solidFill>
                          <a:effectLst/>
                          <a:uLnTx/>
                          <a:uFillTx/>
                          <a:latin typeface="Arial Narrow"/>
                          <a:ea typeface="Calibri"/>
                          <a:cs typeface="ArialMT"/>
                        </a:rPr>
                        <a:t>Report on the extent of insect resistance to MON810 finalised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71902">
                <a:tc vMerge="1">
                  <a:txBody>
                    <a:bodyPr/>
                    <a:lstStyle/>
                    <a:p>
                      <a:endParaRPr lang="en-ZA" dirty="0"/>
                    </a:p>
                  </a:txBody>
                  <a:tcPr/>
                </a:tc>
                <a:tc>
                  <a:txBody>
                    <a:bodyPr/>
                    <a:lstStyle/>
                    <a:p>
                      <a:pPr algn="just">
                        <a:lnSpc>
                          <a:spcPct val="115000"/>
                        </a:lnSpc>
                        <a:spcAft>
                          <a:spcPts val="0"/>
                        </a:spcAft>
                      </a:pPr>
                      <a:r>
                        <a:rPr lang="en-ZA" sz="1400" kern="1200" dirty="0" smtClean="0">
                          <a:solidFill>
                            <a:srgbClr val="000000"/>
                          </a:solidFill>
                          <a:effectLst/>
                          <a:latin typeface="Arial Narrow"/>
                          <a:ea typeface="Calibri"/>
                          <a:cs typeface="ArialMT"/>
                        </a:rPr>
                        <a:t>N/A</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just">
                        <a:lnSpc>
                          <a:spcPct val="115000"/>
                        </a:lnSpc>
                        <a:spcAft>
                          <a:spcPts val="0"/>
                        </a:spcAft>
                      </a:pPr>
                      <a:r>
                        <a:rPr kumimoji="0" lang="en-ZA" sz="1400" b="0" i="0" u="none" strike="noStrike" kern="1200" cap="none" spc="0" normalizeH="0" baseline="0" dirty="0" smtClean="0">
                          <a:ln>
                            <a:noFill/>
                          </a:ln>
                          <a:solidFill>
                            <a:srgbClr val="000000"/>
                          </a:solidFill>
                          <a:effectLst/>
                          <a:uLnTx/>
                          <a:uFillTx/>
                          <a:latin typeface="Arial Narrow"/>
                          <a:ea typeface="Calibri"/>
                          <a:cs typeface="ArialMT"/>
                        </a:rPr>
                        <a:t>2 Science/policy input</a:t>
                      </a:r>
                    </a:p>
                    <a:p>
                      <a:pPr algn="just">
                        <a:lnSpc>
                          <a:spcPct val="115000"/>
                        </a:lnSpc>
                        <a:spcAft>
                          <a:spcPts val="0"/>
                        </a:spcAft>
                      </a:pPr>
                      <a:r>
                        <a:rPr kumimoji="0" lang="en-ZA" sz="1400" b="0" i="0" u="none" strike="noStrike" kern="1200" cap="none" spc="0" normalizeH="0" baseline="0" dirty="0" smtClean="0">
                          <a:ln>
                            <a:noFill/>
                          </a:ln>
                          <a:solidFill>
                            <a:srgbClr val="000000"/>
                          </a:solidFill>
                          <a:effectLst/>
                          <a:uLnTx/>
                          <a:uFillTx/>
                          <a:latin typeface="Arial Narrow"/>
                          <a:ea typeface="Calibri"/>
                          <a:cs typeface="ArialMT"/>
                        </a:rPr>
                        <a:t>Reports compiled on Risk Analysis for intensive breeding in the wildlife sector; and State of play report on Predator control</a:t>
                      </a:r>
                    </a:p>
                    <a:p>
                      <a:pPr algn="just">
                        <a:lnSpc>
                          <a:spcPct val="115000"/>
                        </a:lnSpc>
                        <a:spcAft>
                          <a:spcPts val="0"/>
                        </a:spcAft>
                      </a:pPr>
                      <a:r>
                        <a:rPr kumimoji="0" lang="en-ZA" sz="1400" b="0" i="0" u="none" strike="noStrike" kern="1200" cap="none" spc="0" normalizeH="0" baseline="0" dirty="0" smtClean="0">
                          <a:ln>
                            <a:noFill/>
                          </a:ln>
                          <a:solidFill>
                            <a:srgbClr val="000000"/>
                          </a:solidFill>
                          <a:effectLst/>
                          <a:uLnTx/>
                          <a:uFillTx/>
                          <a:latin typeface="Arial Narrow"/>
                          <a:ea typeface="Calibri"/>
                          <a:cs typeface="ArialMT"/>
                        </a:rPr>
                        <a:t>and conservation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457200" rtl="0" eaLnBrk="1" fontAlgn="auto"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black"/>
                          </a:solidFill>
                          <a:effectLst/>
                          <a:uLnTx/>
                          <a:uFillTx/>
                          <a:latin typeface="Arial Narrow" pitchFamily="34" charset="0"/>
                          <a:ea typeface="+mn-ea"/>
                          <a:cs typeface="+mn-cs"/>
                        </a:rPr>
                        <a:t>Progress:</a:t>
                      </a:r>
                    </a:p>
                    <a:p>
                      <a:pPr marL="0" marR="0" lvl="0" indent="0" algn="just" defTabSz="457200" rtl="0" eaLnBrk="1" fontAlgn="auto" latinLnBrk="0" hangingPunct="1">
                        <a:lnSpc>
                          <a:spcPct val="115000"/>
                        </a:lnSpc>
                        <a:spcBef>
                          <a:spcPts val="0"/>
                        </a:spcBef>
                        <a:spcAft>
                          <a:spcPts val="0"/>
                        </a:spcAft>
                        <a:buClrTx/>
                        <a:buSzTx/>
                        <a:buFontTx/>
                        <a:buNone/>
                        <a:tabLst/>
                        <a:defRPr/>
                      </a:pPr>
                      <a:r>
                        <a:rPr kumimoji="0" lang="en-ZA" sz="1400" b="0" i="0" u="none" strike="noStrike" kern="1200" cap="none" spc="0" normalizeH="0" baseline="0" noProof="0" dirty="0" smtClean="0">
                          <a:ln>
                            <a:noFill/>
                          </a:ln>
                          <a:solidFill>
                            <a:srgbClr val="000000"/>
                          </a:solidFill>
                          <a:effectLst/>
                          <a:uLnTx/>
                          <a:uFillTx/>
                          <a:latin typeface="Arial Narrow"/>
                          <a:ea typeface="Calibri"/>
                          <a:cs typeface="ArialMT"/>
                        </a:rPr>
                        <a:t>2 science/policy reports compiled (1) State of Play report (Predator control and conservation) (2) Risk analysis on intensive breeding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2" name="Slide Number Placeholder 1"/>
          <p:cNvSpPr>
            <a:spLocks noGrp="1"/>
          </p:cNvSpPr>
          <p:nvPr>
            <p:ph type="sldNum" sz="quarter" idx="12"/>
          </p:nvPr>
        </p:nvSpPr>
        <p:spPr/>
        <p:txBody>
          <a:bodyPr/>
          <a:lstStyle/>
          <a:p>
            <a:pPr>
              <a:defRPr/>
            </a:pPr>
            <a:fld id="{9C457303-9F10-4D8F-8D76-077531F17F12}" type="slidenum">
              <a:rPr lang="en-US" smtClean="0">
                <a:solidFill>
                  <a:prstClr val="black">
                    <a:tint val="75000"/>
                  </a:prstClr>
                </a:solidFill>
              </a:rPr>
              <a:pPr>
                <a:defRPr/>
              </a:pPr>
              <a:t>71</a:t>
            </a:fld>
            <a:endParaRPr lang="en-US">
              <a:solidFill>
                <a:prstClr val="black">
                  <a:tint val="75000"/>
                </a:prstClr>
              </a:solidFill>
            </a:endParaRPr>
          </a:p>
        </p:txBody>
      </p:sp>
    </p:spTree>
    <p:extLst>
      <p:ext uri="{BB962C8B-B14F-4D97-AF65-F5344CB8AC3E}">
        <p14:creationId xmlns:p14="http://schemas.microsoft.com/office/powerpoint/2010/main" val="217779904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Title 1"/>
          <p:cNvSpPr>
            <a:spLocks noGrp="1"/>
          </p:cNvSpPr>
          <p:nvPr>
            <p:ph type="title"/>
          </p:nvPr>
        </p:nvSpPr>
        <p:spPr>
          <a:xfrm>
            <a:off x="457200" y="274639"/>
            <a:ext cx="8229600" cy="584344"/>
          </a:xfrm>
        </p:spPr>
        <p:txBody>
          <a:bodyPr/>
          <a:lstStyle/>
          <a:p>
            <a:pPr eaLnBrk="1" hangingPunct="1"/>
            <a:r>
              <a:rPr lang="en-ZA" altLang="en-US" sz="2600" dirty="0">
                <a:solidFill>
                  <a:srgbClr val="008000"/>
                </a:solidFill>
              </a:rPr>
              <a:t>ANNUAL PERFORMANCE SUMMARY : PROGRAMME </a:t>
            </a:r>
            <a:r>
              <a:rPr lang="en-ZA" altLang="en-US" sz="2600" dirty="0" smtClean="0">
                <a:solidFill>
                  <a:srgbClr val="008000"/>
                </a:solidFill>
              </a:rPr>
              <a:t>5</a:t>
            </a:r>
            <a:endParaRPr lang="en-US" altLang="en-US" sz="2600" dirty="0">
              <a:solidFill>
                <a:srgbClr val="008000"/>
              </a:solidFill>
            </a:endParaRPr>
          </a:p>
        </p:txBody>
      </p:sp>
      <p:graphicFrame>
        <p:nvGraphicFramePr>
          <p:cNvPr id="11" name="Group 121"/>
          <p:cNvGraphicFramePr>
            <a:graphicFrameLocks noGrp="1"/>
          </p:cNvGraphicFramePr>
          <p:nvPr>
            <p:ph idx="1"/>
            <p:extLst>
              <p:ext uri="{D42A27DB-BD31-4B8C-83A1-F6EECF244321}">
                <p14:modId xmlns:p14="http://schemas.microsoft.com/office/powerpoint/2010/main" val="3083674622"/>
              </p:ext>
            </p:extLst>
          </p:nvPr>
        </p:nvGraphicFramePr>
        <p:xfrm>
          <a:off x="269420" y="981363"/>
          <a:ext cx="8517394" cy="833150"/>
        </p:xfrm>
        <a:graphic>
          <a:graphicData uri="http://schemas.openxmlformats.org/drawingml/2006/table">
            <a:tbl>
              <a:tblPr/>
              <a:tblGrid>
                <a:gridCol w="2793565"/>
                <a:gridCol w="2793565"/>
                <a:gridCol w="2930264"/>
              </a:tblGrid>
              <a:tr h="324316">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smtClean="0">
                          <a:ln>
                            <a:noFill/>
                          </a:ln>
                          <a:solidFill>
                            <a:schemeClr val="tx1"/>
                          </a:solidFill>
                          <a:effectLst/>
                          <a:latin typeface="Arial Narrow" pitchFamily="34" charset="0"/>
                          <a:ea typeface="+mn-ea"/>
                          <a:cs typeface="+mn-cs"/>
                        </a:rPr>
                        <a:t>% Achieved</a:t>
                      </a:r>
                      <a:endParaRPr kumimoji="0" lang="en-ZA" sz="1400" b="1" i="0" u="none" strike="noStrike" kern="1200" cap="none" normalizeH="0" baseline="0" dirty="0" smtClean="0">
                        <a:ln>
                          <a:noFill/>
                        </a:ln>
                        <a:solidFill>
                          <a:schemeClr val="tx1"/>
                        </a:solidFill>
                        <a:effectLst/>
                        <a:latin typeface="Arial Narrow" pitchFamily="34" charset="0"/>
                        <a:ea typeface="+mn-ea"/>
                        <a:cs typeface="+mn-cs"/>
                      </a:endParaRPr>
                    </a:p>
                  </a:txBody>
                  <a:tcPr marL="68590" marR="68590" marT="0" marB="0">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solidFill>
                      <a:srgbClr val="00FF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chemeClr val="tx1"/>
                          </a:solidFill>
                          <a:effectLst/>
                          <a:latin typeface="Arial Narrow" pitchFamily="34" charset="0"/>
                          <a:ea typeface="+mn-ea"/>
                          <a:cs typeface="+mn-cs"/>
                        </a:rPr>
                        <a:t>Partial Achievement</a:t>
                      </a:r>
                    </a:p>
                  </a:txBody>
                  <a:tcPr marL="68590" marR="68590" marT="0" marB="0">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Exceeded Annual Targets </a:t>
                      </a:r>
                      <a:endParaRPr kumimoji="0" lang="en-ZA" sz="1200" b="1"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endParaRPr>
                    </a:p>
                  </a:txBody>
                  <a:tcPr marL="68590" marR="68590" marT="0" marB="0">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solidFill>
                      <a:srgbClr val="00FF00"/>
                    </a:solidFill>
                  </a:tcPr>
                </a:tc>
              </a:tr>
              <a:tr h="508834">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chemeClr val="tx1"/>
                          </a:solidFill>
                          <a:effectLst/>
                          <a:latin typeface="Arial Narrow" pitchFamily="34" charset="0"/>
                          <a:ea typeface="+mn-ea"/>
                          <a:cs typeface="+mn-cs"/>
                        </a:rPr>
                        <a:t>97% (35/36)</a:t>
                      </a:r>
                    </a:p>
                  </a:txBody>
                  <a:tcPr marL="68582" marR="68582" marT="0" marB="0" anchor="ctr">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chemeClr val="tx1"/>
                          </a:solidFill>
                          <a:effectLst/>
                          <a:latin typeface="Arial Narrow" pitchFamily="34" charset="0"/>
                          <a:ea typeface="+mn-ea"/>
                          <a:cs typeface="+mn-cs"/>
                        </a:rPr>
                        <a:t>3% (1/36)</a:t>
                      </a:r>
                    </a:p>
                  </a:txBody>
                  <a:tcPr marL="68582" marR="68582" marT="0" marB="0" anchor="ctr">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black"/>
                          </a:solidFill>
                          <a:effectLst/>
                          <a:uLnTx/>
                          <a:uFillTx/>
                          <a:latin typeface="Arial Narrow" pitchFamily="34" charset="0"/>
                          <a:ea typeface="+mn-ea"/>
                          <a:cs typeface="+mn-cs"/>
                        </a:rPr>
                        <a:t>3% (</a:t>
                      </a:r>
                      <a:r>
                        <a:rPr kumimoji="0" lang="en-ZA" sz="1400" b="1" i="0" u="none" strike="noStrike" kern="1200" cap="none" spc="0" normalizeH="0" baseline="0" noProof="0" dirty="0" smtClean="0">
                          <a:ln>
                            <a:noFill/>
                          </a:ln>
                          <a:solidFill>
                            <a:prstClr val="black"/>
                          </a:solidFill>
                          <a:effectLst/>
                          <a:uLnTx/>
                          <a:uFillTx/>
                          <a:latin typeface="Arial Narrow" pitchFamily="34" charset="0"/>
                          <a:ea typeface="+mn-ea"/>
                          <a:cs typeface="+mn-cs"/>
                        </a:rPr>
                        <a:t>1/35) </a:t>
                      </a:r>
                      <a:endParaRPr kumimoji="0" lang="en-ZA" sz="1400" b="1" i="0" u="none" strike="noStrike" kern="1200" cap="none" spc="0" normalizeH="0" baseline="0" noProof="0" dirty="0" smtClean="0">
                        <a:ln>
                          <a:noFill/>
                        </a:ln>
                        <a:solidFill>
                          <a:prstClr val="black"/>
                        </a:solidFill>
                        <a:effectLst/>
                        <a:uLnTx/>
                        <a:uFillTx/>
                        <a:latin typeface="Arial Narrow" pitchFamily="34" charset="0"/>
                        <a:ea typeface="+mn-ea"/>
                        <a:cs typeface="+mn-cs"/>
                      </a:endParaRPr>
                    </a:p>
                  </a:txBody>
                  <a:tcPr marL="68582" marR="68582" marT="0" marB="0" anchor="ctr">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noFill/>
                  </a:tcPr>
                </a:tc>
              </a:tr>
            </a:tbl>
          </a:graphicData>
        </a:graphic>
      </p:graphicFrame>
      <p:graphicFrame>
        <p:nvGraphicFramePr>
          <p:cNvPr id="12" name="Chart 1"/>
          <p:cNvGraphicFramePr>
            <a:graphicFrameLocks/>
          </p:cNvGraphicFramePr>
          <p:nvPr>
            <p:extLst>
              <p:ext uri="{D42A27DB-BD31-4B8C-83A1-F6EECF244321}">
                <p14:modId xmlns:p14="http://schemas.microsoft.com/office/powerpoint/2010/main" val="1741393185"/>
              </p:ext>
            </p:extLst>
          </p:nvPr>
        </p:nvGraphicFramePr>
        <p:xfrm>
          <a:off x="269418" y="2016492"/>
          <a:ext cx="8417381" cy="3355607"/>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p:cNvSpPr>
            <a:spLocks noGrp="1"/>
          </p:cNvSpPr>
          <p:nvPr>
            <p:ph type="sldNum" sz="quarter" idx="12"/>
          </p:nvPr>
        </p:nvSpPr>
        <p:spPr/>
        <p:txBody>
          <a:bodyPr/>
          <a:lstStyle/>
          <a:p>
            <a:pPr>
              <a:defRPr/>
            </a:pPr>
            <a:fld id="{9C457303-9F10-4D8F-8D76-077531F17F12}" type="slidenum">
              <a:rPr lang="en-US" smtClean="0">
                <a:solidFill>
                  <a:prstClr val="black">
                    <a:tint val="75000"/>
                  </a:prstClr>
                </a:solidFill>
              </a:rPr>
              <a:pPr>
                <a:defRPr/>
              </a:pPr>
              <a:t>72</a:t>
            </a:fld>
            <a:endParaRPr lang="en-US">
              <a:solidFill>
                <a:prstClr val="black">
                  <a:tint val="75000"/>
                </a:prstClr>
              </a:solidFill>
            </a:endParaRPr>
          </a:p>
        </p:txBody>
      </p:sp>
    </p:spTree>
    <p:extLst>
      <p:ext uri="{BB962C8B-B14F-4D97-AF65-F5344CB8AC3E}">
        <p14:creationId xmlns:p14="http://schemas.microsoft.com/office/powerpoint/2010/main" val="314915828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5" name="Subtitle 2"/>
          <p:cNvSpPr>
            <a:spLocks noGrp="1"/>
          </p:cNvSpPr>
          <p:nvPr>
            <p:ph type="subTitle" idx="1"/>
          </p:nvPr>
        </p:nvSpPr>
        <p:spPr>
          <a:xfrm>
            <a:off x="1" y="1385247"/>
            <a:ext cx="9048466" cy="1712793"/>
          </a:xfrm>
        </p:spPr>
        <p:txBody>
          <a:bodyPr/>
          <a:lstStyle/>
          <a:p>
            <a:pPr eaLnBrk="1" hangingPunct="1"/>
            <a:r>
              <a:rPr lang="en-US" altLang="en-US" dirty="0">
                <a:solidFill>
                  <a:schemeClr val="bg1"/>
                </a:solidFill>
              </a:rPr>
              <a:t>PROGRAMME 6: ENVIRONMENTAL PROGRAMMES</a:t>
            </a:r>
            <a:endParaRPr lang="en-US" altLang="en-US" dirty="0" smtClean="0">
              <a:solidFill>
                <a:srgbClr val="FFFFFF"/>
              </a:solidFill>
            </a:endParaRPr>
          </a:p>
        </p:txBody>
      </p:sp>
      <p:sp>
        <p:nvSpPr>
          <p:cNvPr id="2" name="Slide Number Placeholder 1"/>
          <p:cNvSpPr>
            <a:spLocks noGrp="1"/>
          </p:cNvSpPr>
          <p:nvPr>
            <p:ph type="sldNum" sz="quarter" idx="12"/>
          </p:nvPr>
        </p:nvSpPr>
        <p:spPr/>
        <p:txBody>
          <a:bodyPr/>
          <a:lstStyle/>
          <a:p>
            <a:fld id="{A93EE5D1-DB4A-44B8-8972-8AE12B704016}" type="slidenum">
              <a:rPr lang="en-US" altLang="en-US" smtClean="0"/>
              <a:pPr/>
              <a:t>73</a:t>
            </a:fld>
            <a:endParaRPr lang="en-US" altLang="en-US"/>
          </a:p>
        </p:txBody>
      </p:sp>
    </p:spTree>
    <p:extLst>
      <p:ext uri="{BB962C8B-B14F-4D97-AF65-F5344CB8AC3E}">
        <p14:creationId xmlns:p14="http://schemas.microsoft.com/office/powerpoint/2010/main" val="62011463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Title 1"/>
          <p:cNvSpPr>
            <a:spLocks noGrp="1"/>
          </p:cNvSpPr>
          <p:nvPr>
            <p:ph type="title"/>
          </p:nvPr>
        </p:nvSpPr>
        <p:spPr>
          <a:xfrm>
            <a:off x="457200" y="97658"/>
            <a:ext cx="8229600" cy="584344"/>
          </a:xfrm>
        </p:spPr>
        <p:txBody>
          <a:bodyPr/>
          <a:lstStyle/>
          <a:p>
            <a:pPr eaLnBrk="1" hangingPunct="1"/>
            <a:r>
              <a:rPr lang="en-ZA" altLang="en-US" sz="2600" dirty="0">
                <a:solidFill>
                  <a:srgbClr val="008000"/>
                </a:solidFill>
              </a:rPr>
              <a:t>PROGRAMME 6: </a:t>
            </a:r>
            <a:r>
              <a:rPr lang="en-US" altLang="en-US" sz="2600" dirty="0">
                <a:solidFill>
                  <a:srgbClr val="008000"/>
                </a:solidFill>
              </a:rPr>
              <a:t>ENVIRONMENTAL PROGRAMMES</a:t>
            </a:r>
          </a:p>
        </p:txBody>
      </p:sp>
      <p:graphicFrame>
        <p:nvGraphicFramePr>
          <p:cNvPr id="12" name="Group 121"/>
          <p:cNvGraphicFramePr>
            <a:graphicFrameLocks noGrp="1"/>
          </p:cNvGraphicFramePr>
          <p:nvPr>
            <p:ph idx="1"/>
            <p:extLst>
              <p:ext uri="{D42A27DB-BD31-4B8C-83A1-F6EECF244321}">
                <p14:modId xmlns:p14="http://schemas.microsoft.com/office/powerpoint/2010/main" val="2796707817"/>
              </p:ext>
            </p:extLst>
          </p:nvPr>
        </p:nvGraphicFramePr>
        <p:xfrm>
          <a:off x="349589" y="968469"/>
          <a:ext cx="8480511" cy="3850005"/>
        </p:xfrm>
        <a:graphic>
          <a:graphicData uri="http://schemas.openxmlformats.org/drawingml/2006/table">
            <a:tbl>
              <a:tblPr/>
              <a:tblGrid>
                <a:gridCol w="2018281"/>
                <a:gridCol w="1371617"/>
                <a:gridCol w="1542197"/>
                <a:gridCol w="3548416"/>
              </a:tblGrid>
              <a:tr h="201920">
                <a:tc gridSpan="4">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schemeClr val="bg1"/>
                          </a:solidFill>
                          <a:effectLst/>
                          <a:uLnTx/>
                          <a:uFillTx/>
                          <a:latin typeface="Arial Narrow" pitchFamily="34" charset="0"/>
                          <a:ea typeface="+mn-ea"/>
                          <a:cs typeface="+mn-cs"/>
                        </a:rPr>
                        <a:t>SO: Improved socio-economic benefits within the environmental sector</a:t>
                      </a:r>
                    </a:p>
                  </a:txBody>
                  <a:tcPr marL="91454" marR="9145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hMerge="1">
                  <a:txBody>
                    <a:bodyPr/>
                    <a:lstStyle/>
                    <a:p>
                      <a:endParaRPr lang="en-ZA"/>
                    </a:p>
                  </a:txBody>
                  <a:tcPr/>
                </a:tc>
                <a:tc hMerge="1">
                  <a:txBody>
                    <a:bodyPr/>
                    <a:lstStyle/>
                    <a:p>
                      <a:endParaRPr lang="en-ZA"/>
                    </a:p>
                  </a:txBody>
                  <a:tcPr/>
                </a:tc>
                <a:tc hMerge="1">
                  <a:txBody>
                    <a:bodyPr/>
                    <a:lstStyle/>
                    <a:p>
                      <a:endParaRPr lang="en-ZA"/>
                    </a:p>
                  </a:txBody>
                  <a:tcPr/>
                </a:tc>
              </a:tr>
              <a:tr h="41921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smtClean="0">
                          <a:ln>
                            <a:noFill/>
                          </a:ln>
                          <a:solidFill>
                            <a:schemeClr val="bg1"/>
                          </a:solidFill>
                          <a:effectLst/>
                          <a:latin typeface="Arial Narrow" pitchFamily="34" charset="0"/>
                          <a:ea typeface="+mn-ea"/>
                          <a:cs typeface="Arial" charset="0"/>
                        </a:rPr>
                        <a:t>Performance indicator </a:t>
                      </a:r>
                    </a:p>
                  </a:txBody>
                  <a:tcPr marL="91454" marR="9145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algn="ctr">
                        <a:lnSpc>
                          <a:spcPct val="115000"/>
                        </a:lnSpc>
                        <a:spcAft>
                          <a:spcPts val="0"/>
                        </a:spcAft>
                      </a:pPr>
                      <a:r>
                        <a:rPr kumimoji="0" lang="en-ZA" sz="1400" b="1" i="0" u="none" strike="noStrike" kern="1200" cap="none" spc="0" normalizeH="0" baseline="0" dirty="0" smtClean="0">
                          <a:ln>
                            <a:noFill/>
                          </a:ln>
                          <a:solidFill>
                            <a:schemeClr val="bg1"/>
                          </a:solidFill>
                          <a:effectLst/>
                          <a:uLnTx/>
                          <a:uFillTx/>
                          <a:latin typeface="Arial Narrow" pitchFamily="34" charset="0"/>
                          <a:ea typeface="+mn-ea"/>
                          <a:cs typeface="Arial" pitchFamily="34" charset="0"/>
                        </a:rPr>
                        <a:t>Baseline </a:t>
                      </a:r>
                      <a:endParaRPr kumimoji="0" lang="en-ZA" sz="1400" b="1" i="0" u="none" strike="noStrike" kern="1200" cap="none" spc="0" normalizeH="0" baseline="0" dirty="0">
                        <a:ln>
                          <a:noFill/>
                        </a:ln>
                        <a:solidFill>
                          <a:schemeClr val="bg1"/>
                        </a:solidFill>
                        <a:effectLst/>
                        <a:uLnTx/>
                        <a:uFillTx/>
                        <a:latin typeface="Arial Narrow" pitchFamily="34" charset="0"/>
                        <a:ea typeface="+mn-ea"/>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algn="ctr">
                        <a:lnSpc>
                          <a:spcPct val="115000"/>
                        </a:lnSpc>
                        <a:spcAft>
                          <a:spcPts val="0"/>
                        </a:spcAft>
                      </a:pPr>
                      <a:r>
                        <a:rPr kumimoji="0" lang="en-ZA" sz="1400" b="1" i="0" u="none" strike="noStrike" kern="1200" cap="none" spc="0" normalizeH="0" baseline="0" dirty="0" smtClean="0">
                          <a:ln>
                            <a:noFill/>
                          </a:ln>
                          <a:solidFill>
                            <a:schemeClr val="bg1"/>
                          </a:solidFill>
                          <a:effectLst/>
                          <a:uLnTx/>
                          <a:uFillTx/>
                          <a:latin typeface="Arial Narrow" pitchFamily="34" charset="0"/>
                          <a:ea typeface="+mn-ea"/>
                          <a:cs typeface="Arial" pitchFamily="34" charset="0"/>
                        </a:rPr>
                        <a:t>Annual Target </a:t>
                      </a:r>
                      <a:endParaRPr kumimoji="0" lang="en-ZA" sz="1400" b="1" i="0" u="none" strike="noStrike" kern="1200" cap="none" spc="0" normalizeH="0" baseline="0" dirty="0">
                        <a:ln>
                          <a:noFill/>
                        </a:ln>
                        <a:solidFill>
                          <a:schemeClr val="bg1"/>
                        </a:solidFill>
                        <a:effectLst/>
                        <a:uLnTx/>
                        <a:uFillTx/>
                        <a:latin typeface="Arial Narrow" pitchFamily="34" charset="0"/>
                        <a:ea typeface="+mn-ea"/>
                        <a:cs typeface="Arial" pitchFamily="34" charset="0"/>
                      </a:endParaRPr>
                    </a:p>
                    <a:p>
                      <a:pPr algn="ctr">
                        <a:lnSpc>
                          <a:spcPct val="115000"/>
                        </a:lnSpc>
                        <a:spcAft>
                          <a:spcPts val="0"/>
                        </a:spcAft>
                      </a:pPr>
                      <a:r>
                        <a:rPr kumimoji="0" lang="en-ZA" sz="1400" b="1" i="0" u="none" strike="noStrike" kern="1200" cap="none" spc="0" normalizeH="0" baseline="0" dirty="0">
                          <a:ln>
                            <a:noFill/>
                          </a:ln>
                          <a:solidFill>
                            <a:schemeClr val="bg1"/>
                          </a:solidFill>
                          <a:effectLst/>
                          <a:uLnTx/>
                          <a:uFillTx/>
                          <a:latin typeface="Arial Narrow" pitchFamily="34" charset="0"/>
                          <a:ea typeface="+mn-ea"/>
                          <a:cs typeface="Arial" pitchFamily="34" charset="0"/>
                        </a:rPr>
                        <a:t>2014/15</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smtClean="0">
                          <a:ln>
                            <a:noFill/>
                          </a:ln>
                          <a:solidFill>
                            <a:schemeClr val="bg1"/>
                          </a:solidFill>
                          <a:effectLst/>
                          <a:uLnTx/>
                          <a:uFillTx/>
                          <a:latin typeface="Arial Narrow" pitchFamily="34" charset="0"/>
                          <a:ea typeface="+mn-ea"/>
                          <a:cs typeface="Arial" pitchFamily="34" charset="0"/>
                        </a:rPr>
                        <a:t>Achievements/Challenges/Corrective measures</a:t>
                      </a:r>
                    </a:p>
                  </a:txBody>
                  <a:tcPr marL="91454" marR="9145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r>
              <a:tr h="571902">
                <a:tc>
                  <a:txBody>
                    <a:bodyPr/>
                    <a:lstStyle/>
                    <a:p>
                      <a:pPr marL="0" marR="0" lvl="0" indent="0" algn="just" defTabSz="457200" rtl="0" eaLnBrk="1" fontAlgn="auto" latinLnBrk="0" hangingPunct="1">
                        <a:lnSpc>
                          <a:spcPct val="115000"/>
                        </a:lnSpc>
                        <a:spcBef>
                          <a:spcPts val="0"/>
                        </a:spcBef>
                        <a:spcAft>
                          <a:spcPts val="0"/>
                        </a:spcAft>
                        <a:buClrTx/>
                        <a:buSzTx/>
                        <a:buFontTx/>
                        <a:buNone/>
                        <a:tabLst/>
                        <a:defRPr/>
                      </a:pPr>
                      <a:r>
                        <a:rPr kumimoji="0" lang="en-ZA" sz="1400" b="0" i="0" u="none" strike="noStrike" kern="1200" cap="none" spc="0" normalizeH="0" baseline="0" noProof="0" dirty="0" smtClean="0">
                          <a:ln>
                            <a:noFill/>
                          </a:ln>
                          <a:solidFill>
                            <a:srgbClr val="000000"/>
                          </a:solidFill>
                          <a:effectLst/>
                          <a:uLnTx/>
                          <a:uFillTx/>
                          <a:latin typeface="Arial Narrow"/>
                          <a:ea typeface="Calibri"/>
                          <a:cs typeface="ArialMT"/>
                        </a:rPr>
                        <a:t>Number of Full</a:t>
                      </a:r>
                    </a:p>
                    <a:p>
                      <a:pPr marL="0" marR="0" lvl="0" indent="0" algn="just" defTabSz="457200" rtl="0" eaLnBrk="1" fontAlgn="auto" latinLnBrk="0" hangingPunct="1">
                        <a:lnSpc>
                          <a:spcPct val="115000"/>
                        </a:lnSpc>
                        <a:spcBef>
                          <a:spcPts val="0"/>
                        </a:spcBef>
                        <a:spcAft>
                          <a:spcPts val="0"/>
                        </a:spcAft>
                        <a:buClrTx/>
                        <a:buSzTx/>
                        <a:buFontTx/>
                        <a:buNone/>
                        <a:tabLst/>
                        <a:defRPr/>
                      </a:pPr>
                      <a:r>
                        <a:rPr kumimoji="0" lang="en-ZA" sz="1400" b="0" i="0" u="none" strike="noStrike" kern="1200" cap="none" spc="0" normalizeH="0" baseline="0" noProof="0" dirty="0" smtClean="0">
                          <a:ln>
                            <a:noFill/>
                          </a:ln>
                          <a:solidFill>
                            <a:srgbClr val="000000"/>
                          </a:solidFill>
                          <a:effectLst/>
                          <a:uLnTx/>
                          <a:uFillTx/>
                          <a:latin typeface="Arial Narrow"/>
                          <a:ea typeface="Calibri"/>
                          <a:cs typeface="ArialMT"/>
                        </a:rPr>
                        <a:t>Time Equivalents</a:t>
                      </a:r>
                    </a:p>
                    <a:p>
                      <a:pPr marL="0" marR="0" lvl="0" indent="0" algn="just" defTabSz="457200" rtl="0" eaLnBrk="1" fontAlgn="auto" latinLnBrk="0" hangingPunct="1">
                        <a:lnSpc>
                          <a:spcPct val="115000"/>
                        </a:lnSpc>
                        <a:spcBef>
                          <a:spcPts val="0"/>
                        </a:spcBef>
                        <a:spcAft>
                          <a:spcPts val="0"/>
                        </a:spcAft>
                        <a:buClrTx/>
                        <a:buSzTx/>
                        <a:buFontTx/>
                        <a:buNone/>
                        <a:tabLst/>
                        <a:defRPr/>
                      </a:pPr>
                      <a:r>
                        <a:rPr kumimoji="0" lang="en-ZA" sz="1400" b="0" i="0" u="none" strike="noStrike" kern="1200" cap="none" spc="0" normalizeH="0" baseline="0" noProof="0" dirty="0" smtClean="0">
                          <a:ln>
                            <a:noFill/>
                          </a:ln>
                          <a:solidFill>
                            <a:srgbClr val="000000"/>
                          </a:solidFill>
                          <a:effectLst/>
                          <a:uLnTx/>
                          <a:uFillTx/>
                          <a:latin typeface="Arial Narrow"/>
                          <a:ea typeface="Calibri"/>
                          <a:cs typeface="ArialMT"/>
                        </a:rPr>
                        <a:t>(FTEs) created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algn="just" defTabSz="457200" rtl="0" eaLnBrk="1" latinLnBrk="0" hangingPunct="1">
                        <a:lnSpc>
                          <a:spcPct val="115000"/>
                        </a:lnSpc>
                        <a:spcAft>
                          <a:spcPts val="0"/>
                        </a:spcAft>
                      </a:pPr>
                      <a:r>
                        <a:rPr kumimoji="0" lang="en-ZA" sz="1400" b="0" i="0" u="none" strike="noStrike" kern="1200" cap="none" spc="0" normalizeH="0" baseline="0" dirty="0">
                          <a:ln>
                            <a:noFill/>
                          </a:ln>
                          <a:solidFill>
                            <a:srgbClr val="000000"/>
                          </a:solidFill>
                          <a:effectLst/>
                          <a:uLnTx/>
                          <a:uFillTx/>
                          <a:latin typeface="Arial Narrow"/>
                          <a:ea typeface="Calibri"/>
                          <a:cs typeface="ArialMT"/>
                        </a:rPr>
                        <a:t>16 706</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algn="just" defTabSz="457200" rtl="0" eaLnBrk="1" latinLnBrk="0" hangingPunct="1">
                        <a:lnSpc>
                          <a:spcPct val="115000"/>
                        </a:lnSpc>
                        <a:spcAft>
                          <a:spcPts val="0"/>
                        </a:spcAft>
                      </a:pPr>
                      <a:r>
                        <a:rPr kumimoji="0" lang="en-ZA" sz="1400" b="0" i="0" u="none" strike="noStrike" kern="1200" cap="none" spc="0" normalizeH="0" baseline="0" dirty="0">
                          <a:ln>
                            <a:noFill/>
                          </a:ln>
                          <a:solidFill>
                            <a:srgbClr val="000000"/>
                          </a:solidFill>
                          <a:effectLst/>
                          <a:uLnTx/>
                          <a:uFillTx/>
                          <a:latin typeface="Arial Narrow"/>
                          <a:ea typeface="Calibri"/>
                          <a:cs typeface="ArialMT"/>
                        </a:rPr>
                        <a:t>35 936</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457200" rtl="0" eaLnBrk="1" fontAlgn="auto"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black"/>
                          </a:solidFill>
                          <a:effectLst/>
                          <a:uLnTx/>
                          <a:uFillTx/>
                          <a:latin typeface="Arial Narrow" pitchFamily="34" charset="0"/>
                          <a:ea typeface="+mn-ea"/>
                          <a:cs typeface="+mn-cs"/>
                        </a:rPr>
                        <a:t>Progress:</a:t>
                      </a:r>
                    </a:p>
                    <a:p>
                      <a:pPr algn="just">
                        <a:lnSpc>
                          <a:spcPct val="115000"/>
                        </a:lnSpc>
                        <a:spcAft>
                          <a:spcPts val="0"/>
                        </a:spcAft>
                      </a:pPr>
                      <a:r>
                        <a:rPr kumimoji="0" lang="en-ZA" sz="1400" b="0" i="0" u="none" strike="noStrike" kern="1200" cap="none" spc="0" normalizeH="0" baseline="0" dirty="0" smtClean="0">
                          <a:ln>
                            <a:noFill/>
                          </a:ln>
                          <a:solidFill>
                            <a:srgbClr val="000000"/>
                          </a:solidFill>
                          <a:effectLst/>
                          <a:uLnTx/>
                          <a:uFillTx/>
                          <a:latin typeface="Arial Narrow"/>
                          <a:ea typeface="Calibri"/>
                          <a:cs typeface="ArialMT"/>
                        </a:rPr>
                        <a:t>33 </a:t>
                      </a:r>
                      <a:r>
                        <a:rPr kumimoji="0" lang="en-ZA" sz="1400" b="0" i="0" u="none" strike="noStrike" kern="1200" cap="none" spc="0" normalizeH="0" baseline="0" dirty="0">
                          <a:ln>
                            <a:noFill/>
                          </a:ln>
                          <a:solidFill>
                            <a:srgbClr val="000000"/>
                          </a:solidFill>
                          <a:effectLst/>
                          <a:uLnTx/>
                          <a:uFillTx/>
                          <a:latin typeface="Arial Narrow"/>
                          <a:ea typeface="Calibri"/>
                          <a:cs typeface="ArialMT"/>
                        </a:rPr>
                        <a:t>318 </a:t>
                      </a:r>
                      <a:r>
                        <a:rPr kumimoji="0" lang="en-ZA" sz="1400" b="0" i="0" u="none" strike="noStrike" kern="1200" cap="none" spc="0" normalizeH="0" baseline="0" dirty="0" smtClean="0">
                          <a:ln>
                            <a:noFill/>
                          </a:ln>
                          <a:solidFill>
                            <a:srgbClr val="000000"/>
                          </a:solidFill>
                          <a:effectLst/>
                          <a:uLnTx/>
                          <a:uFillTx/>
                          <a:latin typeface="Arial Narrow"/>
                          <a:ea typeface="Calibri"/>
                          <a:cs typeface="ArialMT"/>
                        </a:rPr>
                        <a:t>   </a:t>
                      </a:r>
                      <a:r>
                        <a:rPr kumimoji="0" lang="en-ZA" sz="1400" b="0" i="0" u="none" strike="noStrike" kern="1200" cap="none" spc="0" normalizeH="0" baseline="0" dirty="0">
                          <a:ln>
                            <a:noFill/>
                          </a:ln>
                          <a:solidFill>
                            <a:srgbClr val="000000"/>
                          </a:solidFill>
                          <a:effectLst/>
                          <a:uLnTx/>
                          <a:uFillTx/>
                          <a:latin typeface="Arial Narrow"/>
                          <a:ea typeface="Calibri"/>
                          <a:cs typeface="ArialMT"/>
                        </a:rPr>
                        <a:t>Full Time Equivalents (FTEs) </a:t>
                      </a:r>
                      <a:r>
                        <a:rPr kumimoji="0" lang="en-ZA" sz="1400" b="0" i="0" u="none" strike="noStrike" kern="1200" cap="none" spc="0" normalizeH="0" baseline="0" dirty="0" smtClean="0">
                          <a:ln>
                            <a:noFill/>
                          </a:ln>
                          <a:solidFill>
                            <a:srgbClr val="000000"/>
                          </a:solidFill>
                          <a:effectLst/>
                          <a:uLnTx/>
                          <a:uFillTx/>
                          <a:latin typeface="Arial Narrow"/>
                          <a:ea typeface="Calibri"/>
                          <a:cs typeface="ArialMT"/>
                        </a:rPr>
                        <a:t>created</a:t>
                      </a:r>
                    </a:p>
                    <a:p>
                      <a:pPr marL="0" marR="0" lvl="0" indent="0" algn="just" defTabSz="457200" rtl="0" eaLnBrk="1" fontAlgn="auto"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black"/>
                          </a:solidFill>
                          <a:effectLst/>
                          <a:uLnTx/>
                          <a:uFillTx/>
                          <a:latin typeface="Arial Narrow" pitchFamily="34" charset="0"/>
                          <a:ea typeface="+mn-ea"/>
                          <a:cs typeface="+mn-cs"/>
                        </a:rPr>
                        <a:t>Challenge:</a:t>
                      </a:r>
                    </a:p>
                    <a:p>
                      <a:pPr algn="just">
                        <a:lnSpc>
                          <a:spcPct val="115000"/>
                        </a:lnSpc>
                        <a:spcAft>
                          <a:spcPts val="0"/>
                        </a:spcAft>
                      </a:pPr>
                      <a:r>
                        <a:rPr kumimoji="0" lang="en-ZA" sz="1400" b="0" i="0" u="none" strike="noStrike" kern="1200" cap="none" spc="0" normalizeH="0" baseline="0" dirty="0" smtClean="0">
                          <a:ln>
                            <a:noFill/>
                          </a:ln>
                          <a:solidFill>
                            <a:srgbClr val="000000"/>
                          </a:solidFill>
                          <a:effectLst/>
                          <a:uLnTx/>
                          <a:uFillTx/>
                          <a:latin typeface="Arial Narrow"/>
                          <a:ea typeface="Calibri"/>
                          <a:cs typeface="ArialMT"/>
                        </a:rPr>
                        <a:t>Some projects started late and resulted in beneficiaries working more than 23 days a month to catch up on work. These beneficiaries were excluded in accordance with EPWP reporting system validation rules</a:t>
                      </a:r>
                    </a:p>
                    <a:p>
                      <a:pPr marL="0" marR="0" lvl="0" indent="0" algn="just" defTabSz="457200" rtl="0" eaLnBrk="1" fontAlgn="auto"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black"/>
                          </a:solidFill>
                          <a:effectLst/>
                          <a:uLnTx/>
                          <a:uFillTx/>
                          <a:latin typeface="Arial Narrow" pitchFamily="34" charset="0"/>
                          <a:ea typeface="+mn-ea"/>
                          <a:cs typeface="+mn-cs"/>
                        </a:rPr>
                        <a:t>Corrective Measure:</a:t>
                      </a:r>
                    </a:p>
                    <a:p>
                      <a:pPr algn="just">
                        <a:lnSpc>
                          <a:spcPct val="115000"/>
                        </a:lnSpc>
                        <a:spcAft>
                          <a:spcPts val="0"/>
                        </a:spcAft>
                      </a:pPr>
                      <a:r>
                        <a:rPr kumimoji="0" lang="en-ZA" sz="1400" b="0" i="0" u="none" strike="noStrike" kern="1200" cap="none" spc="0" normalizeH="0" baseline="0" dirty="0" smtClean="0">
                          <a:ln>
                            <a:noFill/>
                          </a:ln>
                          <a:solidFill>
                            <a:srgbClr val="000000"/>
                          </a:solidFill>
                          <a:effectLst/>
                          <a:uLnTx/>
                          <a:uFillTx/>
                          <a:latin typeface="Arial Narrow"/>
                          <a:ea typeface="Calibri"/>
                          <a:cs typeface="ArialMT"/>
                        </a:rPr>
                        <a:t>73 of 87 Implementing agents agreements have been signed and implementation will continue in 2015/16 financial year without the delay experienced in 2014/15</a:t>
                      </a:r>
                      <a:endParaRPr kumimoji="0" lang="en-ZA" sz="1400" b="0" i="0" u="none" strike="noStrike" kern="1200" cap="none" spc="0" normalizeH="0" baseline="0" dirty="0">
                        <a:ln>
                          <a:noFill/>
                        </a:ln>
                        <a:solidFill>
                          <a:srgbClr val="000000"/>
                        </a:solidFill>
                        <a:effectLst/>
                        <a:uLnTx/>
                        <a:uFillTx/>
                        <a:latin typeface="Arial Narrow"/>
                        <a:ea typeface="Calibri"/>
                        <a:cs typeface="ArialM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2" name="Slide Number Placeholder 1"/>
          <p:cNvSpPr>
            <a:spLocks noGrp="1"/>
          </p:cNvSpPr>
          <p:nvPr>
            <p:ph type="sldNum" sz="quarter" idx="12"/>
          </p:nvPr>
        </p:nvSpPr>
        <p:spPr/>
        <p:txBody>
          <a:bodyPr/>
          <a:lstStyle/>
          <a:p>
            <a:pPr>
              <a:defRPr/>
            </a:pPr>
            <a:fld id="{9C457303-9F10-4D8F-8D76-077531F17F12}" type="slidenum">
              <a:rPr lang="en-US" smtClean="0">
                <a:solidFill>
                  <a:prstClr val="black">
                    <a:tint val="75000"/>
                  </a:prstClr>
                </a:solidFill>
              </a:rPr>
              <a:pPr>
                <a:defRPr/>
              </a:pPr>
              <a:t>74</a:t>
            </a:fld>
            <a:endParaRPr lang="en-US">
              <a:solidFill>
                <a:prstClr val="black">
                  <a:tint val="75000"/>
                </a:prstClr>
              </a:solidFill>
            </a:endParaRPr>
          </a:p>
        </p:txBody>
      </p:sp>
    </p:spTree>
    <p:extLst>
      <p:ext uri="{BB962C8B-B14F-4D97-AF65-F5344CB8AC3E}">
        <p14:creationId xmlns:p14="http://schemas.microsoft.com/office/powerpoint/2010/main" val="331808622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Title 1"/>
          <p:cNvSpPr>
            <a:spLocks noGrp="1"/>
          </p:cNvSpPr>
          <p:nvPr>
            <p:ph type="title"/>
          </p:nvPr>
        </p:nvSpPr>
        <p:spPr>
          <a:xfrm>
            <a:off x="457200" y="97658"/>
            <a:ext cx="8229600" cy="584344"/>
          </a:xfrm>
        </p:spPr>
        <p:txBody>
          <a:bodyPr/>
          <a:lstStyle/>
          <a:p>
            <a:pPr eaLnBrk="1" hangingPunct="1"/>
            <a:r>
              <a:rPr lang="en-ZA" altLang="en-US" sz="2600" dirty="0">
                <a:solidFill>
                  <a:srgbClr val="008000"/>
                </a:solidFill>
              </a:rPr>
              <a:t>PROGRAMME 6: </a:t>
            </a:r>
            <a:r>
              <a:rPr lang="en-US" altLang="en-US" sz="2600" dirty="0">
                <a:solidFill>
                  <a:srgbClr val="008000"/>
                </a:solidFill>
              </a:rPr>
              <a:t>ENVIRONMENTAL PROGRAMMES</a:t>
            </a:r>
          </a:p>
        </p:txBody>
      </p:sp>
      <p:graphicFrame>
        <p:nvGraphicFramePr>
          <p:cNvPr id="12" name="Group 121"/>
          <p:cNvGraphicFramePr>
            <a:graphicFrameLocks noGrp="1"/>
          </p:cNvGraphicFramePr>
          <p:nvPr>
            <p:ph idx="1"/>
            <p:extLst>
              <p:ext uri="{D42A27DB-BD31-4B8C-83A1-F6EECF244321}">
                <p14:modId xmlns:p14="http://schemas.microsoft.com/office/powerpoint/2010/main" val="1621792179"/>
              </p:ext>
            </p:extLst>
          </p:nvPr>
        </p:nvGraphicFramePr>
        <p:xfrm>
          <a:off x="232013" y="817673"/>
          <a:ext cx="8625384" cy="4042289"/>
        </p:xfrm>
        <a:graphic>
          <a:graphicData uri="http://schemas.openxmlformats.org/drawingml/2006/table">
            <a:tbl>
              <a:tblPr/>
              <a:tblGrid>
                <a:gridCol w="2649271"/>
                <a:gridCol w="1645330"/>
                <a:gridCol w="1771055"/>
                <a:gridCol w="2559728"/>
              </a:tblGrid>
              <a:tr h="492512">
                <a:tc gridSpan="4">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schemeClr val="bg1"/>
                          </a:solidFill>
                          <a:effectLst/>
                          <a:uLnTx/>
                          <a:uFillTx/>
                          <a:latin typeface="Arial Narrow" pitchFamily="34" charset="0"/>
                          <a:ea typeface="+mn-ea"/>
                          <a:cs typeface="+mn-cs"/>
                        </a:rPr>
                        <a:t>SO: Improved socio-economic benefits within the environmental sector </a:t>
                      </a:r>
                    </a:p>
                  </a:txBody>
                  <a:tcPr marL="91454" marR="9145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hMerge="1">
                  <a:txBody>
                    <a:bodyPr/>
                    <a:lstStyle/>
                    <a:p>
                      <a:endParaRPr lang="en-ZA"/>
                    </a:p>
                  </a:txBody>
                  <a:tcPr/>
                </a:tc>
                <a:tc hMerge="1">
                  <a:txBody>
                    <a:bodyPr/>
                    <a:lstStyle/>
                    <a:p>
                      <a:endParaRPr lang="en-ZA"/>
                    </a:p>
                  </a:txBody>
                  <a:tcPr/>
                </a:tc>
                <a:tc hMerge="1">
                  <a:txBody>
                    <a:bodyPr/>
                    <a:lstStyle/>
                    <a:p>
                      <a:endParaRPr lang="en-ZA"/>
                    </a:p>
                  </a:txBody>
                  <a:tcPr/>
                </a:tc>
              </a:tr>
              <a:tr h="41921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smtClean="0">
                          <a:ln>
                            <a:noFill/>
                          </a:ln>
                          <a:solidFill>
                            <a:schemeClr val="bg1"/>
                          </a:solidFill>
                          <a:effectLst/>
                          <a:latin typeface="Arial Narrow" pitchFamily="34" charset="0"/>
                          <a:ea typeface="+mn-ea"/>
                          <a:cs typeface="Arial" charset="0"/>
                        </a:rPr>
                        <a:t>Performance indicator </a:t>
                      </a:r>
                    </a:p>
                  </a:txBody>
                  <a:tcPr marL="91454" marR="9145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algn="ctr">
                        <a:lnSpc>
                          <a:spcPct val="115000"/>
                        </a:lnSpc>
                        <a:spcAft>
                          <a:spcPts val="0"/>
                        </a:spcAft>
                      </a:pPr>
                      <a:r>
                        <a:rPr kumimoji="0" lang="en-ZA" sz="1400" b="1" i="0" u="none" strike="noStrike" kern="1200" cap="none" spc="0" normalizeH="0" baseline="0" dirty="0" smtClean="0">
                          <a:ln>
                            <a:noFill/>
                          </a:ln>
                          <a:solidFill>
                            <a:schemeClr val="bg1"/>
                          </a:solidFill>
                          <a:effectLst/>
                          <a:uLnTx/>
                          <a:uFillTx/>
                          <a:latin typeface="Arial Narrow" pitchFamily="34" charset="0"/>
                          <a:ea typeface="+mn-ea"/>
                          <a:cs typeface="Arial" pitchFamily="34" charset="0"/>
                        </a:rPr>
                        <a:t>Baseline </a:t>
                      </a:r>
                      <a:endParaRPr kumimoji="0" lang="en-ZA" sz="1400" b="1" i="0" u="none" strike="noStrike" kern="1200" cap="none" spc="0" normalizeH="0" baseline="0" dirty="0">
                        <a:ln>
                          <a:noFill/>
                        </a:ln>
                        <a:solidFill>
                          <a:schemeClr val="bg1"/>
                        </a:solidFill>
                        <a:effectLst/>
                        <a:uLnTx/>
                        <a:uFillTx/>
                        <a:latin typeface="Arial Narrow" pitchFamily="34" charset="0"/>
                        <a:ea typeface="+mn-ea"/>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algn="ctr">
                        <a:lnSpc>
                          <a:spcPct val="115000"/>
                        </a:lnSpc>
                        <a:spcAft>
                          <a:spcPts val="0"/>
                        </a:spcAft>
                      </a:pPr>
                      <a:r>
                        <a:rPr kumimoji="0" lang="en-ZA" sz="1400" b="1" i="0" u="none" strike="noStrike" kern="1200" cap="none" spc="0" normalizeH="0" baseline="0" dirty="0" smtClean="0">
                          <a:ln>
                            <a:noFill/>
                          </a:ln>
                          <a:solidFill>
                            <a:schemeClr val="bg1"/>
                          </a:solidFill>
                          <a:effectLst/>
                          <a:uLnTx/>
                          <a:uFillTx/>
                          <a:latin typeface="Arial Narrow" pitchFamily="34" charset="0"/>
                          <a:ea typeface="+mn-ea"/>
                          <a:cs typeface="Arial" pitchFamily="34" charset="0"/>
                        </a:rPr>
                        <a:t>Annual Target </a:t>
                      </a:r>
                      <a:endParaRPr kumimoji="0" lang="en-ZA" sz="1400" b="1" i="0" u="none" strike="noStrike" kern="1200" cap="none" spc="0" normalizeH="0" baseline="0" dirty="0">
                        <a:ln>
                          <a:noFill/>
                        </a:ln>
                        <a:solidFill>
                          <a:schemeClr val="bg1"/>
                        </a:solidFill>
                        <a:effectLst/>
                        <a:uLnTx/>
                        <a:uFillTx/>
                        <a:latin typeface="Arial Narrow" pitchFamily="34" charset="0"/>
                        <a:ea typeface="+mn-ea"/>
                        <a:cs typeface="Arial" pitchFamily="34" charset="0"/>
                      </a:endParaRPr>
                    </a:p>
                    <a:p>
                      <a:pPr algn="ctr">
                        <a:lnSpc>
                          <a:spcPct val="115000"/>
                        </a:lnSpc>
                        <a:spcAft>
                          <a:spcPts val="0"/>
                        </a:spcAft>
                      </a:pPr>
                      <a:r>
                        <a:rPr kumimoji="0" lang="en-ZA" sz="1400" b="1" i="0" u="none" strike="noStrike" kern="1200" cap="none" spc="0" normalizeH="0" baseline="0" dirty="0">
                          <a:ln>
                            <a:noFill/>
                          </a:ln>
                          <a:solidFill>
                            <a:schemeClr val="bg1"/>
                          </a:solidFill>
                          <a:effectLst/>
                          <a:uLnTx/>
                          <a:uFillTx/>
                          <a:latin typeface="Arial Narrow" pitchFamily="34" charset="0"/>
                          <a:ea typeface="+mn-ea"/>
                          <a:cs typeface="Arial" pitchFamily="34" charset="0"/>
                        </a:rPr>
                        <a:t>2014/15</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smtClean="0">
                          <a:ln>
                            <a:noFill/>
                          </a:ln>
                          <a:solidFill>
                            <a:schemeClr val="bg1"/>
                          </a:solidFill>
                          <a:effectLst/>
                          <a:uLnTx/>
                          <a:uFillTx/>
                          <a:latin typeface="Arial Narrow" pitchFamily="34" charset="0"/>
                          <a:ea typeface="+mn-ea"/>
                          <a:cs typeface="Arial" pitchFamily="34" charset="0"/>
                        </a:rPr>
                        <a:t>Achievements/Challenges/Corrective measures</a:t>
                      </a:r>
                    </a:p>
                  </a:txBody>
                  <a:tcPr marL="91454" marR="9145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r>
              <a:tr h="405569">
                <a:tc rowSpan="4">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kumimoji="0" lang="en-ZA" sz="1400" b="0" i="0" u="none" strike="noStrike" kern="1200" cap="none" spc="0" normalizeH="0" baseline="0" noProof="0" dirty="0" smtClean="0">
                          <a:ln>
                            <a:noFill/>
                          </a:ln>
                          <a:solidFill>
                            <a:srgbClr val="000000"/>
                          </a:solidFill>
                          <a:effectLst/>
                          <a:uLnTx/>
                          <a:uFillTx/>
                          <a:latin typeface="Arial Narrow"/>
                          <a:ea typeface="Calibri"/>
                          <a:cs typeface="ArialMT"/>
                        </a:rPr>
                        <a:t>Number of Work</a:t>
                      </a:r>
                    </a:p>
                    <a:p>
                      <a:pPr marL="0" marR="0" lvl="0" indent="0" algn="l" defTabSz="457200" rtl="0" eaLnBrk="1" fontAlgn="auto" latinLnBrk="0" hangingPunct="1">
                        <a:lnSpc>
                          <a:spcPct val="115000"/>
                        </a:lnSpc>
                        <a:spcBef>
                          <a:spcPts val="0"/>
                        </a:spcBef>
                        <a:spcAft>
                          <a:spcPts val="0"/>
                        </a:spcAft>
                        <a:buClrTx/>
                        <a:buSzTx/>
                        <a:buFontTx/>
                        <a:buNone/>
                        <a:tabLst/>
                        <a:defRPr/>
                      </a:pPr>
                      <a:r>
                        <a:rPr kumimoji="0" lang="en-ZA" sz="1400" b="0" i="0" u="none" strike="noStrike" kern="1200" cap="none" spc="0" normalizeH="0" baseline="0" noProof="0" dirty="0" smtClean="0">
                          <a:ln>
                            <a:noFill/>
                          </a:ln>
                          <a:solidFill>
                            <a:srgbClr val="000000"/>
                          </a:solidFill>
                          <a:effectLst/>
                          <a:uLnTx/>
                          <a:uFillTx/>
                          <a:latin typeface="Arial Narrow"/>
                          <a:ea typeface="Calibri"/>
                          <a:cs typeface="ArialMT"/>
                        </a:rPr>
                        <a:t>Opportunities created</a:t>
                      </a:r>
                    </a:p>
                    <a:p>
                      <a:pPr marL="0" marR="0" lvl="0" indent="0" algn="l" defTabSz="457200" rtl="0" eaLnBrk="1" fontAlgn="auto" latinLnBrk="0" hangingPunct="1">
                        <a:lnSpc>
                          <a:spcPct val="115000"/>
                        </a:lnSpc>
                        <a:spcBef>
                          <a:spcPts val="0"/>
                        </a:spcBef>
                        <a:spcAft>
                          <a:spcPts val="0"/>
                        </a:spcAft>
                        <a:buClrTx/>
                        <a:buSzTx/>
                        <a:buFontTx/>
                        <a:buNone/>
                        <a:tabLst/>
                        <a:defRPr/>
                      </a:pPr>
                      <a:r>
                        <a:rPr kumimoji="0" lang="en-ZA" sz="1400" b="0" i="0" u="none" strike="noStrike" kern="1200" cap="none" spc="0" normalizeH="0" baseline="0" noProof="0" dirty="0" smtClean="0">
                          <a:ln>
                            <a:noFill/>
                          </a:ln>
                          <a:solidFill>
                            <a:srgbClr val="000000"/>
                          </a:solidFill>
                          <a:effectLst/>
                          <a:uLnTx/>
                          <a:uFillTx/>
                          <a:latin typeface="Arial Narrow"/>
                          <a:ea typeface="Calibri"/>
                          <a:cs typeface="ArialMT"/>
                        </a:rPr>
                        <a:t>(% of Women; % of Youth &amp; % of People with Disabilities)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4">
                  <a:txBody>
                    <a:bodyPr/>
                    <a:lstStyle/>
                    <a:p>
                      <a:pPr marL="0" algn="l" defTabSz="457200" rtl="0" eaLnBrk="1" latinLnBrk="0" hangingPunct="1">
                        <a:lnSpc>
                          <a:spcPct val="115000"/>
                        </a:lnSpc>
                        <a:spcAft>
                          <a:spcPts val="0"/>
                        </a:spcAft>
                      </a:pPr>
                      <a:r>
                        <a:rPr kumimoji="0" lang="en-ZA" sz="1400" b="0" i="0" u="none" strike="noStrike" kern="1200" cap="none" spc="0" normalizeH="0" baseline="0" dirty="0" smtClean="0">
                          <a:ln>
                            <a:noFill/>
                          </a:ln>
                          <a:solidFill>
                            <a:srgbClr val="000000"/>
                          </a:solidFill>
                          <a:effectLst/>
                          <a:uLnTx/>
                          <a:uFillTx/>
                          <a:latin typeface="Arial Narrow"/>
                          <a:ea typeface="Calibri"/>
                          <a:cs typeface="ArialMT"/>
                        </a:rPr>
                        <a:t>63 378 (Women – 51%; Youth – 63% &amp; People with Disabilities – 1, 86%)</a:t>
                      </a:r>
                      <a:endParaRPr kumimoji="0" lang="en-ZA" sz="1400" b="0" i="0" u="none" strike="noStrike" kern="1200" cap="none" spc="0" normalizeH="0" baseline="0" dirty="0">
                        <a:ln>
                          <a:noFill/>
                        </a:ln>
                        <a:solidFill>
                          <a:srgbClr val="000000"/>
                        </a:solidFill>
                        <a:effectLst/>
                        <a:uLnTx/>
                        <a:uFillTx/>
                        <a:latin typeface="Arial Narrow"/>
                        <a:ea typeface="Calibri"/>
                        <a:cs typeface="ArialM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algn="just" defTabSz="457200" rtl="0" eaLnBrk="1" latinLnBrk="0" hangingPunct="1">
                        <a:lnSpc>
                          <a:spcPct val="115000"/>
                        </a:lnSpc>
                        <a:spcAft>
                          <a:spcPts val="0"/>
                        </a:spcAft>
                      </a:pPr>
                      <a:r>
                        <a:rPr kumimoji="0" lang="en-ZA" sz="1400" b="0" i="0" u="none" strike="noStrike" kern="1200" cap="none" spc="0" normalizeH="0" baseline="0" dirty="0" smtClean="0">
                          <a:ln>
                            <a:noFill/>
                          </a:ln>
                          <a:solidFill>
                            <a:srgbClr val="000000"/>
                          </a:solidFill>
                          <a:effectLst/>
                          <a:uLnTx/>
                          <a:uFillTx/>
                          <a:latin typeface="Arial Narrow"/>
                          <a:ea typeface="Calibri"/>
                          <a:cs typeface="ArialMT"/>
                        </a:rPr>
                        <a:t>Total 69 158</a:t>
                      </a:r>
                      <a:endParaRPr kumimoji="0" lang="en-ZA" sz="1400" b="0" i="0" u="none" strike="noStrike" kern="1200" cap="none" spc="0" normalizeH="0" baseline="0" dirty="0">
                        <a:ln>
                          <a:noFill/>
                        </a:ln>
                        <a:solidFill>
                          <a:srgbClr val="000000"/>
                        </a:solidFill>
                        <a:effectLst/>
                        <a:uLnTx/>
                        <a:uFillTx/>
                        <a:latin typeface="Arial Narrow"/>
                        <a:ea typeface="Calibri"/>
                        <a:cs typeface="ArialM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457200" rtl="0" eaLnBrk="1" fontAlgn="auto"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black"/>
                          </a:solidFill>
                          <a:effectLst/>
                          <a:uLnTx/>
                          <a:uFillTx/>
                          <a:latin typeface="Arial Narrow" pitchFamily="34" charset="0"/>
                          <a:ea typeface="+mn-ea"/>
                          <a:cs typeface="+mn-cs"/>
                        </a:rPr>
                        <a:t>Progress:</a:t>
                      </a:r>
                    </a:p>
                    <a:p>
                      <a:pPr marL="0" marR="0" lvl="0" indent="0" algn="l" defTabSz="457200" rtl="0" eaLnBrk="1" fontAlgn="auto" latinLnBrk="0" hangingPunct="1">
                        <a:lnSpc>
                          <a:spcPct val="115000"/>
                        </a:lnSpc>
                        <a:spcBef>
                          <a:spcPts val="0"/>
                        </a:spcBef>
                        <a:spcAft>
                          <a:spcPts val="0"/>
                        </a:spcAft>
                        <a:buClrTx/>
                        <a:buSzTx/>
                        <a:buFontTx/>
                        <a:buNone/>
                        <a:tabLst/>
                        <a:defRPr/>
                      </a:pPr>
                      <a:r>
                        <a:rPr kumimoji="0" lang="en-ZA" sz="1400" b="0" i="0" u="none" strike="noStrike" kern="1200" cap="none" spc="0" normalizeH="0" baseline="0" noProof="0" dirty="0" smtClean="0">
                          <a:ln>
                            <a:noFill/>
                          </a:ln>
                          <a:solidFill>
                            <a:srgbClr val="000000"/>
                          </a:solidFill>
                          <a:effectLst/>
                          <a:uLnTx/>
                          <a:uFillTx/>
                          <a:latin typeface="Arial Narrow"/>
                          <a:ea typeface="Calibri"/>
                          <a:cs typeface="ArialMT"/>
                        </a:rPr>
                        <a:t>85 140 work opportunities created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05570">
                <a:tc vMerge="1">
                  <a:txBody>
                    <a:bodyPr/>
                    <a:lstStyle/>
                    <a:p>
                      <a:endParaRPr lang="en-ZA"/>
                    </a:p>
                  </a:txBody>
                  <a:tcPr/>
                </a:tc>
                <a:tc vMerge="1">
                  <a:txBody>
                    <a:bodyPr/>
                    <a:lstStyle/>
                    <a:p>
                      <a:endParaRPr lang="en-ZA"/>
                    </a:p>
                  </a:txBody>
                  <a:tcPr/>
                </a:tc>
                <a:tc>
                  <a:txBody>
                    <a:bodyPr/>
                    <a:lstStyle/>
                    <a:p>
                      <a:pPr algn="just">
                        <a:lnSpc>
                          <a:spcPct val="115000"/>
                        </a:lnSpc>
                        <a:spcAft>
                          <a:spcPts val="0"/>
                        </a:spcAft>
                      </a:pPr>
                      <a:r>
                        <a:rPr kumimoji="0" lang="en-ZA" sz="1400" b="0" i="0" u="none" strike="noStrike" kern="1200" cap="none" spc="0" normalizeH="0" baseline="0" dirty="0">
                          <a:ln>
                            <a:noFill/>
                          </a:ln>
                          <a:solidFill>
                            <a:srgbClr val="000000"/>
                          </a:solidFill>
                          <a:effectLst/>
                          <a:uLnTx/>
                          <a:uFillTx/>
                          <a:latin typeface="Arial Narrow"/>
                          <a:ea typeface="Calibri"/>
                          <a:cs typeface="ArialMT"/>
                        </a:rPr>
                        <a:t>(Women -55%;)</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457200" rtl="0" eaLnBrk="1" fontAlgn="auto"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black"/>
                          </a:solidFill>
                          <a:effectLst/>
                          <a:uLnTx/>
                          <a:uFillTx/>
                          <a:latin typeface="Arial Narrow" pitchFamily="34" charset="0"/>
                          <a:ea typeface="+mn-ea"/>
                          <a:cs typeface="+mn-cs"/>
                        </a:rPr>
                        <a:t>Progress:</a:t>
                      </a:r>
                    </a:p>
                    <a:p>
                      <a:pPr marL="0" marR="0" lvl="0" indent="0" algn="l" defTabSz="457200" rtl="0" eaLnBrk="1" fontAlgn="auto" latinLnBrk="0" hangingPunct="1">
                        <a:lnSpc>
                          <a:spcPct val="115000"/>
                        </a:lnSpc>
                        <a:spcBef>
                          <a:spcPts val="0"/>
                        </a:spcBef>
                        <a:spcAft>
                          <a:spcPts val="0"/>
                        </a:spcAft>
                        <a:buClrTx/>
                        <a:buSzTx/>
                        <a:buFontTx/>
                        <a:buNone/>
                        <a:tabLst/>
                        <a:defRPr/>
                      </a:pPr>
                      <a:r>
                        <a:rPr kumimoji="0" lang="en-ZA" sz="1400" b="0" i="0" u="none" strike="noStrike" kern="1200" cap="none" spc="0" normalizeH="0" baseline="0" noProof="0" dirty="0" smtClean="0">
                          <a:ln>
                            <a:noFill/>
                          </a:ln>
                          <a:solidFill>
                            <a:srgbClr val="000000"/>
                          </a:solidFill>
                          <a:effectLst/>
                          <a:uLnTx/>
                          <a:uFillTx/>
                          <a:latin typeface="Arial Narrow"/>
                          <a:ea typeface="Calibri"/>
                          <a:cs typeface="ArialMT"/>
                        </a:rPr>
                        <a:t>85 140 work opportunities achieved. (Women- 53%)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05570">
                <a:tc vMerge="1">
                  <a:txBody>
                    <a:bodyPr/>
                    <a:lstStyle/>
                    <a:p>
                      <a:endParaRPr lang="en-ZA"/>
                    </a:p>
                  </a:txBody>
                  <a:tcPr/>
                </a:tc>
                <a:tc vMerge="1">
                  <a:txBody>
                    <a:bodyPr/>
                    <a:lstStyle/>
                    <a:p>
                      <a:endParaRPr lang="en-ZA"/>
                    </a:p>
                  </a:txBody>
                  <a:tcPr/>
                </a:tc>
                <a:tc>
                  <a:txBody>
                    <a:bodyPr/>
                    <a:lstStyle/>
                    <a:p>
                      <a:pPr algn="just">
                        <a:lnSpc>
                          <a:spcPct val="115000"/>
                        </a:lnSpc>
                        <a:spcAft>
                          <a:spcPts val="0"/>
                        </a:spcAft>
                      </a:pPr>
                      <a:r>
                        <a:rPr kumimoji="0" lang="en-ZA" sz="1400" b="0" i="0" u="none" strike="noStrike" kern="1200" cap="none" spc="0" normalizeH="0" baseline="0" dirty="0">
                          <a:ln>
                            <a:noFill/>
                          </a:ln>
                          <a:solidFill>
                            <a:srgbClr val="000000"/>
                          </a:solidFill>
                          <a:effectLst/>
                          <a:uLnTx/>
                          <a:uFillTx/>
                          <a:latin typeface="Arial Narrow"/>
                          <a:ea typeface="Calibri"/>
                          <a:cs typeface="ArialMT"/>
                        </a:rPr>
                        <a:t>Youth -60%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457200" rtl="0" eaLnBrk="1" fontAlgn="auto"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black"/>
                          </a:solidFill>
                          <a:effectLst/>
                          <a:uLnTx/>
                          <a:uFillTx/>
                          <a:latin typeface="Arial Narrow" pitchFamily="34" charset="0"/>
                          <a:ea typeface="+mn-ea"/>
                          <a:cs typeface="+mn-cs"/>
                        </a:rPr>
                        <a:t>Progress:</a:t>
                      </a:r>
                    </a:p>
                    <a:p>
                      <a:pPr marL="0" marR="0" lvl="0" indent="0" algn="l" defTabSz="457200" rtl="0" eaLnBrk="1" fontAlgn="auto" latinLnBrk="0" hangingPunct="1">
                        <a:lnSpc>
                          <a:spcPct val="115000"/>
                        </a:lnSpc>
                        <a:spcBef>
                          <a:spcPts val="0"/>
                        </a:spcBef>
                        <a:spcAft>
                          <a:spcPts val="0"/>
                        </a:spcAft>
                        <a:buClrTx/>
                        <a:buSzTx/>
                        <a:buFontTx/>
                        <a:buNone/>
                        <a:tabLst/>
                        <a:defRPr/>
                      </a:pPr>
                      <a:r>
                        <a:rPr kumimoji="0" lang="en-ZA" sz="1400" b="0" i="0" u="none" strike="noStrike" kern="1200" cap="none" spc="0" normalizeH="0" baseline="0" noProof="0" dirty="0" smtClean="0">
                          <a:ln>
                            <a:noFill/>
                          </a:ln>
                          <a:solidFill>
                            <a:srgbClr val="000000"/>
                          </a:solidFill>
                          <a:effectLst/>
                          <a:uLnTx/>
                          <a:uFillTx/>
                          <a:latin typeface="Arial Narrow"/>
                          <a:ea typeface="Calibri"/>
                          <a:cs typeface="ArialMT"/>
                        </a:rPr>
                        <a:t>85 140 (Youth – 70%)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05569">
                <a:tc vMerge="1">
                  <a:txBody>
                    <a:bodyPr/>
                    <a:lstStyle/>
                    <a:p>
                      <a:endParaRPr lang="en-ZA"/>
                    </a:p>
                  </a:txBody>
                  <a:tcPr/>
                </a:tc>
                <a:tc vMerge="1">
                  <a:txBody>
                    <a:bodyPr/>
                    <a:lstStyle/>
                    <a:p>
                      <a:endParaRPr lang="en-ZA"/>
                    </a:p>
                  </a:txBody>
                  <a:tcPr/>
                </a:tc>
                <a:tc>
                  <a:txBody>
                    <a:bodyPr/>
                    <a:lstStyle/>
                    <a:p>
                      <a:pPr algn="just">
                        <a:lnSpc>
                          <a:spcPct val="115000"/>
                        </a:lnSpc>
                        <a:spcAft>
                          <a:spcPts val="1000"/>
                        </a:spcAft>
                      </a:pPr>
                      <a:r>
                        <a:rPr kumimoji="0" lang="en-ZA" sz="1400" b="0" i="0" u="none" strike="noStrike" kern="1200" cap="none" spc="0" normalizeH="0" baseline="0" dirty="0">
                          <a:ln>
                            <a:noFill/>
                          </a:ln>
                          <a:solidFill>
                            <a:srgbClr val="000000"/>
                          </a:solidFill>
                          <a:effectLst/>
                          <a:uLnTx/>
                          <a:uFillTx/>
                          <a:latin typeface="Arial Narrow"/>
                          <a:ea typeface="Calibri"/>
                          <a:cs typeface="ArialMT"/>
                        </a:rPr>
                        <a:t>People with Disabilities – 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black"/>
                          </a:solidFill>
                          <a:effectLst/>
                          <a:uLnTx/>
                          <a:uFillTx/>
                          <a:latin typeface="Arial Narrow" pitchFamily="34" charset="0"/>
                          <a:ea typeface="+mn-ea"/>
                          <a:cs typeface="+mn-cs"/>
                        </a:rPr>
                        <a:t>Progress:</a:t>
                      </a:r>
                    </a:p>
                    <a:p>
                      <a:pPr marL="0" marR="0" lvl="0" indent="0" algn="l" defTabSz="457200" rtl="0" eaLnBrk="1" fontAlgn="auto" latinLnBrk="0" hangingPunct="1">
                        <a:lnSpc>
                          <a:spcPct val="115000"/>
                        </a:lnSpc>
                        <a:spcBef>
                          <a:spcPts val="0"/>
                        </a:spcBef>
                        <a:spcAft>
                          <a:spcPts val="0"/>
                        </a:spcAft>
                        <a:buClrTx/>
                        <a:buSzTx/>
                        <a:buFontTx/>
                        <a:buNone/>
                        <a:tabLst/>
                        <a:defRPr/>
                      </a:pPr>
                      <a:r>
                        <a:rPr kumimoji="0" lang="en-ZA" sz="1400" b="0" i="0" u="none" strike="noStrike" kern="1200" cap="none" spc="0" normalizeH="0" baseline="0" noProof="0" dirty="0" smtClean="0">
                          <a:ln>
                            <a:noFill/>
                          </a:ln>
                          <a:solidFill>
                            <a:srgbClr val="000000"/>
                          </a:solidFill>
                          <a:effectLst/>
                          <a:uLnTx/>
                          <a:uFillTx/>
                          <a:latin typeface="Arial Narrow"/>
                          <a:ea typeface="Calibri"/>
                          <a:cs typeface="ArialMT"/>
                        </a:rPr>
                        <a:t>85 140 (People with Disabilities – 1.66%)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05569">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kumimoji="0" lang="en-ZA" sz="1400" b="0" i="0" u="none" strike="noStrike" kern="1200" cap="none" spc="0" normalizeH="0" baseline="0" noProof="0" dirty="0" smtClean="0">
                          <a:ln>
                            <a:noFill/>
                          </a:ln>
                          <a:solidFill>
                            <a:srgbClr val="000000"/>
                          </a:solidFill>
                          <a:effectLst/>
                          <a:uLnTx/>
                          <a:uFillTx/>
                          <a:latin typeface="Arial Narrow"/>
                          <a:ea typeface="Calibri"/>
                          <a:cs typeface="ArialMT"/>
                        </a:rPr>
                        <a:t>Number of youths benefiting from the Youth Environmental Service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just">
                        <a:lnSpc>
                          <a:spcPct val="115000"/>
                        </a:lnSpc>
                        <a:spcAft>
                          <a:spcPts val="0"/>
                        </a:spcAft>
                      </a:pPr>
                      <a:r>
                        <a:rPr kumimoji="0" lang="en-ZA" sz="1400" b="0" i="0" u="none" strike="noStrike" kern="1200" cap="none" spc="0" normalizeH="0" baseline="0" dirty="0">
                          <a:ln>
                            <a:noFill/>
                          </a:ln>
                          <a:solidFill>
                            <a:srgbClr val="000000"/>
                          </a:solidFill>
                          <a:effectLst/>
                          <a:uLnTx/>
                          <a:uFillTx/>
                          <a:latin typeface="Arial Narrow"/>
                          <a:ea typeface="Calibri"/>
                          <a:cs typeface="ArialMT"/>
                        </a:rPr>
                        <a:t>963</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just">
                        <a:lnSpc>
                          <a:spcPct val="115000"/>
                        </a:lnSpc>
                        <a:spcAft>
                          <a:spcPts val="0"/>
                        </a:spcAft>
                      </a:pPr>
                      <a:r>
                        <a:rPr kumimoji="0" lang="en-ZA" sz="1400" b="0" i="0" u="none" strike="noStrike" kern="1200" cap="none" spc="0" normalizeH="0" baseline="0" dirty="0">
                          <a:ln>
                            <a:noFill/>
                          </a:ln>
                          <a:solidFill>
                            <a:srgbClr val="000000"/>
                          </a:solidFill>
                          <a:effectLst/>
                          <a:uLnTx/>
                          <a:uFillTx/>
                          <a:latin typeface="Arial Narrow"/>
                          <a:ea typeface="Calibri"/>
                          <a:cs typeface="ArialMT"/>
                        </a:rPr>
                        <a:t>900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black"/>
                          </a:solidFill>
                          <a:effectLst/>
                          <a:uLnTx/>
                          <a:uFillTx/>
                          <a:latin typeface="Arial Narrow" pitchFamily="34" charset="0"/>
                          <a:ea typeface="+mn-ea"/>
                          <a:cs typeface="+mn-cs"/>
                        </a:rPr>
                        <a:t>Progress:</a:t>
                      </a:r>
                    </a:p>
                    <a:p>
                      <a:pPr marL="0" marR="0" lvl="0" indent="0" algn="l" defTabSz="457200" rtl="0" eaLnBrk="1" fontAlgn="auto" latinLnBrk="0" hangingPunct="1">
                        <a:lnSpc>
                          <a:spcPct val="115000"/>
                        </a:lnSpc>
                        <a:spcBef>
                          <a:spcPts val="0"/>
                        </a:spcBef>
                        <a:spcAft>
                          <a:spcPts val="0"/>
                        </a:spcAft>
                        <a:buClrTx/>
                        <a:buSzTx/>
                        <a:buFontTx/>
                        <a:buNone/>
                        <a:tabLst/>
                        <a:defRPr/>
                      </a:pPr>
                      <a:r>
                        <a:rPr kumimoji="0" lang="en-ZA" sz="1400" b="0" i="0" u="none" strike="noStrike" kern="1200" cap="none" spc="0" normalizeH="0" baseline="0" noProof="0" dirty="0" smtClean="0">
                          <a:ln>
                            <a:noFill/>
                          </a:ln>
                          <a:solidFill>
                            <a:srgbClr val="000000"/>
                          </a:solidFill>
                          <a:effectLst/>
                          <a:uLnTx/>
                          <a:uFillTx/>
                          <a:latin typeface="Arial Narrow"/>
                          <a:ea typeface="Calibri"/>
                          <a:cs typeface="ArialMT"/>
                        </a:rPr>
                        <a:t>900 Youths benefiting from the youth Environmental Service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2" name="Slide Number Placeholder 1"/>
          <p:cNvSpPr>
            <a:spLocks noGrp="1"/>
          </p:cNvSpPr>
          <p:nvPr>
            <p:ph type="sldNum" sz="quarter" idx="12"/>
          </p:nvPr>
        </p:nvSpPr>
        <p:spPr/>
        <p:txBody>
          <a:bodyPr/>
          <a:lstStyle/>
          <a:p>
            <a:pPr>
              <a:defRPr/>
            </a:pPr>
            <a:fld id="{9C457303-9F10-4D8F-8D76-077531F17F12}" type="slidenum">
              <a:rPr lang="en-US" smtClean="0">
                <a:solidFill>
                  <a:prstClr val="black">
                    <a:tint val="75000"/>
                  </a:prstClr>
                </a:solidFill>
              </a:rPr>
              <a:pPr>
                <a:defRPr/>
              </a:pPr>
              <a:t>75</a:t>
            </a:fld>
            <a:endParaRPr lang="en-US">
              <a:solidFill>
                <a:prstClr val="black">
                  <a:tint val="75000"/>
                </a:prstClr>
              </a:solidFill>
            </a:endParaRPr>
          </a:p>
        </p:txBody>
      </p:sp>
    </p:spTree>
    <p:extLst>
      <p:ext uri="{BB962C8B-B14F-4D97-AF65-F5344CB8AC3E}">
        <p14:creationId xmlns:p14="http://schemas.microsoft.com/office/powerpoint/2010/main" val="407682020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Title 1"/>
          <p:cNvSpPr>
            <a:spLocks noGrp="1"/>
          </p:cNvSpPr>
          <p:nvPr>
            <p:ph type="title"/>
          </p:nvPr>
        </p:nvSpPr>
        <p:spPr>
          <a:xfrm>
            <a:off x="457200" y="97658"/>
            <a:ext cx="8229600" cy="584344"/>
          </a:xfrm>
        </p:spPr>
        <p:txBody>
          <a:bodyPr/>
          <a:lstStyle/>
          <a:p>
            <a:pPr eaLnBrk="1" hangingPunct="1"/>
            <a:r>
              <a:rPr lang="en-ZA" altLang="en-US" sz="2600" dirty="0">
                <a:solidFill>
                  <a:srgbClr val="008000"/>
                </a:solidFill>
              </a:rPr>
              <a:t>PROGRAMME 6: </a:t>
            </a:r>
            <a:r>
              <a:rPr lang="en-US" altLang="en-US" sz="2600" dirty="0">
                <a:solidFill>
                  <a:srgbClr val="008000"/>
                </a:solidFill>
              </a:rPr>
              <a:t>ENVIRONMENTAL PROGRAMMES</a:t>
            </a:r>
          </a:p>
        </p:txBody>
      </p:sp>
      <p:graphicFrame>
        <p:nvGraphicFramePr>
          <p:cNvPr id="12" name="Group 121"/>
          <p:cNvGraphicFramePr>
            <a:graphicFrameLocks noGrp="1"/>
          </p:cNvGraphicFramePr>
          <p:nvPr>
            <p:ph idx="1"/>
            <p:extLst>
              <p:ext uri="{D42A27DB-BD31-4B8C-83A1-F6EECF244321}">
                <p14:modId xmlns:p14="http://schemas.microsoft.com/office/powerpoint/2010/main" val="2013078105"/>
              </p:ext>
            </p:extLst>
          </p:nvPr>
        </p:nvGraphicFramePr>
        <p:xfrm>
          <a:off x="349590" y="682002"/>
          <a:ext cx="8548750" cy="4422824"/>
        </p:xfrm>
        <a:graphic>
          <a:graphicData uri="http://schemas.openxmlformats.org/drawingml/2006/table">
            <a:tbl>
              <a:tblPr/>
              <a:tblGrid>
                <a:gridCol w="2034522"/>
                <a:gridCol w="1469375"/>
                <a:gridCol w="1679285"/>
                <a:gridCol w="3365568"/>
              </a:tblGrid>
              <a:tr h="423467">
                <a:tc gridSpan="4">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schemeClr val="bg1"/>
                          </a:solidFill>
                          <a:effectLst/>
                          <a:uLnTx/>
                          <a:uFillTx/>
                          <a:latin typeface="Arial Narrow" pitchFamily="34" charset="0"/>
                          <a:ea typeface="+mn-ea"/>
                          <a:cs typeface="+mn-cs"/>
                        </a:rPr>
                        <a:t>SO: Improved socio-economic benefits within the environmental sector </a:t>
                      </a:r>
                    </a:p>
                  </a:txBody>
                  <a:tcPr marL="91454" marR="9145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hMerge="1">
                  <a:txBody>
                    <a:bodyPr/>
                    <a:lstStyle/>
                    <a:p>
                      <a:endParaRPr lang="en-ZA"/>
                    </a:p>
                  </a:txBody>
                  <a:tcPr/>
                </a:tc>
                <a:tc hMerge="1">
                  <a:txBody>
                    <a:bodyPr/>
                    <a:lstStyle/>
                    <a:p>
                      <a:endParaRPr lang="en-ZA"/>
                    </a:p>
                  </a:txBody>
                  <a:tcPr/>
                </a:tc>
                <a:tc hMerge="1">
                  <a:txBody>
                    <a:bodyPr/>
                    <a:lstStyle/>
                    <a:p>
                      <a:endParaRPr lang="en-ZA"/>
                    </a:p>
                  </a:txBody>
                  <a:tcPr/>
                </a:tc>
              </a:tr>
              <a:tr h="41921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smtClean="0">
                          <a:ln>
                            <a:noFill/>
                          </a:ln>
                          <a:solidFill>
                            <a:schemeClr val="bg1"/>
                          </a:solidFill>
                          <a:effectLst/>
                          <a:latin typeface="Arial Narrow" pitchFamily="34" charset="0"/>
                          <a:ea typeface="+mn-ea"/>
                          <a:cs typeface="Arial" charset="0"/>
                        </a:rPr>
                        <a:t>Performance indicator </a:t>
                      </a:r>
                    </a:p>
                  </a:txBody>
                  <a:tcPr marL="91454" marR="9145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algn="ctr">
                        <a:lnSpc>
                          <a:spcPct val="115000"/>
                        </a:lnSpc>
                        <a:spcAft>
                          <a:spcPts val="0"/>
                        </a:spcAft>
                      </a:pPr>
                      <a:r>
                        <a:rPr kumimoji="0" lang="en-ZA" sz="1400" b="1" i="0" u="none" strike="noStrike" kern="1200" cap="none" spc="0" normalizeH="0" baseline="0" dirty="0" smtClean="0">
                          <a:ln>
                            <a:noFill/>
                          </a:ln>
                          <a:solidFill>
                            <a:schemeClr val="bg1"/>
                          </a:solidFill>
                          <a:effectLst/>
                          <a:uLnTx/>
                          <a:uFillTx/>
                          <a:latin typeface="Arial Narrow" pitchFamily="34" charset="0"/>
                          <a:ea typeface="+mn-ea"/>
                          <a:cs typeface="Arial" pitchFamily="34" charset="0"/>
                        </a:rPr>
                        <a:t>Baseline </a:t>
                      </a:r>
                      <a:endParaRPr kumimoji="0" lang="en-ZA" sz="1400" b="1" i="0" u="none" strike="noStrike" kern="1200" cap="none" spc="0" normalizeH="0" baseline="0" dirty="0">
                        <a:ln>
                          <a:noFill/>
                        </a:ln>
                        <a:solidFill>
                          <a:schemeClr val="bg1"/>
                        </a:solidFill>
                        <a:effectLst/>
                        <a:uLnTx/>
                        <a:uFillTx/>
                        <a:latin typeface="Arial Narrow" pitchFamily="34" charset="0"/>
                        <a:ea typeface="+mn-ea"/>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algn="ctr">
                        <a:lnSpc>
                          <a:spcPct val="115000"/>
                        </a:lnSpc>
                        <a:spcAft>
                          <a:spcPts val="0"/>
                        </a:spcAft>
                      </a:pPr>
                      <a:r>
                        <a:rPr kumimoji="0" lang="en-ZA" sz="1400" b="1" i="0" u="none" strike="noStrike" kern="1200" cap="none" spc="0" normalizeH="0" baseline="0" dirty="0" smtClean="0">
                          <a:ln>
                            <a:noFill/>
                          </a:ln>
                          <a:solidFill>
                            <a:schemeClr val="bg1"/>
                          </a:solidFill>
                          <a:effectLst/>
                          <a:uLnTx/>
                          <a:uFillTx/>
                          <a:latin typeface="Arial Narrow" pitchFamily="34" charset="0"/>
                          <a:ea typeface="+mn-ea"/>
                          <a:cs typeface="Arial" pitchFamily="34" charset="0"/>
                        </a:rPr>
                        <a:t>Annual Target </a:t>
                      </a:r>
                      <a:endParaRPr kumimoji="0" lang="en-ZA" sz="1400" b="1" i="0" u="none" strike="noStrike" kern="1200" cap="none" spc="0" normalizeH="0" baseline="0" dirty="0">
                        <a:ln>
                          <a:noFill/>
                        </a:ln>
                        <a:solidFill>
                          <a:schemeClr val="bg1"/>
                        </a:solidFill>
                        <a:effectLst/>
                        <a:uLnTx/>
                        <a:uFillTx/>
                        <a:latin typeface="Arial Narrow" pitchFamily="34" charset="0"/>
                        <a:ea typeface="+mn-ea"/>
                        <a:cs typeface="Arial" pitchFamily="34" charset="0"/>
                      </a:endParaRPr>
                    </a:p>
                    <a:p>
                      <a:pPr algn="ctr">
                        <a:lnSpc>
                          <a:spcPct val="115000"/>
                        </a:lnSpc>
                        <a:spcAft>
                          <a:spcPts val="0"/>
                        </a:spcAft>
                      </a:pPr>
                      <a:r>
                        <a:rPr kumimoji="0" lang="en-ZA" sz="1400" b="1" i="0" u="none" strike="noStrike" kern="1200" cap="none" spc="0" normalizeH="0" baseline="0" dirty="0">
                          <a:ln>
                            <a:noFill/>
                          </a:ln>
                          <a:solidFill>
                            <a:schemeClr val="bg1"/>
                          </a:solidFill>
                          <a:effectLst/>
                          <a:uLnTx/>
                          <a:uFillTx/>
                          <a:latin typeface="Arial Narrow" pitchFamily="34" charset="0"/>
                          <a:ea typeface="+mn-ea"/>
                          <a:cs typeface="Arial" pitchFamily="34" charset="0"/>
                        </a:rPr>
                        <a:t>2014/15</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smtClean="0">
                          <a:ln>
                            <a:noFill/>
                          </a:ln>
                          <a:solidFill>
                            <a:schemeClr val="bg1"/>
                          </a:solidFill>
                          <a:effectLst/>
                          <a:uLnTx/>
                          <a:uFillTx/>
                          <a:latin typeface="Arial Narrow" pitchFamily="34" charset="0"/>
                          <a:ea typeface="+mn-ea"/>
                          <a:cs typeface="Arial" pitchFamily="34" charset="0"/>
                        </a:rPr>
                        <a:t>Achievements/Challenges/Corrective measures</a:t>
                      </a:r>
                    </a:p>
                  </a:txBody>
                  <a:tcPr marL="91454" marR="9145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r>
              <a:tr h="2443540">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kumimoji="0" lang="en-ZA" sz="1400" b="0" i="0" u="none" strike="noStrike" kern="1200" cap="none" spc="0" normalizeH="0" baseline="0" noProof="0" dirty="0" smtClean="0">
                          <a:ln>
                            <a:noFill/>
                          </a:ln>
                          <a:solidFill>
                            <a:srgbClr val="000000"/>
                          </a:solidFill>
                          <a:effectLst/>
                          <a:uLnTx/>
                          <a:uFillTx/>
                          <a:latin typeface="Arial Narrow"/>
                          <a:ea typeface="Calibri"/>
                          <a:cs typeface="ArialMT"/>
                        </a:rPr>
                        <a:t>Percentage of young people placed in exit</a:t>
                      </a:r>
                    </a:p>
                    <a:p>
                      <a:pPr marL="0" marR="0" lvl="0" indent="0" algn="l" defTabSz="457200" rtl="0" eaLnBrk="1" fontAlgn="auto" latinLnBrk="0" hangingPunct="1">
                        <a:lnSpc>
                          <a:spcPct val="115000"/>
                        </a:lnSpc>
                        <a:spcBef>
                          <a:spcPts val="0"/>
                        </a:spcBef>
                        <a:spcAft>
                          <a:spcPts val="0"/>
                        </a:spcAft>
                        <a:buClrTx/>
                        <a:buSzTx/>
                        <a:buFontTx/>
                        <a:buNone/>
                        <a:tabLst/>
                        <a:defRPr/>
                      </a:pPr>
                      <a:r>
                        <a:rPr kumimoji="0" lang="en-ZA" sz="1400" b="0" i="0" u="none" strike="noStrike" kern="1200" cap="none" spc="0" normalizeH="0" baseline="0" noProof="0" dirty="0" smtClean="0">
                          <a:ln>
                            <a:noFill/>
                          </a:ln>
                          <a:solidFill>
                            <a:srgbClr val="000000"/>
                          </a:solidFill>
                          <a:effectLst/>
                          <a:uLnTx/>
                          <a:uFillTx/>
                          <a:latin typeface="Arial Narrow"/>
                          <a:ea typeface="Calibri"/>
                          <a:cs typeface="ArialMT"/>
                        </a:rPr>
                        <a:t>Opportunities through Youth Environment Services  (YES)</a:t>
                      </a:r>
                    </a:p>
                    <a:p>
                      <a:pPr marL="0" marR="0" lvl="0" indent="0" algn="l" defTabSz="457200" rtl="0" eaLnBrk="1" fontAlgn="auto" latinLnBrk="0" hangingPunct="1">
                        <a:lnSpc>
                          <a:spcPct val="115000"/>
                        </a:lnSpc>
                        <a:spcBef>
                          <a:spcPts val="0"/>
                        </a:spcBef>
                        <a:spcAft>
                          <a:spcPts val="0"/>
                        </a:spcAft>
                        <a:buClrTx/>
                        <a:buSzTx/>
                        <a:buFontTx/>
                        <a:buNone/>
                        <a:tabLst/>
                        <a:defRPr/>
                      </a:pPr>
                      <a:r>
                        <a:rPr kumimoji="0" lang="en-ZA" sz="1400" b="0" i="0" u="none" strike="noStrike" kern="1200" cap="none" spc="0" normalizeH="0" baseline="0" noProof="0" dirty="0" smtClean="0">
                          <a:ln>
                            <a:noFill/>
                          </a:ln>
                          <a:solidFill>
                            <a:srgbClr val="000000"/>
                          </a:solidFill>
                          <a:effectLst/>
                          <a:uLnTx/>
                          <a:uFillTx/>
                          <a:latin typeface="Arial Narrow"/>
                          <a:ea typeface="Calibri"/>
                          <a:cs typeface="ArialMT"/>
                        </a:rPr>
                        <a:t>programme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just">
                        <a:lnSpc>
                          <a:spcPct val="115000"/>
                        </a:lnSpc>
                        <a:spcAft>
                          <a:spcPts val="0"/>
                        </a:spcAft>
                      </a:pPr>
                      <a:r>
                        <a:rPr kumimoji="0" lang="en-ZA" sz="1400" b="0" i="0" u="none" strike="noStrike" kern="1200" cap="none" spc="0" normalizeH="0" baseline="0" dirty="0" smtClean="0">
                          <a:ln>
                            <a:noFill/>
                          </a:ln>
                          <a:solidFill>
                            <a:srgbClr val="000000"/>
                          </a:solidFill>
                          <a:effectLst/>
                          <a:uLnTx/>
                          <a:uFillTx/>
                          <a:latin typeface="Arial Narrow"/>
                          <a:ea typeface="Calibri"/>
                          <a:cs typeface="ArialMT"/>
                        </a:rPr>
                        <a:t>N/A</a:t>
                      </a:r>
                      <a:endParaRPr kumimoji="0" lang="en-ZA" sz="1400" b="0" i="0" u="none" strike="noStrike" kern="1200" cap="none" spc="0" normalizeH="0" baseline="0" dirty="0">
                        <a:ln>
                          <a:noFill/>
                        </a:ln>
                        <a:solidFill>
                          <a:srgbClr val="000000"/>
                        </a:solidFill>
                        <a:effectLst/>
                        <a:uLnTx/>
                        <a:uFillTx/>
                        <a:latin typeface="Arial Narrow"/>
                        <a:ea typeface="Calibri"/>
                        <a:cs typeface="ArialM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just">
                        <a:lnSpc>
                          <a:spcPct val="115000"/>
                        </a:lnSpc>
                        <a:spcAft>
                          <a:spcPts val="0"/>
                        </a:spcAft>
                      </a:pPr>
                      <a:r>
                        <a:rPr kumimoji="0" lang="en-ZA" sz="1400" b="0" i="0" u="none" strike="noStrike" kern="1200" cap="none" spc="0" normalizeH="0" baseline="0" dirty="0">
                          <a:ln>
                            <a:noFill/>
                          </a:ln>
                          <a:solidFill>
                            <a:srgbClr val="000000"/>
                          </a:solidFill>
                          <a:effectLst/>
                          <a:uLnTx/>
                          <a:uFillTx/>
                          <a:latin typeface="Arial Narrow"/>
                          <a:ea typeface="Calibri"/>
                          <a:cs typeface="ArialMT"/>
                        </a:rPr>
                        <a:t>75%</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457200" rtl="0" eaLnBrk="1" fontAlgn="auto"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black"/>
                          </a:solidFill>
                          <a:effectLst/>
                          <a:uLnTx/>
                          <a:uFillTx/>
                          <a:latin typeface="Arial Narrow" pitchFamily="34" charset="0"/>
                          <a:ea typeface="+mn-ea"/>
                          <a:cs typeface="+mn-cs"/>
                        </a:rPr>
                        <a:t>Progress:</a:t>
                      </a:r>
                    </a:p>
                    <a:p>
                      <a:pPr marL="0" marR="0" lvl="0" indent="0" algn="just" defTabSz="457200" rtl="0" eaLnBrk="1" fontAlgn="auto" latinLnBrk="0" hangingPunct="1">
                        <a:lnSpc>
                          <a:spcPct val="115000"/>
                        </a:lnSpc>
                        <a:spcBef>
                          <a:spcPts val="0"/>
                        </a:spcBef>
                        <a:spcAft>
                          <a:spcPts val="0"/>
                        </a:spcAft>
                        <a:buClrTx/>
                        <a:buSzTx/>
                        <a:buFontTx/>
                        <a:buNone/>
                        <a:tabLst/>
                        <a:defRPr/>
                      </a:pPr>
                      <a:r>
                        <a:rPr kumimoji="0" lang="en-ZA" sz="1400" b="0" i="0" u="none" strike="noStrike" kern="1200" cap="none" spc="0" normalizeH="0" baseline="0" noProof="0" dirty="0" smtClean="0">
                          <a:ln>
                            <a:noFill/>
                          </a:ln>
                          <a:solidFill>
                            <a:srgbClr val="000000"/>
                          </a:solidFill>
                          <a:effectLst/>
                          <a:uLnTx/>
                          <a:uFillTx/>
                          <a:latin typeface="Arial Narrow"/>
                          <a:ea typeface="Calibri"/>
                          <a:cs typeface="ArialMT"/>
                        </a:rPr>
                        <a:t>39%  (337/858) young people placed in exit opportunities after participation in the Youth Environmental Service (YES)  Programme </a:t>
                      </a:r>
                    </a:p>
                    <a:p>
                      <a:pPr marL="0" marR="0" lvl="0" indent="0" algn="just" defTabSz="457200" rtl="0" eaLnBrk="1" fontAlgn="auto"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black"/>
                          </a:solidFill>
                          <a:effectLst/>
                          <a:uLnTx/>
                          <a:uFillTx/>
                          <a:latin typeface="Arial Narrow" pitchFamily="34" charset="0"/>
                          <a:ea typeface="+mn-ea"/>
                          <a:cs typeface="+mn-cs"/>
                        </a:rPr>
                        <a:t>Challenge:</a:t>
                      </a:r>
                    </a:p>
                    <a:p>
                      <a:pPr marL="0" marR="0" lvl="0" indent="0" algn="l" defTabSz="457200" rtl="0" eaLnBrk="1" fontAlgn="auto" latinLnBrk="0" hangingPunct="1">
                        <a:lnSpc>
                          <a:spcPct val="115000"/>
                        </a:lnSpc>
                        <a:spcBef>
                          <a:spcPts val="0"/>
                        </a:spcBef>
                        <a:spcAft>
                          <a:spcPts val="0"/>
                        </a:spcAft>
                        <a:buClrTx/>
                        <a:buSzTx/>
                        <a:buFontTx/>
                        <a:buNone/>
                        <a:tabLst/>
                        <a:defRPr/>
                      </a:pPr>
                      <a:r>
                        <a:rPr kumimoji="0" lang="en-ZA" sz="1400" b="0" i="0" u="none" strike="noStrike" kern="1200" cap="none" spc="0" normalizeH="0" baseline="0" noProof="0" dirty="0" smtClean="0">
                          <a:ln>
                            <a:noFill/>
                          </a:ln>
                          <a:solidFill>
                            <a:srgbClr val="000000"/>
                          </a:solidFill>
                          <a:effectLst/>
                          <a:uLnTx/>
                          <a:uFillTx/>
                          <a:latin typeface="Arial Narrow"/>
                          <a:ea typeface="Calibri"/>
                          <a:cs typeface="ArialMT"/>
                        </a:rPr>
                        <a:t>lack of placement opportunities as employers prefer unemployed graduates over young people with only Senior certificate and one year training.</a:t>
                      </a:r>
                    </a:p>
                    <a:p>
                      <a:pPr marL="0" marR="0" lvl="0" indent="0" algn="l" defTabSz="457200" rtl="0" eaLnBrk="1" fontAlgn="auto"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black"/>
                          </a:solidFill>
                          <a:effectLst/>
                          <a:uLnTx/>
                          <a:uFillTx/>
                          <a:latin typeface="Arial Narrow" pitchFamily="34" charset="0"/>
                          <a:ea typeface="+mn-ea"/>
                          <a:cs typeface="+mn-cs"/>
                        </a:rPr>
                        <a:t>Corrective Measure:</a:t>
                      </a:r>
                    </a:p>
                    <a:p>
                      <a:pPr marL="0" marR="0" lvl="0" indent="0" algn="l" defTabSz="457200" rtl="0" eaLnBrk="1" fontAlgn="auto" latinLnBrk="0" hangingPunct="1">
                        <a:lnSpc>
                          <a:spcPct val="115000"/>
                        </a:lnSpc>
                        <a:spcBef>
                          <a:spcPts val="0"/>
                        </a:spcBef>
                        <a:spcAft>
                          <a:spcPts val="0"/>
                        </a:spcAft>
                        <a:buClrTx/>
                        <a:buSzTx/>
                        <a:buFontTx/>
                        <a:buNone/>
                        <a:tabLst/>
                        <a:defRPr/>
                      </a:pPr>
                      <a:r>
                        <a:rPr kumimoji="0" lang="en-ZA" sz="1400" b="0" i="0" u="none" strike="noStrike" kern="1200" cap="none" spc="0" normalizeH="0" baseline="0" noProof="0" dirty="0" smtClean="0">
                          <a:ln>
                            <a:noFill/>
                          </a:ln>
                          <a:solidFill>
                            <a:srgbClr val="000000"/>
                          </a:solidFill>
                          <a:effectLst/>
                          <a:uLnTx/>
                          <a:uFillTx/>
                          <a:latin typeface="Arial Narrow"/>
                          <a:ea typeface="Calibri"/>
                          <a:cs typeface="ArialMT"/>
                        </a:rPr>
                        <a:t>Review the targets based on the baseline aligned to demand by the labour market.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05570">
                <a:tc>
                  <a:txBody>
                    <a:bodyPr/>
                    <a:lstStyle/>
                    <a:p>
                      <a:r>
                        <a:rPr kumimoji="0" lang="en-ZA" sz="1400" b="0" i="0" u="none" strike="noStrike" kern="1200" cap="none" spc="0" normalizeH="0" baseline="0" dirty="0" smtClean="0">
                          <a:ln>
                            <a:noFill/>
                          </a:ln>
                          <a:solidFill>
                            <a:srgbClr val="000000"/>
                          </a:solidFill>
                          <a:effectLst/>
                          <a:uLnTx/>
                          <a:uFillTx/>
                          <a:latin typeface="Arial Narrow"/>
                          <a:ea typeface="Calibri"/>
                          <a:cs typeface="ArialMT"/>
                        </a:rPr>
                        <a:t>Number of overnight</a:t>
                      </a:r>
                    </a:p>
                    <a:p>
                      <a:r>
                        <a:rPr kumimoji="0" lang="en-ZA" sz="1400" b="0" i="0" u="none" strike="noStrike" kern="1200" cap="none" spc="0" normalizeH="0" baseline="0" dirty="0" smtClean="0">
                          <a:ln>
                            <a:noFill/>
                          </a:ln>
                          <a:solidFill>
                            <a:srgbClr val="000000"/>
                          </a:solidFill>
                          <a:effectLst/>
                          <a:uLnTx/>
                          <a:uFillTx/>
                          <a:latin typeface="Arial Narrow"/>
                          <a:ea typeface="Calibri"/>
                          <a:cs typeface="ArialMT"/>
                        </a:rPr>
                        <a:t>visitor and staff</a:t>
                      </a:r>
                    </a:p>
                    <a:p>
                      <a:r>
                        <a:rPr kumimoji="0" lang="en-ZA" sz="1400" b="0" i="0" u="none" strike="noStrike" kern="1200" cap="none" spc="0" normalizeH="0" baseline="0" dirty="0" smtClean="0">
                          <a:ln>
                            <a:noFill/>
                          </a:ln>
                          <a:solidFill>
                            <a:srgbClr val="000000"/>
                          </a:solidFill>
                          <a:effectLst/>
                          <a:uLnTx/>
                          <a:uFillTx/>
                          <a:latin typeface="Arial Narrow"/>
                          <a:ea typeface="Calibri"/>
                          <a:cs typeface="ArialMT"/>
                        </a:rPr>
                        <a:t>accommodation units</a:t>
                      </a:r>
                    </a:p>
                    <a:p>
                      <a:r>
                        <a:rPr kumimoji="0" lang="en-ZA" sz="1400" b="0" i="0" u="none" strike="noStrike" kern="1200" cap="none" spc="0" normalizeH="0" baseline="0" dirty="0" smtClean="0">
                          <a:ln>
                            <a:noFill/>
                          </a:ln>
                          <a:solidFill>
                            <a:srgbClr val="000000"/>
                          </a:solidFill>
                          <a:effectLst/>
                          <a:uLnTx/>
                          <a:uFillTx/>
                          <a:latin typeface="Arial Narrow"/>
                          <a:ea typeface="Calibri"/>
                          <a:cs typeface="ArialMT"/>
                        </a:rPr>
                        <a:t>established</a:t>
                      </a: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just">
                        <a:lnSpc>
                          <a:spcPct val="115000"/>
                        </a:lnSpc>
                        <a:spcAft>
                          <a:spcPts val="0"/>
                        </a:spcAft>
                      </a:pPr>
                      <a:r>
                        <a:rPr kumimoji="0" lang="en-ZA" sz="1400" b="0" i="0" u="none" strike="noStrike" kern="1200" cap="none" spc="0" normalizeH="0" baseline="0" dirty="0">
                          <a:ln>
                            <a:noFill/>
                          </a:ln>
                          <a:solidFill>
                            <a:srgbClr val="000000"/>
                          </a:solidFill>
                          <a:effectLst/>
                          <a:uLnTx/>
                          <a:uFillTx/>
                          <a:latin typeface="Arial Narrow"/>
                          <a:ea typeface="Calibri"/>
                          <a:cs typeface="ArialMT"/>
                        </a:rPr>
                        <a:t>104</a:t>
                      </a:r>
                    </a:p>
                  </a:txBody>
                  <a:tcPr marL="68580" marR="68580" marT="0" marB="0">
                    <a:lnT w="12700" cap="flat" cmpd="sng" algn="ctr">
                      <a:solidFill>
                        <a:schemeClr val="tx1"/>
                      </a:solidFill>
                      <a:prstDash val="solid"/>
                      <a:round/>
                      <a:headEnd type="none" w="med" len="med"/>
                      <a:tailEnd type="none" w="med" len="med"/>
                    </a:lnT>
                  </a:tcPr>
                </a:tc>
                <a:tc>
                  <a:txBody>
                    <a:bodyPr/>
                    <a:lstStyle/>
                    <a:p>
                      <a:pPr algn="just">
                        <a:lnSpc>
                          <a:spcPct val="115000"/>
                        </a:lnSpc>
                        <a:spcAft>
                          <a:spcPts val="0"/>
                        </a:spcAft>
                      </a:pPr>
                      <a:r>
                        <a:rPr kumimoji="0" lang="en-ZA" sz="1400" b="0" i="0" u="none" strike="noStrike" kern="1200" cap="none" spc="0" normalizeH="0" baseline="0" dirty="0">
                          <a:ln>
                            <a:noFill/>
                          </a:ln>
                          <a:solidFill>
                            <a:srgbClr val="000000"/>
                          </a:solidFill>
                          <a:effectLst/>
                          <a:uLnTx/>
                          <a:uFillTx/>
                          <a:latin typeface="Arial Narrow"/>
                          <a:ea typeface="Calibri"/>
                          <a:cs typeface="ArialMT"/>
                        </a:rPr>
                        <a:t>22</a:t>
                      </a: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457200" rtl="0" eaLnBrk="1" fontAlgn="auto"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black"/>
                          </a:solidFill>
                          <a:effectLst/>
                          <a:uLnTx/>
                          <a:uFillTx/>
                          <a:latin typeface="Arial Narrow" pitchFamily="34" charset="0"/>
                          <a:ea typeface="+mn-ea"/>
                          <a:cs typeface="+mn-cs"/>
                        </a:rPr>
                        <a:t>Progress:</a:t>
                      </a:r>
                    </a:p>
                    <a:p>
                      <a:pPr marL="0" marR="0" lvl="0" indent="0" algn="l" defTabSz="457200" rtl="0" eaLnBrk="1" fontAlgn="auto" latinLnBrk="0" hangingPunct="1">
                        <a:lnSpc>
                          <a:spcPct val="115000"/>
                        </a:lnSpc>
                        <a:spcBef>
                          <a:spcPts val="0"/>
                        </a:spcBef>
                        <a:spcAft>
                          <a:spcPts val="0"/>
                        </a:spcAft>
                        <a:buClrTx/>
                        <a:buSzTx/>
                        <a:buFontTx/>
                        <a:buNone/>
                        <a:tabLst/>
                        <a:defRPr/>
                      </a:pPr>
                      <a:r>
                        <a:rPr kumimoji="0" lang="en-ZA" sz="1400" b="0" i="0" u="none" strike="noStrike" kern="1200" cap="none" spc="0" normalizeH="0" baseline="0" noProof="0" dirty="0" smtClean="0">
                          <a:ln>
                            <a:noFill/>
                          </a:ln>
                          <a:solidFill>
                            <a:srgbClr val="000000"/>
                          </a:solidFill>
                          <a:effectLst/>
                          <a:uLnTx/>
                          <a:uFillTx/>
                          <a:latin typeface="Arial Narrow"/>
                          <a:ea typeface="Calibri"/>
                          <a:cs typeface="ArialMT"/>
                        </a:rPr>
                        <a:t>33 (31 overnight visitor and staff accommodation units established and 2 units renovated)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2" name="Slide Number Placeholder 1"/>
          <p:cNvSpPr>
            <a:spLocks noGrp="1"/>
          </p:cNvSpPr>
          <p:nvPr>
            <p:ph type="sldNum" sz="quarter" idx="12"/>
          </p:nvPr>
        </p:nvSpPr>
        <p:spPr/>
        <p:txBody>
          <a:bodyPr/>
          <a:lstStyle/>
          <a:p>
            <a:pPr>
              <a:defRPr/>
            </a:pPr>
            <a:fld id="{9C457303-9F10-4D8F-8D76-077531F17F12}" type="slidenum">
              <a:rPr lang="en-US" smtClean="0">
                <a:solidFill>
                  <a:prstClr val="black">
                    <a:tint val="75000"/>
                  </a:prstClr>
                </a:solidFill>
              </a:rPr>
              <a:pPr>
                <a:defRPr/>
              </a:pPr>
              <a:t>76</a:t>
            </a:fld>
            <a:endParaRPr lang="en-US">
              <a:solidFill>
                <a:prstClr val="black">
                  <a:tint val="75000"/>
                </a:prstClr>
              </a:solidFill>
            </a:endParaRPr>
          </a:p>
        </p:txBody>
      </p:sp>
    </p:spTree>
    <p:extLst>
      <p:ext uri="{BB962C8B-B14F-4D97-AF65-F5344CB8AC3E}">
        <p14:creationId xmlns:p14="http://schemas.microsoft.com/office/powerpoint/2010/main" val="354519994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Title 1"/>
          <p:cNvSpPr>
            <a:spLocks noGrp="1"/>
          </p:cNvSpPr>
          <p:nvPr>
            <p:ph type="title"/>
          </p:nvPr>
        </p:nvSpPr>
        <p:spPr>
          <a:xfrm>
            <a:off x="457200" y="97658"/>
            <a:ext cx="8229600" cy="584344"/>
          </a:xfrm>
        </p:spPr>
        <p:txBody>
          <a:bodyPr/>
          <a:lstStyle/>
          <a:p>
            <a:pPr eaLnBrk="1" hangingPunct="1"/>
            <a:r>
              <a:rPr lang="en-ZA" altLang="en-US" sz="2600" dirty="0">
                <a:solidFill>
                  <a:srgbClr val="008000"/>
                </a:solidFill>
              </a:rPr>
              <a:t>PROGRAMME 6: </a:t>
            </a:r>
            <a:r>
              <a:rPr lang="en-US" altLang="en-US" sz="2600" dirty="0">
                <a:solidFill>
                  <a:srgbClr val="008000"/>
                </a:solidFill>
              </a:rPr>
              <a:t>ENVIRONMENTAL PROGRAMMES</a:t>
            </a:r>
          </a:p>
        </p:txBody>
      </p:sp>
      <p:graphicFrame>
        <p:nvGraphicFramePr>
          <p:cNvPr id="12" name="Group 121"/>
          <p:cNvGraphicFramePr>
            <a:graphicFrameLocks noGrp="1"/>
          </p:cNvGraphicFramePr>
          <p:nvPr>
            <p:ph idx="1"/>
            <p:extLst>
              <p:ext uri="{D42A27DB-BD31-4B8C-83A1-F6EECF244321}">
                <p14:modId xmlns:p14="http://schemas.microsoft.com/office/powerpoint/2010/main" val="2869839259"/>
              </p:ext>
            </p:extLst>
          </p:nvPr>
        </p:nvGraphicFramePr>
        <p:xfrm>
          <a:off x="349590" y="804832"/>
          <a:ext cx="8337210" cy="2178313"/>
        </p:xfrm>
        <a:graphic>
          <a:graphicData uri="http://schemas.openxmlformats.org/drawingml/2006/table">
            <a:tbl>
              <a:tblPr/>
              <a:tblGrid>
                <a:gridCol w="2560758"/>
                <a:gridCol w="1759975"/>
                <a:gridCol w="1720324"/>
                <a:gridCol w="2296153"/>
              </a:tblGrid>
              <a:tr h="355228">
                <a:tc gridSpan="4">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schemeClr val="bg1"/>
                          </a:solidFill>
                          <a:effectLst/>
                          <a:uLnTx/>
                          <a:uFillTx/>
                          <a:latin typeface="Arial Narrow" pitchFamily="34" charset="0"/>
                          <a:ea typeface="+mn-ea"/>
                          <a:cs typeface="+mn-cs"/>
                        </a:rPr>
                        <a:t>SO: Improved socio-economic benefits within the environmental sector </a:t>
                      </a:r>
                    </a:p>
                  </a:txBody>
                  <a:tcPr marL="91454" marR="9145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hMerge="1">
                  <a:txBody>
                    <a:bodyPr/>
                    <a:lstStyle/>
                    <a:p>
                      <a:endParaRPr lang="en-ZA"/>
                    </a:p>
                  </a:txBody>
                  <a:tcPr/>
                </a:tc>
                <a:tc hMerge="1">
                  <a:txBody>
                    <a:bodyPr/>
                    <a:lstStyle/>
                    <a:p>
                      <a:endParaRPr lang="en-ZA"/>
                    </a:p>
                  </a:txBody>
                  <a:tcPr/>
                </a:tc>
                <a:tc hMerge="1">
                  <a:txBody>
                    <a:bodyPr/>
                    <a:lstStyle/>
                    <a:p>
                      <a:endParaRPr lang="en-ZA"/>
                    </a:p>
                  </a:txBody>
                  <a:tcPr/>
                </a:tc>
              </a:tr>
              <a:tr h="41921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smtClean="0">
                          <a:ln>
                            <a:noFill/>
                          </a:ln>
                          <a:solidFill>
                            <a:schemeClr val="bg1"/>
                          </a:solidFill>
                          <a:effectLst/>
                          <a:latin typeface="Arial Narrow" pitchFamily="34" charset="0"/>
                          <a:ea typeface="+mn-ea"/>
                          <a:cs typeface="Arial" charset="0"/>
                        </a:rPr>
                        <a:t>Performance indicator </a:t>
                      </a:r>
                    </a:p>
                  </a:txBody>
                  <a:tcPr marL="91454" marR="9145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algn="ctr">
                        <a:lnSpc>
                          <a:spcPct val="115000"/>
                        </a:lnSpc>
                        <a:spcAft>
                          <a:spcPts val="0"/>
                        </a:spcAft>
                      </a:pPr>
                      <a:r>
                        <a:rPr kumimoji="0" lang="en-ZA" sz="1400" b="1" i="0" u="none" strike="noStrike" kern="1200" cap="none" spc="0" normalizeH="0" baseline="0" dirty="0" smtClean="0">
                          <a:ln>
                            <a:noFill/>
                          </a:ln>
                          <a:solidFill>
                            <a:schemeClr val="bg1"/>
                          </a:solidFill>
                          <a:effectLst/>
                          <a:uLnTx/>
                          <a:uFillTx/>
                          <a:latin typeface="Arial Narrow" pitchFamily="34" charset="0"/>
                          <a:ea typeface="+mn-ea"/>
                          <a:cs typeface="Arial" pitchFamily="34" charset="0"/>
                        </a:rPr>
                        <a:t>Baseline </a:t>
                      </a:r>
                      <a:endParaRPr kumimoji="0" lang="en-ZA" sz="1400" b="1" i="0" u="none" strike="noStrike" kern="1200" cap="none" spc="0" normalizeH="0" baseline="0" dirty="0">
                        <a:ln>
                          <a:noFill/>
                        </a:ln>
                        <a:solidFill>
                          <a:schemeClr val="bg1"/>
                        </a:solidFill>
                        <a:effectLst/>
                        <a:uLnTx/>
                        <a:uFillTx/>
                        <a:latin typeface="Arial Narrow" pitchFamily="34" charset="0"/>
                        <a:ea typeface="+mn-ea"/>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algn="ctr">
                        <a:lnSpc>
                          <a:spcPct val="115000"/>
                        </a:lnSpc>
                        <a:spcAft>
                          <a:spcPts val="0"/>
                        </a:spcAft>
                      </a:pPr>
                      <a:r>
                        <a:rPr kumimoji="0" lang="en-ZA" sz="1400" b="1" i="0" u="none" strike="noStrike" kern="1200" cap="none" spc="0" normalizeH="0" baseline="0" dirty="0" smtClean="0">
                          <a:ln>
                            <a:noFill/>
                          </a:ln>
                          <a:solidFill>
                            <a:schemeClr val="bg1"/>
                          </a:solidFill>
                          <a:effectLst/>
                          <a:uLnTx/>
                          <a:uFillTx/>
                          <a:latin typeface="Arial Narrow" pitchFamily="34" charset="0"/>
                          <a:ea typeface="+mn-ea"/>
                          <a:cs typeface="Arial" pitchFamily="34" charset="0"/>
                        </a:rPr>
                        <a:t>Annual Target </a:t>
                      </a:r>
                      <a:endParaRPr kumimoji="0" lang="en-ZA" sz="1400" b="1" i="0" u="none" strike="noStrike" kern="1200" cap="none" spc="0" normalizeH="0" baseline="0" dirty="0">
                        <a:ln>
                          <a:noFill/>
                        </a:ln>
                        <a:solidFill>
                          <a:schemeClr val="bg1"/>
                        </a:solidFill>
                        <a:effectLst/>
                        <a:uLnTx/>
                        <a:uFillTx/>
                        <a:latin typeface="Arial Narrow" pitchFamily="34" charset="0"/>
                        <a:ea typeface="+mn-ea"/>
                        <a:cs typeface="Arial" pitchFamily="34" charset="0"/>
                      </a:endParaRPr>
                    </a:p>
                    <a:p>
                      <a:pPr algn="ctr">
                        <a:lnSpc>
                          <a:spcPct val="115000"/>
                        </a:lnSpc>
                        <a:spcAft>
                          <a:spcPts val="0"/>
                        </a:spcAft>
                      </a:pPr>
                      <a:r>
                        <a:rPr kumimoji="0" lang="en-ZA" sz="1400" b="1" i="0" u="none" strike="noStrike" kern="1200" cap="none" spc="0" normalizeH="0" baseline="0" dirty="0">
                          <a:ln>
                            <a:noFill/>
                          </a:ln>
                          <a:solidFill>
                            <a:schemeClr val="bg1"/>
                          </a:solidFill>
                          <a:effectLst/>
                          <a:uLnTx/>
                          <a:uFillTx/>
                          <a:latin typeface="Arial Narrow" pitchFamily="34" charset="0"/>
                          <a:ea typeface="+mn-ea"/>
                          <a:cs typeface="Arial" pitchFamily="34" charset="0"/>
                        </a:rPr>
                        <a:t>2014/15</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smtClean="0">
                          <a:ln>
                            <a:noFill/>
                          </a:ln>
                          <a:solidFill>
                            <a:schemeClr val="bg1"/>
                          </a:solidFill>
                          <a:effectLst/>
                          <a:uLnTx/>
                          <a:uFillTx/>
                          <a:latin typeface="Arial Narrow" pitchFamily="34" charset="0"/>
                          <a:ea typeface="+mn-ea"/>
                          <a:cs typeface="Arial" pitchFamily="34" charset="0"/>
                        </a:rPr>
                        <a:t>Achievements/Challenges/Corrective measures</a:t>
                      </a:r>
                    </a:p>
                  </a:txBody>
                  <a:tcPr marL="91454" marR="9145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r>
              <a:tr h="668852">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kumimoji="0" lang="en-ZA" sz="1400" b="0" i="0" u="none" strike="noStrike" kern="1200" cap="none" spc="0" normalizeH="0" baseline="0" noProof="0" dirty="0" smtClean="0">
                          <a:ln>
                            <a:noFill/>
                          </a:ln>
                          <a:solidFill>
                            <a:srgbClr val="000000"/>
                          </a:solidFill>
                          <a:effectLst/>
                          <a:uLnTx/>
                          <a:uFillTx/>
                          <a:latin typeface="Arial Narrow"/>
                          <a:ea typeface="Calibri"/>
                          <a:cs typeface="ArialMT"/>
                        </a:rPr>
                        <a:t>Number of school</a:t>
                      </a:r>
                    </a:p>
                    <a:p>
                      <a:pPr marL="0" marR="0" lvl="0" indent="0" algn="l" defTabSz="457200" rtl="0" eaLnBrk="1" fontAlgn="auto" latinLnBrk="0" hangingPunct="1">
                        <a:lnSpc>
                          <a:spcPct val="115000"/>
                        </a:lnSpc>
                        <a:spcBef>
                          <a:spcPts val="0"/>
                        </a:spcBef>
                        <a:spcAft>
                          <a:spcPts val="0"/>
                        </a:spcAft>
                        <a:buClrTx/>
                        <a:buSzTx/>
                        <a:buFontTx/>
                        <a:buNone/>
                        <a:tabLst/>
                        <a:defRPr/>
                      </a:pPr>
                      <a:r>
                        <a:rPr kumimoji="0" lang="en-ZA" sz="1400" b="0" i="0" u="none" strike="noStrike" kern="1200" cap="none" spc="0" normalizeH="0" baseline="0" noProof="0" dirty="0" smtClean="0">
                          <a:ln>
                            <a:noFill/>
                          </a:ln>
                          <a:solidFill>
                            <a:srgbClr val="000000"/>
                          </a:solidFill>
                          <a:effectLst/>
                          <a:uLnTx/>
                          <a:uFillTx/>
                          <a:latin typeface="Arial Narrow"/>
                          <a:ea typeface="Calibri"/>
                          <a:cs typeface="ArialMT"/>
                        </a:rPr>
                        <a:t>desk equivalent</a:t>
                      </a:r>
                    </a:p>
                    <a:p>
                      <a:pPr marL="0" marR="0" lvl="0" indent="0" algn="l" defTabSz="457200" rtl="0" eaLnBrk="1" fontAlgn="auto" latinLnBrk="0" hangingPunct="1">
                        <a:lnSpc>
                          <a:spcPct val="115000"/>
                        </a:lnSpc>
                        <a:spcBef>
                          <a:spcPts val="0"/>
                        </a:spcBef>
                        <a:spcAft>
                          <a:spcPts val="0"/>
                        </a:spcAft>
                        <a:buClrTx/>
                        <a:buSzTx/>
                        <a:buFontTx/>
                        <a:buNone/>
                        <a:tabLst/>
                        <a:defRPr/>
                      </a:pPr>
                      <a:endParaRPr kumimoji="0" lang="en-ZA" sz="1400" b="0" i="0" u="none" strike="noStrike" kern="1200" cap="none" spc="0" normalizeH="0" baseline="0" noProof="0" dirty="0" smtClean="0">
                        <a:ln>
                          <a:noFill/>
                        </a:ln>
                        <a:solidFill>
                          <a:srgbClr val="000000"/>
                        </a:solidFill>
                        <a:effectLst/>
                        <a:uLnTx/>
                        <a:uFillTx/>
                        <a:latin typeface="Arial Narrow"/>
                        <a:ea typeface="Calibri"/>
                        <a:cs typeface="ArialM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457200" rtl="0" eaLnBrk="1" fontAlgn="auto" latinLnBrk="0" hangingPunct="1">
                        <a:lnSpc>
                          <a:spcPct val="115000"/>
                        </a:lnSpc>
                        <a:spcBef>
                          <a:spcPts val="0"/>
                        </a:spcBef>
                        <a:spcAft>
                          <a:spcPts val="0"/>
                        </a:spcAft>
                        <a:buClrTx/>
                        <a:buSzTx/>
                        <a:buFontTx/>
                        <a:buNone/>
                        <a:tabLst/>
                        <a:defRPr/>
                      </a:pPr>
                      <a:r>
                        <a:rPr kumimoji="0" lang="en-ZA" sz="1400" b="0" i="0" u="none" strike="noStrike" kern="1200" cap="none" spc="0" normalizeH="0" baseline="0" dirty="0">
                          <a:ln>
                            <a:noFill/>
                          </a:ln>
                          <a:solidFill>
                            <a:srgbClr val="000000"/>
                          </a:solidFill>
                          <a:effectLst/>
                          <a:uLnTx/>
                          <a:uFillTx/>
                          <a:latin typeface="Arial Narrow"/>
                          <a:ea typeface="Calibri"/>
                          <a:cs typeface="ArialMT"/>
                        </a:rPr>
                        <a:t>22 424</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457200" rtl="0" eaLnBrk="1" fontAlgn="auto" latinLnBrk="0" hangingPunct="1">
                        <a:lnSpc>
                          <a:spcPct val="115000"/>
                        </a:lnSpc>
                        <a:spcBef>
                          <a:spcPts val="0"/>
                        </a:spcBef>
                        <a:spcAft>
                          <a:spcPts val="0"/>
                        </a:spcAft>
                        <a:buClrTx/>
                        <a:buSzTx/>
                        <a:buFontTx/>
                        <a:buNone/>
                        <a:tabLst/>
                        <a:defRPr/>
                      </a:pPr>
                      <a:r>
                        <a:rPr kumimoji="0" lang="en-ZA" sz="1400" b="0" i="0" u="none" strike="noStrike" kern="1200" cap="none" spc="0" normalizeH="0" baseline="0" dirty="0">
                          <a:ln>
                            <a:noFill/>
                          </a:ln>
                          <a:solidFill>
                            <a:srgbClr val="000000"/>
                          </a:solidFill>
                          <a:effectLst/>
                          <a:uLnTx/>
                          <a:uFillTx/>
                          <a:latin typeface="Arial Narrow"/>
                          <a:ea typeface="Calibri"/>
                          <a:cs typeface="ArialMT"/>
                        </a:rPr>
                        <a:t>120 000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457200" rtl="0" eaLnBrk="1" fontAlgn="auto"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black"/>
                          </a:solidFill>
                          <a:effectLst/>
                          <a:uLnTx/>
                          <a:uFillTx/>
                          <a:latin typeface="Arial Narrow" pitchFamily="34" charset="0"/>
                          <a:ea typeface="+mn-ea"/>
                          <a:cs typeface="+mn-cs"/>
                        </a:rPr>
                        <a:t>Progress:</a:t>
                      </a:r>
                    </a:p>
                    <a:p>
                      <a:pPr marL="0" marR="0" lvl="0" indent="0" algn="l" defTabSz="457200" rtl="0" eaLnBrk="1" fontAlgn="auto" latinLnBrk="0" hangingPunct="1">
                        <a:lnSpc>
                          <a:spcPct val="115000"/>
                        </a:lnSpc>
                        <a:spcBef>
                          <a:spcPts val="0"/>
                        </a:spcBef>
                        <a:spcAft>
                          <a:spcPts val="0"/>
                        </a:spcAft>
                        <a:buClrTx/>
                        <a:buSzTx/>
                        <a:buFontTx/>
                        <a:buNone/>
                        <a:tabLst/>
                        <a:defRPr/>
                      </a:pPr>
                      <a:r>
                        <a:rPr kumimoji="0" lang="en-ZA" sz="1400" b="0" i="0" u="none" strike="noStrike" kern="1200" cap="none" spc="0" normalizeH="0" baseline="0" noProof="0" dirty="0" smtClean="0">
                          <a:ln>
                            <a:noFill/>
                          </a:ln>
                          <a:solidFill>
                            <a:srgbClr val="000000"/>
                          </a:solidFill>
                          <a:effectLst/>
                          <a:uLnTx/>
                          <a:uFillTx/>
                          <a:latin typeface="Arial Narrow"/>
                          <a:ea typeface="Calibri"/>
                          <a:cs typeface="ArialMT"/>
                        </a:rPr>
                        <a:t>160,090 school desk equivalent produced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05570">
                <a:tc>
                  <a:txBody>
                    <a:bodyPr/>
                    <a:lstStyle/>
                    <a:p>
                      <a:r>
                        <a:rPr kumimoji="0" lang="en-ZA" sz="1400" b="0" i="0" u="none" strike="noStrike" kern="1200" cap="none" spc="0" normalizeH="0" baseline="0" dirty="0" smtClean="0">
                          <a:ln>
                            <a:noFill/>
                          </a:ln>
                          <a:solidFill>
                            <a:schemeClr val="tx1"/>
                          </a:solidFill>
                          <a:effectLst/>
                          <a:uLnTx/>
                          <a:uFillTx/>
                          <a:latin typeface="Arial Narrow"/>
                          <a:ea typeface="Calibri"/>
                          <a:cs typeface="ArialMT"/>
                        </a:rPr>
                        <a:t>Number of Small ,Medium and Micro-sized Enterprises )  SMMEs utilised (empowerment) </a:t>
                      </a: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just">
                        <a:lnSpc>
                          <a:spcPct val="115000"/>
                        </a:lnSpc>
                        <a:spcAft>
                          <a:spcPts val="0"/>
                        </a:spcAft>
                      </a:pPr>
                      <a:r>
                        <a:rPr kumimoji="0" lang="en-ZA" sz="1400" b="0" i="0" u="none" strike="noStrike" kern="1200" cap="none" spc="0" normalizeH="0" baseline="0" dirty="0">
                          <a:ln>
                            <a:noFill/>
                          </a:ln>
                          <a:solidFill>
                            <a:srgbClr val="000000"/>
                          </a:solidFill>
                          <a:effectLst/>
                          <a:uLnTx/>
                          <a:uFillTx/>
                          <a:latin typeface="Arial Narrow"/>
                          <a:ea typeface="Calibri"/>
                          <a:cs typeface="ArialMT"/>
                        </a:rPr>
                        <a:t>2 611</a:t>
                      </a:r>
                    </a:p>
                  </a:txBody>
                  <a:tcPr marL="68580" marR="68580" marT="0" marB="0">
                    <a:lnT w="12700" cap="flat" cmpd="sng" algn="ctr">
                      <a:solidFill>
                        <a:schemeClr val="tx1"/>
                      </a:solidFill>
                      <a:prstDash val="solid"/>
                      <a:round/>
                      <a:headEnd type="none" w="med" len="med"/>
                      <a:tailEnd type="none" w="med" len="med"/>
                    </a:lnT>
                  </a:tcPr>
                </a:tc>
                <a:tc>
                  <a:txBody>
                    <a:bodyPr/>
                    <a:lstStyle/>
                    <a:p>
                      <a:pPr algn="just">
                        <a:lnSpc>
                          <a:spcPct val="115000"/>
                        </a:lnSpc>
                        <a:spcAft>
                          <a:spcPts val="0"/>
                        </a:spcAft>
                      </a:pPr>
                      <a:r>
                        <a:rPr kumimoji="0" lang="en-ZA" sz="1400" b="0" i="0" u="none" strike="noStrike" kern="1200" cap="none" spc="0" normalizeH="0" baseline="0" dirty="0">
                          <a:ln>
                            <a:noFill/>
                          </a:ln>
                          <a:solidFill>
                            <a:srgbClr val="000000"/>
                          </a:solidFill>
                          <a:effectLst/>
                          <a:uLnTx/>
                          <a:uFillTx/>
                          <a:latin typeface="Arial Narrow"/>
                          <a:ea typeface="Calibri"/>
                          <a:cs typeface="ArialMT"/>
                        </a:rPr>
                        <a:t>2 210 </a:t>
                      </a: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457200" rtl="0" eaLnBrk="1" fontAlgn="auto"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black"/>
                          </a:solidFill>
                          <a:effectLst/>
                          <a:uLnTx/>
                          <a:uFillTx/>
                          <a:latin typeface="Arial Narrow" pitchFamily="34" charset="0"/>
                          <a:ea typeface="+mn-ea"/>
                          <a:cs typeface="+mn-cs"/>
                        </a:rPr>
                        <a:t>Progress:</a:t>
                      </a:r>
                    </a:p>
                    <a:p>
                      <a:pPr marL="0" marR="0" lvl="0" indent="0" algn="just" defTabSz="457200" rtl="0" eaLnBrk="1" fontAlgn="auto" latinLnBrk="0" hangingPunct="1">
                        <a:lnSpc>
                          <a:spcPct val="115000"/>
                        </a:lnSpc>
                        <a:spcBef>
                          <a:spcPts val="0"/>
                        </a:spcBef>
                        <a:spcAft>
                          <a:spcPts val="0"/>
                        </a:spcAft>
                        <a:buClrTx/>
                        <a:buSzTx/>
                        <a:buFontTx/>
                        <a:buNone/>
                        <a:tabLst/>
                        <a:defRPr/>
                      </a:pPr>
                      <a:r>
                        <a:rPr kumimoji="0" lang="en-ZA" sz="1400" b="0" i="0" u="none" strike="noStrike" kern="1200" cap="none" spc="0" normalizeH="0" baseline="0" noProof="0" dirty="0" smtClean="0">
                          <a:ln>
                            <a:noFill/>
                          </a:ln>
                          <a:solidFill>
                            <a:srgbClr val="000000"/>
                          </a:solidFill>
                          <a:effectLst/>
                          <a:uLnTx/>
                          <a:uFillTx/>
                          <a:latin typeface="Arial Narrow"/>
                          <a:ea typeface="Calibri"/>
                          <a:cs typeface="ArialMT"/>
                        </a:rPr>
                        <a:t>2 210 SMMEs used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2" name="Slide Number Placeholder 1"/>
          <p:cNvSpPr>
            <a:spLocks noGrp="1"/>
          </p:cNvSpPr>
          <p:nvPr>
            <p:ph type="sldNum" sz="quarter" idx="12"/>
          </p:nvPr>
        </p:nvSpPr>
        <p:spPr/>
        <p:txBody>
          <a:bodyPr/>
          <a:lstStyle/>
          <a:p>
            <a:pPr>
              <a:defRPr/>
            </a:pPr>
            <a:fld id="{9C457303-9F10-4D8F-8D76-077531F17F12}" type="slidenum">
              <a:rPr lang="en-US" smtClean="0">
                <a:solidFill>
                  <a:prstClr val="black">
                    <a:tint val="75000"/>
                  </a:prstClr>
                </a:solidFill>
              </a:rPr>
              <a:pPr>
                <a:defRPr/>
              </a:pPr>
              <a:t>77</a:t>
            </a:fld>
            <a:endParaRPr lang="en-US">
              <a:solidFill>
                <a:prstClr val="black">
                  <a:tint val="75000"/>
                </a:prstClr>
              </a:solidFill>
            </a:endParaRPr>
          </a:p>
        </p:txBody>
      </p:sp>
    </p:spTree>
    <p:extLst>
      <p:ext uri="{BB962C8B-B14F-4D97-AF65-F5344CB8AC3E}">
        <p14:creationId xmlns:p14="http://schemas.microsoft.com/office/powerpoint/2010/main" val="405080520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Title 1"/>
          <p:cNvSpPr>
            <a:spLocks noGrp="1"/>
          </p:cNvSpPr>
          <p:nvPr>
            <p:ph type="title"/>
          </p:nvPr>
        </p:nvSpPr>
        <p:spPr>
          <a:xfrm>
            <a:off x="457200" y="97658"/>
            <a:ext cx="8229600" cy="584344"/>
          </a:xfrm>
        </p:spPr>
        <p:txBody>
          <a:bodyPr/>
          <a:lstStyle/>
          <a:p>
            <a:pPr eaLnBrk="1" hangingPunct="1"/>
            <a:r>
              <a:rPr lang="en-ZA" altLang="en-US" sz="2600" dirty="0">
                <a:solidFill>
                  <a:srgbClr val="008000"/>
                </a:solidFill>
              </a:rPr>
              <a:t>PROGRAMME 6: </a:t>
            </a:r>
            <a:r>
              <a:rPr lang="en-US" altLang="en-US" sz="2600" dirty="0">
                <a:solidFill>
                  <a:srgbClr val="008000"/>
                </a:solidFill>
              </a:rPr>
              <a:t>ENVIRONMENTAL PROGRAMMES</a:t>
            </a:r>
            <a:endParaRPr lang="en-US" altLang="en-US" sz="1400" dirty="0">
              <a:solidFill>
                <a:srgbClr val="008000"/>
              </a:solidFill>
            </a:endParaRPr>
          </a:p>
        </p:txBody>
      </p:sp>
      <p:graphicFrame>
        <p:nvGraphicFramePr>
          <p:cNvPr id="12" name="Group 121"/>
          <p:cNvGraphicFramePr>
            <a:graphicFrameLocks noGrp="1"/>
          </p:cNvGraphicFramePr>
          <p:nvPr>
            <p:ph idx="1"/>
            <p:extLst>
              <p:ext uri="{D42A27DB-BD31-4B8C-83A1-F6EECF244321}">
                <p14:modId xmlns:p14="http://schemas.microsoft.com/office/powerpoint/2010/main" val="2767969096"/>
              </p:ext>
            </p:extLst>
          </p:nvPr>
        </p:nvGraphicFramePr>
        <p:xfrm>
          <a:off x="349590" y="682002"/>
          <a:ext cx="8589694" cy="4371213"/>
        </p:xfrm>
        <a:graphic>
          <a:graphicData uri="http://schemas.openxmlformats.org/drawingml/2006/table">
            <a:tbl>
              <a:tblPr/>
              <a:tblGrid>
                <a:gridCol w="2638308"/>
                <a:gridCol w="1529511"/>
                <a:gridCol w="1910687"/>
                <a:gridCol w="2511188"/>
              </a:tblGrid>
              <a:tr h="201920">
                <a:tc gridSpan="4">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schemeClr val="bg1"/>
                          </a:solidFill>
                          <a:effectLst/>
                          <a:uLnTx/>
                          <a:uFillTx/>
                          <a:latin typeface="Arial Narrow" pitchFamily="34" charset="0"/>
                          <a:ea typeface="+mn-ea"/>
                          <a:cs typeface="+mn-cs"/>
                        </a:rPr>
                        <a:t>SO: Ecosystem services restored and maintained</a:t>
                      </a:r>
                    </a:p>
                  </a:txBody>
                  <a:tcPr marL="91454" marR="9145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hMerge="1">
                  <a:txBody>
                    <a:bodyPr/>
                    <a:lstStyle/>
                    <a:p>
                      <a:endParaRPr lang="en-ZA"/>
                    </a:p>
                  </a:txBody>
                  <a:tcPr/>
                </a:tc>
                <a:tc hMerge="1">
                  <a:txBody>
                    <a:bodyPr/>
                    <a:lstStyle/>
                    <a:p>
                      <a:endParaRPr lang="en-ZA"/>
                    </a:p>
                  </a:txBody>
                  <a:tcPr/>
                </a:tc>
                <a:tc hMerge="1">
                  <a:txBody>
                    <a:bodyPr/>
                    <a:lstStyle/>
                    <a:p>
                      <a:endParaRPr lang="en-ZA"/>
                    </a:p>
                  </a:txBody>
                  <a:tcPr/>
                </a:tc>
              </a:tr>
              <a:tr h="41921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smtClean="0">
                          <a:ln>
                            <a:noFill/>
                          </a:ln>
                          <a:solidFill>
                            <a:schemeClr val="bg1"/>
                          </a:solidFill>
                          <a:effectLst/>
                          <a:latin typeface="Arial Narrow" pitchFamily="34" charset="0"/>
                          <a:ea typeface="+mn-ea"/>
                          <a:cs typeface="Arial" charset="0"/>
                        </a:rPr>
                        <a:t>Performance indicator </a:t>
                      </a:r>
                    </a:p>
                  </a:txBody>
                  <a:tcPr marL="91454" marR="9145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algn="ctr">
                        <a:lnSpc>
                          <a:spcPct val="115000"/>
                        </a:lnSpc>
                        <a:spcAft>
                          <a:spcPts val="0"/>
                        </a:spcAft>
                      </a:pPr>
                      <a:r>
                        <a:rPr kumimoji="0" lang="en-ZA" sz="1400" b="1" i="0" u="none" strike="noStrike" kern="1200" cap="none" spc="0" normalizeH="0" baseline="0" dirty="0" smtClean="0">
                          <a:ln>
                            <a:noFill/>
                          </a:ln>
                          <a:solidFill>
                            <a:schemeClr val="bg1"/>
                          </a:solidFill>
                          <a:effectLst/>
                          <a:uLnTx/>
                          <a:uFillTx/>
                          <a:latin typeface="Arial Narrow" pitchFamily="34" charset="0"/>
                          <a:ea typeface="+mn-ea"/>
                          <a:cs typeface="Arial" pitchFamily="34" charset="0"/>
                        </a:rPr>
                        <a:t>Baseline </a:t>
                      </a:r>
                      <a:endParaRPr kumimoji="0" lang="en-ZA" sz="1400" b="1" i="0" u="none" strike="noStrike" kern="1200" cap="none" spc="0" normalizeH="0" baseline="0" dirty="0">
                        <a:ln>
                          <a:noFill/>
                        </a:ln>
                        <a:solidFill>
                          <a:schemeClr val="bg1"/>
                        </a:solidFill>
                        <a:effectLst/>
                        <a:uLnTx/>
                        <a:uFillTx/>
                        <a:latin typeface="Arial Narrow" pitchFamily="34" charset="0"/>
                        <a:ea typeface="+mn-ea"/>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algn="ctr">
                        <a:lnSpc>
                          <a:spcPct val="115000"/>
                        </a:lnSpc>
                        <a:spcAft>
                          <a:spcPts val="0"/>
                        </a:spcAft>
                      </a:pPr>
                      <a:r>
                        <a:rPr kumimoji="0" lang="en-ZA" sz="1400" b="1" i="0" u="none" strike="noStrike" kern="1200" cap="none" spc="0" normalizeH="0" baseline="0" dirty="0" smtClean="0">
                          <a:ln>
                            <a:noFill/>
                          </a:ln>
                          <a:solidFill>
                            <a:schemeClr val="bg1"/>
                          </a:solidFill>
                          <a:effectLst/>
                          <a:uLnTx/>
                          <a:uFillTx/>
                          <a:latin typeface="Arial Narrow" pitchFamily="34" charset="0"/>
                          <a:ea typeface="+mn-ea"/>
                          <a:cs typeface="Arial" pitchFamily="34" charset="0"/>
                        </a:rPr>
                        <a:t>Annual Target </a:t>
                      </a:r>
                      <a:endParaRPr kumimoji="0" lang="en-ZA" sz="1400" b="1" i="0" u="none" strike="noStrike" kern="1200" cap="none" spc="0" normalizeH="0" baseline="0" dirty="0">
                        <a:ln>
                          <a:noFill/>
                        </a:ln>
                        <a:solidFill>
                          <a:schemeClr val="bg1"/>
                        </a:solidFill>
                        <a:effectLst/>
                        <a:uLnTx/>
                        <a:uFillTx/>
                        <a:latin typeface="Arial Narrow" pitchFamily="34" charset="0"/>
                        <a:ea typeface="+mn-ea"/>
                        <a:cs typeface="Arial" pitchFamily="34" charset="0"/>
                      </a:endParaRPr>
                    </a:p>
                    <a:p>
                      <a:pPr algn="ctr">
                        <a:lnSpc>
                          <a:spcPct val="115000"/>
                        </a:lnSpc>
                        <a:spcAft>
                          <a:spcPts val="0"/>
                        </a:spcAft>
                      </a:pPr>
                      <a:r>
                        <a:rPr kumimoji="0" lang="en-ZA" sz="1400" b="1" i="0" u="none" strike="noStrike" kern="1200" cap="none" spc="0" normalizeH="0" baseline="0" dirty="0">
                          <a:ln>
                            <a:noFill/>
                          </a:ln>
                          <a:solidFill>
                            <a:schemeClr val="bg1"/>
                          </a:solidFill>
                          <a:effectLst/>
                          <a:uLnTx/>
                          <a:uFillTx/>
                          <a:latin typeface="Arial Narrow" pitchFamily="34" charset="0"/>
                          <a:ea typeface="+mn-ea"/>
                          <a:cs typeface="Arial" pitchFamily="34" charset="0"/>
                        </a:rPr>
                        <a:t>2014/15</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smtClean="0">
                          <a:ln>
                            <a:noFill/>
                          </a:ln>
                          <a:solidFill>
                            <a:schemeClr val="bg1"/>
                          </a:solidFill>
                          <a:effectLst/>
                          <a:uLnTx/>
                          <a:uFillTx/>
                          <a:latin typeface="Arial Narrow" pitchFamily="34" charset="0"/>
                          <a:ea typeface="+mn-ea"/>
                          <a:cs typeface="Arial" pitchFamily="34" charset="0"/>
                        </a:rPr>
                        <a:t>Achievements/Challenges/Corrective measures</a:t>
                      </a:r>
                    </a:p>
                  </a:txBody>
                  <a:tcPr marL="91454" marR="9145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r>
              <a:tr h="285394">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kumimoji="0" lang="en-ZA" sz="1400" b="0" i="0" u="none" strike="noStrike" kern="1200" cap="none" spc="0" normalizeH="0" baseline="0" noProof="0" dirty="0" smtClean="0">
                          <a:ln>
                            <a:noFill/>
                          </a:ln>
                          <a:solidFill>
                            <a:srgbClr val="000000"/>
                          </a:solidFill>
                          <a:effectLst/>
                          <a:uLnTx/>
                          <a:uFillTx/>
                          <a:latin typeface="Arial Narrow"/>
                          <a:ea typeface="Calibri"/>
                          <a:cs typeface="ArialMT"/>
                        </a:rPr>
                        <a:t>Number of wetlands under rehabilitation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just">
                        <a:lnSpc>
                          <a:spcPct val="115000"/>
                        </a:lnSpc>
                        <a:spcAft>
                          <a:spcPts val="0"/>
                        </a:spcAft>
                      </a:pPr>
                      <a:r>
                        <a:rPr kumimoji="0" lang="en-ZA" sz="1400" b="0" i="0" u="none" strike="noStrike" kern="1200" cap="none" spc="0" normalizeH="0" baseline="0" dirty="0">
                          <a:ln>
                            <a:noFill/>
                          </a:ln>
                          <a:solidFill>
                            <a:srgbClr val="000000"/>
                          </a:solidFill>
                          <a:effectLst/>
                          <a:uLnTx/>
                          <a:uFillTx/>
                          <a:latin typeface="Arial Narrow"/>
                          <a:ea typeface="Calibri"/>
                          <a:cs typeface="ArialMT"/>
                        </a:rPr>
                        <a:t>96</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just">
                        <a:lnSpc>
                          <a:spcPct val="115000"/>
                        </a:lnSpc>
                        <a:spcAft>
                          <a:spcPts val="0"/>
                        </a:spcAft>
                      </a:pPr>
                      <a:r>
                        <a:rPr kumimoji="0" lang="en-ZA" sz="1400" b="0" i="0" u="none" strike="noStrike" kern="1200" cap="none" spc="0" normalizeH="0" baseline="0" dirty="0">
                          <a:ln>
                            <a:noFill/>
                          </a:ln>
                          <a:solidFill>
                            <a:srgbClr val="000000"/>
                          </a:solidFill>
                          <a:effectLst/>
                          <a:uLnTx/>
                          <a:uFillTx/>
                          <a:latin typeface="Arial Narrow"/>
                          <a:ea typeface="Calibri"/>
                          <a:cs typeface="ArialMT"/>
                        </a:rPr>
                        <a:t>115</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457200" rtl="0" eaLnBrk="1" fontAlgn="auto"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black"/>
                          </a:solidFill>
                          <a:effectLst/>
                          <a:uLnTx/>
                          <a:uFillTx/>
                          <a:latin typeface="Arial Narrow" pitchFamily="34" charset="0"/>
                          <a:ea typeface="+mn-ea"/>
                          <a:cs typeface="+mn-cs"/>
                        </a:rPr>
                        <a:t>Progress: </a:t>
                      </a:r>
                      <a:r>
                        <a:rPr kumimoji="0" lang="en-ZA" sz="1400" b="0" i="0" u="none" strike="noStrike" kern="1200" cap="none" spc="0" normalizeH="0" baseline="0" noProof="0" dirty="0" smtClean="0">
                          <a:ln>
                            <a:noFill/>
                          </a:ln>
                          <a:solidFill>
                            <a:srgbClr val="000000"/>
                          </a:solidFill>
                          <a:effectLst/>
                          <a:uLnTx/>
                          <a:uFillTx/>
                          <a:latin typeface="Arial Narrow"/>
                          <a:ea typeface="Calibri"/>
                          <a:cs typeface="ArialMT"/>
                        </a:rPr>
                        <a:t>115 wetlands under rehabilitation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05570">
                <a:tc>
                  <a:txBody>
                    <a:bodyPr/>
                    <a:lstStyle/>
                    <a:p>
                      <a:r>
                        <a:rPr kumimoji="0" lang="en-ZA" sz="1400" b="0" i="0" u="none" strike="noStrike" kern="1200" cap="none" spc="0" normalizeH="0" baseline="0" dirty="0" smtClean="0">
                          <a:ln>
                            <a:noFill/>
                          </a:ln>
                          <a:solidFill>
                            <a:srgbClr val="000000"/>
                          </a:solidFill>
                          <a:effectLst/>
                          <a:uLnTx/>
                          <a:uFillTx/>
                          <a:latin typeface="Arial Narrow"/>
                          <a:ea typeface="Calibri"/>
                          <a:cs typeface="ArialMT"/>
                        </a:rPr>
                        <a:t>Number of hectares of land where invasive alien plants treated/cleared (Initial Treatment)</a:t>
                      </a: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just">
                        <a:lnSpc>
                          <a:spcPct val="115000"/>
                        </a:lnSpc>
                        <a:spcAft>
                          <a:spcPts val="0"/>
                        </a:spcAft>
                      </a:pPr>
                      <a:r>
                        <a:rPr kumimoji="0" lang="en-ZA" sz="1400" b="0" i="0" u="none" strike="noStrike" kern="1200" cap="none" spc="0" normalizeH="0" baseline="0" dirty="0">
                          <a:ln>
                            <a:noFill/>
                          </a:ln>
                          <a:solidFill>
                            <a:srgbClr val="000000"/>
                          </a:solidFill>
                          <a:effectLst/>
                          <a:uLnTx/>
                          <a:uFillTx/>
                          <a:latin typeface="Arial Narrow"/>
                          <a:ea typeface="Calibri"/>
                          <a:cs typeface="ArialMT"/>
                        </a:rPr>
                        <a:t>-</a:t>
                      </a: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0"/>
                        </a:spcAft>
                      </a:pPr>
                      <a:r>
                        <a:rPr kumimoji="0" lang="en-ZA" sz="1400" b="0" i="0" u="none" strike="noStrike" kern="1200" cap="none" spc="0" normalizeH="0" baseline="0" dirty="0">
                          <a:ln>
                            <a:noFill/>
                          </a:ln>
                          <a:solidFill>
                            <a:srgbClr val="000000"/>
                          </a:solidFill>
                          <a:effectLst/>
                          <a:uLnTx/>
                          <a:uFillTx/>
                          <a:latin typeface="Arial Narrow"/>
                          <a:ea typeface="Calibri"/>
                          <a:cs typeface="ArialMT"/>
                        </a:rPr>
                        <a:t>169 045</a:t>
                      </a: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457200" rtl="0" eaLnBrk="1" fontAlgn="auto"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black"/>
                          </a:solidFill>
                          <a:effectLst/>
                          <a:uLnTx/>
                          <a:uFillTx/>
                          <a:latin typeface="Arial Narrow" pitchFamily="34" charset="0"/>
                          <a:ea typeface="+mn-ea"/>
                          <a:cs typeface="+mn-cs"/>
                        </a:rPr>
                        <a:t>Progress: </a:t>
                      </a:r>
                      <a:r>
                        <a:rPr kumimoji="0" lang="en-ZA" sz="1400" b="0" i="0" u="none" strike="noStrike" kern="1200" cap="none" spc="0" normalizeH="0" baseline="0" noProof="0" dirty="0" smtClean="0">
                          <a:ln>
                            <a:noFill/>
                          </a:ln>
                          <a:solidFill>
                            <a:srgbClr val="000000"/>
                          </a:solidFill>
                          <a:effectLst/>
                          <a:uLnTx/>
                          <a:uFillTx/>
                          <a:latin typeface="Arial Narrow"/>
                          <a:ea typeface="Calibri"/>
                          <a:cs typeface="ArialMT"/>
                        </a:rPr>
                        <a:t>205 500 hectares of land where invasive alien plants treated/cleared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05570">
                <a:tc>
                  <a:txBody>
                    <a:bodyPr/>
                    <a:lstStyle/>
                    <a:p>
                      <a:r>
                        <a:rPr kumimoji="0" lang="en-ZA" sz="1400" b="0" i="0" u="none" strike="noStrike" kern="1200" cap="none" spc="0" normalizeH="0" baseline="0" dirty="0" smtClean="0">
                          <a:ln>
                            <a:noFill/>
                          </a:ln>
                          <a:solidFill>
                            <a:srgbClr val="000000"/>
                          </a:solidFill>
                          <a:effectLst/>
                          <a:uLnTx/>
                          <a:uFillTx/>
                          <a:latin typeface="Arial Narrow"/>
                          <a:ea typeface="Calibri"/>
                          <a:cs typeface="ArialMT"/>
                        </a:rPr>
                        <a:t>Number of hectares of land where follow up invasive alien plants treated/cleared</a:t>
                      </a:r>
                    </a:p>
                    <a:p>
                      <a:r>
                        <a:rPr kumimoji="0" lang="en-ZA" sz="1400" b="0" i="0" u="none" strike="noStrike" kern="1200" cap="none" spc="0" normalizeH="0" baseline="0" dirty="0" smtClean="0">
                          <a:ln>
                            <a:noFill/>
                          </a:ln>
                          <a:solidFill>
                            <a:srgbClr val="000000"/>
                          </a:solidFill>
                          <a:effectLst/>
                          <a:uLnTx/>
                          <a:uFillTx/>
                          <a:latin typeface="Arial Narrow"/>
                          <a:ea typeface="Calibri"/>
                          <a:cs typeface="ArialMT"/>
                        </a:rPr>
                        <a:t>(Follow up Treatment)</a:t>
                      </a: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just">
                        <a:lnSpc>
                          <a:spcPct val="115000"/>
                        </a:lnSpc>
                        <a:spcAft>
                          <a:spcPts val="0"/>
                        </a:spcAft>
                      </a:pPr>
                      <a:r>
                        <a:rPr kumimoji="0" lang="en-ZA" sz="1400" b="0" i="0" u="none" strike="noStrike" kern="1200" cap="none" spc="0" normalizeH="0" baseline="0" dirty="0">
                          <a:ln>
                            <a:noFill/>
                          </a:ln>
                          <a:solidFill>
                            <a:srgbClr val="000000"/>
                          </a:solidFill>
                          <a:effectLst/>
                          <a:uLnTx/>
                          <a:uFillTx/>
                          <a:latin typeface="Arial Narrow"/>
                          <a:ea typeface="Calibri"/>
                          <a:cs typeface="ArialMT"/>
                        </a:rPr>
                        <a:t>-</a:t>
                      </a: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0"/>
                        </a:spcAft>
                      </a:pPr>
                      <a:r>
                        <a:rPr kumimoji="0" lang="en-ZA" sz="1400" b="0" i="0" u="none" strike="noStrike" kern="1200" cap="none" spc="0" normalizeH="0" baseline="0" dirty="0">
                          <a:ln>
                            <a:noFill/>
                          </a:ln>
                          <a:solidFill>
                            <a:srgbClr val="000000"/>
                          </a:solidFill>
                          <a:effectLst/>
                          <a:uLnTx/>
                          <a:uFillTx/>
                          <a:latin typeface="Arial Narrow"/>
                          <a:ea typeface="Calibri"/>
                          <a:cs typeface="ArialMT"/>
                        </a:rPr>
                        <a:t>560 339</a:t>
                      </a: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black"/>
                          </a:solidFill>
                          <a:effectLst/>
                          <a:uLnTx/>
                          <a:uFillTx/>
                          <a:latin typeface="Arial Narrow" pitchFamily="34" charset="0"/>
                          <a:ea typeface="+mn-ea"/>
                          <a:cs typeface="+mn-cs"/>
                        </a:rPr>
                        <a:t>Progress: </a:t>
                      </a:r>
                      <a:r>
                        <a:rPr kumimoji="0" lang="en-ZA" sz="1400" b="0" i="0" u="none" strike="noStrike" kern="1200" cap="none" spc="0" normalizeH="0" baseline="0" noProof="0" dirty="0" smtClean="0">
                          <a:ln>
                            <a:noFill/>
                          </a:ln>
                          <a:solidFill>
                            <a:srgbClr val="000000"/>
                          </a:solidFill>
                          <a:effectLst/>
                          <a:uLnTx/>
                          <a:uFillTx/>
                          <a:latin typeface="Arial Narrow"/>
                          <a:ea typeface="Calibri"/>
                          <a:cs typeface="ArialMT"/>
                        </a:rPr>
                        <a:t>556 722 hectares of land where follow up invasive alien plants treated/cleared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05570">
                <a:tc>
                  <a:txBody>
                    <a:bodyPr/>
                    <a:lstStyle/>
                    <a:p>
                      <a:r>
                        <a:rPr kumimoji="0" lang="en-ZA" sz="1400" b="0" i="0" u="none" strike="noStrike" kern="1200" cap="none" spc="0" normalizeH="0" baseline="0" dirty="0" smtClean="0">
                          <a:ln>
                            <a:noFill/>
                          </a:ln>
                          <a:solidFill>
                            <a:srgbClr val="000000"/>
                          </a:solidFill>
                          <a:effectLst/>
                          <a:uLnTx/>
                          <a:uFillTx/>
                          <a:latin typeface="Arial Narrow"/>
                          <a:ea typeface="Calibri"/>
                          <a:cs typeface="ArialMT"/>
                        </a:rPr>
                        <a:t>Number of hectares of degraded land under repair</a:t>
                      </a: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just">
                        <a:lnSpc>
                          <a:spcPct val="115000"/>
                        </a:lnSpc>
                        <a:spcAft>
                          <a:spcPts val="0"/>
                        </a:spcAft>
                      </a:pPr>
                      <a:r>
                        <a:rPr kumimoji="0" lang="en-ZA" sz="1400" b="0" i="0" u="none" strike="noStrike" kern="1200" cap="none" spc="0" normalizeH="0" baseline="0" dirty="0">
                          <a:ln>
                            <a:noFill/>
                          </a:ln>
                          <a:solidFill>
                            <a:srgbClr val="000000"/>
                          </a:solidFill>
                          <a:effectLst/>
                          <a:uLnTx/>
                          <a:uFillTx/>
                          <a:latin typeface="Arial Narrow"/>
                          <a:ea typeface="Calibri"/>
                          <a:cs typeface="ArialMT"/>
                        </a:rPr>
                        <a:t>36 682</a:t>
                      </a: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0"/>
                        </a:spcAft>
                      </a:pPr>
                      <a:r>
                        <a:rPr kumimoji="0" lang="en-ZA" sz="1400" b="0" i="0" u="none" strike="noStrike" kern="1200" cap="none" spc="0" normalizeH="0" baseline="0" dirty="0">
                          <a:ln>
                            <a:noFill/>
                          </a:ln>
                          <a:solidFill>
                            <a:srgbClr val="000000"/>
                          </a:solidFill>
                          <a:effectLst/>
                          <a:uLnTx/>
                          <a:uFillTx/>
                          <a:latin typeface="Arial Narrow"/>
                          <a:ea typeface="Calibri"/>
                          <a:cs typeface="ArialMT"/>
                        </a:rPr>
                        <a:t>31 262</a:t>
                      </a: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black"/>
                          </a:solidFill>
                          <a:effectLst/>
                          <a:uLnTx/>
                          <a:uFillTx/>
                          <a:latin typeface="Arial Narrow" pitchFamily="34" charset="0"/>
                          <a:ea typeface="+mn-ea"/>
                          <a:cs typeface="+mn-cs"/>
                        </a:rPr>
                        <a:t>Progress:\ </a:t>
                      </a:r>
                      <a:r>
                        <a:rPr kumimoji="0" lang="en-ZA" sz="1400" b="0" i="0" u="none" strike="noStrike" kern="1200" cap="none" spc="0" normalizeH="0" baseline="0" noProof="0" dirty="0" smtClean="0">
                          <a:ln>
                            <a:noFill/>
                          </a:ln>
                          <a:solidFill>
                            <a:srgbClr val="000000"/>
                          </a:solidFill>
                          <a:effectLst/>
                          <a:uLnTx/>
                          <a:uFillTx/>
                          <a:latin typeface="Arial Narrow"/>
                          <a:ea typeface="Calibri"/>
                          <a:cs typeface="ArialMT"/>
                        </a:rPr>
                        <a:t>66 542 hectares of degraded land under repair</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05570">
                <a:tc>
                  <a:txBody>
                    <a:bodyPr/>
                    <a:lstStyle/>
                    <a:p>
                      <a:r>
                        <a:rPr kumimoji="0" lang="en-ZA" sz="1400" b="0" i="0" u="none" strike="noStrike" kern="1200" cap="none" spc="0" normalizeH="0" baseline="0" dirty="0" smtClean="0">
                          <a:ln>
                            <a:noFill/>
                          </a:ln>
                          <a:solidFill>
                            <a:srgbClr val="000000"/>
                          </a:solidFill>
                          <a:effectLst/>
                          <a:uLnTx/>
                          <a:uFillTx/>
                          <a:latin typeface="Arial Narrow"/>
                          <a:ea typeface="Calibri"/>
                          <a:cs typeface="ArialMT"/>
                        </a:rPr>
                        <a:t>Number of kilometres of accessible coastline Cleaned</a:t>
                      </a: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just">
                        <a:lnSpc>
                          <a:spcPct val="115000"/>
                        </a:lnSpc>
                        <a:spcAft>
                          <a:spcPts val="0"/>
                        </a:spcAft>
                      </a:pPr>
                      <a:r>
                        <a:rPr kumimoji="0" lang="en-ZA" sz="1400" b="0" i="0" u="none" strike="noStrike" kern="1200" cap="none" spc="0" normalizeH="0" baseline="0" dirty="0">
                          <a:ln>
                            <a:noFill/>
                          </a:ln>
                          <a:solidFill>
                            <a:srgbClr val="000000"/>
                          </a:solidFill>
                          <a:effectLst/>
                          <a:uLnTx/>
                          <a:uFillTx/>
                          <a:latin typeface="Arial Narrow"/>
                          <a:ea typeface="Calibri"/>
                          <a:cs typeface="ArialMT"/>
                        </a:rPr>
                        <a:t>2 203</a:t>
                      </a: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1000"/>
                        </a:spcAft>
                      </a:pPr>
                      <a:r>
                        <a:rPr kumimoji="0" lang="en-ZA" sz="1400" b="0" i="0" u="none" strike="noStrike" kern="1200" cap="none" spc="0" normalizeH="0" baseline="0" dirty="0">
                          <a:ln>
                            <a:noFill/>
                          </a:ln>
                          <a:solidFill>
                            <a:srgbClr val="000000"/>
                          </a:solidFill>
                          <a:effectLst/>
                          <a:uLnTx/>
                          <a:uFillTx/>
                          <a:latin typeface="Arial Narrow"/>
                          <a:ea typeface="Calibri"/>
                          <a:cs typeface="ArialMT"/>
                        </a:rPr>
                        <a:t>2 113</a:t>
                      </a: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black"/>
                          </a:solidFill>
                          <a:effectLst/>
                          <a:uLnTx/>
                          <a:uFillTx/>
                          <a:latin typeface="Arial Narrow" pitchFamily="34" charset="0"/>
                          <a:ea typeface="+mn-ea"/>
                          <a:cs typeface="+mn-cs"/>
                        </a:rPr>
                        <a:t>Progress: </a:t>
                      </a:r>
                      <a:r>
                        <a:rPr kumimoji="0" lang="en-ZA" sz="1400" b="0" i="0" u="none" strike="noStrike" kern="1200" cap="none" spc="0" normalizeH="0" baseline="0" noProof="0" dirty="0" smtClean="0">
                          <a:ln>
                            <a:noFill/>
                          </a:ln>
                          <a:solidFill>
                            <a:srgbClr val="000000"/>
                          </a:solidFill>
                          <a:effectLst/>
                          <a:uLnTx/>
                          <a:uFillTx/>
                          <a:latin typeface="Arial Narrow"/>
                          <a:ea typeface="Calibri"/>
                          <a:cs typeface="ArialMT"/>
                        </a:rPr>
                        <a:t>2,113 kilometres of accessible coastline cleaned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05570">
                <a:tc>
                  <a:txBody>
                    <a:bodyPr/>
                    <a:lstStyle/>
                    <a:p>
                      <a:r>
                        <a:rPr kumimoji="0" lang="en-ZA" sz="1400" b="0" i="0" u="none" strike="noStrike" kern="1200" cap="none" spc="0" normalizeH="0" baseline="0" dirty="0" smtClean="0">
                          <a:ln>
                            <a:noFill/>
                          </a:ln>
                          <a:solidFill>
                            <a:srgbClr val="000000"/>
                          </a:solidFill>
                          <a:effectLst/>
                          <a:uLnTx/>
                          <a:uFillTx/>
                          <a:latin typeface="Arial Narrow"/>
                          <a:ea typeface="Calibri"/>
                          <a:cs typeface="ArialMT"/>
                        </a:rPr>
                        <a:t>Percentage of wild fires suppressed (provided there are not more than 2000)</a:t>
                      </a: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just">
                        <a:lnSpc>
                          <a:spcPct val="115000"/>
                        </a:lnSpc>
                        <a:spcAft>
                          <a:spcPts val="0"/>
                        </a:spcAft>
                      </a:pPr>
                      <a:r>
                        <a:rPr kumimoji="0" lang="en-ZA" sz="1400" b="0" i="0" u="none" strike="noStrike" kern="1200" cap="none" spc="0" normalizeH="0" baseline="0" dirty="0">
                          <a:ln>
                            <a:noFill/>
                          </a:ln>
                          <a:solidFill>
                            <a:srgbClr val="000000"/>
                          </a:solidFill>
                          <a:effectLst/>
                          <a:uLnTx/>
                          <a:uFillTx/>
                          <a:latin typeface="Arial Narrow"/>
                          <a:ea typeface="Calibri"/>
                          <a:cs typeface="ArialMT"/>
                        </a:rPr>
                        <a:t>90 %</a:t>
                      </a:r>
                    </a:p>
                  </a:txBody>
                  <a:tcPr marL="68580" marR="68580" marT="0" marB="0">
                    <a:lnT w="12700" cap="flat" cmpd="sng" algn="ctr">
                      <a:solidFill>
                        <a:schemeClr val="tx1"/>
                      </a:solidFill>
                      <a:prstDash val="solid"/>
                      <a:round/>
                      <a:headEnd type="none" w="med" len="med"/>
                      <a:tailEnd type="none" w="med" len="med"/>
                    </a:lnT>
                  </a:tcPr>
                </a:tc>
                <a:tc>
                  <a:txBody>
                    <a:bodyPr/>
                    <a:lstStyle/>
                    <a:p>
                      <a:pPr algn="just">
                        <a:lnSpc>
                          <a:spcPct val="115000"/>
                        </a:lnSpc>
                        <a:spcAft>
                          <a:spcPts val="0"/>
                        </a:spcAft>
                      </a:pPr>
                      <a:r>
                        <a:rPr kumimoji="0" lang="en-ZA" sz="1400" b="0" i="0" u="none" strike="noStrike" kern="1200" cap="none" spc="0" normalizeH="0" baseline="0" dirty="0">
                          <a:ln>
                            <a:noFill/>
                          </a:ln>
                          <a:solidFill>
                            <a:srgbClr val="000000"/>
                          </a:solidFill>
                          <a:effectLst/>
                          <a:uLnTx/>
                          <a:uFillTx/>
                          <a:latin typeface="Arial Narrow"/>
                          <a:ea typeface="Calibri"/>
                          <a:cs typeface="ArialMT"/>
                        </a:rPr>
                        <a:t>90 %</a:t>
                      </a: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black"/>
                          </a:solidFill>
                          <a:effectLst/>
                          <a:uLnTx/>
                          <a:uFillTx/>
                          <a:latin typeface="Arial Narrow" pitchFamily="34" charset="0"/>
                          <a:ea typeface="+mn-ea"/>
                          <a:cs typeface="+mn-cs"/>
                        </a:rPr>
                        <a:t>Progress:</a:t>
                      </a:r>
                    </a:p>
                    <a:p>
                      <a:pPr marL="0" marR="0" lvl="0" indent="0" algn="l" defTabSz="457200" rtl="0" eaLnBrk="1" fontAlgn="auto" latinLnBrk="0" hangingPunct="1">
                        <a:lnSpc>
                          <a:spcPct val="115000"/>
                        </a:lnSpc>
                        <a:spcBef>
                          <a:spcPts val="0"/>
                        </a:spcBef>
                        <a:spcAft>
                          <a:spcPts val="0"/>
                        </a:spcAft>
                        <a:buClrTx/>
                        <a:buSzTx/>
                        <a:buFontTx/>
                        <a:buNone/>
                        <a:tabLst/>
                        <a:defRPr/>
                      </a:pPr>
                      <a:r>
                        <a:rPr kumimoji="0" lang="en-ZA" sz="1400" b="0" i="0" u="none" strike="noStrike" kern="1200" cap="none" spc="0" normalizeH="0" baseline="0" noProof="0" dirty="0" smtClean="0">
                          <a:ln>
                            <a:noFill/>
                          </a:ln>
                          <a:solidFill>
                            <a:srgbClr val="000000"/>
                          </a:solidFill>
                          <a:effectLst/>
                          <a:uLnTx/>
                          <a:uFillTx/>
                          <a:latin typeface="Arial Narrow"/>
                          <a:ea typeface="Calibri"/>
                          <a:cs typeface="ArialMT"/>
                        </a:rPr>
                        <a:t>100% (  3133/3133)  fires suppressed)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2" name="Slide Number Placeholder 1"/>
          <p:cNvSpPr>
            <a:spLocks noGrp="1"/>
          </p:cNvSpPr>
          <p:nvPr>
            <p:ph type="sldNum" sz="quarter" idx="12"/>
          </p:nvPr>
        </p:nvSpPr>
        <p:spPr/>
        <p:txBody>
          <a:bodyPr/>
          <a:lstStyle/>
          <a:p>
            <a:pPr>
              <a:defRPr/>
            </a:pPr>
            <a:fld id="{9C457303-9F10-4D8F-8D76-077531F17F12}" type="slidenum">
              <a:rPr lang="en-US" smtClean="0">
                <a:solidFill>
                  <a:prstClr val="black">
                    <a:tint val="75000"/>
                  </a:prstClr>
                </a:solidFill>
              </a:rPr>
              <a:pPr>
                <a:defRPr/>
              </a:pPr>
              <a:t>78</a:t>
            </a:fld>
            <a:endParaRPr lang="en-US">
              <a:solidFill>
                <a:prstClr val="black">
                  <a:tint val="75000"/>
                </a:prstClr>
              </a:solidFill>
            </a:endParaRPr>
          </a:p>
        </p:txBody>
      </p:sp>
    </p:spTree>
    <p:extLst>
      <p:ext uri="{BB962C8B-B14F-4D97-AF65-F5344CB8AC3E}">
        <p14:creationId xmlns:p14="http://schemas.microsoft.com/office/powerpoint/2010/main" val="221811047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Title 1"/>
          <p:cNvSpPr>
            <a:spLocks noGrp="1"/>
          </p:cNvSpPr>
          <p:nvPr>
            <p:ph type="title"/>
          </p:nvPr>
        </p:nvSpPr>
        <p:spPr>
          <a:xfrm>
            <a:off x="457200" y="97658"/>
            <a:ext cx="8229600" cy="584344"/>
          </a:xfrm>
        </p:spPr>
        <p:txBody>
          <a:bodyPr/>
          <a:lstStyle/>
          <a:p>
            <a:pPr eaLnBrk="1" hangingPunct="1"/>
            <a:r>
              <a:rPr lang="en-ZA" altLang="en-US" sz="2600" dirty="0">
                <a:solidFill>
                  <a:srgbClr val="008000"/>
                </a:solidFill>
              </a:rPr>
              <a:t>PROGRAMME 6: </a:t>
            </a:r>
            <a:r>
              <a:rPr lang="en-US" altLang="en-US" sz="2600" dirty="0">
                <a:solidFill>
                  <a:srgbClr val="008000"/>
                </a:solidFill>
              </a:rPr>
              <a:t>ENVIRONMENTAL PROGRAMMES</a:t>
            </a:r>
            <a:endParaRPr lang="en-US" altLang="en-US" sz="1400" dirty="0">
              <a:solidFill>
                <a:srgbClr val="008000"/>
              </a:solidFill>
            </a:endParaRPr>
          </a:p>
        </p:txBody>
      </p:sp>
      <p:graphicFrame>
        <p:nvGraphicFramePr>
          <p:cNvPr id="12" name="Group 121"/>
          <p:cNvGraphicFramePr>
            <a:graphicFrameLocks noGrp="1"/>
          </p:cNvGraphicFramePr>
          <p:nvPr>
            <p:ph idx="1"/>
            <p:extLst>
              <p:ext uri="{D42A27DB-BD31-4B8C-83A1-F6EECF244321}">
                <p14:modId xmlns:p14="http://schemas.microsoft.com/office/powerpoint/2010/main" val="2967507337"/>
              </p:ext>
            </p:extLst>
          </p:nvPr>
        </p:nvGraphicFramePr>
        <p:xfrm>
          <a:off x="349590" y="832128"/>
          <a:ext cx="8576046" cy="3550920"/>
        </p:xfrm>
        <a:graphic>
          <a:graphicData uri="http://schemas.openxmlformats.org/drawingml/2006/table">
            <a:tbl>
              <a:tblPr/>
              <a:tblGrid>
                <a:gridCol w="2635670"/>
                <a:gridCol w="1811461"/>
                <a:gridCol w="1770650"/>
                <a:gridCol w="2358265"/>
              </a:tblGrid>
              <a:tr h="201920">
                <a:tc gridSpan="4">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schemeClr val="bg1"/>
                          </a:solidFill>
                          <a:effectLst/>
                          <a:uLnTx/>
                          <a:uFillTx/>
                          <a:latin typeface="Arial Narrow" pitchFamily="34" charset="0"/>
                          <a:ea typeface="+mn-ea"/>
                          <a:cs typeface="+mn-cs"/>
                        </a:rPr>
                        <a:t>SO: Enhanced contribution to the environmental sector towards Sustainable Development and transition to a Green Economy </a:t>
                      </a:r>
                    </a:p>
                  </a:txBody>
                  <a:tcPr marL="91454" marR="9145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hMerge="1">
                  <a:txBody>
                    <a:bodyPr/>
                    <a:lstStyle/>
                    <a:p>
                      <a:endParaRPr lang="en-ZA"/>
                    </a:p>
                  </a:txBody>
                  <a:tcPr/>
                </a:tc>
                <a:tc hMerge="1">
                  <a:txBody>
                    <a:bodyPr/>
                    <a:lstStyle/>
                    <a:p>
                      <a:endParaRPr lang="en-ZA"/>
                    </a:p>
                  </a:txBody>
                  <a:tcPr/>
                </a:tc>
                <a:tc hMerge="1">
                  <a:txBody>
                    <a:bodyPr/>
                    <a:lstStyle/>
                    <a:p>
                      <a:endParaRPr lang="en-ZA"/>
                    </a:p>
                  </a:txBody>
                  <a:tcPr/>
                </a:tc>
              </a:tr>
              <a:tr h="41921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smtClean="0">
                          <a:ln>
                            <a:noFill/>
                          </a:ln>
                          <a:solidFill>
                            <a:schemeClr val="bg1"/>
                          </a:solidFill>
                          <a:effectLst/>
                          <a:latin typeface="Arial Narrow" pitchFamily="34" charset="0"/>
                          <a:ea typeface="+mn-ea"/>
                          <a:cs typeface="Arial" charset="0"/>
                        </a:rPr>
                        <a:t>Performance indicator </a:t>
                      </a:r>
                    </a:p>
                  </a:txBody>
                  <a:tcPr marL="91454" marR="9145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algn="ctr">
                        <a:lnSpc>
                          <a:spcPct val="115000"/>
                        </a:lnSpc>
                        <a:spcAft>
                          <a:spcPts val="0"/>
                        </a:spcAft>
                      </a:pPr>
                      <a:r>
                        <a:rPr kumimoji="0" lang="en-ZA" sz="1400" b="1" i="0" u="none" strike="noStrike" kern="1200" cap="none" spc="0" normalizeH="0" baseline="0" dirty="0" smtClean="0">
                          <a:ln>
                            <a:noFill/>
                          </a:ln>
                          <a:solidFill>
                            <a:schemeClr val="bg1"/>
                          </a:solidFill>
                          <a:effectLst/>
                          <a:uLnTx/>
                          <a:uFillTx/>
                          <a:latin typeface="Arial Narrow" pitchFamily="34" charset="0"/>
                          <a:ea typeface="+mn-ea"/>
                          <a:cs typeface="Arial" pitchFamily="34" charset="0"/>
                        </a:rPr>
                        <a:t>Baseline </a:t>
                      </a:r>
                      <a:endParaRPr kumimoji="0" lang="en-ZA" sz="1400" b="1" i="0" u="none" strike="noStrike" kern="1200" cap="none" spc="0" normalizeH="0" baseline="0" dirty="0">
                        <a:ln>
                          <a:noFill/>
                        </a:ln>
                        <a:solidFill>
                          <a:schemeClr val="bg1"/>
                        </a:solidFill>
                        <a:effectLst/>
                        <a:uLnTx/>
                        <a:uFillTx/>
                        <a:latin typeface="Arial Narrow" pitchFamily="34" charset="0"/>
                        <a:ea typeface="+mn-ea"/>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algn="ctr">
                        <a:lnSpc>
                          <a:spcPct val="115000"/>
                        </a:lnSpc>
                        <a:spcAft>
                          <a:spcPts val="0"/>
                        </a:spcAft>
                      </a:pPr>
                      <a:r>
                        <a:rPr kumimoji="0" lang="en-ZA" sz="1400" b="1" i="0" u="none" strike="noStrike" kern="1200" cap="none" spc="0" normalizeH="0" baseline="0" dirty="0" smtClean="0">
                          <a:ln>
                            <a:noFill/>
                          </a:ln>
                          <a:solidFill>
                            <a:schemeClr val="bg1"/>
                          </a:solidFill>
                          <a:effectLst/>
                          <a:uLnTx/>
                          <a:uFillTx/>
                          <a:latin typeface="Arial Narrow" pitchFamily="34" charset="0"/>
                          <a:ea typeface="+mn-ea"/>
                          <a:cs typeface="Arial" pitchFamily="34" charset="0"/>
                        </a:rPr>
                        <a:t>Annual Target </a:t>
                      </a:r>
                      <a:endParaRPr kumimoji="0" lang="en-ZA" sz="1400" b="1" i="0" u="none" strike="noStrike" kern="1200" cap="none" spc="0" normalizeH="0" baseline="0" dirty="0">
                        <a:ln>
                          <a:noFill/>
                        </a:ln>
                        <a:solidFill>
                          <a:schemeClr val="bg1"/>
                        </a:solidFill>
                        <a:effectLst/>
                        <a:uLnTx/>
                        <a:uFillTx/>
                        <a:latin typeface="Arial Narrow" pitchFamily="34" charset="0"/>
                        <a:ea typeface="+mn-ea"/>
                        <a:cs typeface="Arial" pitchFamily="34" charset="0"/>
                      </a:endParaRPr>
                    </a:p>
                    <a:p>
                      <a:pPr algn="ctr">
                        <a:lnSpc>
                          <a:spcPct val="115000"/>
                        </a:lnSpc>
                        <a:spcAft>
                          <a:spcPts val="0"/>
                        </a:spcAft>
                      </a:pPr>
                      <a:r>
                        <a:rPr kumimoji="0" lang="en-ZA" sz="1400" b="1" i="0" u="none" strike="noStrike" kern="1200" cap="none" spc="0" normalizeH="0" baseline="0" dirty="0">
                          <a:ln>
                            <a:noFill/>
                          </a:ln>
                          <a:solidFill>
                            <a:schemeClr val="bg1"/>
                          </a:solidFill>
                          <a:effectLst/>
                          <a:uLnTx/>
                          <a:uFillTx/>
                          <a:latin typeface="Arial Narrow" pitchFamily="34" charset="0"/>
                          <a:ea typeface="+mn-ea"/>
                          <a:cs typeface="Arial" pitchFamily="34" charset="0"/>
                        </a:rPr>
                        <a:t>2014/15</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smtClean="0">
                          <a:ln>
                            <a:noFill/>
                          </a:ln>
                          <a:solidFill>
                            <a:schemeClr val="bg1"/>
                          </a:solidFill>
                          <a:effectLst/>
                          <a:uLnTx/>
                          <a:uFillTx/>
                          <a:latin typeface="Arial Narrow" pitchFamily="34" charset="0"/>
                          <a:ea typeface="+mn-ea"/>
                          <a:cs typeface="Arial" pitchFamily="34" charset="0"/>
                        </a:rPr>
                        <a:t>Achievements/Challenges/Corrective measures</a:t>
                      </a:r>
                    </a:p>
                  </a:txBody>
                  <a:tcPr marL="91454" marR="9145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r>
              <a:tr h="285394">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kumimoji="0" lang="en-ZA" sz="1400" b="0" i="0" u="none" strike="noStrike" kern="1200" cap="none" spc="0" normalizeH="0" baseline="0" noProof="0" dirty="0" smtClean="0">
                          <a:ln>
                            <a:noFill/>
                          </a:ln>
                          <a:solidFill>
                            <a:srgbClr val="000000"/>
                          </a:solidFill>
                          <a:effectLst/>
                          <a:uLnTx/>
                          <a:uFillTx/>
                          <a:latin typeface="Arial Narrow"/>
                          <a:ea typeface="Calibri"/>
                          <a:cs typeface="ArialMT"/>
                        </a:rPr>
                        <a:t>Number of sustainable</a:t>
                      </a:r>
                    </a:p>
                    <a:p>
                      <a:pPr marL="0" marR="0" lvl="0" indent="0" algn="l" defTabSz="457200" rtl="0" eaLnBrk="1" fontAlgn="auto" latinLnBrk="0" hangingPunct="1">
                        <a:lnSpc>
                          <a:spcPct val="115000"/>
                        </a:lnSpc>
                        <a:spcBef>
                          <a:spcPts val="0"/>
                        </a:spcBef>
                        <a:spcAft>
                          <a:spcPts val="0"/>
                        </a:spcAft>
                        <a:buClrTx/>
                        <a:buSzTx/>
                        <a:buFontTx/>
                        <a:buNone/>
                        <a:tabLst/>
                        <a:defRPr/>
                      </a:pPr>
                      <a:r>
                        <a:rPr kumimoji="0" lang="en-ZA" sz="1400" b="0" i="0" u="none" strike="noStrike" kern="1200" cap="none" spc="0" normalizeH="0" baseline="0" noProof="0" dirty="0" smtClean="0">
                          <a:ln>
                            <a:noFill/>
                          </a:ln>
                          <a:solidFill>
                            <a:srgbClr val="000000"/>
                          </a:solidFill>
                          <a:effectLst/>
                          <a:uLnTx/>
                          <a:uFillTx/>
                          <a:latin typeface="Arial Narrow"/>
                          <a:ea typeface="Calibri"/>
                          <a:cs typeface="ArialMT"/>
                        </a:rPr>
                        <a:t>development tools/instruments developed and implemented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a:lnSpc>
                          <a:spcPct val="115000"/>
                        </a:lnSpc>
                        <a:spcAft>
                          <a:spcPts val="0"/>
                        </a:spcAft>
                      </a:pPr>
                      <a:r>
                        <a:rPr kumimoji="0" lang="en-ZA" sz="1400" b="0" i="0" u="none" strike="noStrike" kern="1200" cap="none" spc="0" normalizeH="0" baseline="0" dirty="0" smtClean="0">
                          <a:ln>
                            <a:noFill/>
                          </a:ln>
                          <a:solidFill>
                            <a:srgbClr val="000000"/>
                          </a:solidFill>
                          <a:effectLst/>
                          <a:uLnTx/>
                          <a:uFillTx/>
                          <a:latin typeface="Arial Narrow"/>
                          <a:ea typeface="Calibri"/>
                          <a:cs typeface="ArialMT"/>
                        </a:rPr>
                        <a:t>4 policies and research strategies formulated South Africa Green Economy Modelling Report launched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just">
                        <a:lnSpc>
                          <a:spcPct val="115000"/>
                        </a:lnSpc>
                        <a:spcAft>
                          <a:spcPts val="0"/>
                        </a:spcAft>
                      </a:pPr>
                      <a:r>
                        <a:rPr kumimoji="0" lang="en-ZA" sz="1400" b="0" i="0" u="none" strike="noStrike" kern="1200" cap="none" spc="0" normalizeH="0" baseline="0" dirty="0" smtClean="0">
                          <a:ln>
                            <a:noFill/>
                          </a:ln>
                          <a:solidFill>
                            <a:srgbClr val="000000"/>
                          </a:solidFill>
                          <a:effectLst/>
                          <a:uLnTx/>
                          <a:uFillTx/>
                          <a:latin typeface="Arial Narrow"/>
                          <a:ea typeface="Calibri"/>
                          <a:cs typeface="ArialMT"/>
                        </a:rPr>
                        <a:t>Concept document</a:t>
                      </a:r>
                    </a:p>
                    <a:p>
                      <a:pPr algn="just">
                        <a:lnSpc>
                          <a:spcPct val="115000"/>
                        </a:lnSpc>
                        <a:spcAft>
                          <a:spcPts val="0"/>
                        </a:spcAft>
                      </a:pPr>
                      <a:r>
                        <a:rPr kumimoji="0" lang="en-ZA" sz="1400" b="0" i="0" u="none" strike="noStrike" kern="1200" cap="none" spc="0" normalizeH="0" baseline="0" dirty="0" smtClean="0">
                          <a:ln>
                            <a:noFill/>
                          </a:ln>
                          <a:solidFill>
                            <a:srgbClr val="000000"/>
                          </a:solidFill>
                          <a:effectLst/>
                          <a:uLnTx/>
                          <a:uFillTx/>
                          <a:latin typeface="Arial Narrow"/>
                          <a:ea typeface="Calibri"/>
                          <a:cs typeface="ArialMT"/>
                        </a:rPr>
                        <a:t>for NSSD2 developed</a:t>
                      </a:r>
                    </a:p>
                    <a:p>
                      <a:pPr algn="just">
                        <a:lnSpc>
                          <a:spcPct val="115000"/>
                        </a:lnSpc>
                        <a:spcAft>
                          <a:spcPts val="0"/>
                        </a:spcAft>
                      </a:pPr>
                      <a:endParaRPr kumimoji="0" lang="en-ZA" sz="1400" b="0" i="0" u="none" strike="noStrike" kern="1200" cap="none" spc="0" normalizeH="0" baseline="0" dirty="0">
                        <a:ln>
                          <a:noFill/>
                        </a:ln>
                        <a:solidFill>
                          <a:srgbClr val="000000"/>
                        </a:solidFill>
                        <a:effectLst/>
                        <a:uLnTx/>
                        <a:uFillTx/>
                        <a:latin typeface="Arial Narrow"/>
                        <a:ea typeface="Calibri"/>
                        <a:cs typeface="ArialM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457200" rtl="0" eaLnBrk="1" fontAlgn="auto"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black"/>
                          </a:solidFill>
                          <a:effectLst/>
                          <a:uLnTx/>
                          <a:uFillTx/>
                          <a:latin typeface="Arial Narrow" pitchFamily="34" charset="0"/>
                          <a:ea typeface="+mn-ea"/>
                          <a:cs typeface="+mn-cs"/>
                        </a:rPr>
                        <a:t>Progress:</a:t>
                      </a:r>
                    </a:p>
                    <a:p>
                      <a:pPr marL="0" marR="0" lvl="0" indent="0" algn="just" defTabSz="457200" rtl="0" eaLnBrk="1" fontAlgn="auto" latinLnBrk="0" hangingPunct="1">
                        <a:lnSpc>
                          <a:spcPct val="115000"/>
                        </a:lnSpc>
                        <a:spcBef>
                          <a:spcPts val="0"/>
                        </a:spcBef>
                        <a:spcAft>
                          <a:spcPts val="0"/>
                        </a:spcAft>
                        <a:buClrTx/>
                        <a:buSzTx/>
                        <a:buFontTx/>
                        <a:buNone/>
                        <a:tabLst/>
                        <a:defRPr/>
                      </a:pPr>
                      <a:r>
                        <a:rPr kumimoji="0" lang="en-ZA" sz="1400" b="0" i="0" u="none" strike="noStrike" kern="1200" cap="none" spc="0" normalizeH="0" baseline="0" noProof="0" dirty="0" smtClean="0">
                          <a:ln>
                            <a:noFill/>
                          </a:ln>
                          <a:solidFill>
                            <a:srgbClr val="000000"/>
                          </a:solidFill>
                          <a:effectLst/>
                          <a:uLnTx/>
                          <a:uFillTx/>
                          <a:latin typeface="Arial Narrow"/>
                          <a:ea typeface="Calibri"/>
                          <a:cs typeface="ArialMT"/>
                        </a:rPr>
                        <a:t>NSSD2 concept document finalised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05570">
                <a:tc>
                  <a:txBody>
                    <a:bodyPr/>
                    <a:lstStyle/>
                    <a:p>
                      <a:r>
                        <a:rPr kumimoji="0" lang="en-ZA" sz="1400" b="0" i="0" u="none" strike="noStrike" kern="1200" cap="none" spc="0" normalizeH="0" baseline="0" dirty="0" smtClean="0">
                          <a:ln>
                            <a:noFill/>
                          </a:ln>
                          <a:solidFill>
                            <a:srgbClr val="000000"/>
                          </a:solidFill>
                          <a:effectLst/>
                          <a:uLnTx/>
                          <a:uFillTx/>
                          <a:latin typeface="Arial Narrow"/>
                          <a:ea typeface="Calibri"/>
                          <a:cs typeface="ArialMT"/>
                        </a:rPr>
                        <a:t>Number of Green Fund projects approved and implemented</a:t>
                      </a: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a:lnSpc>
                          <a:spcPct val="115000"/>
                        </a:lnSpc>
                        <a:spcAft>
                          <a:spcPts val="0"/>
                        </a:spcAft>
                      </a:pPr>
                      <a:r>
                        <a:rPr kumimoji="0" lang="en-ZA" sz="1400" b="0" i="0" u="none" strike="noStrike" kern="1200" cap="none" spc="0" normalizeH="0" baseline="0" dirty="0" smtClean="0">
                          <a:ln>
                            <a:noFill/>
                          </a:ln>
                          <a:solidFill>
                            <a:srgbClr val="000000"/>
                          </a:solidFill>
                          <a:effectLst/>
                          <a:uLnTx/>
                          <a:uFillTx/>
                          <a:latin typeface="Arial Narrow"/>
                          <a:ea typeface="Calibri"/>
                          <a:cs typeface="ArialMT"/>
                        </a:rPr>
                        <a:t>• Green Fund budget allocation for 2012/13 &amp; 2013/14</a:t>
                      </a:r>
                    </a:p>
                    <a:p>
                      <a:pPr algn="just">
                        <a:lnSpc>
                          <a:spcPct val="115000"/>
                        </a:lnSpc>
                        <a:spcAft>
                          <a:spcPts val="0"/>
                        </a:spcAft>
                      </a:pPr>
                      <a:r>
                        <a:rPr kumimoji="0" lang="en-ZA" sz="1400" b="0" i="0" u="none" strike="noStrike" kern="1200" cap="none" spc="0" normalizeH="0" baseline="0" dirty="0" smtClean="0">
                          <a:ln>
                            <a:noFill/>
                          </a:ln>
                          <a:solidFill>
                            <a:srgbClr val="000000"/>
                          </a:solidFill>
                          <a:effectLst/>
                          <a:uLnTx/>
                          <a:uFillTx/>
                          <a:latin typeface="Arial Narrow"/>
                          <a:ea typeface="Calibri"/>
                          <a:cs typeface="ArialMT"/>
                        </a:rPr>
                        <a:t>• 22 Green Fund</a:t>
                      </a:r>
                    </a:p>
                    <a:p>
                      <a:pPr algn="l">
                        <a:lnSpc>
                          <a:spcPct val="115000"/>
                        </a:lnSpc>
                        <a:spcAft>
                          <a:spcPts val="0"/>
                        </a:spcAft>
                      </a:pPr>
                      <a:r>
                        <a:rPr kumimoji="0" lang="en-ZA" sz="1400" b="0" i="0" u="none" strike="noStrike" kern="1200" cap="none" spc="0" normalizeH="0" baseline="0" dirty="0" smtClean="0">
                          <a:ln>
                            <a:noFill/>
                          </a:ln>
                          <a:solidFill>
                            <a:srgbClr val="000000"/>
                          </a:solidFill>
                          <a:effectLst/>
                          <a:uLnTx/>
                          <a:uFillTx/>
                          <a:latin typeface="Arial Narrow"/>
                          <a:ea typeface="Calibri"/>
                          <a:cs typeface="ArialMT"/>
                        </a:rPr>
                        <a:t>implementation projects</a:t>
                      </a:r>
                    </a:p>
                    <a:p>
                      <a:pPr algn="l">
                        <a:lnSpc>
                          <a:spcPct val="115000"/>
                        </a:lnSpc>
                        <a:spcAft>
                          <a:spcPts val="0"/>
                        </a:spcAft>
                      </a:pPr>
                      <a:endParaRPr kumimoji="0" lang="en-ZA" sz="1400" b="0" i="0" u="none" strike="noStrike" kern="1200" cap="none" spc="0" normalizeH="0" baseline="0" dirty="0">
                        <a:ln>
                          <a:noFill/>
                        </a:ln>
                        <a:solidFill>
                          <a:srgbClr val="000000"/>
                        </a:solidFill>
                        <a:effectLst/>
                        <a:uLnTx/>
                        <a:uFillTx/>
                        <a:latin typeface="Arial Narrow"/>
                        <a:ea typeface="Calibri"/>
                        <a:cs typeface="ArialMT"/>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0"/>
                        </a:spcAft>
                      </a:pPr>
                      <a:r>
                        <a:rPr kumimoji="0" lang="en-ZA" sz="1400" b="0" i="0" u="none" strike="noStrike" kern="1200" cap="none" spc="0" normalizeH="0" baseline="0" dirty="0" smtClean="0">
                          <a:ln>
                            <a:noFill/>
                          </a:ln>
                          <a:solidFill>
                            <a:srgbClr val="000000"/>
                          </a:solidFill>
                          <a:effectLst/>
                          <a:uLnTx/>
                          <a:uFillTx/>
                          <a:latin typeface="Arial Narrow"/>
                          <a:ea typeface="Calibri"/>
                          <a:cs typeface="ArialMT"/>
                        </a:rPr>
                        <a:t>38</a:t>
                      </a:r>
                      <a:endParaRPr kumimoji="0" lang="en-ZA" sz="1400" b="0" i="0" u="none" strike="noStrike" kern="1200" cap="none" spc="0" normalizeH="0" baseline="0" dirty="0">
                        <a:ln>
                          <a:noFill/>
                        </a:ln>
                        <a:solidFill>
                          <a:srgbClr val="000000"/>
                        </a:solidFill>
                        <a:effectLst/>
                        <a:uLnTx/>
                        <a:uFillTx/>
                        <a:latin typeface="Arial Narrow"/>
                        <a:ea typeface="Calibri"/>
                        <a:cs typeface="ArialMT"/>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457200" rtl="0" eaLnBrk="1" fontAlgn="auto"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black"/>
                          </a:solidFill>
                          <a:effectLst/>
                          <a:uLnTx/>
                          <a:uFillTx/>
                          <a:latin typeface="Arial Narrow" pitchFamily="34" charset="0"/>
                          <a:ea typeface="+mn-ea"/>
                          <a:cs typeface="+mn-cs"/>
                        </a:rPr>
                        <a:t>Progress:</a:t>
                      </a:r>
                    </a:p>
                    <a:p>
                      <a:pPr marL="0" marR="0" lvl="0" indent="0" algn="l" defTabSz="457200" rtl="0" eaLnBrk="1" fontAlgn="auto" latinLnBrk="0" hangingPunct="1">
                        <a:lnSpc>
                          <a:spcPct val="115000"/>
                        </a:lnSpc>
                        <a:spcBef>
                          <a:spcPts val="0"/>
                        </a:spcBef>
                        <a:spcAft>
                          <a:spcPts val="0"/>
                        </a:spcAft>
                        <a:buClrTx/>
                        <a:buSzTx/>
                        <a:buFontTx/>
                        <a:buNone/>
                        <a:tabLst/>
                        <a:defRPr/>
                      </a:pPr>
                      <a:r>
                        <a:rPr kumimoji="0" lang="en-ZA" sz="1400" b="0" i="0" u="none" strike="noStrike" kern="1200" cap="none" spc="0" normalizeH="0" baseline="0" noProof="0" dirty="0" smtClean="0">
                          <a:ln>
                            <a:noFill/>
                          </a:ln>
                          <a:solidFill>
                            <a:srgbClr val="000000"/>
                          </a:solidFill>
                          <a:effectLst/>
                          <a:uLnTx/>
                          <a:uFillTx/>
                          <a:latin typeface="Arial Narrow"/>
                          <a:ea typeface="Calibri"/>
                          <a:cs typeface="ArialMT"/>
                        </a:rPr>
                        <a:t>53 projects were approved for implementation.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2" name="Slide Number Placeholder 1"/>
          <p:cNvSpPr>
            <a:spLocks noGrp="1"/>
          </p:cNvSpPr>
          <p:nvPr>
            <p:ph type="sldNum" sz="quarter" idx="12"/>
          </p:nvPr>
        </p:nvSpPr>
        <p:spPr/>
        <p:txBody>
          <a:bodyPr/>
          <a:lstStyle/>
          <a:p>
            <a:pPr>
              <a:defRPr/>
            </a:pPr>
            <a:fld id="{9C457303-9F10-4D8F-8D76-077531F17F12}" type="slidenum">
              <a:rPr lang="en-US" smtClean="0">
                <a:solidFill>
                  <a:prstClr val="black">
                    <a:tint val="75000"/>
                  </a:prstClr>
                </a:solidFill>
              </a:rPr>
              <a:pPr>
                <a:defRPr/>
              </a:pPr>
              <a:t>79</a:t>
            </a:fld>
            <a:endParaRPr lang="en-US">
              <a:solidFill>
                <a:prstClr val="black">
                  <a:tint val="75000"/>
                </a:prstClr>
              </a:solidFill>
            </a:endParaRPr>
          </a:p>
        </p:txBody>
      </p:sp>
    </p:spTree>
    <p:extLst>
      <p:ext uri="{BB962C8B-B14F-4D97-AF65-F5344CB8AC3E}">
        <p14:creationId xmlns:p14="http://schemas.microsoft.com/office/powerpoint/2010/main" val="34034918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Title 1"/>
          <p:cNvSpPr>
            <a:spLocks noGrp="1"/>
          </p:cNvSpPr>
          <p:nvPr>
            <p:ph type="title"/>
          </p:nvPr>
        </p:nvSpPr>
        <p:spPr>
          <a:xfrm>
            <a:off x="488950" y="229951"/>
            <a:ext cx="8229600" cy="373061"/>
          </a:xfrm>
        </p:spPr>
        <p:txBody>
          <a:bodyPr/>
          <a:lstStyle/>
          <a:p>
            <a:pPr eaLnBrk="1" hangingPunct="1"/>
            <a:r>
              <a:rPr lang="en-US" altLang="en-US" sz="2600" dirty="0">
                <a:solidFill>
                  <a:srgbClr val="008000"/>
                </a:solidFill>
              </a:rPr>
              <a:t>PROGRAMME 1 : ADMINISTRATION</a:t>
            </a:r>
          </a:p>
        </p:txBody>
      </p:sp>
      <p:graphicFrame>
        <p:nvGraphicFramePr>
          <p:cNvPr id="4" name="Group 121"/>
          <p:cNvGraphicFramePr>
            <a:graphicFrameLocks noGrp="1"/>
          </p:cNvGraphicFramePr>
          <p:nvPr>
            <p:ph idx="1"/>
            <p:extLst>
              <p:ext uri="{D42A27DB-BD31-4B8C-83A1-F6EECF244321}">
                <p14:modId xmlns:p14="http://schemas.microsoft.com/office/powerpoint/2010/main" val="143867828"/>
              </p:ext>
            </p:extLst>
          </p:nvPr>
        </p:nvGraphicFramePr>
        <p:xfrm>
          <a:off x="218365" y="718200"/>
          <a:ext cx="8679974" cy="4450807"/>
        </p:xfrm>
        <a:graphic>
          <a:graphicData uri="http://schemas.openxmlformats.org/drawingml/2006/table">
            <a:tbl>
              <a:tblPr/>
              <a:tblGrid>
                <a:gridCol w="2552131"/>
                <a:gridCol w="1501253"/>
                <a:gridCol w="1596788"/>
                <a:gridCol w="3029802"/>
              </a:tblGrid>
              <a:tr h="323434">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smtClean="0">
                          <a:ln>
                            <a:noFill/>
                          </a:ln>
                          <a:solidFill>
                            <a:schemeClr val="bg1"/>
                          </a:solidFill>
                          <a:effectLst/>
                          <a:latin typeface="Arial Narrow" pitchFamily="34" charset="0"/>
                          <a:ea typeface="+mn-ea"/>
                          <a:cs typeface="Arial" charset="0"/>
                        </a:rPr>
                        <a:t>SO: </a:t>
                      </a:r>
                      <a:r>
                        <a:rPr kumimoji="0" lang="en-ZA" sz="1400" b="1" i="0" u="none" strike="noStrike" kern="1200" cap="none" normalizeH="0" baseline="0" dirty="0" smtClean="0">
                          <a:ln>
                            <a:noFill/>
                          </a:ln>
                          <a:solidFill>
                            <a:schemeClr val="bg1"/>
                          </a:solidFill>
                          <a:effectLst/>
                          <a:latin typeface="Arial Narrow" pitchFamily="34" charset="0"/>
                          <a:ea typeface="+mn-ea"/>
                          <a:cs typeface="Arial" charset="0"/>
                        </a:rPr>
                        <a:t>Secure, harmonious, transformed and conducive working environment </a:t>
                      </a:r>
                      <a:endParaRPr kumimoji="0" lang="en-US" sz="1400" b="1" i="0" u="none" strike="noStrike" kern="1200" cap="none" normalizeH="0" baseline="0" dirty="0" smtClean="0">
                        <a:ln>
                          <a:noFill/>
                        </a:ln>
                        <a:solidFill>
                          <a:schemeClr val="bg1"/>
                        </a:solidFill>
                        <a:effectLst/>
                        <a:latin typeface="Arial Narrow" pitchFamily="34" charset="0"/>
                        <a:ea typeface="+mn-ea"/>
                        <a:cs typeface="Arial" charset="0"/>
                      </a:endParaRPr>
                    </a:p>
                  </a:txBody>
                  <a:tcPr marL="91454" marR="9145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hMerge="1">
                  <a:txBody>
                    <a:bodyPr/>
                    <a:lstStyle/>
                    <a:p>
                      <a:endParaRPr lang="en-ZA"/>
                    </a:p>
                  </a:txBody>
                  <a:tcPr/>
                </a:tc>
                <a:tc hMerge="1">
                  <a:txBody>
                    <a:bodyPr/>
                    <a:lstStyle/>
                    <a:p>
                      <a:endParaRPr lang="en-ZA"/>
                    </a:p>
                  </a:txBody>
                  <a:tcPr/>
                </a:tc>
                <a:tc hMerge="1">
                  <a:txBody>
                    <a:bodyPr/>
                    <a:lstStyle/>
                    <a:p>
                      <a:endParaRPr lang="en-ZA"/>
                    </a:p>
                  </a:txBody>
                  <a:tcPr/>
                </a:tc>
              </a:tr>
              <a:tr h="2526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smtClean="0">
                          <a:ln>
                            <a:noFill/>
                          </a:ln>
                          <a:solidFill>
                            <a:schemeClr val="bg1"/>
                          </a:solidFill>
                          <a:effectLst/>
                          <a:latin typeface="Arial Narrow" pitchFamily="34" charset="0"/>
                          <a:ea typeface="+mn-ea"/>
                          <a:cs typeface="Arial" charset="0"/>
                        </a:rPr>
                        <a:t>Performance indicator </a:t>
                      </a:r>
                    </a:p>
                  </a:txBody>
                  <a:tcPr marL="91454" marR="9145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algn="ctr">
                        <a:lnSpc>
                          <a:spcPct val="115000"/>
                        </a:lnSpc>
                        <a:spcAft>
                          <a:spcPts val="0"/>
                        </a:spcAft>
                      </a:pPr>
                      <a:r>
                        <a:rPr kumimoji="0" lang="en-ZA" sz="1400" b="1" i="0" u="none" strike="noStrike" kern="1200" cap="none" normalizeH="0" baseline="0" dirty="0" smtClean="0">
                          <a:ln>
                            <a:noFill/>
                          </a:ln>
                          <a:solidFill>
                            <a:schemeClr val="bg1"/>
                          </a:solidFill>
                          <a:effectLst/>
                          <a:latin typeface="Arial Narrow" pitchFamily="34" charset="0"/>
                          <a:ea typeface="+mn-ea"/>
                          <a:cs typeface="Arial" charset="0"/>
                        </a:rPr>
                        <a:t>Baseline </a:t>
                      </a:r>
                      <a:endParaRPr kumimoji="0" lang="en-ZA" sz="1400" b="1" i="0" u="none" strike="noStrike" kern="1200" cap="none" normalizeH="0" baseline="0" dirty="0">
                        <a:ln>
                          <a:noFill/>
                        </a:ln>
                        <a:solidFill>
                          <a:schemeClr val="bg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algn="ctr">
                        <a:lnSpc>
                          <a:spcPct val="115000"/>
                        </a:lnSpc>
                        <a:spcAft>
                          <a:spcPts val="0"/>
                        </a:spcAft>
                      </a:pPr>
                      <a:r>
                        <a:rPr kumimoji="0" lang="en-ZA" sz="1400" b="1" i="0" u="none" strike="noStrike" kern="1200" cap="none" normalizeH="0" baseline="0" dirty="0" smtClean="0">
                          <a:ln>
                            <a:noFill/>
                          </a:ln>
                          <a:solidFill>
                            <a:schemeClr val="bg1"/>
                          </a:solidFill>
                          <a:effectLst/>
                          <a:latin typeface="Arial Narrow" pitchFamily="34" charset="0"/>
                          <a:ea typeface="+mn-ea"/>
                          <a:cs typeface="Arial" charset="0"/>
                        </a:rPr>
                        <a:t>Annual target </a:t>
                      </a:r>
                    </a:p>
                    <a:p>
                      <a:pPr algn="ctr">
                        <a:lnSpc>
                          <a:spcPct val="115000"/>
                        </a:lnSpc>
                        <a:spcAft>
                          <a:spcPts val="0"/>
                        </a:spcAft>
                      </a:pPr>
                      <a:r>
                        <a:rPr kumimoji="0" lang="en-ZA" sz="1400" b="1" i="0" u="none" strike="noStrike" kern="1200" cap="none" normalizeH="0" baseline="0" dirty="0" smtClean="0">
                          <a:ln>
                            <a:noFill/>
                          </a:ln>
                          <a:solidFill>
                            <a:schemeClr val="bg1"/>
                          </a:solidFill>
                          <a:effectLst/>
                          <a:latin typeface="Arial Narrow" pitchFamily="34" charset="0"/>
                          <a:ea typeface="+mn-ea"/>
                          <a:cs typeface="Arial" charset="0"/>
                        </a:rPr>
                        <a:t>2014/15</a:t>
                      </a:r>
                      <a:endParaRPr kumimoji="0" lang="en-ZA" sz="1400" b="1" i="0" u="none" strike="noStrike" kern="1200" cap="none" normalizeH="0" baseline="0" dirty="0">
                        <a:ln>
                          <a:noFill/>
                        </a:ln>
                        <a:solidFill>
                          <a:schemeClr val="bg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smtClean="0">
                          <a:ln>
                            <a:noFill/>
                          </a:ln>
                          <a:solidFill>
                            <a:schemeClr val="bg1"/>
                          </a:solidFill>
                          <a:effectLst/>
                          <a:latin typeface="Arial Narrow" pitchFamily="34" charset="0"/>
                          <a:ea typeface="+mn-ea"/>
                          <a:cs typeface="Arial" charset="0"/>
                        </a:rPr>
                        <a:t>Achievements/Challenges/Corrective measures</a:t>
                      </a:r>
                    </a:p>
                  </a:txBody>
                  <a:tcPr marL="91454" marR="9145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r>
              <a:tr h="711653">
                <a:tc>
                  <a:txBody>
                    <a:bodyPr/>
                    <a:lstStyle/>
                    <a:p>
                      <a:pPr algn="just">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Percentage implementation</a:t>
                      </a:r>
                    </a:p>
                    <a:p>
                      <a:pPr algn="just">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of security risk</a:t>
                      </a:r>
                    </a:p>
                    <a:p>
                      <a:pPr algn="just">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assessment</a:t>
                      </a:r>
                    </a:p>
                    <a:p>
                      <a:pPr algn="just">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recommendations</a:t>
                      </a:r>
                    </a:p>
                    <a:p>
                      <a:endParaRPr kumimoji="0" lang="en-US" sz="1400" b="0" i="0" u="none" strike="noStrike" kern="1200" cap="none" normalizeH="0" baseline="0" dirty="0" smtClean="0">
                        <a:ln>
                          <a:noFill/>
                        </a:ln>
                        <a:solidFill>
                          <a:schemeClr val="tx1"/>
                        </a:solidFill>
                        <a:effectLst/>
                        <a:latin typeface="Arial Narrow" pitchFamily="34" charset="0"/>
                        <a:ea typeface="+mn-ea"/>
                        <a:cs typeface="Arial" charset="0"/>
                      </a:endParaRPr>
                    </a:p>
                  </a:txBody>
                  <a:tcPr marL="45728" marR="45728"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just">
                        <a:lnSpc>
                          <a:spcPct val="115000"/>
                        </a:lnSpc>
                        <a:spcAft>
                          <a:spcPts val="0"/>
                        </a:spcAft>
                      </a:pPr>
                      <a:r>
                        <a:rPr kumimoji="0" lang="en-ZA" sz="1400" b="0" i="0" u="none" strike="noStrike" kern="1200" cap="none" normalizeH="0" baseline="0" dirty="0">
                          <a:ln>
                            <a:noFill/>
                          </a:ln>
                          <a:solidFill>
                            <a:schemeClr val="tx1"/>
                          </a:solidFill>
                          <a:effectLst/>
                          <a:latin typeface="Arial Narrow" pitchFamily="34" charset="0"/>
                          <a:ea typeface="+mn-ea"/>
                          <a:cs typeface="Arial" charset="0"/>
                        </a:rPr>
                        <a:t>83% implementation</a:t>
                      </a:r>
                    </a:p>
                    <a:p>
                      <a:pPr algn="just">
                        <a:lnSpc>
                          <a:spcPct val="115000"/>
                        </a:lnSpc>
                        <a:spcAft>
                          <a:spcPts val="0"/>
                        </a:spcAft>
                      </a:pPr>
                      <a:r>
                        <a:rPr kumimoji="0" lang="en-ZA" sz="1400" b="0" i="0" u="none" strike="noStrike" kern="1200" cap="none" normalizeH="0" baseline="0" dirty="0">
                          <a:ln>
                            <a:noFill/>
                          </a:ln>
                          <a:solidFill>
                            <a:schemeClr val="tx1"/>
                          </a:solidFill>
                          <a:effectLst/>
                          <a:latin typeface="Arial Narrow" pitchFamily="34" charset="0"/>
                          <a:ea typeface="+mn-ea"/>
                          <a:cs typeface="Arial" charset="0"/>
                        </a:rPr>
                        <a:t>of security risk</a:t>
                      </a:r>
                    </a:p>
                    <a:p>
                      <a:pPr algn="just">
                        <a:lnSpc>
                          <a:spcPct val="115000"/>
                        </a:lnSpc>
                        <a:spcAft>
                          <a:spcPts val="0"/>
                        </a:spcAft>
                      </a:pPr>
                      <a:r>
                        <a:rPr kumimoji="0" lang="en-ZA" sz="1400" b="0" i="0" u="none" strike="noStrike" kern="1200" cap="none" normalizeH="0" baseline="0" dirty="0">
                          <a:ln>
                            <a:noFill/>
                          </a:ln>
                          <a:solidFill>
                            <a:schemeClr val="tx1"/>
                          </a:solidFill>
                          <a:effectLst/>
                          <a:latin typeface="Arial Narrow" pitchFamily="34" charset="0"/>
                          <a:ea typeface="+mn-ea"/>
                          <a:cs typeface="Arial" charset="0"/>
                        </a:rPr>
                        <a:t>assessment</a:t>
                      </a:r>
                    </a:p>
                    <a:p>
                      <a:pPr algn="just">
                        <a:lnSpc>
                          <a:spcPct val="115000"/>
                        </a:lnSpc>
                        <a:spcAft>
                          <a:spcPts val="0"/>
                        </a:spcAft>
                      </a:pPr>
                      <a:r>
                        <a:rPr kumimoji="0" lang="en-ZA" sz="1400" b="0" i="0" u="none" strike="noStrike" kern="1200" cap="none" normalizeH="0" baseline="0" dirty="0">
                          <a:ln>
                            <a:noFill/>
                          </a:ln>
                          <a:solidFill>
                            <a:schemeClr val="tx1"/>
                          </a:solidFill>
                          <a:effectLst/>
                          <a:latin typeface="Arial Narrow" pitchFamily="34" charset="0"/>
                          <a:ea typeface="+mn-ea"/>
                          <a:cs typeface="Arial" charset="0"/>
                        </a:rPr>
                        <a:t>recommendations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a:lnSpc>
                          <a:spcPct val="115000"/>
                        </a:lnSpc>
                        <a:spcAft>
                          <a:spcPts val="0"/>
                        </a:spcAft>
                      </a:pPr>
                      <a:r>
                        <a:rPr kumimoji="0" lang="en-ZA" sz="1400" b="0" i="0" u="none" strike="noStrike" kern="1200" cap="none" normalizeH="0" baseline="0" dirty="0">
                          <a:ln>
                            <a:noFill/>
                          </a:ln>
                          <a:solidFill>
                            <a:schemeClr val="tx1"/>
                          </a:solidFill>
                          <a:effectLst/>
                          <a:latin typeface="Arial Narrow" pitchFamily="34" charset="0"/>
                          <a:ea typeface="+mn-ea"/>
                          <a:cs typeface="Arial" charset="0"/>
                        </a:rPr>
                        <a:t>90% implementation of security risk assessment</a:t>
                      </a:r>
                    </a:p>
                    <a:p>
                      <a:pPr algn="l">
                        <a:lnSpc>
                          <a:spcPct val="115000"/>
                        </a:lnSpc>
                        <a:spcAft>
                          <a:spcPts val="0"/>
                        </a:spcAft>
                      </a:pPr>
                      <a:r>
                        <a:rPr kumimoji="0" lang="en-ZA" sz="1400" b="0" i="0" u="none" strike="noStrike" kern="1200" cap="none" normalizeH="0" baseline="0" dirty="0">
                          <a:ln>
                            <a:noFill/>
                          </a:ln>
                          <a:solidFill>
                            <a:schemeClr val="tx1"/>
                          </a:solidFill>
                          <a:effectLst/>
                          <a:latin typeface="Arial Narrow" pitchFamily="34" charset="0"/>
                          <a:ea typeface="+mn-ea"/>
                          <a:cs typeface="Arial" charset="0"/>
                        </a:rPr>
                        <a:t>recommendations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just">
                        <a:lnSpc>
                          <a:spcPct val="115000"/>
                        </a:lnSpc>
                        <a:spcAft>
                          <a:spcPts val="0"/>
                        </a:spcAft>
                      </a:pPr>
                      <a:r>
                        <a:rPr kumimoji="0" lang="en-ZA" sz="1400" b="1" i="1" u="none" strike="noStrike" kern="1200" cap="none" normalizeH="0" baseline="0" dirty="0" smtClean="0">
                          <a:ln>
                            <a:noFill/>
                          </a:ln>
                          <a:solidFill>
                            <a:schemeClr val="tx1"/>
                          </a:solidFill>
                          <a:effectLst/>
                          <a:latin typeface="Arial Narrow" pitchFamily="34" charset="0"/>
                          <a:ea typeface="+mn-ea"/>
                          <a:cs typeface="Arial" charset="0"/>
                        </a:rPr>
                        <a:t>Progress:</a:t>
                      </a:r>
                    </a:p>
                    <a:p>
                      <a:pPr algn="just">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61</a:t>
                      </a:r>
                      <a:r>
                        <a:rPr kumimoji="0" lang="en-ZA" sz="1400" b="0" i="0" u="none" strike="noStrike" kern="1200" cap="none" normalizeH="0" baseline="0" dirty="0">
                          <a:ln>
                            <a:noFill/>
                          </a:ln>
                          <a:solidFill>
                            <a:schemeClr val="tx1"/>
                          </a:solidFill>
                          <a:effectLst/>
                          <a:latin typeface="Arial Narrow" pitchFamily="34" charset="0"/>
                          <a:ea typeface="+mn-ea"/>
                          <a:cs typeface="Arial" charset="0"/>
                        </a:rPr>
                        <a:t>% (11 out of 18 security assessment recommendations implemented) </a:t>
                      </a:r>
                      <a:endParaRPr kumimoji="0" lang="en-ZA" sz="1400" b="0" i="0" u="none" strike="noStrike" kern="1200" cap="none" normalizeH="0" baseline="0" dirty="0" smtClean="0">
                        <a:ln>
                          <a:noFill/>
                        </a:ln>
                        <a:solidFill>
                          <a:schemeClr val="tx1"/>
                        </a:solidFill>
                        <a:effectLst/>
                        <a:latin typeface="Arial Narrow" pitchFamily="34" charset="0"/>
                        <a:ea typeface="+mn-ea"/>
                        <a:cs typeface="Arial" charset="0"/>
                      </a:endParaRPr>
                    </a:p>
                    <a:p>
                      <a:pPr algn="just">
                        <a:lnSpc>
                          <a:spcPct val="115000"/>
                        </a:lnSpc>
                        <a:spcAft>
                          <a:spcPts val="0"/>
                        </a:spcAft>
                      </a:pPr>
                      <a:endParaRPr kumimoji="0" lang="en-ZA" sz="1400" b="0" i="0" u="none" strike="noStrike" kern="1200" cap="none" normalizeH="0" baseline="0" dirty="0" smtClean="0">
                        <a:ln>
                          <a:noFill/>
                        </a:ln>
                        <a:solidFill>
                          <a:schemeClr val="tx1"/>
                        </a:solidFill>
                        <a:effectLst/>
                        <a:latin typeface="Arial Narrow" pitchFamily="34" charset="0"/>
                        <a:ea typeface="+mn-ea"/>
                        <a:cs typeface="Arial" charset="0"/>
                      </a:endParaRPr>
                    </a:p>
                    <a:p>
                      <a:pPr algn="just">
                        <a:lnSpc>
                          <a:spcPct val="115000"/>
                        </a:lnSpc>
                        <a:spcAft>
                          <a:spcPts val="0"/>
                        </a:spcAft>
                      </a:pPr>
                      <a:r>
                        <a:rPr kumimoji="0" lang="en-ZA" sz="1400" b="1" i="1" u="none" strike="noStrike" kern="1200" cap="none" normalizeH="0" baseline="0" dirty="0" smtClean="0">
                          <a:ln>
                            <a:noFill/>
                          </a:ln>
                          <a:solidFill>
                            <a:schemeClr val="tx1"/>
                          </a:solidFill>
                          <a:effectLst/>
                          <a:latin typeface="Arial Narrow" pitchFamily="34" charset="0"/>
                          <a:ea typeface="+mn-ea"/>
                          <a:cs typeface="Arial" charset="0"/>
                        </a:rPr>
                        <a:t>Challenges:</a:t>
                      </a:r>
                    </a:p>
                    <a:p>
                      <a:pPr algn="just">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Implementation of some recommendations requires cooperation from other organisations (i.e. Department of Public Works). Additional time was required to facilitate such  consultation </a:t>
                      </a:r>
                    </a:p>
                    <a:p>
                      <a:pPr algn="just">
                        <a:lnSpc>
                          <a:spcPct val="115000"/>
                        </a:lnSpc>
                        <a:spcAft>
                          <a:spcPts val="0"/>
                        </a:spcAft>
                      </a:pPr>
                      <a:endParaRPr kumimoji="0" lang="en-ZA" sz="1400" b="0" i="0" u="none" strike="noStrike" kern="1200" cap="none" normalizeH="0" baseline="0" dirty="0" smtClean="0">
                        <a:ln>
                          <a:noFill/>
                        </a:ln>
                        <a:solidFill>
                          <a:schemeClr val="tx1"/>
                        </a:solidFill>
                        <a:effectLst/>
                        <a:latin typeface="Arial Narrow" pitchFamily="34" charset="0"/>
                        <a:ea typeface="+mn-ea"/>
                        <a:cs typeface="Arial" charset="0"/>
                      </a:endParaRPr>
                    </a:p>
                    <a:p>
                      <a:pPr algn="just">
                        <a:lnSpc>
                          <a:spcPct val="115000"/>
                        </a:lnSpc>
                        <a:spcAft>
                          <a:spcPts val="0"/>
                        </a:spcAft>
                      </a:pPr>
                      <a:r>
                        <a:rPr kumimoji="0" lang="en-ZA" sz="1400" b="1" i="1" u="none" strike="noStrike" kern="1200" cap="none" normalizeH="0" baseline="0" dirty="0" smtClean="0">
                          <a:ln>
                            <a:noFill/>
                          </a:ln>
                          <a:solidFill>
                            <a:schemeClr val="tx1"/>
                          </a:solidFill>
                          <a:effectLst/>
                          <a:latin typeface="Arial Narrow" pitchFamily="34" charset="0"/>
                          <a:ea typeface="+mn-ea"/>
                          <a:cs typeface="Arial" charset="0"/>
                        </a:rPr>
                        <a:t>Corrective measures:</a:t>
                      </a:r>
                    </a:p>
                    <a:p>
                      <a:pPr algn="just">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The outstanding assessment to be prioritised for implementation  in the 2015/16 financial year</a:t>
                      </a:r>
                      <a:endParaRPr kumimoji="0" lang="en-ZA" sz="14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 name="Slide Number Placeholder 1"/>
          <p:cNvSpPr>
            <a:spLocks noGrp="1"/>
          </p:cNvSpPr>
          <p:nvPr>
            <p:ph type="sldNum" sz="quarter" idx="12"/>
          </p:nvPr>
        </p:nvSpPr>
        <p:spPr/>
        <p:txBody>
          <a:bodyPr/>
          <a:lstStyle/>
          <a:p>
            <a:pPr>
              <a:defRPr/>
            </a:pPr>
            <a:fld id="{9C457303-9F10-4D8F-8D76-077531F17F12}" type="slidenum">
              <a:rPr lang="en-US" smtClean="0">
                <a:solidFill>
                  <a:prstClr val="black">
                    <a:tint val="75000"/>
                  </a:prstClr>
                </a:solidFill>
              </a:rPr>
              <a:pPr>
                <a:defRPr/>
              </a:pPr>
              <a:t>8</a:t>
            </a:fld>
            <a:endParaRPr lang="en-US">
              <a:solidFill>
                <a:prstClr val="black">
                  <a:tint val="75000"/>
                </a:prstClr>
              </a:solidFill>
            </a:endParaRPr>
          </a:p>
        </p:txBody>
      </p:sp>
    </p:spTree>
    <p:extLst>
      <p:ext uri="{BB962C8B-B14F-4D97-AF65-F5344CB8AC3E}">
        <p14:creationId xmlns:p14="http://schemas.microsoft.com/office/powerpoint/2010/main" val="2419367601"/>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Title 1"/>
          <p:cNvSpPr>
            <a:spLocks noGrp="1"/>
          </p:cNvSpPr>
          <p:nvPr>
            <p:ph type="title"/>
          </p:nvPr>
        </p:nvSpPr>
        <p:spPr>
          <a:xfrm>
            <a:off x="457200" y="97658"/>
            <a:ext cx="8229600" cy="584344"/>
          </a:xfrm>
        </p:spPr>
        <p:txBody>
          <a:bodyPr/>
          <a:lstStyle/>
          <a:p>
            <a:pPr eaLnBrk="1" hangingPunct="1"/>
            <a:r>
              <a:rPr lang="en-ZA" altLang="en-US" sz="2600" dirty="0">
                <a:solidFill>
                  <a:srgbClr val="008000"/>
                </a:solidFill>
              </a:rPr>
              <a:t>PROGRAMME 6: </a:t>
            </a:r>
            <a:r>
              <a:rPr lang="en-US" altLang="en-US" sz="2600" dirty="0">
                <a:solidFill>
                  <a:srgbClr val="008000"/>
                </a:solidFill>
              </a:rPr>
              <a:t>ENVIRONMENTAL PROGRAMMES</a:t>
            </a:r>
            <a:endParaRPr lang="en-US" altLang="en-US" sz="1400" dirty="0">
              <a:solidFill>
                <a:srgbClr val="008000"/>
              </a:solidFill>
            </a:endParaRPr>
          </a:p>
        </p:txBody>
      </p:sp>
      <p:graphicFrame>
        <p:nvGraphicFramePr>
          <p:cNvPr id="12" name="Group 121"/>
          <p:cNvGraphicFramePr>
            <a:graphicFrameLocks noGrp="1"/>
          </p:cNvGraphicFramePr>
          <p:nvPr>
            <p:ph idx="1"/>
            <p:extLst>
              <p:ext uri="{D42A27DB-BD31-4B8C-83A1-F6EECF244321}">
                <p14:modId xmlns:p14="http://schemas.microsoft.com/office/powerpoint/2010/main" val="1899256407"/>
              </p:ext>
            </p:extLst>
          </p:nvPr>
        </p:nvGraphicFramePr>
        <p:xfrm>
          <a:off x="254054" y="663072"/>
          <a:ext cx="8767115" cy="4833381"/>
        </p:xfrm>
        <a:graphic>
          <a:graphicData uri="http://schemas.openxmlformats.org/drawingml/2006/table">
            <a:tbl>
              <a:tblPr/>
              <a:tblGrid>
                <a:gridCol w="1925964"/>
                <a:gridCol w="2102813"/>
                <a:gridCol w="2004682"/>
                <a:gridCol w="2733656"/>
              </a:tblGrid>
              <a:tr h="201920">
                <a:tc gridSpan="4">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schemeClr val="bg1"/>
                          </a:solidFill>
                          <a:effectLst/>
                          <a:uLnTx/>
                          <a:uFillTx/>
                          <a:latin typeface="Arial Narrow" pitchFamily="34" charset="0"/>
                          <a:ea typeface="+mn-ea"/>
                          <a:cs typeface="+mn-cs"/>
                        </a:rPr>
                        <a:t>SO: Enhanced contribution to the environmental sector towards Sustainable Development and transition to a Green Economy</a:t>
                      </a:r>
                    </a:p>
                  </a:txBody>
                  <a:tcPr marL="91454" marR="9145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hMerge="1">
                  <a:txBody>
                    <a:bodyPr/>
                    <a:lstStyle/>
                    <a:p>
                      <a:endParaRPr lang="en-ZA"/>
                    </a:p>
                  </a:txBody>
                  <a:tcPr/>
                </a:tc>
                <a:tc hMerge="1">
                  <a:txBody>
                    <a:bodyPr/>
                    <a:lstStyle/>
                    <a:p>
                      <a:endParaRPr lang="en-ZA"/>
                    </a:p>
                  </a:txBody>
                  <a:tcPr/>
                </a:tc>
                <a:tc hMerge="1">
                  <a:txBody>
                    <a:bodyPr/>
                    <a:lstStyle/>
                    <a:p>
                      <a:endParaRPr lang="en-ZA"/>
                    </a:p>
                  </a:txBody>
                  <a:tcPr/>
                </a:tc>
              </a:tr>
              <a:tr h="41921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smtClean="0">
                          <a:ln>
                            <a:noFill/>
                          </a:ln>
                          <a:solidFill>
                            <a:schemeClr val="bg1"/>
                          </a:solidFill>
                          <a:effectLst/>
                          <a:latin typeface="Arial Narrow" pitchFamily="34" charset="0"/>
                          <a:ea typeface="+mn-ea"/>
                          <a:cs typeface="Arial" charset="0"/>
                        </a:rPr>
                        <a:t>Performance indicator </a:t>
                      </a:r>
                    </a:p>
                  </a:txBody>
                  <a:tcPr marL="91454" marR="9145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algn="ctr">
                        <a:lnSpc>
                          <a:spcPct val="115000"/>
                        </a:lnSpc>
                        <a:spcAft>
                          <a:spcPts val="0"/>
                        </a:spcAft>
                      </a:pPr>
                      <a:r>
                        <a:rPr kumimoji="0" lang="en-ZA" sz="1400" b="1" i="0" u="none" strike="noStrike" kern="1200" cap="none" spc="0" normalizeH="0" baseline="0" dirty="0" smtClean="0">
                          <a:ln>
                            <a:noFill/>
                          </a:ln>
                          <a:solidFill>
                            <a:schemeClr val="bg1"/>
                          </a:solidFill>
                          <a:effectLst/>
                          <a:uLnTx/>
                          <a:uFillTx/>
                          <a:latin typeface="Arial Narrow" pitchFamily="34" charset="0"/>
                          <a:ea typeface="+mn-ea"/>
                          <a:cs typeface="Arial" pitchFamily="34" charset="0"/>
                        </a:rPr>
                        <a:t>Baseline </a:t>
                      </a:r>
                      <a:endParaRPr kumimoji="0" lang="en-ZA" sz="1400" b="1" i="0" u="none" strike="noStrike" kern="1200" cap="none" spc="0" normalizeH="0" baseline="0" dirty="0">
                        <a:ln>
                          <a:noFill/>
                        </a:ln>
                        <a:solidFill>
                          <a:schemeClr val="bg1"/>
                        </a:solidFill>
                        <a:effectLst/>
                        <a:uLnTx/>
                        <a:uFillTx/>
                        <a:latin typeface="Arial Narrow" pitchFamily="34" charset="0"/>
                        <a:ea typeface="+mn-ea"/>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algn="ctr">
                        <a:lnSpc>
                          <a:spcPct val="115000"/>
                        </a:lnSpc>
                        <a:spcAft>
                          <a:spcPts val="0"/>
                        </a:spcAft>
                      </a:pPr>
                      <a:r>
                        <a:rPr kumimoji="0" lang="en-ZA" sz="1400" b="1" i="0" u="none" strike="noStrike" kern="1200" cap="none" spc="0" normalizeH="0" baseline="0" dirty="0" smtClean="0">
                          <a:ln>
                            <a:noFill/>
                          </a:ln>
                          <a:solidFill>
                            <a:schemeClr val="bg1"/>
                          </a:solidFill>
                          <a:effectLst/>
                          <a:uLnTx/>
                          <a:uFillTx/>
                          <a:latin typeface="Arial Narrow" pitchFamily="34" charset="0"/>
                          <a:ea typeface="+mn-ea"/>
                          <a:cs typeface="Arial" pitchFamily="34" charset="0"/>
                        </a:rPr>
                        <a:t>Annual Target </a:t>
                      </a:r>
                      <a:endParaRPr kumimoji="0" lang="en-ZA" sz="1400" b="1" i="0" u="none" strike="noStrike" kern="1200" cap="none" spc="0" normalizeH="0" baseline="0" dirty="0">
                        <a:ln>
                          <a:noFill/>
                        </a:ln>
                        <a:solidFill>
                          <a:schemeClr val="bg1"/>
                        </a:solidFill>
                        <a:effectLst/>
                        <a:uLnTx/>
                        <a:uFillTx/>
                        <a:latin typeface="Arial Narrow" pitchFamily="34" charset="0"/>
                        <a:ea typeface="+mn-ea"/>
                        <a:cs typeface="Arial" pitchFamily="34" charset="0"/>
                      </a:endParaRPr>
                    </a:p>
                    <a:p>
                      <a:pPr algn="ctr">
                        <a:lnSpc>
                          <a:spcPct val="115000"/>
                        </a:lnSpc>
                        <a:spcAft>
                          <a:spcPts val="0"/>
                        </a:spcAft>
                      </a:pPr>
                      <a:r>
                        <a:rPr kumimoji="0" lang="en-ZA" sz="1400" b="1" i="0" u="none" strike="noStrike" kern="1200" cap="none" spc="0" normalizeH="0" baseline="0" dirty="0">
                          <a:ln>
                            <a:noFill/>
                          </a:ln>
                          <a:solidFill>
                            <a:schemeClr val="bg1"/>
                          </a:solidFill>
                          <a:effectLst/>
                          <a:uLnTx/>
                          <a:uFillTx/>
                          <a:latin typeface="Arial Narrow" pitchFamily="34" charset="0"/>
                          <a:ea typeface="+mn-ea"/>
                          <a:cs typeface="Arial" pitchFamily="34" charset="0"/>
                        </a:rPr>
                        <a:t>2014/15</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smtClean="0">
                          <a:ln>
                            <a:noFill/>
                          </a:ln>
                          <a:solidFill>
                            <a:schemeClr val="bg1"/>
                          </a:solidFill>
                          <a:effectLst/>
                          <a:uLnTx/>
                          <a:uFillTx/>
                          <a:latin typeface="Arial Narrow" pitchFamily="34" charset="0"/>
                          <a:ea typeface="+mn-ea"/>
                          <a:cs typeface="Arial" pitchFamily="34" charset="0"/>
                        </a:rPr>
                        <a:t>Achievements/Challenges/Corrective measures</a:t>
                      </a:r>
                    </a:p>
                  </a:txBody>
                  <a:tcPr marL="91454" marR="9145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r>
              <a:tr h="996266">
                <a:tc rowSpan="2">
                  <a:txBody>
                    <a:bodyPr/>
                    <a:lstStyle/>
                    <a:p>
                      <a:r>
                        <a:rPr kumimoji="0" lang="en-ZA" sz="1300" b="0" i="0" u="none" strike="noStrike" kern="1200" cap="none" spc="0" normalizeH="0" baseline="0" dirty="0" smtClean="0">
                          <a:ln>
                            <a:noFill/>
                          </a:ln>
                          <a:solidFill>
                            <a:srgbClr val="000000"/>
                          </a:solidFill>
                          <a:effectLst/>
                          <a:uLnTx/>
                          <a:uFillTx/>
                          <a:latin typeface="Arial Narrow"/>
                          <a:ea typeface="Calibri"/>
                          <a:cs typeface="ArialMT"/>
                        </a:rPr>
                        <a:t>Number of high- level environmental and sustainable development threat, weakness or opportunity early warning and/or response options researched and developed</a:t>
                      </a: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algn="just">
                        <a:lnSpc>
                          <a:spcPct val="115000"/>
                        </a:lnSpc>
                        <a:spcAft>
                          <a:spcPts val="0"/>
                        </a:spcAft>
                      </a:pPr>
                      <a:r>
                        <a:rPr kumimoji="0" lang="en-ZA" sz="1300" b="0" i="0" u="none" strike="noStrike" kern="1200" cap="none" spc="0" normalizeH="0" baseline="0" dirty="0" smtClean="0">
                          <a:ln>
                            <a:noFill/>
                          </a:ln>
                          <a:solidFill>
                            <a:srgbClr val="000000"/>
                          </a:solidFill>
                          <a:effectLst/>
                          <a:uLnTx/>
                          <a:uFillTx/>
                          <a:latin typeface="Arial Narrow"/>
                          <a:ea typeface="Calibri"/>
                          <a:cs typeface="ArialMT"/>
                        </a:rPr>
                        <a:t>Quarterly Environmental</a:t>
                      </a:r>
                    </a:p>
                    <a:p>
                      <a:pPr algn="l">
                        <a:lnSpc>
                          <a:spcPct val="115000"/>
                        </a:lnSpc>
                        <a:spcAft>
                          <a:spcPts val="0"/>
                        </a:spcAft>
                      </a:pPr>
                      <a:r>
                        <a:rPr kumimoji="0" lang="en-ZA" sz="1300" b="0" i="0" u="none" strike="noStrike" kern="1200" cap="none" spc="0" normalizeH="0" baseline="0" dirty="0" smtClean="0">
                          <a:ln>
                            <a:noFill/>
                          </a:ln>
                          <a:solidFill>
                            <a:srgbClr val="000000"/>
                          </a:solidFill>
                          <a:effectLst/>
                          <a:uLnTx/>
                          <a:uFillTx/>
                          <a:latin typeface="Arial Narrow"/>
                          <a:ea typeface="Calibri"/>
                          <a:cs typeface="ArialMT"/>
                        </a:rPr>
                        <a:t>Threat, Weakness and Opportunity Scan (QETWOS) system established, and tested</a:t>
                      </a:r>
                    </a:p>
                    <a:p>
                      <a:pPr algn="just">
                        <a:lnSpc>
                          <a:spcPct val="115000"/>
                        </a:lnSpc>
                        <a:spcAft>
                          <a:spcPts val="0"/>
                        </a:spcAft>
                      </a:pPr>
                      <a:r>
                        <a:rPr kumimoji="0" lang="en-ZA" sz="1300" b="0" i="0" u="none" strike="noStrike" kern="1200" cap="none" spc="0" normalizeH="0" baseline="0" dirty="0" smtClean="0">
                          <a:ln>
                            <a:noFill/>
                          </a:ln>
                          <a:solidFill>
                            <a:srgbClr val="000000"/>
                          </a:solidFill>
                          <a:effectLst/>
                          <a:uLnTx/>
                          <a:uFillTx/>
                          <a:latin typeface="Arial Narrow"/>
                          <a:ea typeface="Calibri"/>
                          <a:cs typeface="ArialMT"/>
                        </a:rPr>
                        <a:t>• 6 issues investigated</a:t>
                      </a:r>
                    </a:p>
                    <a:p>
                      <a:pPr algn="just">
                        <a:lnSpc>
                          <a:spcPct val="115000"/>
                        </a:lnSpc>
                        <a:spcAft>
                          <a:spcPts val="0"/>
                        </a:spcAft>
                      </a:pPr>
                      <a:r>
                        <a:rPr kumimoji="0" lang="en-ZA" sz="1300" b="0" i="0" u="none" strike="noStrike" kern="1200" cap="none" spc="0" normalizeH="0" baseline="0" dirty="0" smtClean="0">
                          <a:ln>
                            <a:noFill/>
                          </a:ln>
                          <a:solidFill>
                            <a:srgbClr val="000000"/>
                          </a:solidFill>
                          <a:effectLst/>
                          <a:uLnTx/>
                          <a:uFillTx/>
                          <a:latin typeface="Arial Narrow"/>
                          <a:ea typeface="Calibri"/>
                          <a:cs typeface="ArialMT"/>
                        </a:rPr>
                        <a:t>– Shale gas carbon footprint;</a:t>
                      </a:r>
                    </a:p>
                    <a:p>
                      <a:pPr algn="l">
                        <a:lnSpc>
                          <a:spcPct val="115000"/>
                        </a:lnSpc>
                        <a:spcAft>
                          <a:spcPts val="0"/>
                        </a:spcAft>
                      </a:pPr>
                      <a:r>
                        <a:rPr kumimoji="0" lang="en-ZA" sz="1300" b="0" i="0" u="none" strike="noStrike" kern="1200" cap="none" spc="0" normalizeH="0" baseline="0" dirty="0" smtClean="0">
                          <a:ln>
                            <a:noFill/>
                          </a:ln>
                          <a:solidFill>
                            <a:srgbClr val="000000"/>
                          </a:solidFill>
                          <a:effectLst/>
                          <a:uLnTx/>
                          <a:uFillTx/>
                          <a:latin typeface="Arial Narrow"/>
                          <a:ea typeface="Calibri"/>
                          <a:cs typeface="ArialMT"/>
                        </a:rPr>
                        <a:t>Peak phosphate; Environmental Offsetting; National Evaluations; MTSF</a:t>
                      </a:r>
                    </a:p>
                    <a:p>
                      <a:pPr algn="just">
                        <a:lnSpc>
                          <a:spcPct val="115000"/>
                        </a:lnSpc>
                        <a:spcAft>
                          <a:spcPts val="0"/>
                        </a:spcAft>
                      </a:pPr>
                      <a:r>
                        <a:rPr kumimoji="0" lang="en-ZA" sz="1300" b="0" i="0" u="none" strike="noStrike" kern="1200" cap="none" spc="0" normalizeH="0" baseline="0" dirty="0" smtClean="0">
                          <a:ln>
                            <a:noFill/>
                          </a:ln>
                          <a:solidFill>
                            <a:srgbClr val="000000"/>
                          </a:solidFill>
                          <a:effectLst/>
                          <a:uLnTx/>
                          <a:uFillTx/>
                          <a:latin typeface="Arial Narrow"/>
                          <a:ea typeface="Calibri"/>
                          <a:cs typeface="ArialMT"/>
                        </a:rPr>
                        <a:t>2014-2019; SIP 19</a:t>
                      </a:r>
                    </a:p>
                    <a:p>
                      <a:pPr algn="just">
                        <a:lnSpc>
                          <a:spcPct val="115000"/>
                        </a:lnSpc>
                        <a:spcAft>
                          <a:spcPts val="0"/>
                        </a:spcAft>
                      </a:pPr>
                      <a:r>
                        <a:rPr kumimoji="0" lang="en-ZA" sz="1300" b="0" i="0" u="none" strike="noStrike" kern="1200" cap="none" spc="0" normalizeH="0" baseline="0" dirty="0" smtClean="0">
                          <a:ln>
                            <a:noFill/>
                          </a:ln>
                          <a:solidFill>
                            <a:srgbClr val="000000"/>
                          </a:solidFill>
                          <a:effectLst/>
                          <a:uLnTx/>
                          <a:uFillTx/>
                          <a:latin typeface="Arial Narrow"/>
                          <a:ea typeface="Calibri"/>
                          <a:cs typeface="ArialMT"/>
                        </a:rPr>
                        <a:t>• 4 issue response options – Shale gas carbon footprint;</a:t>
                      </a:r>
                    </a:p>
                    <a:p>
                      <a:pPr algn="l">
                        <a:lnSpc>
                          <a:spcPct val="115000"/>
                        </a:lnSpc>
                        <a:spcAft>
                          <a:spcPts val="0"/>
                        </a:spcAft>
                      </a:pPr>
                      <a:r>
                        <a:rPr kumimoji="0" lang="en-ZA" sz="1300" b="0" i="0" u="none" strike="noStrike" kern="1200" cap="none" spc="0" normalizeH="0" baseline="0" dirty="0" smtClean="0">
                          <a:ln>
                            <a:noFill/>
                          </a:ln>
                          <a:solidFill>
                            <a:srgbClr val="000000"/>
                          </a:solidFill>
                          <a:effectLst/>
                          <a:uLnTx/>
                          <a:uFillTx/>
                          <a:latin typeface="Arial Narrow"/>
                          <a:ea typeface="Calibri"/>
                          <a:cs typeface="ArialMT"/>
                        </a:rPr>
                        <a:t>National Evaluations; MTSF 2014-2019; and SIP 19</a:t>
                      </a: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0"/>
                        </a:spcAft>
                      </a:pPr>
                      <a:r>
                        <a:rPr kumimoji="0" lang="en-ZA" sz="1300" b="0" i="0" u="none" strike="noStrike" kern="1200" cap="none" spc="0" normalizeH="0" baseline="0" dirty="0" smtClean="0">
                          <a:ln>
                            <a:noFill/>
                          </a:ln>
                          <a:solidFill>
                            <a:srgbClr val="000000"/>
                          </a:solidFill>
                          <a:effectLst/>
                          <a:uLnTx/>
                          <a:uFillTx/>
                          <a:latin typeface="Arial Narrow"/>
                          <a:ea typeface="Calibri"/>
                          <a:cs typeface="ArialMT"/>
                        </a:rPr>
                        <a:t>Quarterly early warning and/or</a:t>
                      </a:r>
                    </a:p>
                    <a:p>
                      <a:pPr algn="just">
                        <a:lnSpc>
                          <a:spcPct val="115000"/>
                        </a:lnSpc>
                        <a:spcAft>
                          <a:spcPts val="0"/>
                        </a:spcAft>
                      </a:pPr>
                      <a:r>
                        <a:rPr kumimoji="0" lang="en-ZA" sz="1300" b="0" i="0" u="none" strike="noStrike" kern="1200" cap="none" spc="0" normalizeH="0" baseline="0" dirty="0" smtClean="0">
                          <a:ln>
                            <a:noFill/>
                          </a:ln>
                          <a:solidFill>
                            <a:srgbClr val="000000"/>
                          </a:solidFill>
                          <a:effectLst/>
                          <a:uLnTx/>
                          <a:uFillTx/>
                          <a:latin typeface="Arial Narrow"/>
                          <a:ea typeface="Calibri"/>
                          <a:cs typeface="ArialMT"/>
                        </a:rPr>
                        <a:t>issue scanning Reports</a:t>
                      </a: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kumimoji="0" lang="en-ZA" sz="1300" b="1" i="0" u="none" strike="noStrike" kern="1200" cap="none" spc="0" normalizeH="0" baseline="0" noProof="0" dirty="0" smtClean="0">
                          <a:ln>
                            <a:noFill/>
                          </a:ln>
                          <a:solidFill>
                            <a:prstClr val="black"/>
                          </a:solidFill>
                          <a:effectLst/>
                          <a:uLnTx/>
                          <a:uFillTx/>
                          <a:latin typeface="Arial Narrow" pitchFamily="34" charset="0"/>
                          <a:ea typeface="+mn-ea"/>
                          <a:cs typeface="+mn-cs"/>
                        </a:rPr>
                        <a:t>Progress:</a:t>
                      </a:r>
                    </a:p>
                    <a:p>
                      <a:pPr marL="0" marR="0" lvl="0" indent="0" algn="l" defTabSz="457200" rtl="0" eaLnBrk="1" fontAlgn="auto" latinLnBrk="0" hangingPunct="1">
                        <a:lnSpc>
                          <a:spcPct val="115000"/>
                        </a:lnSpc>
                        <a:spcBef>
                          <a:spcPts val="0"/>
                        </a:spcBef>
                        <a:spcAft>
                          <a:spcPts val="0"/>
                        </a:spcAft>
                        <a:buClrTx/>
                        <a:buSzTx/>
                        <a:buFontTx/>
                        <a:buNone/>
                        <a:tabLst/>
                        <a:defRPr/>
                      </a:pPr>
                      <a:r>
                        <a:rPr kumimoji="0" lang="en-ZA" sz="1300" b="0" i="0" u="none" strike="noStrike" kern="1200" cap="none" spc="0" normalizeH="0" baseline="0" noProof="0" dirty="0" smtClean="0">
                          <a:ln>
                            <a:noFill/>
                          </a:ln>
                          <a:solidFill>
                            <a:srgbClr val="000000"/>
                          </a:solidFill>
                          <a:effectLst/>
                          <a:uLnTx/>
                          <a:uFillTx/>
                          <a:latin typeface="Arial Narrow"/>
                          <a:ea typeface="Calibri"/>
                          <a:cs typeface="ArialMT"/>
                        </a:rPr>
                        <a:t>4 Quarterly Early Warning and/or issue scanning reports prepared and submitted to Management for consideration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584491">
                <a:tc vMerge="1">
                  <a:txBody>
                    <a:bodyPr/>
                    <a:lstStyle/>
                    <a:p>
                      <a:endParaRPr lang="en-ZA"/>
                    </a:p>
                  </a:txBody>
                  <a:tcPr/>
                </a:tc>
                <a:tc vMerge="1">
                  <a:txBody>
                    <a:bodyPr/>
                    <a:lstStyle/>
                    <a:p>
                      <a:endParaRPr lang="en-ZA"/>
                    </a:p>
                  </a:txBody>
                  <a:tcPr/>
                </a:tc>
                <a:tc>
                  <a:txBody>
                    <a:bodyPr/>
                    <a:lstStyle/>
                    <a:p>
                      <a:r>
                        <a:rPr kumimoji="0" lang="en-ZA" sz="1300" b="0" i="0" u="none" strike="noStrike" kern="1200" cap="none" spc="0" normalizeH="0" baseline="0" dirty="0" smtClean="0">
                          <a:ln>
                            <a:noFill/>
                          </a:ln>
                          <a:solidFill>
                            <a:srgbClr val="000000"/>
                          </a:solidFill>
                          <a:effectLst/>
                          <a:uLnTx/>
                          <a:uFillTx/>
                          <a:latin typeface="Arial Narrow"/>
                          <a:ea typeface="Calibri"/>
                          <a:cs typeface="ArialMT"/>
                        </a:rPr>
                        <a:t>4 emerging issue response</a:t>
                      </a:r>
                    </a:p>
                    <a:p>
                      <a:r>
                        <a:rPr kumimoji="0" lang="en-ZA" sz="1300" b="0" i="0" u="none" strike="noStrike" kern="1200" cap="none" spc="0" normalizeH="0" baseline="0" dirty="0" smtClean="0">
                          <a:ln>
                            <a:noFill/>
                          </a:ln>
                          <a:solidFill>
                            <a:srgbClr val="000000"/>
                          </a:solidFill>
                          <a:effectLst/>
                          <a:uLnTx/>
                          <a:uFillTx/>
                          <a:latin typeface="Arial Narrow"/>
                          <a:ea typeface="Calibri"/>
                          <a:cs typeface="ArialMT"/>
                        </a:rPr>
                        <a:t>options formally submitted to top</a:t>
                      </a:r>
                    </a:p>
                    <a:p>
                      <a:r>
                        <a:rPr kumimoji="0" lang="en-ZA" sz="1300" b="0" i="0" u="none" strike="noStrike" kern="1200" cap="none" spc="0" normalizeH="0" baseline="0" dirty="0" smtClean="0">
                          <a:ln>
                            <a:noFill/>
                          </a:ln>
                          <a:solidFill>
                            <a:srgbClr val="000000"/>
                          </a:solidFill>
                          <a:effectLst/>
                          <a:uLnTx/>
                          <a:uFillTx/>
                          <a:latin typeface="Arial Narrow"/>
                          <a:ea typeface="Calibri"/>
                          <a:cs typeface="ArialMT"/>
                        </a:rPr>
                        <a:t>Management and approved</a:t>
                      </a:r>
                    </a:p>
                    <a:p>
                      <a:r>
                        <a:rPr kumimoji="0" lang="en-ZA" sz="1300" b="0" i="0" u="none" strike="noStrike" kern="1200" cap="none" spc="0" normalizeH="0" baseline="0" dirty="0" smtClean="0">
                          <a:ln>
                            <a:noFill/>
                          </a:ln>
                          <a:solidFill>
                            <a:srgbClr val="000000"/>
                          </a:solidFill>
                          <a:effectLst/>
                          <a:uLnTx/>
                          <a:uFillTx/>
                          <a:latin typeface="Arial Narrow"/>
                          <a:ea typeface="Calibri"/>
                          <a:cs typeface="ArialMT"/>
                        </a:rPr>
                        <a:t>responses developed</a:t>
                      </a:r>
                    </a:p>
                    <a:p>
                      <a:endParaRPr lang="en-ZA" sz="1300" dirty="0"/>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kumimoji="0" lang="en-ZA" sz="1300" b="1" i="0" u="none" strike="noStrike" kern="1200" cap="none" spc="0" normalizeH="0" baseline="0" noProof="0" dirty="0" smtClean="0">
                          <a:ln>
                            <a:noFill/>
                          </a:ln>
                          <a:solidFill>
                            <a:prstClr val="black"/>
                          </a:solidFill>
                          <a:effectLst/>
                          <a:uLnTx/>
                          <a:uFillTx/>
                          <a:latin typeface="Arial Narrow" pitchFamily="34" charset="0"/>
                          <a:ea typeface="+mn-ea"/>
                          <a:cs typeface="+mn-cs"/>
                        </a:rPr>
                        <a:t>Progress: </a:t>
                      </a:r>
                      <a:r>
                        <a:rPr kumimoji="0" lang="en-ZA" sz="1300" b="0" i="0" u="none" strike="noStrike" kern="1200" cap="none" spc="0" normalizeH="0" baseline="0" noProof="0" dirty="0" smtClean="0">
                          <a:ln>
                            <a:noFill/>
                          </a:ln>
                          <a:solidFill>
                            <a:srgbClr val="000000"/>
                          </a:solidFill>
                          <a:effectLst/>
                          <a:uLnTx/>
                          <a:uFillTx/>
                          <a:latin typeface="Arial Narrow"/>
                          <a:ea typeface="Calibri"/>
                          <a:cs typeface="ArialMT"/>
                        </a:rPr>
                        <a:t>4 emerging issue response options submitted to top management</a:t>
                      </a:r>
                    </a:p>
                    <a:p>
                      <a:pPr marL="0" marR="0" lvl="0" indent="0" algn="l" defTabSz="457200" rtl="0" eaLnBrk="1" fontAlgn="auto" latinLnBrk="0" hangingPunct="1">
                        <a:lnSpc>
                          <a:spcPct val="115000"/>
                        </a:lnSpc>
                        <a:spcBef>
                          <a:spcPts val="0"/>
                        </a:spcBef>
                        <a:spcAft>
                          <a:spcPts val="0"/>
                        </a:spcAft>
                        <a:buClrTx/>
                        <a:buSzTx/>
                        <a:buFontTx/>
                        <a:buNone/>
                        <a:tabLst/>
                        <a:defRPr/>
                      </a:pPr>
                      <a:r>
                        <a:rPr kumimoji="0" lang="en-ZA" sz="1300" b="0" i="0" u="none" strike="noStrike" kern="1200" cap="none" spc="0" normalizeH="0" baseline="0" noProof="0" dirty="0" smtClean="0">
                          <a:ln>
                            <a:noFill/>
                          </a:ln>
                          <a:solidFill>
                            <a:srgbClr val="000000"/>
                          </a:solidFill>
                          <a:effectLst/>
                          <a:uLnTx/>
                          <a:uFillTx/>
                          <a:latin typeface="Arial Narrow"/>
                          <a:ea typeface="Calibri"/>
                          <a:cs typeface="ArialMT"/>
                        </a:rPr>
                        <a:t>•SIP 19 Description document</a:t>
                      </a:r>
                    </a:p>
                    <a:p>
                      <a:pPr marL="0" marR="0" lvl="0" indent="0" algn="l" defTabSz="457200" rtl="0" eaLnBrk="1" fontAlgn="auto" latinLnBrk="0" hangingPunct="1">
                        <a:lnSpc>
                          <a:spcPct val="115000"/>
                        </a:lnSpc>
                        <a:spcBef>
                          <a:spcPts val="0"/>
                        </a:spcBef>
                        <a:spcAft>
                          <a:spcPts val="0"/>
                        </a:spcAft>
                        <a:buClrTx/>
                        <a:buSzTx/>
                        <a:buFontTx/>
                        <a:buNone/>
                        <a:tabLst/>
                        <a:defRPr/>
                      </a:pPr>
                      <a:r>
                        <a:rPr kumimoji="0" lang="en-ZA" sz="1300" b="0" i="0" u="none" strike="noStrike" kern="1200" cap="none" spc="0" normalizeH="0" baseline="0" noProof="0" dirty="0" smtClean="0">
                          <a:ln>
                            <a:noFill/>
                          </a:ln>
                          <a:solidFill>
                            <a:srgbClr val="000000"/>
                          </a:solidFill>
                          <a:effectLst/>
                          <a:uLnTx/>
                          <a:uFillTx/>
                          <a:latin typeface="Arial Narrow"/>
                          <a:ea typeface="Calibri"/>
                          <a:cs typeface="ArialMT"/>
                        </a:rPr>
                        <a:t>•Concerns around the apparent shallowness, narrow focus and the potentially dubious factual basis of the current national discourse on food and nutrition security </a:t>
                      </a:r>
                    </a:p>
                    <a:p>
                      <a:pPr marL="0" marR="0" lvl="0" indent="0" algn="l" defTabSz="457200" rtl="0" eaLnBrk="1" fontAlgn="auto" latinLnBrk="0" hangingPunct="1">
                        <a:lnSpc>
                          <a:spcPct val="115000"/>
                        </a:lnSpc>
                        <a:spcBef>
                          <a:spcPts val="0"/>
                        </a:spcBef>
                        <a:spcAft>
                          <a:spcPts val="0"/>
                        </a:spcAft>
                        <a:buClrTx/>
                        <a:buSzTx/>
                        <a:buFontTx/>
                        <a:buNone/>
                        <a:tabLst/>
                        <a:defRPr/>
                      </a:pPr>
                      <a:r>
                        <a:rPr kumimoji="0" lang="en-ZA" sz="1300" b="0" i="0" u="none" strike="noStrike" kern="1200" cap="none" spc="0" normalizeH="0" baseline="0" noProof="0" dirty="0" smtClean="0">
                          <a:ln>
                            <a:noFill/>
                          </a:ln>
                          <a:solidFill>
                            <a:srgbClr val="000000"/>
                          </a:solidFill>
                          <a:effectLst/>
                          <a:uLnTx/>
                          <a:uFillTx/>
                          <a:latin typeface="Arial Narrow"/>
                          <a:ea typeface="Calibri"/>
                          <a:cs typeface="ArialMT"/>
                        </a:rPr>
                        <a:t>•South Africa’s Response to Local and Global Change – Time for a new development approach </a:t>
                      </a:r>
                    </a:p>
                    <a:p>
                      <a:pPr marL="0" marR="0" lvl="0" indent="0" algn="l" defTabSz="457200" rtl="0" eaLnBrk="1" fontAlgn="auto" latinLnBrk="0" hangingPunct="1">
                        <a:lnSpc>
                          <a:spcPct val="115000"/>
                        </a:lnSpc>
                        <a:spcBef>
                          <a:spcPts val="0"/>
                        </a:spcBef>
                        <a:spcAft>
                          <a:spcPts val="0"/>
                        </a:spcAft>
                        <a:buClrTx/>
                        <a:buSzTx/>
                        <a:buFontTx/>
                        <a:buNone/>
                        <a:tabLst/>
                        <a:defRPr/>
                      </a:pPr>
                      <a:r>
                        <a:rPr kumimoji="0" lang="en-ZA" sz="1300" b="0" i="0" u="none" strike="noStrike" kern="1200" cap="none" spc="0" normalizeH="0" baseline="0" noProof="0" dirty="0" smtClean="0">
                          <a:ln>
                            <a:noFill/>
                          </a:ln>
                          <a:solidFill>
                            <a:srgbClr val="000000"/>
                          </a:solidFill>
                          <a:effectLst/>
                          <a:uLnTx/>
                          <a:uFillTx/>
                          <a:latin typeface="Arial Narrow"/>
                          <a:ea typeface="Calibri"/>
                          <a:cs typeface="ArialMT"/>
                        </a:rPr>
                        <a:t>•The Draft Environmental Offsetting Discussion Document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2" name="Slide Number Placeholder 1"/>
          <p:cNvSpPr>
            <a:spLocks noGrp="1"/>
          </p:cNvSpPr>
          <p:nvPr>
            <p:ph type="sldNum" sz="quarter" idx="12"/>
          </p:nvPr>
        </p:nvSpPr>
        <p:spPr/>
        <p:txBody>
          <a:bodyPr/>
          <a:lstStyle/>
          <a:p>
            <a:pPr>
              <a:defRPr/>
            </a:pPr>
            <a:fld id="{9C457303-9F10-4D8F-8D76-077531F17F12}" type="slidenum">
              <a:rPr lang="en-US" smtClean="0">
                <a:solidFill>
                  <a:prstClr val="black">
                    <a:tint val="75000"/>
                  </a:prstClr>
                </a:solidFill>
              </a:rPr>
              <a:pPr>
                <a:defRPr/>
              </a:pPr>
              <a:t>80</a:t>
            </a:fld>
            <a:endParaRPr lang="en-US">
              <a:solidFill>
                <a:prstClr val="black">
                  <a:tint val="75000"/>
                </a:prstClr>
              </a:solidFill>
            </a:endParaRPr>
          </a:p>
        </p:txBody>
      </p:sp>
    </p:spTree>
    <p:extLst>
      <p:ext uri="{BB962C8B-B14F-4D97-AF65-F5344CB8AC3E}">
        <p14:creationId xmlns:p14="http://schemas.microsoft.com/office/powerpoint/2010/main" val="2905511386"/>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Title 1"/>
          <p:cNvSpPr>
            <a:spLocks noGrp="1"/>
          </p:cNvSpPr>
          <p:nvPr>
            <p:ph type="title"/>
          </p:nvPr>
        </p:nvSpPr>
        <p:spPr>
          <a:xfrm>
            <a:off x="457200" y="97658"/>
            <a:ext cx="8229600" cy="584344"/>
          </a:xfrm>
        </p:spPr>
        <p:txBody>
          <a:bodyPr/>
          <a:lstStyle/>
          <a:p>
            <a:pPr eaLnBrk="1" hangingPunct="1"/>
            <a:r>
              <a:rPr lang="en-ZA" altLang="en-US" sz="2600" dirty="0">
                <a:solidFill>
                  <a:srgbClr val="008000"/>
                </a:solidFill>
              </a:rPr>
              <a:t>PROGRAMME 6: </a:t>
            </a:r>
            <a:r>
              <a:rPr lang="en-US" altLang="en-US" sz="2600" dirty="0">
                <a:solidFill>
                  <a:srgbClr val="008000"/>
                </a:solidFill>
              </a:rPr>
              <a:t>ENVIRONMENTAL PROGRAMMES</a:t>
            </a:r>
            <a:endParaRPr lang="en-US" altLang="en-US" sz="1400" dirty="0">
              <a:solidFill>
                <a:srgbClr val="008000"/>
              </a:solidFill>
            </a:endParaRPr>
          </a:p>
        </p:txBody>
      </p:sp>
      <p:graphicFrame>
        <p:nvGraphicFramePr>
          <p:cNvPr id="12" name="Group 121"/>
          <p:cNvGraphicFramePr>
            <a:graphicFrameLocks noGrp="1"/>
          </p:cNvGraphicFramePr>
          <p:nvPr>
            <p:ph idx="1"/>
            <p:extLst>
              <p:ext uri="{D42A27DB-BD31-4B8C-83A1-F6EECF244321}">
                <p14:modId xmlns:p14="http://schemas.microsoft.com/office/powerpoint/2010/main" val="766120860"/>
              </p:ext>
            </p:extLst>
          </p:nvPr>
        </p:nvGraphicFramePr>
        <p:xfrm>
          <a:off x="349589" y="818866"/>
          <a:ext cx="8507807" cy="4195028"/>
        </p:xfrm>
        <a:graphic>
          <a:graphicData uri="http://schemas.openxmlformats.org/drawingml/2006/table">
            <a:tbl>
              <a:tblPr/>
              <a:tblGrid>
                <a:gridCol w="2067778"/>
                <a:gridCol w="1714035"/>
                <a:gridCol w="1895193"/>
                <a:gridCol w="2830801"/>
              </a:tblGrid>
              <a:tr h="558383">
                <a:tc gridSpan="4">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schemeClr val="bg1"/>
                          </a:solidFill>
                          <a:effectLst/>
                          <a:uLnTx/>
                          <a:uFillTx/>
                          <a:latin typeface="Arial Narrow" pitchFamily="34" charset="0"/>
                          <a:ea typeface="+mn-ea"/>
                          <a:cs typeface="+mn-cs"/>
                        </a:rPr>
                        <a:t>SO: Enhanced contribution to the environmental sector towards Sustainable Development and transition to a Green Economy </a:t>
                      </a:r>
                    </a:p>
                  </a:txBody>
                  <a:tcPr marL="91454" marR="9145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hMerge="1">
                  <a:txBody>
                    <a:bodyPr/>
                    <a:lstStyle/>
                    <a:p>
                      <a:endParaRPr lang="en-ZA"/>
                    </a:p>
                  </a:txBody>
                  <a:tcPr/>
                </a:tc>
                <a:tc hMerge="1">
                  <a:txBody>
                    <a:bodyPr/>
                    <a:lstStyle/>
                    <a:p>
                      <a:endParaRPr lang="en-ZA"/>
                    </a:p>
                  </a:txBody>
                  <a:tcPr/>
                </a:tc>
                <a:tc hMerge="1">
                  <a:txBody>
                    <a:bodyPr/>
                    <a:lstStyle/>
                    <a:p>
                      <a:endParaRPr lang="en-ZA"/>
                    </a:p>
                  </a:txBody>
                  <a:tcPr/>
                </a:tc>
              </a:tr>
              <a:tr h="41921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smtClean="0">
                          <a:ln>
                            <a:noFill/>
                          </a:ln>
                          <a:solidFill>
                            <a:schemeClr val="bg1"/>
                          </a:solidFill>
                          <a:effectLst/>
                          <a:latin typeface="Arial Narrow" pitchFamily="34" charset="0"/>
                          <a:ea typeface="+mn-ea"/>
                          <a:cs typeface="Arial" charset="0"/>
                        </a:rPr>
                        <a:t>Performance indicator </a:t>
                      </a:r>
                    </a:p>
                  </a:txBody>
                  <a:tcPr marL="91454" marR="9145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algn="ctr">
                        <a:lnSpc>
                          <a:spcPct val="115000"/>
                        </a:lnSpc>
                        <a:spcAft>
                          <a:spcPts val="0"/>
                        </a:spcAft>
                      </a:pPr>
                      <a:r>
                        <a:rPr kumimoji="0" lang="en-ZA" sz="1400" b="1" i="0" u="none" strike="noStrike" kern="1200" cap="none" spc="0" normalizeH="0" baseline="0" dirty="0" smtClean="0">
                          <a:ln>
                            <a:noFill/>
                          </a:ln>
                          <a:solidFill>
                            <a:schemeClr val="bg1"/>
                          </a:solidFill>
                          <a:effectLst/>
                          <a:uLnTx/>
                          <a:uFillTx/>
                          <a:latin typeface="Arial Narrow" pitchFamily="34" charset="0"/>
                          <a:ea typeface="+mn-ea"/>
                          <a:cs typeface="Arial" pitchFamily="34" charset="0"/>
                        </a:rPr>
                        <a:t>Baseline </a:t>
                      </a:r>
                      <a:endParaRPr kumimoji="0" lang="en-ZA" sz="1400" b="1" i="0" u="none" strike="noStrike" kern="1200" cap="none" spc="0" normalizeH="0" baseline="0" dirty="0">
                        <a:ln>
                          <a:noFill/>
                        </a:ln>
                        <a:solidFill>
                          <a:schemeClr val="bg1"/>
                        </a:solidFill>
                        <a:effectLst/>
                        <a:uLnTx/>
                        <a:uFillTx/>
                        <a:latin typeface="Arial Narrow" pitchFamily="34" charset="0"/>
                        <a:ea typeface="+mn-ea"/>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algn="ctr">
                        <a:lnSpc>
                          <a:spcPct val="115000"/>
                        </a:lnSpc>
                        <a:spcAft>
                          <a:spcPts val="0"/>
                        </a:spcAft>
                      </a:pPr>
                      <a:r>
                        <a:rPr kumimoji="0" lang="en-ZA" sz="1400" b="1" i="0" u="none" strike="noStrike" kern="1200" cap="none" spc="0" normalizeH="0" baseline="0" dirty="0" smtClean="0">
                          <a:ln>
                            <a:noFill/>
                          </a:ln>
                          <a:solidFill>
                            <a:schemeClr val="bg1"/>
                          </a:solidFill>
                          <a:effectLst/>
                          <a:uLnTx/>
                          <a:uFillTx/>
                          <a:latin typeface="Arial Narrow" pitchFamily="34" charset="0"/>
                          <a:ea typeface="+mn-ea"/>
                          <a:cs typeface="Arial" pitchFamily="34" charset="0"/>
                        </a:rPr>
                        <a:t>Annual Target </a:t>
                      </a:r>
                      <a:endParaRPr kumimoji="0" lang="en-ZA" sz="1400" b="1" i="0" u="none" strike="noStrike" kern="1200" cap="none" spc="0" normalizeH="0" baseline="0" dirty="0">
                        <a:ln>
                          <a:noFill/>
                        </a:ln>
                        <a:solidFill>
                          <a:schemeClr val="bg1"/>
                        </a:solidFill>
                        <a:effectLst/>
                        <a:uLnTx/>
                        <a:uFillTx/>
                        <a:latin typeface="Arial Narrow" pitchFamily="34" charset="0"/>
                        <a:ea typeface="+mn-ea"/>
                        <a:cs typeface="Arial" pitchFamily="34" charset="0"/>
                      </a:endParaRPr>
                    </a:p>
                    <a:p>
                      <a:pPr algn="ctr">
                        <a:lnSpc>
                          <a:spcPct val="115000"/>
                        </a:lnSpc>
                        <a:spcAft>
                          <a:spcPts val="0"/>
                        </a:spcAft>
                      </a:pPr>
                      <a:r>
                        <a:rPr kumimoji="0" lang="en-ZA" sz="1400" b="1" i="0" u="none" strike="noStrike" kern="1200" cap="none" spc="0" normalizeH="0" baseline="0" dirty="0">
                          <a:ln>
                            <a:noFill/>
                          </a:ln>
                          <a:solidFill>
                            <a:schemeClr val="bg1"/>
                          </a:solidFill>
                          <a:effectLst/>
                          <a:uLnTx/>
                          <a:uFillTx/>
                          <a:latin typeface="Arial Narrow" pitchFamily="34" charset="0"/>
                          <a:ea typeface="+mn-ea"/>
                          <a:cs typeface="Arial" pitchFamily="34" charset="0"/>
                        </a:rPr>
                        <a:t>2014/15</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smtClean="0">
                          <a:ln>
                            <a:noFill/>
                          </a:ln>
                          <a:solidFill>
                            <a:schemeClr val="bg1"/>
                          </a:solidFill>
                          <a:effectLst/>
                          <a:uLnTx/>
                          <a:uFillTx/>
                          <a:latin typeface="Arial Narrow" pitchFamily="34" charset="0"/>
                          <a:ea typeface="+mn-ea"/>
                          <a:cs typeface="Arial" pitchFamily="34" charset="0"/>
                        </a:rPr>
                        <a:t>Achievements/Challenges/Corrective measures</a:t>
                      </a:r>
                    </a:p>
                  </a:txBody>
                  <a:tcPr marL="91454" marR="9145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r>
              <a:tr h="996266">
                <a:tc>
                  <a:txBody>
                    <a:bodyPr/>
                    <a:lstStyle/>
                    <a:p>
                      <a:r>
                        <a:rPr kumimoji="0" lang="en-ZA" sz="1400" b="0" i="0" u="none" strike="noStrike" kern="1200" cap="none" spc="0" normalizeH="0" baseline="0" dirty="0" smtClean="0">
                          <a:ln>
                            <a:noFill/>
                          </a:ln>
                          <a:solidFill>
                            <a:srgbClr val="000000"/>
                          </a:solidFill>
                          <a:effectLst/>
                          <a:uLnTx/>
                          <a:uFillTx/>
                          <a:latin typeface="Arial Narrow"/>
                          <a:ea typeface="Calibri"/>
                          <a:cs typeface="ArialMT"/>
                        </a:rPr>
                        <a:t>Number of interventions</a:t>
                      </a:r>
                    </a:p>
                    <a:p>
                      <a:r>
                        <a:rPr kumimoji="0" lang="en-ZA" sz="1400" b="0" i="0" u="none" strike="noStrike" kern="1200" cap="none" spc="0" normalizeH="0" baseline="0" dirty="0" smtClean="0">
                          <a:ln>
                            <a:noFill/>
                          </a:ln>
                          <a:solidFill>
                            <a:srgbClr val="000000"/>
                          </a:solidFill>
                          <a:effectLst/>
                          <a:uLnTx/>
                          <a:uFillTx/>
                          <a:latin typeface="Arial Narrow"/>
                          <a:ea typeface="Calibri"/>
                          <a:cs typeface="ArialMT"/>
                        </a:rPr>
                        <a:t>for streamlining environmental</a:t>
                      </a:r>
                    </a:p>
                    <a:p>
                      <a:r>
                        <a:rPr kumimoji="0" lang="en-ZA" sz="1400" b="0" i="0" u="none" strike="noStrike" kern="1200" cap="none" spc="0" normalizeH="0" baseline="0" dirty="0" smtClean="0">
                          <a:ln>
                            <a:noFill/>
                          </a:ln>
                          <a:solidFill>
                            <a:srgbClr val="000000"/>
                          </a:solidFill>
                          <a:effectLst/>
                          <a:uLnTx/>
                          <a:uFillTx/>
                          <a:latin typeface="Arial Narrow"/>
                          <a:ea typeface="Calibri"/>
                          <a:cs typeface="ArialMT"/>
                        </a:rPr>
                        <a:t>authorisations finalised</a:t>
                      </a:r>
                    </a:p>
                    <a:p>
                      <a:endParaRPr kumimoji="0" lang="en-ZA" sz="1400" b="0" i="0" u="none" strike="noStrike" kern="1200" cap="none" spc="0" normalizeH="0" baseline="0" dirty="0" smtClean="0">
                        <a:ln>
                          <a:noFill/>
                        </a:ln>
                        <a:solidFill>
                          <a:srgbClr val="000000"/>
                        </a:solidFill>
                        <a:effectLst/>
                        <a:uLnTx/>
                        <a:uFillTx/>
                        <a:latin typeface="Arial Narrow"/>
                        <a:ea typeface="Calibri"/>
                        <a:cs typeface="ArialMT"/>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just">
                        <a:lnSpc>
                          <a:spcPct val="115000"/>
                        </a:lnSpc>
                        <a:spcAft>
                          <a:spcPts val="0"/>
                        </a:spcAft>
                      </a:pPr>
                      <a:r>
                        <a:rPr kumimoji="0" lang="en-ZA" sz="1400" b="0" i="0" u="none" strike="noStrike" kern="1200" cap="none" spc="0" normalizeH="0" baseline="0" dirty="0">
                          <a:ln>
                            <a:noFill/>
                          </a:ln>
                          <a:solidFill>
                            <a:srgbClr val="000000"/>
                          </a:solidFill>
                          <a:effectLst/>
                          <a:uLnTx/>
                          <a:uFillTx/>
                          <a:latin typeface="Arial Narrow"/>
                          <a:ea typeface="Calibri"/>
                          <a:cs typeface="ArialMT"/>
                        </a:rPr>
                        <a:t>2 legal instruments</a:t>
                      </a:r>
                    </a:p>
                    <a:p>
                      <a:pPr algn="l">
                        <a:lnSpc>
                          <a:spcPct val="115000"/>
                        </a:lnSpc>
                        <a:spcAft>
                          <a:spcPts val="0"/>
                        </a:spcAft>
                      </a:pPr>
                      <a:r>
                        <a:rPr kumimoji="0" lang="en-ZA" sz="1400" b="0" i="0" u="none" strike="noStrike" kern="1200" cap="none" spc="0" normalizeH="0" baseline="0" dirty="0">
                          <a:ln>
                            <a:noFill/>
                          </a:ln>
                          <a:solidFill>
                            <a:srgbClr val="000000"/>
                          </a:solidFill>
                          <a:effectLst/>
                          <a:uLnTx/>
                          <a:uFillTx/>
                          <a:latin typeface="Arial Narrow"/>
                          <a:ea typeface="Calibri"/>
                          <a:cs typeface="ArialMT"/>
                        </a:rPr>
                        <a:t>evaluated and adjusted for comment</a:t>
                      </a: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spcAft>
                          <a:spcPts val="0"/>
                        </a:spcAft>
                      </a:pPr>
                      <a:r>
                        <a:rPr kumimoji="0" lang="en-ZA" sz="1400" b="0" i="0" u="none" strike="noStrike" kern="1200" cap="none" spc="0" normalizeH="0" baseline="0" dirty="0">
                          <a:ln>
                            <a:noFill/>
                          </a:ln>
                          <a:solidFill>
                            <a:srgbClr val="000000"/>
                          </a:solidFill>
                          <a:effectLst/>
                          <a:uLnTx/>
                          <a:uFillTx/>
                          <a:latin typeface="Arial Narrow"/>
                          <a:ea typeface="Calibri"/>
                          <a:cs typeface="ArialMT"/>
                        </a:rPr>
                        <a:t>1 legal instrument under evaluation/ adjustment/</a:t>
                      </a:r>
                    </a:p>
                    <a:p>
                      <a:pPr algn="l">
                        <a:lnSpc>
                          <a:spcPct val="115000"/>
                        </a:lnSpc>
                        <a:spcAft>
                          <a:spcPts val="0"/>
                        </a:spcAft>
                      </a:pPr>
                      <a:r>
                        <a:rPr kumimoji="0" lang="en-ZA" sz="1400" b="0" i="0" u="none" strike="noStrike" kern="1200" cap="none" spc="0" normalizeH="0" baseline="0" dirty="0">
                          <a:ln>
                            <a:noFill/>
                          </a:ln>
                          <a:solidFill>
                            <a:srgbClr val="000000"/>
                          </a:solidFill>
                          <a:effectLst/>
                          <a:uLnTx/>
                          <a:uFillTx/>
                          <a:latin typeface="Arial Narrow"/>
                          <a:ea typeface="Calibri"/>
                          <a:cs typeface="ArialMT"/>
                        </a:rPr>
                        <a:t>development ((adoption of</a:t>
                      </a:r>
                    </a:p>
                    <a:p>
                      <a:pPr algn="l">
                        <a:lnSpc>
                          <a:spcPct val="115000"/>
                        </a:lnSpc>
                        <a:spcAft>
                          <a:spcPts val="0"/>
                        </a:spcAft>
                      </a:pPr>
                      <a:r>
                        <a:rPr kumimoji="0" lang="en-ZA" sz="1400" b="0" i="0" u="none" strike="noStrike" kern="1200" cap="none" spc="0" normalizeH="0" baseline="0" dirty="0">
                          <a:ln>
                            <a:noFill/>
                          </a:ln>
                          <a:solidFill>
                            <a:srgbClr val="000000"/>
                          </a:solidFill>
                          <a:effectLst/>
                          <a:uLnTx/>
                          <a:uFillTx/>
                          <a:latin typeface="Arial Narrow"/>
                          <a:ea typeface="Calibri"/>
                          <a:cs typeface="ArialMT"/>
                        </a:rPr>
                        <a:t>environmental instruments)</a:t>
                      </a: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black"/>
                          </a:solidFill>
                          <a:effectLst/>
                          <a:uLnTx/>
                          <a:uFillTx/>
                          <a:latin typeface="Arial Narrow" pitchFamily="34" charset="0"/>
                          <a:ea typeface="+mn-ea"/>
                          <a:cs typeface="+mn-cs"/>
                        </a:rPr>
                        <a:t>Progress: </a:t>
                      </a:r>
                      <a:r>
                        <a:rPr kumimoji="0" lang="en-ZA" sz="1400" b="0" i="0" u="none" strike="noStrike" kern="1200" cap="none" spc="0" normalizeH="0" baseline="0" noProof="0" dirty="0" smtClean="0">
                          <a:ln>
                            <a:noFill/>
                          </a:ln>
                          <a:solidFill>
                            <a:srgbClr val="000000"/>
                          </a:solidFill>
                          <a:effectLst/>
                          <a:uLnTx/>
                          <a:uFillTx/>
                          <a:latin typeface="Arial Narrow"/>
                          <a:ea typeface="Calibri"/>
                          <a:cs typeface="ArialMT"/>
                        </a:rPr>
                        <a:t>Discussion /concept document prepared and consulted process undertaken in intergovernmental fora</a:t>
                      </a:r>
                    </a:p>
                    <a:p>
                      <a:pPr marL="0" marR="0" lvl="0" indent="0" algn="l" defTabSz="457200" rtl="0" eaLnBrk="1" fontAlgn="auto"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black"/>
                          </a:solidFill>
                          <a:effectLst/>
                          <a:uLnTx/>
                          <a:uFillTx/>
                          <a:latin typeface="Arial Narrow" pitchFamily="34" charset="0"/>
                          <a:ea typeface="+mn-ea"/>
                          <a:cs typeface="+mn-cs"/>
                        </a:rPr>
                        <a:t>Challenge:</a:t>
                      </a:r>
                    </a:p>
                    <a:p>
                      <a:pPr marL="0" marR="0" lvl="0" indent="0" algn="l" defTabSz="457200" rtl="0" eaLnBrk="1" fontAlgn="auto" latinLnBrk="0" hangingPunct="1">
                        <a:lnSpc>
                          <a:spcPct val="115000"/>
                        </a:lnSpc>
                        <a:spcBef>
                          <a:spcPts val="0"/>
                        </a:spcBef>
                        <a:spcAft>
                          <a:spcPts val="0"/>
                        </a:spcAft>
                        <a:buClrTx/>
                        <a:buSzTx/>
                        <a:buFontTx/>
                        <a:buNone/>
                        <a:tabLst/>
                        <a:defRPr/>
                      </a:pPr>
                      <a:r>
                        <a:rPr kumimoji="0" lang="en-ZA" sz="1400" b="0" i="0" u="none" strike="noStrike" kern="1200" cap="none" spc="0" normalizeH="0" baseline="0" noProof="0" dirty="0" smtClean="0">
                          <a:ln>
                            <a:noFill/>
                          </a:ln>
                          <a:solidFill>
                            <a:srgbClr val="000000"/>
                          </a:solidFill>
                          <a:effectLst/>
                          <a:uLnTx/>
                          <a:uFillTx/>
                          <a:latin typeface="Arial Narrow"/>
                          <a:ea typeface="Calibri"/>
                          <a:cs typeface="ArialMT"/>
                        </a:rPr>
                        <a:t>Delays in finalisation of financial provisioning regulations and focus on finalising EIA had impact on development of an adoption of environmental instrument tool.</a:t>
                      </a:r>
                    </a:p>
                    <a:p>
                      <a:pPr marL="0" marR="0" lvl="0" indent="0" algn="l" defTabSz="457200" rtl="0" eaLnBrk="1" fontAlgn="auto"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black"/>
                          </a:solidFill>
                          <a:effectLst/>
                          <a:uLnTx/>
                          <a:uFillTx/>
                          <a:latin typeface="Arial Narrow" pitchFamily="34" charset="0"/>
                          <a:ea typeface="+mn-ea"/>
                          <a:cs typeface="+mn-cs"/>
                        </a:rPr>
                        <a:t>Corrective Measures:</a:t>
                      </a:r>
                    </a:p>
                    <a:p>
                      <a:pPr marL="0" marR="0" lvl="0" indent="0" algn="l" defTabSz="457200" rtl="0" eaLnBrk="1" fontAlgn="auto" latinLnBrk="0" hangingPunct="1">
                        <a:lnSpc>
                          <a:spcPct val="115000"/>
                        </a:lnSpc>
                        <a:spcBef>
                          <a:spcPts val="0"/>
                        </a:spcBef>
                        <a:spcAft>
                          <a:spcPts val="0"/>
                        </a:spcAft>
                        <a:buClrTx/>
                        <a:buSzTx/>
                        <a:buFontTx/>
                        <a:buNone/>
                        <a:tabLst/>
                        <a:defRPr/>
                      </a:pPr>
                      <a:r>
                        <a:rPr kumimoji="0" lang="en-ZA" sz="1400" b="0" i="0" u="none" strike="noStrike" kern="1200" cap="none" spc="0" normalizeH="0" baseline="0" noProof="0" dirty="0" smtClean="0">
                          <a:ln>
                            <a:noFill/>
                          </a:ln>
                          <a:solidFill>
                            <a:srgbClr val="000000"/>
                          </a:solidFill>
                          <a:effectLst/>
                          <a:uLnTx/>
                          <a:uFillTx/>
                          <a:latin typeface="Arial Narrow"/>
                          <a:ea typeface="Calibri"/>
                          <a:cs typeface="ArialMT"/>
                        </a:rPr>
                        <a:t>Draft regulations will be developed and finalised 2015/16</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2" name="Slide Number Placeholder 1"/>
          <p:cNvSpPr>
            <a:spLocks noGrp="1"/>
          </p:cNvSpPr>
          <p:nvPr>
            <p:ph type="sldNum" sz="quarter" idx="12"/>
          </p:nvPr>
        </p:nvSpPr>
        <p:spPr/>
        <p:txBody>
          <a:bodyPr/>
          <a:lstStyle/>
          <a:p>
            <a:pPr>
              <a:defRPr/>
            </a:pPr>
            <a:fld id="{9C457303-9F10-4D8F-8D76-077531F17F12}" type="slidenum">
              <a:rPr lang="en-US" smtClean="0">
                <a:solidFill>
                  <a:prstClr val="black">
                    <a:tint val="75000"/>
                  </a:prstClr>
                </a:solidFill>
              </a:rPr>
              <a:pPr>
                <a:defRPr/>
              </a:pPr>
              <a:t>81</a:t>
            </a:fld>
            <a:endParaRPr lang="en-US">
              <a:solidFill>
                <a:prstClr val="black">
                  <a:tint val="75000"/>
                </a:prstClr>
              </a:solidFill>
            </a:endParaRPr>
          </a:p>
        </p:txBody>
      </p:sp>
    </p:spTree>
    <p:extLst>
      <p:ext uri="{BB962C8B-B14F-4D97-AF65-F5344CB8AC3E}">
        <p14:creationId xmlns:p14="http://schemas.microsoft.com/office/powerpoint/2010/main" val="4103309505"/>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Title 1"/>
          <p:cNvSpPr>
            <a:spLocks noGrp="1"/>
          </p:cNvSpPr>
          <p:nvPr>
            <p:ph type="title"/>
          </p:nvPr>
        </p:nvSpPr>
        <p:spPr>
          <a:xfrm>
            <a:off x="457200" y="97658"/>
            <a:ext cx="8229600" cy="584344"/>
          </a:xfrm>
        </p:spPr>
        <p:txBody>
          <a:bodyPr/>
          <a:lstStyle/>
          <a:p>
            <a:pPr eaLnBrk="1" hangingPunct="1"/>
            <a:r>
              <a:rPr lang="en-ZA" altLang="en-US" sz="2600" dirty="0">
                <a:solidFill>
                  <a:srgbClr val="008000"/>
                </a:solidFill>
              </a:rPr>
              <a:t>PROGRAMME 6: </a:t>
            </a:r>
            <a:r>
              <a:rPr lang="en-US" altLang="en-US" sz="2600" dirty="0">
                <a:solidFill>
                  <a:srgbClr val="008000"/>
                </a:solidFill>
              </a:rPr>
              <a:t>ENVIRONMENTAL PROGRAMMES</a:t>
            </a:r>
            <a:endParaRPr lang="en-US" altLang="en-US" sz="1400" dirty="0">
              <a:solidFill>
                <a:srgbClr val="008000"/>
              </a:solidFill>
            </a:endParaRPr>
          </a:p>
        </p:txBody>
      </p:sp>
      <p:graphicFrame>
        <p:nvGraphicFramePr>
          <p:cNvPr id="12" name="Group 121"/>
          <p:cNvGraphicFramePr>
            <a:graphicFrameLocks noGrp="1"/>
          </p:cNvGraphicFramePr>
          <p:nvPr>
            <p:ph idx="1"/>
            <p:extLst>
              <p:ext uri="{D42A27DB-BD31-4B8C-83A1-F6EECF244321}">
                <p14:modId xmlns:p14="http://schemas.microsoft.com/office/powerpoint/2010/main" val="348502033"/>
              </p:ext>
            </p:extLst>
          </p:nvPr>
        </p:nvGraphicFramePr>
        <p:xfrm>
          <a:off x="349590" y="783396"/>
          <a:ext cx="8562399" cy="4498287"/>
        </p:xfrm>
        <a:graphic>
          <a:graphicData uri="http://schemas.openxmlformats.org/drawingml/2006/table">
            <a:tbl>
              <a:tblPr/>
              <a:tblGrid>
                <a:gridCol w="1940800"/>
                <a:gridCol w="1458564"/>
                <a:gridCol w="1935403"/>
                <a:gridCol w="3227632"/>
              </a:tblGrid>
              <a:tr h="443220">
                <a:tc gridSpan="4">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schemeClr val="bg1"/>
                          </a:solidFill>
                          <a:effectLst/>
                          <a:uLnTx/>
                          <a:uFillTx/>
                          <a:latin typeface="Arial Narrow" pitchFamily="34" charset="0"/>
                          <a:ea typeface="+mn-ea"/>
                          <a:cs typeface="+mn-cs"/>
                        </a:rPr>
                        <a:t>SO: Enhanced contribution to the environmental sector towards Sustainable Development and transition to a Green Economy </a:t>
                      </a:r>
                    </a:p>
                  </a:txBody>
                  <a:tcPr marL="91454" marR="9145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hMerge="1">
                  <a:txBody>
                    <a:bodyPr/>
                    <a:lstStyle/>
                    <a:p>
                      <a:endParaRPr lang="en-ZA"/>
                    </a:p>
                  </a:txBody>
                  <a:tcPr/>
                </a:tc>
                <a:tc hMerge="1">
                  <a:txBody>
                    <a:bodyPr/>
                    <a:lstStyle/>
                    <a:p>
                      <a:endParaRPr lang="en-ZA"/>
                    </a:p>
                  </a:txBody>
                  <a:tcPr/>
                </a:tc>
                <a:tc hMerge="1">
                  <a:txBody>
                    <a:bodyPr/>
                    <a:lstStyle/>
                    <a:p>
                      <a:endParaRPr lang="en-ZA"/>
                    </a:p>
                  </a:txBody>
                  <a:tcPr/>
                </a:tc>
              </a:tr>
              <a:tr h="50970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smtClean="0">
                          <a:ln>
                            <a:noFill/>
                          </a:ln>
                          <a:solidFill>
                            <a:schemeClr val="bg1"/>
                          </a:solidFill>
                          <a:effectLst/>
                          <a:latin typeface="Arial Narrow" pitchFamily="34" charset="0"/>
                          <a:ea typeface="+mn-ea"/>
                          <a:cs typeface="Arial" charset="0"/>
                        </a:rPr>
                        <a:t>Performance indicator </a:t>
                      </a:r>
                    </a:p>
                  </a:txBody>
                  <a:tcPr marL="91454" marR="9145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algn="ctr">
                        <a:lnSpc>
                          <a:spcPct val="115000"/>
                        </a:lnSpc>
                        <a:spcAft>
                          <a:spcPts val="0"/>
                        </a:spcAft>
                      </a:pPr>
                      <a:r>
                        <a:rPr kumimoji="0" lang="en-ZA" sz="1400" b="1" i="0" u="none" strike="noStrike" kern="1200" cap="none" spc="0" normalizeH="0" baseline="0" dirty="0" smtClean="0">
                          <a:ln>
                            <a:noFill/>
                          </a:ln>
                          <a:solidFill>
                            <a:schemeClr val="bg1"/>
                          </a:solidFill>
                          <a:effectLst/>
                          <a:uLnTx/>
                          <a:uFillTx/>
                          <a:latin typeface="Arial Narrow" pitchFamily="34" charset="0"/>
                          <a:ea typeface="+mn-ea"/>
                          <a:cs typeface="Arial" pitchFamily="34" charset="0"/>
                        </a:rPr>
                        <a:t>Baseline </a:t>
                      </a:r>
                      <a:endParaRPr kumimoji="0" lang="en-ZA" sz="1400" b="1" i="0" u="none" strike="noStrike" kern="1200" cap="none" spc="0" normalizeH="0" baseline="0" dirty="0">
                        <a:ln>
                          <a:noFill/>
                        </a:ln>
                        <a:solidFill>
                          <a:schemeClr val="bg1"/>
                        </a:solidFill>
                        <a:effectLst/>
                        <a:uLnTx/>
                        <a:uFillTx/>
                        <a:latin typeface="Arial Narrow" pitchFamily="34" charset="0"/>
                        <a:ea typeface="+mn-ea"/>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algn="ctr">
                        <a:lnSpc>
                          <a:spcPct val="115000"/>
                        </a:lnSpc>
                        <a:spcAft>
                          <a:spcPts val="0"/>
                        </a:spcAft>
                      </a:pPr>
                      <a:r>
                        <a:rPr kumimoji="0" lang="en-ZA" sz="1400" b="1" i="0" u="none" strike="noStrike" kern="1200" cap="none" spc="0" normalizeH="0" baseline="0" dirty="0" smtClean="0">
                          <a:ln>
                            <a:noFill/>
                          </a:ln>
                          <a:solidFill>
                            <a:schemeClr val="bg1"/>
                          </a:solidFill>
                          <a:effectLst/>
                          <a:uLnTx/>
                          <a:uFillTx/>
                          <a:latin typeface="Arial Narrow" pitchFamily="34" charset="0"/>
                          <a:ea typeface="+mn-ea"/>
                          <a:cs typeface="Arial" pitchFamily="34" charset="0"/>
                        </a:rPr>
                        <a:t>Annual Target </a:t>
                      </a:r>
                      <a:endParaRPr kumimoji="0" lang="en-ZA" sz="1400" b="1" i="0" u="none" strike="noStrike" kern="1200" cap="none" spc="0" normalizeH="0" baseline="0" dirty="0">
                        <a:ln>
                          <a:noFill/>
                        </a:ln>
                        <a:solidFill>
                          <a:schemeClr val="bg1"/>
                        </a:solidFill>
                        <a:effectLst/>
                        <a:uLnTx/>
                        <a:uFillTx/>
                        <a:latin typeface="Arial Narrow" pitchFamily="34" charset="0"/>
                        <a:ea typeface="+mn-ea"/>
                        <a:cs typeface="Arial" pitchFamily="34" charset="0"/>
                      </a:endParaRPr>
                    </a:p>
                    <a:p>
                      <a:pPr algn="ctr">
                        <a:lnSpc>
                          <a:spcPct val="115000"/>
                        </a:lnSpc>
                        <a:spcAft>
                          <a:spcPts val="0"/>
                        </a:spcAft>
                      </a:pPr>
                      <a:r>
                        <a:rPr kumimoji="0" lang="en-ZA" sz="1400" b="1" i="0" u="none" strike="noStrike" kern="1200" cap="none" spc="0" normalizeH="0" baseline="0" dirty="0">
                          <a:ln>
                            <a:noFill/>
                          </a:ln>
                          <a:solidFill>
                            <a:schemeClr val="bg1"/>
                          </a:solidFill>
                          <a:effectLst/>
                          <a:uLnTx/>
                          <a:uFillTx/>
                          <a:latin typeface="Arial Narrow" pitchFamily="34" charset="0"/>
                          <a:ea typeface="+mn-ea"/>
                          <a:cs typeface="Arial" pitchFamily="34" charset="0"/>
                        </a:rPr>
                        <a:t>2014/15</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smtClean="0">
                          <a:ln>
                            <a:noFill/>
                          </a:ln>
                          <a:solidFill>
                            <a:schemeClr val="bg1"/>
                          </a:solidFill>
                          <a:effectLst/>
                          <a:uLnTx/>
                          <a:uFillTx/>
                          <a:latin typeface="Arial Narrow" pitchFamily="34" charset="0"/>
                          <a:ea typeface="+mn-ea"/>
                          <a:cs typeface="Arial" pitchFamily="34" charset="0"/>
                        </a:rPr>
                        <a:t>Achievements/Challenges/Corrective measures</a:t>
                      </a:r>
                    </a:p>
                  </a:txBody>
                  <a:tcPr marL="91454" marR="9145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r>
              <a:tr h="3545364">
                <a:tc>
                  <a:txBody>
                    <a:bodyPr/>
                    <a:lstStyle/>
                    <a:p>
                      <a:r>
                        <a:rPr kumimoji="0" lang="en-ZA" sz="1400" b="0" i="0" u="none" strike="noStrike" kern="1200" cap="none" spc="0" normalizeH="0" baseline="0" dirty="0" smtClean="0">
                          <a:ln>
                            <a:noFill/>
                          </a:ln>
                          <a:solidFill>
                            <a:srgbClr val="000000"/>
                          </a:solidFill>
                          <a:effectLst/>
                          <a:uLnTx/>
                          <a:uFillTx/>
                          <a:latin typeface="Arial Narrow"/>
                          <a:ea typeface="Calibri"/>
                          <a:cs typeface="ArialMT"/>
                        </a:rPr>
                        <a:t>Number of interventions</a:t>
                      </a:r>
                    </a:p>
                    <a:p>
                      <a:r>
                        <a:rPr kumimoji="0" lang="en-ZA" sz="1400" b="0" i="0" u="none" strike="noStrike" kern="1200" cap="none" spc="0" normalizeH="0" baseline="0" dirty="0" smtClean="0">
                          <a:ln>
                            <a:noFill/>
                          </a:ln>
                          <a:solidFill>
                            <a:srgbClr val="000000"/>
                          </a:solidFill>
                          <a:effectLst/>
                          <a:uLnTx/>
                          <a:uFillTx/>
                          <a:latin typeface="Arial Narrow"/>
                          <a:ea typeface="Calibri"/>
                          <a:cs typeface="ArialMT"/>
                        </a:rPr>
                        <a:t>for streamlining</a:t>
                      </a:r>
                    </a:p>
                    <a:p>
                      <a:r>
                        <a:rPr kumimoji="0" lang="en-ZA" sz="1400" b="0" i="0" u="none" strike="noStrike" kern="1200" cap="none" spc="0" normalizeH="0" baseline="0" dirty="0" smtClean="0">
                          <a:ln>
                            <a:noFill/>
                          </a:ln>
                          <a:solidFill>
                            <a:srgbClr val="000000"/>
                          </a:solidFill>
                          <a:effectLst/>
                          <a:uLnTx/>
                          <a:uFillTx/>
                          <a:latin typeface="Arial Narrow"/>
                          <a:ea typeface="Calibri"/>
                          <a:cs typeface="ArialMT"/>
                        </a:rPr>
                        <a:t>environmental</a:t>
                      </a:r>
                    </a:p>
                    <a:p>
                      <a:r>
                        <a:rPr kumimoji="0" lang="en-ZA" sz="1400" b="0" i="0" u="none" strike="noStrike" kern="1200" cap="none" spc="0" normalizeH="0" baseline="0" dirty="0" smtClean="0">
                          <a:ln>
                            <a:noFill/>
                          </a:ln>
                          <a:solidFill>
                            <a:srgbClr val="000000"/>
                          </a:solidFill>
                          <a:effectLst/>
                          <a:uLnTx/>
                          <a:uFillTx/>
                          <a:latin typeface="Arial Narrow"/>
                          <a:ea typeface="Calibri"/>
                          <a:cs typeface="ArialMT"/>
                        </a:rPr>
                        <a:t>authorisations finalised</a:t>
                      </a:r>
                    </a:p>
                    <a:p>
                      <a:endParaRPr kumimoji="0" lang="en-ZA" sz="1400" b="0" i="0" u="none" strike="noStrike" kern="1200" cap="none" spc="0" normalizeH="0" baseline="0" dirty="0" smtClean="0">
                        <a:ln>
                          <a:noFill/>
                        </a:ln>
                        <a:solidFill>
                          <a:srgbClr val="000000"/>
                        </a:solidFill>
                        <a:effectLst/>
                        <a:uLnTx/>
                        <a:uFillTx/>
                        <a:latin typeface="Arial Narrow"/>
                        <a:ea typeface="Calibri"/>
                        <a:cs typeface="ArialMT"/>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just">
                        <a:lnSpc>
                          <a:spcPct val="115000"/>
                        </a:lnSpc>
                        <a:spcAft>
                          <a:spcPts val="0"/>
                        </a:spcAft>
                      </a:pPr>
                      <a:r>
                        <a:rPr kumimoji="0" lang="en-ZA" sz="1400" b="0" i="0" u="none" strike="noStrike" kern="1200" cap="none" spc="0" normalizeH="0" baseline="0" dirty="0">
                          <a:ln>
                            <a:noFill/>
                          </a:ln>
                          <a:solidFill>
                            <a:srgbClr val="000000"/>
                          </a:solidFill>
                          <a:effectLst/>
                          <a:uLnTx/>
                          <a:uFillTx/>
                          <a:latin typeface="Arial Narrow"/>
                          <a:ea typeface="Calibri"/>
                          <a:cs typeface="ArialMT"/>
                        </a:rPr>
                        <a:t>1 legal instrument</a:t>
                      </a:r>
                    </a:p>
                    <a:p>
                      <a:pPr algn="l">
                        <a:lnSpc>
                          <a:spcPct val="115000"/>
                        </a:lnSpc>
                        <a:spcAft>
                          <a:spcPts val="0"/>
                        </a:spcAft>
                      </a:pPr>
                      <a:r>
                        <a:rPr kumimoji="0" lang="en-ZA" sz="1400" b="0" i="0" u="none" strike="noStrike" kern="1200" cap="none" spc="0" normalizeH="0" baseline="0" dirty="0">
                          <a:ln>
                            <a:noFill/>
                          </a:ln>
                          <a:solidFill>
                            <a:srgbClr val="000000"/>
                          </a:solidFill>
                          <a:effectLst/>
                          <a:uLnTx/>
                          <a:uFillTx/>
                          <a:latin typeface="Arial Narrow"/>
                          <a:ea typeface="Calibri"/>
                          <a:cs typeface="ArialMT"/>
                        </a:rPr>
                        <a:t>finalized</a:t>
                      </a: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spcAft>
                          <a:spcPts val="0"/>
                        </a:spcAft>
                      </a:pPr>
                      <a:r>
                        <a:rPr kumimoji="0" lang="en-ZA" sz="1400" b="0" i="0" u="none" strike="noStrike" kern="1200" cap="none" spc="0" normalizeH="0" baseline="0" dirty="0">
                          <a:ln>
                            <a:noFill/>
                          </a:ln>
                          <a:solidFill>
                            <a:srgbClr val="000000"/>
                          </a:solidFill>
                          <a:effectLst/>
                          <a:uLnTx/>
                          <a:uFillTx/>
                          <a:latin typeface="Arial Narrow"/>
                          <a:ea typeface="Calibri"/>
                          <a:cs typeface="ArialMT"/>
                        </a:rPr>
                        <a:t>4 legal instruments gazetted for implementation (EIA,</a:t>
                      </a:r>
                    </a:p>
                    <a:p>
                      <a:pPr algn="l">
                        <a:lnSpc>
                          <a:spcPct val="115000"/>
                        </a:lnSpc>
                        <a:spcAft>
                          <a:spcPts val="0"/>
                        </a:spcAft>
                      </a:pPr>
                      <a:r>
                        <a:rPr kumimoji="0" lang="en-ZA" sz="1400" b="0" i="0" u="none" strike="noStrike" kern="1200" cap="none" spc="0" normalizeH="0" baseline="0" dirty="0">
                          <a:ln>
                            <a:noFill/>
                          </a:ln>
                          <a:solidFill>
                            <a:srgbClr val="000000"/>
                          </a:solidFill>
                          <a:effectLst/>
                          <a:uLnTx/>
                          <a:uFillTx/>
                          <a:latin typeface="Arial Narrow"/>
                          <a:ea typeface="Calibri"/>
                          <a:cs typeface="ArialMT"/>
                        </a:rPr>
                        <a:t>mine closure and financial provisioning regulations and</a:t>
                      </a:r>
                    </a:p>
                    <a:p>
                      <a:pPr algn="l">
                        <a:lnSpc>
                          <a:spcPct val="115000"/>
                        </a:lnSpc>
                        <a:spcAft>
                          <a:spcPts val="0"/>
                        </a:spcAft>
                      </a:pPr>
                      <a:r>
                        <a:rPr kumimoji="0" lang="en-ZA" sz="1400" b="0" i="0" u="none" strike="noStrike" kern="1200" cap="none" spc="0" normalizeH="0" baseline="0" dirty="0">
                          <a:ln>
                            <a:noFill/>
                          </a:ln>
                          <a:solidFill>
                            <a:srgbClr val="000000"/>
                          </a:solidFill>
                          <a:effectLst/>
                          <a:uLnTx/>
                          <a:uFillTx/>
                          <a:latin typeface="Arial Narrow"/>
                          <a:ea typeface="Calibri"/>
                          <a:cs typeface="ArialMT"/>
                        </a:rPr>
                        <a:t>revised listing notices)</a:t>
                      </a: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black"/>
                          </a:solidFill>
                          <a:effectLst/>
                          <a:uLnTx/>
                          <a:uFillTx/>
                          <a:latin typeface="Arial Narrow" pitchFamily="34" charset="0"/>
                          <a:ea typeface="+mn-ea"/>
                          <a:cs typeface="+mn-cs"/>
                        </a:rPr>
                        <a:t>Progress:</a:t>
                      </a:r>
                    </a:p>
                    <a:p>
                      <a:pPr marL="0" marR="0" lvl="0" indent="0" algn="l" defTabSz="457200" rtl="0" eaLnBrk="1" fontAlgn="auto"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black"/>
                          </a:solidFill>
                          <a:effectLst/>
                          <a:uLnTx/>
                          <a:uFillTx/>
                          <a:latin typeface="Arial Narrow" pitchFamily="34" charset="0"/>
                          <a:ea typeface="+mn-ea"/>
                          <a:cs typeface="+mn-cs"/>
                        </a:rPr>
                        <a:t>•</a:t>
                      </a:r>
                      <a:r>
                        <a:rPr kumimoji="0" lang="en-ZA" sz="1400" b="0" i="0" u="none" strike="noStrike" kern="1200" cap="none" spc="0" normalizeH="0" baseline="0" noProof="0" dirty="0" smtClean="0">
                          <a:ln>
                            <a:noFill/>
                          </a:ln>
                          <a:solidFill>
                            <a:srgbClr val="000000"/>
                          </a:solidFill>
                          <a:effectLst/>
                          <a:uLnTx/>
                          <a:uFillTx/>
                          <a:latin typeface="Arial Narrow"/>
                          <a:ea typeface="Calibri"/>
                          <a:cs typeface="ArialMT"/>
                        </a:rPr>
                        <a:t>2 legal instruments gazetted for implementation (EIA regulations  and revised listing notices) </a:t>
                      </a:r>
                    </a:p>
                    <a:p>
                      <a:pPr marL="0" marR="0" lvl="0" indent="0" algn="l" defTabSz="457200" rtl="0" eaLnBrk="1" fontAlgn="auto" latinLnBrk="0" hangingPunct="1">
                        <a:lnSpc>
                          <a:spcPct val="115000"/>
                        </a:lnSpc>
                        <a:spcBef>
                          <a:spcPts val="0"/>
                        </a:spcBef>
                        <a:spcAft>
                          <a:spcPts val="0"/>
                        </a:spcAft>
                        <a:buClrTx/>
                        <a:buSzTx/>
                        <a:buFontTx/>
                        <a:buNone/>
                        <a:tabLst/>
                        <a:defRPr/>
                      </a:pPr>
                      <a:r>
                        <a:rPr kumimoji="0" lang="en-ZA" sz="1400" b="0" i="0" u="none" strike="noStrike" kern="1200" cap="none" spc="0" normalizeH="0" baseline="0" noProof="0" dirty="0" smtClean="0">
                          <a:ln>
                            <a:noFill/>
                          </a:ln>
                          <a:solidFill>
                            <a:srgbClr val="000000"/>
                          </a:solidFill>
                          <a:effectLst/>
                          <a:uLnTx/>
                          <a:uFillTx/>
                          <a:latin typeface="Arial Narrow"/>
                          <a:ea typeface="Calibri"/>
                          <a:cs typeface="ArialMT"/>
                        </a:rPr>
                        <a:t>•Financial provisioning and mine closure regulations gazetted for public comment</a:t>
                      </a:r>
                    </a:p>
                    <a:p>
                      <a:pPr marL="0" marR="0" lvl="0" indent="0" algn="l" defTabSz="457200" rtl="0" eaLnBrk="1" fontAlgn="auto"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black"/>
                          </a:solidFill>
                          <a:effectLst/>
                          <a:uLnTx/>
                          <a:uFillTx/>
                          <a:latin typeface="Arial Narrow" pitchFamily="34" charset="0"/>
                          <a:ea typeface="+mn-ea"/>
                          <a:cs typeface="+mn-cs"/>
                        </a:rPr>
                        <a:t>Challenge:</a:t>
                      </a:r>
                    </a:p>
                    <a:p>
                      <a:pPr marL="0" marR="0" lvl="0" indent="0" algn="l" defTabSz="457200" rtl="0" eaLnBrk="1" fontAlgn="auto" latinLnBrk="0" hangingPunct="1">
                        <a:lnSpc>
                          <a:spcPct val="115000"/>
                        </a:lnSpc>
                        <a:spcBef>
                          <a:spcPts val="0"/>
                        </a:spcBef>
                        <a:spcAft>
                          <a:spcPts val="0"/>
                        </a:spcAft>
                        <a:buClrTx/>
                        <a:buSzTx/>
                        <a:buFontTx/>
                        <a:buNone/>
                        <a:tabLst/>
                        <a:defRPr/>
                      </a:pPr>
                      <a:r>
                        <a:rPr kumimoji="0" lang="en-ZA" sz="1400" b="0" i="0" u="none" strike="noStrike" kern="1200" cap="none" spc="0" normalizeH="0" baseline="0" noProof="0" dirty="0" smtClean="0">
                          <a:ln>
                            <a:noFill/>
                          </a:ln>
                          <a:solidFill>
                            <a:srgbClr val="000000"/>
                          </a:solidFill>
                          <a:effectLst/>
                          <a:uLnTx/>
                          <a:uFillTx/>
                          <a:latin typeface="Arial Narrow"/>
                          <a:ea typeface="Calibri"/>
                          <a:cs typeface="ArialMT"/>
                        </a:rPr>
                        <a:t>Public consultation period on mine closure and financial provisioning regulations ended in December 2014, impacting on timeframe for consideration of comments. </a:t>
                      </a:r>
                    </a:p>
                    <a:p>
                      <a:pPr marL="0" marR="0" lvl="0" indent="0" algn="l" defTabSz="457200" rtl="0" eaLnBrk="1" fontAlgn="auto"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black"/>
                          </a:solidFill>
                          <a:effectLst/>
                          <a:uLnTx/>
                          <a:uFillTx/>
                          <a:latin typeface="Arial Narrow" pitchFamily="34" charset="0"/>
                          <a:ea typeface="+mn-ea"/>
                          <a:cs typeface="+mn-cs"/>
                        </a:rPr>
                        <a:t>Corrective Measure:</a:t>
                      </a:r>
                    </a:p>
                    <a:p>
                      <a:pPr marL="0" marR="0" lvl="0" indent="0" algn="l" defTabSz="457200" rtl="0" eaLnBrk="1" fontAlgn="auto" latinLnBrk="0" hangingPunct="1">
                        <a:lnSpc>
                          <a:spcPct val="115000"/>
                        </a:lnSpc>
                        <a:spcBef>
                          <a:spcPts val="0"/>
                        </a:spcBef>
                        <a:spcAft>
                          <a:spcPts val="0"/>
                        </a:spcAft>
                        <a:buClrTx/>
                        <a:buSzTx/>
                        <a:buFontTx/>
                        <a:buNone/>
                        <a:tabLst/>
                        <a:defRPr/>
                      </a:pPr>
                      <a:r>
                        <a:rPr kumimoji="0" lang="en-ZA" sz="1400" b="0" i="0" u="none" strike="noStrike" kern="1200" cap="none" spc="0" normalizeH="0" baseline="0" noProof="0" dirty="0" smtClean="0">
                          <a:ln>
                            <a:noFill/>
                          </a:ln>
                          <a:solidFill>
                            <a:srgbClr val="000000"/>
                          </a:solidFill>
                          <a:effectLst/>
                          <a:uLnTx/>
                          <a:uFillTx/>
                          <a:latin typeface="Arial Narrow"/>
                          <a:ea typeface="Calibri"/>
                          <a:cs typeface="ArialMT"/>
                        </a:rPr>
                        <a:t>Financial provisioning and mine closure regulations will be finalised in 2015/16</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2" name="Slide Number Placeholder 1"/>
          <p:cNvSpPr>
            <a:spLocks noGrp="1"/>
          </p:cNvSpPr>
          <p:nvPr>
            <p:ph type="sldNum" sz="quarter" idx="12"/>
          </p:nvPr>
        </p:nvSpPr>
        <p:spPr/>
        <p:txBody>
          <a:bodyPr/>
          <a:lstStyle/>
          <a:p>
            <a:pPr>
              <a:defRPr/>
            </a:pPr>
            <a:fld id="{9C457303-9F10-4D8F-8D76-077531F17F12}" type="slidenum">
              <a:rPr lang="en-US" smtClean="0">
                <a:solidFill>
                  <a:prstClr val="black">
                    <a:tint val="75000"/>
                  </a:prstClr>
                </a:solidFill>
              </a:rPr>
              <a:pPr>
                <a:defRPr/>
              </a:pPr>
              <a:t>82</a:t>
            </a:fld>
            <a:endParaRPr lang="en-US">
              <a:solidFill>
                <a:prstClr val="black">
                  <a:tint val="75000"/>
                </a:prstClr>
              </a:solidFill>
            </a:endParaRPr>
          </a:p>
        </p:txBody>
      </p:sp>
    </p:spTree>
    <p:extLst>
      <p:ext uri="{BB962C8B-B14F-4D97-AF65-F5344CB8AC3E}">
        <p14:creationId xmlns:p14="http://schemas.microsoft.com/office/powerpoint/2010/main" val="4209206808"/>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Title 1"/>
          <p:cNvSpPr>
            <a:spLocks noGrp="1"/>
          </p:cNvSpPr>
          <p:nvPr>
            <p:ph type="title"/>
          </p:nvPr>
        </p:nvSpPr>
        <p:spPr>
          <a:xfrm>
            <a:off x="457200" y="97658"/>
            <a:ext cx="8229600" cy="584344"/>
          </a:xfrm>
        </p:spPr>
        <p:txBody>
          <a:bodyPr/>
          <a:lstStyle/>
          <a:p>
            <a:pPr eaLnBrk="1" hangingPunct="1"/>
            <a:r>
              <a:rPr lang="en-ZA" altLang="en-US" sz="2600" dirty="0">
                <a:solidFill>
                  <a:srgbClr val="008000"/>
                </a:solidFill>
              </a:rPr>
              <a:t>PROGRAMME 6: </a:t>
            </a:r>
            <a:r>
              <a:rPr lang="en-US" altLang="en-US" sz="2600" dirty="0">
                <a:solidFill>
                  <a:srgbClr val="008000"/>
                </a:solidFill>
              </a:rPr>
              <a:t>ENVIRONMENTAL PROGRAMMES</a:t>
            </a:r>
            <a:endParaRPr lang="en-US" altLang="en-US" sz="1400" dirty="0">
              <a:solidFill>
                <a:srgbClr val="008000"/>
              </a:solidFill>
            </a:endParaRPr>
          </a:p>
        </p:txBody>
      </p:sp>
      <p:graphicFrame>
        <p:nvGraphicFramePr>
          <p:cNvPr id="12" name="Group 121"/>
          <p:cNvGraphicFramePr>
            <a:graphicFrameLocks noGrp="1"/>
          </p:cNvGraphicFramePr>
          <p:nvPr>
            <p:ph idx="1"/>
            <p:extLst>
              <p:ext uri="{D42A27DB-BD31-4B8C-83A1-F6EECF244321}">
                <p14:modId xmlns:p14="http://schemas.microsoft.com/office/powerpoint/2010/main" val="849802890"/>
              </p:ext>
            </p:extLst>
          </p:nvPr>
        </p:nvGraphicFramePr>
        <p:xfrm>
          <a:off x="254054" y="682002"/>
          <a:ext cx="8671582" cy="4530578"/>
        </p:xfrm>
        <a:graphic>
          <a:graphicData uri="http://schemas.openxmlformats.org/drawingml/2006/table">
            <a:tbl>
              <a:tblPr/>
              <a:tblGrid>
                <a:gridCol w="1979752"/>
                <a:gridCol w="1661809"/>
                <a:gridCol w="2201541"/>
                <a:gridCol w="2828480"/>
              </a:tblGrid>
              <a:tr h="612999">
                <a:tc gridSpan="4">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schemeClr val="bg1"/>
                          </a:solidFill>
                          <a:effectLst/>
                          <a:uLnTx/>
                          <a:uFillTx/>
                          <a:latin typeface="Arial Narrow" pitchFamily="34" charset="0"/>
                          <a:ea typeface="+mn-ea"/>
                          <a:cs typeface="+mn-cs"/>
                        </a:rPr>
                        <a:t>SO: Enhanced contribution to the environmental sector towards Sustainable Development and transition to a Green Economy </a:t>
                      </a:r>
                    </a:p>
                  </a:txBody>
                  <a:tcPr marL="91454" marR="9145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hMerge="1">
                  <a:txBody>
                    <a:bodyPr/>
                    <a:lstStyle/>
                    <a:p>
                      <a:endParaRPr lang="en-ZA"/>
                    </a:p>
                  </a:txBody>
                  <a:tcPr/>
                </a:tc>
                <a:tc hMerge="1">
                  <a:txBody>
                    <a:bodyPr/>
                    <a:lstStyle/>
                    <a:p>
                      <a:endParaRPr lang="en-ZA"/>
                    </a:p>
                  </a:txBody>
                  <a:tcPr/>
                </a:tc>
                <a:tc hMerge="1">
                  <a:txBody>
                    <a:bodyPr/>
                    <a:lstStyle/>
                    <a:p>
                      <a:endParaRPr lang="en-ZA"/>
                    </a:p>
                  </a:txBody>
                  <a:tcPr/>
                </a:tc>
              </a:tr>
              <a:tr h="41921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smtClean="0">
                          <a:ln>
                            <a:noFill/>
                          </a:ln>
                          <a:solidFill>
                            <a:schemeClr val="bg1"/>
                          </a:solidFill>
                          <a:effectLst/>
                          <a:latin typeface="Arial Narrow" pitchFamily="34" charset="0"/>
                          <a:ea typeface="+mn-ea"/>
                          <a:cs typeface="Arial" charset="0"/>
                        </a:rPr>
                        <a:t>Performance indicator </a:t>
                      </a:r>
                    </a:p>
                  </a:txBody>
                  <a:tcPr marL="91454" marR="9145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algn="ctr">
                        <a:lnSpc>
                          <a:spcPct val="115000"/>
                        </a:lnSpc>
                        <a:spcAft>
                          <a:spcPts val="0"/>
                        </a:spcAft>
                      </a:pPr>
                      <a:r>
                        <a:rPr kumimoji="0" lang="en-ZA" sz="1400" b="1" i="0" u="none" strike="noStrike" kern="1200" cap="none" spc="0" normalizeH="0" baseline="0" dirty="0" smtClean="0">
                          <a:ln>
                            <a:noFill/>
                          </a:ln>
                          <a:solidFill>
                            <a:schemeClr val="bg1"/>
                          </a:solidFill>
                          <a:effectLst/>
                          <a:uLnTx/>
                          <a:uFillTx/>
                          <a:latin typeface="Arial Narrow" pitchFamily="34" charset="0"/>
                          <a:ea typeface="+mn-ea"/>
                          <a:cs typeface="Arial" pitchFamily="34" charset="0"/>
                        </a:rPr>
                        <a:t>Baseline </a:t>
                      </a:r>
                      <a:endParaRPr kumimoji="0" lang="en-ZA" sz="1400" b="1" i="0" u="none" strike="noStrike" kern="1200" cap="none" spc="0" normalizeH="0" baseline="0" dirty="0">
                        <a:ln>
                          <a:noFill/>
                        </a:ln>
                        <a:solidFill>
                          <a:schemeClr val="bg1"/>
                        </a:solidFill>
                        <a:effectLst/>
                        <a:uLnTx/>
                        <a:uFillTx/>
                        <a:latin typeface="Arial Narrow" pitchFamily="34" charset="0"/>
                        <a:ea typeface="+mn-ea"/>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algn="ctr">
                        <a:lnSpc>
                          <a:spcPct val="115000"/>
                        </a:lnSpc>
                        <a:spcAft>
                          <a:spcPts val="0"/>
                        </a:spcAft>
                      </a:pPr>
                      <a:r>
                        <a:rPr kumimoji="0" lang="en-ZA" sz="1400" b="1" i="0" u="none" strike="noStrike" kern="1200" cap="none" spc="0" normalizeH="0" baseline="0" dirty="0" smtClean="0">
                          <a:ln>
                            <a:noFill/>
                          </a:ln>
                          <a:solidFill>
                            <a:schemeClr val="bg1"/>
                          </a:solidFill>
                          <a:effectLst/>
                          <a:uLnTx/>
                          <a:uFillTx/>
                          <a:latin typeface="Arial Narrow" pitchFamily="34" charset="0"/>
                          <a:ea typeface="+mn-ea"/>
                          <a:cs typeface="Arial" pitchFamily="34" charset="0"/>
                        </a:rPr>
                        <a:t>Annual Target </a:t>
                      </a:r>
                      <a:endParaRPr kumimoji="0" lang="en-ZA" sz="1400" b="1" i="0" u="none" strike="noStrike" kern="1200" cap="none" spc="0" normalizeH="0" baseline="0" dirty="0">
                        <a:ln>
                          <a:noFill/>
                        </a:ln>
                        <a:solidFill>
                          <a:schemeClr val="bg1"/>
                        </a:solidFill>
                        <a:effectLst/>
                        <a:uLnTx/>
                        <a:uFillTx/>
                        <a:latin typeface="Arial Narrow" pitchFamily="34" charset="0"/>
                        <a:ea typeface="+mn-ea"/>
                        <a:cs typeface="Arial" pitchFamily="34" charset="0"/>
                      </a:endParaRPr>
                    </a:p>
                    <a:p>
                      <a:pPr algn="ctr">
                        <a:lnSpc>
                          <a:spcPct val="115000"/>
                        </a:lnSpc>
                        <a:spcAft>
                          <a:spcPts val="0"/>
                        </a:spcAft>
                      </a:pPr>
                      <a:r>
                        <a:rPr kumimoji="0" lang="en-ZA" sz="1400" b="1" i="0" u="none" strike="noStrike" kern="1200" cap="none" spc="0" normalizeH="0" baseline="0" dirty="0">
                          <a:ln>
                            <a:noFill/>
                          </a:ln>
                          <a:solidFill>
                            <a:schemeClr val="bg1"/>
                          </a:solidFill>
                          <a:effectLst/>
                          <a:uLnTx/>
                          <a:uFillTx/>
                          <a:latin typeface="Arial Narrow" pitchFamily="34" charset="0"/>
                          <a:ea typeface="+mn-ea"/>
                          <a:cs typeface="Arial" pitchFamily="34" charset="0"/>
                        </a:rPr>
                        <a:t>2014/15</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smtClean="0">
                          <a:ln>
                            <a:noFill/>
                          </a:ln>
                          <a:solidFill>
                            <a:schemeClr val="bg1"/>
                          </a:solidFill>
                          <a:effectLst/>
                          <a:uLnTx/>
                          <a:uFillTx/>
                          <a:latin typeface="Arial Narrow" pitchFamily="34" charset="0"/>
                          <a:ea typeface="+mn-ea"/>
                          <a:cs typeface="Arial" pitchFamily="34" charset="0"/>
                        </a:rPr>
                        <a:t>Achievements/Challenges/Corrective measures</a:t>
                      </a:r>
                    </a:p>
                  </a:txBody>
                  <a:tcPr marL="91454" marR="9145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r>
              <a:tr h="1507754">
                <a:tc rowSpan="2">
                  <a:txBody>
                    <a:bodyPr/>
                    <a:lstStyle/>
                    <a:p>
                      <a:r>
                        <a:rPr kumimoji="0" lang="en-ZA" sz="1400" b="0" i="0" u="none" strike="noStrike" kern="1200" cap="none" spc="0" normalizeH="0" baseline="0" dirty="0" smtClean="0">
                          <a:ln>
                            <a:noFill/>
                          </a:ln>
                          <a:solidFill>
                            <a:srgbClr val="000000"/>
                          </a:solidFill>
                          <a:effectLst/>
                          <a:uLnTx/>
                          <a:uFillTx/>
                          <a:latin typeface="Arial Narrow"/>
                          <a:ea typeface="Calibri"/>
                          <a:cs typeface="ArialMT"/>
                        </a:rPr>
                        <a:t>Number of interventions</a:t>
                      </a:r>
                    </a:p>
                    <a:p>
                      <a:r>
                        <a:rPr kumimoji="0" lang="en-ZA" sz="1400" b="0" i="0" u="none" strike="noStrike" kern="1200" cap="none" spc="0" normalizeH="0" baseline="0" dirty="0" smtClean="0">
                          <a:ln>
                            <a:noFill/>
                          </a:ln>
                          <a:solidFill>
                            <a:srgbClr val="000000"/>
                          </a:solidFill>
                          <a:effectLst/>
                          <a:uLnTx/>
                          <a:uFillTx/>
                          <a:latin typeface="Arial Narrow"/>
                          <a:ea typeface="Calibri"/>
                          <a:cs typeface="ArialMT"/>
                        </a:rPr>
                        <a:t>for streamlining</a:t>
                      </a:r>
                    </a:p>
                    <a:p>
                      <a:r>
                        <a:rPr kumimoji="0" lang="en-ZA" sz="1400" b="0" i="0" u="none" strike="noStrike" kern="1200" cap="none" spc="0" normalizeH="0" baseline="0" dirty="0" smtClean="0">
                          <a:ln>
                            <a:noFill/>
                          </a:ln>
                          <a:solidFill>
                            <a:srgbClr val="000000"/>
                          </a:solidFill>
                          <a:effectLst/>
                          <a:uLnTx/>
                          <a:uFillTx/>
                          <a:latin typeface="Arial Narrow"/>
                          <a:ea typeface="Calibri"/>
                          <a:cs typeface="ArialMT"/>
                        </a:rPr>
                        <a:t>environmental</a:t>
                      </a:r>
                    </a:p>
                    <a:p>
                      <a:r>
                        <a:rPr kumimoji="0" lang="en-ZA" sz="1400" b="0" i="0" u="none" strike="noStrike" kern="1200" cap="none" spc="0" normalizeH="0" baseline="0" dirty="0" smtClean="0">
                          <a:ln>
                            <a:noFill/>
                          </a:ln>
                          <a:solidFill>
                            <a:srgbClr val="000000"/>
                          </a:solidFill>
                          <a:effectLst/>
                          <a:uLnTx/>
                          <a:uFillTx/>
                          <a:latin typeface="Arial Narrow"/>
                          <a:ea typeface="Calibri"/>
                          <a:cs typeface="ArialMT"/>
                        </a:rPr>
                        <a:t>authorisations finalised</a:t>
                      </a:r>
                    </a:p>
                    <a:p>
                      <a:endParaRPr kumimoji="0" lang="en-ZA" sz="1400" b="0" i="0" u="none" strike="noStrike" kern="1200" cap="none" spc="0" normalizeH="0" baseline="0" dirty="0" smtClean="0">
                        <a:ln>
                          <a:noFill/>
                        </a:ln>
                        <a:solidFill>
                          <a:srgbClr val="000000"/>
                        </a:solidFill>
                        <a:effectLst/>
                        <a:uLnTx/>
                        <a:uFillTx/>
                        <a:latin typeface="Arial Narrow"/>
                        <a:ea typeface="Calibri"/>
                        <a:cs typeface="ArialMT"/>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a:lnSpc>
                          <a:spcPct val="115000"/>
                        </a:lnSpc>
                        <a:spcAft>
                          <a:spcPts val="0"/>
                        </a:spcAft>
                      </a:pPr>
                      <a:r>
                        <a:rPr kumimoji="0" lang="en-ZA" sz="1400" b="0" i="0" u="none" strike="noStrike" kern="1200" cap="none" spc="0" normalizeH="0" baseline="0" dirty="0">
                          <a:ln>
                            <a:noFill/>
                          </a:ln>
                          <a:solidFill>
                            <a:srgbClr val="000000"/>
                          </a:solidFill>
                          <a:effectLst/>
                          <a:uLnTx/>
                          <a:uFillTx/>
                          <a:latin typeface="Arial Narrow"/>
                          <a:ea typeface="Calibri"/>
                          <a:cs typeface="ArialMT"/>
                        </a:rPr>
                        <a:t>Interim registration board in place</a:t>
                      </a: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spcAft>
                          <a:spcPts val="0"/>
                        </a:spcAft>
                      </a:pPr>
                      <a:r>
                        <a:rPr kumimoji="0" lang="en-ZA" sz="1400" b="0" i="0" u="none" strike="noStrike" kern="1200" cap="none" spc="0" normalizeH="0" baseline="0" dirty="0">
                          <a:ln>
                            <a:noFill/>
                          </a:ln>
                          <a:solidFill>
                            <a:srgbClr val="000000"/>
                          </a:solidFill>
                          <a:effectLst/>
                          <a:uLnTx/>
                          <a:uFillTx/>
                          <a:latin typeface="Arial Narrow"/>
                          <a:ea typeface="Calibri"/>
                          <a:cs typeface="ArialMT"/>
                        </a:rPr>
                        <a:t>Readiness plan for the </a:t>
                      </a:r>
                      <a:r>
                        <a:rPr kumimoji="0" lang="en-ZA" sz="1400" b="0" i="0" u="none" strike="noStrike" kern="1200" cap="none" spc="0" normalizeH="0" baseline="0" dirty="0">
                          <a:ln>
                            <a:noFill/>
                          </a:ln>
                          <a:solidFill>
                            <a:schemeClr val="tx1"/>
                          </a:solidFill>
                          <a:effectLst/>
                          <a:uLnTx/>
                          <a:uFillTx/>
                          <a:latin typeface="Arial Narrow"/>
                          <a:ea typeface="Calibri"/>
                          <a:cs typeface="ArialMT"/>
                        </a:rPr>
                        <a:t>registration of </a:t>
                      </a:r>
                      <a:r>
                        <a:rPr kumimoji="0" lang="en-ZA" sz="1400" b="0" i="0" u="none" strike="noStrike" kern="1200" cap="none" spc="0" normalizeH="0" baseline="0" dirty="0" smtClean="0">
                          <a:ln>
                            <a:noFill/>
                          </a:ln>
                          <a:solidFill>
                            <a:schemeClr val="tx1"/>
                          </a:solidFill>
                          <a:effectLst/>
                          <a:uLnTx/>
                          <a:uFillTx/>
                          <a:latin typeface="Arial Narrow"/>
                          <a:ea typeface="Calibri"/>
                          <a:cs typeface="ArialMT"/>
                        </a:rPr>
                        <a:t>Environmental Assessment Practitioners Association of South Africa (ESPASA)developed</a:t>
                      </a:r>
                      <a:endParaRPr kumimoji="0" lang="en-ZA" sz="1400" b="0" i="0" u="none" strike="noStrike" kern="1200" cap="none" spc="0" normalizeH="0" baseline="0" dirty="0">
                        <a:ln>
                          <a:noFill/>
                        </a:ln>
                        <a:solidFill>
                          <a:schemeClr val="tx1"/>
                        </a:solidFill>
                        <a:effectLst/>
                        <a:uLnTx/>
                        <a:uFillTx/>
                        <a:latin typeface="Arial Narrow"/>
                        <a:ea typeface="Calibri"/>
                        <a:cs typeface="ArialMT"/>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black"/>
                          </a:solidFill>
                          <a:effectLst/>
                          <a:uLnTx/>
                          <a:uFillTx/>
                          <a:latin typeface="Arial Narrow" pitchFamily="34" charset="0"/>
                          <a:ea typeface="+mn-ea"/>
                          <a:cs typeface="+mn-cs"/>
                        </a:rPr>
                        <a:t>Progress:</a:t>
                      </a:r>
                    </a:p>
                    <a:p>
                      <a:pPr marL="0" marR="0" lvl="0" indent="0" algn="l" defTabSz="457200" rtl="0" eaLnBrk="1" fontAlgn="auto" latinLnBrk="0" hangingPunct="1">
                        <a:lnSpc>
                          <a:spcPct val="115000"/>
                        </a:lnSpc>
                        <a:spcBef>
                          <a:spcPts val="0"/>
                        </a:spcBef>
                        <a:spcAft>
                          <a:spcPts val="0"/>
                        </a:spcAft>
                        <a:buClrTx/>
                        <a:buSzTx/>
                        <a:buFontTx/>
                        <a:buNone/>
                        <a:tabLst/>
                        <a:defRPr/>
                      </a:pPr>
                      <a:r>
                        <a:rPr kumimoji="0" lang="en-ZA" sz="1400" b="0" i="0" u="none" strike="noStrike" kern="1200" cap="none" spc="0" normalizeH="0" baseline="0" noProof="0" dirty="0" smtClean="0">
                          <a:ln>
                            <a:noFill/>
                          </a:ln>
                          <a:solidFill>
                            <a:srgbClr val="000000"/>
                          </a:solidFill>
                          <a:effectLst/>
                          <a:uLnTx/>
                          <a:uFillTx/>
                          <a:latin typeface="Arial Narrow"/>
                          <a:ea typeface="Calibri"/>
                          <a:cs typeface="ArialMT"/>
                        </a:rPr>
                        <a:t>•Memorandum of Understanding including the work plan of EAPASA has been signed.</a:t>
                      </a:r>
                    </a:p>
                    <a:p>
                      <a:pPr marL="0" marR="0" lvl="0" indent="0" algn="l" defTabSz="457200" rtl="0" eaLnBrk="1" fontAlgn="auto" latinLnBrk="0" hangingPunct="1">
                        <a:lnSpc>
                          <a:spcPct val="115000"/>
                        </a:lnSpc>
                        <a:spcBef>
                          <a:spcPts val="0"/>
                        </a:spcBef>
                        <a:spcAft>
                          <a:spcPts val="0"/>
                        </a:spcAft>
                        <a:buClrTx/>
                        <a:buSzTx/>
                        <a:buFontTx/>
                        <a:buNone/>
                        <a:tabLst/>
                        <a:defRPr/>
                      </a:pPr>
                      <a:r>
                        <a:rPr kumimoji="0" lang="en-ZA" sz="1400" b="0" i="0" u="none" strike="noStrike" kern="1200" cap="none" spc="0" normalizeH="0" baseline="0" noProof="0" dirty="0" smtClean="0">
                          <a:ln>
                            <a:noFill/>
                          </a:ln>
                          <a:solidFill>
                            <a:srgbClr val="000000"/>
                          </a:solidFill>
                          <a:effectLst/>
                          <a:uLnTx/>
                          <a:uFillTx/>
                          <a:latin typeface="Arial Narrow"/>
                          <a:ea typeface="Calibri"/>
                          <a:cs typeface="ArialMT"/>
                        </a:rPr>
                        <a:t>•Section 24H regulations have been gazetted for comment are being finalised.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463827">
                <a:tc vMerge="1">
                  <a:txBody>
                    <a:bodyPr/>
                    <a:lstStyle/>
                    <a:p>
                      <a:pPr algn="l">
                        <a:lnSpc>
                          <a:spcPct val="115000"/>
                        </a:lnSpc>
                        <a:spcAft>
                          <a:spcPts val="0"/>
                        </a:spcAft>
                      </a:pPr>
                      <a:endParaRPr kumimoji="0" lang="en-ZA" sz="1200" b="0" i="0" u="none" strike="noStrike" kern="1200" cap="none" spc="0" normalizeH="0" baseline="0" dirty="0">
                        <a:ln>
                          <a:noFill/>
                        </a:ln>
                        <a:solidFill>
                          <a:srgbClr val="000000"/>
                        </a:solidFill>
                        <a:effectLst/>
                        <a:uLnTx/>
                        <a:uFillTx/>
                        <a:latin typeface="Arial Narrow"/>
                        <a:ea typeface="Calibri"/>
                        <a:cs typeface="ArialMT"/>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kumimoji="0" lang="en-ZA" sz="1400" b="0" i="0" u="none" strike="noStrike" kern="1200" cap="none" spc="0" normalizeH="0" baseline="0" dirty="0" smtClean="0">
                          <a:ln>
                            <a:noFill/>
                          </a:ln>
                          <a:solidFill>
                            <a:srgbClr val="000000"/>
                          </a:solidFill>
                          <a:effectLst/>
                          <a:uLnTx/>
                          <a:uFillTx/>
                          <a:latin typeface="Arial Narrow"/>
                          <a:ea typeface="Calibri"/>
                          <a:cs typeface="ArialMT"/>
                        </a:rPr>
                        <a:t>Inputs to Cabinet Report on hydraulic fracturing of shale gas</a:t>
                      </a:r>
                    </a:p>
                    <a:p>
                      <a:pPr algn="l">
                        <a:lnSpc>
                          <a:spcPct val="115000"/>
                        </a:lnSpc>
                        <a:spcAft>
                          <a:spcPts val="0"/>
                        </a:spcAft>
                      </a:pPr>
                      <a:endParaRPr kumimoji="0" lang="en-ZA" sz="1400" b="0" i="0" u="none" strike="noStrike" kern="1200" cap="none" spc="0" normalizeH="0" baseline="0" dirty="0">
                        <a:ln>
                          <a:noFill/>
                        </a:ln>
                        <a:solidFill>
                          <a:srgbClr val="000000"/>
                        </a:solidFill>
                        <a:effectLst/>
                        <a:uLnTx/>
                        <a:uFillTx/>
                        <a:latin typeface="Arial Narrow"/>
                        <a:ea typeface="Calibri"/>
                        <a:cs typeface="ArialMT"/>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kumimoji="0" lang="en-ZA" sz="1400" b="0" i="0" u="none" strike="noStrike" kern="1200" cap="none" spc="0" normalizeH="0" baseline="0" dirty="0" smtClean="0">
                          <a:ln>
                            <a:noFill/>
                          </a:ln>
                          <a:solidFill>
                            <a:srgbClr val="000000"/>
                          </a:solidFill>
                          <a:effectLst/>
                          <a:uLnTx/>
                          <a:uFillTx/>
                          <a:latin typeface="Arial Narrow"/>
                          <a:ea typeface="Calibri"/>
                          <a:cs typeface="ArialMT"/>
                        </a:rPr>
                        <a:t>1 initiative on hydraulic fracturing of shale gas coordinated and supported</a:t>
                      </a:r>
                    </a:p>
                    <a:p>
                      <a:pPr algn="l">
                        <a:lnSpc>
                          <a:spcPct val="115000"/>
                        </a:lnSpc>
                        <a:spcAft>
                          <a:spcPts val="0"/>
                        </a:spcAft>
                      </a:pPr>
                      <a:endParaRPr kumimoji="0" lang="en-ZA" sz="1400" b="0" i="0" u="none" strike="noStrike" kern="1200" cap="none" spc="0" normalizeH="0" baseline="0" dirty="0">
                        <a:ln>
                          <a:noFill/>
                        </a:ln>
                        <a:solidFill>
                          <a:srgbClr val="000000"/>
                        </a:solidFill>
                        <a:effectLst/>
                        <a:uLnTx/>
                        <a:uFillTx/>
                        <a:latin typeface="Arial Narrow"/>
                        <a:ea typeface="Calibri"/>
                        <a:cs typeface="ArialMT"/>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black"/>
                          </a:solidFill>
                          <a:effectLst/>
                          <a:uLnTx/>
                          <a:uFillTx/>
                          <a:latin typeface="Arial Narrow" pitchFamily="34" charset="0"/>
                          <a:ea typeface="+mn-ea"/>
                          <a:cs typeface="+mn-cs"/>
                        </a:rPr>
                        <a:t>Progress:</a:t>
                      </a:r>
                    </a:p>
                    <a:p>
                      <a:pPr marL="0" marR="0" lvl="0" indent="0" algn="l" defTabSz="457200" rtl="0" eaLnBrk="1" fontAlgn="auto" latinLnBrk="0" hangingPunct="1">
                        <a:lnSpc>
                          <a:spcPct val="115000"/>
                        </a:lnSpc>
                        <a:spcBef>
                          <a:spcPts val="0"/>
                        </a:spcBef>
                        <a:spcAft>
                          <a:spcPts val="0"/>
                        </a:spcAft>
                        <a:buClrTx/>
                        <a:buSzTx/>
                        <a:buFontTx/>
                        <a:buNone/>
                        <a:tabLst/>
                        <a:defRPr/>
                      </a:pPr>
                      <a:r>
                        <a:rPr kumimoji="0" lang="en-ZA" sz="1400" b="0" i="0" u="none" strike="noStrike" kern="1200" cap="none" spc="0" normalizeH="0" baseline="0" dirty="0" smtClean="0">
                          <a:ln>
                            <a:noFill/>
                          </a:ln>
                          <a:solidFill>
                            <a:srgbClr val="000000"/>
                          </a:solidFill>
                          <a:effectLst/>
                          <a:uLnTx/>
                          <a:uFillTx/>
                          <a:latin typeface="Arial Narrow"/>
                          <a:ea typeface="Calibri"/>
                          <a:cs typeface="ArialMT"/>
                        </a:rPr>
                        <a:t>Hydraulic Fracturing meeting held / attended and support provided. Inputs/comments submitted to Department of Minerals Resources on the draft of the “Proposed technical regulations for Petroleum Exploration and Exploitation.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2" name="Slide Number Placeholder 1"/>
          <p:cNvSpPr>
            <a:spLocks noGrp="1"/>
          </p:cNvSpPr>
          <p:nvPr>
            <p:ph type="sldNum" sz="quarter" idx="12"/>
          </p:nvPr>
        </p:nvSpPr>
        <p:spPr/>
        <p:txBody>
          <a:bodyPr/>
          <a:lstStyle/>
          <a:p>
            <a:pPr>
              <a:defRPr/>
            </a:pPr>
            <a:fld id="{9C457303-9F10-4D8F-8D76-077531F17F12}" type="slidenum">
              <a:rPr lang="en-US" smtClean="0">
                <a:solidFill>
                  <a:prstClr val="black">
                    <a:tint val="75000"/>
                  </a:prstClr>
                </a:solidFill>
              </a:rPr>
              <a:pPr>
                <a:defRPr/>
              </a:pPr>
              <a:t>83</a:t>
            </a:fld>
            <a:endParaRPr lang="en-US">
              <a:solidFill>
                <a:prstClr val="black">
                  <a:tint val="75000"/>
                </a:prstClr>
              </a:solidFill>
            </a:endParaRPr>
          </a:p>
        </p:txBody>
      </p:sp>
    </p:spTree>
    <p:extLst>
      <p:ext uri="{BB962C8B-B14F-4D97-AF65-F5344CB8AC3E}">
        <p14:creationId xmlns:p14="http://schemas.microsoft.com/office/powerpoint/2010/main" val="1123703542"/>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Title 1"/>
          <p:cNvSpPr>
            <a:spLocks noGrp="1"/>
          </p:cNvSpPr>
          <p:nvPr>
            <p:ph type="title"/>
          </p:nvPr>
        </p:nvSpPr>
        <p:spPr>
          <a:xfrm>
            <a:off x="452284" y="-44163"/>
            <a:ext cx="8229600" cy="584344"/>
          </a:xfrm>
        </p:spPr>
        <p:txBody>
          <a:bodyPr/>
          <a:lstStyle/>
          <a:p>
            <a:pPr eaLnBrk="1" hangingPunct="1"/>
            <a:r>
              <a:rPr lang="en-ZA" altLang="en-US" sz="2600" dirty="0">
                <a:solidFill>
                  <a:srgbClr val="008000"/>
                </a:solidFill>
              </a:rPr>
              <a:t>PROGRAMME 6: </a:t>
            </a:r>
            <a:r>
              <a:rPr lang="en-US" altLang="en-US" sz="2600" dirty="0">
                <a:solidFill>
                  <a:srgbClr val="008000"/>
                </a:solidFill>
              </a:rPr>
              <a:t>ENVIRONMENTAL PROGRAMMES</a:t>
            </a:r>
            <a:endParaRPr lang="en-US" altLang="en-US" sz="1400" dirty="0">
              <a:solidFill>
                <a:srgbClr val="008000"/>
              </a:solidFill>
            </a:endParaRPr>
          </a:p>
        </p:txBody>
      </p:sp>
      <p:graphicFrame>
        <p:nvGraphicFramePr>
          <p:cNvPr id="12" name="Group 121"/>
          <p:cNvGraphicFramePr>
            <a:graphicFrameLocks noGrp="1"/>
          </p:cNvGraphicFramePr>
          <p:nvPr>
            <p:ph idx="1"/>
            <p:extLst>
              <p:ext uri="{D42A27DB-BD31-4B8C-83A1-F6EECF244321}">
                <p14:modId xmlns:p14="http://schemas.microsoft.com/office/powerpoint/2010/main" val="765194924"/>
              </p:ext>
            </p:extLst>
          </p:nvPr>
        </p:nvGraphicFramePr>
        <p:xfrm>
          <a:off x="349590" y="543641"/>
          <a:ext cx="8698876" cy="5044440"/>
        </p:xfrm>
        <a:graphic>
          <a:graphicData uri="http://schemas.openxmlformats.org/drawingml/2006/table">
            <a:tbl>
              <a:tblPr/>
              <a:tblGrid>
                <a:gridCol w="1766228"/>
                <a:gridCol w="1469722"/>
                <a:gridCol w="1649971"/>
                <a:gridCol w="3812955"/>
              </a:tblGrid>
              <a:tr h="201920">
                <a:tc gridSpan="4">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schemeClr val="bg1"/>
                          </a:solidFill>
                          <a:effectLst/>
                          <a:uLnTx/>
                          <a:uFillTx/>
                          <a:latin typeface="Arial Narrow" pitchFamily="34" charset="0"/>
                          <a:ea typeface="+mn-ea"/>
                          <a:cs typeface="+mn-cs"/>
                        </a:rPr>
                        <a:t>SO: Enhanced contribution to the environmental sector towards Sustainable Development and transition to a Green Economy </a:t>
                      </a:r>
                    </a:p>
                  </a:txBody>
                  <a:tcPr marL="91454" marR="9145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hMerge="1">
                  <a:txBody>
                    <a:bodyPr/>
                    <a:lstStyle/>
                    <a:p>
                      <a:endParaRPr lang="en-ZA"/>
                    </a:p>
                  </a:txBody>
                  <a:tcPr/>
                </a:tc>
                <a:tc hMerge="1">
                  <a:txBody>
                    <a:bodyPr/>
                    <a:lstStyle/>
                    <a:p>
                      <a:endParaRPr lang="en-ZA"/>
                    </a:p>
                  </a:txBody>
                  <a:tcPr/>
                </a:tc>
                <a:tc hMerge="1">
                  <a:txBody>
                    <a:bodyPr/>
                    <a:lstStyle/>
                    <a:p>
                      <a:endParaRPr lang="en-ZA"/>
                    </a:p>
                  </a:txBody>
                  <a:tcPr/>
                </a:tc>
              </a:tr>
              <a:tr h="41921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smtClean="0">
                          <a:ln>
                            <a:noFill/>
                          </a:ln>
                          <a:solidFill>
                            <a:schemeClr val="bg1"/>
                          </a:solidFill>
                          <a:effectLst/>
                          <a:latin typeface="Arial Narrow" pitchFamily="34" charset="0"/>
                          <a:ea typeface="+mn-ea"/>
                          <a:cs typeface="Arial" charset="0"/>
                        </a:rPr>
                        <a:t>Performance indicator </a:t>
                      </a:r>
                    </a:p>
                  </a:txBody>
                  <a:tcPr marL="91454" marR="9145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algn="ctr">
                        <a:lnSpc>
                          <a:spcPct val="115000"/>
                        </a:lnSpc>
                        <a:spcAft>
                          <a:spcPts val="0"/>
                        </a:spcAft>
                      </a:pPr>
                      <a:r>
                        <a:rPr kumimoji="0" lang="en-ZA" sz="1400" b="1" i="0" u="none" strike="noStrike" kern="1200" cap="none" spc="0" normalizeH="0" baseline="0" dirty="0" smtClean="0">
                          <a:ln>
                            <a:noFill/>
                          </a:ln>
                          <a:solidFill>
                            <a:schemeClr val="bg1"/>
                          </a:solidFill>
                          <a:effectLst/>
                          <a:uLnTx/>
                          <a:uFillTx/>
                          <a:latin typeface="Arial Narrow" pitchFamily="34" charset="0"/>
                          <a:ea typeface="+mn-ea"/>
                          <a:cs typeface="Arial" pitchFamily="34" charset="0"/>
                        </a:rPr>
                        <a:t>Baseline </a:t>
                      </a:r>
                      <a:endParaRPr kumimoji="0" lang="en-ZA" sz="1400" b="1" i="0" u="none" strike="noStrike" kern="1200" cap="none" spc="0" normalizeH="0" baseline="0" dirty="0">
                        <a:ln>
                          <a:noFill/>
                        </a:ln>
                        <a:solidFill>
                          <a:schemeClr val="bg1"/>
                        </a:solidFill>
                        <a:effectLst/>
                        <a:uLnTx/>
                        <a:uFillTx/>
                        <a:latin typeface="Arial Narrow" pitchFamily="34" charset="0"/>
                        <a:ea typeface="+mn-ea"/>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algn="ctr">
                        <a:lnSpc>
                          <a:spcPct val="115000"/>
                        </a:lnSpc>
                        <a:spcAft>
                          <a:spcPts val="0"/>
                        </a:spcAft>
                      </a:pPr>
                      <a:r>
                        <a:rPr kumimoji="0" lang="en-ZA" sz="1400" b="1" i="0" u="none" strike="noStrike" kern="1200" cap="none" spc="0" normalizeH="0" baseline="0" dirty="0" smtClean="0">
                          <a:ln>
                            <a:noFill/>
                          </a:ln>
                          <a:solidFill>
                            <a:schemeClr val="bg1"/>
                          </a:solidFill>
                          <a:effectLst/>
                          <a:uLnTx/>
                          <a:uFillTx/>
                          <a:latin typeface="Arial Narrow" pitchFamily="34" charset="0"/>
                          <a:ea typeface="+mn-ea"/>
                          <a:cs typeface="Arial" pitchFamily="34" charset="0"/>
                        </a:rPr>
                        <a:t>Annual Target </a:t>
                      </a:r>
                      <a:endParaRPr kumimoji="0" lang="en-ZA" sz="1400" b="1" i="0" u="none" strike="noStrike" kern="1200" cap="none" spc="0" normalizeH="0" baseline="0" dirty="0">
                        <a:ln>
                          <a:noFill/>
                        </a:ln>
                        <a:solidFill>
                          <a:schemeClr val="bg1"/>
                        </a:solidFill>
                        <a:effectLst/>
                        <a:uLnTx/>
                        <a:uFillTx/>
                        <a:latin typeface="Arial Narrow" pitchFamily="34" charset="0"/>
                        <a:ea typeface="+mn-ea"/>
                        <a:cs typeface="Arial" pitchFamily="34" charset="0"/>
                      </a:endParaRPr>
                    </a:p>
                    <a:p>
                      <a:pPr algn="ctr">
                        <a:lnSpc>
                          <a:spcPct val="115000"/>
                        </a:lnSpc>
                        <a:spcAft>
                          <a:spcPts val="0"/>
                        </a:spcAft>
                      </a:pPr>
                      <a:r>
                        <a:rPr kumimoji="0" lang="en-ZA" sz="1400" b="1" i="0" u="none" strike="noStrike" kern="1200" cap="none" spc="0" normalizeH="0" baseline="0" dirty="0">
                          <a:ln>
                            <a:noFill/>
                          </a:ln>
                          <a:solidFill>
                            <a:schemeClr val="bg1"/>
                          </a:solidFill>
                          <a:effectLst/>
                          <a:uLnTx/>
                          <a:uFillTx/>
                          <a:latin typeface="Arial Narrow" pitchFamily="34" charset="0"/>
                          <a:ea typeface="+mn-ea"/>
                          <a:cs typeface="Arial" pitchFamily="34" charset="0"/>
                        </a:rPr>
                        <a:t>2014/15</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smtClean="0">
                          <a:ln>
                            <a:noFill/>
                          </a:ln>
                          <a:solidFill>
                            <a:schemeClr val="bg1"/>
                          </a:solidFill>
                          <a:effectLst/>
                          <a:uLnTx/>
                          <a:uFillTx/>
                          <a:latin typeface="Arial Narrow" pitchFamily="34" charset="0"/>
                          <a:ea typeface="+mn-ea"/>
                          <a:cs typeface="Arial" pitchFamily="34" charset="0"/>
                        </a:rPr>
                        <a:t>Achievements/Challenges/Corrective measures</a:t>
                      </a:r>
                    </a:p>
                  </a:txBody>
                  <a:tcPr marL="91454" marR="9145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r>
              <a:tr h="1507754">
                <a:tc>
                  <a:txBody>
                    <a:bodyPr/>
                    <a:lstStyle/>
                    <a:p>
                      <a:r>
                        <a:rPr kumimoji="0" lang="en-ZA" sz="1400" b="0" i="0" u="none" strike="noStrike" kern="1200" cap="none" spc="0" normalizeH="0" baseline="0" dirty="0" smtClean="0">
                          <a:ln>
                            <a:noFill/>
                          </a:ln>
                          <a:solidFill>
                            <a:srgbClr val="000000"/>
                          </a:solidFill>
                          <a:effectLst/>
                          <a:uLnTx/>
                          <a:uFillTx/>
                          <a:latin typeface="Arial Narrow"/>
                          <a:ea typeface="Calibri"/>
                          <a:cs typeface="ArialMT"/>
                        </a:rPr>
                        <a:t>Number of interventions</a:t>
                      </a:r>
                    </a:p>
                    <a:p>
                      <a:r>
                        <a:rPr kumimoji="0" lang="en-ZA" sz="1400" b="0" i="0" u="none" strike="noStrike" kern="1200" cap="none" spc="0" normalizeH="0" baseline="0" dirty="0" smtClean="0">
                          <a:ln>
                            <a:noFill/>
                          </a:ln>
                          <a:solidFill>
                            <a:srgbClr val="000000"/>
                          </a:solidFill>
                          <a:effectLst/>
                          <a:uLnTx/>
                          <a:uFillTx/>
                          <a:latin typeface="Arial Narrow"/>
                          <a:ea typeface="Calibri"/>
                          <a:cs typeface="ArialMT"/>
                        </a:rPr>
                        <a:t>for streamlining</a:t>
                      </a:r>
                    </a:p>
                    <a:p>
                      <a:r>
                        <a:rPr kumimoji="0" lang="en-ZA" sz="1400" b="0" i="0" u="none" strike="noStrike" kern="1200" cap="none" spc="0" normalizeH="0" baseline="0" dirty="0" smtClean="0">
                          <a:ln>
                            <a:noFill/>
                          </a:ln>
                          <a:solidFill>
                            <a:srgbClr val="000000"/>
                          </a:solidFill>
                          <a:effectLst/>
                          <a:uLnTx/>
                          <a:uFillTx/>
                          <a:latin typeface="Arial Narrow"/>
                          <a:ea typeface="Calibri"/>
                          <a:cs typeface="ArialMT"/>
                        </a:rPr>
                        <a:t>environmental</a:t>
                      </a:r>
                    </a:p>
                    <a:p>
                      <a:r>
                        <a:rPr kumimoji="0" lang="en-ZA" sz="1400" b="0" i="0" u="none" strike="noStrike" kern="1200" cap="none" spc="0" normalizeH="0" baseline="0" dirty="0" smtClean="0">
                          <a:ln>
                            <a:noFill/>
                          </a:ln>
                          <a:solidFill>
                            <a:srgbClr val="000000"/>
                          </a:solidFill>
                          <a:effectLst/>
                          <a:uLnTx/>
                          <a:uFillTx/>
                          <a:latin typeface="Arial Narrow"/>
                          <a:ea typeface="Calibri"/>
                          <a:cs typeface="ArialMT"/>
                        </a:rPr>
                        <a:t>authorisations finalised</a:t>
                      </a:r>
                    </a:p>
                    <a:p>
                      <a:endParaRPr kumimoji="0" lang="en-ZA" sz="1400" b="0" i="0" u="none" strike="noStrike" kern="1200" cap="none" spc="0" normalizeH="0" baseline="0" dirty="0" smtClean="0">
                        <a:ln>
                          <a:noFill/>
                        </a:ln>
                        <a:solidFill>
                          <a:srgbClr val="000000"/>
                        </a:solidFill>
                        <a:effectLst/>
                        <a:uLnTx/>
                        <a:uFillTx/>
                        <a:latin typeface="Arial Narrow"/>
                        <a:ea typeface="Calibri"/>
                        <a:cs typeface="ArialMT"/>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a:lnSpc>
                          <a:spcPct val="115000"/>
                        </a:lnSpc>
                        <a:spcAft>
                          <a:spcPts val="0"/>
                        </a:spcAft>
                      </a:pPr>
                      <a:r>
                        <a:rPr kumimoji="0" lang="en-ZA" sz="1400" b="0" i="0" u="none" strike="noStrike" kern="1200" cap="none" spc="0" normalizeH="0" baseline="0" dirty="0">
                          <a:ln>
                            <a:noFill/>
                          </a:ln>
                          <a:solidFill>
                            <a:srgbClr val="000000"/>
                          </a:solidFill>
                          <a:effectLst/>
                          <a:uLnTx/>
                          <a:uFillTx/>
                          <a:latin typeface="Arial Narrow"/>
                          <a:ea typeface="Calibri"/>
                          <a:cs typeface="ArialMT"/>
                        </a:rPr>
                        <a:t>3 Interventions for</a:t>
                      </a:r>
                    </a:p>
                    <a:p>
                      <a:pPr algn="l">
                        <a:lnSpc>
                          <a:spcPct val="115000"/>
                        </a:lnSpc>
                        <a:spcAft>
                          <a:spcPts val="0"/>
                        </a:spcAft>
                      </a:pPr>
                      <a:r>
                        <a:rPr kumimoji="0" lang="en-ZA" sz="1400" b="0" i="0" u="none" strike="noStrike" kern="1200" cap="none" spc="0" normalizeH="0" baseline="0" dirty="0">
                          <a:ln>
                            <a:noFill/>
                          </a:ln>
                          <a:solidFill>
                            <a:srgbClr val="000000"/>
                          </a:solidFill>
                          <a:effectLst/>
                          <a:uLnTx/>
                          <a:uFillTx/>
                          <a:latin typeface="Arial Narrow"/>
                          <a:ea typeface="Calibri"/>
                          <a:cs typeface="ArialMT"/>
                        </a:rPr>
                        <a:t>streaming environmental</a:t>
                      </a:r>
                    </a:p>
                    <a:p>
                      <a:pPr algn="l">
                        <a:lnSpc>
                          <a:spcPct val="115000"/>
                        </a:lnSpc>
                        <a:spcAft>
                          <a:spcPts val="0"/>
                        </a:spcAft>
                      </a:pPr>
                      <a:r>
                        <a:rPr kumimoji="0" lang="en-ZA" sz="1400" b="0" i="0" u="none" strike="noStrike" kern="1200" cap="none" spc="0" normalizeH="0" baseline="0" dirty="0">
                          <a:ln>
                            <a:noFill/>
                          </a:ln>
                          <a:solidFill>
                            <a:srgbClr val="000000"/>
                          </a:solidFill>
                          <a:effectLst/>
                          <a:uLnTx/>
                          <a:uFillTx/>
                          <a:latin typeface="Arial Narrow"/>
                          <a:ea typeface="Calibri"/>
                          <a:cs typeface="ArialMT"/>
                        </a:rPr>
                        <a:t>authorisations for </a:t>
                      </a:r>
                      <a:r>
                        <a:rPr kumimoji="0" lang="en-ZA" sz="1400" b="0" i="0" u="none" strike="noStrike" kern="1200" cap="none" spc="0" normalizeH="0" baseline="0" dirty="0" smtClean="0">
                          <a:ln>
                            <a:noFill/>
                          </a:ln>
                          <a:solidFill>
                            <a:srgbClr val="000000"/>
                          </a:solidFill>
                          <a:effectLst/>
                          <a:uLnTx/>
                          <a:uFillTx/>
                          <a:latin typeface="Arial Narrow"/>
                          <a:ea typeface="Calibri"/>
                          <a:cs typeface="ArialMT"/>
                        </a:rPr>
                        <a:t>Strategic Infrastructure </a:t>
                      </a:r>
                      <a:r>
                        <a:rPr kumimoji="0" lang="en-ZA" sz="1400" b="0" i="0" u="none" strike="noStrike" kern="1200" cap="none" spc="0" normalizeH="0" baseline="0" dirty="0" smtClean="0">
                          <a:ln>
                            <a:noFill/>
                          </a:ln>
                          <a:solidFill>
                            <a:schemeClr val="tx1"/>
                          </a:solidFill>
                          <a:effectLst/>
                          <a:uLnTx/>
                          <a:uFillTx/>
                          <a:latin typeface="Arial Narrow"/>
                          <a:ea typeface="Calibri"/>
                          <a:cs typeface="ArialMT"/>
                        </a:rPr>
                        <a:t>Projects (SIP) </a:t>
                      </a:r>
                      <a:r>
                        <a:rPr kumimoji="0" lang="en-ZA" sz="1400" b="0" i="0" u="none" strike="noStrike" kern="1200" cap="none" spc="0" normalizeH="0" baseline="0" dirty="0">
                          <a:ln>
                            <a:noFill/>
                          </a:ln>
                          <a:solidFill>
                            <a:schemeClr val="tx1"/>
                          </a:solidFill>
                          <a:effectLst/>
                          <a:uLnTx/>
                          <a:uFillTx/>
                          <a:latin typeface="Arial Narrow"/>
                          <a:ea typeface="Calibri"/>
                          <a:cs typeface="ArialMT"/>
                        </a:rPr>
                        <a:t>and </a:t>
                      </a:r>
                      <a:r>
                        <a:rPr kumimoji="0" lang="en-ZA" sz="1400" b="0" i="0" u="none" strike="noStrike" kern="1200" cap="none" spc="0" normalizeH="0" baseline="0" dirty="0" smtClean="0">
                          <a:ln>
                            <a:noFill/>
                          </a:ln>
                          <a:solidFill>
                            <a:schemeClr val="tx1"/>
                          </a:solidFill>
                          <a:effectLst/>
                          <a:uLnTx/>
                          <a:uFillTx/>
                          <a:latin typeface="Arial Narrow"/>
                          <a:ea typeface="Calibri"/>
                          <a:cs typeface="ArialMT"/>
                        </a:rPr>
                        <a:t>Industrial Policy Action Plan (IPAP) </a:t>
                      </a:r>
                      <a:r>
                        <a:rPr kumimoji="0" lang="en-ZA" sz="1400" b="0" i="0" u="none" strike="noStrike" kern="1200" cap="none" spc="0" normalizeH="0" baseline="0" dirty="0">
                          <a:ln>
                            <a:noFill/>
                          </a:ln>
                          <a:solidFill>
                            <a:schemeClr val="tx1"/>
                          </a:solidFill>
                          <a:effectLst/>
                          <a:uLnTx/>
                          <a:uFillTx/>
                          <a:latin typeface="Arial Narrow"/>
                          <a:ea typeface="Calibri"/>
                          <a:cs typeface="ArialMT"/>
                        </a:rPr>
                        <a:t>priorities under</a:t>
                      </a:r>
                    </a:p>
                    <a:p>
                      <a:pPr algn="l">
                        <a:lnSpc>
                          <a:spcPct val="115000"/>
                        </a:lnSpc>
                        <a:spcAft>
                          <a:spcPts val="0"/>
                        </a:spcAft>
                      </a:pPr>
                      <a:r>
                        <a:rPr kumimoji="0" lang="en-ZA" sz="1400" b="0" i="0" u="none" strike="noStrike" kern="1200" cap="none" spc="0" normalizeH="0" baseline="0" dirty="0" smtClean="0">
                          <a:ln>
                            <a:noFill/>
                          </a:ln>
                          <a:solidFill>
                            <a:srgbClr val="000000"/>
                          </a:solidFill>
                          <a:effectLst/>
                          <a:uLnTx/>
                          <a:uFillTx/>
                          <a:latin typeface="Arial Narrow"/>
                          <a:ea typeface="Calibri"/>
                          <a:cs typeface="ArialMT"/>
                        </a:rPr>
                        <a:t>Development</a:t>
                      </a:r>
                      <a:endParaRPr kumimoji="0" lang="en-ZA" sz="1400" b="0" i="0" u="none" strike="noStrike" kern="1200" cap="none" spc="0" normalizeH="0" baseline="0" dirty="0">
                        <a:ln>
                          <a:noFill/>
                        </a:ln>
                        <a:solidFill>
                          <a:srgbClr val="000000"/>
                        </a:solidFill>
                        <a:effectLst/>
                        <a:uLnTx/>
                        <a:uFillTx/>
                        <a:latin typeface="Arial Narrow"/>
                        <a:ea typeface="Calibri"/>
                        <a:cs typeface="ArialMT"/>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spcAft>
                          <a:spcPts val="0"/>
                        </a:spcAft>
                      </a:pPr>
                      <a:r>
                        <a:rPr kumimoji="0" lang="en-ZA" sz="1400" b="0" i="0" u="none" strike="noStrike" kern="1200" cap="none" spc="0" normalizeH="0" baseline="0" dirty="0">
                          <a:ln>
                            <a:noFill/>
                          </a:ln>
                          <a:solidFill>
                            <a:srgbClr val="000000"/>
                          </a:solidFill>
                          <a:effectLst/>
                          <a:uLnTx/>
                          <a:uFillTx/>
                          <a:latin typeface="Arial Narrow"/>
                          <a:ea typeface="Calibri"/>
                          <a:cs typeface="ArialMT"/>
                        </a:rPr>
                        <a:t>6 interventions for streamlining</a:t>
                      </a:r>
                    </a:p>
                    <a:p>
                      <a:pPr algn="l">
                        <a:lnSpc>
                          <a:spcPct val="115000"/>
                        </a:lnSpc>
                        <a:spcAft>
                          <a:spcPts val="0"/>
                        </a:spcAft>
                      </a:pPr>
                      <a:r>
                        <a:rPr kumimoji="0" lang="en-ZA" sz="1400" b="0" i="0" u="none" strike="noStrike" kern="1200" cap="none" spc="0" normalizeH="0" baseline="0" dirty="0">
                          <a:ln>
                            <a:noFill/>
                          </a:ln>
                          <a:solidFill>
                            <a:srgbClr val="000000"/>
                          </a:solidFill>
                          <a:effectLst/>
                          <a:uLnTx/>
                          <a:uFillTx/>
                          <a:latin typeface="Arial Narrow"/>
                          <a:ea typeface="Calibri"/>
                          <a:cs typeface="ArialMT"/>
                        </a:rPr>
                        <a:t>environmental authorisations</a:t>
                      </a:r>
                    </a:p>
                    <a:p>
                      <a:pPr algn="l">
                        <a:lnSpc>
                          <a:spcPct val="115000"/>
                        </a:lnSpc>
                        <a:spcAft>
                          <a:spcPts val="0"/>
                        </a:spcAft>
                      </a:pPr>
                      <a:r>
                        <a:rPr kumimoji="0" lang="en-ZA" sz="1400" b="0" i="0" u="none" strike="noStrike" kern="1200" cap="none" spc="0" normalizeH="0" baseline="0" dirty="0">
                          <a:ln>
                            <a:noFill/>
                          </a:ln>
                          <a:solidFill>
                            <a:srgbClr val="000000"/>
                          </a:solidFill>
                          <a:effectLst/>
                          <a:uLnTx/>
                          <a:uFillTx/>
                          <a:latin typeface="Arial Narrow"/>
                          <a:ea typeface="Calibri"/>
                          <a:cs typeface="ArialMT"/>
                        </a:rPr>
                        <a:t>for SIP and IPAP priorities  developed</a:t>
                      </a: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black"/>
                          </a:solidFill>
                          <a:effectLst/>
                          <a:uLnTx/>
                          <a:uFillTx/>
                          <a:latin typeface="Arial Narrow" pitchFamily="34" charset="0"/>
                          <a:ea typeface="+mn-ea"/>
                          <a:cs typeface="+mn-cs"/>
                        </a:rPr>
                        <a:t>Progress:</a:t>
                      </a:r>
                    </a:p>
                    <a:p>
                      <a:pPr marL="0" marR="0" lvl="0" indent="0" algn="l" defTabSz="457200" rtl="0" eaLnBrk="1" fontAlgn="auto" latinLnBrk="0" hangingPunct="1">
                        <a:lnSpc>
                          <a:spcPct val="115000"/>
                        </a:lnSpc>
                        <a:spcBef>
                          <a:spcPts val="0"/>
                        </a:spcBef>
                        <a:spcAft>
                          <a:spcPts val="0"/>
                        </a:spcAft>
                        <a:buClrTx/>
                        <a:buSzTx/>
                        <a:buFontTx/>
                        <a:buNone/>
                        <a:tabLst/>
                        <a:defRPr/>
                      </a:pPr>
                      <a:r>
                        <a:rPr kumimoji="0" lang="en-ZA" sz="1400" b="0" i="0" u="none" strike="noStrike" kern="1200" cap="none" spc="0" normalizeH="0" baseline="0" noProof="0" dirty="0" smtClean="0">
                          <a:ln>
                            <a:noFill/>
                          </a:ln>
                          <a:solidFill>
                            <a:srgbClr val="000000"/>
                          </a:solidFill>
                          <a:effectLst/>
                          <a:uLnTx/>
                          <a:uFillTx/>
                          <a:latin typeface="Arial Narrow"/>
                          <a:ea typeface="Calibri"/>
                          <a:cs typeface="ArialMT"/>
                        </a:rPr>
                        <a:t>5 Strategic Infrastructure Programmes (SIPs) interventions facilitated as follows: </a:t>
                      </a:r>
                    </a:p>
                    <a:p>
                      <a:pPr marL="0" marR="0" lvl="0" indent="0" algn="l" defTabSz="457200" rtl="0" eaLnBrk="1" fontAlgn="auto"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srgbClr val="000000"/>
                          </a:solidFill>
                          <a:effectLst/>
                          <a:uLnTx/>
                          <a:uFillTx/>
                          <a:latin typeface="Arial Narrow"/>
                          <a:ea typeface="Calibri"/>
                          <a:cs typeface="ArialMT"/>
                        </a:rPr>
                        <a:t>SIP 8 (2 SEAs – Wind and Solar)</a:t>
                      </a:r>
                    </a:p>
                    <a:p>
                      <a:pPr marL="0" marR="0" lvl="0" indent="0" algn="l" defTabSz="457200" rtl="0" eaLnBrk="1" fontAlgn="auto" latinLnBrk="0" hangingPunct="1">
                        <a:lnSpc>
                          <a:spcPct val="115000"/>
                        </a:lnSpc>
                        <a:spcBef>
                          <a:spcPts val="0"/>
                        </a:spcBef>
                        <a:spcAft>
                          <a:spcPts val="0"/>
                        </a:spcAft>
                        <a:buClrTx/>
                        <a:buSzTx/>
                        <a:buFontTx/>
                        <a:buNone/>
                        <a:tabLst/>
                        <a:defRPr/>
                      </a:pPr>
                      <a:r>
                        <a:rPr kumimoji="0" lang="en-ZA" sz="1400" b="0" i="0" u="none" strike="noStrike" kern="1200" cap="none" spc="0" normalizeH="0" baseline="0" noProof="0" dirty="0" smtClean="0">
                          <a:ln>
                            <a:noFill/>
                          </a:ln>
                          <a:solidFill>
                            <a:srgbClr val="000000"/>
                          </a:solidFill>
                          <a:effectLst/>
                          <a:uLnTx/>
                          <a:uFillTx/>
                          <a:latin typeface="Arial Narrow"/>
                          <a:ea typeface="Calibri"/>
                          <a:cs typeface="ArialMT"/>
                        </a:rPr>
                        <a:t>•Consultation on the Strategic Environmental Assessment (SEA) facilitated </a:t>
                      </a:r>
                    </a:p>
                    <a:p>
                      <a:pPr marL="0" marR="0" lvl="0" indent="0" algn="l" defTabSz="457200" rtl="0" eaLnBrk="1" fontAlgn="auto"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srgbClr val="000000"/>
                          </a:solidFill>
                          <a:effectLst/>
                          <a:uLnTx/>
                          <a:uFillTx/>
                          <a:latin typeface="Arial Narrow"/>
                          <a:ea typeface="Calibri"/>
                          <a:cs typeface="ArialMT"/>
                        </a:rPr>
                        <a:t>SIP 10</a:t>
                      </a:r>
                    </a:p>
                    <a:p>
                      <a:pPr marL="0" marR="0" lvl="0" indent="0" algn="l" defTabSz="457200" rtl="0" eaLnBrk="1" fontAlgn="auto" latinLnBrk="0" hangingPunct="1">
                        <a:lnSpc>
                          <a:spcPct val="115000"/>
                        </a:lnSpc>
                        <a:spcBef>
                          <a:spcPts val="0"/>
                        </a:spcBef>
                        <a:spcAft>
                          <a:spcPts val="0"/>
                        </a:spcAft>
                        <a:buClrTx/>
                        <a:buSzTx/>
                        <a:buFontTx/>
                        <a:buNone/>
                        <a:tabLst/>
                        <a:defRPr/>
                      </a:pPr>
                      <a:r>
                        <a:rPr kumimoji="0" lang="en-ZA" sz="1400" b="0" i="0" u="none" strike="noStrike" kern="1200" cap="none" spc="0" normalizeH="0" baseline="0" noProof="0" dirty="0" smtClean="0">
                          <a:ln>
                            <a:noFill/>
                          </a:ln>
                          <a:solidFill>
                            <a:srgbClr val="000000"/>
                          </a:solidFill>
                          <a:effectLst/>
                          <a:uLnTx/>
                          <a:uFillTx/>
                          <a:latin typeface="Arial Narrow"/>
                          <a:ea typeface="Calibri"/>
                          <a:cs typeface="ArialMT"/>
                        </a:rPr>
                        <a:t>•Draft electricity grid expansion corridors finalised.</a:t>
                      </a:r>
                    </a:p>
                    <a:p>
                      <a:pPr marL="0" marR="0" lvl="0" indent="0" algn="l" defTabSz="457200" rtl="0" eaLnBrk="1" fontAlgn="auto"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srgbClr val="000000"/>
                          </a:solidFill>
                          <a:effectLst/>
                          <a:uLnTx/>
                          <a:uFillTx/>
                          <a:latin typeface="Arial Narrow"/>
                          <a:ea typeface="Calibri"/>
                          <a:cs typeface="ArialMT"/>
                        </a:rPr>
                        <a:t>SIP 16a</a:t>
                      </a:r>
                    </a:p>
                    <a:p>
                      <a:pPr marL="0" marR="0" lvl="0" indent="0" algn="l" defTabSz="457200" rtl="0" eaLnBrk="1" fontAlgn="auto" latinLnBrk="0" hangingPunct="1">
                        <a:lnSpc>
                          <a:spcPct val="115000"/>
                        </a:lnSpc>
                        <a:spcBef>
                          <a:spcPts val="0"/>
                        </a:spcBef>
                        <a:spcAft>
                          <a:spcPts val="0"/>
                        </a:spcAft>
                        <a:buClrTx/>
                        <a:buSzTx/>
                        <a:buFontTx/>
                        <a:buNone/>
                        <a:tabLst/>
                        <a:defRPr/>
                      </a:pPr>
                      <a:r>
                        <a:rPr kumimoji="0" lang="en-ZA" sz="1400" b="0" i="0" u="none" strike="noStrike" kern="1200" cap="none" spc="0" normalizeH="0" baseline="0" noProof="0" dirty="0" smtClean="0">
                          <a:ln>
                            <a:noFill/>
                          </a:ln>
                          <a:solidFill>
                            <a:srgbClr val="000000"/>
                          </a:solidFill>
                          <a:effectLst/>
                          <a:uLnTx/>
                          <a:uFillTx/>
                          <a:latin typeface="Arial Narrow"/>
                          <a:ea typeface="Calibri"/>
                          <a:cs typeface="ArialMT"/>
                        </a:rPr>
                        <a:t>•Draft sensitivity and electricity corridors map with site protocol finalised</a:t>
                      </a:r>
                    </a:p>
                    <a:p>
                      <a:pPr marL="0" marR="0" lvl="0" indent="0" algn="l" defTabSz="457200" rtl="0" eaLnBrk="1" fontAlgn="auto"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srgbClr val="000000"/>
                          </a:solidFill>
                          <a:effectLst/>
                          <a:uLnTx/>
                          <a:uFillTx/>
                          <a:latin typeface="Arial Narrow"/>
                          <a:ea typeface="Calibri"/>
                          <a:cs typeface="ArialMT"/>
                        </a:rPr>
                        <a:t>SIP 16b</a:t>
                      </a:r>
                    </a:p>
                    <a:p>
                      <a:pPr marL="0" marR="0" lvl="0" indent="0" algn="l" defTabSz="457200" rtl="0" eaLnBrk="1" fontAlgn="auto" latinLnBrk="0" hangingPunct="1">
                        <a:lnSpc>
                          <a:spcPct val="115000"/>
                        </a:lnSpc>
                        <a:spcBef>
                          <a:spcPts val="0"/>
                        </a:spcBef>
                        <a:spcAft>
                          <a:spcPts val="0"/>
                        </a:spcAft>
                        <a:buClrTx/>
                        <a:buSzTx/>
                        <a:buFontTx/>
                        <a:buNone/>
                        <a:tabLst/>
                        <a:defRPr/>
                      </a:pPr>
                      <a:r>
                        <a:rPr kumimoji="0" lang="en-ZA" sz="1400" b="0" i="0" u="none" strike="noStrike" kern="1200" cap="none" spc="0" normalizeH="0" baseline="0" noProof="0" dirty="0" smtClean="0">
                          <a:ln>
                            <a:noFill/>
                          </a:ln>
                          <a:solidFill>
                            <a:srgbClr val="000000"/>
                          </a:solidFill>
                          <a:effectLst/>
                          <a:uLnTx/>
                          <a:uFillTx/>
                          <a:latin typeface="Arial Narrow"/>
                          <a:ea typeface="Calibri"/>
                          <a:cs typeface="ArialMT"/>
                        </a:rPr>
                        <a:t>SKA Development SEA initiated and draft sensitivity map available</a:t>
                      </a:r>
                      <a:endParaRPr kumimoji="0" lang="en-ZA" sz="1400" b="1" i="0" u="none" strike="noStrike" kern="1200" cap="none" spc="0" normalizeH="0" baseline="0" noProof="0" dirty="0" smtClean="0">
                        <a:ln>
                          <a:noFill/>
                        </a:ln>
                        <a:solidFill>
                          <a:prstClr val="black"/>
                        </a:solidFill>
                        <a:effectLst/>
                        <a:uLnTx/>
                        <a:uFillTx/>
                        <a:latin typeface="Arial Narrow" pitchFamily="34" charset="0"/>
                        <a:ea typeface="+mn-ea"/>
                        <a:cs typeface="+mn-cs"/>
                      </a:endParaRPr>
                    </a:p>
                    <a:p>
                      <a:pPr marL="0" marR="0" lvl="0" indent="0" algn="just" defTabSz="457200" rtl="0" eaLnBrk="1" fontAlgn="auto"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srgbClr val="000000"/>
                          </a:solidFill>
                          <a:effectLst/>
                          <a:uLnTx/>
                          <a:uFillTx/>
                          <a:latin typeface="Arial Narrow"/>
                          <a:ea typeface="Calibri"/>
                          <a:cs typeface="ArialMT"/>
                        </a:rPr>
                        <a:t>1 of  the 6 planned intervention was finalised in 2013/14 (Matrix of environmental authorisation interventions for 18 SIPs and IPAP priorities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2" name="Slide Number Placeholder 1"/>
          <p:cNvSpPr>
            <a:spLocks noGrp="1"/>
          </p:cNvSpPr>
          <p:nvPr>
            <p:ph type="sldNum" sz="quarter" idx="12"/>
          </p:nvPr>
        </p:nvSpPr>
        <p:spPr/>
        <p:txBody>
          <a:bodyPr/>
          <a:lstStyle/>
          <a:p>
            <a:pPr>
              <a:defRPr/>
            </a:pPr>
            <a:fld id="{9C457303-9F10-4D8F-8D76-077531F17F12}" type="slidenum">
              <a:rPr lang="en-US" smtClean="0">
                <a:solidFill>
                  <a:prstClr val="black">
                    <a:tint val="75000"/>
                  </a:prstClr>
                </a:solidFill>
              </a:rPr>
              <a:pPr>
                <a:defRPr/>
              </a:pPr>
              <a:t>84</a:t>
            </a:fld>
            <a:endParaRPr lang="en-US">
              <a:solidFill>
                <a:prstClr val="black">
                  <a:tint val="75000"/>
                </a:prstClr>
              </a:solidFill>
            </a:endParaRPr>
          </a:p>
        </p:txBody>
      </p:sp>
    </p:spTree>
    <p:extLst>
      <p:ext uri="{BB962C8B-B14F-4D97-AF65-F5344CB8AC3E}">
        <p14:creationId xmlns:p14="http://schemas.microsoft.com/office/powerpoint/2010/main" val="1139379851"/>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Title 1"/>
          <p:cNvSpPr>
            <a:spLocks noGrp="1"/>
          </p:cNvSpPr>
          <p:nvPr>
            <p:ph type="title"/>
          </p:nvPr>
        </p:nvSpPr>
        <p:spPr>
          <a:xfrm>
            <a:off x="452284" y="16158"/>
            <a:ext cx="8229600" cy="584344"/>
          </a:xfrm>
        </p:spPr>
        <p:txBody>
          <a:bodyPr/>
          <a:lstStyle/>
          <a:p>
            <a:pPr eaLnBrk="1" hangingPunct="1"/>
            <a:r>
              <a:rPr lang="en-ZA" altLang="en-US" sz="2600" dirty="0">
                <a:solidFill>
                  <a:srgbClr val="008000"/>
                </a:solidFill>
              </a:rPr>
              <a:t>PROGRAMME 6: </a:t>
            </a:r>
            <a:r>
              <a:rPr lang="en-US" altLang="en-US" sz="2600" dirty="0">
                <a:solidFill>
                  <a:srgbClr val="008000"/>
                </a:solidFill>
              </a:rPr>
              <a:t>ENVIRONMENTAL PROGRAMMES</a:t>
            </a:r>
            <a:endParaRPr lang="en-US" altLang="en-US" sz="1400" dirty="0">
              <a:solidFill>
                <a:srgbClr val="008000"/>
              </a:solidFill>
            </a:endParaRPr>
          </a:p>
        </p:txBody>
      </p:sp>
      <p:graphicFrame>
        <p:nvGraphicFramePr>
          <p:cNvPr id="12" name="Group 121"/>
          <p:cNvGraphicFramePr>
            <a:graphicFrameLocks noGrp="1"/>
          </p:cNvGraphicFramePr>
          <p:nvPr>
            <p:ph idx="1"/>
            <p:extLst>
              <p:ext uri="{D42A27DB-BD31-4B8C-83A1-F6EECF244321}">
                <p14:modId xmlns:p14="http://schemas.microsoft.com/office/powerpoint/2010/main" val="2879088202"/>
              </p:ext>
            </p:extLst>
          </p:nvPr>
        </p:nvGraphicFramePr>
        <p:xfrm>
          <a:off x="232011" y="832514"/>
          <a:ext cx="8681886" cy="4136044"/>
        </p:xfrm>
        <a:graphic>
          <a:graphicData uri="http://schemas.openxmlformats.org/drawingml/2006/table">
            <a:tbl>
              <a:tblPr/>
              <a:tblGrid>
                <a:gridCol w="1935408"/>
                <a:gridCol w="1678004"/>
                <a:gridCol w="1736511"/>
                <a:gridCol w="3331963"/>
              </a:tblGrid>
              <a:tr h="435118">
                <a:tc gridSpan="4">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schemeClr val="bg1"/>
                          </a:solidFill>
                          <a:effectLst/>
                          <a:uLnTx/>
                          <a:uFillTx/>
                          <a:latin typeface="Arial Narrow" pitchFamily="34" charset="0"/>
                          <a:ea typeface="+mn-ea"/>
                          <a:cs typeface="+mn-cs"/>
                        </a:rPr>
                        <a:t>SO: Enhanced contribution to the environmental sector towards Sustainable Development and transition to a Green Economy (continued)</a:t>
                      </a:r>
                    </a:p>
                  </a:txBody>
                  <a:tcPr marL="91454" marR="9145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hMerge="1">
                  <a:txBody>
                    <a:bodyPr/>
                    <a:lstStyle/>
                    <a:p>
                      <a:endParaRPr lang="en-ZA"/>
                    </a:p>
                  </a:txBody>
                  <a:tcPr/>
                </a:tc>
                <a:tc hMerge="1">
                  <a:txBody>
                    <a:bodyPr/>
                    <a:lstStyle/>
                    <a:p>
                      <a:endParaRPr lang="en-ZA"/>
                    </a:p>
                  </a:txBody>
                  <a:tcPr/>
                </a:tc>
                <a:tc hMerge="1">
                  <a:txBody>
                    <a:bodyPr/>
                    <a:lstStyle/>
                    <a:p>
                      <a:endParaRPr lang="en-ZA"/>
                    </a:p>
                  </a:txBody>
                  <a:tcPr/>
                </a:tc>
              </a:tr>
              <a:tr h="4778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smtClean="0">
                          <a:ln>
                            <a:noFill/>
                          </a:ln>
                          <a:solidFill>
                            <a:schemeClr val="bg1"/>
                          </a:solidFill>
                          <a:effectLst/>
                          <a:latin typeface="Arial Narrow" pitchFamily="34" charset="0"/>
                          <a:ea typeface="+mn-ea"/>
                          <a:cs typeface="Arial" charset="0"/>
                        </a:rPr>
                        <a:t>Performance indicator </a:t>
                      </a:r>
                    </a:p>
                  </a:txBody>
                  <a:tcPr marL="91454" marR="9145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algn="ctr">
                        <a:lnSpc>
                          <a:spcPct val="115000"/>
                        </a:lnSpc>
                        <a:spcAft>
                          <a:spcPts val="0"/>
                        </a:spcAft>
                      </a:pPr>
                      <a:r>
                        <a:rPr kumimoji="0" lang="en-ZA" sz="1400" b="1" i="0" u="none" strike="noStrike" kern="1200" cap="none" spc="0" normalizeH="0" baseline="0" dirty="0" smtClean="0">
                          <a:ln>
                            <a:noFill/>
                          </a:ln>
                          <a:solidFill>
                            <a:schemeClr val="bg1"/>
                          </a:solidFill>
                          <a:effectLst/>
                          <a:uLnTx/>
                          <a:uFillTx/>
                          <a:latin typeface="Arial Narrow" pitchFamily="34" charset="0"/>
                          <a:ea typeface="+mn-ea"/>
                          <a:cs typeface="Arial" pitchFamily="34" charset="0"/>
                        </a:rPr>
                        <a:t>Baseline </a:t>
                      </a:r>
                      <a:endParaRPr kumimoji="0" lang="en-ZA" sz="1400" b="1" i="0" u="none" strike="noStrike" kern="1200" cap="none" spc="0" normalizeH="0" baseline="0" dirty="0">
                        <a:ln>
                          <a:noFill/>
                        </a:ln>
                        <a:solidFill>
                          <a:schemeClr val="bg1"/>
                        </a:solidFill>
                        <a:effectLst/>
                        <a:uLnTx/>
                        <a:uFillTx/>
                        <a:latin typeface="Arial Narrow" pitchFamily="34" charset="0"/>
                        <a:ea typeface="+mn-ea"/>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algn="ctr">
                        <a:lnSpc>
                          <a:spcPct val="115000"/>
                        </a:lnSpc>
                        <a:spcAft>
                          <a:spcPts val="0"/>
                        </a:spcAft>
                      </a:pPr>
                      <a:r>
                        <a:rPr kumimoji="0" lang="en-ZA" sz="1400" b="1" i="0" u="none" strike="noStrike" kern="1200" cap="none" spc="0" normalizeH="0" baseline="0" dirty="0" smtClean="0">
                          <a:ln>
                            <a:noFill/>
                          </a:ln>
                          <a:solidFill>
                            <a:schemeClr val="bg1"/>
                          </a:solidFill>
                          <a:effectLst/>
                          <a:uLnTx/>
                          <a:uFillTx/>
                          <a:latin typeface="Arial Narrow" pitchFamily="34" charset="0"/>
                          <a:ea typeface="+mn-ea"/>
                          <a:cs typeface="Arial" pitchFamily="34" charset="0"/>
                        </a:rPr>
                        <a:t>Annual Target </a:t>
                      </a:r>
                      <a:endParaRPr kumimoji="0" lang="en-ZA" sz="1400" b="1" i="0" u="none" strike="noStrike" kern="1200" cap="none" spc="0" normalizeH="0" baseline="0" dirty="0">
                        <a:ln>
                          <a:noFill/>
                        </a:ln>
                        <a:solidFill>
                          <a:schemeClr val="bg1"/>
                        </a:solidFill>
                        <a:effectLst/>
                        <a:uLnTx/>
                        <a:uFillTx/>
                        <a:latin typeface="Arial Narrow" pitchFamily="34" charset="0"/>
                        <a:ea typeface="+mn-ea"/>
                        <a:cs typeface="Arial" pitchFamily="34" charset="0"/>
                      </a:endParaRPr>
                    </a:p>
                    <a:p>
                      <a:pPr algn="ctr">
                        <a:lnSpc>
                          <a:spcPct val="115000"/>
                        </a:lnSpc>
                        <a:spcAft>
                          <a:spcPts val="0"/>
                        </a:spcAft>
                      </a:pPr>
                      <a:r>
                        <a:rPr kumimoji="0" lang="en-ZA" sz="1400" b="1" i="0" u="none" strike="noStrike" kern="1200" cap="none" spc="0" normalizeH="0" baseline="0" dirty="0">
                          <a:ln>
                            <a:noFill/>
                          </a:ln>
                          <a:solidFill>
                            <a:schemeClr val="bg1"/>
                          </a:solidFill>
                          <a:effectLst/>
                          <a:uLnTx/>
                          <a:uFillTx/>
                          <a:latin typeface="Arial Narrow" pitchFamily="34" charset="0"/>
                          <a:ea typeface="+mn-ea"/>
                          <a:cs typeface="Arial" pitchFamily="34" charset="0"/>
                        </a:rPr>
                        <a:t>2014/15</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smtClean="0">
                          <a:ln>
                            <a:noFill/>
                          </a:ln>
                          <a:solidFill>
                            <a:schemeClr val="bg1"/>
                          </a:solidFill>
                          <a:effectLst/>
                          <a:uLnTx/>
                          <a:uFillTx/>
                          <a:latin typeface="Arial Narrow" pitchFamily="34" charset="0"/>
                          <a:ea typeface="+mn-ea"/>
                          <a:cs typeface="Arial" pitchFamily="34" charset="0"/>
                        </a:rPr>
                        <a:t>Achievements/Challenges/Corrective measures</a:t>
                      </a:r>
                    </a:p>
                  </a:txBody>
                  <a:tcPr marL="91454" marR="9145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r>
              <a:tr h="3223073">
                <a:tc>
                  <a:txBody>
                    <a:bodyPr/>
                    <a:lstStyle/>
                    <a:p>
                      <a:r>
                        <a:rPr kumimoji="0" lang="en-ZA" sz="1400" b="0" i="0" u="none" strike="noStrike" kern="1200" cap="none" spc="0" normalizeH="0" baseline="0" dirty="0" smtClean="0">
                          <a:ln>
                            <a:noFill/>
                          </a:ln>
                          <a:solidFill>
                            <a:srgbClr val="000000"/>
                          </a:solidFill>
                          <a:effectLst/>
                          <a:uLnTx/>
                          <a:uFillTx/>
                          <a:latin typeface="Arial Narrow"/>
                          <a:ea typeface="Calibri"/>
                          <a:cs typeface="ArialMT"/>
                        </a:rPr>
                        <a:t>Number of interventions</a:t>
                      </a:r>
                    </a:p>
                    <a:p>
                      <a:r>
                        <a:rPr kumimoji="0" lang="en-ZA" sz="1400" b="0" i="0" u="none" strike="noStrike" kern="1200" cap="none" spc="0" normalizeH="0" baseline="0" dirty="0" smtClean="0">
                          <a:ln>
                            <a:noFill/>
                          </a:ln>
                          <a:solidFill>
                            <a:srgbClr val="000000"/>
                          </a:solidFill>
                          <a:effectLst/>
                          <a:uLnTx/>
                          <a:uFillTx/>
                          <a:latin typeface="Arial Narrow"/>
                          <a:ea typeface="Calibri"/>
                          <a:cs typeface="ArialMT"/>
                        </a:rPr>
                        <a:t>for streamlining</a:t>
                      </a:r>
                    </a:p>
                    <a:p>
                      <a:r>
                        <a:rPr kumimoji="0" lang="en-ZA" sz="1400" b="0" i="0" u="none" strike="noStrike" kern="1200" cap="none" spc="0" normalizeH="0" baseline="0" dirty="0" smtClean="0">
                          <a:ln>
                            <a:noFill/>
                          </a:ln>
                          <a:solidFill>
                            <a:srgbClr val="000000"/>
                          </a:solidFill>
                          <a:effectLst/>
                          <a:uLnTx/>
                          <a:uFillTx/>
                          <a:latin typeface="Arial Narrow"/>
                          <a:ea typeface="Calibri"/>
                          <a:cs typeface="ArialMT"/>
                        </a:rPr>
                        <a:t>environmental</a:t>
                      </a:r>
                    </a:p>
                    <a:p>
                      <a:r>
                        <a:rPr kumimoji="0" lang="en-ZA" sz="1400" b="0" i="0" u="none" strike="noStrike" kern="1200" cap="none" spc="0" normalizeH="0" baseline="0" dirty="0" smtClean="0">
                          <a:ln>
                            <a:noFill/>
                          </a:ln>
                          <a:solidFill>
                            <a:srgbClr val="000000"/>
                          </a:solidFill>
                          <a:effectLst/>
                          <a:uLnTx/>
                          <a:uFillTx/>
                          <a:latin typeface="Arial Narrow"/>
                          <a:ea typeface="Calibri"/>
                          <a:cs typeface="ArialMT"/>
                        </a:rPr>
                        <a:t>authorisations finalised</a:t>
                      </a:r>
                    </a:p>
                    <a:p>
                      <a:endParaRPr kumimoji="0" lang="en-ZA" sz="1400" b="0" i="0" u="none" strike="noStrike" kern="1200" cap="none" spc="0" normalizeH="0" baseline="0" dirty="0" smtClean="0">
                        <a:ln>
                          <a:noFill/>
                        </a:ln>
                        <a:solidFill>
                          <a:srgbClr val="000000"/>
                        </a:solidFill>
                        <a:effectLst/>
                        <a:uLnTx/>
                        <a:uFillTx/>
                        <a:latin typeface="Arial Narrow"/>
                        <a:ea typeface="Calibri"/>
                        <a:cs typeface="ArialMT"/>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a:lnSpc>
                          <a:spcPct val="115000"/>
                        </a:lnSpc>
                        <a:spcAft>
                          <a:spcPts val="0"/>
                        </a:spcAft>
                      </a:pPr>
                      <a:r>
                        <a:rPr kumimoji="0" lang="en-ZA" sz="1400" b="0" i="0" u="none" strike="noStrike" kern="1200" cap="none" spc="0" normalizeH="0" baseline="0" dirty="0">
                          <a:ln>
                            <a:noFill/>
                          </a:ln>
                          <a:solidFill>
                            <a:srgbClr val="000000"/>
                          </a:solidFill>
                          <a:effectLst/>
                          <a:uLnTx/>
                          <a:uFillTx/>
                          <a:latin typeface="Arial Narrow"/>
                          <a:ea typeface="Calibri"/>
                          <a:cs typeface="ArialMT"/>
                        </a:rPr>
                        <a:t>1 sector guideline</a:t>
                      </a:r>
                    </a:p>
                    <a:p>
                      <a:pPr algn="l">
                        <a:lnSpc>
                          <a:spcPct val="115000"/>
                        </a:lnSpc>
                        <a:spcAft>
                          <a:spcPts val="0"/>
                        </a:spcAft>
                      </a:pPr>
                      <a:r>
                        <a:rPr kumimoji="0" lang="en-ZA" sz="1400" b="0" i="0" u="none" strike="noStrike" kern="1200" cap="none" spc="0" normalizeH="0" baseline="0" dirty="0">
                          <a:ln>
                            <a:noFill/>
                          </a:ln>
                          <a:solidFill>
                            <a:srgbClr val="000000"/>
                          </a:solidFill>
                          <a:effectLst/>
                          <a:uLnTx/>
                          <a:uFillTx/>
                          <a:latin typeface="Arial Narrow"/>
                          <a:ea typeface="Calibri"/>
                          <a:cs typeface="ArialMT"/>
                        </a:rPr>
                        <a:t>developed (Ports sector guideline)</a:t>
                      </a: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spcAft>
                          <a:spcPts val="0"/>
                        </a:spcAft>
                      </a:pPr>
                      <a:r>
                        <a:rPr kumimoji="0" lang="en-ZA" sz="1400" b="0" i="0" u="none" strike="noStrike" kern="1200" cap="none" spc="0" normalizeH="0" baseline="0" dirty="0">
                          <a:ln>
                            <a:noFill/>
                          </a:ln>
                          <a:solidFill>
                            <a:srgbClr val="000000"/>
                          </a:solidFill>
                          <a:effectLst/>
                          <a:uLnTx/>
                          <a:uFillTx/>
                          <a:latin typeface="Arial Narrow"/>
                          <a:ea typeface="Calibri"/>
                          <a:cs typeface="ArialMT"/>
                        </a:rPr>
                        <a:t>1 sector guideline developed (mining review guideline)</a:t>
                      </a: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black"/>
                          </a:solidFill>
                          <a:effectLst/>
                          <a:uLnTx/>
                          <a:uFillTx/>
                          <a:latin typeface="Arial Narrow" pitchFamily="34" charset="0"/>
                          <a:ea typeface="+mn-ea"/>
                          <a:cs typeface="+mn-cs"/>
                        </a:rPr>
                        <a:t>Progress:</a:t>
                      </a:r>
                    </a:p>
                    <a:p>
                      <a:pPr marL="0" marR="0" lvl="0" indent="0" algn="l" defTabSz="457200" rtl="0" eaLnBrk="1" fontAlgn="auto" latinLnBrk="0" hangingPunct="1">
                        <a:lnSpc>
                          <a:spcPct val="115000"/>
                        </a:lnSpc>
                        <a:spcBef>
                          <a:spcPts val="0"/>
                        </a:spcBef>
                        <a:spcAft>
                          <a:spcPts val="0"/>
                        </a:spcAft>
                        <a:buClrTx/>
                        <a:buSzTx/>
                        <a:buFontTx/>
                        <a:buNone/>
                        <a:tabLst/>
                        <a:defRPr/>
                      </a:pPr>
                      <a:r>
                        <a:rPr kumimoji="0" lang="en-ZA" sz="1400" b="0" i="0" u="none" strike="noStrike" kern="1200" cap="none" spc="0" normalizeH="0" baseline="0" noProof="0" dirty="0" smtClean="0">
                          <a:ln>
                            <a:noFill/>
                          </a:ln>
                          <a:solidFill>
                            <a:srgbClr val="000000"/>
                          </a:solidFill>
                          <a:effectLst/>
                          <a:uLnTx/>
                          <a:uFillTx/>
                          <a:latin typeface="Arial Narrow"/>
                          <a:ea typeface="Calibri"/>
                          <a:cs typeface="ArialMT"/>
                        </a:rPr>
                        <a:t>Terms of reference for drafting mining guidelines has been finalised and request for proposals advertised</a:t>
                      </a:r>
                    </a:p>
                    <a:p>
                      <a:pPr marL="0" marR="0" lvl="0" indent="0" algn="l" defTabSz="457200" rtl="0" eaLnBrk="1" fontAlgn="auto" latinLnBrk="0" hangingPunct="1">
                        <a:lnSpc>
                          <a:spcPct val="115000"/>
                        </a:lnSpc>
                        <a:spcBef>
                          <a:spcPts val="0"/>
                        </a:spcBef>
                        <a:spcAft>
                          <a:spcPts val="0"/>
                        </a:spcAft>
                        <a:buClrTx/>
                        <a:buSzTx/>
                        <a:buFontTx/>
                        <a:buNone/>
                        <a:tabLst/>
                        <a:defRPr/>
                      </a:pPr>
                      <a:endParaRPr kumimoji="0" lang="en-ZA" sz="1400" b="0" i="0" u="none" strike="noStrike" kern="1200" cap="none" spc="0" normalizeH="0" baseline="0" noProof="0" dirty="0" smtClean="0">
                        <a:ln>
                          <a:noFill/>
                        </a:ln>
                        <a:solidFill>
                          <a:srgbClr val="000000"/>
                        </a:solidFill>
                        <a:effectLst/>
                        <a:uLnTx/>
                        <a:uFillTx/>
                        <a:latin typeface="Arial Narrow"/>
                        <a:ea typeface="Calibri"/>
                        <a:cs typeface="ArialMT"/>
                      </a:endParaRPr>
                    </a:p>
                    <a:p>
                      <a:pPr marL="0" marR="0" lvl="0" indent="0" algn="l" defTabSz="457200" rtl="0" eaLnBrk="1" fontAlgn="auto"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black"/>
                          </a:solidFill>
                          <a:effectLst/>
                          <a:uLnTx/>
                          <a:uFillTx/>
                          <a:latin typeface="Arial Narrow" pitchFamily="34" charset="0"/>
                          <a:ea typeface="+mn-ea"/>
                          <a:cs typeface="+mn-cs"/>
                        </a:rPr>
                        <a:t>Challenge:</a:t>
                      </a:r>
                    </a:p>
                    <a:p>
                      <a:pPr marL="0" marR="0" lvl="0" indent="0" algn="l" defTabSz="457200" rtl="0" eaLnBrk="1" fontAlgn="auto" latinLnBrk="0" hangingPunct="1">
                        <a:lnSpc>
                          <a:spcPct val="115000"/>
                        </a:lnSpc>
                        <a:spcBef>
                          <a:spcPts val="0"/>
                        </a:spcBef>
                        <a:spcAft>
                          <a:spcPts val="0"/>
                        </a:spcAft>
                        <a:buClrTx/>
                        <a:buSzTx/>
                        <a:buFontTx/>
                        <a:buNone/>
                        <a:tabLst/>
                        <a:defRPr/>
                      </a:pPr>
                      <a:r>
                        <a:rPr kumimoji="0" lang="en-ZA" sz="1400" b="0" i="0" u="none" strike="noStrike" kern="1200" cap="none" spc="0" normalizeH="0" baseline="0" dirty="0" smtClean="0">
                          <a:ln>
                            <a:noFill/>
                          </a:ln>
                          <a:solidFill>
                            <a:srgbClr val="000000"/>
                          </a:solidFill>
                          <a:effectLst/>
                          <a:uLnTx/>
                          <a:uFillTx/>
                          <a:latin typeface="Arial Narrow"/>
                          <a:ea typeface="Calibri"/>
                          <a:cs typeface="ArialMT"/>
                        </a:rPr>
                        <a:t>There was a need to delay a project due to financial constraints </a:t>
                      </a:r>
                    </a:p>
                    <a:p>
                      <a:pPr marL="0" marR="0" lvl="0" indent="0" algn="l" defTabSz="457200" rtl="0" eaLnBrk="1" fontAlgn="auto" latinLnBrk="0" hangingPunct="1">
                        <a:lnSpc>
                          <a:spcPct val="115000"/>
                        </a:lnSpc>
                        <a:spcBef>
                          <a:spcPts val="0"/>
                        </a:spcBef>
                        <a:spcAft>
                          <a:spcPts val="0"/>
                        </a:spcAft>
                        <a:buClrTx/>
                        <a:buSzTx/>
                        <a:buFontTx/>
                        <a:buNone/>
                        <a:tabLst/>
                        <a:defRPr/>
                      </a:pPr>
                      <a:endParaRPr kumimoji="0" lang="en-ZA" sz="1400" b="0" i="0" u="none" strike="noStrike" kern="1200" cap="none" spc="0" normalizeH="0" baseline="0" noProof="0" dirty="0" smtClean="0">
                        <a:ln>
                          <a:noFill/>
                        </a:ln>
                        <a:solidFill>
                          <a:srgbClr val="000000"/>
                        </a:solidFill>
                        <a:effectLst/>
                        <a:uLnTx/>
                        <a:uFillTx/>
                        <a:latin typeface="Arial Narrow"/>
                        <a:ea typeface="Calibri"/>
                        <a:cs typeface="ArialMT"/>
                      </a:endParaRPr>
                    </a:p>
                    <a:p>
                      <a:pPr marL="0" marR="0" lvl="0" indent="0" algn="l" defTabSz="457200" rtl="0" eaLnBrk="1" fontAlgn="auto"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black"/>
                          </a:solidFill>
                          <a:effectLst/>
                          <a:uLnTx/>
                          <a:uFillTx/>
                          <a:latin typeface="Arial Narrow" pitchFamily="34" charset="0"/>
                          <a:ea typeface="+mn-ea"/>
                          <a:cs typeface="+mn-cs"/>
                        </a:rPr>
                        <a:t>Corrective Measure:</a:t>
                      </a:r>
                    </a:p>
                    <a:p>
                      <a:pPr marL="0" marR="0" lvl="0" indent="0" algn="l" defTabSz="457200" rtl="0" eaLnBrk="1" fontAlgn="auto" latinLnBrk="0" hangingPunct="1">
                        <a:lnSpc>
                          <a:spcPct val="115000"/>
                        </a:lnSpc>
                        <a:spcBef>
                          <a:spcPts val="0"/>
                        </a:spcBef>
                        <a:spcAft>
                          <a:spcPts val="0"/>
                        </a:spcAft>
                        <a:buClrTx/>
                        <a:buSzTx/>
                        <a:buFontTx/>
                        <a:buNone/>
                        <a:tabLst/>
                        <a:defRPr/>
                      </a:pPr>
                      <a:r>
                        <a:rPr kumimoji="0" lang="en-ZA" sz="1400" b="0" i="0" u="none" strike="noStrike" kern="1200" cap="none" spc="0" normalizeH="0" baseline="0" noProof="0" dirty="0" smtClean="0">
                          <a:ln>
                            <a:noFill/>
                          </a:ln>
                          <a:solidFill>
                            <a:srgbClr val="000000"/>
                          </a:solidFill>
                          <a:effectLst/>
                          <a:uLnTx/>
                          <a:uFillTx/>
                          <a:latin typeface="Arial Narrow"/>
                          <a:ea typeface="Calibri"/>
                          <a:cs typeface="ArialMT"/>
                        </a:rPr>
                        <a:t>Planned work will be prioritised for finalisation in 2015/16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2" name="Slide Number Placeholder 1"/>
          <p:cNvSpPr>
            <a:spLocks noGrp="1"/>
          </p:cNvSpPr>
          <p:nvPr>
            <p:ph type="sldNum" sz="quarter" idx="12"/>
          </p:nvPr>
        </p:nvSpPr>
        <p:spPr/>
        <p:txBody>
          <a:bodyPr/>
          <a:lstStyle/>
          <a:p>
            <a:pPr>
              <a:defRPr/>
            </a:pPr>
            <a:fld id="{9C457303-9F10-4D8F-8D76-077531F17F12}" type="slidenum">
              <a:rPr lang="en-US" smtClean="0">
                <a:solidFill>
                  <a:prstClr val="black">
                    <a:tint val="75000"/>
                  </a:prstClr>
                </a:solidFill>
              </a:rPr>
              <a:pPr>
                <a:defRPr/>
              </a:pPr>
              <a:t>85</a:t>
            </a:fld>
            <a:endParaRPr lang="en-US">
              <a:solidFill>
                <a:prstClr val="black">
                  <a:tint val="75000"/>
                </a:prstClr>
              </a:solidFill>
            </a:endParaRPr>
          </a:p>
        </p:txBody>
      </p:sp>
    </p:spTree>
    <p:extLst>
      <p:ext uri="{BB962C8B-B14F-4D97-AF65-F5344CB8AC3E}">
        <p14:creationId xmlns:p14="http://schemas.microsoft.com/office/powerpoint/2010/main" val="1318399218"/>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Title 1"/>
          <p:cNvSpPr>
            <a:spLocks noGrp="1"/>
          </p:cNvSpPr>
          <p:nvPr>
            <p:ph type="title"/>
          </p:nvPr>
        </p:nvSpPr>
        <p:spPr>
          <a:xfrm>
            <a:off x="457200" y="274639"/>
            <a:ext cx="8229600" cy="584344"/>
          </a:xfrm>
        </p:spPr>
        <p:txBody>
          <a:bodyPr/>
          <a:lstStyle/>
          <a:p>
            <a:pPr eaLnBrk="1" hangingPunct="1"/>
            <a:r>
              <a:rPr lang="en-ZA" altLang="en-US" sz="2600" dirty="0">
                <a:solidFill>
                  <a:srgbClr val="008000"/>
                </a:solidFill>
              </a:rPr>
              <a:t>ANNUAL PERFORMANCE SUMMARY : PROGRAMME </a:t>
            </a:r>
            <a:r>
              <a:rPr lang="en-ZA" altLang="en-US" sz="2600" dirty="0" smtClean="0">
                <a:solidFill>
                  <a:srgbClr val="008000"/>
                </a:solidFill>
              </a:rPr>
              <a:t>6</a:t>
            </a:r>
            <a:endParaRPr lang="en-US" altLang="en-US" sz="2600" dirty="0">
              <a:solidFill>
                <a:srgbClr val="008000"/>
              </a:solidFill>
            </a:endParaRPr>
          </a:p>
        </p:txBody>
      </p:sp>
      <p:graphicFrame>
        <p:nvGraphicFramePr>
          <p:cNvPr id="11" name="Group 121"/>
          <p:cNvGraphicFramePr>
            <a:graphicFrameLocks noGrp="1"/>
          </p:cNvGraphicFramePr>
          <p:nvPr>
            <p:ph idx="1"/>
            <p:extLst>
              <p:ext uri="{D42A27DB-BD31-4B8C-83A1-F6EECF244321}">
                <p14:modId xmlns:p14="http://schemas.microsoft.com/office/powerpoint/2010/main" val="2414421320"/>
              </p:ext>
            </p:extLst>
          </p:nvPr>
        </p:nvGraphicFramePr>
        <p:xfrm>
          <a:off x="342900" y="981363"/>
          <a:ext cx="8558214" cy="1049338"/>
        </p:xfrm>
        <a:graphic>
          <a:graphicData uri="http://schemas.openxmlformats.org/drawingml/2006/table">
            <a:tbl>
              <a:tblPr/>
              <a:tblGrid>
                <a:gridCol w="2264792"/>
                <a:gridCol w="2150492"/>
                <a:gridCol w="1971229"/>
                <a:gridCol w="2171701"/>
              </a:tblGrid>
              <a:tr h="408471">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smtClean="0">
                          <a:ln>
                            <a:noFill/>
                          </a:ln>
                          <a:solidFill>
                            <a:schemeClr val="tx1"/>
                          </a:solidFill>
                          <a:effectLst/>
                          <a:latin typeface="Arial Narrow" pitchFamily="34" charset="0"/>
                          <a:ea typeface="+mn-ea"/>
                          <a:cs typeface="+mn-cs"/>
                        </a:rPr>
                        <a:t>% Achieved</a:t>
                      </a:r>
                      <a:endParaRPr kumimoji="0" lang="en-ZA" sz="1400" b="1" i="0" u="none" strike="noStrike" kern="1200" cap="none" normalizeH="0" baseline="0" dirty="0" smtClean="0">
                        <a:ln>
                          <a:noFill/>
                        </a:ln>
                        <a:solidFill>
                          <a:schemeClr val="tx1"/>
                        </a:solidFill>
                        <a:effectLst/>
                        <a:latin typeface="Arial Narrow" pitchFamily="34" charset="0"/>
                        <a:ea typeface="+mn-ea"/>
                        <a:cs typeface="+mn-cs"/>
                      </a:endParaRPr>
                    </a:p>
                  </a:txBody>
                  <a:tcPr marL="68590" marR="68590" marT="0" marB="0">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solidFill>
                      <a:srgbClr val="00FF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chemeClr val="tx1"/>
                          </a:solidFill>
                          <a:effectLst/>
                          <a:latin typeface="Arial Narrow" pitchFamily="34" charset="0"/>
                          <a:ea typeface="+mn-ea"/>
                          <a:cs typeface="+mn-cs"/>
                        </a:rPr>
                        <a:t>Partial Achievement</a:t>
                      </a:r>
                    </a:p>
                  </a:txBody>
                  <a:tcPr marL="68590" marR="68590" marT="0" marB="0">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solidFill>
                      <a:srgbClr val="FFFF00"/>
                    </a:solid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smtClean="0">
                          <a:ln>
                            <a:noFill/>
                          </a:ln>
                          <a:solidFill>
                            <a:schemeClr val="tx1"/>
                          </a:solidFill>
                          <a:effectLst/>
                          <a:latin typeface="Arial Narrow" pitchFamily="34" charset="0"/>
                          <a:ea typeface="+mn-ea"/>
                          <a:cs typeface="+mn-cs"/>
                        </a:rPr>
                        <a:t>% Off Target</a:t>
                      </a:r>
                      <a:endParaRPr kumimoji="0" lang="en-ZA" sz="1400" b="1" i="0" u="none" strike="noStrike" kern="1200" cap="none" normalizeH="0" baseline="0" dirty="0" smtClean="0">
                        <a:ln>
                          <a:noFill/>
                        </a:ln>
                        <a:solidFill>
                          <a:schemeClr val="tx1"/>
                        </a:solidFill>
                        <a:effectLst/>
                        <a:latin typeface="Arial Narrow" pitchFamily="34" charset="0"/>
                        <a:ea typeface="+mn-ea"/>
                        <a:cs typeface="+mn-cs"/>
                      </a:endParaRPr>
                    </a:p>
                  </a:txBody>
                  <a:tcPr marL="68590" marR="68590" marT="0" marB="0">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solidFill>
                      <a:srgbClr val="FF0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Exceeded Annual Targets </a:t>
                      </a:r>
                      <a:endParaRPr kumimoji="0" lang="en-ZA" sz="1200" b="1"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endParaRPr>
                    </a:p>
                  </a:txBody>
                  <a:tcPr marL="68590" marR="68590" marT="0" marB="0">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solidFill>
                      <a:srgbClr val="339933"/>
                    </a:solidFill>
                  </a:tcPr>
                </a:tc>
              </a:tr>
              <a:tr h="640867">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chemeClr val="tx1"/>
                          </a:solidFill>
                          <a:effectLst/>
                          <a:latin typeface="Arial Narrow" pitchFamily="34" charset="0"/>
                          <a:ea typeface="+mn-ea"/>
                          <a:cs typeface="+mn-cs"/>
                        </a:rPr>
                        <a:t>92% (23/25)</a:t>
                      </a:r>
                    </a:p>
                  </a:txBody>
                  <a:tcPr marL="68582" marR="68582" marT="0" marB="0" anchor="ctr">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chemeClr val="tx1"/>
                          </a:solidFill>
                          <a:effectLst/>
                          <a:latin typeface="Arial Narrow" pitchFamily="34" charset="0"/>
                          <a:ea typeface="+mn-ea"/>
                          <a:cs typeface="+mn-cs"/>
                        </a:rPr>
                        <a:t>4% (1/25)</a:t>
                      </a:r>
                    </a:p>
                  </a:txBody>
                  <a:tcPr marL="68582" marR="68582" marT="0" marB="0" anchor="ctr">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chemeClr val="tx1"/>
                          </a:solidFill>
                          <a:effectLst/>
                          <a:latin typeface="Arial Narrow" pitchFamily="34" charset="0"/>
                          <a:ea typeface=""/>
                          <a:cs typeface=""/>
                        </a:rPr>
                        <a:t>4% (1/25)</a:t>
                      </a:r>
                    </a:p>
                  </a:txBody>
                  <a:tcPr marL="68582" marR="68582" marT="0" marB="0" anchor="ctr">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black"/>
                          </a:solidFill>
                          <a:effectLst/>
                          <a:uLnTx/>
                          <a:uFillTx/>
                          <a:latin typeface="Arial Narrow" pitchFamily="34" charset="0"/>
                          <a:ea typeface="+mn-ea"/>
                          <a:cs typeface="+mn-cs"/>
                        </a:rPr>
                        <a:t>29% (7/24)</a:t>
                      </a:r>
                    </a:p>
                  </a:txBody>
                  <a:tcPr marL="68582" marR="68582" marT="0" marB="0" anchor="ctr">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noFill/>
                  </a:tcPr>
                </a:tc>
              </a:tr>
            </a:tbl>
          </a:graphicData>
        </a:graphic>
      </p:graphicFrame>
      <p:graphicFrame>
        <p:nvGraphicFramePr>
          <p:cNvPr id="12" name="Chart 1"/>
          <p:cNvGraphicFramePr>
            <a:graphicFrameLocks/>
          </p:cNvGraphicFramePr>
          <p:nvPr>
            <p:extLst>
              <p:ext uri="{D42A27DB-BD31-4B8C-83A1-F6EECF244321}">
                <p14:modId xmlns:p14="http://schemas.microsoft.com/office/powerpoint/2010/main" val="1519921194"/>
              </p:ext>
            </p:extLst>
          </p:nvPr>
        </p:nvGraphicFramePr>
        <p:xfrm>
          <a:off x="457200" y="2016493"/>
          <a:ext cx="8443913" cy="3384182"/>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p:cNvSpPr>
            <a:spLocks noGrp="1"/>
          </p:cNvSpPr>
          <p:nvPr>
            <p:ph type="sldNum" sz="quarter" idx="12"/>
          </p:nvPr>
        </p:nvSpPr>
        <p:spPr/>
        <p:txBody>
          <a:bodyPr/>
          <a:lstStyle/>
          <a:p>
            <a:pPr>
              <a:defRPr/>
            </a:pPr>
            <a:fld id="{9C457303-9F10-4D8F-8D76-077531F17F12}" type="slidenum">
              <a:rPr lang="en-US" smtClean="0">
                <a:solidFill>
                  <a:prstClr val="black">
                    <a:tint val="75000"/>
                  </a:prstClr>
                </a:solidFill>
              </a:rPr>
              <a:pPr>
                <a:defRPr/>
              </a:pPr>
              <a:t>86</a:t>
            </a:fld>
            <a:endParaRPr lang="en-US">
              <a:solidFill>
                <a:prstClr val="black">
                  <a:tint val="75000"/>
                </a:prstClr>
              </a:solidFill>
            </a:endParaRPr>
          </a:p>
        </p:txBody>
      </p:sp>
    </p:spTree>
    <p:extLst>
      <p:ext uri="{BB962C8B-B14F-4D97-AF65-F5344CB8AC3E}">
        <p14:creationId xmlns:p14="http://schemas.microsoft.com/office/powerpoint/2010/main" val="827187801"/>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5" name="Subtitle 2"/>
          <p:cNvSpPr>
            <a:spLocks noGrp="1"/>
          </p:cNvSpPr>
          <p:nvPr>
            <p:ph type="subTitle" idx="1"/>
          </p:nvPr>
        </p:nvSpPr>
        <p:spPr>
          <a:xfrm>
            <a:off x="1" y="1385247"/>
            <a:ext cx="9048466" cy="1712793"/>
          </a:xfrm>
        </p:spPr>
        <p:txBody>
          <a:bodyPr/>
          <a:lstStyle/>
          <a:p>
            <a:pPr eaLnBrk="1" hangingPunct="1"/>
            <a:r>
              <a:rPr lang="en-US" altLang="en-US" dirty="0">
                <a:solidFill>
                  <a:schemeClr val="bg1"/>
                </a:solidFill>
              </a:rPr>
              <a:t>PROGRAMME 7: CHEMICALS AND WASTE MANAGEMENT </a:t>
            </a:r>
            <a:endParaRPr lang="en-US" altLang="en-US" dirty="0" smtClean="0">
              <a:solidFill>
                <a:srgbClr val="FFFFFF"/>
              </a:solidFill>
            </a:endParaRPr>
          </a:p>
        </p:txBody>
      </p:sp>
      <p:sp>
        <p:nvSpPr>
          <p:cNvPr id="2" name="Slide Number Placeholder 1"/>
          <p:cNvSpPr>
            <a:spLocks noGrp="1"/>
          </p:cNvSpPr>
          <p:nvPr>
            <p:ph type="sldNum" sz="quarter" idx="12"/>
          </p:nvPr>
        </p:nvSpPr>
        <p:spPr/>
        <p:txBody>
          <a:bodyPr/>
          <a:lstStyle/>
          <a:p>
            <a:fld id="{A93EE5D1-DB4A-44B8-8972-8AE12B704016}" type="slidenum">
              <a:rPr lang="en-US" altLang="en-US" smtClean="0"/>
              <a:pPr/>
              <a:t>87</a:t>
            </a:fld>
            <a:endParaRPr lang="en-US" altLang="en-US"/>
          </a:p>
        </p:txBody>
      </p:sp>
    </p:spTree>
    <p:extLst>
      <p:ext uri="{BB962C8B-B14F-4D97-AF65-F5344CB8AC3E}">
        <p14:creationId xmlns:p14="http://schemas.microsoft.com/office/powerpoint/2010/main" val="520004952"/>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4" name="Title 1"/>
          <p:cNvSpPr>
            <a:spLocks noGrp="1"/>
          </p:cNvSpPr>
          <p:nvPr>
            <p:ph type="title"/>
          </p:nvPr>
        </p:nvSpPr>
        <p:spPr>
          <a:xfrm>
            <a:off x="457200" y="274639"/>
            <a:ext cx="8229600" cy="584344"/>
          </a:xfrm>
        </p:spPr>
        <p:txBody>
          <a:bodyPr/>
          <a:lstStyle/>
          <a:p>
            <a:pPr eaLnBrk="1" hangingPunct="1"/>
            <a:r>
              <a:rPr lang="en-ZA" altLang="en-US" sz="2600" dirty="0">
                <a:solidFill>
                  <a:srgbClr val="008000"/>
                </a:solidFill>
              </a:rPr>
              <a:t>PROGRAMME 7: CHEMICALS AND WASTE MANAGEMENT </a:t>
            </a:r>
            <a:endParaRPr lang="en-US" altLang="en-US" sz="2600" dirty="0">
              <a:solidFill>
                <a:srgbClr val="008000"/>
              </a:solidFill>
            </a:endParaRPr>
          </a:p>
        </p:txBody>
      </p:sp>
      <p:graphicFrame>
        <p:nvGraphicFramePr>
          <p:cNvPr id="11" name="Group 121"/>
          <p:cNvGraphicFramePr>
            <a:graphicFrameLocks noGrp="1"/>
          </p:cNvGraphicFramePr>
          <p:nvPr>
            <p:ph idx="1"/>
            <p:extLst>
              <p:ext uri="{D42A27DB-BD31-4B8C-83A1-F6EECF244321}">
                <p14:modId xmlns:p14="http://schemas.microsoft.com/office/powerpoint/2010/main" val="3716692531"/>
              </p:ext>
            </p:extLst>
          </p:nvPr>
        </p:nvGraphicFramePr>
        <p:xfrm>
          <a:off x="272956" y="858983"/>
          <a:ext cx="8720920" cy="4468368"/>
        </p:xfrm>
        <a:graphic>
          <a:graphicData uri="http://schemas.openxmlformats.org/drawingml/2006/table">
            <a:tbl>
              <a:tblPr/>
              <a:tblGrid>
                <a:gridCol w="1719617"/>
                <a:gridCol w="1105469"/>
                <a:gridCol w="1637732"/>
                <a:gridCol w="4258102"/>
              </a:tblGrid>
              <a:tr h="211278">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bg1">
                              <a:lumMod val="95000"/>
                            </a:schemeClr>
                          </a:solidFill>
                          <a:latin typeface="Arial Narrow" pitchFamily="34" charset="0"/>
                          <a:ea typeface="+mn-ea"/>
                          <a:cs typeface="+mn-cs"/>
                        </a:rPr>
                        <a:t>SO: </a:t>
                      </a:r>
                      <a:r>
                        <a:rPr lang="en-ZA" sz="1400" b="1" kern="1200" dirty="0" smtClean="0">
                          <a:solidFill>
                            <a:schemeClr val="bg1">
                              <a:lumMod val="95000"/>
                            </a:schemeClr>
                          </a:solidFill>
                          <a:latin typeface="Arial Narrow" pitchFamily="34" charset="0"/>
                          <a:ea typeface="+mn-ea"/>
                          <a:cs typeface="+mn-cs"/>
                        </a:rPr>
                        <a:t>Less waste that is better managed</a:t>
                      </a:r>
                      <a:endParaRPr lang="en-US" sz="1400" b="1" kern="1200" dirty="0" smtClean="0">
                        <a:solidFill>
                          <a:schemeClr val="bg1">
                            <a:lumMod val="95000"/>
                          </a:schemeClr>
                        </a:solidFill>
                        <a:latin typeface="Arial Narrow" pitchFamily="34" charset="0"/>
                        <a:ea typeface="+mn-ea"/>
                        <a:cs typeface="+mn-cs"/>
                      </a:endParaRPr>
                    </a:p>
                  </a:txBody>
                  <a:tcPr marL="91454" marR="9145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hMerge="1">
                  <a:txBody>
                    <a:bodyPr/>
                    <a:lstStyle/>
                    <a:p>
                      <a:endParaRPr lang="en-ZA"/>
                    </a:p>
                  </a:txBody>
                  <a:tcPr/>
                </a:tc>
                <a:tc hMerge="1">
                  <a:txBody>
                    <a:bodyPr/>
                    <a:lstStyle/>
                    <a:p>
                      <a:endParaRPr lang="en-ZA"/>
                    </a:p>
                  </a:txBody>
                  <a:tcPr/>
                </a:tc>
                <a:tc hMerge="1">
                  <a:txBody>
                    <a:bodyPr/>
                    <a:lstStyle/>
                    <a:p>
                      <a:endParaRPr lang="en-ZA"/>
                    </a:p>
                  </a:txBody>
                  <a:tcPr/>
                </a:tc>
              </a:tr>
              <a:tr h="21127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smtClean="0">
                          <a:ln>
                            <a:noFill/>
                          </a:ln>
                          <a:solidFill>
                            <a:schemeClr val="bg1">
                              <a:lumMod val="95000"/>
                            </a:schemeClr>
                          </a:solidFill>
                          <a:effectLst/>
                          <a:latin typeface="Arial Narrow" pitchFamily="34" charset="0"/>
                          <a:ea typeface="+mn-ea"/>
                          <a:cs typeface="Arial" charset="0"/>
                        </a:rPr>
                        <a:t>Performance Indicator </a:t>
                      </a:r>
                    </a:p>
                  </a:txBody>
                  <a:tcPr marL="91454" marR="9145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algn="ctr">
                        <a:lnSpc>
                          <a:spcPct val="115000"/>
                        </a:lnSpc>
                        <a:spcAft>
                          <a:spcPts val="0"/>
                        </a:spcAft>
                      </a:pPr>
                      <a:r>
                        <a:rPr kumimoji="0" lang="en-ZA" sz="1400" b="1" i="0" u="none" strike="noStrike" kern="1200" cap="none" normalizeH="0" baseline="0" dirty="0" smtClean="0">
                          <a:ln>
                            <a:noFill/>
                          </a:ln>
                          <a:solidFill>
                            <a:schemeClr val="bg1">
                              <a:lumMod val="95000"/>
                            </a:schemeClr>
                          </a:solidFill>
                          <a:effectLst/>
                          <a:latin typeface="Arial Narrow" pitchFamily="34" charset="0"/>
                          <a:ea typeface="+mn-ea"/>
                          <a:cs typeface="Arial" charset="0"/>
                        </a:rPr>
                        <a:t>Baseline </a:t>
                      </a:r>
                      <a:endParaRPr kumimoji="0" lang="en-ZA" sz="1400" b="1" i="0" u="none" strike="noStrike" kern="1200" cap="none" normalizeH="0" baseline="0" dirty="0">
                        <a:ln>
                          <a:noFill/>
                        </a:ln>
                        <a:solidFill>
                          <a:schemeClr val="bg1">
                            <a:lumMod val="95000"/>
                          </a:schemeClr>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algn="ctr">
                        <a:lnSpc>
                          <a:spcPct val="115000"/>
                        </a:lnSpc>
                        <a:spcAft>
                          <a:spcPts val="0"/>
                        </a:spcAft>
                      </a:pPr>
                      <a:r>
                        <a:rPr kumimoji="0" lang="en-ZA" sz="1400" b="1" i="0" u="none" strike="noStrike" kern="1200" cap="none" normalizeH="0" baseline="0" dirty="0" smtClean="0">
                          <a:ln>
                            <a:noFill/>
                          </a:ln>
                          <a:solidFill>
                            <a:schemeClr val="bg1">
                              <a:lumMod val="95000"/>
                            </a:schemeClr>
                          </a:solidFill>
                          <a:effectLst/>
                          <a:latin typeface="Arial Narrow" pitchFamily="34" charset="0"/>
                          <a:ea typeface="+mn-ea"/>
                          <a:cs typeface="Arial" charset="0"/>
                        </a:rPr>
                        <a:t>Annual target </a:t>
                      </a:r>
                    </a:p>
                    <a:p>
                      <a:pPr algn="ctr">
                        <a:lnSpc>
                          <a:spcPct val="115000"/>
                        </a:lnSpc>
                        <a:spcAft>
                          <a:spcPts val="0"/>
                        </a:spcAft>
                      </a:pPr>
                      <a:r>
                        <a:rPr kumimoji="0" lang="en-ZA" sz="1400" b="1" i="0" u="none" strike="noStrike" kern="1200" cap="none" normalizeH="0" baseline="0" dirty="0" smtClean="0">
                          <a:ln>
                            <a:noFill/>
                          </a:ln>
                          <a:solidFill>
                            <a:schemeClr val="bg1">
                              <a:lumMod val="95000"/>
                            </a:schemeClr>
                          </a:solidFill>
                          <a:effectLst/>
                          <a:latin typeface="Arial Narrow" pitchFamily="34" charset="0"/>
                          <a:ea typeface="+mn-ea"/>
                          <a:cs typeface="Arial" charset="0"/>
                        </a:rPr>
                        <a:t>2014/15</a:t>
                      </a:r>
                      <a:endParaRPr kumimoji="0" lang="en-ZA" sz="1400" b="1" i="0" u="none" strike="noStrike" kern="1200" cap="none" normalizeH="0" baseline="0" dirty="0">
                        <a:ln>
                          <a:noFill/>
                        </a:ln>
                        <a:solidFill>
                          <a:schemeClr val="bg1">
                            <a:lumMod val="95000"/>
                          </a:schemeClr>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algn="ctr">
                        <a:lnSpc>
                          <a:spcPct val="115000"/>
                        </a:lnSpc>
                        <a:spcAft>
                          <a:spcPts val="0"/>
                        </a:spcAft>
                      </a:pPr>
                      <a:r>
                        <a:rPr kumimoji="0" lang="en-ZA" sz="1400" b="1" i="0" u="none" strike="noStrike" kern="1200" cap="none" normalizeH="0" baseline="0" dirty="0" smtClean="0">
                          <a:ln>
                            <a:noFill/>
                          </a:ln>
                          <a:solidFill>
                            <a:schemeClr val="bg1">
                              <a:lumMod val="95000"/>
                            </a:schemeClr>
                          </a:solidFill>
                          <a:effectLst/>
                          <a:latin typeface="Arial Narrow" pitchFamily="34" charset="0"/>
                          <a:ea typeface="+mn-ea"/>
                          <a:cs typeface="Arial" charset="0"/>
                        </a:rPr>
                        <a:t>Achievements/Challenges/Corrective measures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r>
              <a:tr h="6507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spc="0" normalizeH="0" baseline="0" noProof="0" dirty="0" smtClean="0">
                          <a:ln>
                            <a:noFill/>
                          </a:ln>
                          <a:solidFill>
                            <a:prstClr val="black"/>
                          </a:solidFill>
                          <a:effectLst/>
                          <a:uLnTx/>
                          <a:uFillTx/>
                          <a:latin typeface="Arial Narrow" pitchFamily="34" charset="0"/>
                          <a:ea typeface="+mn-ea"/>
                          <a:cs typeface="+mn-cs"/>
                        </a:rPr>
                        <a:t>Number of Waste management instruments developed and implemented</a:t>
                      </a:r>
                      <a:endParaRPr kumimoji="0" lang="en-US" sz="1400" b="1" i="0" u="none" strike="noStrike" kern="1200" cap="none" spc="0" normalizeH="0" baseline="0" noProof="0" dirty="0" smtClean="0">
                        <a:ln>
                          <a:noFill/>
                        </a:ln>
                        <a:solidFill>
                          <a:prstClr val="black"/>
                        </a:solidFill>
                        <a:effectLst/>
                        <a:uLnTx/>
                        <a:uFillTx/>
                        <a:latin typeface="Arial Narrow" pitchFamily="34" charset="0"/>
                        <a:ea typeface="+mn-ea"/>
                        <a:cs typeface="+mn-cs"/>
                      </a:endParaRPr>
                    </a:p>
                  </a:txBody>
                  <a:tcPr marL="45728" marR="45728"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algn="l">
                        <a:lnSpc>
                          <a:spcPct val="115000"/>
                        </a:lnSpc>
                        <a:spcAft>
                          <a:spcPts val="0"/>
                        </a:spcAft>
                      </a:pPr>
                      <a:r>
                        <a:rPr kumimoji="0" lang="en-ZA" sz="1400" b="0" i="0" u="none" strike="noStrike" kern="1200" cap="none" spc="0" normalizeH="0" baseline="0" dirty="0">
                          <a:ln>
                            <a:noFill/>
                          </a:ln>
                          <a:solidFill>
                            <a:prstClr val="black"/>
                          </a:solidFill>
                          <a:effectLst/>
                          <a:uLnTx/>
                          <a:uFillTx/>
                          <a:latin typeface="Arial Narrow" pitchFamily="34" charset="0"/>
                          <a:ea typeface="+mn-ea"/>
                          <a:cs typeface="+mn-cs"/>
                        </a:rPr>
                        <a:t>Waste Act and</a:t>
                      </a:r>
                    </a:p>
                    <a:p>
                      <a:pPr algn="l">
                        <a:lnSpc>
                          <a:spcPct val="115000"/>
                        </a:lnSpc>
                        <a:spcAft>
                          <a:spcPts val="0"/>
                        </a:spcAft>
                      </a:pPr>
                      <a:r>
                        <a:rPr kumimoji="0" lang="en-ZA" sz="1400" b="0" i="0" u="none" strike="noStrike" kern="1200" cap="none" spc="0" normalizeH="0" baseline="0" dirty="0">
                          <a:ln>
                            <a:noFill/>
                          </a:ln>
                          <a:solidFill>
                            <a:prstClr val="black"/>
                          </a:solidFill>
                          <a:effectLst/>
                          <a:uLnTx/>
                          <a:uFillTx/>
                          <a:latin typeface="Arial Narrow" pitchFamily="34" charset="0"/>
                          <a:ea typeface="+mn-ea"/>
                          <a:cs typeface="+mn-cs"/>
                        </a:rPr>
                        <a:t>Regulations</a:t>
                      </a:r>
                    </a:p>
                    <a:p>
                      <a:pPr algn="l">
                        <a:lnSpc>
                          <a:spcPct val="115000"/>
                        </a:lnSpc>
                        <a:spcAft>
                          <a:spcPts val="0"/>
                        </a:spcAft>
                      </a:pPr>
                      <a:r>
                        <a:rPr kumimoji="0" lang="en-ZA" sz="1400" b="0" i="0" u="none" strike="noStrike" kern="1200" cap="none" spc="0" normalizeH="0" baseline="0" dirty="0">
                          <a:ln>
                            <a:noFill/>
                          </a:ln>
                          <a:solidFill>
                            <a:prstClr val="black"/>
                          </a:solidFill>
                          <a:effectLst/>
                          <a:uLnTx/>
                          <a:uFillTx/>
                          <a:latin typeface="Arial Narrow" pitchFamily="34" charset="0"/>
                          <a:ea typeface="+mn-ea"/>
                          <a:cs typeface="+mn-cs"/>
                        </a:rPr>
                        <a:t>National Waste</a:t>
                      </a:r>
                    </a:p>
                    <a:p>
                      <a:pPr algn="l">
                        <a:lnSpc>
                          <a:spcPct val="115000"/>
                        </a:lnSpc>
                        <a:spcAft>
                          <a:spcPts val="0"/>
                        </a:spcAft>
                      </a:pPr>
                      <a:r>
                        <a:rPr kumimoji="0" lang="en-ZA" sz="1400" b="0" i="0" u="none" strike="noStrike" kern="1200" cap="none" spc="0" normalizeH="0" baseline="0" dirty="0">
                          <a:ln>
                            <a:noFill/>
                          </a:ln>
                          <a:solidFill>
                            <a:prstClr val="black"/>
                          </a:solidFill>
                          <a:effectLst/>
                          <a:uLnTx/>
                          <a:uFillTx/>
                          <a:latin typeface="Arial Narrow" pitchFamily="34" charset="0"/>
                          <a:ea typeface="+mn-ea"/>
                          <a:cs typeface="+mn-cs"/>
                        </a:rPr>
                        <a:t>Management Strategy</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a:lnSpc>
                          <a:spcPct val="115000"/>
                        </a:lnSpc>
                        <a:spcAft>
                          <a:spcPts val="0"/>
                        </a:spcAft>
                      </a:pPr>
                      <a:r>
                        <a:rPr kumimoji="0" lang="en-ZA" sz="1400" b="0" i="0" u="none" strike="noStrike" kern="1200" cap="none" spc="0" normalizeH="0" baseline="0" dirty="0" smtClean="0">
                          <a:ln>
                            <a:noFill/>
                          </a:ln>
                          <a:solidFill>
                            <a:prstClr val="black"/>
                          </a:solidFill>
                          <a:effectLst/>
                          <a:uLnTx/>
                          <a:uFillTx/>
                          <a:latin typeface="Arial Narrow" pitchFamily="34" charset="0"/>
                          <a:ea typeface="+mn-ea"/>
                          <a:cs typeface="+mn-cs"/>
                        </a:rPr>
                        <a:t>Health Care Risk Waste </a:t>
                      </a:r>
                      <a:r>
                        <a:rPr kumimoji="0" lang="en-ZA" sz="1400" b="0" i="0" u="none" strike="noStrike" kern="1200" cap="none" spc="0" normalizeH="0" baseline="0" dirty="0" smtClean="0">
                          <a:ln>
                            <a:noFill/>
                          </a:ln>
                          <a:solidFill>
                            <a:schemeClr val="tx1"/>
                          </a:solidFill>
                          <a:effectLst/>
                          <a:uLnTx/>
                          <a:uFillTx/>
                          <a:latin typeface="Arial Narrow" pitchFamily="34" charset="0"/>
                          <a:ea typeface="+mn-ea"/>
                          <a:cs typeface="+mn-cs"/>
                        </a:rPr>
                        <a:t>(HCRW) </a:t>
                      </a:r>
                      <a:r>
                        <a:rPr kumimoji="0" lang="en-ZA" sz="1400" b="0" i="0" u="none" strike="noStrike" kern="1200" cap="none" spc="0" normalizeH="0" baseline="0" dirty="0">
                          <a:ln>
                            <a:noFill/>
                          </a:ln>
                          <a:solidFill>
                            <a:prstClr val="black"/>
                          </a:solidFill>
                          <a:effectLst/>
                          <a:uLnTx/>
                          <a:uFillTx/>
                          <a:latin typeface="Arial Narrow" pitchFamily="34" charset="0"/>
                          <a:ea typeface="+mn-ea"/>
                          <a:cs typeface="+mn-cs"/>
                        </a:rPr>
                        <a:t>Management Regulations finalised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just">
                        <a:lnSpc>
                          <a:spcPct val="100000"/>
                        </a:lnSpc>
                        <a:spcAft>
                          <a:spcPts val="0"/>
                        </a:spcAft>
                      </a:pPr>
                      <a:r>
                        <a:rPr kumimoji="0" lang="en-ZA" sz="1400" b="1" i="1" u="none" strike="noStrike" kern="1200" cap="none" spc="0" normalizeH="0" baseline="0" dirty="0" smtClean="0">
                          <a:ln>
                            <a:noFill/>
                          </a:ln>
                          <a:solidFill>
                            <a:prstClr val="black"/>
                          </a:solidFill>
                          <a:effectLst/>
                          <a:uLnTx/>
                          <a:uFillTx/>
                          <a:latin typeface="Arial Narrow" pitchFamily="34" charset="0"/>
                          <a:ea typeface="+mn-ea"/>
                          <a:cs typeface="+mn-cs"/>
                        </a:rPr>
                        <a:t>Progress: </a:t>
                      </a:r>
                      <a:r>
                        <a:rPr kumimoji="0" lang="en-ZA" sz="1400" b="0" i="0" u="none" strike="noStrike" kern="1200" cap="none" spc="0" normalizeH="0" baseline="0" dirty="0" smtClean="0">
                          <a:ln>
                            <a:noFill/>
                          </a:ln>
                          <a:solidFill>
                            <a:prstClr val="black"/>
                          </a:solidFill>
                          <a:effectLst/>
                          <a:uLnTx/>
                          <a:uFillTx/>
                          <a:latin typeface="Arial Narrow" pitchFamily="34" charset="0"/>
                          <a:ea typeface="+mn-ea"/>
                          <a:cs typeface="+mn-cs"/>
                        </a:rPr>
                        <a:t>Draft </a:t>
                      </a:r>
                      <a:r>
                        <a:rPr kumimoji="0" lang="en-ZA" sz="1400" b="0" i="0" u="none" strike="noStrike" kern="1200" cap="none" spc="0" normalizeH="0" baseline="0" dirty="0">
                          <a:ln>
                            <a:noFill/>
                          </a:ln>
                          <a:solidFill>
                            <a:prstClr val="black"/>
                          </a:solidFill>
                          <a:effectLst/>
                          <a:uLnTx/>
                          <a:uFillTx/>
                          <a:latin typeface="Arial Narrow" pitchFamily="34" charset="0"/>
                          <a:ea typeface="+mn-ea"/>
                          <a:cs typeface="+mn-cs"/>
                        </a:rPr>
                        <a:t>regulations developed and recommendation for approval has been submitted to the Executive Authority for </a:t>
                      </a:r>
                      <a:r>
                        <a:rPr kumimoji="0" lang="en-ZA" sz="1400" b="0" i="0" u="none" strike="noStrike" kern="1200" cap="none" spc="0" normalizeH="0" baseline="0" dirty="0" smtClean="0">
                          <a:ln>
                            <a:noFill/>
                          </a:ln>
                          <a:solidFill>
                            <a:prstClr val="black"/>
                          </a:solidFill>
                          <a:effectLst/>
                          <a:uLnTx/>
                          <a:uFillTx/>
                          <a:latin typeface="Arial Narrow" pitchFamily="34" charset="0"/>
                          <a:ea typeface="+mn-ea"/>
                          <a:cs typeface="+mn-cs"/>
                        </a:rPr>
                        <a:t>consideration</a:t>
                      </a:r>
                    </a:p>
                    <a:p>
                      <a:pPr algn="just">
                        <a:lnSpc>
                          <a:spcPct val="115000"/>
                        </a:lnSpc>
                        <a:spcAft>
                          <a:spcPts val="0"/>
                        </a:spcAft>
                      </a:pPr>
                      <a:r>
                        <a:rPr kumimoji="0" lang="en-ZA" sz="1400" b="1" i="1" u="none" strike="noStrike" kern="1200" cap="none" spc="0" normalizeH="0" baseline="0" dirty="0" smtClean="0">
                          <a:ln>
                            <a:noFill/>
                          </a:ln>
                          <a:solidFill>
                            <a:prstClr val="black"/>
                          </a:solidFill>
                          <a:effectLst/>
                          <a:uLnTx/>
                          <a:uFillTx/>
                          <a:latin typeface="Arial Narrow" pitchFamily="34" charset="0"/>
                          <a:ea typeface="+mn-ea"/>
                          <a:cs typeface="+mn-cs"/>
                        </a:rPr>
                        <a:t>Challenges: </a:t>
                      </a:r>
                      <a:r>
                        <a:rPr kumimoji="0" lang="en-ZA" sz="1400" b="0" i="0" u="none" strike="noStrike" kern="1200" cap="none" spc="0" normalizeH="0" baseline="0" dirty="0" smtClean="0">
                          <a:ln>
                            <a:noFill/>
                          </a:ln>
                          <a:solidFill>
                            <a:prstClr val="black"/>
                          </a:solidFill>
                          <a:effectLst/>
                          <a:uLnTx/>
                          <a:uFillTx/>
                          <a:latin typeface="Arial Narrow" pitchFamily="34" charset="0"/>
                          <a:ea typeface="+mn-ea"/>
                          <a:cs typeface="+mn-cs"/>
                        </a:rPr>
                        <a:t>There are pending key issues between DEA and Department of Health and finalisation of the matters has delayed gazetting of the regulations</a:t>
                      </a:r>
                    </a:p>
                    <a:p>
                      <a:pPr algn="just">
                        <a:lnSpc>
                          <a:spcPct val="115000"/>
                        </a:lnSpc>
                        <a:spcAft>
                          <a:spcPts val="0"/>
                        </a:spcAft>
                      </a:pPr>
                      <a:r>
                        <a:rPr kumimoji="0" lang="en-ZA" sz="1400" b="1" i="1" u="none" strike="noStrike" kern="1200" cap="none" spc="0" normalizeH="0" baseline="0" dirty="0" smtClean="0">
                          <a:ln>
                            <a:noFill/>
                          </a:ln>
                          <a:solidFill>
                            <a:prstClr val="black"/>
                          </a:solidFill>
                          <a:effectLst/>
                          <a:uLnTx/>
                          <a:uFillTx/>
                          <a:latin typeface="Arial Narrow" pitchFamily="34" charset="0"/>
                          <a:ea typeface="+mn-ea"/>
                          <a:cs typeface="+mn-cs"/>
                        </a:rPr>
                        <a:t>Corrective Measures: </a:t>
                      </a:r>
                      <a:r>
                        <a:rPr kumimoji="0" lang="en-ZA" sz="1400" b="0" i="0" u="none" strike="noStrike" kern="1200" cap="none" spc="0" normalizeH="0" baseline="0" dirty="0" smtClean="0">
                          <a:ln>
                            <a:noFill/>
                          </a:ln>
                          <a:solidFill>
                            <a:prstClr val="black"/>
                          </a:solidFill>
                          <a:effectLst/>
                          <a:uLnTx/>
                          <a:uFillTx/>
                          <a:latin typeface="Arial Narrow" pitchFamily="34" charset="0"/>
                          <a:ea typeface="+mn-ea"/>
                          <a:cs typeface="+mn-cs"/>
                        </a:rPr>
                        <a:t>The matter has been elevated to Ministerial level to be resolved. The process is being facilitated.</a:t>
                      </a:r>
                      <a:endParaRPr kumimoji="0" lang="en-ZA" sz="1400" b="0" i="0" u="none" strike="noStrike" kern="1200" cap="none" spc="0" normalizeH="0" baseline="0" dirty="0">
                        <a:ln>
                          <a:noFill/>
                        </a:ln>
                        <a:solidFill>
                          <a:prstClr val="black"/>
                        </a:solidFill>
                        <a:effectLst/>
                        <a:uLnTx/>
                        <a:uFillTx/>
                        <a:latin typeface="Arial Narrow" pitchFamily="34" charset="0"/>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1633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spc="0" normalizeH="0" baseline="0" noProof="0" dirty="0" smtClean="0">
                          <a:ln>
                            <a:noFill/>
                          </a:ln>
                          <a:solidFill>
                            <a:prstClr val="black"/>
                          </a:solidFill>
                          <a:effectLst/>
                          <a:uLnTx/>
                          <a:uFillTx/>
                          <a:latin typeface="Arial Narrow" pitchFamily="34" charset="0"/>
                          <a:ea typeface="+mn-ea"/>
                          <a:cs typeface="+mn-cs"/>
                        </a:rPr>
                        <a:t>Number of Waste management instruments developed and implemented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smtClean="0">
                        <a:ln>
                          <a:noFill/>
                        </a:ln>
                        <a:solidFill>
                          <a:prstClr val="black"/>
                        </a:solidFill>
                        <a:effectLst/>
                        <a:uLnTx/>
                        <a:uFillTx/>
                        <a:latin typeface="Arial Narrow" pitchFamily="34" charset="0"/>
                        <a:ea typeface="+mn-ea"/>
                        <a:cs typeface="+mn-cs"/>
                      </a:endParaRPr>
                    </a:p>
                  </a:txBody>
                  <a:tcPr marL="45728" marR="45728"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ZA"/>
                    </a:p>
                  </a:txBody>
                  <a:tcPr/>
                </a:tc>
                <a:tc>
                  <a:txBody>
                    <a:bodyPr/>
                    <a:lstStyle/>
                    <a:p>
                      <a:pPr algn="l">
                        <a:lnSpc>
                          <a:spcPct val="115000"/>
                        </a:lnSpc>
                        <a:spcAft>
                          <a:spcPts val="0"/>
                        </a:spcAft>
                      </a:pPr>
                      <a:r>
                        <a:rPr kumimoji="0" lang="en-ZA" sz="1400" b="0" i="0" u="none" strike="noStrike" kern="1200" cap="none" spc="0" normalizeH="0" baseline="0" dirty="0">
                          <a:ln>
                            <a:noFill/>
                          </a:ln>
                          <a:solidFill>
                            <a:prstClr val="black"/>
                          </a:solidFill>
                          <a:effectLst/>
                          <a:uLnTx/>
                          <a:uFillTx/>
                          <a:latin typeface="Arial Narrow" pitchFamily="34" charset="0"/>
                          <a:ea typeface="+mn-ea"/>
                          <a:cs typeface="+mn-cs"/>
                        </a:rPr>
                        <a:t>Norms and Standards for the validation of the treatment efficacy and operation of a non- combustion technology used  to treat health care risk waste finalised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kumimoji="0" lang="en-ZA" sz="1400" b="1" i="1" u="none" strike="noStrike" kern="1200" cap="none" spc="0" normalizeH="0" baseline="0" dirty="0" smtClean="0">
                          <a:ln>
                            <a:noFill/>
                          </a:ln>
                          <a:solidFill>
                            <a:prstClr val="black"/>
                          </a:solidFill>
                          <a:effectLst/>
                          <a:uLnTx/>
                          <a:uFillTx/>
                          <a:latin typeface="Arial Narrow" pitchFamily="34" charset="0"/>
                          <a:ea typeface="+mn-ea"/>
                          <a:cs typeface="+mn-cs"/>
                        </a:rPr>
                        <a:t>Progress: </a:t>
                      </a:r>
                      <a:r>
                        <a:rPr kumimoji="0" lang="en-ZA" sz="1400" b="0" i="0" u="none" strike="noStrike" kern="1200" cap="none" spc="0" normalizeH="0" baseline="0" dirty="0" smtClean="0">
                          <a:ln>
                            <a:noFill/>
                          </a:ln>
                          <a:solidFill>
                            <a:prstClr val="black"/>
                          </a:solidFill>
                          <a:effectLst/>
                          <a:uLnTx/>
                          <a:uFillTx/>
                          <a:latin typeface="Arial Narrow" pitchFamily="34" charset="0"/>
                          <a:ea typeface="+mn-ea"/>
                          <a:cs typeface="+mn-cs"/>
                        </a:rPr>
                        <a:t>Draft </a:t>
                      </a:r>
                      <a:r>
                        <a:rPr kumimoji="0" lang="en-ZA" sz="1400" b="0" i="0" u="none" strike="noStrike" kern="1200" cap="none" spc="0" normalizeH="0" baseline="0" dirty="0">
                          <a:ln>
                            <a:noFill/>
                          </a:ln>
                          <a:solidFill>
                            <a:prstClr val="black"/>
                          </a:solidFill>
                          <a:effectLst/>
                          <a:uLnTx/>
                          <a:uFillTx/>
                          <a:latin typeface="Arial Narrow" pitchFamily="34" charset="0"/>
                          <a:ea typeface="+mn-ea"/>
                          <a:cs typeface="+mn-cs"/>
                        </a:rPr>
                        <a:t>Norms and Standards developed and recommendation for approval has been submitted to the Executive Authority for consideration </a:t>
                      </a:r>
                      <a:endParaRPr kumimoji="0" lang="en-ZA" sz="1400" b="0" i="0" u="none" strike="noStrike" kern="1200" cap="none" spc="0" normalizeH="0" baseline="0" dirty="0" smtClean="0">
                        <a:ln>
                          <a:noFill/>
                        </a:ln>
                        <a:solidFill>
                          <a:prstClr val="black"/>
                        </a:solidFill>
                        <a:effectLst/>
                        <a:uLnTx/>
                        <a:uFillTx/>
                        <a:latin typeface="Arial Narrow" pitchFamily="34" charset="0"/>
                        <a:ea typeface="+mn-ea"/>
                        <a:cs typeface="+mn-cs"/>
                      </a:endParaRPr>
                    </a:p>
                    <a:p>
                      <a:pPr algn="just">
                        <a:lnSpc>
                          <a:spcPct val="115000"/>
                        </a:lnSpc>
                        <a:spcAft>
                          <a:spcPts val="0"/>
                        </a:spcAft>
                      </a:pPr>
                      <a:r>
                        <a:rPr kumimoji="0" lang="en-ZA" sz="1400" b="1" i="1" u="none" strike="noStrike" kern="1200" cap="none" spc="0" normalizeH="0" baseline="0" dirty="0" smtClean="0">
                          <a:ln>
                            <a:noFill/>
                          </a:ln>
                          <a:solidFill>
                            <a:prstClr val="black"/>
                          </a:solidFill>
                          <a:effectLst/>
                          <a:uLnTx/>
                          <a:uFillTx/>
                          <a:latin typeface="Arial Narrow" pitchFamily="34" charset="0"/>
                          <a:ea typeface="+mn-ea"/>
                          <a:cs typeface="+mn-cs"/>
                        </a:rPr>
                        <a:t>Challenges: </a:t>
                      </a:r>
                      <a:r>
                        <a:rPr kumimoji="0" lang="en-ZA" sz="1400" b="0" i="0" u="none" strike="noStrike" kern="1200" cap="none" spc="0" normalizeH="0" baseline="0" dirty="0" smtClean="0">
                          <a:ln>
                            <a:noFill/>
                          </a:ln>
                          <a:solidFill>
                            <a:prstClr val="black"/>
                          </a:solidFill>
                          <a:effectLst/>
                          <a:uLnTx/>
                          <a:uFillTx/>
                          <a:latin typeface="Arial Narrow" pitchFamily="34" charset="0"/>
                          <a:ea typeface="+mn-ea"/>
                          <a:cs typeface="+mn-cs"/>
                        </a:rPr>
                        <a:t>There are pending key issues between DEA and Department of Health and finalisation of the matters has delayed gazetting of the regulations</a:t>
                      </a:r>
                    </a:p>
                    <a:p>
                      <a:pPr algn="just">
                        <a:lnSpc>
                          <a:spcPct val="115000"/>
                        </a:lnSpc>
                        <a:spcAft>
                          <a:spcPts val="0"/>
                        </a:spcAft>
                      </a:pPr>
                      <a:r>
                        <a:rPr kumimoji="0" lang="en-ZA" sz="1400" b="1" i="1" u="none" strike="noStrike" kern="1200" cap="none" spc="0" normalizeH="0" baseline="0" dirty="0" smtClean="0">
                          <a:ln>
                            <a:noFill/>
                          </a:ln>
                          <a:solidFill>
                            <a:prstClr val="black"/>
                          </a:solidFill>
                          <a:effectLst/>
                          <a:uLnTx/>
                          <a:uFillTx/>
                          <a:latin typeface="Arial Narrow" pitchFamily="34" charset="0"/>
                          <a:ea typeface="+mn-ea"/>
                          <a:cs typeface="+mn-cs"/>
                        </a:rPr>
                        <a:t>Corrective Measures: E</a:t>
                      </a:r>
                      <a:r>
                        <a:rPr kumimoji="0" lang="en-ZA" sz="1400" b="0" i="0" u="none" strike="noStrike" kern="1200" cap="none" spc="0" normalizeH="0" baseline="0" dirty="0" smtClean="0">
                          <a:ln>
                            <a:noFill/>
                          </a:ln>
                          <a:solidFill>
                            <a:prstClr val="black"/>
                          </a:solidFill>
                          <a:effectLst/>
                          <a:uLnTx/>
                          <a:uFillTx/>
                          <a:latin typeface="Arial Narrow" pitchFamily="34" charset="0"/>
                          <a:ea typeface="+mn-ea"/>
                          <a:cs typeface="+mn-cs"/>
                        </a:rPr>
                        <a:t>levated to Ministerial level to be resolved. The process is being facilitated.</a:t>
                      </a:r>
                      <a:endParaRPr kumimoji="0" lang="en-ZA" sz="1400" b="0" i="0" u="none" strike="noStrike" kern="1200" cap="none" spc="0" normalizeH="0" baseline="0" dirty="0">
                        <a:ln>
                          <a:noFill/>
                        </a:ln>
                        <a:solidFill>
                          <a:prstClr val="black"/>
                        </a:solidFill>
                        <a:effectLst/>
                        <a:uLnTx/>
                        <a:uFillTx/>
                        <a:latin typeface="Arial Narrow" pitchFamily="34" charset="0"/>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2" name="Slide Number Placeholder 1"/>
          <p:cNvSpPr>
            <a:spLocks noGrp="1"/>
          </p:cNvSpPr>
          <p:nvPr>
            <p:ph type="sldNum" sz="quarter" idx="12"/>
          </p:nvPr>
        </p:nvSpPr>
        <p:spPr/>
        <p:txBody>
          <a:bodyPr/>
          <a:lstStyle/>
          <a:p>
            <a:pPr>
              <a:defRPr/>
            </a:pPr>
            <a:fld id="{9C457303-9F10-4D8F-8D76-077531F17F12}" type="slidenum">
              <a:rPr lang="en-US" smtClean="0">
                <a:solidFill>
                  <a:prstClr val="black">
                    <a:tint val="75000"/>
                  </a:prstClr>
                </a:solidFill>
              </a:rPr>
              <a:pPr>
                <a:defRPr/>
              </a:pPr>
              <a:t>88</a:t>
            </a:fld>
            <a:endParaRPr lang="en-US">
              <a:solidFill>
                <a:prstClr val="black">
                  <a:tint val="75000"/>
                </a:prstClr>
              </a:solidFill>
            </a:endParaRPr>
          </a:p>
        </p:txBody>
      </p:sp>
    </p:spTree>
    <p:extLst>
      <p:ext uri="{BB962C8B-B14F-4D97-AF65-F5344CB8AC3E}">
        <p14:creationId xmlns:p14="http://schemas.microsoft.com/office/powerpoint/2010/main" val="2703909567"/>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Title 1"/>
          <p:cNvSpPr>
            <a:spLocks noGrp="1"/>
          </p:cNvSpPr>
          <p:nvPr>
            <p:ph type="title"/>
          </p:nvPr>
        </p:nvSpPr>
        <p:spPr>
          <a:xfrm>
            <a:off x="457200" y="274639"/>
            <a:ext cx="8229600" cy="584344"/>
          </a:xfrm>
        </p:spPr>
        <p:txBody>
          <a:bodyPr/>
          <a:lstStyle/>
          <a:p>
            <a:pPr eaLnBrk="1" hangingPunct="1"/>
            <a:r>
              <a:rPr lang="en-ZA" altLang="en-US" sz="2600" dirty="0">
                <a:solidFill>
                  <a:srgbClr val="008000"/>
                </a:solidFill>
              </a:rPr>
              <a:t>PROGRAMME 7: CHEMICALS AND WASTE MANAGEMENT </a:t>
            </a:r>
            <a:endParaRPr lang="en-US" altLang="en-US" sz="2600" dirty="0">
              <a:solidFill>
                <a:srgbClr val="008000"/>
              </a:solidFill>
            </a:endParaRPr>
          </a:p>
        </p:txBody>
      </p:sp>
      <p:graphicFrame>
        <p:nvGraphicFramePr>
          <p:cNvPr id="11" name="Group 121"/>
          <p:cNvGraphicFramePr>
            <a:graphicFrameLocks noGrp="1"/>
          </p:cNvGraphicFramePr>
          <p:nvPr>
            <p:ph idx="1"/>
            <p:extLst>
              <p:ext uri="{D42A27DB-BD31-4B8C-83A1-F6EECF244321}">
                <p14:modId xmlns:p14="http://schemas.microsoft.com/office/powerpoint/2010/main" val="1523912457"/>
              </p:ext>
            </p:extLst>
          </p:nvPr>
        </p:nvGraphicFramePr>
        <p:xfrm>
          <a:off x="259307" y="981813"/>
          <a:ext cx="8682561" cy="3857643"/>
        </p:xfrm>
        <a:graphic>
          <a:graphicData uri="http://schemas.openxmlformats.org/drawingml/2006/table">
            <a:tbl>
              <a:tblPr/>
              <a:tblGrid>
                <a:gridCol w="2224586"/>
                <a:gridCol w="1146411"/>
                <a:gridCol w="1883392"/>
                <a:gridCol w="3428172"/>
              </a:tblGrid>
              <a:tr h="211278">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bg1">
                              <a:lumMod val="95000"/>
                            </a:schemeClr>
                          </a:solidFill>
                          <a:latin typeface="Arial Narrow" pitchFamily="34" charset="0"/>
                          <a:ea typeface="+mn-ea"/>
                          <a:cs typeface="+mn-cs"/>
                        </a:rPr>
                        <a:t>SO: </a:t>
                      </a:r>
                      <a:r>
                        <a:rPr lang="en-ZA" sz="1400" b="1" kern="1200" dirty="0" smtClean="0">
                          <a:solidFill>
                            <a:schemeClr val="bg1">
                              <a:lumMod val="95000"/>
                            </a:schemeClr>
                          </a:solidFill>
                          <a:latin typeface="Arial Narrow" pitchFamily="34" charset="0"/>
                          <a:ea typeface="+mn-ea"/>
                          <a:cs typeface="+mn-cs"/>
                        </a:rPr>
                        <a:t>Less waste that is better managed</a:t>
                      </a:r>
                      <a:endParaRPr lang="en-US" sz="1400" b="1" kern="1200" dirty="0" smtClean="0">
                        <a:solidFill>
                          <a:schemeClr val="bg1">
                            <a:lumMod val="95000"/>
                          </a:schemeClr>
                        </a:solidFill>
                        <a:latin typeface="Arial Narrow" pitchFamily="34" charset="0"/>
                        <a:ea typeface="+mn-ea"/>
                        <a:cs typeface="+mn-cs"/>
                      </a:endParaRPr>
                    </a:p>
                  </a:txBody>
                  <a:tcPr marL="91454" marR="9145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hMerge="1">
                  <a:txBody>
                    <a:bodyPr/>
                    <a:lstStyle/>
                    <a:p>
                      <a:endParaRPr lang="en-ZA"/>
                    </a:p>
                  </a:txBody>
                  <a:tcPr/>
                </a:tc>
                <a:tc hMerge="1">
                  <a:txBody>
                    <a:bodyPr/>
                    <a:lstStyle/>
                    <a:p>
                      <a:endParaRPr lang="en-ZA"/>
                    </a:p>
                  </a:txBody>
                  <a:tcPr/>
                </a:tc>
                <a:tc hMerge="1">
                  <a:txBody>
                    <a:bodyPr/>
                    <a:lstStyle/>
                    <a:p>
                      <a:endParaRPr lang="en-ZA"/>
                    </a:p>
                  </a:txBody>
                  <a:tcPr/>
                </a:tc>
              </a:tr>
              <a:tr h="21127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smtClean="0">
                          <a:ln>
                            <a:noFill/>
                          </a:ln>
                          <a:solidFill>
                            <a:schemeClr val="bg1">
                              <a:lumMod val="95000"/>
                            </a:schemeClr>
                          </a:solidFill>
                          <a:effectLst/>
                          <a:latin typeface="Arial Narrow" pitchFamily="34" charset="0"/>
                          <a:ea typeface="+mn-ea"/>
                          <a:cs typeface="Arial" charset="0"/>
                        </a:rPr>
                        <a:t>Performance Indicator </a:t>
                      </a:r>
                    </a:p>
                  </a:txBody>
                  <a:tcPr marL="91454" marR="9145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algn="ctr">
                        <a:lnSpc>
                          <a:spcPct val="115000"/>
                        </a:lnSpc>
                        <a:spcAft>
                          <a:spcPts val="0"/>
                        </a:spcAft>
                      </a:pPr>
                      <a:r>
                        <a:rPr kumimoji="0" lang="en-ZA" sz="1400" b="1" i="0" u="none" strike="noStrike" kern="1200" cap="none" normalizeH="0" baseline="0" dirty="0" smtClean="0">
                          <a:ln>
                            <a:noFill/>
                          </a:ln>
                          <a:solidFill>
                            <a:schemeClr val="bg1">
                              <a:lumMod val="95000"/>
                            </a:schemeClr>
                          </a:solidFill>
                          <a:effectLst/>
                          <a:latin typeface="Arial Narrow" pitchFamily="34" charset="0"/>
                          <a:ea typeface="+mn-ea"/>
                          <a:cs typeface="Arial" charset="0"/>
                        </a:rPr>
                        <a:t>Baseline </a:t>
                      </a:r>
                      <a:endParaRPr kumimoji="0" lang="en-ZA" sz="1400" b="1" i="0" u="none" strike="noStrike" kern="1200" cap="none" normalizeH="0" baseline="0" dirty="0">
                        <a:ln>
                          <a:noFill/>
                        </a:ln>
                        <a:solidFill>
                          <a:schemeClr val="bg1">
                            <a:lumMod val="95000"/>
                          </a:schemeClr>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algn="ctr">
                        <a:lnSpc>
                          <a:spcPct val="115000"/>
                        </a:lnSpc>
                        <a:spcAft>
                          <a:spcPts val="0"/>
                        </a:spcAft>
                      </a:pPr>
                      <a:r>
                        <a:rPr kumimoji="0" lang="en-ZA" sz="1400" b="1" i="0" u="none" strike="noStrike" kern="1200" cap="none" normalizeH="0" baseline="0" dirty="0" smtClean="0">
                          <a:ln>
                            <a:noFill/>
                          </a:ln>
                          <a:solidFill>
                            <a:schemeClr val="bg1">
                              <a:lumMod val="95000"/>
                            </a:schemeClr>
                          </a:solidFill>
                          <a:effectLst/>
                          <a:latin typeface="Arial Narrow" pitchFamily="34" charset="0"/>
                          <a:ea typeface="+mn-ea"/>
                          <a:cs typeface="Arial" charset="0"/>
                        </a:rPr>
                        <a:t>Annual target </a:t>
                      </a:r>
                    </a:p>
                    <a:p>
                      <a:pPr algn="ctr">
                        <a:lnSpc>
                          <a:spcPct val="115000"/>
                        </a:lnSpc>
                        <a:spcAft>
                          <a:spcPts val="0"/>
                        </a:spcAft>
                      </a:pPr>
                      <a:r>
                        <a:rPr kumimoji="0" lang="en-ZA" sz="1400" b="1" i="0" u="none" strike="noStrike" kern="1200" cap="none" normalizeH="0" baseline="0" dirty="0" smtClean="0">
                          <a:ln>
                            <a:noFill/>
                          </a:ln>
                          <a:solidFill>
                            <a:schemeClr val="bg1">
                              <a:lumMod val="95000"/>
                            </a:schemeClr>
                          </a:solidFill>
                          <a:effectLst/>
                          <a:latin typeface="Arial Narrow" pitchFamily="34" charset="0"/>
                          <a:ea typeface="+mn-ea"/>
                          <a:cs typeface="Arial" charset="0"/>
                        </a:rPr>
                        <a:t>2014/15</a:t>
                      </a:r>
                      <a:endParaRPr kumimoji="0" lang="en-ZA" sz="1400" b="1" i="0" u="none" strike="noStrike" kern="1200" cap="none" normalizeH="0" baseline="0" dirty="0">
                        <a:ln>
                          <a:noFill/>
                        </a:ln>
                        <a:solidFill>
                          <a:schemeClr val="bg1">
                            <a:lumMod val="95000"/>
                          </a:schemeClr>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algn="ctr">
                        <a:lnSpc>
                          <a:spcPct val="115000"/>
                        </a:lnSpc>
                        <a:spcAft>
                          <a:spcPts val="0"/>
                        </a:spcAft>
                      </a:pPr>
                      <a:r>
                        <a:rPr kumimoji="0" lang="en-ZA" sz="1400" b="1" i="0" u="none" strike="noStrike" kern="1200" cap="none" normalizeH="0" baseline="0" dirty="0" smtClean="0">
                          <a:ln>
                            <a:noFill/>
                          </a:ln>
                          <a:solidFill>
                            <a:schemeClr val="bg1">
                              <a:lumMod val="95000"/>
                            </a:schemeClr>
                          </a:solidFill>
                          <a:effectLst/>
                          <a:latin typeface="Arial Narrow" pitchFamily="34" charset="0"/>
                          <a:ea typeface="+mn-ea"/>
                          <a:cs typeface="Arial" charset="0"/>
                        </a:rPr>
                        <a:t>Achievements/Challenges/Corrective measures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r>
              <a:tr h="76544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spc="0" normalizeH="0" baseline="0" noProof="0" dirty="0" smtClean="0">
                          <a:ln>
                            <a:noFill/>
                          </a:ln>
                          <a:solidFill>
                            <a:prstClr val="black"/>
                          </a:solidFill>
                          <a:effectLst/>
                          <a:uLnTx/>
                          <a:uFillTx/>
                          <a:latin typeface="Arial Narrow" pitchFamily="34" charset="0"/>
                          <a:ea typeface="+mn-ea"/>
                          <a:cs typeface="+mn-cs"/>
                        </a:rPr>
                        <a:t>Number of Waste management instruments developed and implemented</a:t>
                      </a:r>
                      <a:endParaRPr kumimoji="0" lang="en-US" sz="1400" b="1" i="0" u="none" strike="noStrike" kern="1200" cap="none" spc="0" normalizeH="0" baseline="0" noProof="0" dirty="0" smtClean="0">
                        <a:ln>
                          <a:noFill/>
                        </a:ln>
                        <a:solidFill>
                          <a:prstClr val="black"/>
                        </a:solidFill>
                        <a:effectLst/>
                        <a:uLnTx/>
                        <a:uFillTx/>
                        <a:latin typeface="Arial Narrow" pitchFamily="34" charset="0"/>
                        <a:ea typeface="+mn-ea"/>
                        <a:cs typeface="+mn-cs"/>
                      </a:endParaRPr>
                    </a:p>
                  </a:txBody>
                  <a:tcPr marL="45728" marR="45728" marT="45735" marB="4573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a:txBody>
                    <a:bodyPr/>
                    <a:lstStyle/>
                    <a:p>
                      <a:pPr algn="just">
                        <a:lnSpc>
                          <a:spcPct val="115000"/>
                        </a:lnSpc>
                        <a:spcAft>
                          <a:spcPts val="0"/>
                        </a:spcAft>
                      </a:pPr>
                      <a:r>
                        <a:rPr kumimoji="0" lang="en-ZA" sz="1400" b="0" i="0" u="none" strike="noStrike" kern="1200" cap="none" spc="0" normalizeH="0" baseline="0" dirty="0">
                          <a:ln>
                            <a:noFill/>
                          </a:ln>
                          <a:solidFill>
                            <a:prstClr val="black"/>
                          </a:solidFill>
                          <a:effectLst/>
                          <a:uLnTx/>
                          <a:uFillTx/>
                          <a:latin typeface="Arial Narrow" pitchFamily="34" charset="0"/>
                          <a:ea typeface="+mn-ea"/>
                          <a:cs typeface="+mn-cs"/>
                        </a:rPr>
                        <a:t>Waste Act and</a:t>
                      </a:r>
                    </a:p>
                    <a:p>
                      <a:pPr algn="just">
                        <a:lnSpc>
                          <a:spcPct val="115000"/>
                        </a:lnSpc>
                        <a:spcAft>
                          <a:spcPts val="0"/>
                        </a:spcAft>
                      </a:pPr>
                      <a:r>
                        <a:rPr kumimoji="0" lang="en-ZA" sz="1400" b="0" i="0" u="none" strike="noStrike" kern="1200" cap="none" spc="0" normalizeH="0" baseline="0" dirty="0">
                          <a:ln>
                            <a:noFill/>
                          </a:ln>
                          <a:solidFill>
                            <a:prstClr val="black"/>
                          </a:solidFill>
                          <a:effectLst/>
                          <a:uLnTx/>
                          <a:uFillTx/>
                          <a:latin typeface="Arial Narrow" pitchFamily="34" charset="0"/>
                          <a:ea typeface="+mn-ea"/>
                          <a:cs typeface="+mn-cs"/>
                        </a:rPr>
                        <a:t>Regulations</a:t>
                      </a:r>
                    </a:p>
                    <a:p>
                      <a:pPr algn="just">
                        <a:lnSpc>
                          <a:spcPct val="115000"/>
                        </a:lnSpc>
                        <a:spcAft>
                          <a:spcPts val="0"/>
                        </a:spcAft>
                      </a:pPr>
                      <a:r>
                        <a:rPr kumimoji="0" lang="en-ZA" sz="1400" b="0" i="0" u="none" strike="noStrike" kern="1200" cap="none" spc="0" normalizeH="0" baseline="0" dirty="0">
                          <a:ln>
                            <a:noFill/>
                          </a:ln>
                          <a:solidFill>
                            <a:prstClr val="black"/>
                          </a:solidFill>
                          <a:effectLst/>
                          <a:uLnTx/>
                          <a:uFillTx/>
                          <a:latin typeface="Arial Narrow" pitchFamily="34" charset="0"/>
                          <a:ea typeface="+mn-ea"/>
                          <a:cs typeface="+mn-cs"/>
                        </a:rPr>
                        <a:t>National Waste</a:t>
                      </a:r>
                    </a:p>
                    <a:p>
                      <a:pPr algn="just">
                        <a:lnSpc>
                          <a:spcPct val="115000"/>
                        </a:lnSpc>
                        <a:spcAft>
                          <a:spcPts val="0"/>
                        </a:spcAft>
                      </a:pPr>
                      <a:r>
                        <a:rPr kumimoji="0" lang="en-ZA" sz="1400" b="0" i="0" u="none" strike="noStrike" kern="1200" cap="none" spc="0" normalizeH="0" baseline="0" dirty="0">
                          <a:ln>
                            <a:noFill/>
                          </a:ln>
                          <a:solidFill>
                            <a:prstClr val="black"/>
                          </a:solidFill>
                          <a:effectLst/>
                          <a:uLnTx/>
                          <a:uFillTx/>
                          <a:latin typeface="Arial Narrow" pitchFamily="34" charset="0"/>
                          <a:ea typeface="+mn-ea"/>
                          <a:cs typeface="+mn-cs"/>
                        </a:rPr>
                        <a:t>Management Strategy</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a:lnSpc>
                          <a:spcPct val="115000"/>
                        </a:lnSpc>
                        <a:spcAft>
                          <a:spcPts val="0"/>
                        </a:spcAft>
                      </a:pPr>
                      <a:r>
                        <a:rPr kumimoji="0" lang="en-ZA" sz="1400" b="0" i="0" u="none" strike="noStrike" kern="1200" cap="none" spc="0" normalizeH="0" baseline="0" dirty="0">
                          <a:ln>
                            <a:noFill/>
                          </a:ln>
                          <a:solidFill>
                            <a:prstClr val="black"/>
                          </a:solidFill>
                          <a:effectLst/>
                          <a:uLnTx/>
                          <a:uFillTx/>
                          <a:latin typeface="Arial Narrow" pitchFamily="34" charset="0"/>
                          <a:ea typeface="+mn-ea"/>
                          <a:cs typeface="+mn-cs"/>
                        </a:rPr>
                        <a:t>Draft Import-Export regulations developed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indent="0" algn="just" defTabSz="457200" rtl="0" eaLnBrk="1" fontAlgn="auto" latinLnBrk="0" hangingPunct="1">
                        <a:lnSpc>
                          <a:spcPct val="115000"/>
                        </a:lnSpc>
                        <a:spcBef>
                          <a:spcPts val="0"/>
                        </a:spcBef>
                        <a:spcAft>
                          <a:spcPts val="1000"/>
                        </a:spcAft>
                        <a:buClrTx/>
                        <a:buSzTx/>
                        <a:buFontTx/>
                        <a:buNone/>
                        <a:tabLst/>
                        <a:defRPr/>
                      </a:pPr>
                      <a:r>
                        <a:rPr kumimoji="0" lang="en-ZA" sz="1400" b="1" i="1" u="none" strike="noStrike" kern="1200" cap="none" spc="0" normalizeH="0" baseline="0" dirty="0" smtClean="0">
                          <a:ln>
                            <a:noFill/>
                          </a:ln>
                          <a:solidFill>
                            <a:prstClr val="black"/>
                          </a:solidFill>
                          <a:effectLst/>
                          <a:uLnTx/>
                          <a:uFillTx/>
                          <a:latin typeface="Arial Narrow" pitchFamily="34" charset="0"/>
                          <a:ea typeface="+mn-ea"/>
                          <a:cs typeface="+mn-cs"/>
                        </a:rPr>
                        <a:t>Progress:</a:t>
                      </a:r>
                    </a:p>
                    <a:p>
                      <a:pPr algn="just">
                        <a:lnSpc>
                          <a:spcPct val="115000"/>
                        </a:lnSpc>
                        <a:spcAft>
                          <a:spcPts val="1000"/>
                        </a:spcAft>
                      </a:pPr>
                      <a:r>
                        <a:rPr kumimoji="0" lang="en-ZA" sz="1400" b="0" i="0" u="none" strike="noStrike" kern="1200" cap="none" spc="0" normalizeH="0" baseline="0" dirty="0" smtClean="0">
                          <a:ln>
                            <a:noFill/>
                          </a:ln>
                          <a:solidFill>
                            <a:prstClr val="black"/>
                          </a:solidFill>
                          <a:effectLst/>
                          <a:uLnTx/>
                          <a:uFillTx/>
                          <a:latin typeface="Arial Narrow" pitchFamily="34" charset="0"/>
                          <a:ea typeface="+mn-ea"/>
                          <a:cs typeface="+mn-cs"/>
                        </a:rPr>
                        <a:t>Draft </a:t>
                      </a:r>
                      <a:r>
                        <a:rPr kumimoji="0" lang="en-ZA" sz="1400" b="0" i="0" u="none" strike="noStrike" kern="1200" cap="none" spc="0" normalizeH="0" baseline="0" dirty="0">
                          <a:ln>
                            <a:noFill/>
                          </a:ln>
                          <a:solidFill>
                            <a:prstClr val="black"/>
                          </a:solidFill>
                          <a:effectLst/>
                          <a:uLnTx/>
                          <a:uFillTx/>
                          <a:latin typeface="Arial Narrow" pitchFamily="34" charset="0"/>
                          <a:ea typeface="+mn-ea"/>
                          <a:cs typeface="+mn-cs"/>
                        </a:rPr>
                        <a:t>Import-Export regulations developed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0515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spc="0" normalizeH="0" baseline="0" noProof="0" dirty="0" smtClean="0">
                          <a:ln>
                            <a:noFill/>
                          </a:ln>
                          <a:solidFill>
                            <a:prstClr val="black"/>
                          </a:solidFill>
                          <a:effectLst/>
                          <a:uLnTx/>
                          <a:uFillTx/>
                          <a:latin typeface="Arial Narrow" pitchFamily="34" charset="0"/>
                          <a:ea typeface="+mn-ea"/>
                          <a:cs typeface="+mn-cs"/>
                        </a:rPr>
                        <a:t>Number of Waste management instruments developed and implemented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smtClean="0">
                        <a:ln>
                          <a:noFill/>
                        </a:ln>
                        <a:solidFill>
                          <a:prstClr val="black"/>
                        </a:solidFill>
                        <a:effectLst/>
                        <a:uLnTx/>
                        <a:uFillTx/>
                        <a:latin typeface="Arial Narrow" pitchFamily="34" charset="0"/>
                        <a:ea typeface="+mn-ea"/>
                        <a:cs typeface="+mn-cs"/>
                      </a:endParaRPr>
                    </a:p>
                  </a:txBody>
                  <a:tcPr marL="45728" marR="45728" marT="45735" marB="4573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Z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a:lnSpc>
                          <a:spcPct val="115000"/>
                        </a:lnSpc>
                        <a:spcAft>
                          <a:spcPts val="0"/>
                        </a:spcAft>
                      </a:pPr>
                      <a:r>
                        <a:rPr kumimoji="0" lang="en-ZA" sz="1400" b="0" i="0" u="none" strike="noStrike" kern="1200" cap="none" spc="0" normalizeH="0" baseline="0" dirty="0">
                          <a:ln>
                            <a:noFill/>
                          </a:ln>
                          <a:solidFill>
                            <a:prstClr val="black"/>
                          </a:solidFill>
                          <a:effectLst/>
                          <a:uLnTx/>
                          <a:uFillTx/>
                          <a:latin typeface="Arial Narrow" pitchFamily="34" charset="0"/>
                          <a:ea typeface="+mn-ea"/>
                          <a:cs typeface="+mn-cs"/>
                        </a:rPr>
                        <a:t>Draft Norms &amp; Standards/Guidelines</a:t>
                      </a:r>
                    </a:p>
                    <a:p>
                      <a:pPr algn="l">
                        <a:lnSpc>
                          <a:spcPct val="115000"/>
                        </a:lnSpc>
                        <a:spcAft>
                          <a:spcPts val="0"/>
                        </a:spcAft>
                      </a:pPr>
                      <a:r>
                        <a:rPr kumimoji="0" lang="en-ZA" sz="1400" b="0" i="0" u="none" strike="noStrike" kern="1200" cap="none" spc="0" normalizeH="0" baseline="0" dirty="0">
                          <a:ln>
                            <a:noFill/>
                          </a:ln>
                          <a:solidFill>
                            <a:prstClr val="black"/>
                          </a:solidFill>
                          <a:effectLst/>
                          <a:uLnTx/>
                          <a:uFillTx/>
                          <a:latin typeface="Arial Narrow" pitchFamily="34" charset="0"/>
                          <a:ea typeface="+mn-ea"/>
                          <a:cs typeface="+mn-cs"/>
                        </a:rPr>
                        <a:t>for Preparation of Waste Derived </a:t>
                      </a:r>
                      <a:r>
                        <a:rPr kumimoji="0" lang="en-ZA" sz="1400" b="0" i="0" u="none" strike="noStrike" kern="1200" cap="none" spc="0" normalizeH="0" baseline="0" dirty="0" smtClean="0">
                          <a:ln>
                            <a:noFill/>
                          </a:ln>
                          <a:solidFill>
                            <a:prstClr val="black"/>
                          </a:solidFill>
                          <a:effectLst/>
                          <a:uLnTx/>
                          <a:uFillTx/>
                          <a:latin typeface="Arial Narrow" pitchFamily="34" charset="0"/>
                          <a:ea typeface="+mn-ea"/>
                          <a:cs typeface="+mn-cs"/>
                        </a:rPr>
                        <a:t>Fuels (WDF</a:t>
                      </a:r>
                      <a:r>
                        <a:rPr kumimoji="0" lang="en-ZA" sz="1400" b="0" i="0" u="none" strike="noStrike" kern="1200" cap="none" spc="0" normalizeH="0" baseline="0" dirty="0">
                          <a:ln>
                            <a:noFill/>
                          </a:ln>
                          <a:solidFill>
                            <a:prstClr val="black"/>
                          </a:solidFill>
                          <a:effectLst/>
                          <a:uLnTx/>
                          <a:uFillTx/>
                          <a:latin typeface="Arial Narrow" pitchFamily="34" charset="0"/>
                          <a:ea typeface="+mn-ea"/>
                          <a:cs typeface="+mn-cs"/>
                        </a:rPr>
                        <a:t>) developed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indent="0" algn="just" defTabSz="457200" rtl="0" eaLnBrk="1" fontAlgn="auto" latinLnBrk="0" hangingPunct="1">
                        <a:lnSpc>
                          <a:spcPct val="115000"/>
                        </a:lnSpc>
                        <a:spcBef>
                          <a:spcPts val="0"/>
                        </a:spcBef>
                        <a:spcAft>
                          <a:spcPts val="1000"/>
                        </a:spcAft>
                        <a:buClrTx/>
                        <a:buSzTx/>
                        <a:buFontTx/>
                        <a:buNone/>
                        <a:tabLst/>
                        <a:defRPr/>
                      </a:pPr>
                      <a:r>
                        <a:rPr kumimoji="0" lang="en-ZA" sz="1400" b="1" i="1" u="none" strike="noStrike" kern="1200" cap="none" spc="0" normalizeH="0" baseline="0" dirty="0" smtClean="0">
                          <a:ln>
                            <a:noFill/>
                          </a:ln>
                          <a:solidFill>
                            <a:prstClr val="black"/>
                          </a:solidFill>
                          <a:effectLst/>
                          <a:uLnTx/>
                          <a:uFillTx/>
                          <a:latin typeface="Arial Narrow" pitchFamily="34" charset="0"/>
                          <a:ea typeface="+mn-ea"/>
                          <a:cs typeface="+mn-cs"/>
                        </a:rPr>
                        <a:t>Progress:</a:t>
                      </a:r>
                    </a:p>
                    <a:p>
                      <a:pPr algn="just">
                        <a:lnSpc>
                          <a:spcPct val="115000"/>
                        </a:lnSpc>
                        <a:spcAft>
                          <a:spcPts val="1000"/>
                        </a:spcAft>
                      </a:pPr>
                      <a:r>
                        <a:rPr kumimoji="0" lang="en-ZA" sz="1400" b="0" i="0" u="none" strike="noStrike" kern="1200" cap="none" spc="0" normalizeH="0" baseline="0" dirty="0" smtClean="0">
                          <a:ln>
                            <a:noFill/>
                          </a:ln>
                          <a:solidFill>
                            <a:prstClr val="black"/>
                          </a:solidFill>
                          <a:effectLst/>
                          <a:uLnTx/>
                          <a:uFillTx/>
                          <a:latin typeface="Arial Narrow" pitchFamily="34" charset="0"/>
                          <a:ea typeface="+mn-ea"/>
                          <a:cs typeface="+mn-cs"/>
                        </a:rPr>
                        <a:t>Best </a:t>
                      </a:r>
                      <a:r>
                        <a:rPr kumimoji="0" lang="en-ZA" sz="1400" b="0" i="0" u="none" strike="noStrike" kern="1200" cap="none" spc="0" normalizeH="0" baseline="0" dirty="0">
                          <a:ln>
                            <a:noFill/>
                          </a:ln>
                          <a:solidFill>
                            <a:prstClr val="black"/>
                          </a:solidFill>
                          <a:effectLst/>
                          <a:uLnTx/>
                          <a:uFillTx/>
                          <a:latin typeface="Arial Narrow" pitchFamily="34" charset="0"/>
                          <a:ea typeface="+mn-ea"/>
                          <a:cs typeface="+mn-cs"/>
                        </a:rPr>
                        <a:t>practice guideline for preparation of Waste Derived Fuel developed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0515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spc="0" normalizeH="0" baseline="0" noProof="0" dirty="0" smtClean="0">
                          <a:ln>
                            <a:noFill/>
                          </a:ln>
                          <a:solidFill>
                            <a:prstClr val="black"/>
                          </a:solidFill>
                          <a:effectLst/>
                          <a:uLnTx/>
                          <a:uFillTx/>
                          <a:latin typeface="Arial Narrow" pitchFamily="34" charset="0"/>
                          <a:ea typeface="+mn-ea"/>
                          <a:cs typeface="+mn-cs"/>
                        </a:rPr>
                        <a:t>Number of Waste management instruments developed and implemented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smtClean="0">
                        <a:ln>
                          <a:noFill/>
                        </a:ln>
                        <a:solidFill>
                          <a:prstClr val="black"/>
                        </a:solidFill>
                        <a:effectLst/>
                        <a:uLnTx/>
                        <a:uFillTx/>
                        <a:latin typeface="Arial Narrow" pitchFamily="34" charset="0"/>
                        <a:ea typeface="+mn-ea"/>
                        <a:cs typeface="+mn-cs"/>
                      </a:endParaRPr>
                    </a:p>
                  </a:txBody>
                  <a:tcPr marL="45728" marR="45728" marT="45735" marB="4573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algn="just">
                        <a:lnSpc>
                          <a:spcPct val="115000"/>
                        </a:lnSpc>
                        <a:spcAft>
                          <a:spcPts val="0"/>
                        </a:spcAft>
                      </a:pPr>
                      <a:endParaRPr kumimoji="0" lang="en-ZA" sz="1200" b="0" i="0" u="none" strike="noStrike" kern="1200" cap="none" spc="0" normalizeH="0" baseline="0" dirty="0" smtClean="0">
                        <a:ln>
                          <a:noFill/>
                        </a:ln>
                        <a:solidFill>
                          <a:prstClr val="black"/>
                        </a:solidFill>
                        <a:effectLst/>
                        <a:uLnTx/>
                        <a:uFillTx/>
                        <a:latin typeface="Arial Narrow" pitchFamily="34" charset="0"/>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a:lnSpc>
                          <a:spcPct val="115000"/>
                        </a:lnSpc>
                        <a:spcAft>
                          <a:spcPts val="0"/>
                        </a:spcAft>
                      </a:pPr>
                      <a:r>
                        <a:rPr kumimoji="0" lang="en-ZA" sz="1400" b="0" i="0" u="none" strike="noStrike" kern="1200" cap="none" spc="0" normalizeH="0" baseline="0" dirty="0">
                          <a:ln>
                            <a:noFill/>
                          </a:ln>
                          <a:solidFill>
                            <a:prstClr val="black"/>
                          </a:solidFill>
                          <a:effectLst/>
                          <a:uLnTx/>
                          <a:uFillTx/>
                          <a:latin typeface="Arial Narrow" pitchFamily="34" charset="0"/>
                          <a:ea typeface="+mn-ea"/>
                          <a:cs typeface="+mn-cs"/>
                        </a:rPr>
                        <a:t>Draft Norms and Standards for waste sorting, shredding,</a:t>
                      </a:r>
                    </a:p>
                    <a:p>
                      <a:pPr algn="l">
                        <a:lnSpc>
                          <a:spcPct val="115000"/>
                        </a:lnSpc>
                        <a:spcAft>
                          <a:spcPts val="0"/>
                        </a:spcAft>
                      </a:pPr>
                      <a:r>
                        <a:rPr kumimoji="0" lang="en-ZA" sz="1400" b="0" i="0" u="none" strike="noStrike" kern="1200" cap="none" spc="0" normalizeH="0" baseline="0" dirty="0">
                          <a:ln>
                            <a:noFill/>
                          </a:ln>
                          <a:solidFill>
                            <a:prstClr val="black"/>
                          </a:solidFill>
                          <a:effectLst/>
                          <a:uLnTx/>
                          <a:uFillTx/>
                          <a:latin typeface="Arial Narrow" pitchFamily="34" charset="0"/>
                          <a:ea typeface="+mn-ea"/>
                          <a:cs typeface="+mn-cs"/>
                        </a:rPr>
                        <a:t>grinding and bailing of general </a:t>
                      </a:r>
                      <a:r>
                        <a:rPr kumimoji="0" lang="en-ZA" sz="1400" b="0" i="0" u="none" strike="noStrike" kern="1200" cap="none" spc="0" normalizeH="0" baseline="0" dirty="0" smtClean="0">
                          <a:ln>
                            <a:noFill/>
                          </a:ln>
                          <a:solidFill>
                            <a:prstClr val="black"/>
                          </a:solidFill>
                          <a:effectLst/>
                          <a:uLnTx/>
                          <a:uFillTx/>
                          <a:latin typeface="Arial Narrow" pitchFamily="34" charset="0"/>
                          <a:ea typeface="+mn-ea"/>
                          <a:cs typeface="+mn-cs"/>
                        </a:rPr>
                        <a:t>waste developed</a:t>
                      </a:r>
                      <a:endParaRPr kumimoji="0" lang="en-ZA" sz="1400" b="0" i="0" u="none" strike="noStrike" kern="1200" cap="none" spc="0" normalizeH="0" baseline="0" dirty="0">
                        <a:ln>
                          <a:noFill/>
                        </a:ln>
                        <a:solidFill>
                          <a:prstClr val="black"/>
                        </a:solidFill>
                        <a:effectLst/>
                        <a:uLnTx/>
                        <a:uFillTx/>
                        <a:latin typeface="Arial Narrow" pitchFamily="34" charset="0"/>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indent="0" algn="just" defTabSz="457200" rtl="0" eaLnBrk="1" fontAlgn="auto" latinLnBrk="0" hangingPunct="1">
                        <a:lnSpc>
                          <a:spcPct val="115000"/>
                        </a:lnSpc>
                        <a:spcBef>
                          <a:spcPts val="0"/>
                        </a:spcBef>
                        <a:spcAft>
                          <a:spcPts val="1000"/>
                        </a:spcAft>
                        <a:buClrTx/>
                        <a:buSzTx/>
                        <a:buFontTx/>
                        <a:buNone/>
                        <a:tabLst/>
                        <a:defRPr/>
                      </a:pPr>
                      <a:r>
                        <a:rPr kumimoji="0" lang="en-ZA" sz="1400" b="1" i="1" u="none" strike="noStrike" kern="1200" cap="none" spc="0" normalizeH="0" baseline="0" dirty="0" smtClean="0">
                          <a:ln>
                            <a:noFill/>
                          </a:ln>
                          <a:solidFill>
                            <a:prstClr val="black"/>
                          </a:solidFill>
                          <a:effectLst/>
                          <a:uLnTx/>
                          <a:uFillTx/>
                          <a:latin typeface="Arial Narrow" pitchFamily="34" charset="0"/>
                          <a:ea typeface="+mn-ea"/>
                          <a:cs typeface="+mn-cs"/>
                        </a:rPr>
                        <a:t>Progress:</a:t>
                      </a:r>
                    </a:p>
                    <a:p>
                      <a:pPr algn="just">
                        <a:lnSpc>
                          <a:spcPct val="115000"/>
                        </a:lnSpc>
                        <a:spcAft>
                          <a:spcPts val="1000"/>
                        </a:spcAft>
                      </a:pPr>
                      <a:r>
                        <a:rPr kumimoji="0" lang="en-ZA" sz="1400" b="0" i="0" u="none" strike="noStrike" kern="1200" cap="none" spc="0" normalizeH="0" baseline="0" dirty="0" smtClean="0">
                          <a:ln>
                            <a:noFill/>
                          </a:ln>
                          <a:solidFill>
                            <a:prstClr val="black"/>
                          </a:solidFill>
                          <a:effectLst/>
                          <a:uLnTx/>
                          <a:uFillTx/>
                          <a:latin typeface="Arial Narrow" pitchFamily="34" charset="0"/>
                          <a:ea typeface="+mn-ea"/>
                          <a:cs typeface="+mn-cs"/>
                        </a:rPr>
                        <a:t>Draft </a:t>
                      </a:r>
                      <a:r>
                        <a:rPr kumimoji="0" lang="en-ZA" sz="1400" b="0" i="0" u="none" strike="noStrike" kern="1200" cap="none" spc="0" normalizeH="0" baseline="0" dirty="0">
                          <a:ln>
                            <a:noFill/>
                          </a:ln>
                          <a:solidFill>
                            <a:prstClr val="black"/>
                          </a:solidFill>
                          <a:effectLst/>
                          <a:uLnTx/>
                          <a:uFillTx/>
                          <a:latin typeface="Arial Narrow" pitchFamily="34" charset="0"/>
                          <a:ea typeface="+mn-ea"/>
                          <a:cs typeface="+mn-cs"/>
                        </a:rPr>
                        <a:t>norms and standards developed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2" name="Slide Number Placeholder 1"/>
          <p:cNvSpPr>
            <a:spLocks noGrp="1"/>
          </p:cNvSpPr>
          <p:nvPr>
            <p:ph type="sldNum" sz="quarter" idx="12"/>
          </p:nvPr>
        </p:nvSpPr>
        <p:spPr/>
        <p:txBody>
          <a:bodyPr/>
          <a:lstStyle/>
          <a:p>
            <a:pPr>
              <a:defRPr/>
            </a:pPr>
            <a:fld id="{9C457303-9F10-4D8F-8D76-077531F17F12}" type="slidenum">
              <a:rPr lang="en-US" smtClean="0">
                <a:solidFill>
                  <a:prstClr val="black">
                    <a:tint val="75000"/>
                  </a:prstClr>
                </a:solidFill>
              </a:rPr>
              <a:pPr>
                <a:defRPr/>
              </a:pPr>
              <a:t>89</a:t>
            </a:fld>
            <a:endParaRPr lang="en-US">
              <a:solidFill>
                <a:prstClr val="black">
                  <a:tint val="75000"/>
                </a:prstClr>
              </a:solidFill>
            </a:endParaRPr>
          </a:p>
        </p:txBody>
      </p:sp>
    </p:spTree>
    <p:extLst>
      <p:ext uri="{BB962C8B-B14F-4D97-AF65-F5344CB8AC3E}">
        <p14:creationId xmlns:p14="http://schemas.microsoft.com/office/powerpoint/2010/main" val="15216138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Title 1"/>
          <p:cNvSpPr>
            <a:spLocks noGrp="1"/>
          </p:cNvSpPr>
          <p:nvPr>
            <p:ph type="title"/>
          </p:nvPr>
        </p:nvSpPr>
        <p:spPr>
          <a:xfrm>
            <a:off x="488950" y="229951"/>
            <a:ext cx="8229600" cy="373061"/>
          </a:xfrm>
        </p:spPr>
        <p:txBody>
          <a:bodyPr/>
          <a:lstStyle/>
          <a:p>
            <a:pPr eaLnBrk="1" hangingPunct="1"/>
            <a:r>
              <a:rPr lang="en-US" altLang="en-US" sz="2600" dirty="0">
                <a:solidFill>
                  <a:srgbClr val="008000"/>
                </a:solidFill>
              </a:rPr>
              <a:t>PROGRAMME </a:t>
            </a:r>
            <a:r>
              <a:rPr lang="en-US" altLang="en-US" sz="2600" dirty="0" smtClean="0">
                <a:solidFill>
                  <a:srgbClr val="008000"/>
                </a:solidFill>
              </a:rPr>
              <a:t>1: </a:t>
            </a:r>
            <a:r>
              <a:rPr lang="en-US" altLang="en-US" sz="2600" dirty="0">
                <a:solidFill>
                  <a:srgbClr val="008000"/>
                </a:solidFill>
              </a:rPr>
              <a:t>ADMINISTRATION</a:t>
            </a:r>
          </a:p>
        </p:txBody>
      </p:sp>
      <p:graphicFrame>
        <p:nvGraphicFramePr>
          <p:cNvPr id="4" name="Group 121"/>
          <p:cNvGraphicFramePr>
            <a:graphicFrameLocks noGrp="1"/>
          </p:cNvGraphicFramePr>
          <p:nvPr>
            <p:ph idx="1"/>
            <p:extLst>
              <p:ext uri="{D42A27DB-BD31-4B8C-83A1-F6EECF244321}">
                <p14:modId xmlns:p14="http://schemas.microsoft.com/office/powerpoint/2010/main" val="2395909342"/>
              </p:ext>
            </p:extLst>
          </p:nvPr>
        </p:nvGraphicFramePr>
        <p:xfrm>
          <a:off x="218365" y="893475"/>
          <a:ext cx="8679974" cy="4312504"/>
        </p:xfrm>
        <a:graphic>
          <a:graphicData uri="http://schemas.openxmlformats.org/drawingml/2006/table">
            <a:tbl>
              <a:tblPr/>
              <a:tblGrid>
                <a:gridCol w="1842447"/>
                <a:gridCol w="1815152"/>
                <a:gridCol w="1569493"/>
                <a:gridCol w="3452882"/>
              </a:tblGrid>
              <a:tr h="323434">
                <a:tc gridSpan="4">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chemeClr val="bg1"/>
                          </a:solidFill>
                          <a:effectLst/>
                          <a:latin typeface="Arial Narrow" pitchFamily="34" charset="0"/>
                          <a:ea typeface="+mn-ea"/>
                          <a:cs typeface="Arial" charset="0"/>
                        </a:rPr>
                        <a:t>SO: </a:t>
                      </a:r>
                      <a:r>
                        <a:rPr lang="en-ZA" sz="1400" b="1" kern="1200" dirty="0" smtClean="0">
                          <a:solidFill>
                            <a:schemeClr val="bg1"/>
                          </a:solidFill>
                          <a:effectLst/>
                          <a:latin typeface="Arial Narrow" panose="020B0606020202030204" pitchFamily="34" charset="0"/>
                          <a:ea typeface="+mn-ea"/>
                          <a:cs typeface="+mn-cs"/>
                        </a:rPr>
                        <a:t>Efficient and Effective Information Technology service</a:t>
                      </a:r>
                      <a:endParaRPr kumimoji="0" lang="en-ZA" sz="1400" b="1" i="0" u="none" strike="noStrike" kern="1200" cap="none" normalizeH="0" baseline="0" dirty="0" smtClean="0">
                        <a:ln>
                          <a:noFill/>
                        </a:ln>
                        <a:solidFill>
                          <a:schemeClr val="bg1"/>
                        </a:solidFill>
                        <a:effectLst/>
                        <a:latin typeface="Arial Narrow" pitchFamily="34" charset="0"/>
                        <a:ea typeface="+mn-ea"/>
                        <a:cs typeface="Arial" charset="0"/>
                      </a:endParaRPr>
                    </a:p>
                  </a:txBody>
                  <a:tcPr marL="91454" marR="9145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hMerge="1">
                  <a:txBody>
                    <a:bodyPr/>
                    <a:lstStyle/>
                    <a:p>
                      <a:endParaRPr lang="en-ZA"/>
                    </a:p>
                  </a:txBody>
                  <a:tcPr/>
                </a:tc>
                <a:tc hMerge="1">
                  <a:txBody>
                    <a:bodyPr/>
                    <a:lstStyle/>
                    <a:p>
                      <a:endParaRPr lang="en-ZA"/>
                    </a:p>
                  </a:txBody>
                  <a:tcPr/>
                </a:tc>
                <a:tc hMerge="1">
                  <a:txBody>
                    <a:bodyPr/>
                    <a:lstStyle/>
                    <a:p>
                      <a:endParaRPr lang="en-ZA"/>
                    </a:p>
                  </a:txBody>
                  <a:tcPr/>
                </a:tc>
              </a:tr>
              <a:tr h="25265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smtClean="0">
                          <a:ln>
                            <a:noFill/>
                          </a:ln>
                          <a:solidFill>
                            <a:schemeClr val="bg1"/>
                          </a:solidFill>
                          <a:effectLst/>
                          <a:latin typeface="Arial Narrow" pitchFamily="34" charset="0"/>
                          <a:ea typeface="+mn-ea"/>
                          <a:cs typeface="Arial" charset="0"/>
                        </a:rPr>
                        <a:t>Performance indicator </a:t>
                      </a:r>
                      <a:endParaRPr kumimoji="0" lang="en-US" sz="1400" b="1" i="0" u="none" strike="noStrike" kern="1200" cap="none" normalizeH="0" baseline="0" dirty="0" smtClean="0">
                        <a:ln>
                          <a:noFill/>
                        </a:ln>
                        <a:solidFill>
                          <a:schemeClr val="bg1"/>
                        </a:solidFill>
                        <a:effectLst/>
                        <a:latin typeface="Arial Narrow" pitchFamily="34" charset="0"/>
                        <a:ea typeface="+mn-ea"/>
                        <a:cs typeface="Arial" charset="0"/>
                      </a:endParaRPr>
                    </a:p>
                  </a:txBody>
                  <a:tcPr marL="91454" marR="9145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algn="ctr">
                        <a:lnSpc>
                          <a:spcPct val="115000"/>
                        </a:lnSpc>
                        <a:spcAft>
                          <a:spcPts val="0"/>
                        </a:spcAft>
                      </a:pPr>
                      <a:r>
                        <a:rPr kumimoji="0" lang="en-ZA" sz="1400" b="1" i="0" u="none" strike="noStrike" kern="1200" cap="none" normalizeH="0" baseline="0" dirty="0" smtClean="0">
                          <a:ln>
                            <a:noFill/>
                          </a:ln>
                          <a:solidFill>
                            <a:schemeClr val="bg1"/>
                          </a:solidFill>
                          <a:effectLst/>
                          <a:latin typeface="Arial Narrow" pitchFamily="34" charset="0"/>
                          <a:ea typeface="+mn-ea"/>
                          <a:cs typeface="Arial" charset="0"/>
                        </a:rPr>
                        <a:t>Baseline </a:t>
                      </a:r>
                      <a:endParaRPr kumimoji="0" lang="en-ZA" sz="1400" b="1" i="0" u="none" strike="noStrike" kern="1200" cap="none" normalizeH="0" baseline="0" dirty="0">
                        <a:ln>
                          <a:noFill/>
                        </a:ln>
                        <a:solidFill>
                          <a:schemeClr val="bg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algn="ctr">
                        <a:lnSpc>
                          <a:spcPct val="115000"/>
                        </a:lnSpc>
                        <a:spcAft>
                          <a:spcPts val="0"/>
                        </a:spcAft>
                      </a:pPr>
                      <a:r>
                        <a:rPr kumimoji="0" lang="en-ZA" sz="1400" b="1" i="0" u="none" strike="noStrike" kern="1200" cap="none" normalizeH="0" baseline="0" dirty="0" smtClean="0">
                          <a:ln>
                            <a:noFill/>
                          </a:ln>
                          <a:solidFill>
                            <a:schemeClr val="bg1"/>
                          </a:solidFill>
                          <a:effectLst/>
                          <a:latin typeface="Arial Narrow" pitchFamily="34" charset="0"/>
                          <a:ea typeface="+mn-ea"/>
                          <a:cs typeface="Arial" charset="0"/>
                        </a:rPr>
                        <a:t>Annual target </a:t>
                      </a:r>
                    </a:p>
                    <a:p>
                      <a:pPr algn="ctr">
                        <a:lnSpc>
                          <a:spcPct val="115000"/>
                        </a:lnSpc>
                        <a:spcAft>
                          <a:spcPts val="0"/>
                        </a:spcAft>
                      </a:pPr>
                      <a:r>
                        <a:rPr kumimoji="0" lang="en-ZA" sz="1400" b="1" i="0" u="none" strike="noStrike" kern="1200" cap="none" normalizeH="0" baseline="0" dirty="0" smtClean="0">
                          <a:ln>
                            <a:noFill/>
                          </a:ln>
                          <a:solidFill>
                            <a:schemeClr val="bg1"/>
                          </a:solidFill>
                          <a:effectLst/>
                          <a:latin typeface="Arial Narrow" pitchFamily="34" charset="0"/>
                          <a:ea typeface="+mn-ea"/>
                          <a:cs typeface="Arial" charset="0"/>
                        </a:rPr>
                        <a:t>2014/15</a:t>
                      </a:r>
                      <a:endParaRPr kumimoji="0" lang="en-ZA" sz="1400" b="1" i="0" u="none" strike="noStrike" kern="1200" cap="none" normalizeH="0" baseline="0" dirty="0">
                        <a:ln>
                          <a:noFill/>
                        </a:ln>
                        <a:solidFill>
                          <a:schemeClr val="bg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smtClean="0">
                          <a:ln>
                            <a:noFill/>
                          </a:ln>
                          <a:solidFill>
                            <a:schemeClr val="bg1"/>
                          </a:solidFill>
                          <a:effectLst/>
                          <a:latin typeface="Arial Narrow" pitchFamily="34" charset="0"/>
                          <a:ea typeface="+mn-ea"/>
                          <a:cs typeface="Arial" charset="0"/>
                        </a:rPr>
                        <a:t>Achievements/Challenges/Corrective measures</a:t>
                      </a:r>
                    </a:p>
                  </a:txBody>
                  <a:tcPr marL="91454" marR="9145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r>
              <a:tr h="505943">
                <a:tc>
                  <a:txBody>
                    <a:bodyPr/>
                    <a:lstStyle/>
                    <a:p>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Number of funded Master System Plan (MSP)</a:t>
                      </a:r>
                    </a:p>
                    <a:p>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initiatives implemented (as</a:t>
                      </a:r>
                    </a:p>
                    <a:p>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per the schedule)</a:t>
                      </a:r>
                    </a:p>
                  </a:txBody>
                  <a:tcPr marL="45728" marR="45728"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just">
                        <a:lnSpc>
                          <a:spcPct val="115000"/>
                        </a:lnSpc>
                        <a:spcAft>
                          <a:spcPts val="0"/>
                        </a:spcAft>
                      </a:pPr>
                      <a:r>
                        <a:rPr kumimoji="0" lang="en-ZA" sz="1400" b="0" i="0" u="none" strike="noStrike" kern="1200" cap="none" normalizeH="0" baseline="0" dirty="0">
                          <a:ln>
                            <a:noFill/>
                          </a:ln>
                          <a:solidFill>
                            <a:schemeClr val="tx1"/>
                          </a:solidFill>
                          <a:effectLst/>
                          <a:latin typeface="Arial Narrow" pitchFamily="34" charset="0"/>
                          <a:ea typeface="+mn-ea"/>
                          <a:cs typeface="Arial" charset="0"/>
                        </a:rPr>
                        <a:t>7 initiatives implemented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just">
                        <a:lnSpc>
                          <a:spcPct val="115000"/>
                        </a:lnSpc>
                        <a:spcAft>
                          <a:spcPts val="0"/>
                        </a:spcAft>
                      </a:pPr>
                      <a:r>
                        <a:rPr kumimoji="0" lang="en-ZA" sz="1400" b="0" i="0" u="none" strike="noStrike" kern="1200" cap="none" normalizeH="0" baseline="0" dirty="0">
                          <a:ln>
                            <a:noFill/>
                          </a:ln>
                          <a:solidFill>
                            <a:schemeClr val="tx1"/>
                          </a:solidFill>
                          <a:effectLst/>
                          <a:latin typeface="Arial Narrow" pitchFamily="34" charset="0"/>
                          <a:ea typeface="+mn-ea"/>
                          <a:cs typeface="Arial" charset="0"/>
                        </a:rPr>
                        <a:t>9 funded Master</a:t>
                      </a:r>
                    </a:p>
                    <a:p>
                      <a:pPr algn="l">
                        <a:lnSpc>
                          <a:spcPct val="115000"/>
                        </a:lnSpc>
                        <a:spcAft>
                          <a:spcPts val="0"/>
                        </a:spcAft>
                      </a:pPr>
                      <a:r>
                        <a:rPr kumimoji="0" lang="en-ZA" sz="1400" b="0" i="0" u="none" strike="noStrike" kern="1200" cap="none" normalizeH="0" baseline="0" dirty="0">
                          <a:ln>
                            <a:noFill/>
                          </a:ln>
                          <a:solidFill>
                            <a:schemeClr val="tx1"/>
                          </a:solidFill>
                          <a:effectLst/>
                          <a:latin typeface="Arial Narrow" pitchFamily="34" charset="0"/>
                          <a:ea typeface="+mn-ea"/>
                          <a:cs typeface="Arial" charset="0"/>
                        </a:rPr>
                        <a:t>System Plan initiatives</a:t>
                      </a:r>
                    </a:p>
                    <a:p>
                      <a:pPr algn="l">
                        <a:lnSpc>
                          <a:spcPct val="115000"/>
                        </a:lnSpc>
                        <a:spcAft>
                          <a:spcPts val="0"/>
                        </a:spcAft>
                      </a:pPr>
                      <a:r>
                        <a:rPr kumimoji="0" lang="en-ZA" sz="1400" b="0" i="0" u="none" strike="noStrike" kern="1200" cap="none" normalizeH="0" baseline="0" dirty="0">
                          <a:ln>
                            <a:noFill/>
                          </a:ln>
                          <a:solidFill>
                            <a:schemeClr val="tx1"/>
                          </a:solidFill>
                          <a:effectLst/>
                          <a:latin typeface="Arial Narrow" pitchFamily="34" charset="0"/>
                          <a:ea typeface="+mn-ea"/>
                          <a:cs typeface="Arial" charset="0"/>
                        </a:rPr>
                        <a:t>implemented (per</a:t>
                      </a:r>
                    </a:p>
                    <a:p>
                      <a:pPr algn="l">
                        <a:lnSpc>
                          <a:spcPct val="115000"/>
                        </a:lnSpc>
                        <a:spcAft>
                          <a:spcPts val="0"/>
                        </a:spcAft>
                      </a:pPr>
                      <a:r>
                        <a:rPr kumimoji="0" lang="en-ZA" sz="1400" b="0" i="0" u="none" strike="noStrike" kern="1200" cap="none" normalizeH="0" baseline="0" dirty="0">
                          <a:ln>
                            <a:noFill/>
                          </a:ln>
                          <a:solidFill>
                            <a:schemeClr val="tx1"/>
                          </a:solidFill>
                          <a:effectLst/>
                          <a:latin typeface="Arial Narrow" pitchFamily="34" charset="0"/>
                          <a:ea typeface="+mn-ea"/>
                          <a:cs typeface="Arial" charset="0"/>
                        </a:rPr>
                        <a:t>schedule)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just" fontAlgn="ctr">
                        <a:lnSpc>
                          <a:spcPct val="110000"/>
                        </a:lnSpc>
                        <a:spcAft>
                          <a:spcPts val="0"/>
                        </a:spcAft>
                      </a:pPr>
                      <a:r>
                        <a:rPr lang="en-GB" sz="1400" spc="10" dirty="0">
                          <a:solidFill>
                            <a:schemeClr val="tx1"/>
                          </a:solidFill>
                          <a:effectLst/>
                          <a:latin typeface="Arial Narrow" panose="020B0606020202030204" pitchFamily="34" charset="0"/>
                          <a:ea typeface="Calibri" panose="020F0502020204030204" pitchFamily="34" charset="0"/>
                          <a:cs typeface="AvantGarde Bk BT"/>
                        </a:rPr>
                        <a:t>Progress on implementation of MSP projects : </a:t>
                      </a:r>
                      <a:endParaRPr lang="en-ZA" sz="14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p>
                      <a:pPr marL="342900" lvl="0" indent="-342900" algn="just" fontAlgn="ctr">
                        <a:lnSpc>
                          <a:spcPct val="110000"/>
                        </a:lnSpc>
                        <a:spcAft>
                          <a:spcPts val="0"/>
                        </a:spcAft>
                        <a:buFont typeface="Symbol" panose="05050102010706020507" pitchFamily="18" charset="2"/>
                        <a:buChar char=""/>
                      </a:pPr>
                      <a:r>
                        <a:rPr lang="en-GB" sz="1400" spc="10" dirty="0">
                          <a:solidFill>
                            <a:schemeClr val="tx1"/>
                          </a:solidFill>
                          <a:effectLst/>
                          <a:latin typeface="Arial Narrow" panose="020B0606020202030204" pitchFamily="34" charset="0"/>
                          <a:ea typeface="Calibri" panose="020F0502020204030204" pitchFamily="34" charset="0"/>
                          <a:cs typeface="AvantGarde Bk BT"/>
                        </a:rPr>
                        <a:t> 2 projects implemented as planned </a:t>
                      </a:r>
                      <a:endParaRPr lang="en-ZA" sz="14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p>
                      <a:pPr marL="342900" lvl="0" indent="-342900" algn="just" fontAlgn="ctr">
                        <a:lnSpc>
                          <a:spcPct val="110000"/>
                        </a:lnSpc>
                        <a:spcAft>
                          <a:spcPts val="0"/>
                        </a:spcAft>
                        <a:buFont typeface="Symbol" panose="05050102010706020507" pitchFamily="18" charset="2"/>
                        <a:buChar char=""/>
                      </a:pPr>
                      <a:r>
                        <a:rPr lang="en-GB" sz="1400" spc="10" dirty="0">
                          <a:solidFill>
                            <a:schemeClr val="tx1"/>
                          </a:solidFill>
                          <a:effectLst/>
                          <a:latin typeface="Arial Narrow" panose="020B0606020202030204" pitchFamily="34" charset="0"/>
                          <a:ea typeface="Calibri" panose="020F0502020204030204" pitchFamily="34" charset="0"/>
                          <a:cs typeface="AvantGarde Bk BT"/>
                        </a:rPr>
                        <a:t> 3 partially implemented </a:t>
                      </a:r>
                      <a:endParaRPr lang="en-ZA" sz="14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p>
                      <a:pPr marL="342900" lvl="0" indent="-342900" algn="just" fontAlgn="ctr">
                        <a:lnSpc>
                          <a:spcPct val="110000"/>
                        </a:lnSpc>
                        <a:spcAft>
                          <a:spcPts val="0"/>
                        </a:spcAft>
                        <a:buFont typeface="Symbol" panose="05050102010706020507" pitchFamily="18" charset="2"/>
                        <a:buChar char=""/>
                      </a:pPr>
                      <a:r>
                        <a:rPr lang="en-GB" sz="1400" spc="10" dirty="0">
                          <a:solidFill>
                            <a:schemeClr val="tx1"/>
                          </a:solidFill>
                          <a:effectLst/>
                          <a:latin typeface="Arial Narrow" panose="020B0606020202030204" pitchFamily="34" charset="0"/>
                          <a:ea typeface="Calibri" panose="020F0502020204030204" pitchFamily="34" charset="0"/>
                          <a:cs typeface="AvantGarde Bk BT"/>
                        </a:rPr>
                        <a:t> 2 projects delayed </a:t>
                      </a:r>
                      <a:endParaRPr lang="en-ZA" sz="14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p>
                      <a:pPr marL="342900" lvl="0" indent="-342900" algn="just" fontAlgn="ctr">
                        <a:lnSpc>
                          <a:spcPct val="110000"/>
                        </a:lnSpc>
                        <a:spcAft>
                          <a:spcPts val="0"/>
                        </a:spcAft>
                        <a:buFont typeface="Symbol" panose="05050102010706020507" pitchFamily="18" charset="2"/>
                        <a:buChar char=""/>
                      </a:pPr>
                      <a:r>
                        <a:rPr lang="en-GB" sz="1400" spc="10" dirty="0" smtClean="0">
                          <a:solidFill>
                            <a:schemeClr val="tx1"/>
                          </a:solidFill>
                          <a:effectLst/>
                          <a:latin typeface="Arial Narrow" panose="020B0606020202030204" pitchFamily="34" charset="0"/>
                          <a:ea typeface="Calibri" panose="020F0502020204030204" pitchFamily="34" charset="0"/>
                          <a:cs typeface="AvantGarde Bk BT"/>
                        </a:rPr>
                        <a:t> 1 </a:t>
                      </a:r>
                      <a:r>
                        <a:rPr lang="en-GB" sz="1400" spc="10" dirty="0">
                          <a:solidFill>
                            <a:schemeClr val="tx1"/>
                          </a:solidFill>
                          <a:effectLst/>
                          <a:latin typeface="Arial Narrow" panose="020B0606020202030204" pitchFamily="34" charset="0"/>
                          <a:ea typeface="Calibri" panose="020F0502020204030204" pitchFamily="34" charset="0"/>
                          <a:cs typeface="AvantGarde Bk BT"/>
                        </a:rPr>
                        <a:t>project on hold and 1 project cancelled </a:t>
                      </a:r>
                      <a:endParaRPr lang="en-GB" sz="1400" spc="10" dirty="0" smtClean="0">
                        <a:solidFill>
                          <a:schemeClr val="tx1"/>
                        </a:solidFill>
                        <a:effectLst/>
                        <a:latin typeface="Arial Narrow" panose="020B0606020202030204" pitchFamily="34" charset="0"/>
                        <a:ea typeface="Calibri" panose="020F0502020204030204" pitchFamily="34" charset="0"/>
                        <a:cs typeface="AvantGarde Bk BT"/>
                      </a:endParaRPr>
                    </a:p>
                    <a:p>
                      <a:pPr marL="342900" lvl="0" indent="-342900" algn="just" fontAlgn="ctr">
                        <a:lnSpc>
                          <a:spcPct val="110000"/>
                        </a:lnSpc>
                        <a:spcAft>
                          <a:spcPts val="0"/>
                        </a:spcAft>
                        <a:buFont typeface="Symbol" panose="05050102010706020507" pitchFamily="18" charset="2"/>
                        <a:buChar char=""/>
                      </a:pPr>
                      <a:endParaRPr lang="en-GB" sz="1400" spc="10" dirty="0" smtClean="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p>
                      <a:pPr marL="0" lvl="0" indent="0" algn="just" fontAlgn="ctr">
                        <a:lnSpc>
                          <a:spcPct val="110000"/>
                        </a:lnSpc>
                        <a:spcAft>
                          <a:spcPts val="0"/>
                        </a:spcAft>
                        <a:buFont typeface="Symbol" panose="05050102010706020507" pitchFamily="18" charset="2"/>
                        <a:buNone/>
                      </a:pPr>
                      <a:r>
                        <a:rPr kumimoji="0" lang="en-GB" sz="1400" b="1" i="1" u="none" strike="noStrike" kern="1200" cap="none" normalizeH="0" baseline="0" dirty="0" smtClean="0">
                          <a:ln>
                            <a:noFill/>
                          </a:ln>
                          <a:solidFill>
                            <a:schemeClr val="tx1"/>
                          </a:solidFill>
                          <a:effectLst/>
                          <a:latin typeface="Arial Narrow" pitchFamily="34" charset="0"/>
                          <a:ea typeface="+mn-ea"/>
                          <a:cs typeface="Arial" charset="0"/>
                        </a:rPr>
                        <a:t>Challenges:</a:t>
                      </a:r>
                    </a:p>
                    <a:p>
                      <a:pPr marL="0" lvl="0" indent="0" algn="just" fontAlgn="ctr">
                        <a:lnSpc>
                          <a:spcPct val="110000"/>
                        </a:lnSpc>
                        <a:spcAft>
                          <a:spcPts val="0"/>
                        </a:spcAft>
                        <a:buFont typeface="Symbol" panose="05050102010706020507" pitchFamily="18" charset="2"/>
                        <a:buNone/>
                      </a:pPr>
                      <a:r>
                        <a:rPr kumimoji="0" lang="en-GB" sz="1400" b="0" i="0" u="none" strike="noStrike" kern="1200" cap="none" normalizeH="0" baseline="0" dirty="0" smtClean="0">
                          <a:ln>
                            <a:noFill/>
                          </a:ln>
                          <a:solidFill>
                            <a:schemeClr val="tx1"/>
                          </a:solidFill>
                          <a:effectLst/>
                          <a:latin typeface="Arial Narrow" pitchFamily="34" charset="0"/>
                          <a:ea typeface="+mn-ea"/>
                          <a:cs typeface="Arial" charset="0"/>
                        </a:rPr>
                        <a:t>Lack of funds to complete all planned projects resulted in a decision to cancel, put on hold and delay implementation of some projects</a:t>
                      </a:r>
                    </a:p>
                    <a:p>
                      <a:pPr marL="0" lvl="0" indent="0" algn="just" fontAlgn="ctr">
                        <a:lnSpc>
                          <a:spcPct val="110000"/>
                        </a:lnSpc>
                        <a:spcAft>
                          <a:spcPts val="0"/>
                        </a:spcAft>
                        <a:buFont typeface="Symbol" panose="05050102010706020507" pitchFamily="18" charset="2"/>
                        <a:buNone/>
                      </a:pPr>
                      <a:endParaRPr kumimoji="0" lang="en-GB" sz="1400" b="0" i="0" u="none" strike="noStrike" kern="1200" cap="none" normalizeH="0" baseline="0" dirty="0" smtClean="0">
                        <a:ln>
                          <a:noFill/>
                        </a:ln>
                        <a:solidFill>
                          <a:schemeClr val="tx1"/>
                        </a:solidFill>
                        <a:effectLst/>
                        <a:latin typeface="Arial Narrow" pitchFamily="34" charset="0"/>
                        <a:ea typeface="+mn-ea"/>
                        <a:cs typeface="Arial" charset="0"/>
                      </a:endParaRPr>
                    </a:p>
                    <a:p>
                      <a:pPr marL="0" lvl="0" indent="0" algn="just" fontAlgn="ctr">
                        <a:lnSpc>
                          <a:spcPct val="110000"/>
                        </a:lnSpc>
                        <a:spcAft>
                          <a:spcPts val="0"/>
                        </a:spcAft>
                        <a:buFont typeface="Symbol" panose="05050102010706020507" pitchFamily="18" charset="2"/>
                        <a:buNone/>
                      </a:pPr>
                      <a:r>
                        <a:rPr kumimoji="0" lang="en-GB" sz="1400" b="1" i="1" u="none" strike="noStrike" kern="1200" cap="none" normalizeH="0" baseline="0" dirty="0" smtClean="0">
                          <a:ln>
                            <a:noFill/>
                          </a:ln>
                          <a:solidFill>
                            <a:schemeClr val="tx1"/>
                          </a:solidFill>
                          <a:effectLst/>
                          <a:latin typeface="Arial Narrow" pitchFamily="34" charset="0"/>
                          <a:ea typeface="+mn-ea"/>
                          <a:cs typeface="Arial" charset="0"/>
                        </a:rPr>
                        <a:t>Corrective measures:</a:t>
                      </a:r>
                    </a:p>
                    <a:p>
                      <a:pPr marL="0" lvl="0" indent="0" algn="just" fontAlgn="ctr">
                        <a:lnSpc>
                          <a:spcPct val="110000"/>
                        </a:lnSpc>
                        <a:spcAft>
                          <a:spcPts val="0"/>
                        </a:spcAft>
                        <a:buFont typeface="Symbol" panose="05050102010706020507" pitchFamily="18" charset="2"/>
                        <a:buNone/>
                      </a:pPr>
                      <a:r>
                        <a:rPr kumimoji="0" lang="en-GB" sz="1400" b="0" i="0" u="none" strike="noStrike" kern="1200" cap="none" normalizeH="0" baseline="0" dirty="0" smtClean="0">
                          <a:ln>
                            <a:noFill/>
                          </a:ln>
                          <a:solidFill>
                            <a:schemeClr val="tx1"/>
                          </a:solidFill>
                          <a:effectLst/>
                          <a:latin typeface="Arial Narrow" pitchFamily="34" charset="0"/>
                          <a:ea typeface="+mn-ea"/>
                          <a:cs typeface="Arial" charset="0"/>
                        </a:rPr>
                        <a:t>Funding requirements to be addressed and intervention plan developed  to fast track implementation of delayed MSP projects </a:t>
                      </a:r>
                      <a:endParaRPr kumimoji="0" lang="en-ZA" sz="14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2" name="Slide Number Placeholder 1"/>
          <p:cNvSpPr>
            <a:spLocks noGrp="1"/>
          </p:cNvSpPr>
          <p:nvPr>
            <p:ph type="sldNum" sz="quarter" idx="12"/>
          </p:nvPr>
        </p:nvSpPr>
        <p:spPr/>
        <p:txBody>
          <a:bodyPr/>
          <a:lstStyle/>
          <a:p>
            <a:pPr>
              <a:defRPr/>
            </a:pPr>
            <a:fld id="{9C457303-9F10-4D8F-8D76-077531F17F12}" type="slidenum">
              <a:rPr lang="en-US" smtClean="0">
                <a:solidFill>
                  <a:prstClr val="black">
                    <a:tint val="75000"/>
                  </a:prstClr>
                </a:solidFill>
              </a:rPr>
              <a:pPr>
                <a:defRPr/>
              </a:pPr>
              <a:t>9</a:t>
            </a:fld>
            <a:endParaRPr lang="en-US">
              <a:solidFill>
                <a:prstClr val="black">
                  <a:tint val="75000"/>
                </a:prstClr>
              </a:solidFill>
            </a:endParaRPr>
          </a:p>
        </p:txBody>
      </p:sp>
    </p:spTree>
    <p:extLst>
      <p:ext uri="{BB962C8B-B14F-4D97-AF65-F5344CB8AC3E}">
        <p14:creationId xmlns:p14="http://schemas.microsoft.com/office/powerpoint/2010/main" val="679368557"/>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Title 1"/>
          <p:cNvSpPr>
            <a:spLocks noGrp="1"/>
          </p:cNvSpPr>
          <p:nvPr>
            <p:ph type="title"/>
          </p:nvPr>
        </p:nvSpPr>
        <p:spPr>
          <a:xfrm>
            <a:off x="457200" y="131764"/>
            <a:ext cx="8229600" cy="439736"/>
          </a:xfrm>
        </p:spPr>
        <p:txBody>
          <a:bodyPr/>
          <a:lstStyle/>
          <a:p>
            <a:pPr eaLnBrk="1" hangingPunct="1"/>
            <a:r>
              <a:rPr lang="en-ZA" altLang="en-US" sz="2600" dirty="0">
                <a:solidFill>
                  <a:srgbClr val="008000"/>
                </a:solidFill>
              </a:rPr>
              <a:t>PROGRAMME 7: CHEMICALS AND WASTE MANAGEMENT </a:t>
            </a:r>
            <a:endParaRPr lang="en-US" altLang="en-US" sz="2600" dirty="0">
              <a:solidFill>
                <a:srgbClr val="008000"/>
              </a:solidFill>
            </a:endParaRPr>
          </a:p>
        </p:txBody>
      </p:sp>
      <p:graphicFrame>
        <p:nvGraphicFramePr>
          <p:cNvPr id="11" name="Group 121"/>
          <p:cNvGraphicFramePr>
            <a:graphicFrameLocks noGrp="1"/>
          </p:cNvGraphicFramePr>
          <p:nvPr>
            <p:ph idx="1"/>
            <p:extLst>
              <p:ext uri="{D42A27DB-BD31-4B8C-83A1-F6EECF244321}">
                <p14:modId xmlns:p14="http://schemas.microsoft.com/office/powerpoint/2010/main" val="142537035"/>
              </p:ext>
            </p:extLst>
          </p:nvPr>
        </p:nvGraphicFramePr>
        <p:xfrm>
          <a:off x="185738" y="574966"/>
          <a:ext cx="8815390" cy="5337078"/>
        </p:xfrm>
        <a:graphic>
          <a:graphicData uri="http://schemas.openxmlformats.org/drawingml/2006/table">
            <a:tbl>
              <a:tblPr/>
              <a:tblGrid>
                <a:gridCol w="2286001"/>
                <a:gridCol w="1600200"/>
                <a:gridCol w="1457325"/>
                <a:gridCol w="3471864"/>
              </a:tblGrid>
              <a:tr h="211278">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bg1">
                              <a:lumMod val="95000"/>
                            </a:schemeClr>
                          </a:solidFill>
                          <a:latin typeface="Arial Narrow" pitchFamily="34" charset="0"/>
                          <a:ea typeface="+mn-ea"/>
                          <a:cs typeface="+mn-cs"/>
                        </a:rPr>
                        <a:t>SO: </a:t>
                      </a:r>
                      <a:r>
                        <a:rPr lang="en-ZA" sz="1400" b="1" kern="1200" dirty="0" smtClean="0">
                          <a:solidFill>
                            <a:schemeClr val="bg1">
                              <a:lumMod val="95000"/>
                            </a:schemeClr>
                          </a:solidFill>
                          <a:latin typeface="Arial Narrow" pitchFamily="34" charset="0"/>
                          <a:ea typeface="+mn-ea"/>
                          <a:cs typeface="+mn-cs"/>
                        </a:rPr>
                        <a:t>Less waste that is better managed</a:t>
                      </a:r>
                      <a:endParaRPr lang="en-US" sz="1400" b="1" kern="1200" dirty="0" smtClean="0">
                        <a:solidFill>
                          <a:schemeClr val="bg1">
                            <a:lumMod val="95000"/>
                          </a:schemeClr>
                        </a:solidFill>
                        <a:latin typeface="Arial Narrow" pitchFamily="34" charset="0"/>
                        <a:ea typeface="+mn-ea"/>
                        <a:cs typeface="+mn-cs"/>
                      </a:endParaRPr>
                    </a:p>
                  </a:txBody>
                  <a:tcPr marL="91454" marR="9145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hMerge="1">
                  <a:txBody>
                    <a:bodyPr/>
                    <a:lstStyle/>
                    <a:p>
                      <a:endParaRPr lang="en-ZA"/>
                    </a:p>
                  </a:txBody>
                  <a:tcPr/>
                </a:tc>
                <a:tc hMerge="1">
                  <a:txBody>
                    <a:bodyPr/>
                    <a:lstStyle/>
                    <a:p>
                      <a:endParaRPr lang="en-ZA"/>
                    </a:p>
                  </a:txBody>
                  <a:tcPr/>
                </a:tc>
                <a:tc hMerge="1">
                  <a:txBody>
                    <a:bodyPr/>
                    <a:lstStyle/>
                    <a:p>
                      <a:endParaRPr lang="en-ZA"/>
                    </a:p>
                  </a:txBody>
                  <a:tcPr/>
                </a:tc>
              </a:tr>
              <a:tr h="21127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smtClean="0">
                          <a:ln>
                            <a:noFill/>
                          </a:ln>
                          <a:solidFill>
                            <a:schemeClr val="bg1">
                              <a:lumMod val="95000"/>
                            </a:schemeClr>
                          </a:solidFill>
                          <a:effectLst/>
                          <a:latin typeface="Arial Narrow" pitchFamily="34" charset="0"/>
                          <a:ea typeface="+mn-ea"/>
                          <a:cs typeface="Arial" charset="0"/>
                        </a:rPr>
                        <a:t>Performance Indicator </a:t>
                      </a:r>
                    </a:p>
                  </a:txBody>
                  <a:tcPr marL="91454" marR="9145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algn="ctr">
                        <a:lnSpc>
                          <a:spcPct val="115000"/>
                        </a:lnSpc>
                        <a:spcAft>
                          <a:spcPts val="0"/>
                        </a:spcAft>
                      </a:pPr>
                      <a:r>
                        <a:rPr kumimoji="0" lang="en-ZA" sz="1400" b="1" i="0" u="none" strike="noStrike" kern="1200" cap="none" normalizeH="0" baseline="0" dirty="0" smtClean="0">
                          <a:ln>
                            <a:noFill/>
                          </a:ln>
                          <a:solidFill>
                            <a:schemeClr val="bg1">
                              <a:lumMod val="95000"/>
                            </a:schemeClr>
                          </a:solidFill>
                          <a:effectLst/>
                          <a:latin typeface="Arial Narrow" pitchFamily="34" charset="0"/>
                          <a:ea typeface="+mn-ea"/>
                          <a:cs typeface="Arial" charset="0"/>
                        </a:rPr>
                        <a:t>Baseline </a:t>
                      </a:r>
                      <a:endParaRPr kumimoji="0" lang="en-ZA" sz="1400" b="1" i="0" u="none" strike="noStrike" kern="1200" cap="none" normalizeH="0" baseline="0" dirty="0">
                        <a:ln>
                          <a:noFill/>
                        </a:ln>
                        <a:solidFill>
                          <a:schemeClr val="bg1">
                            <a:lumMod val="95000"/>
                          </a:schemeClr>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algn="ctr">
                        <a:lnSpc>
                          <a:spcPct val="115000"/>
                        </a:lnSpc>
                        <a:spcAft>
                          <a:spcPts val="0"/>
                        </a:spcAft>
                      </a:pPr>
                      <a:r>
                        <a:rPr kumimoji="0" lang="en-ZA" sz="1400" b="1" i="0" u="none" strike="noStrike" kern="1200" cap="none" normalizeH="0" baseline="0" dirty="0" smtClean="0">
                          <a:ln>
                            <a:noFill/>
                          </a:ln>
                          <a:solidFill>
                            <a:schemeClr val="bg1">
                              <a:lumMod val="95000"/>
                            </a:schemeClr>
                          </a:solidFill>
                          <a:effectLst/>
                          <a:latin typeface="Arial Narrow" pitchFamily="34" charset="0"/>
                          <a:ea typeface="+mn-ea"/>
                          <a:cs typeface="Arial" charset="0"/>
                        </a:rPr>
                        <a:t>Annual target </a:t>
                      </a:r>
                    </a:p>
                    <a:p>
                      <a:pPr algn="ctr">
                        <a:lnSpc>
                          <a:spcPct val="115000"/>
                        </a:lnSpc>
                        <a:spcAft>
                          <a:spcPts val="0"/>
                        </a:spcAft>
                      </a:pPr>
                      <a:r>
                        <a:rPr kumimoji="0" lang="en-ZA" sz="1400" b="1" i="0" u="none" strike="noStrike" kern="1200" cap="none" normalizeH="0" baseline="0" dirty="0" smtClean="0">
                          <a:ln>
                            <a:noFill/>
                          </a:ln>
                          <a:solidFill>
                            <a:schemeClr val="bg1">
                              <a:lumMod val="95000"/>
                            </a:schemeClr>
                          </a:solidFill>
                          <a:effectLst/>
                          <a:latin typeface="Arial Narrow" pitchFamily="34" charset="0"/>
                          <a:ea typeface="+mn-ea"/>
                          <a:cs typeface="Arial" charset="0"/>
                        </a:rPr>
                        <a:t>2014/15</a:t>
                      </a:r>
                      <a:endParaRPr kumimoji="0" lang="en-ZA" sz="1400" b="1" i="0" u="none" strike="noStrike" kern="1200" cap="none" normalizeH="0" baseline="0" dirty="0">
                        <a:ln>
                          <a:noFill/>
                        </a:ln>
                        <a:solidFill>
                          <a:schemeClr val="bg1">
                            <a:lumMod val="95000"/>
                          </a:schemeClr>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algn="ctr">
                        <a:lnSpc>
                          <a:spcPct val="115000"/>
                        </a:lnSpc>
                        <a:spcAft>
                          <a:spcPts val="0"/>
                        </a:spcAft>
                      </a:pPr>
                      <a:r>
                        <a:rPr kumimoji="0" lang="en-ZA" sz="1400" b="1" i="0" u="none" strike="noStrike" kern="1200" cap="none" normalizeH="0" baseline="0" dirty="0" smtClean="0">
                          <a:ln>
                            <a:noFill/>
                          </a:ln>
                          <a:solidFill>
                            <a:schemeClr val="bg1">
                              <a:lumMod val="95000"/>
                            </a:schemeClr>
                          </a:solidFill>
                          <a:effectLst/>
                          <a:latin typeface="Arial Narrow" pitchFamily="34" charset="0"/>
                          <a:ea typeface="+mn-ea"/>
                          <a:cs typeface="Arial" charset="0"/>
                        </a:rPr>
                        <a:t>Achievements/Challenges/Corrective measures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r>
              <a:tr h="3908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smtClean="0">
                          <a:ln>
                            <a:noFill/>
                          </a:ln>
                          <a:solidFill>
                            <a:prstClr val="black"/>
                          </a:solidFill>
                          <a:effectLst/>
                          <a:uLnTx/>
                          <a:uFillTx/>
                          <a:latin typeface="Arial Narrow" pitchFamily="34" charset="0"/>
                          <a:ea typeface="+mn-ea"/>
                          <a:cs typeface="+mn-cs"/>
                        </a:rPr>
                        <a:t>Percentage increase in waste being reused, recycled and recovered</a:t>
                      </a:r>
                      <a:endParaRPr kumimoji="0" lang="en-US" sz="1200" b="0" i="0" u="none" strike="noStrike" kern="1200" cap="none" spc="0" normalizeH="0" baseline="0" noProof="0" dirty="0" smtClean="0">
                        <a:ln>
                          <a:noFill/>
                        </a:ln>
                        <a:solidFill>
                          <a:prstClr val="black"/>
                        </a:solidFill>
                        <a:effectLst/>
                        <a:uLnTx/>
                        <a:uFillTx/>
                        <a:latin typeface="Arial Narrow" pitchFamily="34" charset="0"/>
                        <a:ea typeface="+mn-ea"/>
                        <a:cs typeface="+mn-cs"/>
                      </a:endParaRPr>
                    </a:p>
                  </a:txBody>
                  <a:tcPr marL="45728" marR="45728"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just">
                        <a:lnSpc>
                          <a:spcPct val="115000"/>
                        </a:lnSpc>
                        <a:spcAft>
                          <a:spcPts val="0"/>
                        </a:spcAft>
                      </a:pPr>
                      <a:r>
                        <a:rPr kumimoji="0" lang="en-ZA" sz="1200" b="0" i="0" u="none" strike="noStrike" kern="1200" cap="none" spc="0" normalizeH="0" baseline="0" dirty="0">
                          <a:ln>
                            <a:noFill/>
                          </a:ln>
                          <a:solidFill>
                            <a:prstClr val="black"/>
                          </a:solidFill>
                          <a:effectLst/>
                          <a:uLnTx/>
                          <a:uFillTx/>
                          <a:latin typeface="Arial Narrow" pitchFamily="34" charset="0"/>
                          <a:ea typeface="+mn-ea"/>
                          <a:cs typeface="+mn-cs"/>
                        </a:rPr>
                        <a:t>4 % of Waste</a:t>
                      </a:r>
                    </a:p>
                    <a:p>
                      <a:pPr algn="just">
                        <a:lnSpc>
                          <a:spcPct val="115000"/>
                        </a:lnSpc>
                        <a:spcAft>
                          <a:spcPts val="0"/>
                        </a:spcAft>
                      </a:pPr>
                      <a:r>
                        <a:rPr kumimoji="0" lang="en-ZA" sz="1200" b="0" i="0" u="none" strike="noStrike" kern="1200" cap="none" spc="0" normalizeH="0" baseline="0" dirty="0">
                          <a:ln>
                            <a:noFill/>
                          </a:ln>
                          <a:solidFill>
                            <a:prstClr val="black"/>
                          </a:solidFill>
                          <a:effectLst/>
                          <a:uLnTx/>
                          <a:uFillTx/>
                          <a:latin typeface="Arial Narrow" pitchFamily="34" charset="0"/>
                          <a:ea typeface="+mn-ea"/>
                          <a:cs typeface="+mn-cs"/>
                        </a:rPr>
                        <a:t>Tyres recycled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just">
                        <a:lnSpc>
                          <a:spcPct val="115000"/>
                        </a:lnSpc>
                        <a:spcAft>
                          <a:spcPts val="0"/>
                        </a:spcAft>
                      </a:pPr>
                      <a:r>
                        <a:rPr kumimoji="0" lang="en-ZA" sz="1200" b="0" i="0" u="none" strike="noStrike" kern="1200" cap="none" spc="0" normalizeH="0" baseline="0" dirty="0">
                          <a:ln>
                            <a:noFill/>
                          </a:ln>
                          <a:solidFill>
                            <a:prstClr val="black"/>
                          </a:solidFill>
                          <a:effectLst/>
                          <a:uLnTx/>
                          <a:uFillTx/>
                          <a:latin typeface="Arial Narrow" pitchFamily="34" charset="0"/>
                          <a:ea typeface="+mn-ea"/>
                          <a:cs typeface="+mn-cs"/>
                        </a:rPr>
                        <a:t>10 %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indent="0" algn="just" defTabSz="457200" rtl="0" eaLnBrk="1" fontAlgn="auto" latinLnBrk="0" hangingPunct="1">
                        <a:lnSpc>
                          <a:spcPct val="115000"/>
                        </a:lnSpc>
                        <a:spcBef>
                          <a:spcPts val="0"/>
                        </a:spcBef>
                        <a:spcAft>
                          <a:spcPts val="0"/>
                        </a:spcAft>
                        <a:buClrTx/>
                        <a:buSzTx/>
                        <a:buFontTx/>
                        <a:buNone/>
                        <a:tabLst/>
                        <a:defRPr/>
                      </a:pPr>
                      <a:r>
                        <a:rPr kumimoji="0" lang="en-ZA" sz="1200" b="1" i="1" u="none" strike="noStrike" kern="1200" cap="none" spc="0" normalizeH="0" baseline="0" dirty="0" smtClean="0">
                          <a:ln>
                            <a:noFill/>
                          </a:ln>
                          <a:solidFill>
                            <a:prstClr val="black"/>
                          </a:solidFill>
                          <a:effectLst/>
                          <a:uLnTx/>
                          <a:uFillTx/>
                          <a:latin typeface="Arial Narrow" pitchFamily="34" charset="0"/>
                          <a:ea typeface="+mn-ea"/>
                          <a:cs typeface="+mn-cs"/>
                        </a:rPr>
                        <a:t>Progress:</a:t>
                      </a:r>
                    </a:p>
                    <a:p>
                      <a:pPr algn="just">
                        <a:lnSpc>
                          <a:spcPct val="115000"/>
                        </a:lnSpc>
                        <a:spcAft>
                          <a:spcPts val="0"/>
                        </a:spcAft>
                      </a:pPr>
                      <a:r>
                        <a:rPr kumimoji="0" lang="en-ZA" sz="1200" b="0" i="0" u="none" strike="noStrike" kern="1200" cap="none" spc="0" normalizeH="0" baseline="0" dirty="0" smtClean="0">
                          <a:ln>
                            <a:noFill/>
                          </a:ln>
                          <a:solidFill>
                            <a:prstClr val="black"/>
                          </a:solidFill>
                          <a:effectLst/>
                          <a:uLnTx/>
                          <a:uFillTx/>
                          <a:latin typeface="Arial Narrow" pitchFamily="34" charset="0"/>
                          <a:ea typeface="+mn-ea"/>
                          <a:cs typeface="+mn-cs"/>
                        </a:rPr>
                        <a:t>25</a:t>
                      </a:r>
                      <a:r>
                        <a:rPr kumimoji="0" lang="en-ZA" sz="1200" b="0" i="0" u="none" strike="noStrike" kern="1200" cap="none" spc="0" normalizeH="0" baseline="0" dirty="0">
                          <a:ln>
                            <a:noFill/>
                          </a:ln>
                          <a:solidFill>
                            <a:prstClr val="black"/>
                          </a:solidFill>
                          <a:effectLst/>
                          <a:uLnTx/>
                          <a:uFillTx/>
                          <a:latin typeface="Arial Narrow" pitchFamily="34" charset="0"/>
                          <a:ea typeface="+mn-ea"/>
                          <a:cs typeface="+mn-cs"/>
                        </a:rPr>
                        <a:t>% of waste tyres recycled/used for energy recovery or re-used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513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smtClean="0">
                          <a:ln>
                            <a:noFill/>
                          </a:ln>
                          <a:solidFill>
                            <a:prstClr val="black"/>
                          </a:solidFill>
                          <a:effectLst/>
                          <a:uLnTx/>
                          <a:uFillTx/>
                          <a:latin typeface="Arial Narrow" pitchFamily="34" charset="0"/>
                          <a:ea typeface="+mn-ea"/>
                          <a:cs typeface="+mn-cs"/>
                        </a:rPr>
                        <a:t>Number of Integrated Industry Waste Management plans reviewed</a:t>
                      </a:r>
                      <a:endParaRPr kumimoji="0" lang="en-US" sz="1200" b="0" i="0" u="none" strike="noStrike" kern="1200" cap="none" spc="0" normalizeH="0" baseline="0" noProof="0" dirty="0" smtClean="0">
                        <a:ln>
                          <a:noFill/>
                        </a:ln>
                        <a:solidFill>
                          <a:prstClr val="black"/>
                        </a:solidFill>
                        <a:effectLst/>
                        <a:uLnTx/>
                        <a:uFillTx/>
                        <a:latin typeface="Arial Narrow"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Arial Narrow" pitchFamily="34" charset="0"/>
                        <a:ea typeface="+mn-ea"/>
                        <a:cs typeface="+mn-cs"/>
                      </a:endParaRPr>
                    </a:p>
                  </a:txBody>
                  <a:tcPr marL="45728" marR="45728"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just">
                        <a:lnSpc>
                          <a:spcPct val="115000"/>
                        </a:lnSpc>
                        <a:spcAft>
                          <a:spcPts val="0"/>
                        </a:spcAft>
                      </a:pPr>
                      <a:r>
                        <a:rPr kumimoji="0" lang="en-ZA" sz="1200" b="0" i="0" u="none" strike="noStrike" kern="1200" cap="none" spc="0" normalizeH="0" baseline="0" dirty="0">
                          <a:ln>
                            <a:noFill/>
                          </a:ln>
                          <a:solidFill>
                            <a:prstClr val="black"/>
                          </a:solidFill>
                          <a:effectLst/>
                          <a:uLnTx/>
                          <a:uFillTx/>
                          <a:latin typeface="Arial Narrow" pitchFamily="34" charset="0"/>
                          <a:ea typeface="+mn-ea"/>
                          <a:cs typeface="+mn-cs"/>
                        </a:rPr>
                        <a:t>An Integrated Industry Waste Tyre Management</a:t>
                      </a:r>
                    </a:p>
                    <a:p>
                      <a:pPr algn="just">
                        <a:lnSpc>
                          <a:spcPct val="115000"/>
                        </a:lnSpc>
                        <a:spcAft>
                          <a:spcPts val="0"/>
                        </a:spcAft>
                      </a:pPr>
                      <a:r>
                        <a:rPr kumimoji="0" lang="en-ZA" sz="1200" b="0" i="0" u="none" strike="noStrike" kern="1200" cap="none" spc="0" normalizeH="0" baseline="0" dirty="0">
                          <a:ln>
                            <a:noFill/>
                          </a:ln>
                          <a:solidFill>
                            <a:prstClr val="black"/>
                          </a:solidFill>
                          <a:effectLst/>
                          <a:uLnTx/>
                          <a:uFillTx/>
                          <a:latin typeface="Arial Narrow" pitchFamily="34" charset="0"/>
                          <a:ea typeface="+mn-ea"/>
                          <a:cs typeface="+mn-cs"/>
                        </a:rPr>
                        <a:t>Plan Approved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just">
                        <a:lnSpc>
                          <a:spcPct val="115000"/>
                        </a:lnSpc>
                        <a:spcAft>
                          <a:spcPts val="0"/>
                        </a:spcAft>
                      </a:pPr>
                      <a:r>
                        <a:rPr kumimoji="0" lang="en-ZA" sz="1200" b="0" i="0" u="none" strike="noStrike" kern="1200" cap="none" spc="0" normalizeH="0" baseline="0" dirty="0">
                          <a:ln>
                            <a:noFill/>
                          </a:ln>
                          <a:solidFill>
                            <a:prstClr val="black"/>
                          </a:solidFill>
                          <a:effectLst/>
                          <a:uLnTx/>
                          <a:uFillTx/>
                          <a:latin typeface="Arial Narrow" pitchFamily="34" charset="0"/>
                          <a:ea typeface="+mn-ea"/>
                          <a:cs typeface="+mn-cs"/>
                        </a:rPr>
                        <a:t>2 Integrated Industry Waste Management Plans reviewed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indent="0" algn="just" defTabSz="457200" rtl="0" eaLnBrk="1" fontAlgn="ctr" latinLnBrk="0" hangingPunct="1">
                        <a:lnSpc>
                          <a:spcPct val="100000"/>
                        </a:lnSpc>
                        <a:spcBef>
                          <a:spcPts val="0"/>
                        </a:spcBef>
                        <a:spcAft>
                          <a:spcPts val="1000"/>
                        </a:spcAft>
                        <a:buClrTx/>
                        <a:buSzTx/>
                        <a:buFontTx/>
                        <a:buNone/>
                        <a:tabLst>
                          <a:tab pos="111125" algn="l"/>
                        </a:tabLst>
                        <a:defRPr/>
                      </a:pPr>
                      <a:r>
                        <a:rPr kumimoji="0" lang="en-ZA" sz="1200" b="1" i="1" u="none" strike="noStrike" kern="1200" cap="none" spc="0" normalizeH="0" baseline="0" dirty="0" smtClean="0">
                          <a:ln>
                            <a:noFill/>
                          </a:ln>
                          <a:solidFill>
                            <a:prstClr val="black"/>
                          </a:solidFill>
                          <a:effectLst/>
                          <a:uLnTx/>
                          <a:uFillTx/>
                          <a:latin typeface="Arial Narrow" pitchFamily="34" charset="0"/>
                          <a:ea typeface="+mn-ea"/>
                          <a:cs typeface="+mn-cs"/>
                        </a:rPr>
                        <a:t>Progress:</a:t>
                      </a:r>
                    </a:p>
                    <a:p>
                      <a:pPr marL="0" marR="0" indent="0" algn="just" defTabSz="457200" rtl="0" eaLnBrk="1" fontAlgn="ctr" latinLnBrk="0" hangingPunct="1">
                        <a:lnSpc>
                          <a:spcPct val="100000"/>
                        </a:lnSpc>
                        <a:spcBef>
                          <a:spcPts val="0"/>
                        </a:spcBef>
                        <a:spcAft>
                          <a:spcPts val="1000"/>
                        </a:spcAft>
                        <a:buClrTx/>
                        <a:buSzTx/>
                        <a:buFontTx/>
                        <a:buNone/>
                        <a:tabLst>
                          <a:tab pos="111125" algn="l"/>
                        </a:tabLst>
                        <a:defRPr/>
                      </a:pPr>
                      <a:r>
                        <a:rPr kumimoji="0" lang="en-GB" sz="1200" b="0" i="0" u="none" strike="noStrike" kern="1200" cap="none" spc="0" normalizeH="0" baseline="0" dirty="0" smtClean="0">
                          <a:ln>
                            <a:noFill/>
                          </a:ln>
                          <a:solidFill>
                            <a:prstClr val="black"/>
                          </a:solidFill>
                          <a:effectLst/>
                          <a:uLnTx/>
                          <a:uFillTx/>
                          <a:latin typeface="Arial Narrow" pitchFamily="34" charset="0"/>
                          <a:ea typeface="+mn-ea"/>
                          <a:cs typeface="+mn-cs"/>
                        </a:rPr>
                        <a:t>2 </a:t>
                      </a:r>
                      <a:r>
                        <a:rPr kumimoji="0" lang="en-GB" sz="1200" b="0" i="0" u="none" strike="noStrike" kern="1200" cap="none" spc="0" normalizeH="0" baseline="0" dirty="0">
                          <a:ln>
                            <a:noFill/>
                          </a:ln>
                          <a:solidFill>
                            <a:prstClr val="black"/>
                          </a:solidFill>
                          <a:effectLst/>
                          <a:uLnTx/>
                          <a:uFillTx/>
                          <a:latin typeface="Arial Narrow" pitchFamily="34" charset="0"/>
                          <a:ea typeface="+mn-ea"/>
                          <a:cs typeface="+mn-cs"/>
                        </a:rPr>
                        <a:t>Industry Management Plans reviewed ( e-waste plan and  paper and packaging  </a:t>
                      </a:r>
                      <a:r>
                        <a:rPr kumimoji="0" lang="en-GB" sz="1200" b="0" i="0" u="none" strike="noStrike" kern="1200" cap="none" spc="0" normalizeH="0" baseline="0" dirty="0" smtClean="0">
                          <a:ln>
                            <a:noFill/>
                          </a:ln>
                          <a:solidFill>
                            <a:prstClr val="black"/>
                          </a:solidFill>
                          <a:effectLst/>
                          <a:uLnTx/>
                          <a:uFillTx/>
                          <a:latin typeface="Arial Narrow" pitchFamily="34" charset="0"/>
                          <a:ea typeface="+mn-ea"/>
                          <a:cs typeface="+mn-cs"/>
                        </a:rPr>
                        <a:t>)</a:t>
                      </a:r>
                      <a:r>
                        <a:rPr kumimoji="0" lang="en-GB" sz="1200" b="0" i="0" u="none" strike="noStrike" kern="1200" cap="none" spc="0" normalizeH="0" baseline="0" dirty="0">
                          <a:ln>
                            <a:noFill/>
                          </a:ln>
                          <a:solidFill>
                            <a:prstClr val="black"/>
                          </a:solidFill>
                          <a:effectLst/>
                          <a:uLnTx/>
                          <a:uFillTx/>
                          <a:latin typeface="Arial Narrow" pitchFamily="34" charset="0"/>
                          <a:ea typeface="+mn-ea"/>
                          <a:cs typeface="+mn-cs"/>
                        </a:rPr>
                        <a:t> </a:t>
                      </a:r>
                      <a:endParaRPr kumimoji="0" lang="en-ZA" sz="1200" b="0" i="0" u="none" strike="noStrike" kern="1200" cap="none" spc="0" normalizeH="0" baseline="0" dirty="0">
                        <a:ln>
                          <a:noFill/>
                        </a:ln>
                        <a:solidFill>
                          <a:prstClr val="black"/>
                        </a:solidFill>
                        <a:effectLst/>
                        <a:uLnTx/>
                        <a:uFillTx/>
                        <a:latin typeface="Arial Narrow" pitchFamily="34" charset="0"/>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38510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smtClean="0">
                          <a:ln>
                            <a:noFill/>
                          </a:ln>
                          <a:solidFill>
                            <a:prstClr val="black"/>
                          </a:solidFill>
                          <a:effectLst/>
                          <a:uLnTx/>
                          <a:uFillTx/>
                          <a:latin typeface="Arial Narrow" pitchFamily="34" charset="0"/>
                          <a:ea typeface="+mn-ea"/>
                          <a:cs typeface="+mn-cs"/>
                        </a:rPr>
                        <a:t>Percentage of unlicensed waste disposal sites authorised per annum</a:t>
                      </a:r>
                      <a:endParaRPr kumimoji="0" lang="en-US" sz="1200" b="0" i="0" u="none" strike="noStrike" kern="1200" cap="none" spc="0" normalizeH="0" baseline="0" noProof="0" dirty="0" smtClean="0">
                        <a:ln>
                          <a:noFill/>
                        </a:ln>
                        <a:solidFill>
                          <a:prstClr val="black"/>
                        </a:solidFill>
                        <a:effectLst/>
                        <a:uLnTx/>
                        <a:uFillTx/>
                        <a:latin typeface="Arial Narrow" pitchFamily="34" charset="0"/>
                        <a:ea typeface="+mn-ea"/>
                        <a:cs typeface="+mn-cs"/>
                      </a:endParaRPr>
                    </a:p>
                  </a:txBody>
                  <a:tcPr marL="45728" marR="45728"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a:lnSpc>
                          <a:spcPct val="115000"/>
                        </a:lnSpc>
                        <a:spcAft>
                          <a:spcPts val="0"/>
                        </a:spcAft>
                      </a:pPr>
                      <a:r>
                        <a:rPr kumimoji="0" lang="en-ZA" sz="1200" b="0" i="0" u="none" strike="noStrike" kern="1200" cap="none" spc="0" normalizeH="0" baseline="0" dirty="0">
                          <a:ln>
                            <a:noFill/>
                          </a:ln>
                          <a:solidFill>
                            <a:prstClr val="black"/>
                          </a:solidFill>
                          <a:effectLst/>
                          <a:uLnTx/>
                          <a:uFillTx/>
                          <a:latin typeface="Arial Narrow" pitchFamily="34" charset="0"/>
                          <a:ea typeface="+mn-ea"/>
                          <a:cs typeface="+mn-cs"/>
                        </a:rPr>
                        <a:t>4 </a:t>
                      </a:r>
                      <a:r>
                        <a:rPr kumimoji="0" lang="en-ZA" sz="1200" b="0" i="0" u="none" strike="noStrike" kern="1200" cap="none" spc="0" normalizeH="0" baseline="0" dirty="0" smtClean="0">
                          <a:ln>
                            <a:noFill/>
                          </a:ln>
                          <a:solidFill>
                            <a:prstClr val="black"/>
                          </a:solidFill>
                          <a:effectLst/>
                          <a:uLnTx/>
                          <a:uFillTx/>
                          <a:latin typeface="Arial Narrow" pitchFamily="34" charset="0"/>
                          <a:ea typeface="+mn-ea"/>
                          <a:cs typeface="+mn-cs"/>
                        </a:rPr>
                        <a:t>waste management</a:t>
                      </a:r>
                      <a:endParaRPr kumimoji="0" lang="en-ZA" sz="1200" b="0" i="0" u="none" strike="noStrike" kern="1200" cap="none" spc="0" normalizeH="0" baseline="0" dirty="0">
                        <a:ln>
                          <a:noFill/>
                        </a:ln>
                        <a:solidFill>
                          <a:prstClr val="black"/>
                        </a:solidFill>
                        <a:effectLst/>
                        <a:uLnTx/>
                        <a:uFillTx/>
                        <a:latin typeface="Arial Narrow" pitchFamily="34" charset="0"/>
                        <a:ea typeface="+mn-ea"/>
                        <a:cs typeface="+mn-cs"/>
                      </a:endParaRPr>
                    </a:p>
                    <a:p>
                      <a:pPr algn="l">
                        <a:lnSpc>
                          <a:spcPct val="115000"/>
                        </a:lnSpc>
                        <a:spcAft>
                          <a:spcPts val="0"/>
                        </a:spcAft>
                      </a:pPr>
                      <a:r>
                        <a:rPr kumimoji="0" lang="en-ZA" sz="1200" b="0" i="0" u="none" strike="noStrike" kern="1200" cap="none" spc="0" normalizeH="0" baseline="0" dirty="0">
                          <a:ln>
                            <a:noFill/>
                          </a:ln>
                          <a:solidFill>
                            <a:prstClr val="black"/>
                          </a:solidFill>
                          <a:effectLst/>
                          <a:uLnTx/>
                          <a:uFillTx/>
                          <a:latin typeface="Arial Narrow" pitchFamily="34" charset="0"/>
                          <a:ea typeface="+mn-ea"/>
                          <a:cs typeface="+mn-cs"/>
                        </a:rPr>
                        <a:t>licences have also </a:t>
                      </a:r>
                      <a:r>
                        <a:rPr kumimoji="0" lang="en-ZA" sz="1200" b="0" i="0" u="none" strike="noStrike" kern="1200" cap="none" spc="0" normalizeH="0" baseline="0" dirty="0" smtClean="0">
                          <a:ln>
                            <a:noFill/>
                          </a:ln>
                          <a:solidFill>
                            <a:prstClr val="black"/>
                          </a:solidFill>
                          <a:effectLst/>
                          <a:uLnTx/>
                          <a:uFillTx/>
                          <a:latin typeface="Arial Narrow" pitchFamily="34" charset="0"/>
                          <a:ea typeface="+mn-ea"/>
                          <a:cs typeface="+mn-cs"/>
                        </a:rPr>
                        <a:t>been processed.37 </a:t>
                      </a:r>
                      <a:r>
                        <a:rPr kumimoji="0" lang="en-ZA" sz="1200" b="0" i="0" u="none" strike="noStrike" kern="1200" cap="none" spc="0" normalizeH="0" baseline="0" dirty="0">
                          <a:ln>
                            <a:noFill/>
                          </a:ln>
                          <a:solidFill>
                            <a:prstClr val="black"/>
                          </a:solidFill>
                          <a:effectLst/>
                          <a:uLnTx/>
                          <a:uFillTx/>
                          <a:latin typeface="Arial Narrow" pitchFamily="34" charset="0"/>
                          <a:ea typeface="+mn-ea"/>
                          <a:cs typeface="+mn-cs"/>
                        </a:rPr>
                        <a:t>waste management application reports have </a:t>
                      </a:r>
                      <a:r>
                        <a:rPr kumimoji="0" lang="en-ZA" sz="1200" b="0" i="0" u="none" strike="noStrike" kern="1200" cap="none" spc="0" normalizeH="0" baseline="0" dirty="0" smtClean="0">
                          <a:ln>
                            <a:noFill/>
                          </a:ln>
                          <a:solidFill>
                            <a:prstClr val="black"/>
                          </a:solidFill>
                          <a:effectLst/>
                          <a:uLnTx/>
                          <a:uFillTx/>
                          <a:latin typeface="Arial Narrow" pitchFamily="34" charset="0"/>
                          <a:ea typeface="+mn-ea"/>
                          <a:cs typeface="+mn-cs"/>
                        </a:rPr>
                        <a:t>been processed </a:t>
                      </a:r>
                      <a:r>
                        <a:rPr kumimoji="0" lang="en-ZA" sz="1200" b="0" i="0" u="none" strike="noStrike" kern="1200" cap="none" spc="0" normalizeH="0" baseline="0" dirty="0">
                          <a:ln>
                            <a:noFill/>
                          </a:ln>
                          <a:solidFill>
                            <a:prstClr val="black"/>
                          </a:solidFill>
                          <a:effectLst/>
                          <a:uLnTx/>
                          <a:uFillTx/>
                          <a:latin typeface="Arial Narrow" pitchFamily="34" charset="0"/>
                          <a:ea typeface="+mn-ea"/>
                          <a:cs typeface="+mn-cs"/>
                        </a:rPr>
                        <a:t>and submitted to Provinces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just">
                        <a:lnSpc>
                          <a:spcPct val="115000"/>
                        </a:lnSpc>
                        <a:spcAft>
                          <a:spcPts val="0"/>
                        </a:spcAft>
                      </a:pPr>
                      <a:r>
                        <a:rPr kumimoji="0" lang="en-ZA" sz="1200" b="0" i="0" u="none" strike="noStrike" kern="1200" cap="none" spc="0" normalizeH="0" baseline="0" dirty="0">
                          <a:ln>
                            <a:noFill/>
                          </a:ln>
                          <a:solidFill>
                            <a:prstClr val="black"/>
                          </a:solidFill>
                          <a:effectLst/>
                          <a:uLnTx/>
                          <a:uFillTx/>
                          <a:latin typeface="Arial Narrow" pitchFamily="34" charset="0"/>
                          <a:ea typeface="+mn-ea"/>
                          <a:cs typeface="+mn-cs"/>
                        </a:rPr>
                        <a:t>80 % of unlicensed sites licensed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indent="0" algn="just" defTabSz="457200" rtl="0" eaLnBrk="1" fontAlgn="ctr" latinLnBrk="0" hangingPunct="1">
                        <a:lnSpc>
                          <a:spcPct val="110000"/>
                        </a:lnSpc>
                        <a:spcBef>
                          <a:spcPts val="0"/>
                        </a:spcBef>
                        <a:spcAft>
                          <a:spcPts val="1000"/>
                        </a:spcAft>
                        <a:buClrTx/>
                        <a:buSzTx/>
                        <a:buFontTx/>
                        <a:buNone/>
                        <a:tabLst/>
                        <a:defRPr/>
                      </a:pPr>
                      <a:r>
                        <a:rPr kumimoji="0" lang="en-ZA" sz="1200" b="1" i="1" u="none" strike="noStrike" kern="1200" cap="none" spc="0" normalizeH="0" baseline="0" dirty="0" smtClean="0">
                          <a:ln>
                            <a:noFill/>
                          </a:ln>
                          <a:solidFill>
                            <a:prstClr val="black"/>
                          </a:solidFill>
                          <a:effectLst/>
                          <a:uLnTx/>
                          <a:uFillTx/>
                          <a:latin typeface="Arial Narrow" pitchFamily="34" charset="0"/>
                          <a:ea typeface="+mn-ea"/>
                          <a:cs typeface="+mn-cs"/>
                        </a:rPr>
                        <a:t>Progress: </a:t>
                      </a:r>
                      <a:r>
                        <a:rPr kumimoji="0" lang="en-ZA" sz="1200" b="0" i="0" u="none" strike="noStrike" kern="1200" cap="none" spc="0" normalizeH="0" baseline="0" dirty="0" smtClean="0">
                          <a:ln>
                            <a:noFill/>
                          </a:ln>
                          <a:solidFill>
                            <a:prstClr val="black"/>
                          </a:solidFill>
                          <a:effectLst/>
                          <a:uLnTx/>
                          <a:uFillTx/>
                          <a:latin typeface="Arial Narrow" pitchFamily="34" charset="0"/>
                          <a:ea typeface="+mn-ea"/>
                          <a:cs typeface="+mn-cs"/>
                        </a:rPr>
                        <a:t>Survey </a:t>
                      </a:r>
                      <a:r>
                        <a:rPr kumimoji="0" lang="en-ZA" sz="1200" b="0" i="0" u="none" strike="noStrike" kern="1200" cap="none" spc="0" normalizeH="0" baseline="0" dirty="0">
                          <a:ln>
                            <a:noFill/>
                          </a:ln>
                          <a:solidFill>
                            <a:prstClr val="black"/>
                          </a:solidFill>
                          <a:effectLst/>
                          <a:uLnTx/>
                          <a:uFillTx/>
                          <a:latin typeface="Arial Narrow" pitchFamily="34" charset="0"/>
                          <a:ea typeface="+mn-ea"/>
                          <a:cs typeface="+mn-cs"/>
                        </a:rPr>
                        <a:t>to identify current unlicensed waste site undertaken, verification conducted and finalised, list of unlicensed site available (57 sites identified) .Process to appoint service provider is at an advanced stage. Funds secured and tender advertised closed in December 2014 Bid evaluation process will be </a:t>
                      </a:r>
                      <a:r>
                        <a:rPr kumimoji="0" lang="en-ZA" sz="1200" b="0" i="0" u="none" strike="noStrike" kern="1200" cap="none" spc="0" normalizeH="0" baseline="0" dirty="0" smtClean="0">
                          <a:ln>
                            <a:noFill/>
                          </a:ln>
                          <a:solidFill>
                            <a:prstClr val="black"/>
                          </a:solidFill>
                          <a:effectLst/>
                          <a:uLnTx/>
                          <a:uFillTx/>
                          <a:latin typeface="Arial Narrow" pitchFamily="34" charset="0"/>
                          <a:ea typeface="+mn-ea"/>
                          <a:cs typeface="+mn-cs"/>
                        </a:rPr>
                        <a:t>conducted</a:t>
                      </a:r>
                    </a:p>
                    <a:p>
                      <a:pPr algn="just" fontAlgn="ctr">
                        <a:lnSpc>
                          <a:spcPct val="110000"/>
                        </a:lnSpc>
                        <a:spcAft>
                          <a:spcPts val="1000"/>
                        </a:spcAft>
                      </a:pPr>
                      <a:r>
                        <a:rPr kumimoji="0" lang="en-ZA" sz="1200" b="1" i="1" u="none" strike="noStrike" kern="1200" cap="none" spc="0" normalizeH="0" baseline="0" dirty="0" smtClean="0">
                          <a:ln>
                            <a:noFill/>
                          </a:ln>
                          <a:solidFill>
                            <a:prstClr val="black"/>
                          </a:solidFill>
                          <a:effectLst/>
                          <a:uLnTx/>
                          <a:uFillTx/>
                          <a:latin typeface="Arial Narrow" pitchFamily="34" charset="0"/>
                          <a:ea typeface="+mn-ea"/>
                          <a:cs typeface="+mn-cs"/>
                        </a:rPr>
                        <a:t>Challenges: </a:t>
                      </a:r>
                      <a:r>
                        <a:rPr kumimoji="0" lang="en-ZA" sz="1200" b="0" i="0" u="none" strike="noStrike" kern="1200" cap="none" spc="0" normalizeH="0" baseline="0" dirty="0" smtClean="0">
                          <a:ln>
                            <a:noFill/>
                          </a:ln>
                          <a:solidFill>
                            <a:prstClr val="black"/>
                          </a:solidFill>
                          <a:effectLst/>
                          <a:uLnTx/>
                          <a:uFillTx/>
                          <a:latin typeface="Arial Narrow" pitchFamily="34" charset="0"/>
                          <a:ea typeface="+mn-ea"/>
                          <a:cs typeface="+mn-cs"/>
                        </a:rPr>
                        <a:t>Financial constraints and delays in securing funding for the projects has delayed achievement of the target.</a:t>
                      </a:r>
                    </a:p>
                    <a:p>
                      <a:pPr algn="just" fontAlgn="ctr">
                        <a:lnSpc>
                          <a:spcPct val="110000"/>
                        </a:lnSpc>
                        <a:spcAft>
                          <a:spcPts val="1000"/>
                        </a:spcAft>
                      </a:pPr>
                      <a:r>
                        <a:rPr kumimoji="0" lang="en-ZA" sz="1200" b="1" i="1" u="none" strike="noStrike" kern="1200" cap="none" spc="0" normalizeH="0" baseline="0" dirty="0" smtClean="0">
                          <a:ln>
                            <a:noFill/>
                          </a:ln>
                          <a:solidFill>
                            <a:prstClr val="black"/>
                          </a:solidFill>
                          <a:effectLst/>
                          <a:uLnTx/>
                          <a:uFillTx/>
                          <a:latin typeface="Arial Narrow" pitchFamily="34" charset="0"/>
                          <a:ea typeface="+mn-ea"/>
                          <a:cs typeface="+mn-cs"/>
                        </a:rPr>
                        <a:t>Corrective Measures: </a:t>
                      </a:r>
                      <a:r>
                        <a:rPr kumimoji="0" lang="en-ZA" sz="1200" b="0" i="0" u="none" strike="noStrike" kern="1200" cap="none" spc="0" normalizeH="0" baseline="0" dirty="0" smtClean="0">
                          <a:ln>
                            <a:noFill/>
                          </a:ln>
                          <a:solidFill>
                            <a:prstClr val="black"/>
                          </a:solidFill>
                          <a:effectLst/>
                          <a:uLnTx/>
                          <a:uFillTx/>
                          <a:latin typeface="Arial Narrow" pitchFamily="34" charset="0"/>
                          <a:ea typeface="+mn-ea"/>
                          <a:cs typeface="+mn-cs"/>
                        </a:rPr>
                        <a:t>Funding has been secured and appointment of service providers is at an advanced stage. Licencing of waste sites will be finalised in the 2015/16 financial year</a:t>
                      </a:r>
                      <a:endParaRPr kumimoji="0" lang="en-ZA" sz="1200" b="0" i="0" u="none" strike="noStrike" kern="1200" cap="none" spc="0" normalizeH="0" baseline="0" dirty="0">
                        <a:ln>
                          <a:noFill/>
                        </a:ln>
                        <a:solidFill>
                          <a:prstClr val="black"/>
                        </a:solidFill>
                        <a:effectLst/>
                        <a:uLnTx/>
                        <a:uFillTx/>
                        <a:latin typeface="Arial Narrow" pitchFamily="34" charset="0"/>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839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smtClean="0">
                          <a:ln>
                            <a:noFill/>
                          </a:ln>
                          <a:solidFill>
                            <a:prstClr val="black"/>
                          </a:solidFill>
                          <a:effectLst/>
                          <a:uLnTx/>
                          <a:uFillTx/>
                          <a:latin typeface="Arial Narrow" pitchFamily="34" charset="0"/>
                          <a:ea typeface="+mn-ea"/>
                          <a:cs typeface="+mn-cs"/>
                        </a:rPr>
                        <a:t>Number of buy-back centres established</a:t>
                      </a:r>
                      <a:endParaRPr kumimoji="0" lang="en-US" sz="1200" b="0" i="0" u="none" strike="noStrike" kern="1200" cap="none" spc="0" normalizeH="0" baseline="0" noProof="0" dirty="0" smtClean="0">
                        <a:ln>
                          <a:noFill/>
                        </a:ln>
                        <a:solidFill>
                          <a:prstClr val="black"/>
                        </a:solidFill>
                        <a:effectLst/>
                        <a:uLnTx/>
                        <a:uFillTx/>
                        <a:latin typeface="Arial Narrow" pitchFamily="34" charset="0"/>
                        <a:ea typeface="+mn-ea"/>
                        <a:cs typeface="+mn-cs"/>
                      </a:endParaRPr>
                    </a:p>
                  </a:txBody>
                  <a:tcPr marL="45728" marR="45728"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just">
                        <a:lnSpc>
                          <a:spcPct val="115000"/>
                        </a:lnSpc>
                        <a:spcAft>
                          <a:spcPts val="0"/>
                        </a:spcAft>
                      </a:pPr>
                      <a:r>
                        <a:rPr kumimoji="0" lang="en-ZA" sz="1200" b="0" i="0" u="none" strike="noStrike" kern="1200" cap="none" spc="0" normalizeH="0" baseline="0" dirty="0">
                          <a:ln>
                            <a:noFill/>
                          </a:ln>
                          <a:solidFill>
                            <a:prstClr val="black"/>
                          </a:solidFill>
                          <a:effectLst/>
                          <a:uLnTx/>
                          <a:uFillTx/>
                          <a:latin typeface="Arial Narrow" pitchFamily="34" charset="0"/>
                          <a:ea typeface="+mn-ea"/>
                          <a:cs typeface="+mn-cs"/>
                        </a:rPr>
                        <a:t>9</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just">
                        <a:lnSpc>
                          <a:spcPct val="115000"/>
                        </a:lnSpc>
                        <a:spcAft>
                          <a:spcPts val="0"/>
                        </a:spcAft>
                      </a:pPr>
                      <a:r>
                        <a:rPr kumimoji="0" lang="en-ZA" sz="1200" b="0" i="0" u="none" strike="noStrike" kern="1200" cap="none" spc="0" normalizeH="0" baseline="0" dirty="0">
                          <a:ln>
                            <a:noFill/>
                          </a:ln>
                          <a:solidFill>
                            <a:prstClr val="black"/>
                          </a:solidFill>
                          <a:effectLst/>
                          <a:uLnTx/>
                          <a:uFillTx/>
                          <a:latin typeface="Arial Narrow" pitchFamily="34" charset="0"/>
                          <a:ea typeface="+mn-ea"/>
                          <a:cs typeface="+mn-cs"/>
                        </a:rPr>
                        <a:t>11</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indent="0" algn="just" defTabSz="457200" rtl="0" eaLnBrk="1" fontAlgn="auto" latinLnBrk="0" hangingPunct="1">
                        <a:lnSpc>
                          <a:spcPct val="115000"/>
                        </a:lnSpc>
                        <a:spcBef>
                          <a:spcPts val="0"/>
                        </a:spcBef>
                        <a:spcAft>
                          <a:spcPts val="0"/>
                        </a:spcAft>
                        <a:buClrTx/>
                        <a:buSzTx/>
                        <a:buFontTx/>
                        <a:buNone/>
                        <a:tabLst/>
                        <a:defRPr/>
                      </a:pPr>
                      <a:r>
                        <a:rPr kumimoji="0" lang="en-ZA" sz="1200" b="1" i="1" u="none" strike="noStrike" kern="1200" cap="none" spc="0" normalizeH="0" baseline="0" dirty="0" smtClean="0">
                          <a:ln>
                            <a:noFill/>
                          </a:ln>
                          <a:solidFill>
                            <a:prstClr val="black"/>
                          </a:solidFill>
                          <a:effectLst/>
                          <a:uLnTx/>
                          <a:uFillTx/>
                          <a:latin typeface="Arial Narrow" pitchFamily="34" charset="0"/>
                          <a:ea typeface="+mn-ea"/>
                          <a:cs typeface="+mn-cs"/>
                        </a:rPr>
                        <a:t>Progress: </a:t>
                      </a:r>
                      <a:r>
                        <a:rPr kumimoji="0" lang="en-ZA" sz="1200" b="0" i="0" u="none" strike="noStrike" kern="1200" cap="none" spc="0" normalizeH="0" baseline="0" dirty="0" smtClean="0">
                          <a:ln>
                            <a:noFill/>
                          </a:ln>
                          <a:solidFill>
                            <a:prstClr val="black"/>
                          </a:solidFill>
                          <a:effectLst/>
                          <a:uLnTx/>
                          <a:uFillTx/>
                          <a:latin typeface="Arial Narrow" pitchFamily="34" charset="0"/>
                          <a:ea typeface="+mn-ea"/>
                          <a:cs typeface="+mn-cs"/>
                        </a:rPr>
                        <a:t>12 </a:t>
                      </a:r>
                      <a:r>
                        <a:rPr kumimoji="0" lang="en-ZA" sz="1200" b="0" i="0" u="none" strike="noStrike" kern="1200" cap="none" spc="0" normalizeH="0" baseline="0" dirty="0">
                          <a:ln>
                            <a:noFill/>
                          </a:ln>
                          <a:solidFill>
                            <a:prstClr val="black"/>
                          </a:solidFill>
                          <a:effectLst/>
                          <a:uLnTx/>
                          <a:uFillTx/>
                          <a:latin typeface="Arial Narrow" pitchFamily="34" charset="0"/>
                          <a:ea typeface="+mn-ea"/>
                          <a:cs typeface="+mn-cs"/>
                        </a:rPr>
                        <a:t>buy-back centres established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2" name="Slide Number Placeholder 1"/>
          <p:cNvSpPr>
            <a:spLocks noGrp="1"/>
          </p:cNvSpPr>
          <p:nvPr>
            <p:ph type="sldNum" sz="quarter" idx="12"/>
          </p:nvPr>
        </p:nvSpPr>
        <p:spPr/>
        <p:txBody>
          <a:bodyPr/>
          <a:lstStyle/>
          <a:p>
            <a:pPr>
              <a:defRPr/>
            </a:pPr>
            <a:fld id="{9C457303-9F10-4D8F-8D76-077531F17F12}" type="slidenum">
              <a:rPr lang="en-US" smtClean="0">
                <a:solidFill>
                  <a:prstClr val="black">
                    <a:tint val="75000"/>
                  </a:prstClr>
                </a:solidFill>
              </a:rPr>
              <a:pPr>
                <a:defRPr/>
              </a:pPr>
              <a:t>90</a:t>
            </a:fld>
            <a:endParaRPr lang="en-US">
              <a:solidFill>
                <a:prstClr val="black">
                  <a:tint val="75000"/>
                </a:prstClr>
              </a:solidFill>
            </a:endParaRPr>
          </a:p>
        </p:txBody>
      </p:sp>
    </p:spTree>
    <p:extLst>
      <p:ext uri="{BB962C8B-B14F-4D97-AF65-F5344CB8AC3E}">
        <p14:creationId xmlns:p14="http://schemas.microsoft.com/office/powerpoint/2010/main" val="3137187806"/>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Title 1"/>
          <p:cNvSpPr>
            <a:spLocks noGrp="1"/>
          </p:cNvSpPr>
          <p:nvPr>
            <p:ph type="title"/>
          </p:nvPr>
        </p:nvSpPr>
        <p:spPr>
          <a:xfrm>
            <a:off x="457200" y="15332"/>
            <a:ext cx="8229600" cy="584344"/>
          </a:xfrm>
        </p:spPr>
        <p:txBody>
          <a:bodyPr/>
          <a:lstStyle/>
          <a:p>
            <a:pPr eaLnBrk="1" hangingPunct="1"/>
            <a:r>
              <a:rPr lang="en-ZA" altLang="en-US" sz="2600" dirty="0">
                <a:solidFill>
                  <a:srgbClr val="008000"/>
                </a:solidFill>
              </a:rPr>
              <a:t>PROGRAMME 7: CHEMICALS AND WASTE MANAGEMENT </a:t>
            </a:r>
            <a:endParaRPr lang="en-US" altLang="en-US" sz="2600" dirty="0">
              <a:solidFill>
                <a:srgbClr val="008000"/>
              </a:solidFill>
            </a:endParaRPr>
          </a:p>
        </p:txBody>
      </p:sp>
      <p:graphicFrame>
        <p:nvGraphicFramePr>
          <p:cNvPr id="11" name="Group 121"/>
          <p:cNvGraphicFramePr>
            <a:graphicFrameLocks noGrp="1"/>
          </p:cNvGraphicFramePr>
          <p:nvPr>
            <p:ph idx="1"/>
            <p:extLst>
              <p:ext uri="{D42A27DB-BD31-4B8C-83A1-F6EECF244321}">
                <p14:modId xmlns:p14="http://schemas.microsoft.com/office/powerpoint/2010/main" val="2421132786"/>
              </p:ext>
            </p:extLst>
          </p:nvPr>
        </p:nvGraphicFramePr>
        <p:xfrm>
          <a:off x="245156" y="575180"/>
          <a:ext cx="8776014" cy="5033391"/>
        </p:xfrm>
        <a:graphic>
          <a:graphicData uri="http://schemas.openxmlformats.org/drawingml/2006/table">
            <a:tbl>
              <a:tblPr/>
              <a:tblGrid>
                <a:gridCol w="1799290"/>
                <a:gridCol w="1190073"/>
                <a:gridCol w="1856096"/>
                <a:gridCol w="3930555"/>
              </a:tblGrid>
              <a:tr h="211278">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bg1">
                              <a:lumMod val="95000"/>
                            </a:schemeClr>
                          </a:solidFill>
                          <a:latin typeface="Arial Narrow" pitchFamily="34" charset="0"/>
                          <a:ea typeface="+mn-ea"/>
                          <a:cs typeface="+mn-cs"/>
                        </a:rPr>
                        <a:t>SO: </a:t>
                      </a:r>
                      <a:r>
                        <a:rPr lang="en-ZA" sz="1400" b="1" kern="1200" dirty="0" smtClean="0">
                          <a:solidFill>
                            <a:schemeClr val="bg1">
                              <a:lumMod val="95000"/>
                            </a:schemeClr>
                          </a:solidFill>
                          <a:latin typeface="Arial Narrow" pitchFamily="34" charset="0"/>
                          <a:ea typeface="+mn-ea"/>
                          <a:cs typeface="+mn-cs"/>
                        </a:rPr>
                        <a:t>Less waste that is better managed</a:t>
                      </a:r>
                    </a:p>
                  </a:txBody>
                  <a:tcPr marL="91454" marR="9145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hMerge="1">
                  <a:txBody>
                    <a:bodyPr/>
                    <a:lstStyle/>
                    <a:p>
                      <a:endParaRPr lang="en-ZA"/>
                    </a:p>
                  </a:txBody>
                  <a:tcPr/>
                </a:tc>
                <a:tc hMerge="1">
                  <a:txBody>
                    <a:bodyPr/>
                    <a:lstStyle/>
                    <a:p>
                      <a:endParaRPr lang="en-ZA"/>
                    </a:p>
                  </a:txBody>
                  <a:tcPr/>
                </a:tc>
                <a:tc hMerge="1">
                  <a:txBody>
                    <a:bodyPr/>
                    <a:lstStyle/>
                    <a:p>
                      <a:endParaRPr lang="en-ZA"/>
                    </a:p>
                  </a:txBody>
                  <a:tcPr/>
                </a:tc>
              </a:tr>
              <a:tr h="2112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smtClean="0">
                          <a:ln>
                            <a:noFill/>
                          </a:ln>
                          <a:solidFill>
                            <a:schemeClr val="bg1">
                              <a:lumMod val="95000"/>
                            </a:schemeClr>
                          </a:solidFill>
                          <a:effectLst/>
                          <a:latin typeface="Arial Narrow" pitchFamily="34" charset="0"/>
                          <a:ea typeface="+mn-ea"/>
                          <a:cs typeface="Arial" charset="0"/>
                        </a:rPr>
                        <a:t>Performance indicator </a:t>
                      </a:r>
                    </a:p>
                  </a:txBody>
                  <a:tcPr marL="91454" marR="9145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algn="l">
                        <a:lnSpc>
                          <a:spcPct val="115000"/>
                        </a:lnSpc>
                        <a:spcAft>
                          <a:spcPts val="0"/>
                        </a:spcAft>
                      </a:pPr>
                      <a:r>
                        <a:rPr kumimoji="0" lang="en-ZA" sz="1400" b="1" i="0" u="none" strike="noStrike" kern="1200" cap="none" normalizeH="0" baseline="0" dirty="0" smtClean="0">
                          <a:ln>
                            <a:noFill/>
                          </a:ln>
                          <a:solidFill>
                            <a:schemeClr val="bg1">
                              <a:lumMod val="95000"/>
                            </a:schemeClr>
                          </a:solidFill>
                          <a:effectLst/>
                          <a:latin typeface="Arial Narrow" pitchFamily="34" charset="0"/>
                          <a:ea typeface="+mn-ea"/>
                          <a:cs typeface="Arial" charset="0"/>
                        </a:rPr>
                        <a:t>Baseline </a:t>
                      </a:r>
                      <a:endParaRPr kumimoji="0" lang="en-ZA" sz="1400" b="1" i="0" u="none" strike="noStrike" kern="1200" cap="none" normalizeH="0" baseline="0" dirty="0">
                        <a:ln>
                          <a:noFill/>
                        </a:ln>
                        <a:solidFill>
                          <a:schemeClr val="bg1">
                            <a:lumMod val="95000"/>
                          </a:schemeClr>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algn="l">
                        <a:lnSpc>
                          <a:spcPct val="115000"/>
                        </a:lnSpc>
                        <a:spcAft>
                          <a:spcPts val="0"/>
                        </a:spcAft>
                      </a:pPr>
                      <a:r>
                        <a:rPr kumimoji="0" lang="en-ZA" sz="1400" b="1" i="0" u="none" strike="noStrike" kern="1200" cap="none" normalizeH="0" baseline="0" dirty="0" smtClean="0">
                          <a:ln>
                            <a:noFill/>
                          </a:ln>
                          <a:solidFill>
                            <a:schemeClr val="bg1">
                              <a:lumMod val="95000"/>
                            </a:schemeClr>
                          </a:solidFill>
                          <a:effectLst/>
                          <a:latin typeface="Arial Narrow" pitchFamily="34" charset="0"/>
                          <a:ea typeface="+mn-ea"/>
                          <a:cs typeface="Arial" charset="0"/>
                        </a:rPr>
                        <a:t>Annual target </a:t>
                      </a:r>
                    </a:p>
                    <a:p>
                      <a:pPr algn="l">
                        <a:lnSpc>
                          <a:spcPct val="115000"/>
                        </a:lnSpc>
                        <a:spcAft>
                          <a:spcPts val="0"/>
                        </a:spcAft>
                      </a:pPr>
                      <a:r>
                        <a:rPr kumimoji="0" lang="en-ZA" sz="1400" b="1" i="0" u="none" strike="noStrike" kern="1200" cap="none" normalizeH="0" baseline="0" dirty="0" smtClean="0">
                          <a:ln>
                            <a:noFill/>
                          </a:ln>
                          <a:solidFill>
                            <a:schemeClr val="bg1">
                              <a:lumMod val="95000"/>
                            </a:schemeClr>
                          </a:solidFill>
                          <a:effectLst/>
                          <a:latin typeface="Arial Narrow" pitchFamily="34" charset="0"/>
                          <a:ea typeface="+mn-ea"/>
                          <a:cs typeface="Arial" charset="0"/>
                        </a:rPr>
                        <a:t>2014/15</a:t>
                      </a:r>
                      <a:endParaRPr kumimoji="0" lang="en-ZA" sz="1400" b="1" i="0" u="none" strike="noStrike" kern="1200" cap="none" normalizeH="0" baseline="0" dirty="0">
                        <a:ln>
                          <a:noFill/>
                        </a:ln>
                        <a:solidFill>
                          <a:schemeClr val="bg1">
                            <a:lumMod val="95000"/>
                          </a:schemeClr>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algn="l">
                        <a:lnSpc>
                          <a:spcPct val="115000"/>
                        </a:lnSpc>
                        <a:spcAft>
                          <a:spcPts val="0"/>
                        </a:spcAft>
                      </a:pPr>
                      <a:r>
                        <a:rPr kumimoji="0" lang="en-ZA" sz="1400" b="1" i="0" u="none" strike="noStrike" kern="1200" cap="none" normalizeH="0" baseline="0" dirty="0" smtClean="0">
                          <a:ln>
                            <a:noFill/>
                          </a:ln>
                          <a:solidFill>
                            <a:schemeClr val="bg1">
                              <a:lumMod val="95000"/>
                            </a:schemeClr>
                          </a:solidFill>
                          <a:effectLst/>
                          <a:latin typeface="Arial Narrow" pitchFamily="34" charset="0"/>
                          <a:ea typeface="+mn-ea"/>
                          <a:cs typeface="Arial" charset="0"/>
                        </a:rPr>
                        <a:t>Achievements/Challenges/Corrective measures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r>
              <a:tr h="8662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spc="0" normalizeH="0" baseline="0" noProof="0" dirty="0" smtClean="0">
                          <a:ln>
                            <a:noFill/>
                          </a:ln>
                          <a:solidFill>
                            <a:prstClr val="black"/>
                          </a:solidFill>
                          <a:effectLst/>
                          <a:uLnTx/>
                          <a:uFillTx/>
                          <a:latin typeface="Arial Narrow" pitchFamily="34" charset="0"/>
                          <a:ea typeface="+mn-ea"/>
                          <a:cs typeface="+mn-cs"/>
                        </a:rPr>
                        <a:t>Number of chemical management instruments developed and implemented</a:t>
                      </a:r>
                    </a:p>
                  </a:txBody>
                  <a:tcPr marL="45728" marR="45728"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4">
                  <a:txBody>
                    <a:bodyPr/>
                    <a:lstStyle/>
                    <a:p>
                      <a:pPr algn="l">
                        <a:lnSpc>
                          <a:spcPct val="115000"/>
                        </a:lnSpc>
                        <a:spcAft>
                          <a:spcPts val="0"/>
                        </a:spcAft>
                      </a:pPr>
                      <a:r>
                        <a:rPr kumimoji="0" lang="en-ZA" sz="1400" b="0" i="0" u="none" strike="noStrike" kern="1200" cap="none" spc="0" normalizeH="0" baseline="0" dirty="0" smtClean="0">
                          <a:ln>
                            <a:noFill/>
                          </a:ln>
                          <a:solidFill>
                            <a:prstClr val="black"/>
                          </a:solidFill>
                          <a:effectLst/>
                          <a:uLnTx/>
                          <a:uFillTx/>
                          <a:latin typeface="Arial Narrow" pitchFamily="34" charset="0"/>
                          <a:ea typeface="+mn-ea"/>
                          <a:cs typeface="+mn-cs"/>
                        </a:rPr>
                        <a:t>Multilateral </a:t>
                      </a:r>
                    </a:p>
                    <a:p>
                      <a:pPr algn="l">
                        <a:lnSpc>
                          <a:spcPct val="115000"/>
                        </a:lnSpc>
                        <a:spcAft>
                          <a:spcPts val="0"/>
                        </a:spcAft>
                      </a:pPr>
                      <a:r>
                        <a:rPr kumimoji="0" lang="en-ZA" sz="1400" b="0" i="0" u="none" strike="noStrike" kern="1200" cap="none" spc="0" normalizeH="0" baseline="0" dirty="0" smtClean="0">
                          <a:ln>
                            <a:noFill/>
                          </a:ln>
                          <a:solidFill>
                            <a:prstClr val="black"/>
                          </a:solidFill>
                          <a:effectLst/>
                          <a:uLnTx/>
                          <a:uFillTx/>
                          <a:latin typeface="Arial Narrow" pitchFamily="34" charset="0"/>
                          <a:ea typeface="+mn-ea"/>
                          <a:cs typeface="+mn-cs"/>
                        </a:rPr>
                        <a:t>Environmental</a:t>
                      </a:r>
                      <a:endParaRPr kumimoji="0" lang="en-ZA" sz="1400" b="0" i="0" u="none" strike="noStrike" kern="1200" cap="none" spc="0" normalizeH="0" baseline="0" dirty="0">
                        <a:ln>
                          <a:noFill/>
                        </a:ln>
                        <a:solidFill>
                          <a:prstClr val="black"/>
                        </a:solidFill>
                        <a:effectLst/>
                        <a:uLnTx/>
                        <a:uFillTx/>
                        <a:latin typeface="Arial Narrow" pitchFamily="34" charset="0"/>
                        <a:ea typeface="+mn-ea"/>
                        <a:cs typeface="+mn-cs"/>
                      </a:endParaRPr>
                    </a:p>
                    <a:p>
                      <a:pPr algn="l">
                        <a:lnSpc>
                          <a:spcPct val="115000"/>
                        </a:lnSpc>
                        <a:spcAft>
                          <a:spcPts val="0"/>
                        </a:spcAft>
                      </a:pPr>
                      <a:r>
                        <a:rPr kumimoji="0" lang="en-ZA" sz="1400" b="0" i="0" u="none" strike="noStrike" kern="1200" cap="none" spc="0" normalizeH="0" baseline="0" dirty="0" smtClean="0">
                          <a:ln>
                            <a:noFill/>
                          </a:ln>
                          <a:solidFill>
                            <a:prstClr val="black"/>
                          </a:solidFill>
                          <a:effectLst/>
                          <a:uLnTx/>
                          <a:uFillTx/>
                          <a:latin typeface="Arial Narrow" pitchFamily="34" charset="0"/>
                          <a:ea typeface="+mn-ea"/>
                          <a:cs typeface="+mn-cs"/>
                        </a:rPr>
                        <a:t>Agreements</a:t>
                      </a:r>
                    </a:p>
                    <a:p>
                      <a:pPr algn="l">
                        <a:lnSpc>
                          <a:spcPct val="115000"/>
                        </a:lnSpc>
                        <a:spcAft>
                          <a:spcPts val="0"/>
                        </a:spcAft>
                      </a:pPr>
                      <a:r>
                        <a:rPr kumimoji="0" lang="en-ZA" sz="1400" b="0" i="0" u="none" strike="noStrike" kern="1200" cap="none" spc="0" normalizeH="0" baseline="0" dirty="0" smtClean="0">
                          <a:ln>
                            <a:noFill/>
                          </a:ln>
                          <a:solidFill>
                            <a:prstClr val="black"/>
                          </a:solidFill>
                          <a:effectLst/>
                          <a:uLnTx/>
                          <a:uFillTx/>
                          <a:latin typeface="Arial Narrow" pitchFamily="34" charset="0"/>
                          <a:ea typeface="+mn-ea"/>
                          <a:cs typeface="+mn-cs"/>
                        </a:rPr>
                        <a:t> </a:t>
                      </a:r>
                      <a:r>
                        <a:rPr kumimoji="0" lang="en-ZA" sz="1400" b="0" i="0" u="none" strike="noStrike" kern="1200" cap="none" spc="0" normalizeH="0" baseline="0" dirty="0">
                          <a:ln>
                            <a:noFill/>
                          </a:ln>
                          <a:solidFill>
                            <a:prstClr val="black"/>
                          </a:solidFill>
                          <a:effectLst/>
                          <a:uLnTx/>
                          <a:uFillTx/>
                          <a:latin typeface="Arial Narrow" pitchFamily="34" charset="0"/>
                          <a:ea typeface="+mn-ea"/>
                          <a:cs typeface="+mn-cs"/>
                        </a:rPr>
                        <a:t>(Stockholm,</a:t>
                      </a:r>
                    </a:p>
                    <a:p>
                      <a:pPr algn="l">
                        <a:lnSpc>
                          <a:spcPct val="115000"/>
                        </a:lnSpc>
                        <a:spcAft>
                          <a:spcPts val="0"/>
                        </a:spcAft>
                      </a:pPr>
                      <a:r>
                        <a:rPr kumimoji="0" lang="en-ZA" sz="1400" b="0" i="0" u="none" strike="noStrike" kern="1200" cap="none" spc="0" normalizeH="0" baseline="0" dirty="0">
                          <a:ln>
                            <a:noFill/>
                          </a:ln>
                          <a:solidFill>
                            <a:prstClr val="black"/>
                          </a:solidFill>
                          <a:effectLst/>
                          <a:uLnTx/>
                          <a:uFillTx/>
                          <a:latin typeface="Arial Narrow" pitchFamily="34" charset="0"/>
                          <a:ea typeface="+mn-ea"/>
                          <a:cs typeface="+mn-cs"/>
                        </a:rPr>
                        <a:t>Rotterdam </a:t>
                      </a:r>
                      <a:endParaRPr kumimoji="0" lang="en-ZA" sz="1400" b="0" i="0" u="none" strike="noStrike" kern="1200" cap="none" spc="0" normalizeH="0" baseline="0" dirty="0" smtClean="0">
                        <a:ln>
                          <a:noFill/>
                        </a:ln>
                        <a:solidFill>
                          <a:prstClr val="black"/>
                        </a:solidFill>
                        <a:effectLst/>
                        <a:uLnTx/>
                        <a:uFillTx/>
                        <a:latin typeface="Arial Narrow" pitchFamily="34" charset="0"/>
                        <a:ea typeface="+mn-ea"/>
                        <a:cs typeface="+mn-cs"/>
                      </a:endParaRPr>
                    </a:p>
                    <a:p>
                      <a:pPr algn="l">
                        <a:lnSpc>
                          <a:spcPct val="115000"/>
                        </a:lnSpc>
                        <a:spcAft>
                          <a:spcPts val="0"/>
                        </a:spcAft>
                      </a:pPr>
                      <a:r>
                        <a:rPr kumimoji="0" lang="en-ZA" sz="1400" b="0" i="0" u="none" strike="noStrike" kern="1200" cap="none" spc="0" normalizeH="0" baseline="0" dirty="0" smtClean="0">
                          <a:ln>
                            <a:noFill/>
                          </a:ln>
                          <a:solidFill>
                            <a:prstClr val="black"/>
                          </a:solidFill>
                          <a:effectLst/>
                          <a:uLnTx/>
                          <a:uFillTx/>
                          <a:latin typeface="Arial Narrow" pitchFamily="34" charset="0"/>
                          <a:ea typeface="+mn-ea"/>
                          <a:cs typeface="+mn-cs"/>
                        </a:rPr>
                        <a:t>and Montreal)</a:t>
                      </a:r>
                    </a:p>
                    <a:p>
                      <a:pPr algn="l">
                        <a:lnSpc>
                          <a:spcPct val="115000"/>
                        </a:lnSpc>
                        <a:spcAft>
                          <a:spcPts val="0"/>
                        </a:spcAft>
                      </a:pPr>
                      <a:r>
                        <a:rPr kumimoji="0" lang="en-ZA" sz="1400" b="0" i="0" u="none" strike="noStrike" kern="1200" cap="none" spc="0" normalizeH="0" baseline="0" dirty="0" smtClean="0">
                          <a:ln>
                            <a:noFill/>
                          </a:ln>
                          <a:solidFill>
                            <a:prstClr val="black"/>
                          </a:solidFill>
                          <a:effectLst/>
                          <a:uLnTx/>
                          <a:uFillTx/>
                          <a:latin typeface="Arial Narrow" pitchFamily="34" charset="0"/>
                          <a:ea typeface="+mn-ea"/>
                          <a:cs typeface="+mn-cs"/>
                        </a:rPr>
                        <a:t> </a:t>
                      </a:r>
                      <a:r>
                        <a:rPr kumimoji="0" lang="en-ZA" sz="1400" b="0" i="0" u="none" strike="noStrike" kern="1200" cap="none" spc="0" normalizeH="0" baseline="0" dirty="0">
                          <a:ln>
                            <a:noFill/>
                          </a:ln>
                          <a:solidFill>
                            <a:prstClr val="black"/>
                          </a:solidFill>
                          <a:effectLst/>
                          <a:uLnTx/>
                          <a:uFillTx/>
                          <a:latin typeface="Arial Narrow" pitchFamily="34" charset="0"/>
                          <a:ea typeface="+mn-ea"/>
                          <a:cs typeface="+mn-cs"/>
                        </a:rPr>
                        <a:t>action </a:t>
                      </a:r>
                      <a:r>
                        <a:rPr kumimoji="0" lang="en-ZA" sz="1400" b="0" i="0" u="none" strike="noStrike" kern="1200" cap="none" spc="0" normalizeH="0" baseline="0" dirty="0" smtClean="0">
                          <a:ln>
                            <a:noFill/>
                          </a:ln>
                          <a:solidFill>
                            <a:prstClr val="black"/>
                          </a:solidFill>
                          <a:effectLst/>
                          <a:uLnTx/>
                          <a:uFillTx/>
                          <a:latin typeface="Arial Narrow" pitchFamily="34" charset="0"/>
                          <a:ea typeface="+mn-ea"/>
                          <a:cs typeface="+mn-cs"/>
                        </a:rPr>
                        <a:t>plans</a:t>
                      </a:r>
                    </a:p>
                    <a:p>
                      <a:pPr algn="l">
                        <a:lnSpc>
                          <a:spcPct val="115000"/>
                        </a:lnSpc>
                        <a:spcAft>
                          <a:spcPts val="0"/>
                        </a:spcAft>
                      </a:pPr>
                      <a:r>
                        <a:rPr kumimoji="0" lang="en-ZA" sz="1400" b="0" i="0" u="none" strike="noStrike" kern="1200" cap="none" spc="0" normalizeH="0" baseline="0" dirty="0" smtClean="0">
                          <a:ln>
                            <a:noFill/>
                          </a:ln>
                          <a:solidFill>
                            <a:prstClr val="black"/>
                          </a:solidFill>
                          <a:effectLst/>
                          <a:uLnTx/>
                          <a:uFillTx/>
                          <a:latin typeface="Arial Narrow" pitchFamily="34" charset="0"/>
                          <a:ea typeface="+mn-ea"/>
                          <a:cs typeface="+mn-cs"/>
                        </a:rPr>
                        <a:t> implemented</a:t>
                      </a:r>
                      <a:endParaRPr kumimoji="0" lang="en-ZA" sz="1400" b="0" i="0" u="none" strike="noStrike" kern="1200" cap="none" spc="0" normalizeH="0" baseline="0" dirty="0">
                        <a:ln>
                          <a:noFill/>
                        </a:ln>
                        <a:solidFill>
                          <a:prstClr val="black"/>
                        </a:solidFill>
                        <a:effectLst/>
                        <a:uLnTx/>
                        <a:uFillTx/>
                        <a:latin typeface="Arial Narrow" pitchFamily="34" charset="0"/>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a:lnSpc>
                          <a:spcPct val="115000"/>
                        </a:lnSpc>
                        <a:spcAft>
                          <a:spcPts val="0"/>
                        </a:spcAft>
                      </a:pPr>
                      <a:r>
                        <a:rPr kumimoji="0" lang="en-ZA" sz="1400" b="0" i="0" u="none" strike="noStrike" kern="1200" cap="none" spc="0" normalizeH="0" baseline="0" dirty="0">
                          <a:ln>
                            <a:noFill/>
                          </a:ln>
                          <a:solidFill>
                            <a:prstClr val="black"/>
                          </a:solidFill>
                          <a:effectLst/>
                          <a:uLnTx/>
                          <a:uFillTx/>
                          <a:latin typeface="Arial Narrow" pitchFamily="34" charset="0"/>
                          <a:ea typeface="+mn-ea"/>
                          <a:cs typeface="+mn-cs"/>
                        </a:rPr>
                        <a:t>National Implementation</a:t>
                      </a:r>
                    </a:p>
                    <a:p>
                      <a:pPr algn="l">
                        <a:lnSpc>
                          <a:spcPct val="115000"/>
                        </a:lnSpc>
                        <a:spcAft>
                          <a:spcPts val="0"/>
                        </a:spcAft>
                      </a:pPr>
                      <a:r>
                        <a:rPr kumimoji="0" lang="en-ZA" sz="1400" b="0" i="0" u="none" strike="noStrike" kern="1200" cap="none" spc="0" normalizeH="0" baseline="0" dirty="0">
                          <a:ln>
                            <a:noFill/>
                          </a:ln>
                          <a:solidFill>
                            <a:prstClr val="black"/>
                          </a:solidFill>
                          <a:effectLst/>
                          <a:uLnTx/>
                          <a:uFillTx/>
                          <a:latin typeface="Arial Narrow" pitchFamily="34" charset="0"/>
                          <a:ea typeface="+mn-ea"/>
                          <a:cs typeface="+mn-cs"/>
                        </a:rPr>
                        <a:t>Plan for the Stockholm</a:t>
                      </a:r>
                    </a:p>
                    <a:p>
                      <a:pPr algn="l">
                        <a:lnSpc>
                          <a:spcPct val="115000"/>
                        </a:lnSpc>
                        <a:spcAft>
                          <a:spcPts val="0"/>
                        </a:spcAft>
                      </a:pPr>
                      <a:r>
                        <a:rPr kumimoji="0" lang="en-ZA" sz="1400" b="0" i="0" u="none" strike="noStrike" kern="1200" cap="none" spc="0" normalizeH="0" baseline="0" dirty="0">
                          <a:ln>
                            <a:noFill/>
                          </a:ln>
                          <a:solidFill>
                            <a:prstClr val="black"/>
                          </a:solidFill>
                          <a:effectLst/>
                          <a:uLnTx/>
                          <a:uFillTx/>
                          <a:latin typeface="Arial Narrow" pitchFamily="34" charset="0"/>
                          <a:ea typeface="+mn-ea"/>
                          <a:cs typeface="+mn-cs"/>
                        </a:rPr>
                        <a:t>convention updated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kumimoji="0" lang="en-ZA" sz="1400" b="1" i="1" u="none" strike="noStrike" kern="1200" cap="none" spc="0" normalizeH="0" baseline="0" dirty="0" smtClean="0">
                          <a:ln>
                            <a:noFill/>
                          </a:ln>
                          <a:solidFill>
                            <a:prstClr val="black"/>
                          </a:solidFill>
                          <a:effectLst/>
                          <a:uLnTx/>
                          <a:uFillTx/>
                          <a:latin typeface="Arial Narrow" pitchFamily="34" charset="0"/>
                          <a:ea typeface="+mn-ea"/>
                          <a:cs typeface="+mn-cs"/>
                        </a:rPr>
                        <a:t>Progress:</a:t>
                      </a:r>
                    </a:p>
                    <a:p>
                      <a:pPr algn="l">
                        <a:lnSpc>
                          <a:spcPct val="115000"/>
                        </a:lnSpc>
                        <a:spcAft>
                          <a:spcPts val="0"/>
                        </a:spcAft>
                      </a:pPr>
                      <a:r>
                        <a:rPr kumimoji="0" lang="en-ZA" sz="1400" b="0" i="0" u="none" strike="noStrike" kern="1200" cap="none" spc="0" normalizeH="0" baseline="0" dirty="0" smtClean="0">
                          <a:ln>
                            <a:noFill/>
                          </a:ln>
                          <a:solidFill>
                            <a:prstClr val="black"/>
                          </a:solidFill>
                          <a:effectLst/>
                          <a:uLnTx/>
                          <a:uFillTx/>
                          <a:latin typeface="Arial Narrow" pitchFamily="34" charset="0"/>
                          <a:ea typeface="+mn-ea"/>
                          <a:cs typeface="+mn-cs"/>
                        </a:rPr>
                        <a:t>National </a:t>
                      </a:r>
                      <a:r>
                        <a:rPr kumimoji="0" lang="en-ZA" sz="1400" b="0" i="0" u="none" strike="noStrike" kern="1200" cap="none" spc="0" normalizeH="0" baseline="0" dirty="0">
                          <a:ln>
                            <a:noFill/>
                          </a:ln>
                          <a:solidFill>
                            <a:prstClr val="black"/>
                          </a:solidFill>
                          <a:effectLst/>
                          <a:uLnTx/>
                          <a:uFillTx/>
                          <a:latin typeface="Arial Narrow" pitchFamily="34" charset="0"/>
                          <a:ea typeface="+mn-ea"/>
                          <a:cs typeface="+mn-cs"/>
                        </a:rPr>
                        <a:t>Implementation Plan for the Stockholm convention updated</a:t>
                      </a:r>
                    </a:p>
                    <a:p>
                      <a:pPr algn="l">
                        <a:lnSpc>
                          <a:spcPct val="115000"/>
                        </a:lnSpc>
                        <a:spcAft>
                          <a:spcPts val="0"/>
                        </a:spcAft>
                      </a:pPr>
                      <a:r>
                        <a:rPr kumimoji="0" lang="en-ZA" sz="1400" b="0" i="0" u="none" strike="noStrike" kern="1200" cap="none" spc="0" normalizeH="0" baseline="0" dirty="0">
                          <a:ln>
                            <a:noFill/>
                          </a:ln>
                          <a:solidFill>
                            <a:prstClr val="black"/>
                          </a:solidFill>
                          <a:effectLst/>
                          <a:uLnTx/>
                          <a:uFillTx/>
                          <a:latin typeface="Arial Narrow" pitchFamily="34" charset="0"/>
                          <a:ea typeface="+mn-ea"/>
                          <a:cs typeface="+mn-cs"/>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635401">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spc="0" normalizeH="0" baseline="0" noProof="0" dirty="0" smtClean="0">
                          <a:ln>
                            <a:noFill/>
                          </a:ln>
                          <a:solidFill>
                            <a:prstClr val="black"/>
                          </a:solidFill>
                          <a:effectLst/>
                          <a:uLnTx/>
                          <a:uFillTx/>
                          <a:latin typeface="Arial Narrow" pitchFamily="34" charset="0"/>
                          <a:ea typeface="+mn-ea"/>
                          <a:cs typeface="+mn-cs"/>
                        </a:rPr>
                        <a:t>Number of chemical management instruments developed and implemented</a:t>
                      </a:r>
                    </a:p>
                  </a:txBody>
                  <a:tcPr marL="45728" marR="45728"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ZA"/>
                    </a:p>
                  </a:txBody>
                  <a:tcPr/>
                </a:tc>
                <a:tc>
                  <a:txBody>
                    <a:bodyPr/>
                    <a:lstStyle/>
                    <a:p>
                      <a:pPr algn="l">
                        <a:lnSpc>
                          <a:spcPct val="115000"/>
                        </a:lnSpc>
                        <a:spcAft>
                          <a:spcPts val="0"/>
                        </a:spcAft>
                      </a:pPr>
                      <a:r>
                        <a:rPr kumimoji="0" lang="en-ZA" sz="1400" b="0" i="0" u="none" strike="noStrike" kern="1200" cap="none" spc="0" normalizeH="0" baseline="0" dirty="0">
                          <a:ln>
                            <a:noFill/>
                          </a:ln>
                          <a:solidFill>
                            <a:schemeClr val="tx1"/>
                          </a:solidFill>
                          <a:effectLst/>
                          <a:uLnTx/>
                          <a:uFillTx/>
                          <a:latin typeface="Arial Narrow" pitchFamily="34" charset="0"/>
                          <a:ea typeface="+mn-ea"/>
                          <a:cs typeface="+mn-cs"/>
                        </a:rPr>
                        <a:t>Draft </a:t>
                      </a:r>
                      <a:r>
                        <a:rPr kumimoji="0" lang="en-ZA" sz="1400" b="0" i="0" u="none" strike="noStrike" kern="1200" cap="none" spc="0" normalizeH="0" baseline="0" dirty="0" smtClean="0">
                          <a:ln>
                            <a:noFill/>
                          </a:ln>
                          <a:solidFill>
                            <a:schemeClr val="tx1"/>
                          </a:solidFill>
                          <a:effectLst/>
                          <a:uLnTx/>
                          <a:uFillTx/>
                          <a:latin typeface="Arial Narrow" pitchFamily="34" charset="0"/>
                          <a:ea typeface="+mn-ea"/>
                          <a:cs typeface="+mn-cs"/>
                        </a:rPr>
                        <a:t> Polychlorinated Biphenyl ( PCB) </a:t>
                      </a:r>
                      <a:r>
                        <a:rPr kumimoji="0" lang="en-ZA" sz="1400" b="0" i="0" u="none" strike="noStrike" kern="1200" cap="none" spc="0" normalizeH="0" baseline="0" dirty="0">
                          <a:ln>
                            <a:noFill/>
                          </a:ln>
                          <a:solidFill>
                            <a:schemeClr val="tx1"/>
                          </a:solidFill>
                          <a:effectLst/>
                          <a:uLnTx/>
                          <a:uFillTx/>
                          <a:latin typeface="Arial Narrow" pitchFamily="34" charset="0"/>
                          <a:ea typeface="+mn-ea"/>
                          <a:cs typeface="+mn-cs"/>
                        </a:rPr>
                        <a:t>phase </a:t>
                      </a:r>
                      <a:r>
                        <a:rPr kumimoji="0" lang="en-ZA" sz="1400" b="0" i="0" u="none" strike="noStrike" kern="1200" cap="none" spc="0" normalizeH="0" baseline="0" dirty="0" smtClean="0">
                          <a:ln>
                            <a:noFill/>
                          </a:ln>
                          <a:solidFill>
                            <a:schemeClr val="tx1"/>
                          </a:solidFill>
                          <a:effectLst/>
                          <a:uLnTx/>
                          <a:uFillTx/>
                          <a:latin typeface="Arial Narrow" pitchFamily="34" charset="0"/>
                          <a:ea typeface="+mn-ea"/>
                          <a:cs typeface="+mn-cs"/>
                        </a:rPr>
                        <a:t>out plan </a:t>
                      </a:r>
                      <a:r>
                        <a:rPr kumimoji="0" lang="en-ZA" sz="1400" b="0" i="0" u="none" strike="noStrike" kern="1200" cap="none" spc="0" normalizeH="0" baseline="0" dirty="0">
                          <a:ln>
                            <a:noFill/>
                          </a:ln>
                          <a:solidFill>
                            <a:schemeClr val="tx1"/>
                          </a:solidFill>
                          <a:effectLst/>
                          <a:uLnTx/>
                          <a:uFillTx/>
                          <a:latin typeface="Arial Narrow" pitchFamily="34" charset="0"/>
                          <a:ea typeface="+mn-ea"/>
                          <a:cs typeface="+mn-cs"/>
                        </a:rPr>
                        <a:t>for municipalities</a:t>
                      </a:r>
                    </a:p>
                    <a:p>
                      <a:pPr algn="l">
                        <a:lnSpc>
                          <a:spcPct val="115000"/>
                        </a:lnSpc>
                        <a:spcAft>
                          <a:spcPts val="0"/>
                        </a:spcAft>
                      </a:pPr>
                      <a:r>
                        <a:rPr kumimoji="0" lang="en-ZA" sz="1400" b="0" i="0" u="none" strike="noStrike" kern="1200" cap="none" spc="0" normalizeH="0" baseline="0" dirty="0" smtClean="0">
                          <a:ln>
                            <a:noFill/>
                          </a:ln>
                          <a:solidFill>
                            <a:prstClr val="black"/>
                          </a:solidFill>
                          <a:effectLst/>
                          <a:uLnTx/>
                          <a:uFillTx/>
                          <a:latin typeface="Arial Narrow" pitchFamily="34" charset="0"/>
                          <a:ea typeface="+mn-ea"/>
                          <a:cs typeface="+mn-cs"/>
                        </a:rPr>
                        <a:t>Developed</a:t>
                      </a:r>
                      <a:endParaRPr kumimoji="0" lang="en-ZA" sz="1400" b="0" i="0" u="none" strike="noStrike" kern="1200" cap="none" spc="0" normalizeH="0" baseline="0" dirty="0">
                        <a:ln>
                          <a:noFill/>
                        </a:ln>
                        <a:solidFill>
                          <a:prstClr val="black"/>
                        </a:solidFill>
                        <a:effectLst/>
                        <a:uLnTx/>
                        <a:uFillTx/>
                        <a:latin typeface="Arial Narrow" pitchFamily="34" charset="0"/>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indent="0" algn="l" defTabSz="457200" rtl="0" eaLnBrk="1" fontAlgn="ctr" latinLnBrk="0" hangingPunct="1">
                        <a:lnSpc>
                          <a:spcPct val="110000"/>
                        </a:lnSpc>
                        <a:spcBef>
                          <a:spcPts val="0"/>
                        </a:spcBef>
                        <a:spcAft>
                          <a:spcPts val="1000"/>
                        </a:spcAft>
                        <a:buClrTx/>
                        <a:buSzTx/>
                        <a:buFontTx/>
                        <a:buNone/>
                        <a:tabLst/>
                        <a:defRPr/>
                      </a:pPr>
                      <a:r>
                        <a:rPr kumimoji="0" lang="en-ZA" sz="1400" b="1" i="1" u="none" strike="noStrike" kern="1200" cap="none" spc="0" normalizeH="0" baseline="0" dirty="0" smtClean="0">
                          <a:ln>
                            <a:noFill/>
                          </a:ln>
                          <a:solidFill>
                            <a:prstClr val="black"/>
                          </a:solidFill>
                          <a:effectLst/>
                          <a:uLnTx/>
                          <a:uFillTx/>
                          <a:latin typeface="Arial Narrow" pitchFamily="34" charset="0"/>
                          <a:ea typeface="+mn-ea"/>
                          <a:cs typeface="+mn-cs"/>
                        </a:rPr>
                        <a:t>Progress:</a:t>
                      </a:r>
                    </a:p>
                    <a:p>
                      <a:pPr algn="l" fontAlgn="ctr">
                        <a:lnSpc>
                          <a:spcPct val="110000"/>
                        </a:lnSpc>
                        <a:spcAft>
                          <a:spcPts val="1000"/>
                        </a:spcAft>
                      </a:pPr>
                      <a:r>
                        <a:rPr kumimoji="0" lang="en-ZA" sz="1400" b="0" i="0" u="none" strike="noStrike" kern="1200" cap="none" spc="0" normalizeH="0" baseline="0" dirty="0" smtClean="0">
                          <a:ln>
                            <a:noFill/>
                          </a:ln>
                          <a:solidFill>
                            <a:prstClr val="black"/>
                          </a:solidFill>
                          <a:effectLst/>
                          <a:uLnTx/>
                          <a:uFillTx/>
                          <a:latin typeface="Arial Narrow" pitchFamily="34" charset="0"/>
                          <a:ea typeface="+mn-ea"/>
                          <a:cs typeface="+mn-cs"/>
                        </a:rPr>
                        <a:t>Draft </a:t>
                      </a:r>
                      <a:r>
                        <a:rPr kumimoji="0" lang="en-ZA" sz="1400" b="0" i="0" u="none" strike="noStrike" kern="1200" cap="none" spc="0" normalizeH="0" baseline="0" dirty="0">
                          <a:ln>
                            <a:noFill/>
                          </a:ln>
                          <a:solidFill>
                            <a:prstClr val="black"/>
                          </a:solidFill>
                          <a:effectLst/>
                          <a:uLnTx/>
                          <a:uFillTx/>
                          <a:latin typeface="Arial Narrow" pitchFamily="34" charset="0"/>
                          <a:ea typeface="+mn-ea"/>
                          <a:cs typeface="+mn-cs"/>
                        </a:rPr>
                        <a:t>PCB phase out plan developed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09509">
                <a:tc vMerge="1">
                  <a:txBody>
                    <a:bodyPr/>
                    <a:lstStyle/>
                    <a:p>
                      <a:endParaRPr lang="en-ZA"/>
                    </a:p>
                  </a:txBody>
                  <a:tcPr/>
                </a:tc>
                <a:tc vMerge="1">
                  <a:txBody>
                    <a:bodyPr/>
                    <a:lstStyle/>
                    <a:p>
                      <a:endParaRPr lang="en-ZA"/>
                    </a:p>
                  </a:txBody>
                  <a:tcPr/>
                </a:tc>
                <a:tc rowSpan="2">
                  <a:txBody>
                    <a:bodyPr/>
                    <a:lstStyle/>
                    <a:p>
                      <a:pPr algn="l">
                        <a:lnSpc>
                          <a:spcPct val="115000"/>
                        </a:lnSpc>
                        <a:spcAft>
                          <a:spcPts val="0"/>
                        </a:spcAft>
                      </a:pPr>
                      <a:r>
                        <a:rPr kumimoji="0" lang="en-ZA" sz="1400" b="0" i="0" u="none" strike="noStrike" kern="1200" cap="none" spc="0" normalizeH="0" baseline="0" dirty="0">
                          <a:ln>
                            <a:noFill/>
                          </a:ln>
                          <a:solidFill>
                            <a:prstClr val="black"/>
                          </a:solidFill>
                          <a:effectLst/>
                          <a:uLnTx/>
                          <a:uFillTx/>
                          <a:latin typeface="Arial Narrow" pitchFamily="34" charset="0"/>
                          <a:ea typeface="+mn-ea"/>
                          <a:cs typeface="+mn-cs"/>
                        </a:rPr>
                        <a:t>Study on impact of</a:t>
                      </a:r>
                    </a:p>
                    <a:p>
                      <a:pPr algn="l">
                        <a:lnSpc>
                          <a:spcPct val="115000"/>
                        </a:lnSpc>
                        <a:spcAft>
                          <a:spcPts val="0"/>
                        </a:spcAft>
                      </a:pPr>
                      <a:r>
                        <a:rPr kumimoji="0" lang="en-ZA" sz="1400" b="0" i="0" u="none" strike="noStrike" kern="1200" cap="none" spc="0" normalizeH="0" baseline="0" dirty="0" err="1">
                          <a:ln>
                            <a:noFill/>
                          </a:ln>
                          <a:solidFill>
                            <a:prstClr val="black"/>
                          </a:solidFill>
                          <a:effectLst/>
                          <a:uLnTx/>
                          <a:uFillTx/>
                          <a:latin typeface="Arial Narrow" pitchFamily="34" charset="0"/>
                          <a:ea typeface="+mn-ea"/>
                          <a:cs typeface="+mn-cs"/>
                        </a:rPr>
                        <a:t>Minamata</a:t>
                      </a:r>
                      <a:r>
                        <a:rPr kumimoji="0" lang="en-ZA" sz="1400" b="0" i="0" u="none" strike="noStrike" kern="1200" cap="none" spc="0" normalizeH="0" baseline="0" dirty="0">
                          <a:ln>
                            <a:noFill/>
                          </a:ln>
                          <a:solidFill>
                            <a:prstClr val="black"/>
                          </a:solidFill>
                          <a:effectLst/>
                          <a:uLnTx/>
                          <a:uFillTx/>
                          <a:latin typeface="Arial Narrow" pitchFamily="34" charset="0"/>
                          <a:ea typeface="+mn-ea"/>
                          <a:cs typeface="+mn-cs"/>
                        </a:rPr>
                        <a:t> Convention on Mercury conducted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rowSpan="2">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kumimoji="0" lang="en-ZA" sz="1400" b="1" i="1" u="none" strike="noStrike" kern="1200" cap="none" spc="0" normalizeH="0" baseline="0" dirty="0" smtClean="0">
                          <a:ln>
                            <a:noFill/>
                          </a:ln>
                          <a:solidFill>
                            <a:prstClr val="black"/>
                          </a:solidFill>
                          <a:effectLst/>
                          <a:uLnTx/>
                          <a:uFillTx/>
                          <a:latin typeface="Arial Narrow" pitchFamily="34" charset="0"/>
                          <a:ea typeface="+mn-ea"/>
                          <a:cs typeface="+mn-cs"/>
                        </a:rPr>
                        <a:t>Progress:</a:t>
                      </a:r>
                    </a:p>
                    <a:p>
                      <a:pPr marL="0" marR="0" indent="0" algn="l" defTabSz="457200" rtl="0" eaLnBrk="1" fontAlgn="auto" latinLnBrk="0" hangingPunct="1">
                        <a:lnSpc>
                          <a:spcPct val="115000"/>
                        </a:lnSpc>
                        <a:spcBef>
                          <a:spcPts val="0"/>
                        </a:spcBef>
                        <a:spcAft>
                          <a:spcPts val="0"/>
                        </a:spcAft>
                        <a:buClrTx/>
                        <a:buSzTx/>
                        <a:buFontTx/>
                        <a:buNone/>
                        <a:tabLst/>
                        <a:defRPr/>
                      </a:pPr>
                      <a:r>
                        <a:rPr kumimoji="0" lang="en-ZA" sz="1400" b="0" i="0" u="none" strike="noStrike" kern="1200" cap="none" spc="0" normalizeH="0" baseline="0" dirty="0" smtClean="0">
                          <a:ln>
                            <a:noFill/>
                          </a:ln>
                          <a:solidFill>
                            <a:prstClr val="black"/>
                          </a:solidFill>
                          <a:effectLst/>
                          <a:uLnTx/>
                          <a:uFillTx/>
                          <a:latin typeface="Arial Narrow" pitchFamily="34" charset="0"/>
                          <a:ea typeface="+mn-ea"/>
                          <a:cs typeface="+mn-cs"/>
                        </a:rPr>
                        <a:t>Terms </a:t>
                      </a:r>
                      <a:r>
                        <a:rPr kumimoji="0" lang="en-ZA" sz="1400" b="0" i="0" u="none" strike="noStrike" kern="1200" cap="none" spc="0" normalizeH="0" baseline="0" dirty="0">
                          <a:ln>
                            <a:noFill/>
                          </a:ln>
                          <a:solidFill>
                            <a:prstClr val="black"/>
                          </a:solidFill>
                          <a:effectLst/>
                          <a:uLnTx/>
                          <a:uFillTx/>
                          <a:latin typeface="Arial Narrow" pitchFamily="34" charset="0"/>
                          <a:ea typeface="+mn-ea"/>
                          <a:cs typeface="+mn-cs"/>
                        </a:rPr>
                        <a:t>of reference </a:t>
                      </a:r>
                      <a:r>
                        <a:rPr kumimoji="0" lang="en-ZA" sz="1400" b="0" i="0" u="none" strike="noStrike" kern="1200" cap="none" spc="0" normalizeH="0" baseline="0" dirty="0" smtClean="0">
                          <a:ln>
                            <a:noFill/>
                          </a:ln>
                          <a:solidFill>
                            <a:prstClr val="black"/>
                          </a:solidFill>
                          <a:effectLst/>
                          <a:uLnTx/>
                          <a:uFillTx/>
                          <a:latin typeface="Arial Narrow" pitchFamily="34" charset="0"/>
                          <a:ea typeface="+mn-ea"/>
                          <a:cs typeface="+mn-cs"/>
                        </a:rPr>
                        <a:t>for undertaking </a:t>
                      </a:r>
                      <a:r>
                        <a:rPr kumimoji="0" lang="en-ZA" sz="1400" b="0" i="0" u="none" strike="noStrike" kern="1200" cap="none" spc="0" normalizeH="0" baseline="0" dirty="0">
                          <a:ln>
                            <a:noFill/>
                          </a:ln>
                          <a:solidFill>
                            <a:prstClr val="black"/>
                          </a:solidFill>
                          <a:effectLst/>
                          <a:uLnTx/>
                          <a:uFillTx/>
                          <a:latin typeface="Arial Narrow" pitchFamily="34" charset="0"/>
                          <a:ea typeface="+mn-ea"/>
                          <a:cs typeface="+mn-cs"/>
                        </a:rPr>
                        <a:t>of the study finalised and tender advertised in the Government Gazette and bid adjudication process </a:t>
                      </a:r>
                      <a:r>
                        <a:rPr kumimoji="0" lang="en-ZA" sz="1400" b="0" i="0" u="none" strike="noStrike" kern="1200" cap="none" spc="0" normalizeH="0" baseline="0" dirty="0" smtClean="0">
                          <a:ln>
                            <a:noFill/>
                          </a:ln>
                          <a:solidFill>
                            <a:prstClr val="black"/>
                          </a:solidFill>
                          <a:effectLst/>
                          <a:uLnTx/>
                          <a:uFillTx/>
                          <a:latin typeface="Arial Narrow" pitchFamily="34" charset="0"/>
                          <a:ea typeface="+mn-ea"/>
                          <a:cs typeface="+mn-cs"/>
                        </a:rPr>
                        <a:t>undertaken</a:t>
                      </a:r>
                    </a:p>
                    <a:p>
                      <a:pPr marL="0" marR="0" indent="0" algn="l" defTabSz="457200" rtl="0" eaLnBrk="1" fontAlgn="auto" latinLnBrk="0" hangingPunct="1">
                        <a:lnSpc>
                          <a:spcPct val="115000"/>
                        </a:lnSpc>
                        <a:spcBef>
                          <a:spcPts val="0"/>
                        </a:spcBef>
                        <a:spcAft>
                          <a:spcPts val="0"/>
                        </a:spcAft>
                        <a:buClrTx/>
                        <a:buSzTx/>
                        <a:buFontTx/>
                        <a:buNone/>
                        <a:tabLst/>
                        <a:defRPr/>
                      </a:pPr>
                      <a:r>
                        <a:rPr kumimoji="0" lang="en-ZA" sz="1400" b="1" i="1" u="none" strike="noStrike" kern="1200" cap="none" spc="0" normalizeH="0" baseline="0" dirty="0" smtClean="0">
                          <a:ln>
                            <a:noFill/>
                          </a:ln>
                          <a:solidFill>
                            <a:prstClr val="black"/>
                          </a:solidFill>
                          <a:effectLst/>
                          <a:uLnTx/>
                          <a:uFillTx/>
                          <a:latin typeface="Arial Narrow" pitchFamily="34" charset="0"/>
                          <a:ea typeface="+mn-ea"/>
                          <a:cs typeface="+mn-cs"/>
                        </a:rPr>
                        <a:t>Challenges:</a:t>
                      </a:r>
                      <a:r>
                        <a:rPr kumimoji="0" lang="en-ZA" sz="1400" b="1" i="0" u="none" strike="noStrike" kern="1200" cap="none" spc="0" normalizeH="0" baseline="0" dirty="0" smtClean="0">
                          <a:ln>
                            <a:noFill/>
                          </a:ln>
                          <a:solidFill>
                            <a:prstClr val="black"/>
                          </a:solidFill>
                          <a:effectLst/>
                          <a:uLnTx/>
                          <a:uFillTx/>
                          <a:latin typeface="Arial Narrow" pitchFamily="34" charset="0"/>
                          <a:ea typeface="+mn-ea"/>
                          <a:cs typeface="+mn-cs"/>
                        </a:rPr>
                        <a:t> </a:t>
                      </a:r>
                      <a:r>
                        <a:rPr kumimoji="0" lang="en-ZA" sz="1400" b="0" i="0" u="none" strike="noStrike" kern="1200" cap="none" spc="0" normalizeH="0" baseline="0" dirty="0" smtClean="0">
                          <a:ln>
                            <a:noFill/>
                          </a:ln>
                          <a:solidFill>
                            <a:prstClr val="black"/>
                          </a:solidFill>
                          <a:effectLst/>
                          <a:uLnTx/>
                          <a:uFillTx/>
                          <a:latin typeface="Arial Narrow" pitchFamily="34" charset="0"/>
                          <a:ea typeface="+mn-ea"/>
                          <a:cs typeface="+mn-cs"/>
                        </a:rPr>
                        <a:t>Financial constraints and delays in securing donor  funds impacted on progress in the project </a:t>
                      </a:r>
                    </a:p>
                    <a:p>
                      <a:pPr marL="0" marR="0" indent="0" algn="l" defTabSz="457200" rtl="0" eaLnBrk="1" fontAlgn="auto" latinLnBrk="0" hangingPunct="1">
                        <a:lnSpc>
                          <a:spcPct val="115000"/>
                        </a:lnSpc>
                        <a:spcBef>
                          <a:spcPts val="0"/>
                        </a:spcBef>
                        <a:spcAft>
                          <a:spcPts val="0"/>
                        </a:spcAft>
                        <a:buClrTx/>
                        <a:buSzTx/>
                        <a:buFontTx/>
                        <a:buNone/>
                        <a:tabLst/>
                        <a:defRPr/>
                      </a:pPr>
                      <a:r>
                        <a:rPr kumimoji="0" lang="en-ZA" sz="1400" b="1" i="1" u="none" strike="noStrike" kern="1200" cap="none" spc="0" normalizeH="0" baseline="0" dirty="0" smtClean="0">
                          <a:ln>
                            <a:noFill/>
                          </a:ln>
                          <a:solidFill>
                            <a:prstClr val="black"/>
                          </a:solidFill>
                          <a:effectLst/>
                          <a:uLnTx/>
                          <a:uFillTx/>
                          <a:latin typeface="Arial Narrow" pitchFamily="34" charset="0"/>
                          <a:ea typeface="+mn-ea"/>
                          <a:cs typeface="+mn-cs"/>
                        </a:rPr>
                        <a:t>Corrective Measures: </a:t>
                      </a:r>
                    </a:p>
                    <a:p>
                      <a:pPr marL="0" marR="0" indent="0" algn="l" defTabSz="457200" rtl="0" eaLnBrk="1" fontAlgn="auto" latinLnBrk="0" hangingPunct="1">
                        <a:lnSpc>
                          <a:spcPct val="115000"/>
                        </a:lnSpc>
                        <a:spcBef>
                          <a:spcPts val="0"/>
                        </a:spcBef>
                        <a:spcAft>
                          <a:spcPts val="0"/>
                        </a:spcAft>
                        <a:buClrTx/>
                        <a:buSzTx/>
                        <a:buFontTx/>
                        <a:buNone/>
                        <a:tabLst/>
                        <a:defRPr/>
                      </a:pPr>
                      <a:r>
                        <a:rPr kumimoji="0" lang="en-ZA" sz="1400" b="0" i="0" u="none" strike="noStrike" kern="1200" cap="none" spc="0" normalizeH="0" baseline="0" dirty="0" smtClean="0">
                          <a:ln>
                            <a:noFill/>
                          </a:ln>
                          <a:solidFill>
                            <a:prstClr val="black"/>
                          </a:solidFill>
                          <a:effectLst/>
                          <a:uLnTx/>
                          <a:uFillTx/>
                          <a:latin typeface="Arial Narrow" pitchFamily="34" charset="0"/>
                          <a:ea typeface="+mn-ea"/>
                          <a:cs typeface="+mn-cs"/>
                        </a:rPr>
                        <a:t>Part of the required  funding secured ( R3 million) and the remaining funds will be sourced from GEF Project prioritised for finalisation in 2015/16</a:t>
                      </a:r>
                      <a:endParaRPr kumimoji="0" lang="en-ZA" sz="1400" b="0" i="0" u="none" strike="noStrike" kern="1200" cap="none" spc="0" normalizeH="0" baseline="0" dirty="0">
                        <a:ln>
                          <a:noFill/>
                        </a:ln>
                        <a:solidFill>
                          <a:prstClr val="black"/>
                        </a:solidFill>
                        <a:effectLst/>
                        <a:uLnTx/>
                        <a:uFillTx/>
                        <a:latin typeface="Arial Narrow" pitchFamily="34" charset="0"/>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95147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spc="0" normalizeH="0" baseline="0" noProof="0" dirty="0" smtClean="0">
                          <a:ln>
                            <a:noFill/>
                          </a:ln>
                          <a:solidFill>
                            <a:prstClr val="black"/>
                          </a:solidFill>
                          <a:effectLst/>
                          <a:uLnTx/>
                          <a:uFillTx/>
                          <a:latin typeface="Arial Narrow" pitchFamily="34" charset="0"/>
                          <a:ea typeface="+mn-ea"/>
                          <a:cs typeface="+mn-cs"/>
                        </a:rPr>
                        <a:t>Number of chemical management instruments developed and implemented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smtClean="0">
                        <a:ln>
                          <a:noFill/>
                        </a:ln>
                        <a:solidFill>
                          <a:prstClr val="black"/>
                        </a:solidFill>
                        <a:effectLst/>
                        <a:uLnTx/>
                        <a:uFillTx/>
                        <a:latin typeface="Arial Narrow" pitchFamily="34" charset="0"/>
                        <a:ea typeface="+mn-ea"/>
                        <a:cs typeface="+mn-cs"/>
                      </a:endParaRPr>
                    </a:p>
                  </a:txBody>
                  <a:tcPr marL="45728" marR="45728"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ZA"/>
                    </a:p>
                  </a:txBody>
                  <a:tcPr/>
                </a:tc>
                <a:tc vMerge="1">
                  <a:txBody>
                    <a:bodyPr/>
                    <a:lstStyle/>
                    <a:p>
                      <a:pPr algn="l">
                        <a:lnSpc>
                          <a:spcPct val="115000"/>
                        </a:lnSpc>
                        <a:spcAft>
                          <a:spcPts val="0"/>
                        </a:spcAft>
                      </a:pPr>
                      <a:endParaRPr kumimoji="0" lang="en-ZA" sz="1400" b="0" i="0" u="none" strike="noStrike" kern="1200" cap="none" spc="0" normalizeH="0" baseline="0" dirty="0">
                        <a:ln>
                          <a:noFill/>
                        </a:ln>
                        <a:solidFill>
                          <a:prstClr val="black"/>
                        </a:solidFill>
                        <a:effectLst/>
                        <a:uLnTx/>
                        <a:uFillTx/>
                        <a:latin typeface="Arial Narrow" pitchFamily="34" charset="0"/>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vMerge="1">
                  <a:txBody>
                    <a:bodyPr/>
                    <a:lstStyle/>
                    <a:p>
                      <a:pPr marL="0" marR="0" indent="0" algn="l" defTabSz="457200" rtl="0" eaLnBrk="1" fontAlgn="auto" latinLnBrk="0" hangingPunct="1">
                        <a:lnSpc>
                          <a:spcPct val="115000"/>
                        </a:lnSpc>
                        <a:spcBef>
                          <a:spcPts val="0"/>
                        </a:spcBef>
                        <a:spcAft>
                          <a:spcPts val="0"/>
                        </a:spcAft>
                        <a:buClrTx/>
                        <a:buSzTx/>
                        <a:buFontTx/>
                        <a:buNone/>
                        <a:tabLst/>
                        <a:defRPr/>
                      </a:pPr>
                      <a:endParaRPr kumimoji="0" lang="en-ZA" sz="1400" b="0" i="0" u="none" strike="noStrike" kern="1200" cap="none" spc="0" normalizeH="0" baseline="0" dirty="0">
                        <a:ln>
                          <a:noFill/>
                        </a:ln>
                        <a:solidFill>
                          <a:prstClr val="black"/>
                        </a:solidFill>
                        <a:effectLst/>
                        <a:uLnTx/>
                        <a:uFillTx/>
                        <a:latin typeface="Arial Narrow" pitchFamily="34" charset="0"/>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2" name="Slide Number Placeholder 1"/>
          <p:cNvSpPr>
            <a:spLocks noGrp="1"/>
          </p:cNvSpPr>
          <p:nvPr>
            <p:ph type="sldNum" sz="quarter" idx="12"/>
          </p:nvPr>
        </p:nvSpPr>
        <p:spPr/>
        <p:txBody>
          <a:bodyPr/>
          <a:lstStyle/>
          <a:p>
            <a:pPr>
              <a:defRPr/>
            </a:pPr>
            <a:fld id="{9C457303-9F10-4D8F-8D76-077531F17F12}" type="slidenum">
              <a:rPr lang="en-US" smtClean="0">
                <a:solidFill>
                  <a:prstClr val="black">
                    <a:tint val="75000"/>
                  </a:prstClr>
                </a:solidFill>
              </a:rPr>
              <a:pPr>
                <a:defRPr/>
              </a:pPr>
              <a:t>91</a:t>
            </a:fld>
            <a:endParaRPr lang="en-US">
              <a:solidFill>
                <a:prstClr val="black">
                  <a:tint val="75000"/>
                </a:prstClr>
              </a:solidFill>
            </a:endParaRPr>
          </a:p>
        </p:txBody>
      </p:sp>
    </p:spTree>
    <p:extLst>
      <p:ext uri="{BB962C8B-B14F-4D97-AF65-F5344CB8AC3E}">
        <p14:creationId xmlns:p14="http://schemas.microsoft.com/office/powerpoint/2010/main" val="555112078"/>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Title 1"/>
          <p:cNvSpPr>
            <a:spLocks noGrp="1"/>
          </p:cNvSpPr>
          <p:nvPr>
            <p:ph type="title"/>
          </p:nvPr>
        </p:nvSpPr>
        <p:spPr>
          <a:xfrm>
            <a:off x="457200" y="274639"/>
            <a:ext cx="8229600" cy="584344"/>
          </a:xfrm>
        </p:spPr>
        <p:txBody>
          <a:bodyPr/>
          <a:lstStyle/>
          <a:p>
            <a:pPr eaLnBrk="1" hangingPunct="1"/>
            <a:r>
              <a:rPr lang="en-ZA" altLang="en-US" sz="2600" dirty="0">
                <a:solidFill>
                  <a:srgbClr val="008000"/>
                </a:solidFill>
              </a:rPr>
              <a:t>PROGRAMME 7: CHEMICALS AND WASTE MANAGEMENT </a:t>
            </a:r>
            <a:endParaRPr lang="en-US" altLang="en-US" sz="2600" dirty="0">
              <a:solidFill>
                <a:srgbClr val="008000"/>
              </a:solidFill>
            </a:endParaRPr>
          </a:p>
        </p:txBody>
      </p:sp>
      <p:graphicFrame>
        <p:nvGraphicFramePr>
          <p:cNvPr id="11" name="Group 121"/>
          <p:cNvGraphicFramePr>
            <a:graphicFrameLocks noGrp="1"/>
          </p:cNvGraphicFramePr>
          <p:nvPr>
            <p:ph idx="1"/>
            <p:extLst>
              <p:ext uri="{D42A27DB-BD31-4B8C-83A1-F6EECF244321}">
                <p14:modId xmlns:p14="http://schemas.microsoft.com/office/powerpoint/2010/main" val="830060414"/>
              </p:ext>
            </p:extLst>
          </p:nvPr>
        </p:nvGraphicFramePr>
        <p:xfrm>
          <a:off x="259307" y="1009108"/>
          <a:ext cx="8653687" cy="3098869"/>
        </p:xfrm>
        <a:graphic>
          <a:graphicData uri="http://schemas.openxmlformats.org/drawingml/2006/table">
            <a:tbl>
              <a:tblPr/>
              <a:tblGrid>
                <a:gridCol w="2488650"/>
                <a:gridCol w="1713063"/>
                <a:gridCol w="1454112"/>
                <a:gridCol w="2997862"/>
              </a:tblGrid>
              <a:tr h="273028">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bg1">
                              <a:lumMod val="95000"/>
                            </a:schemeClr>
                          </a:solidFill>
                          <a:latin typeface="Arial Narrow" pitchFamily="34" charset="0"/>
                          <a:ea typeface="+mn-ea"/>
                          <a:cs typeface="+mn-cs"/>
                        </a:rPr>
                        <a:t>SO: </a:t>
                      </a:r>
                      <a:r>
                        <a:rPr lang="en-ZA" sz="1400" b="1" kern="1200" dirty="0" smtClean="0">
                          <a:solidFill>
                            <a:schemeClr val="bg1">
                              <a:lumMod val="95000"/>
                            </a:schemeClr>
                          </a:solidFill>
                          <a:latin typeface="Arial Narrow" pitchFamily="34" charset="0"/>
                          <a:ea typeface="+mn-ea"/>
                          <a:cs typeface="+mn-cs"/>
                        </a:rPr>
                        <a:t>Less waste that is better managed</a:t>
                      </a:r>
                    </a:p>
                  </a:txBody>
                  <a:tcPr marL="91454" marR="9145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hMerge="1">
                  <a:txBody>
                    <a:bodyPr/>
                    <a:lstStyle/>
                    <a:p>
                      <a:endParaRPr lang="en-ZA"/>
                    </a:p>
                  </a:txBody>
                  <a:tcPr/>
                </a:tc>
                <a:tc hMerge="1">
                  <a:txBody>
                    <a:bodyPr/>
                    <a:lstStyle/>
                    <a:p>
                      <a:endParaRPr lang="en-ZA"/>
                    </a:p>
                  </a:txBody>
                  <a:tcPr/>
                </a:tc>
                <a:tc hMerge="1">
                  <a:txBody>
                    <a:bodyPr/>
                    <a:lstStyle/>
                    <a:p>
                      <a:endParaRPr lang="en-ZA"/>
                    </a:p>
                  </a:txBody>
                  <a:tcPr/>
                </a:tc>
              </a:tr>
              <a:tr h="62796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smtClean="0">
                          <a:ln>
                            <a:noFill/>
                          </a:ln>
                          <a:solidFill>
                            <a:schemeClr val="bg1">
                              <a:lumMod val="95000"/>
                            </a:schemeClr>
                          </a:solidFill>
                          <a:effectLst/>
                          <a:latin typeface="Arial Narrow" pitchFamily="34" charset="0"/>
                          <a:ea typeface="+mn-ea"/>
                          <a:cs typeface="Arial" charset="0"/>
                        </a:rPr>
                        <a:t>Performance indicator </a:t>
                      </a:r>
                    </a:p>
                  </a:txBody>
                  <a:tcPr marL="91454" marR="9145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algn="ctr">
                        <a:lnSpc>
                          <a:spcPct val="115000"/>
                        </a:lnSpc>
                        <a:spcAft>
                          <a:spcPts val="0"/>
                        </a:spcAft>
                      </a:pPr>
                      <a:r>
                        <a:rPr kumimoji="0" lang="en-ZA" sz="1400" b="1" i="0" u="none" strike="noStrike" kern="1200" cap="none" normalizeH="0" baseline="0" dirty="0" smtClean="0">
                          <a:ln>
                            <a:noFill/>
                          </a:ln>
                          <a:solidFill>
                            <a:schemeClr val="bg1">
                              <a:lumMod val="95000"/>
                            </a:schemeClr>
                          </a:solidFill>
                          <a:effectLst/>
                          <a:latin typeface="Arial Narrow" pitchFamily="34" charset="0"/>
                          <a:ea typeface="+mn-ea"/>
                          <a:cs typeface="Arial" charset="0"/>
                        </a:rPr>
                        <a:t>Baseline </a:t>
                      </a:r>
                      <a:endParaRPr kumimoji="0" lang="en-ZA" sz="1400" b="1" i="0" u="none" strike="noStrike" kern="1200" cap="none" normalizeH="0" baseline="0" dirty="0">
                        <a:ln>
                          <a:noFill/>
                        </a:ln>
                        <a:solidFill>
                          <a:schemeClr val="bg1">
                            <a:lumMod val="95000"/>
                          </a:schemeClr>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algn="ctr">
                        <a:lnSpc>
                          <a:spcPct val="115000"/>
                        </a:lnSpc>
                        <a:spcAft>
                          <a:spcPts val="0"/>
                        </a:spcAft>
                      </a:pPr>
                      <a:r>
                        <a:rPr kumimoji="0" lang="en-ZA" sz="1400" b="1" i="0" u="none" strike="noStrike" kern="1200" cap="none" normalizeH="0" baseline="0" dirty="0" smtClean="0">
                          <a:ln>
                            <a:noFill/>
                          </a:ln>
                          <a:solidFill>
                            <a:schemeClr val="bg1">
                              <a:lumMod val="95000"/>
                            </a:schemeClr>
                          </a:solidFill>
                          <a:effectLst/>
                          <a:latin typeface="Arial Narrow" pitchFamily="34" charset="0"/>
                          <a:ea typeface="+mn-ea"/>
                          <a:cs typeface="Arial" charset="0"/>
                        </a:rPr>
                        <a:t>Annual target </a:t>
                      </a:r>
                    </a:p>
                    <a:p>
                      <a:pPr algn="ctr">
                        <a:lnSpc>
                          <a:spcPct val="115000"/>
                        </a:lnSpc>
                        <a:spcAft>
                          <a:spcPts val="0"/>
                        </a:spcAft>
                      </a:pPr>
                      <a:r>
                        <a:rPr kumimoji="0" lang="en-ZA" sz="1400" b="1" i="0" u="none" strike="noStrike" kern="1200" cap="none" normalizeH="0" baseline="0" dirty="0" smtClean="0">
                          <a:ln>
                            <a:noFill/>
                          </a:ln>
                          <a:solidFill>
                            <a:schemeClr val="bg1">
                              <a:lumMod val="95000"/>
                            </a:schemeClr>
                          </a:solidFill>
                          <a:effectLst/>
                          <a:latin typeface="Arial Narrow" pitchFamily="34" charset="0"/>
                          <a:ea typeface="+mn-ea"/>
                          <a:cs typeface="Arial" charset="0"/>
                        </a:rPr>
                        <a:t>2014/15</a:t>
                      </a:r>
                      <a:endParaRPr kumimoji="0" lang="en-ZA" sz="1400" b="1" i="0" u="none" strike="noStrike" kern="1200" cap="none" normalizeH="0" baseline="0" dirty="0">
                        <a:ln>
                          <a:noFill/>
                        </a:ln>
                        <a:solidFill>
                          <a:schemeClr val="bg1">
                            <a:lumMod val="95000"/>
                          </a:schemeClr>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algn="ctr">
                        <a:lnSpc>
                          <a:spcPct val="115000"/>
                        </a:lnSpc>
                        <a:spcAft>
                          <a:spcPts val="0"/>
                        </a:spcAft>
                      </a:pPr>
                      <a:r>
                        <a:rPr kumimoji="0" lang="en-ZA" sz="1400" b="1" i="0" u="none" strike="noStrike" kern="1200" cap="none" normalizeH="0" baseline="0" dirty="0" smtClean="0">
                          <a:ln>
                            <a:noFill/>
                          </a:ln>
                          <a:solidFill>
                            <a:schemeClr val="bg1">
                              <a:lumMod val="95000"/>
                            </a:schemeClr>
                          </a:solidFill>
                          <a:effectLst/>
                          <a:latin typeface="Arial Narrow" pitchFamily="34" charset="0"/>
                          <a:ea typeface="+mn-ea"/>
                          <a:cs typeface="Arial" charset="0"/>
                        </a:rPr>
                        <a:t>Achievements/Challenges/Corrective measures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r>
              <a:tr h="21978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spc="0" normalizeH="0" baseline="0" noProof="0" dirty="0" smtClean="0">
                          <a:ln>
                            <a:noFill/>
                          </a:ln>
                          <a:solidFill>
                            <a:prstClr val="black"/>
                          </a:solidFill>
                          <a:effectLst/>
                          <a:uLnTx/>
                          <a:uFillTx/>
                          <a:latin typeface="Arial Narrow" pitchFamily="34" charset="0"/>
                          <a:ea typeface="+mn-ea"/>
                          <a:cs typeface="+mn-cs"/>
                        </a:rPr>
                        <a:t>Number of chemical management instruments developed and implemented</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smtClean="0">
                        <a:ln>
                          <a:noFill/>
                        </a:ln>
                        <a:solidFill>
                          <a:prstClr val="black"/>
                        </a:solidFill>
                        <a:effectLst/>
                        <a:uLnTx/>
                        <a:uFillTx/>
                        <a:latin typeface="Arial Narrow" pitchFamily="34" charset="0"/>
                        <a:ea typeface="+mn-ea"/>
                        <a:cs typeface="+mn-cs"/>
                      </a:endParaRPr>
                    </a:p>
                  </a:txBody>
                  <a:tcPr marL="45728" marR="45728"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a:lnSpc>
                          <a:spcPct val="115000"/>
                        </a:lnSpc>
                        <a:spcAft>
                          <a:spcPts val="0"/>
                        </a:spcAft>
                      </a:pPr>
                      <a:r>
                        <a:rPr kumimoji="0" lang="en-ZA" sz="1400" b="0" i="0" u="none" strike="noStrike" kern="1200" cap="none" spc="0" normalizeH="0" baseline="0" dirty="0" smtClean="0">
                          <a:ln>
                            <a:noFill/>
                          </a:ln>
                          <a:solidFill>
                            <a:prstClr val="black"/>
                          </a:solidFill>
                          <a:effectLst/>
                          <a:uLnTx/>
                          <a:uFillTx/>
                          <a:latin typeface="Arial Narrow" pitchFamily="34" charset="0"/>
                          <a:ea typeface="+mn-ea"/>
                          <a:cs typeface="+mn-cs"/>
                        </a:rPr>
                        <a:t>Multilateral Environmental</a:t>
                      </a:r>
                      <a:endParaRPr kumimoji="0" lang="en-ZA" sz="1400" b="0" i="0" u="none" strike="noStrike" kern="1200" cap="none" spc="0" normalizeH="0" baseline="0" dirty="0">
                        <a:ln>
                          <a:noFill/>
                        </a:ln>
                        <a:solidFill>
                          <a:prstClr val="black"/>
                        </a:solidFill>
                        <a:effectLst/>
                        <a:uLnTx/>
                        <a:uFillTx/>
                        <a:latin typeface="Arial Narrow" pitchFamily="34" charset="0"/>
                        <a:ea typeface="+mn-ea"/>
                        <a:cs typeface="+mn-cs"/>
                      </a:endParaRPr>
                    </a:p>
                    <a:p>
                      <a:pPr algn="l">
                        <a:lnSpc>
                          <a:spcPct val="115000"/>
                        </a:lnSpc>
                        <a:spcAft>
                          <a:spcPts val="0"/>
                        </a:spcAft>
                      </a:pPr>
                      <a:r>
                        <a:rPr kumimoji="0" lang="en-ZA" sz="1400" b="0" i="0" u="none" strike="noStrike" kern="1200" cap="none" spc="0" normalizeH="0" baseline="0" dirty="0">
                          <a:ln>
                            <a:noFill/>
                          </a:ln>
                          <a:solidFill>
                            <a:prstClr val="black"/>
                          </a:solidFill>
                          <a:effectLst/>
                          <a:uLnTx/>
                          <a:uFillTx/>
                          <a:latin typeface="Arial Narrow" pitchFamily="34" charset="0"/>
                          <a:ea typeface="+mn-ea"/>
                          <a:cs typeface="+mn-cs"/>
                        </a:rPr>
                        <a:t>Agreements (Stockholm,</a:t>
                      </a:r>
                    </a:p>
                    <a:p>
                      <a:pPr algn="l">
                        <a:lnSpc>
                          <a:spcPct val="115000"/>
                        </a:lnSpc>
                        <a:spcAft>
                          <a:spcPts val="0"/>
                        </a:spcAft>
                      </a:pPr>
                      <a:r>
                        <a:rPr kumimoji="0" lang="en-ZA" sz="1400" b="0" i="0" u="none" strike="noStrike" kern="1200" cap="none" spc="0" normalizeH="0" baseline="0" dirty="0">
                          <a:ln>
                            <a:noFill/>
                          </a:ln>
                          <a:solidFill>
                            <a:prstClr val="black"/>
                          </a:solidFill>
                          <a:effectLst/>
                          <a:uLnTx/>
                          <a:uFillTx/>
                          <a:latin typeface="Arial Narrow" pitchFamily="34" charset="0"/>
                          <a:ea typeface="+mn-ea"/>
                          <a:cs typeface="+mn-cs"/>
                        </a:rPr>
                        <a:t>Rotterdam </a:t>
                      </a:r>
                      <a:r>
                        <a:rPr kumimoji="0" lang="en-ZA" sz="1400" b="0" i="0" u="none" strike="noStrike" kern="1200" cap="none" spc="0" normalizeH="0" baseline="0" dirty="0" smtClean="0">
                          <a:ln>
                            <a:noFill/>
                          </a:ln>
                          <a:solidFill>
                            <a:prstClr val="black"/>
                          </a:solidFill>
                          <a:effectLst/>
                          <a:uLnTx/>
                          <a:uFillTx/>
                          <a:latin typeface="Arial Narrow" pitchFamily="34" charset="0"/>
                          <a:ea typeface="+mn-ea"/>
                          <a:cs typeface="+mn-cs"/>
                        </a:rPr>
                        <a:t>and Montreal</a:t>
                      </a:r>
                      <a:r>
                        <a:rPr kumimoji="0" lang="en-ZA" sz="1400" b="0" i="0" u="none" strike="noStrike" kern="1200" cap="none" spc="0" normalizeH="0" baseline="0" dirty="0">
                          <a:ln>
                            <a:noFill/>
                          </a:ln>
                          <a:solidFill>
                            <a:prstClr val="black"/>
                          </a:solidFill>
                          <a:effectLst/>
                          <a:uLnTx/>
                          <a:uFillTx/>
                          <a:latin typeface="Arial Narrow" pitchFamily="34" charset="0"/>
                          <a:ea typeface="+mn-ea"/>
                          <a:cs typeface="+mn-cs"/>
                        </a:rPr>
                        <a:t>) action </a:t>
                      </a:r>
                      <a:r>
                        <a:rPr kumimoji="0" lang="en-ZA" sz="1400" b="0" i="0" u="none" strike="noStrike" kern="1200" cap="none" spc="0" normalizeH="0" baseline="0" dirty="0" smtClean="0">
                          <a:ln>
                            <a:noFill/>
                          </a:ln>
                          <a:solidFill>
                            <a:prstClr val="black"/>
                          </a:solidFill>
                          <a:effectLst/>
                          <a:uLnTx/>
                          <a:uFillTx/>
                          <a:latin typeface="Arial Narrow" pitchFamily="34" charset="0"/>
                          <a:ea typeface="+mn-ea"/>
                          <a:cs typeface="+mn-cs"/>
                        </a:rPr>
                        <a:t>plans implemented</a:t>
                      </a:r>
                      <a:endParaRPr kumimoji="0" lang="en-ZA" sz="1400" b="0" i="0" u="none" strike="noStrike" kern="1200" cap="none" spc="0" normalizeH="0" baseline="0" dirty="0">
                        <a:ln>
                          <a:noFill/>
                        </a:ln>
                        <a:solidFill>
                          <a:prstClr val="black"/>
                        </a:solidFill>
                        <a:effectLst/>
                        <a:uLnTx/>
                        <a:uFillTx/>
                        <a:latin typeface="Arial Narrow" pitchFamily="34" charset="0"/>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kumimoji="0" lang="en-ZA" sz="1400" b="0" i="0" u="none" strike="noStrike" kern="1200" cap="none" spc="0" normalizeH="0" baseline="0" dirty="0" smtClean="0">
                          <a:ln>
                            <a:noFill/>
                          </a:ln>
                          <a:solidFill>
                            <a:prstClr val="black"/>
                          </a:solidFill>
                          <a:effectLst/>
                          <a:uLnTx/>
                          <a:uFillTx/>
                          <a:latin typeface="Arial Narrow" pitchFamily="34" charset="0"/>
                          <a:ea typeface="+mn-ea"/>
                          <a:cs typeface="+mn-cs"/>
                        </a:rPr>
                        <a:t>Draft National Chemicals Profile developed</a:t>
                      </a:r>
                    </a:p>
                    <a:p>
                      <a:pPr algn="l">
                        <a:lnSpc>
                          <a:spcPct val="115000"/>
                        </a:lnSpc>
                        <a:spcAft>
                          <a:spcPts val="0"/>
                        </a:spcAft>
                      </a:pPr>
                      <a:endParaRPr kumimoji="0" lang="en-ZA" sz="1400" b="0" i="0" u="none" strike="noStrike" kern="1200" cap="none" spc="0" normalizeH="0" baseline="0" dirty="0">
                        <a:ln>
                          <a:noFill/>
                        </a:ln>
                        <a:solidFill>
                          <a:prstClr val="black"/>
                        </a:solidFill>
                        <a:effectLst/>
                        <a:uLnTx/>
                        <a:uFillTx/>
                        <a:latin typeface="Arial Narrow" pitchFamily="34" charset="0"/>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indent="0" algn="just" defTabSz="457200" rtl="0" eaLnBrk="1" fontAlgn="auto" latinLnBrk="0" hangingPunct="1">
                        <a:lnSpc>
                          <a:spcPct val="115000"/>
                        </a:lnSpc>
                        <a:spcBef>
                          <a:spcPts val="0"/>
                        </a:spcBef>
                        <a:spcAft>
                          <a:spcPts val="0"/>
                        </a:spcAft>
                        <a:buClrTx/>
                        <a:buSzTx/>
                        <a:buFontTx/>
                        <a:buNone/>
                        <a:tabLst/>
                        <a:defRPr/>
                      </a:pPr>
                      <a:r>
                        <a:rPr kumimoji="0" lang="en-ZA" sz="1400" b="1" i="1" u="none" strike="noStrike" kern="1200" cap="none" spc="0" normalizeH="0" baseline="0" dirty="0" smtClean="0">
                          <a:ln>
                            <a:noFill/>
                          </a:ln>
                          <a:solidFill>
                            <a:prstClr val="black"/>
                          </a:solidFill>
                          <a:effectLst/>
                          <a:uLnTx/>
                          <a:uFillTx/>
                          <a:latin typeface="Arial Narrow" pitchFamily="34" charset="0"/>
                          <a:ea typeface="+mn-ea"/>
                          <a:cs typeface="+mn-cs"/>
                        </a:rPr>
                        <a:t>Progress:</a:t>
                      </a:r>
                    </a:p>
                    <a:p>
                      <a:pPr marL="0" marR="0" indent="0" algn="just" defTabSz="457200" rtl="0" eaLnBrk="1" fontAlgn="auto" latinLnBrk="0" hangingPunct="1">
                        <a:lnSpc>
                          <a:spcPct val="115000"/>
                        </a:lnSpc>
                        <a:spcBef>
                          <a:spcPts val="0"/>
                        </a:spcBef>
                        <a:spcAft>
                          <a:spcPts val="0"/>
                        </a:spcAft>
                        <a:buClrTx/>
                        <a:buSzTx/>
                        <a:buFontTx/>
                        <a:buNone/>
                        <a:tabLst/>
                        <a:defRPr/>
                      </a:pPr>
                      <a:r>
                        <a:rPr kumimoji="0" lang="en-ZA" sz="1400" b="0" i="0" u="none" strike="noStrike" kern="1200" cap="none" spc="0" normalizeH="0" baseline="0" dirty="0" smtClean="0">
                          <a:ln>
                            <a:noFill/>
                          </a:ln>
                          <a:solidFill>
                            <a:prstClr val="black"/>
                          </a:solidFill>
                          <a:effectLst/>
                          <a:uLnTx/>
                          <a:uFillTx/>
                          <a:latin typeface="Arial Narrow" pitchFamily="34" charset="0"/>
                          <a:ea typeface="+mn-ea"/>
                          <a:cs typeface="+mn-cs"/>
                        </a:rPr>
                        <a:t>Draft National chemicals profile developed. Draft policy discussion paper on chemicals management developed</a:t>
                      </a:r>
                    </a:p>
                    <a:p>
                      <a:pPr marL="0" marR="0" indent="0" algn="just" defTabSz="457200" rtl="0" eaLnBrk="1" fontAlgn="auto" latinLnBrk="0" hangingPunct="1">
                        <a:lnSpc>
                          <a:spcPct val="115000"/>
                        </a:lnSpc>
                        <a:spcBef>
                          <a:spcPts val="0"/>
                        </a:spcBef>
                        <a:spcAft>
                          <a:spcPts val="0"/>
                        </a:spcAft>
                        <a:buClrTx/>
                        <a:buSzTx/>
                        <a:buFontTx/>
                        <a:buNone/>
                        <a:tabLst/>
                        <a:defRPr/>
                      </a:pPr>
                      <a:endParaRPr kumimoji="0" lang="en-ZA" sz="1400" b="0" i="0" u="none" strike="noStrike" kern="1200" cap="none" spc="0" normalizeH="0" baseline="0" dirty="0">
                        <a:ln>
                          <a:noFill/>
                        </a:ln>
                        <a:solidFill>
                          <a:prstClr val="black"/>
                        </a:solidFill>
                        <a:effectLst/>
                        <a:uLnTx/>
                        <a:uFillTx/>
                        <a:latin typeface="Arial Narrow" pitchFamily="34" charset="0"/>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2" name="Slide Number Placeholder 1"/>
          <p:cNvSpPr>
            <a:spLocks noGrp="1"/>
          </p:cNvSpPr>
          <p:nvPr>
            <p:ph type="sldNum" sz="quarter" idx="12"/>
          </p:nvPr>
        </p:nvSpPr>
        <p:spPr/>
        <p:txBody>
          <a:bodyPr/>
          <a:lstStyle/>
          <a:p>
            <a:pPr>
              <a:defRPr/>
            </a:pPr>
            <a:fld id="{9C457303-9F10-4D8F-8D76-077531F17F12}" type="slidenum">
              <a:rPr lang="en-US" smtClean="0">
                <a:solidFill>
                  <a:prstClr val="black">
                    <a:tint val="75000"/>
                  </a:prstClr>
                </a:solidFill>
              </a:rPr>
              <a:pPr>
                <a:defRPr/>
              </a:pPr>
              <a:t>92</a:t>
            </a:fld>
            <a:endParaRPr lang="en-US">
              <a:solidFill>
                <a:prstClr val="black">
                  <a:tint val="75000"/>
                </a:prstClr>
              </a:solidFill>
            </a:endParaRPr>
          </a:p>
        </p:txBody>
      </p:sp>
    </p:spTree>
    <p:extLst>
      <p:ext uri="{BB962C8B-B14F-4D97-AF65-F5344CB8AC3E}">
        <p14:creationId xmlns:p14="http://schemas.microsoft.com/office/powerpoint/2010/main" val="3097246442"/>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Title 1"/>
          <p:cNvSpPr>
            <a:spLocks noGrp="1"/>
          </p:cNvSpPr>
          <p:nvPr>
            <p:ph type="title"/>
          </p:nvPr>
        </p:nvSpPr>
        <p:spPr>
          <a:xfrm>
            <a:off x="457200" y="274639"/>
            <a:ext cx="8229600" cy="584344"/>
          </a:xfrm>
        </p:spPr>
        <p:txBody>
          <a:bodyPr/>
          <a:lstStyle/>
          <a:p>
            <a:pPr eaLnBrk="1" hangingPunct="1"/>
            <a:r>
              <a:rPr lang="en-ZA" altLang="en-US" sz="2600" dirty="0">
                <a:solidFill>
                  <a:srgbClr val="008000"/>
                </a:solidFill>
              </a:rPr>
              <a:t>ANNUAL PERFORMANCE SUMMARY : PROGRAMME </a:t>
            </a:r>
            <a:r>
              <a:rPr lang="en-ZA" altLang="en-US" sz="2600" dirty="0" smtClean="0">
                <a:solidFill>
                  <a:srgbClr val="008000"/>
                </a:solidFill>
              </a:rPr>
              <a:t>7</a:t>
            </a:r>
            <a:endParaRPr lang="en-US" altLang="en-US" sz="2600" dirty="0">
              <a:solidFill>
                <a:srgbClr val="008000"/>
              </a:solidFill>
            </a:endParaRPr>
          </a:p>
        </p:txBody>
      </p:sp>
      <p:graphicFrame>
        <p:nvGraphicFramePr>
          <p:cNvPr id="11" name="Group 121"/>
          <p:cNvGraphicFramePr>
            <a:graphicFrameLocks noGrp="1"/>
          </p:cNvGraphicFramePr>
          <p:nvPr>
            <p:ph idx="1"/>
            <p:extLst>
              <p:ext uri="{D42A27DB-BD31-4B8C-83A1-F6EECF244321}">
                <p14:modId xmlns:p14="http://schemas.microsoft.com/office/powerpoint/2010/main" val="140777305"/>
              </p:ext>
            </p:extLst>
          </p:nvPr>
        </p:nvGraphicFramePr>
        <p:xfrm>
          <a:off x="269419" y="871683"/>
          <a:ext cx="8688844" cy="1066800"/>
        </p:xfrm>
        <a:graphic>
          <a:graphicData uri="http://schemas.openxmlformats.org/drawingml/2006/table">
            <a:tbl>
              <a:tblPr/>
              <a:tblGrid>
                <a:gridCol w="2545524"/>
                <a:gridCol w="3071660"/>
                <a:gridCol w="3071660"/>
              </a:tblGrid>
              <a:tr h="314613">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smtClean="0">
                          <a:ln>
                            <a:noFill/>
                          </a:ln>
                          <a:solidFill>
                            <a:schemeClr val="tx1"/>
                          </a:solidFill>
                          <a:effectLst/>
                          <a:latin typeface="Arial Narrow" pitchFamily="34" charset="0"/>
                          <a:ea typeface="+mn-ea"/>
                          <a:cs typeface="+mn-cs"/>
                        </a:rPr>
                        <a:t>% Achieved</a:t>
                      </a:r>
                      <a:endParaRPr kumimoji="0" lang="en-ZA" sz="1400" b="1" i="0" u="none" strike="noStrike" kern="1200" cap="none" normalizeH="0" baseline="0" dirty="0" smtClean="0">
                        <a:ln>
                          <a:noFill/>
                        </a:ln>
                        <a:solidFill>
                          <a:schemeClr val="tx1"/>
                        </a:solidFill>
                        <a:effectLst/>
                        <a:latin typeface="Arial Narrow" pitchFamily="34" charset="0"/>
                        <a:ea typeface="+mn-ea"/>
                        <a:cs typeface="+mn-cs"/>
                      </a:endParaRPr>
                    </a:p>
                  </a:txBody>
                  <a:tcPr marL="68590" marR="68590" marT="0" marB="0">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solidFill>
                      <a:srgbClr val="00FF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chemeClr val="tx1"/>
                          </a:solidFill>
                          <a:effectLst/>
                          <a:latin typeface="Arial Narrow" pitchFamily="34" charset="0"/>
                          <a:ea typeface="+mn-ea"/>
                          <a:cs typeface="+mn-cs"/>
                        </a:rPr>
                        <a:t>Partial Achievement</a:t>
                      </a:r>
                      <a:endParaRPr kumimoji="0" lang="en-ZA" sz="1400" b="1" i="0" u="none" strike="noStrike" kern="1200" cap="none" normalizeH="0" baseline="0" dirty="0" smtClean="0">
                        <a:ln>
                          <a:noFill/>
                        </a:ln>
                        <a:solidFill>
                          <a:srgbClr val="FF0000"/>
                        </a:solidFill>
                        <a:effectLst/>
                        <a:latin typeface="Arial Narrow" pitchFamily="34" charset="0"/>
                        <a:ea typeface="+mn-ea"/>
                        <a:cs typeface="+mn-cs"/>
                      </a:endParaRPr>
                    </a:p>
                  </a:txBody>
                  <a:tcPr marL="68590" marR="68590" marT="0" marB="0">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Exceeded Annual Targets </a:t>
                      </a:r>
                      <a:endParaRPr kumimoji="0" lang="en-ZA" sz="14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endParaRPr kumimoji="0" lang="en-ZA" sz="1400" b="1" i="0" u="none" strike="noStrike" kern="1200" cap="none" normalizeH="0" baseline="0" dirty="0" smtClean="0">
                        <a:ln>
                          <a:noFill/>
                        </a:ln>
                        <a:solidFill>
                          <a:schemeClr val="tx1"/>
                        </a:solidFill>
                        <a:effectLst/>
                        <a:latin typeface="Arial Narrow" pitchFamily="34" charset="0"/>
                        <a:ea typeface="+mn-ea"/>
                        <a:cs typeface="+mn-cs"/>
                      </a:endParaRPr>
                    </a:p>
                  </a:txBody>
                  <a:tcPr marL="68590" marR="68590" marT="0" marB="0">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solidFill>
                      <a:srgbClr val="00FF00"/>
                    </a:solidFill>
                  </a:tcPr>
                </a:tc>
              </a:tr>
              <a:tr h="471054">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chemeClr val="tx1"/>
                          </a:solidFill>
                          <a:effectLst/>
                          <a:latin typeface="Arial Narrow" pitchFamily="34" charset="0"/>
                          <a:ea typeface="+mn-ea"/>
                          <a:cs typeface="+mn-cs"/>
                        </a:rPr>
                        <a:t>69% (9/13)</a:t>
                      </a:r>
                    </a:p>
                  </a:txBody>
                  <a:tcPr marL="68582" marR="68582" marT="0" marB="0" anchor="ctr">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black"/>
                          </a:solidFill>
                          <a:effectLst/>
                          <a:uLnTx/>
                          <a:uFillTx/>
                          <a:latin typeface="Arial Narrow" pitchFamily="34" charset="0"/>
                          <a:ea typeface="+mn-ea"/>
                          <a:cs typeface="+mn-cs"/>
                        </a:rPr>
                        <a:t>31% (4/13)</a:t>
                      </a:r>
                      <a:r>
                        <a:rPr kumimoji="0" lang="en-ZA" sz="1400" b="1" i="0" u="none" strike="noStrike" kern="1200" cap="none" spc="0" normalizeH="0" baseline="0" noProof="0" dirty="0" smtClean="0">
                          <a:ln>
                            <a:noFill/>
                          </a:ln>
                          <a:solidFill>
                            <a:srgbClr val="FF0000"/>
                          </a:solidFill>
                          <a:effectLst/>
                          <a:uLnTx/>
                          <a:uFillTx/>
                          <a:latin typeface="Arial Narrow" pitchFamily="34" charset="0"/>
                          <a:ea typeface="+mn-ea"/>
                          <a:cs typeface="+mn-cs"/>
                        </a:rPr>
                        <a:t> </a:t>
                      </a:r>
                      <a:endParaRPr kumimoji="0" lang="en-ZA" sz="1400" b="1" i="0" u="none" strike="noStrike" kern="1200" cap="none" spc="0" normalizeH="0" baseline="0" noProof="0" dirty="0" smtClean="0">
                        <a:ln>
                          <a:noFill/>
                        </a:ln>
                        <a:solidFill>
                          <a:srgbClr val="FF0000"/>
                        </a:solidFill>
                        <a:effectLst/>
                        <a:uLnTx/>
                        <a:uFillTx/>
                        <a:latin typeface="Arial Narrow" pitchFamily="34" charset="0"/>
                        <a:ea typeface="+mn-ea"/>
                        <a:cs typeface="+mn-cs"/>
                      </a:endParaRPr>
                    </a:p>
                  </a:txBody>
                  <a:tcPr marL="68582" marR="68582" marT="0" marB="0" anchor="ctr">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400" b="1" i="0" u="none" strike="noStrike" kern="1200" cap="none" spc="0" normalizeH="0" baseline="0" noProof="0" dirty="0" smtClean="0">
                        <a:ln>
                          <a:noFill/>
                        </a:ln>
                        <a:solidFill>
                          <a:srgbClr val="FF0000"/>
                        </a:solidFill>
                        <a:effectLst/>
                        <a:uLnTx/>
                        <a:uFillTx/>
                        <a:latin typeface="Arial Narrow"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schemeClr val="tx1"/>
                          </a:solidFill>
                          <a:effectLst/>
                          <a:uLnTx/>
                          <a:uFillTx/>
                          <a:latin typeface="Arial Narrow" pitchFamily="34" charset="0"/>
                          <a:ea typeface="+mn-ea"/>
                          <a:cs typeface="+mn-cs"/>
                        </a:rPr>
                        <a:t>13% (1/9)</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400" b="1" i="0" u="none" strike="noStrike" kern="1200" cap="none" spc="0" normalizeH="0" baseline="0" noProof="0" dirty="0" smtClean="0">
                        <a:ln>
                          <a:noFill/>
                        </a:ln>
                        <a:solidFill>
                          <a:prstClr val="black"/>
                        </a:solidFill>
                        <a:effectLst/>
                        <a:uLnTx/>
                        <a:uFillTx/>
                        <a:latin typeface="Arial Narrow" pitchFamily="34" charset="0"/>
                        <a:ea typeface="+mn-ea"/>
                        <a:cs typeface="+mn-cs"/>
                      </a:endParaRPr>
                    </a:p>
                  </a:txBody>
                  <a:tcPr marL="68582" marR="68582" marT="0" marB="0" anchor="ctr">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noFill/>
                  </a:tcPr>
                </a:tc>
              </a:tr>
            </a:tbl>
          </a:graphicData>
        </a:graphic>
      </p:graphicFrame>
      <p:sp>
        <p:nvSpPr>
          <p:cNvPr id="2" name="Slide Number Placeholder 1"/>
          <p:cNvSpPr>
            <a:spLocks noGrp="1"/>
          </p:cNvSpPr>
          <p:nvPr>
            <p:ph type="sldNum" sz="quarter" idx="12"/>
          </p:nvPr>
        </p:nvSpPr>
        <p:spPr/>
        <p:txBody>
          <a:bodyPr/>
          <a:lstStyle/>
          <a:p>
            <a:pPr>
              <a:defRPr/>
            </a:pPr>
            <a:fld id="{9C457303-9F10-4D8F-8D76-077531F17F12}" type="slidenum">
              <a:rPr lang="en-US" smtClean="0">
                <a:solidFill>
                  <a:prstClr val="black">
                    <a:tint val="75000"/>
                  </a:prstClr>
                </a:solidFill>
              </a:rPr>
              <a:pPr>
                <a:defRPr/>
              </a:pPr>
              <a:t>93</a:t>
            </a:fld>
            <a:endParaRPr lang="en-US">
              <a:solidFill>
                <a:prstClr val="black">
                  <a:tint val="75000"/>
                </a:prstClr>
              </a:solidFill>
            </a:endParaRPr>
          </a:p>
        </p:txBody>
      </p:sp>
      <p:graphicFrame>
        <p:nvGraphicFramePr>
          <p:cNvPr id="5" name="Chart 1"/>
          <p:cNvGraphicFramePr>
            <a:graphicFrameLocks/>
          </p:cNvGraphicFramePr>
          <p:nvPr>
            <p:extLst>
              <p:ext uri="{D42A27DB-BD31-4B8C-83A1-F6EECF244321}">
                <p14:modId xmlns:p14="http://schemas.microsoft.com/office/powerpoint/2010/main" val="1233735120"/>
              </p:ext>
            </p:extLst>
          </p:nvPr>
        </p:nvGraphicFramePr>
        <p:xfrm>
          <a:off x="269419" y="2016493"/>
          <a:ext cx="8545968" cy="34556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11983392"/>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Title 1"/>
          <p:cNvSpPr>
            <a:spLocks noGrp="1"/>
          </p:cNvSpPr>
          <p:nvPr>
            <p:ph type="title"/>
          </p:nvPr>
        </p:nvSpPr>
        <p:spPr>
          <a:xfrm>
            <a:off x="457200" y="274638"/>
            <a:ext cx="8229600" cy="468312"/>
          </a:xfrm>
        </p:spPr>
        <p:txBody>
          <a:bodyPr/>
          <a:lstStyle/>
          <a:p>
            <a:pPr eaLnBrk="1" hangingPunct="1"/>
            <a:r>
              <a:rPr lang="en-US" altLang="en-US" sz="2600" dirty="0">
                <a:solidFill>
                  <a:srgbClr val="008000"/>
                </a:solidFill>
              </a:rPr>
              <a:t>SUMMARY OF OVERALL DEA </a:t>
            </a:r>
            <a:r>
              <a:rPr lang="en-US" altLang="en-US" sz="2600" dirty="0" smtClean="0">
                <a:solidFill>
                  <a:srgbClr val="008000"/>
                </a:solidFill>
              </a:rPr>
              <a:t>PERFORMANCE</a:t>
            </a:r>
            <a:endParaRPr lang="en-US" altLang="en-US" dirty="0" smtClean="0"/>
          </a:p>
        </p:txBody>
      </p:sp>
      <p:graphicFrame>
        <p:nvGraphicFramePr>
          <p:cNvPr id="4" name="Group 121"/>
          <p:cNvGraphicFramePr>
            <a:graphicFrameLocks noGrp="1"/>
          </p:cNvGraphicFramePr>
          <p:nvPr>
            <p:ph idx="1"/>
            <p:extLst>
              <p:ext uri="{D42A27DB-BD31-4B8C-83A1-F6EECF244321}">
                <p14:modId xmlns:p14="http://schemas.microsoft.com/office/powerpoint/2010/main" val="2612388840"/>
              </p:ext>
            </p:extLst>
          </p:nvPr>
        </p:nvGraphicFramePr>
        <p:xfrm>
          <a:off x="238125" y="876300"/>
          <a:ext cx="8687511" cy="4391736"/>
        </p:xfrm>
        <a:graphic>
          <a:graphicData uri="http://schemas.openxmlformats.org/drawingml/2006/table">
            <a:tbl>
              <a:tblPr/>
              <a:tblGrid>
                <a:gridCol w="1663721"/>
                <a:gridCol w="1501092"/>
                <a:gridCol w="1501092"/>
                <a:gridCol w="1444520"/>
                <a:gridCol w="2577086"/>
              </a:tblGrid>
              <a:tr h="448110">
                <a:tc>
                  <a:txBody>
                    <a:bodyPr/>
                    <a:lstStyle/>
                    <a:p>
                      <a:pPr marL="0" algn="ctr" defTabSz="914400" rtl="0" eaLnBrk="1" latinLnBrk="0" hangingPunct="1">
                        <a:spcAft>
                          <a:spcPts val="0"/>
                        </a:spcAft>
                      </a:pPr>
                      <a:r>
                        <a:rPr kumimoji="0" lang="en-ZA" sz="1200" b="1" i="0" u="none" strike="noStrike" kern="1200" cap="none" normalizeH="0" baseline="0" dirty="0" smtClean="0">
                          <a:ln>
                            <a:noFill/>
                          </a:ln>
                          <a:solidFill>
                            <a:schemeClr val="tx1"/>
                          </a:solidFill>
                          <a:effectLst/>
                          <a:latin typeface="Arial Narrow" panose="020B0606020202030204" pitchFamily="34" charset="0"/>
                          <a:ea typeface="+mn-ea"/>
                          <a:cs typeface="Arial" pitchFamily="34" charset="0"/>
                        </a:rPr>
                        <a:t>PROGRAMME</a:t>
                      </a:r>
                    </a:p>
                  </a:txBody>
                  <a:tcPr marL="68594" marR="68594" marT="0" marB="0">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solidFill>
                      <a:schemeClr val="bg1">
                        <a:lumMod val="75000"/>
                      </a:schemeClr>
                    </a:solidFill>
                  </a:tcPr>
                </a:tc>
                <a:tc>
                  <a:txBody>
                    <a:bodyPr/>
                    <a:lstStyle/>
                    <a:p>
                      <a:pPr marL="0" algn="ctr" defTabSz="914400" rtl="0" eaLnBrk="1" latinLnBrk="0" hangingPunct="1">
                        <a:spcAft>
                          <a:spcPts val="0"/>
                        </a:spcAft>
                      </a:pPr>
                      <a:r>
                        <a:rPr kumimoji="0" lang="en-US" sz="1200" b="1" i="0" u="none" strike="noStrike" kern="1200" cap="none" normalizeH="0" baseline="0" dirty="0" smtClean="0">
                          <a:ln>
                            <a:noFill/>
                          </a:ln>
                          <a:solidFill>
                            <a:schemeClr val="tx1"/>
                          </a:solidFill>
                          <a:effectLst/>
                          <a:latin typeface="Arial Narrow" panose="020B0606020202030204" pitchFamily="34" charset="0"/>
                          <a:ea typeface="+mn-ea"/>
                          <a:cs typeface="Arial" pitchFamily="34" charset="0"/>
                        </a:rPr>
                        <a:t>%ACHIEVED</a:t>
                      </a:r>
                      <a:endParaRPr kumimoji="0" lang="en-ZA" sz="1200" b="1" i="0" u="none" strike="noStrike" kern="1200" cap="none" normalizeH="0" baseline="0" dirty="0" smtClean="0">
                        <a:ln>
                          <a:noFill/>
                        </a:ln>
                        <a:solidFill>
                          <a:schemeClr val="tx1"/>
                        </a:solidFill>
                        <a:effectLst/>
                        <a:latin typeface="Arial Narrow" panose="020B0606020202030204" pitchFamily="34" charset="0"/>
                        <a:ea typeface="+mn-ea"/>
                        <a:cs typeface="Arial" pitchFamily="34" charset="0"/>
                      </a:endParaRPr>
                    </a:p>
                  </a:txBody>
                  <a:tcPr marL="68594" marR="68594" marT="0" marB="0">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solidFill>
                      <a:srgbClr val="00FF00"/>
                    </a:solidFill>
                  </a:tcPr>
                </a:tc>
                <a:tc>
                  <a:txBody>
                    <a:bodyPr/>
                    <a:lstStyle/>
                    <a:p>
                      <a:pPr marL="0" algn="ctr" defTabSz="914400" rtl="0" eaLnBrk="1" latinLnBrk="0" hangingPunct="1">
                        <a:spcAft>
                          <a:spcPts val="0"/>
                        </a:spcAft>
                      </a:pPr>
                      <a:r>
                        <a:rPr kumimoji="0" lang="en-ZA" sz="1200" b="1" i="0" u="none" strike="noStrike" kern="1200" cap="none" normalizeH="0" baseline="0" dirty="0" smtClean="0">
                          <a:ln>
                            <a:noFill/>
                          </a:ln>
                          <a:solidFill>
                            <a:schemeClr val="tx1"/>
                          </a:solidFill>
                          <a:effectLst/>
                          <a:latin typeface="Arial Narrow" panose="020B0606020202030204" pitchFamily="34" charset="0"/>
                          <a:ea typeface="+mn-ea"/>
                          <a:cs typeface="Arial" pitchFamily="34" charset="0"/>
                        </a:rPr>
                        <a:t>Partial Achievement</a:t>
                      </a:r>
                    </a:p>
                  </a:txBody>
                  <a:tcPr marL="68594" marR="68594" marT="0" marB="0">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solidFill>
                      <a:srgbClr val="FFFF00"/>
                    </a:solidFill>
                  </a:tcPr>
                </a:tc>
                <a:tc>
                  <a:txBody>
                    <a:bodyPr/>
                    <a:lstStyle/>
                    <a:p>
                      <a:pPr marL="0" algn="ctr" defTabSz="914400" rtl="0" eaLnBrk="1" latinLnBrk="0" hangingPunct="1">
                        <a:spcAft>
                          <a:spcPts val="0"/>
                        </a:spcAft>
                      </a:pPr>
                      <a:r>
                        <a:rPr kumimoji="0" lang="en-US" sz="1200" b="1" i="0" u="none" strike="noStrike" kern="1200" cap="none" normalizeH="0" baseline="0" dirty="0" smtClean="0">
                          <a:ln>
                            <a:noFill/>
                          </a:ln>
                          <a:solidFill>
                            <a:schemeClr val="tx1"/>
                          </a:solidFill>
                          <a:effectLst/>
                          <a:latin typeface="Arial Narrow" panose="020B0606020202030204" pitchFamily="34" charset="0"/>
                          <a:ea typeface="+mn-ea"/>
                          <a:cs typeface="Arial" pitchFamily="34" charset="0"/>
                        </a:rPr>
                        <a:t>% OFF TARGET</a:t>
                      </a:r>
                      <a:endParaRPr kumimoji="0" lang="en-ZA" sz="1200" b="1" i="0" u="none" strike="noStrike" kern="1200" cap="none" normalizeH="0" baseline="0" dirty="0" smtClean="0">
                        <a:ln>
                          <a:noFill/>
                        </a:ln>
                        <a:solidFill>
                          <a:schemeClr val="tx1"/>
                        </a:solidFill>
                        <a:effectLst/>
                        <a:latin typeface="Arial Narrow" panose="020B0606020202030204" pitchFamily="34" charset="0"/>
                        <a:ea typeface="+mn-ea"/>
                        <a:cs typeface="Arial" pitchFamily="34" charset="0"/>
                      </a:endParaRPr>
                    </a:p>
                  </a:txBody>
                  <a:tcPr marL="68594" marR="68594" marT="0" marB="0">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solidFill>
                      <a:srgbClr val="FF0000"/>
                    </a:solidFill>
                  </a:tcPr>
                </a:tc>
                <a:tc>
                  <a:txBody>
                    <a:bodyPr/>
                    <a:lstStyle/>
                    <a:p>
                      <a:pPr marL="0" algn="ctr" defTabSz="914400" rtl="0" eaLnBrk="1" latinLnBrk="0" hangingPunct="1">
                        <a:spcAft>
                          <a:spcPts val="0"/>
                        </a:spcAft>
                      </a:pPr>
                      <a:r>
                        <a:rPr kumimoji="0" lang="en-US" sz="1200" b="1" i="0" u="none" strike="noStrike" kern="1200" cap="none" normalizeH="0" baseline="0" dirty="0" smtClean="0">
                          <a:ln>
                            <a:noFill/>
                          </a:ln>
                          <a:solidFill>
                            <a:schemeClr val="tx1"/>
                          </a:solidFill>
                          <a:effectLst/>
                          <a:latin typeface="Arial Narrow" panose="020B0606020202030204" pitchFamily="34" charset="0"/>
                          <a:ea typeface="+mn-ea"/>
                          <a:cs typeface="Arial" pitchFamily="34" charset="0"/>
                        </a:rPr>
                        <a:t>EXCEEDED ANNUAL TARGETS </a:t>
                      </a:r>
                      <a:endParaRPr kumimoji="0" lang="en-ZA" sz="1200" b="1" i="0" u="none" strike="noStrike" kern="1200" cap="none" normalizeH="0" baseline="0" dirty="0" smtClean="0">
                        <a:ln>
                          <a:noFill/>
                        </a:ln>
                        <a:solidFill>
                          <a:schemeClr val="tx1"/>
                        </a:solidFill>
                        <a:effectLst/>
                        <a:latin typeface="Arial Narrow" panose="020B0606020202030204" pitchFamily="34" charset="0"/>
                        <a:ea typeface="+mn-ea"/>
                        <a:cs typeface="Arial" pitchFamily="34" charset="0"/>
                      </a:endParaRPr>
                    </a:p>
                  </a:txBody>
                  <a:tcPr marL="68594" marR="68594" marT="0" marB="0">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solidFill>
                      <a:srgbClr val="339933"/>
                    </a:solidFill>
                  </a:tcPr>
                </a:tc>
              </a:tr>
              <a:tr h="511599">
                <a:tc>
                  <a:txBody>
                    <a:bodyPr/>
                    <a:lstStyle/>
                    <a:p>
                      <a:pPr marL="0" algn="l" defTabSz="914400" rtl="0" eaLnBrk="1" latinLnBrk="0" hangingPunct="1">
                        <a:spcAft>
                          <a:spcPts val="0"/>
                        </a:spcAft>
                      </a:pPr>
                      <a:r>
                        <a:rPr lang="en-ZA" sz="1200" b="1" kern="1200" dirty="0" smtClean="0">
                          <a:solidFill>
                            <a:schemeClr val="tx1"/>
                          </a:solidFill>
                          <a:latin typeface="Arial Narrow" panose="020B0606020202030204" pitchFamily="34" charset="0"/>
                          <a:ea typeface="+mn-ea"/>
                          <a:cs typeface="Arial" pitchFamily="34" charset="0"/>
                        </a:rPr>
                        <a:t>ADMINISTRATION </a:t>
                      </a:r>
                    </a:p>
                  </a:txBody>
                  <a:tcPr marL="68594" marR="68594"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chemeClr val="tx1"/>
                          </a:solidFill>
                          <a:effectLst/>
                          <a:latin typeface="Arial Narrow" pitchFamily="34" charset="0"/>
                          <a:ea typeface="+mn-ea"/>
                          <a:cs typeface="+mn-cs"/>
                        </a:rPr>
                        <a:t> 90% (47/52)</a:t>
                      </a:r>
                    </a:p>
                  </a:txBody>
                  <a:tcPr marL="68582" marR="68582"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chemeClr val="tx1"/>
                          </a:solidFill>
                          <a:effectLst/>
                          <a:latin typeface="Arial Narrow" pitchFamily="34" charset="0"/>
                          <a:ea typeface="+mn-ea"/>
                          <a:cs typeface="+mn-cs"/>
                        </a:rPr>
                        <a:t>4%(2/52)</a:t>
                      </a:r>
                    </a:p>
                  </a:txBody>
                  <a:tcPr marL="68582" marR="68582"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chemeClr val="tx1"/>
                          </a:solidFill>
                          <a:effectLst/>
                          <a:latin typeface="Arial Narrow" pitchFamily="34" charset="0"/>
                          <a:ea typeface=""/>
                          <a:cs typeface=""/>
                        </a:rPr>
                        <a:t>6% (3/52)</a:t>
                      </a:r>
                    </a:p>
                  </a:txBody>
                  <a:tcPr marL="68582" marR="68582"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chemeClr val="tx1"/>
                          </a:solidFill>
                          <a:effectLst/>
                          <a:latin typeface="Arial Narrow" pitchFamily="34" charset="0"/>
                          <a:ea typeface="+mn-ea"/>
                          <a:cs typeface="+mn-cs"/>
                        </a:rPr>
                        <a:t>43% </a:t>
                      </a:r>
                      <a:r>
                        <a:rPr kumimoji="0" lang="en-ZA" sz="1400" b="1" i="0" u="none" strike="noStrike" kern="1200" cap="none" normalizeH="0" baseline="0" dirty="0" smtClean="0">
                          <a:ln>
                            <a:noFill/>
                          </a:ln>
                          <a:solidFill>
                            <a:schemeClr val="tx1"/>
                          </a:solidFill>
                          <a:effectLst/>
                          <a:latin typeface="Arial Narrow" pitchFamily="34" charset="0"/>
                          <a:ea typeface="+mn-ea"/>
                          <a:cs typeface="+mn-cs"/>
                        </a:rPr>
                        <a:t>(</a:t>
                      </a:r>
                      <a:r>
                        <a:rPr kumimoji="0" lang="en-ZA" sz="1400" b="1" i="0" u="none" strike="noStrike" kern="1200" cap="none" normalizeH="0" baseline="0" dirty="0" smtClean="0">
                          <a:ln>
                            <a:noFill/>
                          </a:ln>
                          <a:solidFill>
                            <a:schemeClr val="tx1"/>
                          </a:solidFill>
                          <a:effectLst/>
                          <a:latin typeface="Arial Narrow" pitchFamily="34" charset="0"/>
                          <a:ea typeface="+mn-ea"/>
                          <a:cs typeface="+mn-cs"/>
                        </a:rPr>
                        <a:t>20/47)</a:t>
                      </a:r>
                      <a:endParaRPr kumimoji="0" lang="en-ZA" sz="1400" b="1" i="0" u="none" strike="noStrike" kern="1200" cap="none" normalizeH="0" baseline="0" dirty="0">
                        <a:ln>
                          <a:noFill/>
                        </a:ln>
                        <a:solidFill>
                          <a:schemeClr val="tx1"/>
                        </a:solidFill>
                        <a:effectLst/>
                        <a:latin typeface="Arial Narrow" pitchFamily="34" charset="0"/>
                        <a:ea typeface="+mn-ea"/>
                        <a:cs typeface="+mn-cs"/>
                      </a:endParaRPr>
                    </a:p>
                  </a:txBody>
                  <a:tcPr marL="68582" marR="68582"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tr>
              <a:tr h="52509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b="1" kern="1200" dirty="0" smtClean="0">
                          <a:solidFill>
                            <a:schemeClr val="tx1"/>
                          </a:solidFill>
                          <a:latin typeface="Arial Narrow" panose="020B0606020202030204" pitchFamily="34" charset="0"/>
                          <a:ea typeface="+mn-ea"/>
                          <a:cs typeface="Arial" pitchFamily="34" charset="0"/>
                        </a:rPr>
                        <a:t>LACE </a:t>
                      </a:r>
                    </a:p>
                  </a:txBody>
                  <a:tcPr marL="68594" marR="68594"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rgbClr val="FF0000"/>
                          </a:solidFill>
                          <a:effectLst/>
                          <a:latin typeface="Arial Narrow" pitchFamily="34" charset="0"/>
                          <a:ea typeface="+mn-ea"/>
                          <a:cs typeface="+mn-cs"/>
                        </a:rPr>
                        <a:t>90% (9/10</a:t>
                      </a:r>
                      <a:r>
                        <a:rPr kumimoji="0" lang="en-ZA" sz="1400" b="1" i="0" u="none" strike="noStrike" kern="1200" cap="none" normalizeH="0" baseline="0" dirty="0" smtClean="0">
                          <a:ln>
                            <a:noFill/>
                          </a:ln>
                          <a:solidFill>
                            <a:srgbClr val="FF0000"/>
                          </a:solidFill>
                          <a:effectLst/>
                          <a:latin typeface="Arial Narrow" pitchFamily="34" charset="0"/>
                          <a:ea typeface="+mn-ea"/>
                          <a:cs typeface="+mn-cs"/>
                        </a:rPr>
                        <a:t>)</a:t>
                      </a:r>
                    </a:p>
                  </a:txBody>
                  <a:tcPr marL="68582" marR="68582"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rgbClr val="FF0000"/>
                          </a:solidFill>
                          <a:effectLst/>
                          <a:latin typeface="Arial Narrow" pitchFamily="34" charset="0"/>
                          <a:ea typeface="+mn-ea"/>
                          <a:cs typeface="+mn-cs"/>
                        </a:rPr>
                        <a:t>10% (1/10)</a:t>
                      </a:r>
                    </a:p>
                  </a:txBody>
                  <a:tcPr marL="68582" marR="68582"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rgbClr val="FF0000"/>
                          </a:solidFill>
                          <a:effectLst/>
                          <a:latin typeface="Arial Narrow" pitchFamily="34" charset="0"/>
                          <a:ea typeface="+mn-ea"/>
                          <a:cs typeface="+mn-cs"/>
                        </a:rPr>
                        <a:t>-</a:t>
                      </a:r>
                      <a:endParaRPr kumimoji="0" lang="en-ZA" sz="1400" b="1" i="0" u="none" strike="noStrike" kern="1200" cap="none" normalizeH="0" baseline="0" dirty="0">
                        <a:ln>
                          <a:noFill/>
                        </a:ln>
                        <a:solidFill>
                          <a:srgbClr val="FF0000"/>
                        </a:solidFill>
                        <a:effectLst/>
                        <a:latin typeface="Arial Narrow" pitchFamily="34" charset="0"/>
                        <a:ea typeface="+mn-ea"/>
                        <a:cs typeface="+mn-cs"/>
                      </a:endParaRPr>
                    </a:p>
                  </a:txBody>
                  <a:tcPr marL="68582" marR="68582"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rgbClr val="FF0000"/>
                          </a:solidFill>
                          <a:effectLst/>
                          <a:latin typeface="Arial Narrow" pitchFamily="34" charset="0"/>
                          <a:ea typeface="+mn-ea"/>
                          <a:cs typeface="+mn-cs"/>
                        </a:rPr>
                        <a:t>44% </a:t>
                      </a:r>
                      <a:r>
                        <a:rPr kumimoji="0" lang="en-ZA" sz="1400" b="1" i="0" u="none" strike="noStrike" kern="1200" cap="none" normalizeH="0" baseline="0" dirty="0" smtClean="0">
                          <a:ln>
                            <a:noFill/>
                          </a:ln>
                          <a:solidFill>
                            <a:srgbClr val="FF0000"/>
                          </a:solidFill>
                          <a:effectLst/>
                          <a:latin typeface="Arial Narrow" pitchFamily="34" charset="0"/>
                          <a:ea typeface="+mn-ea"/>
                          <a:cs typeface="+mn-cs"/>
                        </a:rPr>
                        <a:t>(</a:t>
                      </a:r>
                      <a:r>
                        <a:rPr kumimoji="0" lang="en-ZA" sz="1400" b="1" i="0" u="none" strike="noStrike" kern="1200" cap="none" normalizeH="0" baseline="0" dirty="0" smtClean="0">
                          <a:ln>
                            <a:noFill/>
                          </a:ln>
                          <a:solidFill>
                            <a:srgbClr val="FF0000"/>
                          </a:solidFill>
                          <a:effectLst/>
                          <a:latin typeface="Arial Narrow" pitchFamily="34" charset="0"/>
                          <a:ea typeface="+mn-ea"/>
                          <a:cs typeface="+mn-cs"/>
                        </a:rPr>
                        <a:t>4/9)</a:t>
                      </a:r>
                    </a:p>
                  </a:txBody>
                  <a:tcPr marL="68582" marR="68582"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tr>
              <a:tr h="440790">
                <a:tc>
                  <a:txBody>
                    <a:bodyPr/>
                    <a:lstStyle/>
                    <a:p>
                      <a:pPr marL="0" algn="l" defTabSz="914400" rtl="0" eaLnBrk="1" latinLnBrk="0" hangingPunct="1">
                        <a:spcAft>
                          <a:spcPts val="0"/>
                        </a:spcAft>
                      </a:pPr>
                      <a:r>
                        <a:rPr lang="en-US" sz="1200" b="1" dirty="0" smtClean="0">
                          <a:latin typeface="Arial Narrow" panose="020B0606020202030204" pitchFamily="34" charset="0"/>
                          <a:cs typeface="Arial" pitchFamily="34" charset="0"/>
                        </a:rPr>
                        <a:t>OCEANS</a:t>
                      </a:r>
                      <a:r>
                        <a:rPr lang="en-US" sz="1200" b="1" baseline="0" dirty="0" smtClean="0">
                          <a:latin typeface="Arial Narrow" panose="020B0606020202030204" pitchFamily="34" charset="0"/>
                          <a:cs typeface="Arial" pitchFamily="34" charset="0"/>
                        </a:rPr>
                        <a:t> AND COASTS </a:t>
                      </a:r>
                      <a:endParaRPr lang="en-US" sz="1200" b="1" dirty="0" smtClean="0">
                        <a:latin typeface="Arial Narrow" panose="020B0606020202030204" pitchFamily="34" charset="0"/>
                        <a:cs typeface="Arial" pitchFamily="34" charset="0"/>
                      </a:endParaRPr>
                    </a:p>
                  </a:txBody>
                  <a:tcPr marL="68594" marR="68594"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chemeClr val="tx1"/>
                          </a:solidFill>
                          <a:effectLst/>
                          <a:latin typeface="Arial Narrow" pitchFamily="34" charset="0"/>
                          <a:ea typeface="+mn-ea"/>
                          <a:cs typeface="+mn-cs"/>
                        </a:rPr>
                        <a:t>81% (13/16)</a:t>
                      </a:r>
                    </a:p>
                  </a:txBody>
                  <a:tcPr marL="68582" marR="68582"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chemeClr val="tx1"/>
                          </a:solidFill>
                          <a:effectLst/>
                          <a:latin typeface="Arial Narrow" pitchFamily="34" charset="0"/>
                          <a:ea typeface="+mn-ea"/>
                          <a:cs typeface="+mn-cs"/>
                        </a:rPr>
                        <a:t>6% (3/16)</a:t>
                      </a:r>
                    </a:p>
                  </a:txBody>
                  <a:tcPr marL="68582" marR="68582"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chemeClr val="tx1"/>
                          </a:solidFill>
                          <a:effectLst/>
                          <a:latin typeface="Arial Narrow" pitchFamily="34" charset="0"/>
                          <a:ea typeface=""/>
                          <a:cs typeface=""/>
                        </a:rPr>
                        <a:t>-</a:t>
                      </a:r>
                    </a:p>
                  </a:txBody>
                  <a:tcPr marL="68582" marR="68582"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chemeClr val="tx1"/>
                          </a:solidFill>
                          <a:effectLst/>
                          <a:latin typeface="Arial Narrow" pitchFamily="34" charset="0"/>
                          <a:ea typeface="+mn-ea"/>
                          <a:cs typeface="+mn-cs"/>
                        </a:rPr>
                        <a:t>-</a:t>
                      </a:r>
                      <a:endParaRPr kumimoji="0" lang="en-ZA" sz="1400" b="1" i="0" u="none" strike="noStrike" kern="1200" cap="none" normalizeH="0" baseline="0" dirty="0">
                        <a:ln>
                          <a:noFill/>
                        </a:ln>
                        <a:solidFill>
                          <a:schemeClr val="tx1"/>
                        </a:solidFill>
                        <a:effectLst/>
                        <a:latin typeface="Arial Narrow" pitchFamily="34" charset="0"/>
                        <a:ea typeface="+mn-ea"/>
                        <a:cs typeface="+mn-cs"/>
                      </a:endParaRPr>
                    </a:p>
                  </a:txBody>
                  <a:tcPr marL="68582" marR="68582"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tr>
              <a:tr h="459114">
                <a:tc>
                  <a:txBody>
                    <a:bodyPr/>
                    <a:lstStyle/>
                    <a:p>
                      <a:pPr marL="0" algn="l" defTabSz="914400" rtl="0" eaLnBrk="1" latinLnBrk="0" hangingPunct="1">
                        <a:spcAft>
                          <a:spcPts val="0"/>
                        </a:spcAft>
                      </a:pPr>
                      <a:r>
                        <a:rPr lang="en-ZA" sz="1200" b="1" kern="1200" dirty="0" smtClean="0">
                          <a:solidFill>
                            <a:schemeClr val="tx1"/>
                          </a:solidFill>
                          <a:latin typeface="Arial Narrow" panose="020B0606020202030204" pitchFamily="34" charset="0"/>
                          <a:ea typeface="+mn-ea"/>
                          <a:cs typeface="Arial" pitchFamily="34" charset="0"/>
                        </a:rPr>
                        <a:t>CC&amp;AQM</a:t>
                      </a:r>
                    </a:p>
                  </a:txBody>
                  <a:tcPr marL="68594" marR="68594"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chemeClr val="tx1"/>
                          </a:solidFill>
                          <a:effectLst/>
                          <a:latin typeface="Arial Narrow" pitchFamily="34" charset="0"/>
                          <a:ea typeface="+mn-ea"/>
                          <a:cs typeface="+mn-cs"/>
                        </a:rPr>
                        <a:t>94% (16/17)</a:t>
                      </a:r>
                    </a:p>
                  </a:txBody>
                  <a:tcPr marL="68582" marR="68582"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0" lang="en-ZA" sz="1400" b="1" i="0" u="none" strike="noStrike" kern="1200" cap="none" normalizeH="0" baseline="0" dirty="0" smtClean="0">
                        <a:ln>
                          <a:noFill/>
                        </a:ln>
                        <a:solidFill>
                          <a:schemeClr val="tx1"/>
                        </a:solidFill>
                        <a:effectLst/>
                        <a:latin typeface="Arial Narrow" pitchFamily="34" charset="0"/>
                        <a:ea typeface="+mn-ea"/>
                        <a:cs typeface="+mn-cs"/>
                      </a:endParaRPr>
                    </a:p>
                  </a:txBody>
                  <a:tcPr marL="68582" marR="68582"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chemeClr val="tx1"/>
                          </a:solidFill>
                          <a:effectLst/>
                          <a:latin typeface="Arial Narrow" pitchFamily="34" charset="0"/>
                          <a:ea typeface=""/>
                          <a:cs typeface=""/>
                        </a:rPr>
                        <a:t>6% (1/17)</a:t>
                      </a:r>
                    </a:p>
                  </a:txBody>
                  <a:tcPr marL="68582" marR="68582"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black"/>
                          </a:solidFill>
                          <a:effectLst/>
                          <a:uLnTx/>
                          <a:uFillTx/>
                          <a:latin typeface="Arial Narrow" pitchFamily="34" charset="0"/>
                          <a:ea typeface="+mn-ea"/>
                          <a:cs typeface="+mn-cs"/>
                        </a:rPr>
                        <a:t>6% (1/16)</a:t>
                      </a:r>
                    </a:p>
                  </a:txBody>
                  <a:tcPr marL="68582" marR="68582"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tr>
              <a:tr h="456740">
                <a:tc>
                  <a:txBody>
                    <a:bodyPr/>
                    <a:lstStyle/>
                    <a:p>
                      <a:pPr marL="0" algn="l" defTabSz="914400" rtl="0" eaLnBrk="1" latinLnBrk="0" hangingPunct="1">
                        <a:spcAft>
                          <a:spcPts val="0"/>
                        </a:spcAft>
                      </a:pPr>
                      <a:r>
                        <a:rPr lang="en-ZA" sz="1200" b="1" kern="1200" dirty="0" smtClean="0">
                          <a:solidFill>
                            <a:schemeClr val="tx1"/>
                          </a:solidFill>
                          <a:latin typeface="Arial Narrow" panose="020B0606020202030204" pitchFamily="34" charset="0"/>
                          <a:ea typeface="+mn-ea"/>
                          <a:cs typeface="Arial" pitchFamily="34" charset="0"/>
                        </a:rPr>
                        <a:t>B&amp;C</a:t>
                      </a:r>
                    </a:p>
                  </a:txBody>
                  <a:tcPr marL="68594" marR="68594"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chemeClr val="tx1"/>
                          </a:solidFill>
                          <a:effectLst/>
                          <a:latin typeface="Arial Narrow" pitchFamily="34" charset="0"/>
                          <a:ea typeface="+mn-ea"/>
                          <a:cs typeface="+mn-cs"/>
                        </a:rPr>
                        <a:t>97%% (35/36)</a:t>
                      </a:r>
                    </a:p>
                  </a:txBody>
                  <a:tcPr marL="68582" marR="68582"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chemeClr val="tx1"/>
                          </a:solidFill>
                          <a:effectLst/>
                          <a:latin typeface="Arial Narrow" pitchFamily="34" charset="0"/>
                          <a:ea typeface="+mn-ea"/>
                          <a:cs typeface="+mn-cs"/>
                        </a:rPr>
                        <a:t>3%(1/36)</a:t>
                      </a:r>
                    </a:p>
                  </a:txBody>
                  <a:tcPr marL="68582" marR="68582"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black"/>
                          </a:solidFill>
                          <a:effectLst/>
                          <a:uLnTx/>
                          <a:uFillTx/>
                          <a:latin typeface="Arial Narrow" pitchFamily="34" charset="0"/>
                          <a:ea typeface="+mn-ea"/>
                          <a:cs typeface="+mn-cs"/>
                        </a:rPr>
                        <a:t>-</a:t>
                      </a:r>
                    </a:p>
                  </a:txBody>
                  <a:tcPr marL="68582" marR="68582"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black"/>
                          </a:solidFill>
                          <a:effectLst/>
                          <a:uLnTx/>
                          <a:uFillTx/>
                          <a:latin typeface="Arial Narrow" pitchFamily="34" charset="0"/>
                          <a:ea typeface="+mn-ea"/>
                          <a:cs typeface="+mn-cs"/>
                        </a:rPr>
                        <a:t>3% (1/36) </a:t>
                      </a:r>
                    </a:p>
                    <a:p>
                      <a:pPr marL="0" marR="0" indent="0" algn="ctr" defTabSz="914400" rtl="0" eaLnBrk="1" fontAlgn="auto" latinLnBrk="0" hangingPunct="1">
                        <a:lnSpc>
                          <a:spcPct val="100000"/>
                        </a:lnSpc>
                        <a:spcBef>
                          <a:spcPts val="0"/>
                        </a:spcBef>
                        <a:spcAft>
                          <a:spcPts val="0"/>
                        </a:spcAft>
                        <a:buClrTx/>
                        <a:buSzTx/>
                        <a:buFontTx/>
                        <a:buNone/>
                        <a:tabLst/>
                        <a:defRPr/>
                      </a:pPr>
                      <a:endParaRPr kumimoji="0" lang="en-ZA" sz="1400" b="1" i="0" u="none" strike="noStrike" kern="1200" cap="none" normalizeH="0" baseline="0" dirty="0">
                        <a:ln>
                          <a:noFill/>
                        </a:ln>
                        <a:solidFill>
                          <a:schemeClr val="tx1"/>
                        </a:solidFill>
                        <a:effectLst/>
                        <a:latin typeface="Arial Narrow" pitchFamily="34" charset="0"/>
                        <a:ea typeface="+mn-ea"/>
                        <a:cs typeface="+mn-cs"/>
                      </a:endParaRPr>
                    </a:p>
                  </a:txBody>
                  <a:tcPr marL="68582" marR="68582"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tr>
              <a:tr h="531718">
                <a:tc>
                  <a:txBody>
                    <a:bodyPr/>
                    <a:lstStyle/>
                    <a:p>
                      <a:pPr marL="0" indent="0" algn="l" defTabSz="914400" rtl="0" eaLnBrk="1" latinLnBrk="0" hangingPunct="1">
                        <a:spcAft>
                          <a:spcPts val="0"/>
                        </a:spcAft>
                        <a:buFontTx/>
                        <a:buNone/>
                      </a:pPr>
                      <a:r>
                        <a:rPr lang="en-US" sz="1200" b="1" kern="1200" dirty="0" smtClean="0">
                          <a:solidFill>
                            <a:schemeClr val="tx1"/>
                          </a:solidFill>
                          <a:latin typeface="Arial Narrow" panose="020B0606020202030204" pitchFamily="34" charset="0"/>
                          <a:ea typeface="+mn-ea"/>
                          <a:cs typeface="Arial" pitchFamily="34" charset="0"/>
                        </a:rPr>
                        <a:t>EP</a:t>
                      </a:r>
                    </a:p>
                  </a:txBody>
                  <a:tcPr marL="68594" marR="68594"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chemeClr val="tx1"/>
                          </a:solidFill>
                          <a:effectLst/>
                          <a:latin typeface="Arial Narrow" pitchFamily="34" charset="0"/>
                          <a:ea typeface="+mn-ea"/>
                          <a:cs typeface="+mn-cs"/>
                        </a:rPr>
                        <a:t>92% (23/25)</a:t>
                      </a:r>
                    </a:p>
                  </a:txBody>
                  <a:tcPr marL="68582" marR="68582"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chemeClr val="tx1"/>
                          </a:solidFill>
                          <a:effectLst/>
                          <a:latin typeface="Arial Narrow" pitchFamily="34" charset="0"/>
                          <a:ea typeface="+mn-ea"/>
                          <a:cs typeface="+mn-cs"/>
                        </a:rPr>
                        <a:t>4%(1/25)</a:t>
                      </a:r>
                    </a:p>
                  </a:txBody>
                  <a:tcPr marL="68582" marR="68582"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chemeClr val="tx1"/>
                          </a:solidFill>
                          <a:effectLst/>
                          <a:latin typeface="Arial Narrow" pitchFamily="34" charset="0"/>
                          <a:ea typeface=""/>
                          <a:cs typeface=""/>
                        </a:rPr>
                        <a:t>4% (1/25)</a:t>
                      </a:r>
                    </a:p>
                  </a:txBody>
                  <a:tcPr marL="68582" marR="68582"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black"/>
                          </a:solidFill>
                          <a:effectLst/>
                          <a:uLnTx/>
                          <a:uFillTx/>
                          <a:latin typeface="Arial Narrow" pitchFamily="34" charset="0"/>
                          <a:ea typeface="+mn-ea"/>
                          <a:cs typeface="+mn-cs"/>
                        </a:rPr>
                        <a:t>29% (7/24)</a:t>
                      </a:r>
                    </a:p>
                  </a:txBody>
                  <a:tcPr marL="68582" marR="68582"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tr>
              <a:tr h="486857">
                <a:tc>
                  <a:txBody>
                    <a:bodyPr/>
                    <a:lstStyle/>
                    <a:p>
                      <a:pPr marL="0" algn="l" defTabSz="914400" rtl="0" eaLnBrk="1" latinLnBrk="0" hangingPunct="1">
                        <a:spcAft>
                          <a:spcPts val="0"/>
                        </a:spcAft>
                      </a:pPr>
                      <a:r>
                        <a:rPr lang="en-US" sz="1200" b="1" dirty="0" smtClean="0">
                          <a:latin typeface="Arial Narrow" panose="020B0606020202030204" pitchFamily="34" charset="0"/>
                          <a:cs typeface="Arial" pitchFamily="34" charset="0"/>
                        </a:rPr>
                        <a:t>C&amp;WM</a:t>
                      </a:r>
                    </a:p>
                  </a:txBody>
                  <a:tcPr marL="68594" marR="68594"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chemeClr val="tx1"/>
                          </a:solidFill>
                          <a:effectLst/>
                          <a:latin typeface="Arial Narrow" pitchFamily="34" charset="0"/>
                          <a:ea typeface="+mn-ea"/>
                          <a:cs typeface="+mn-cs"/>
                        </a:rPr>
                        <a:t>61% (9/13)</a:t>
                      </a:r>
                    </a:p>
                  </a:txBody>
                  <a:tcPr marL="68582" marR="68582"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chemeClr val="tx1"/>
                          </a:solidFill>
                          <a:effectLst/>
                          <a:latin typeface="Arial Narrow" pitchFamily="34" charset="0"/>
                          <a:ea typeface="+mn-ea"/>
                          <a:cs typeface="+mn-cs"/>
                        </a:rPr>
                        <a:t>31% (4/13)</a:t>
                      </a:r>
                    </a:p>
                  </a:txBody>
                  <a:tcPr marL="68582" marR="68582"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black"/>
                          </a:solidFill>
                          <a:effectLst/>
                          <a:uLnTx/>
                          <a:uFillTx/>
                          <a:latin typeface="Arial Narrow" pitchFamily="34" charset="0"/>
                          <a:ea typeface="+mn-ea"/>
                          <a:cs typeface="+mn-cs"/>
                        </a:rPr>
                        <a:t>-</a:t>
                      </a:r>
                    </a:p>
                  </a:txBody>
                  <a:tcPr marL="68582" marR="68582"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black"/>
                          </a:solidFill>
                          <a:effectLst/>
                          <a:uLnTx/>
                          <a:uFillTx/>
                          <a:latin typeface="Arial Narrow" pitchFamily="34" charset="0"/>
                          <a:ea typeface="+mn-ea"/>
                          <a:cs typeface="+mn-cs"/>
                        </a:rPr>
                        <a:t>13%  (1/9)</a:t>
                      </a:r>
                    </a:p>
                  </a:txBody>
                  <a:tcPr marL="68582" marR="68582"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tr>
              <a:tr h="531718">
                <a:tc>
                  <a:txBody>
                    <a:bodyPr/>
                    <a:lstStyle/>
                    <a:p>
                      <a:pPr algn="l"/>
                      <a:r>
                        <a:rPr lang="en-ZA" sz="1200" b="1" dirty="0" smtClean="0">
                          <a:latin typeface="Arial Narrow" panose="020B0606020202030204" pitchFamily="34" charset="0"/>
                          <a:cs typeface="Arial" pitchFamily="34" charset="0"/>
                        </a:rPr>
                        <a:t>DEA</a:t>
                      </a:r>
                      <a:endParaRPr lang="en-ZA" sz="1200" b="1" dirty="0">
                        <a:latin typeface="Arial Narrow" panose="020B0606020202030204" pitchFamily="34" charset="0"/>
                        <a:cs typeface="Arial" pitchFamily="34" charset="0"/>
                      </a:endParaRPr>
                    </a:p>
                  </a:txBody>
                  <a:tcPr marL="68594" marR="68594"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solidFill>
                      <a:schemeClr val="bg1">
                        <a:lumMod val="75000"/>
                      </a:schemeClr>
                    </a:solidFill>
                  </a:tcPr>
                </a:tc>
                <a:tc>
                  <a:txBody>
                    <a:bodyPr/>
                    <a:lstStyle/>
                    <a:p>
                      <a:pPr algn="ctr"/>
                      <a:r>
                        <a:rPr kumimoji="0" lang="en-ZA" sz="1400" b="1" i="0" u="none" strike="noStrike" kern="1200" cap="none" normalizeH="0" baseline="0" dirty="0" smtClean="0">
                          <a:ln>
                            <a:noFill/>
                          </a:ln>
                          <a:solidFill>
                            <a:schemeClr val="tx1"/>
                          </a:solidFill>
                          <a:effectLst/>
                          <a:latin typeface="Arial Narrow" pitchFamily="34" charset="0"/>
                          <a:ea typeface="+mn-ea"/>
                          <a:cs typeface="+mn-cs"/>
                        </a:rPr>
                        <a:t>90% </a:t>
                      </a:r>
                      <a:r>
                        <a:rPr kumimoji="0" lang="en-ZA" sz="1400" b="1" i="0" u="none" strike="noStrike" kern="1200" cap="none" normalizeH="0" baseline="0" dirty="0" smtClean="0">
                          <a:ln>
                            <a:noFill/>
                          </a:ln>
                          <a:solidFill>
                            <a:schemeClr val="tx1"/>
                          </a:solidFill>
                          <a:effectLst/>
                          <a:latin typeface="Arial Narrow" pitchFamily="34" charset="0"/>
                          <a:ea typeface="+mn-ea"/>
                          <a:cs typeface="+mn-cs"/>
                        </a:rPr>
                        <a:t>(</a:t>
                      </a:r>
                      <a:r>
                        <a:rPr kumimoji="0" lang="en-ZA" sz="1400" b="1" i="0" u="none" strike="noStrike" kern="1200" cap="none" normalizeH="0" baseline="0" dirty="0" smtClean="0">
                          <a:ln>
                            <a:noFill/>
                          </a:ln>
                          <a:solidFill>
                            <a:schemeClr val="tx1"/>
                          </a:solidFill>
                          <a:effectLst/>
                          <a:latin typeface="Arial Narrow" pitchFamily="34" charset="0"/>
                          <a:ea typeface="+mn-ea"/>
                          <a:cs typeface="+mn-cs"/>
                        </a:rPr>
                        <a:t>152/169</a:t>
                      </a:r>
                      <a:r>
                        <a:rPr kumimoji="0" lang="en-ZA" sz="1400" b="1" i="0" u="none" strike="noStrike" kern="1200" cap="none" normalizeH="0" baseline="0" dirty="0" smtClean="0">
                          <a:ln>
                            <a:noFill/>
                          </a:ln>
                          <a:solidFill>
                            <a:schemeClr val="tx1"/>
                          </a:solidFill>
                          <a:effectLst/>
                          <a:latin typeface="Arial Narrow" pitchFamily="34" charset="0"/>
                          <a:ea typeface="+mn-ea"/>
                          <a:cs typeface="+mn-cs"/>
                        </a:rPr>
                        <a:t>)</a:t>
                      </a:r>
                      <a:endParaRPr kumimoji="0" lang="en-ZA" sz="1400" b="1" i="0" u="none" strike="noStrike" kern="1200" cap="none" normalizeH="0" baseline="0" dirty="0">
                        <a:ln>
                          <a:noFill/>
                        </a:ln>
                        <a:solidFill>
                          <a:schemeClr val="tx1"/>
                        </a:solidFill>
                        <a:effectLst/>
                        <a:latin typeface="Arial Narrow" pitchFamily="34" charset="0"/>
                        <a:ea typeface="+mn-ea"/>
                        <a:cs typeface="+mn-cs"/>
                      </a:endParaRPr>
                    </a:p>
                  </a:txBody>
                  <a:tcPr marL="68594" marR="68594"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solidFill>
                      <a:srgbClr val="00FF00"/>
                    </a:solidFill>
                  </a:tcPr>
                </a:tc>
                <a:tc>
                  <a:txBody>
                    <a:bodyPr/>
                    <a:lstStyle/>
                    <a:p>
                      <a:pPr algn="ctr"/>
                      <a:r>
                        <a:rPr kumimoji="0" lang="en-ZA" sz="1400" b="1" i="0" u="none" strike="noStrike" kern="1200" cap="none" normalizeH="0" baseline="0" dirty="0" smtClean="0">
                          <a:ln>
                            <a:noFill/>
                          </a:ln>
                          <a:solidFill>
                            <a:schemeClr val="tx1"/>
                          </a:solidFill>
                          <a:effectLst/>
                          <a:latin typeface="Arial Narrow" pitchFamily="34" charset="0"/>
                          <a:ea typeface="+mn-ea"/>
                          <a:cs typeface="+mn-cs"/>
                        </a:rPr>
                        <a:t>7%(12/169</a:t>
                      </a:r>
                      <a:r>
                        <a:rPr kumimoji="0" lang="en-ZA" sz="1400" b="1" i="0" u="none" strike="noStrike" kern="1200" cap="none" normalizeH="0" baseline="0" dirty="0" smtClean="0">
                          <a:ln>
                            <a:noFill/>
                          </a:ln>
                          <a:solidFill>
                            <a:schemeClr val="tx1"/>
                          </a:solidFill>
                          <a:effectLst/>
                          <a:latin typeface="Arial Narrow" pitchFamily="34" charset="0"/>
                          <a:ea typeface="+mn-ea"/>
                          <a:cs typeface="+mn-cs"/>
                        </a:rPr>
                        <a:t>)</a:t>
                      </a:r>
                      <a:endParaRPr kumimoji="0" lang="en-ZA" sz="1400" b="1" i="0" u="none" strike="noStrike" kern="1200" cap="none" normalizeH="0" baseline="0" dirty="0">
                        <a:ln>
                          <a:noFill/>
                        </a:ln>
                        <a:solidFill>
                          <a:schemeClr val="tx1"/>
                        </a:solidFill>
                        <a:effectLst/>
                        <a:latin typeface="Arial Narrow" pitchFamily="34" charset="0"/>
                        <a:ea typeface="+mn-ea"/>
                        <a:cs typeface="+mn-cs"/>
                      </a:endParaRPr>
                    </a:p>
                  </a:txBody>
                  <a:tcPr marL="68594" marR="68594"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solidFill>
                      <a:srgbClr val="FFFF00"/>
                    </a:solidFill>
                  </a:tcPr>
                </a:tc>
                <a:tc>
                  <a:txBody>
                    <a:bodyPr/>
                    <a:lstStyle/>
                    <a:p>
                      <a:pPr algn="ctr"/>
                      <a:r>
                        <a:rPr kumimoji="0" lang="en-ZA" sz="1400" b="1" i="0" u="none" strike="noStrike" kern="1200" cap="none" normalizeH="0" baseline="0" dirty="0" smtClean="0">
                          <a:ln>
                            <a:noFill/>
                          </a:ln>
                          <a:solidFill>
                            <a:schemeClr val="tx1"/>
                          </a:solidFill>
                          <a:effectLst/>
                          <a:latin typeface="Arial Narrow" pitchFamily="34" charset="0"/>
                          <a:ea typeface="+mn-ea"/>
                          <a:cs typeface="+mn-cs"/>
                        </a:rPr>
                        <a:t>3% (5/169)</a:t>
                      </a:r>
                      <a:endParaRPr kumimoji="0" lang="en-ZA" sz="1400" b="1" i="0" u="none" strike="noStrike" kern="1200" cap="none" normalizeH="0" baseline="0" dirty="0">
                        <a:ln>
                          <a:noFill/>
                        </a:ln>
                        <a:solidFill>
                          <a:schemeClr val="tx1"/>
                        </a:solidFill>
                        <a:effectLst/>
                        <a:latin typeface="Arial Narrow" pitchFamily="34" charset="0"/>
                        <a:ea typeface="+mn-ea"/>
                        <a:cs typeface="+mn-cs"/>
                      </a:endParaRPr>
                    </a:p>
                  </a:txBody>
                  <a:tcPr marL="68594" marR="68594"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solidFill>
                      <a:srgbClr val="FF0000"/>
                    </a:solidFill>
                  </a:tcPr>
                </a:tc>
                <a:tc>
                  <a:txBody>
                    <a:bodyPr/>
                    <a:lstStyle/>
                    <a:p>
                      <a:pPr algn="ctr"/>
                      <a:r>
                        <a:rPr kumimoji="0" lang="en-ZA" sz="1400" b="1" i="0" u="none" strike="noStrike" kern="1200" cap="none" normalizeH="0" baseline="0" dirty="0" smtClean="0">
                          <a:ln>
                            <a:noFill/>
                          </a:ln>
                          <a:solidFill>
                            <a:schemeClr val="tx1"/>
                          </a:solidFill>
                          <a:effectLst/>
                          <a:latin typeface="Arial Narrow" pitchFamily="34" charset="0"/>
                          <a:ea typeface="+mn-ea"/>
                          <a:cs typeface="+mn-cs"/>
                        </a:rPr>
                        <a:t>24% </a:t>
                      </a:r>
                      <a:r>
                        <a:rPr kumimoji="0" lang="en-ZA" sz="1400" b="1" i="0" u="none" strike="noStrike" kern="1200" cap="none" normalizeH="0" baseline="0" dirty="0" smtClean="0">
                          <a:ln>
                            <a:noFill/>
                          </a:ln>
                          <a:solidFill>
                            <a:schemeClr val="tx1"/>
                          </a:solidFill>
                          <a:effectLst/>
                          <a:latin typeface="Arial Narrow" pitchFamily="34" charset="0"/>
                          <a:ea typeface="+mn-ea"/>
                          <a:cs typeface="+mn-cs"/>
                        </a:rPr>
                        <a:t>(</a:t>
                      </a:r>
                      <a:r>
                        <a:rPr kumimoji="0" lang="en-ZA" sz="1400" b="1" i="0" u="none" strike="noStrike" kern="1200" cap="none" normalizeH="0" baseline="0" dirty="0" smtClean="0">
                          <a:ln>
                            <a:noFill/>
                          </a:ln>
                          <a:solidFill>
                            <a:schemeClr val="tx1"/>
                          </a:solidFill>
                          <a:effectLst/>
                          <a:latin typeface="Arial Narrow" pitchFamily="34" charset="0"/>
                          <a:ea typeface="+mn-ea"/>
                          <a:cs typeface="+mn-cs"/>
                        </a:rPr>
                        <a:t>34/141)</a:t>
                      </a:r>
                      <a:endParaRPr kumimoji="0" lang="en-ZA" sz="1400" b="1" i="0" u="none" strike="noStrike" kern="1200" cap="none" normalizeH="0" baseline="0" dirty="0">
                        <a:ln>
                          <a:noFill/>
                        </a:ln>
                        <a:solidFill>
                          <a:schemeClr val="tx1"/>
                        </a:solidFill>
                        <a:effectLst/>
                        <a:latin typeface="Arial Narrow" pitchFamily="34" charset="0"/>
                        <a:ea typeface="+mn-ea"/>
                        <a:cs typeface="+mn-cs"/>
                      </a:endParaRPr>
                    </a:p>
                  </a:txBody>
                  <a:tcPr marL="68594" marR="68594"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solidFill>
                      <a:srgbClr val="339933"/>
                    </a:solidFill>
                  </a:tcPr>
                </a:tc>
              </a:tr>
            </a:tbl>
          </a:graphicData>
        </a:graphic>
      </p:graphicFrame>
      <p:sp>
        <p:nvSpPr>
          <p:cNvPr id="2" name="Slide Number Placeholder 1"/>
          <p:cNvSpPr>
            <a:spLocks noGrp="1"/>
          </p:cNvSpPr>
          <p:nvPr>
            <p:ph type="sldNum" sz="quarter" idx="12"/>
          </p:nvPr>
        </p:nvSpPr>
        <p:spPr/>
        <p:txBody>
          <a:bodyPr/>
          <a:lstStyle/>
          <a:p>
            <a:pPr>
              <a:defRPr/>
            </a:pPr>
            <a:fld id="{9C457303-9F10-4D8F-8D76-077531F17F12}" type="slidenum">
              <a:rPr lang="en-US" smtClean="0">
                <a:solidFill>
                  <a:prstClr val="black">
                    <a:tint val="75000"/>
                  </a:prstClr>
                </a:solidFill>
              </a:rPr>
              <a:pPr>
                <a:defRPr/>
              </a:pPr>
              <a:t>94</a:t>
            </a:fld>
            <a:endParaRPr lang="en-US">
              <a:solidFill>
                <a:prstClr val="black">
                  <a:tint val="75000"/>
                </a:prstClr>
              </a:solidFill>
            </a:endParaRPr>
          </a:p>
        </p:txBody>
      </p:sp>
    </p:spTree>
    <p:extLst>
      <p:ext uri="{BB962C8B-B14F-4D97-AF65-F5344CB8AC3E}">
        <p14:creationId xmlns:p14="http://schemas.microsoft.com/office/powerpoint/2010/main" val="1774632502"/>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Title 1"/>
          <p:cNvSpPr>
            <a:spLocks noGrp="1"/>
          </p:cNvSpPr>
          <p:nvPr>
            <p:ph type="title"/>
          </p:nvPr>
        </p:nvSpPr>
        <p:spPr>
          <a:xfrm>
            <a:off x="259307" y="49215"/>
            <a:ext cx="8684668" cy="579436"/>
          </a:xfrm>
        </p:spPr>
        <p:txBody>
          <a:bodyPr/>
          <a:lstStyle/>
          <a:p>
            <a:pPr eaLnBrk="1" hangingPunct="1"/>
            <a:r>
              <a:rPr lang="en-ZA" altLang="en-US" sz="2600" dirty="0">
                <a:solidFill>
                  <a:srgbClr val="008000"/>
                </a:solidFill>
              </a:rPr>
              <a:t>SUMMARY OF OVERALL DEA </a:t>
            </a:r>
            <a:r>
              <a:rPr lang="en-ZA" altLang="en-US" sz="2600" dirty="0" smtClean="0">
                <a:solidFill>
                  <a:srgbClr val="008000"/>
                </a:solidFill>
              </a:rPr>
              <a:t>ANNUAL </a:t>
            </a:r>
            <a:r>
              <a:rPr lang="en-ZA" altLang="en-US" sz="2600" dirty="0">
                <a:solidFill>
                  <a:srgbClr val="008000"/>
                </a:solidFill>
              </a:rPr>
              <a:t>PERFORMANCE </a:t>
            </a:r>
            <a:endParaRPr lang="en-US" altLang="en-US" sz="2600" dirty="0">
              <a:solidFill>
                <a:srgbClr val="008000"/>
              </a:solidFill>
            </a:endParaRPr>
          </a:p>
        </p:txBody>
      </p:sp>
      <p:sp>
        <p:nvSpPr>
          <p:cNvPr id="2" name="Slide Number Placeholder 1"/>
          <p:cNvSpPr>
            <a:spLocks noGrp="1"/>
          </p:cNvSpPr>
          <p:nvPr>
            <p:ph type="sldNum" sz="quarter" idx="12"/>
          </p:nvPr>
        </p:nvSpPr>
        <p:spPr/>
        <p:txBody>
          <a:bodyPr/>
          <a:lstStyle/>
          <a:p>
            <a:pPr>
              <a:defRPr/>
            </a:pPr>
            <a:fld id="{9C457303-9F10-4D8F-8D76-077531F17F12}" type="slidenum">
              <a:rPr lang="en-US" smtClean="0">
                <a:solidFill>
                  <a:prstClr val="black">
                    <a:tint val="75000"/>
                  </a:prstClr>
                </a:solidFill>
              </a:rPr>
              <a:pPr>
                <a:defRPr/>
              </a:pPr>
              <a:t>95</a:t>
            </a:fld>
            <a:endParaRPr lang="en-US">
              <a:solidFill>
                <a:prstClr val="black">
                  <a:tint val="75000"/>
                </a:prstClr>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1312318399"/>
              </p:ext>
            </p:extLst>
          </p:nvPr>
        </p:nvGraphicFramePr>
        <p:xfrm>
          <a:off x="259307" y="800100"/>
          <a:ext cx="8427495" cy="1131793"/>
        </p:xfrm>
        <a:graphic>
          <a:graphicData uri="http://schemas.openxmlformats.org/drawingml/2006/table">
            <a:tbl>
              <a:tblPr/>
              <a:tblGrid>
                <a:gridCol w="1922511"/>
                <a:gridCol w="1922511"/>
                <a:gridCol w="2285394"/>
                <a:gridCol w="2297079"/>
              </a:tblGrid>
              <a:tr h="489420">
                <a:tc>
                  <a:txBody>
                    <a:bodyPr/>
                    <a:lstStyle/>
                    <a:p>
                      <a:pPr marL="0" algn="ctr" defTabSz="914400" rtl="0" eaLnBrk="1" latinLnBrk="0" hangingPunct="1">
                        <a:spcAft>
                          <a:spcPts val="0"/>
                        </a:spcAft>
                      </a:pPr>
                      <a:r>
                        <a:rPr kumimoji="0" lang="en-US" sz="1200" b="1" i="0" u="none" strike="noStrike" kern="1200" cap="none" normalizeH="0" baseline="0" dirty="0" smtClean="0">
                          <a:ln>
                            <a:noFill/>
                          </a:ln>
                          <a:solidFill>
                            <a:schemeClr val="bg1"/>
                          </a:solidFill>
                          <a:effectLst/>
                          <a:latin typeface="Arial Narrow" panose="020B0606020202030204" pitchFamily="34" charset="0"/>
                          <a:ea typeface="+mn-ea"/>
                          <a:cs typeface="Arial" pitchFamily="34" charset="0"/>
                        </a:rPr>
                        <a:t>%ACHIEVED</a:t>
                      </a:r>
                      <a:endParaRPr kumimoji="0" lang="en-ZA" sz="1200" b="1" i="0" u="none" strike="noStrike" kern="1200" cap="none" normalizeH="0" baseline="0" dirty="0" smtClean="0">
                        <a:ln>
                          <a:noFill/>
                        </a:ln>
                        <a:solidFill>
                          <a:schemeClr val="bg1"/>
                        </a:solidFill>
                        <a:effectLst/>
                        <a:latin typeface="Arial Narrow" panose="020B0606020202030204" pitchFamily="34" charset="0"/>
                        <a:ea typeface="+mn-ea"/>
                        <a:cs typeface="Arial" pitchFamily="34" charset="0"/>
                      </a:endParaRPr>
                    </a:p>
                  </a:txBody>
                  <a:tcPr marL="68594" marR="68594" marT="0" marB="0">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solidFill>
                      <a:schemeClr val="bg1">
                        <a:lumMod val="75000"/>
                      </a:schemeClr>
                    </a:solidFill>
                  </a:tcPr>
                </a:tc>
                <a:tc>
                  <a:txBody>
                    <a:bodyPr/>
                    <a:lstStyle/>
                    <a:p>
                      <a:pPr marL="0" algn="ctr" defTabSz="914400" rtl="0" eaLnBrk="1" latinLnBrk="0" hangingPunct="1">
                        <a:spcAft>
                          <a:spcPts val="0"/>
                        </a:spcAft>
                      </a:pPr>
                      <a:r>
                        <a:rPr kumimoji="0" lang="en-ZA" sz="1200" b="1" i="0" u="none" strike="noStrike" kern="1200" cap="none" normalizeH="0" baseline="0" dirty="0" smtClean="0">
                          <a:ln>
                            <a:noFill/>
                          </a:ln>
                          <a:solidFill>
                            <a:schemeClr val="bg1"/>
                          </a:solidFill>
                          <a:effectLst/>
                          <a:latin typeface="Arial Narrow" panose="020B0606020202030204" pitchFamily="34" charset="0"/>
                          <a:ea typeface="+mn-ea"/>
                          <a:cs typeface="Arial" pitchFamily="34" charset="0"/>
                        </a:rPr>
                        <a:t>PARTIAL ACHIEVEMENT</a:t>
                      </a:r>
                      <a:endParaRPr kumimoji="0" lang="en-ZA" sz="1200" b="1" i="0" u="none" strike="noStrike" kern="1200" cap="none" normalizeH="0" baseline="0" dirty="0" smtClean="0">
                        <a:ln>
                          <a:noFill/>
                        </a:ln>
                        <a:solidFill>
                          <a:schemeClr val="bg1"/>
                        </a:solidFill>
                        <a:effectLst/>
                        <a:latin typeface="Arial Narrow" panose="020B0606020202030204" pitchFamily="34" charset="0"/>
                        <a:ea typeface="+mn-ea"/>
                        <a:cs typeface="Arial" pitchFamily="34" charset="0"/>
                      </a:endParaRPr>
                    </a:p>
                  </a:txBody>
                  <a:tcPr marL="68594" marR="68594" marT="0" marB="0">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solidFill>
                      <a:schemeClr val="bg1">
                        <a:lumMod val="75000"/>
                      </a:schemeClr>
                    </a:solidFill>
                  </a:tcPr>
                </a:tc>
                <a:tc>
                  <a:txBody>
                    <a:bodyPr/>
                    <a:lstStyle/>
                    <a:p>
                      <a:pPr marL="0" algn="ctr" defTabSz="914400" rtl="0" eaLnBrk="1" latinLnBrk="0" hangingPunct="1">
                        <a:spcAft>
                          <a:spcPts val="0"/>
                        </a:spcAft>
                      </a:pPr>
                      <a:r>
                        <a:rPr kumimoji="0" lang="en-US" sz="1200" b="1" i="0" u="none" strike="noStrike" kern="1200" cap="none" normalizeH="0" baseline="0" dirty="0" smtClean="0">
                          <a:ln>
                            <a:noFill/>
                          </a:ln>
                          <a:solidFill>
                            <a:schemeClr val="bg1"/>
                          </a:solidFill>
                          <a:effectLst/>
                          <a:latin typeface="Arial Narrow" panose="020B0606020202030204" pitchFamily="34" charset="0"/>
                          <a:ea typeface="+mn-ea"/>
                          <a:cs typeface="Arial" pitchFamily="34" charset="0"/>
                        </a:rPr>
                        <a:t>% OFF TARGET</a:t>
                      </a:r>
                      <a:endParaRPr kumimoji="0" lang="en-ZA" sz="1200" b="1" i="0" u="none" strike="noStrike" kern="1200" cap="none" normalizeH="0" baseline="0" dirty="0" smtClean="0">
                        <a:ln>
                          <a:noFill/>
                        </a:ln>
                        <a:solidFill>
                          <a:schemeClr val="bg1"/>
                        </a:solidFill>
                        <a:effectLst/>
                        <a:latin typeface="Arial Narrow" panose="020B0606020202030204" pitchFamily="34" charset="0"/>
                        <a:ea typeface="+mn-ea"/>
                        <a:cs typeface="Arial" pitchFamily="34" charset="0"/>
                      </a:endParaRPr>
                    </a:p>
                  </a:txBody>
                  <a:tcPr marL="68594" marR="68594" marT="0" marB="0">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solidFill>
                      <a:schemeClr val="bg1">
                        <a:lumMod val="75000"/>
                      </a:schemeClr>
                    </a:solidFill>
                  </a:tcPr>
                </a:tc>
                <a:tc>
                  <a:txBody>
                    <a:bodyPr/>
                    <a:lstStyle/>
                    <a:p>
                      <a:pPr marL="0" algn="ctr" defTabSz="914400" rtl="0" eaLnBrk="1" latinLnBrk="0" hangingPunct="1">
                        <a:spcAft>
                          <a:spcPts val="0"/>
                        </a:spcAft>
                      </a:pPr>
                      <a:r>
                        <a:rPr kumimoji="0" lang="en-US" sz="1200" b="1" i="0" u="none" strike="noStrike" kern="1200" cap="none" normalizeH="0" baseline="0" dirty="0" smtClean="0">
                          <a:ln>
                            <a:noFill/>
                          </a:ln>
                          <a:solidFill>
                            <a:schemeClr val="bg1"/>
                          </a:solidFill>
                          <a:effectLst/>
                          <a:latin typeface="Arial Narrow" panose="020B0606020202030204" pitchFamily="34" charset="0"/>
                          <a:ea typeface="+mn-ea"/>
                          <a:cs typeface="Arial" pitchFamily="34" charset="0"/>
                        </a:rPr>
                        <a:t>EXCEEDED ANNUAL TARGETS </a:t>
                      </a:r>
                      <a:endParaRPr kumimoji="0" lang="en-ZA" sz="1200" b="1" i="0" u="none" strike="noStrike" kern="1200" cap="none" normalizeH="0" baseline="0" dirty="0" smtClean="0">
                        <a:ln>
                          <a:noFill/>
                        </a:ln>
                        <a:solidFill>
                          <a:schemeClr val="bg1"/>
                        </a:solidFill>
                        <a:effectLst/>
                        <a:latin typeface="Arial Narrow" panose="020B0606020202030204" pitchFamily="34" charset="0"/>
                        <a:ea typeface="+mn-ea"/>
                        <a:cs typeface="Arial" pitchFamily="34" charset="0"/>
                      </a:endParaRPr>
                    </a:p>
                  </a:txBody>
                  <a:tcPr marL="68594" marR="68594" marT="0" marB="0">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solidFill>
                      <a:schemeClr val="bg1">
                        <a:lumMod val="75000"/>
                      </a:schemeClr>
                    </a:solidFill>
                  </a:tcPr>
                </a:tc>
              </a:tr>
              <a:tr h="642373">
                <a:tc>
                  <a:txBody>
                    <a:bodyPr/>
                    <a:lstStyle/>
                    <a:p>
                      <a:pPr algn="ctr"/>
                      <a:r>
                        <a:rPr kumimoji="0" lang="en-ZA" sz="1400" b="1" i="0" u="none" strike="noStrike" kern="1200" cap="none" normalizeH="0" baseline="0" dirty="0" smtClean="0">
                          <a:ln>
                            <a:noFill/>
                          </a:ln>
                          <a:solidFill>
                            <a:schemeClr val="tx1"/>
                          </a:solidFill>
                          <a:effectLst/>
                          <a:latin typeface="Arial Narrow" pitchFamily="34" charset="0"/>
                          <a:ea typeface="+mn-ea"/>
                          <a:cs typeface="+mn-cs"/>
                        </a:rPr>
                        <a:t>90% (152/169)</a:t>
                      </a:r>
                      <a:endParaRPr kumimoji="0" lang="en-ZA" sz="1400" b="1" i="0" u="none" strike="noStrike" kern="1200" cap="none" normalizeH="0" baseline="0" dirty="0">
                        <a:ln>
                          <a:noFill/>
                        </a:ln>
                        <a:solidFill>
                          <a:schemeClr val="tx1"/>
                        </a:solidFill>
                        <a:effectLst/>
                        <a:latin typeface="Arial Narrow" pitchFamily="34" charset="0"/>
                        <a:ea typeface="+mn-ea"/>
                        <a:cs typeface="+mn-cs"/>
                      </a:endParaRPr>
                    </a:p>
                  </a:txBody>
                  <a:tcPr marL="68594" marR="68594"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solidFill>
                      <a:srgbClr val="00FF00"/>
                    </a:solidFill>
                  </a:tcPr>
                </a:tc>
                <a:tc>
                  <a:txBody>
                    <a:bodyPr/>
                    <a:lstStyle/>
                    <a:p>
                      <a:pPr algn="ctr"/>
                      <a:r>
                        <a:rPr kumimoji="0" lang="en-ZA" sz="1400" b="1" i="0" u="none" strike="noStrike" kern="1200" cap="none" normalizeH="0" baseline="0" dirty="0" smtClean="0">
                          <a:ln>
                            <a:noFill/>
                          </a:ln>
                          <a:solidFill>
                            <a:schemeClr val="tx1"/>
                          </a:solidFill>
                          <a:effectLst/>
                          <a:latin typeface="Arial Narrow" pitchFamily="34" charset="0"/>
                          <a:ea typeface="+mn-ea"/>
                          <a:cs typeface="+mn-cs"/>
                        </a:rPr>
                        <a:t>7%(12/169)</a:t>
                      </a:r>
                      <a:endParaRPr kumimoji="0" lang="en-ZA" sz="1400" b="1" i="0" u="none" strike="noStrike" kern="1200" cap="none" normalizeH="0" baseline="0" dirty="0">
                        <a:ln>
                          <a:noFill/>
                        </a:ln>
                        <a:solidFill>
                          <a:schemeClr val="tx1"/>
                        </a:solidFill>
                        <a:effectLst/>
                        <a:latin typeface="Arial Narrow" pitchFamily="34" charset="0"/>
                        <a:ea typeface="+mn-ea"/>
                        <a:cs typeface="+mn-cs"/>
                      </a:endParaRPr>
                    </a:p>
                  </a:txBody>
                  <a:tcPr marL="68594" marR="68594"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solidFill>
                      <a:srgbClr val="FFFF00"/>
                    </a:solidFill>
                  </a:tcPr>
                </a:tc>
                <a:tc>
                  <a:txBody>
                    <a:bodyPr/>
                    <a:lstStyle/>
                    <a:p>
                      <a:pPr algn="ctr"/>
                      <a:r>
                        <a:rPr kumimoji="0" lang="en-ZA" sz="1400" b="1" i="0" u="none" strike="noStrike" kern="1200" cap="none" normalizeH="0" baseline="0" dirty="0" smtClean="0">
                          <a:ln>
                            <a:noFill/>
                          </a:ln>
                          <a:solidFill>
                            <a:schemeClr val="tx1"/>
                          </a:solidFill>
                          <a:effectLst/>
                          <a:latin typeface="Arial Narrow" pitchFamily="34" charset="0"/>
                          <a:ea typeface="+mn-ea"/>
                          <a:cs typeface="+mn-cs"/>
                        </a:rPr>
                        <a:t>3% (5/169)</a:t>
                      </a:r>
                      <a:endParaRPr kumimoji="0" lang="en-ZA" sz="1400" b="1" i="0" u="none" strike="noStrike" kern="1200" cap="none" normalizeH="0" baseline="0" dirty="0">
                        <a:ln>
                          <a:noFill/>
                        </a:ln>
                        <a:solidFill>
                          <a:schemeClr val="tx1"/>
                        </a:solidFill>
                        <a:effectLst/>
                        <a:latin typeface="Arial Narrow" pitchFamily="34" charset="0"/>
                        <a:ea typeface="+mn-ea"/>
                        <a:cs typeface="+mn-cs"/>
                      </a:endParaRPr>
                    </a:p>
                  </a:txBody>
                  <a:tcPr marL="68594" marR="68594"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solidFill>
                      <a:srgbClr val="FF0000"/>
                    </a:solidFill>
                  </a:tcPr>
                </a:tc>
                <a:tc>
                  <a:txBody>
                    <a:bodyPr/>
                    <a:lstStyle/>
                    <a:p>
                      <a:pPr algn="ctr"/>
                      <a:r>
                        <a:rPr kumimoji="0" lang="en-ZA" sz="1400" b="1" i="0" u="none" strike="noStrike" kern="1200" cap="none" normalizeH="0" baseline="0" dirty="0" smtClean="0">
                          <a:ln>
                            <a:noFill/>
                          </a:ln>
                          <a:solidFill>
                            <a:schemeClr val="tx1"/>
                          </a:solidFill>
                          <a:effectLst/>
                          <a:latin typeface="Arial Narrow" pitchFamily="34" charset="0"/>
                          <a:ea typeface="+mn-ea"/>
                          <a:cs typeface="+mn-cs"/>
                        </a:rPr>
                        <a:t>24% (34/141)</a:t>
                      </a:r>
                      <a:endParaRPr kumimoji="0" lang="en-ZA" sz="1400" b="1" i="0" u="none" strike="noStrike" kern="1200" cap="none" normalizeH="0" baseline="0" dirty="0">
                        <a:ln>
                          <a:noFill/>
                        </a:ln>
                        <a:solidFill>
                          <a:schemeClr val="tx1"/>
                        </a:solidFill>
                        <a:effectLst/>
                        <a:latin typeface="Arial Narrow" pitchFamily="34" charset="0"/>
                        <a:ea typeface="+mn-ea"/>
                        <a:cs typeface="+mn-cs"/>
                      </a:endParaRPr>
                    </a:p>
                  </a:txBody>
                  <a:tcPr marL="68594" marR="68594"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solidFill>
                      <a:srgbClr val="339933"/>
                    </a:solidFill>
                  </a:tcPr>
                </a:tc>
              </a:tr>
            </a:tbl>
          </a:graphicData>
        </a:graphic>
      </p:graphicFrame>
      <p:graphicFrame>
        <p:nvGraphicFramePr>
          <p:cNvPr id="7" name="Chart 6"/>
          <p:cNvGraphicFramePr/>
          <p:nvPr>
            <p:extLst>
              <p:ext uri="{D42A27DB-BD31-4B8C-83A1-F6EECF244321}">
                <p14:modId xmlns:p14="http://schemas.microsoft.com/office/powerpoint/2010/main" val="2462474941"/>
              </p:ext>
            </p:extLst>
          </p:nvPr>
        </p:nvGraphicFramePr>
        <p:xfrm>
          <a:off x="259306" y="1931893"/>
          <a:ext cx="8427493" cy="378618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95336826"/>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F053C5C-E94E-4056-B424-332B4E0ABEEC}" type="slidenum">
              <a:rPr lang="en-US" altLang="en-US" smtClean="0"/>
              <a:pPr/>
              <a:t>96</a:t>
            </a:fld>
            <a:endParaRPr lang="en-US" altLang="en-US"/>
          </a:p>
        </p:txBody>
      </p:sp>
    </p:spTree>
    <p:extLst>
      <p:ext uri="{BB962C8B-B14F-4D97-AF65-F5344CB8AC3E}">
        <p14:creationId xmlns:p14="http://schemas.microsoft.com/office/powerpoint/2010/main" val="3368516256"/>
      </p:ext>
    </p:extLst>
  </p:cSld>
  <p:clrMapOvr>
    <a:masterClrMapping/>
  </p:clrMapOvr>
  <p:timing>
    <p:tnLst>
      <p:par>
        <p:cTn id="1" dur="indefinite" restart="never" nodeType="tmRoot"/>
      </p:par>
    </p:tnLst>
  </p:timing>
</p:sld>
</file>

<file path=ppt/theme/theme1.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8027</TotalTime>
  <Words>11684</Words>
  <Application>Microsoft Office PowerPoint</Application>
  <PresentationFormat>On-screen Show (4:3)</PresentationFormat>
  <Paragraphs>2114</Paragraphs>
  <Slides>96</Slides>
  <Notes>2</Notes>
  <HiddenSlides>0</HiddenSlides>
  <MMClips>0</MMClips>
  <ScaleCrop>false</ScaleCrop>
  <HeadingPairs>
    <vt:vector size="6" baseType="variant">
      <vt:variant>
        <vt:lpstr>Fonts Used</vt:lpstr>
      </vt:variant>
      <vt:variant>
        <vt:i4>10</vt:i4>
      </vt:variant>
      <vt:variant>
        <vt:lpstr>Theme</vt:lpstr>
      </vt:variant>
      <vt:variant>
        <vt:i4>6</vt:i4>
      </vt:variant>
      <vt:variant>
        <vt:lpstr>Slide Titles</vt:lpstr>
      </vt:variant>
      <vt:variant>
        <vt:i4>96</vt:i4>
      </vt:variant>
    </vt:vector>
  </HeadingPairs>
  <TitlesOfParts>
    <vt:vector size="112" baseType="lpstr">
      <vt:lpstr>MS Mincho</vt:lpstr>
      <vt:lpstr>Arial</vt:lpstr>
      <vt:lpstr>Arial Narrow</vt:lpstr>
      <vt:lpstr>ArialMT</vt:lpstr>
      <vt:lpstr>AvantGarde Bk BT</vt:lpstr>
      <vt:lpstr>Calibri</vt:lpstr>
      <vt:lpstr>CenturyGothic</vt:lpstr>
      <vt:lpstr>Symbol</vt:lpstr>
      <vt:lpstr>Times</vt:lpstr>
      <vt:lpstr>Times New Roman</vt:lpstr>
      <vt:lpstr>6_Office Theme</vt:lpstr>
      <vt:lpstr>7_Office Theme</vt:lpstr>
      <vt:lpstr>11_Office Theme</vt:lpstr>
      <vt:lpstr>1_Office Theme</vt:lpstr>
      <vt:lpstr>2_Office Theme</vt:lpstr>
      <vt:lpstr>8_Office Theme</vt:lpstr>
      <vt:lpstr>DEPARTMENT OF ENVIRONMENTAL AFFAIRS</vt:lpstr>
      <vt:lpstr>PowerPoint Presentation</vt:lpstr>
      <vt:lpstr>PROGRAMME 1: ADMINISTRATION</vt:lpstr>
      <vt:lpstr>PROGRAMME 1 : ADMINISTRATION</vt:lpstr>
      <vt:lpstr>PROGRAMME 1: ADMINISTRATION</vt:lpstr>
      <vt:lpstr>PROGRAMME 1 : ADMINISTRATION</vt:lpstr>
      <vt:lpstr>PROGRAMME 1: ADMINISTRATION</vt:lpstr>
      <vt:lpstr>PROGRAMME 1 : ADMINISTRATION</vt:lpstr>
      <vt:lpstr>PROGRAMME 1: ADMINISTRATION</vt:lpstr>
      <vt:lpstr>PROGRAMME 1: ADMINISTRATION</vt:lpstr>
      <vt:lpstr>PROGRAMME 1: ADMINISTRATION</vt:lpstr>
      <vt:lpstr>PROGRAMME 1: ADMINISTRATION</vt:lpstr>
      <vt:lpstr>PROGRAMME 1: ADMINISTRATION</vt:lpstr>
      <vt:lpstr>PROGRAMME 1: ADMINISTRATION</vt:lpstr>
      <vt:lpstr>PROGRAMME 1: ADMINISTRATION</vt:lpstr>
      <vt:lpstr>PROGRAMME 1: ADMINISTRATION</vt:lpstr>
      <vt:lpstr>PROGRAMME 1: ADMINISTRATION</vt:lpstr>
      <vt:lpstr>PROGRAMME 1: ADMINISTRATION</vt:lpstr>
      <vt:lpstr>PROGRAMME 1: ADMINISTRATION</vt:lpstr>
      <vt:lpstr>PROGRAMME 1: ADMINISTRATION</vt:lpstr>
      <vt:lpstr>PROGRAMME 1: ADMINISTRATION</vt:lpstr>
      <vt:lpstr>PROGRAMME 1: ADMINISTRATION</vt:lpstr>
      <vt:lpstr>PROGRAMME 1: ADMINISTRATION</vt:lpstr>
      <vt:lpstr>PROGRAMME 1: ADMINISTRATION</vt:lpstr>
      <vt:lpstr>PROGRAMME 1: ADMINISTRATION</vt:lpstr>
      <vt:lpstr>PROGRAMME 1: ADMINISTRATION</vt:lpstr>
      <vt:lpstr>PROGRAMME 1: ADMINISTRATION</vt:lpstr>
      <vt:lpstr>PROGRAMME 1: ADMINISTRATION</vt:lpstr>
      <vt:lpstr>ANNUAL PERFORMANCE SUMMARY : PROGRAMME 1</vt:lpstr>
      <vt:lpstr>PowerPoint Presentation</vt:lpstr>
      <vt:lpstr>PROGRAMME 2: LACE </vt:lpstr>
      <vt:lpstr>PROGRAMME 2: LACE </vt:lpstr>
      <vt:lpstr>PROGRAMME 2: LACE </vt:lpstr>
      <vt:lpstr>PROGRAMME 2: LACE </vt:lpstr>
      <vt:lpstr>PROGRAMME 2: LACE </vt:lpstr>
      <vt:lpstr>ANNUAL PERFORMANCE SUMMARY : PROGRAMME 2</vt:lpstr>
      <vt:lpstr>PowerPoint Presentation</vt:lpstr>
      <vt:lpstr>PROGRAMME 3: OCEANS AND COASTS</vt:lpstr>
      <vt:lpstr>PROGRAMME 3: OCEANS AND COASTS</vt:lpstr>
      <vt:lpstr>PROGRAMME 3: OCEANS AND COASTS</vt:lpstr>
      <vt:lpstr>PROGRAMME 3: OCEANS AND COASTS</vt:lpstr>
      <vt:lpstr>PROGRAMME 3: OCEANS AND COASTS</vt:lpstr>
      <vt:lpstr>PROGRAMME 3: OCEANS AND COASTS</vt:lpstr>
      <vt:lpstr>PROGRAMME 3: OCEANS AND COASTS</vt:lpstr>
      <vt:lpstr>ANNUAL PERFORMANCE SUMMARY : PROGRAMME 3</vt:lpstr>
      <vt:lpstr>PowerPoint Presentation</vt:lpstr>
      <vt:lpstr>PROGRAMME 4: CLIMATE CHANGE AND AIR QUALITY</vt:lpstr>
      <vt:lpstr>PROGRAMME 4: CLIMATE CHANGE AND AIR QUALITY</vt:lpstr>
      <vt:lpstr>PROGRAMME 4: CLIMATE CHANGE AND AIR QUALITY</vt:lpstr>
      <vt:lpstr>PROGRAMME 4: CLIMATE CHANGE AND AIR QUALITY</vt:lpstr>
      <vt:lpstr>PROGRAMME 4: CLIMATE CHANGE AND AIR QUALITY</vt:lpstr>
      <vt:lpstr>PROGRAMME 4: CLIMATE CHANGE AND AIR QUALITY</vt:lpstr>
      <vt:lpstr>ANNUAL PERFORMANCE SUMMARY : PROGRAMME 4</vt:lpstr>
      <vt:lpstr>PowerPoint Presentation</vt:lpstr>
      <vt:lpstr>PROGRAMME 5:  BIODIVERSITY AND CONSERVATION</vt:lpstr>
      <vt:lpstr>PROGRAMME 5:  BIODIVERSITY AND CONSERVATION</vt:lpstr>
      <vt:lpstr>PROGRAMME 5:  BIODIVERSITY AND CONSERVATION</vt:lpstr>
      <vt:lpstr>PROGRAMME 5:  BIODIVERSITY AND CONSERVATION</vt:lpstr>
      <vt:lpstr>PROGRAMME 5:  BIODIVERSITY AND CONSERVATION</vt:lpstr>
      <vt:lpstr>PROGRAMME 5:  BIODIVERSITY AND CONSERVATION</vt:lpstr>
      <vt:lpstr>PROGRAMME 5:  BIODIVERSITY AND CONSERVATION</vt:lpstr>
      <vt:lpstr>PROGRAMME 5:  BIODIVERSITY AND CONSERVATION</vt:lpstr>
      <vt:lpstr>PROGRAMME 5:  BIODIVERSITY AND CONSERVATION</vt:lpstr>
      <vt:lpstr>PROGRAMME 5:  BIODIVERSITY AND CONSERVATION</vt:lpstr>
      <vt:lpstr>PROGRAMME 5:  BIODIVERSITY AND CONSERVATION</vt:lpstr>
      <vt:lpstr>PROGRAMME 5:  BIODIVERSITY AND CONSERVATION</vt:lpstr>
      <vt:lpstr>PROGRAMME 5:  BIODIVERSITY AND CONSERVATION</vt:lpstr>
      <vt:lpstr>PROGRAMME 5:  BIODIVERSITY AND CONSERVATION</vt:lpstr>
      <vt:lpstr>PROGRAMME 5:  BIODIVERSITY AND CONSERVATION</vt:lpstr>
      <vt:lpstr>PROGRAMME 5:  BIODIVERSITY AND CONSERVATION</vt:lpstr>
      <vt:lpstr>PROGRAMME 5:  BIODIVERSITY AND CONSERVATION</vt:lpstr>
      <vt:lpstr>ANNUAL PERFORMANCE SUMMARY : PROGRAMME 5</vt:lpstr>
      <vt:lpstr>PowerPoint Presentation</vt:lpstr>
      <vt:lpstr>PROGRAMME 6: ENVIRONMENTAL PROGRAMMES</vt:lpstr>
      <vt:lpstr>PROGRAMME 6: ENVIRONMENTAL PROGRAMMES</vt:lpstr>
      <vt:lpstr>PROGRAMME 6: ENVIRONMENTAL PROGRAMMES</vt:lpstr>
      <vt:lpstr>PROGRAMME 6: ENVIRONMENTAL PROGRAMMES</vt:lpstr>
      <vt:lpstr>PROGRAMME 6: ENVIRONMENTAL PROGRAMMES</vt:lpstr>
      <vt:lpstr>PROGRAMME 6: ENVIRONMENTAL PROGRAMMES</vt:lpstr>
      <vt:lpstr>PROGRAMME 6: ENVIRONMENTAL PROGRAMMES</vt:lpstr>
      <vt:lpstr>PROGRAMME 6: ENVIRONMENTAL PROGRAMMES</vt:lpstr>
      <vt:lpstr>PROGRAMME 6: ENVIRONMENTAL PROGRAMMES</vt:lpstr>
      <vt:lpstr>PROGRAMME 6: ENVIRONMENTAL PROGRAMMES</vt:lpstr>
      <vt:lpstr>PROGRAMME 6: ENVIRONMENTAL PROGRAMMES</vt:lpstr>
      <vt:lpstr>PROGRAMME 6: ENVIRONMENTAL PROGRAMMES</vt:lpstr>
      <vt:lpstr>ANNUAL PERFORMANCE SUMMARY : PROGRAMME 6</vt:lpstr>
      <vt:lpstr>PowerPoint Presentation</vt:lpstr>
      <vt:lpstr>PROGRAMME 7: CHEMICALS AND WASTE MANAGEMENT </vt:lpstr>
      <vt:lpstr>PROGRAMME 7: CHEMICALS AND WASTE MANAGEMENT </vt:lpstr>
      <vt:lpstr>PROGRAMME 7: CHEMICALS AND WASTE MANAGEMENT </vt:lpstr>
      <vt:lpstr>PROGRAMME 7: CHEMICALS AND WASTE MANAGEMENT </vt:lpstr>
      <vt:lpstr>PROGRAMME 7: CHEMICALS AND WASTE MANAGEMENT </vt:lpstr>
      <vt:lpstr>ANNUAL PERFORMANCE SUMMARY : PROGRAMME 7</vt:lpstr>
      <vt:lpstr>SUMMARY OF OVERALL DEA PERFORMANCE</vt:lpstr>
      <vt:lpstr>SUMMARY OF OVERALL DEA ANNUAL PERFORMANCE </vt:lpstr>
      <vt:lpstr>PowerPoint Presentation</vt:lpstr>
    </vt:vector>
  </TitlesOfParts>
  <Company>Environmental Affairs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Admin1</dc:creator>
  <cp:lastModifiedBy>Jacob Kutu</cp:lastModifiedBy>
  <cp:revision>879</cp:revision>
  <cp:lastPrinted>2015-08-11T06:29:28Z</cp:lastPrinted>
  <dcterms:created xsi:type="dcterms:W3CDTF">2014-01-14T11:52:39Z</dcterms:created>
  <dcterms:modified xsi:type="dcterms:W3CDTF">2015-10-07T14:52:14Z</dcterms:modified>
</cp:coreProperties>
</file>