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85" r:id="rId2"/>
    <p:sldMasterId id="2147484097" r:id="rId3"/>
    <p:sldMasterId id="2147484110" r:id="rId4"/>
  </p:sldMasterIdLst>
  <p:notesMasterIdLst>
    <p:notesMasterId r:id="rId56"/>
  </p:notesMasterIdLst>
  <p:handoutMasterIdLst>
    <p:handoutMasterId r:id="rId57"/>
  </p:handoutMasterIdLst>
  <p:sldIdLst>
    <p:sldId id="650" r:id="rId5"/>
    <p:sldId id="657" r:id="rId6"/>
    <p:sldId id="623" r:id="rId7"/>
    <p:sldId id="652" r:id="rId8"/>
    <p:sldId id="615" r:id="rId9"/>
    <p:sldId id="621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22" r:id="rId22"/>
    <p:sldId id="612" r:id="rId23"/>
    <p:sldId id="614" r:id="rId24"/>
    <p:sldId id="613" r:id="rId25"/>
    <p:sldId id="616" r:id="rId26"/>
    <p:sldId id="617" r:id="rId27"/>
    <p:sldId id="653" r:id="rId28"/>
    <p:sldId id="620" r:id="rId29"/>
    <p:sldId id="624" r:id="rId30"/>
    <p:sldId id="656" r:id="rId31"/>
    <p:sldId id="625" r:id="rId32"/>
    <p:sldId id="626" r:id="rId33"/>
    <p:sldId id="627" r:id="rId34"/>
    <p:sldId id="628" r:id="rId35"/>
    <p:sldId id="629" r:id="rId36"/>
    <p:sldId id="630" r:id="rId37"/>
    <p:sldId id="631" r:id="rId38"/>
    <p:sldId id="632" r:id="rId39"/>
    <p:sldId id="633" r:id="rId40"/>
    <p:sldId id="619" r:id="rId41"/>
    <p:sldId id="634" r:id="rId42"/>
    <p:sldId id="635" r:id="rId43"/>
    <p:sldId id="636" r:id="rId44"/>
    <p:sldId id="637" r:id="rId45"/>
    <p:sldId id="638" r:id="rId46"/>
    <p:sldId id="640" r:id="rId47"/>
    <p:sldId id="641" r:id="rId48"/>
    <p:sldId id="642" r:id="rId49"/>
    <p:sldId id="644" r:id="rId50"/>
    <p:sldId id="646" r:id="rId51"/>
    <p:sldId id="647" r:id="rId52"/>
    <p:sldId id="649" r:id="rId53"/>
    <p:sldId id="618" r:id="rId54"/>
    <p:sldId id="658" r:id="rId55"/>
  </p:sldIdLst>
  <p:sldSz cx="9144000" cy="6858000" type="screen4x3"/>
  <p:notesSz cx="6797675" cy="9926638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3300"/>
    <a:srgbClr val="FFFF00"/>
    <a:srgbClr val="FFCF9F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7" autoAdjust="0"/>
    <p:restoredTop sz="80836" autoAdjust="0"/>
  </p:normalViewPr>
  <p:slideViewPr>
    <p:cSldViewPr>
      <p:cViewPr varScale="1">
        <p:scale>
          <a:sx n="116" d="100"/>
          <a:sy n="116" d="100"/>
        </p:scale>
        <p:origin x="-169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80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title>
      <c:tx>
        <c:rich>
          <a:bodyPr/>
          <a:lstStyle/>
          <a:p>
            <a:pPr>
              <a:defRPr/>
            </a:pPr>
            <a:r>
              <a:rPr lang="en-ZA"/>
              <a:t>Total Surplus (Loss) for the year (R'000)</a:t>
            </a:r>
          </a:p>
        </c:rich>
      </c:tx>
      <c:layout>
        <c:manualLayout>
          <c:xMode val="edge"/>
          <c:yMode val="edge"/>
          <c:x val="0.31045223621887913"/>
          <c:y val="1.6937418476136389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6112956810631229"/>
          <c:y val="0.15400000000000003"/>
          <c:w val="0.63787375415282399"/>
          <c:h val="0.66600000000000015"/>
        </c:manualLayout>
      </c:layout>
      <c:barChart>
        <c:barDir val="col"/>
        <c:grouping val="clustered"/>
        <c:ser>
          <c:idx val="0"/>
          <c:order val="0"/>
          <c:tx>
            <c:strRef>
              <c:f>'6 - Profit Loss 10-15'!$A$3</c:f>
              <c:strCache>
                <c:ptCount val="1"/>
                <c:pt idx="0">
                  <c:v>Total Surplus / (Loss)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5"/>
              <c:layout>
                <c:manualLayout>
                  <c:x val="4.4462851987366967E-3"/>
                  <c:y val="-2.6128784044571095E-2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_ \R\ * #,##0_ ;_ \R\ * \-#,##0_ ;_ \R\ * &quot;-&quot;_ ;_ @_ " sourceLinked="0"/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'6 - Profit Loss 10-15'!$B$2:$G$2</c:f>
              <c:strCache>
                <c:ptCount val="6"/>
                <c:pt idx="0">
                  <c:v>2009/10 - A</c:v>
                </c:pt>
                <c:pt idx="1">
                  <c:v>2010/11 - A</c:v>
                </c:pt>
                <c:pt idx="2">
                  <c:v>2011/12 - A</c:v>
                </c:pt>
                <c:pt idx="3">
                  <c:v>2012/13 - A</c:v>
                </c:pt>
                <c:pt idx="4">
                  <c:v>2013/14 - A</c:v>
                </c:pt>
                <c:pt idx="5">
                  <c:v>2014/15 - A</c:v>
                </c:pt>
              </c:strCache>
            </c:strRef>
          </c:cat>
          <c:val>
            <c:numRef>
              <c:f>'6 - Profit Loss 10-15'!$B$3:$G$3</c:f>
              <c:numCache>
                <c:formatCode>_ * #,##0_ ;_ * \-#,##0_ ;_ * "-"??_ ;_ @_ </c:formatCode>
                <c:ptCount val="6"/>
                <c:pt idx="0">
                  <c:v>-22113</c:v>
                </c:pt>
                <c:pt idx="1">
                  <c:v>15319</c:v>
                </c:pt>
                <c:pt idx="2">
                  <c:v>26347</c:v>
                </c:pt>
                <c:pt idx="3">
                  <c:v>15816</c:v>
                </c:pt>
                <c:pt idx="4">
                  <c:v>3774</c:v>
                </c:pt>
                <c:pt idx="5">
                  <c:v>-14655</c:v>
                </c:pt>
              </c:numCache>
            </c:numRef>
          </c:val>
        </c:ser>
        <c:dLbls/>
        <c:axId val="125614720"/>
        <c:axId val="132936064"/>
      </c:barChart>
      <c:catAx>
        <c:axId val="125614720"/>
        <c:scaling>
          <c:orientation val="minMax"/>
        </c:scaling>
        <c:axPos val="b"/>
        <c:numFmt formatCode="General" sourceLinked="1"/>
        <c:tickLblPos val="nextTo"/>
        <c:spPr>
          <a:solidFill>
            <a:srgbClr val="C0C0C0"/>
          </a:solidFill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32936064"/>
        <c:crosses val="autoZero"/>
        <c:auto val="1"/>
        <c:lblAlgn val="ctr"/>
        <c:lblOffset val="100"/>
        <c:tickLblSkip val="1"/>
        <c:tickMarkSkip val="1"/>
      </c:catAx>
      <c:valAx>
        <c:axId val="13293606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_ * #,##0_ ;_ * \-#,##0_ ;_ * &quot;-&quot;??_ ;_ @_ 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561472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17429230981989943"/>
          <c:y val="0.23980871507961227"/>
          <c:w val="0.79520866355329101"/>
          <c:h val="0.54916195753231212"/>
        </c:manualLayout>
      </c:layout>
      <c:barChart>
        <c:barDir val="col"/>
        <c:grouping val="stacked"/>
        <c:ser>
          <c:idx val="0"/>
          <c:order val="0"/>
          <c:tx>
            <c:strRef>
              <c:f>'28 Data Consolidated (2)'!$B$4</c:f>
              <c:strCache>
                <c:ptCount val="1"/>
                <c:pt idx="0">
                  <c:v>Total Asset Acquisitions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</c:dPt>
          <c:dPt>
            <c:idx val="2"/>
          </c:dPt>
          <c:dPt>
            <c:idx val="3"/>
          </c:dPt>
          <c:dPt>
            <c:idx val="4"/>
          </c:dPt>
          <c:dLbls>
            <c:dLbl>
              <c:idx val="1"/>
              <c:layout>
                <c:manualLayout>
                  <c:x val="0"/>
                  <c:y val="-9.5617529880478211E-2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327124956133091E-3"/>
                  <c:y val="-9.0334373502583734E-2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8764311359603109E-4"/>
                  <c:y val="-0.12533975714363441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1850419113596887E-3"/>
                  <c:y val="7.7160343378071356E-3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8097312999273792E-3"/>
                  <c:y val="-9.5617529880478211E-2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\R\ #,##0" sourceLinked="0"/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'28 Data Consolidated (2)'!$A$5:$A$10</c:f>
              <c:strCache>
                <c:ptCount val="6"/>
                <c:pt idx="0">
                  <c:v>2009/10</c:v>
                </c:pt>
                <c:pt idx="1">
                  <c:v>2010/11</c:v>
                </c:pt>
                <c:pt idx="2">
                  <c:v>2011/12</c:v>
                </c:pt>
                <c:pt idx="3">
                  <c:v>2012/13</c:v>
                </c:pt>
                <c:pt idx="4">
                  <c:v>2013/14</c:v>
                </c:pt>
                <c:pt idx="5">
                  <c:v>2014/15</c:v>
                </c:pt>
              </c:strCache>
            </c:strRef>
          </c:cat>
          <c:val>
            <c:numRef>
              <c:f>'28 Data Consolidated (2)'!$B$5:$B$10</c:f>
              <c:numCache>
                <c:formatCode>General</c:formatCode>
                <c:ptCount val="6"/>
                <c:pt idx="0">
                  <c:v>30687</c:v>
                </c:pt>
                <c:pt idx="1">
                  <c:v>1928</c:v>
                </c:pt>
                <c:pt idx="2">
                  <c:v>7859</c:v>
                </c:pt>
                <c:pt idx="3">
                  <c:v>20564</c:v>
                </c:pt>
                <c:pt idx="4">
                  <c:v>19731</c:v>
                </c:pt>
                <c:pt idx="5">
                  <c:v>31741</c:v>
                </c:pt>
              </c:numCache>
            </c:numRef>
          </c:val>
        </c:ser>
        <c:dLbls/>
        <c:overlap val="100"/>
        <c:axId val="135486080"/>
        <c:axId val="136026752"/>
      </c:barChart>
      <c:catAx>
        <c:axId val="13548608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36026752"/>
        <c:crosses val="autoZero"/>
        <c:auto val="1"/>
        <c:lblAlgn val="ctr"/>
        <c:lblOffset val="100"/>
        <c:tickLblSkip val="1"/>
        <c:tickMarkSkip val="1"/>
      </c:catAx>
      <c:valAx>
        <c:axId val="13602675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3548608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title>
      <c:tx>
        <c:rich>
          <a:bodyPr/>
          <a:lstStyle/>
          <a:p>
            <a:pPr>
              <a:defRPr/>
            </a:pPr>
            <a:r>
              <a:rPr lang="en-ZA"/>
              <a:t>Total assets as per Statement of Financial Position (R'000)</a:t>
            </a:r>
          </a:p>
        </c:rich>
      </c:tx>
      <c:layout>
        <c:manualLayout>
          <c:xMode val="edge"/>
          <c:yMode val="edge"/>
          <c:x val="0.20072909705475003"/>
          <c:y val="2.999995094071184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6112956810631227"/>
          <c:y val="0.15400000000000003"/>
          <c:w val="0.63787375415282399"/>
          <c:h val="0.66600000000000015"/>
        </c:manualLayout>
      </c:layout>
      <c:barChart>
        <c:barDir val="col"/>
        <c:grouping val="clustered"/>
        <c:ser>
          <c:idx val="0"/>
          <c:order val="0"/>
          <c:tx>
            <c:strRef>
              <c:f>'6 - Profit Loss 10-15'!$A$3</c:f>
              <c:strCache>
                <c:ptCount val="1"/>
                <c:pt idx="0">
                  <c:v>Total Assets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numFmt formatCode="_ \R\ * #,##0_ ;_ \R\ * \-#,##0_ ;_ \R\ * &quot;-&quot;_ ;_ @_ " sourceLinked="0"/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'6 - Profit Loss 10-15'!$B$2:$G$2</c:f>
              <c:strCache>
                <c:ptCount val="6"/>
                <c:pt idx="0">
                  <c:v>2009/10 - A</c:v>
                </c:pt>
                <c:pt idx="1">
                  <c:v>2010/11 - A</c:v>
                </c:pt>
                <c:pt idx="2">
                  <c:v>2011/12 - A</c:v>
                </c:pt>
                <c:pt idx="3">
                  <c:v>2012/13 - A</c:v>
                </c:pt>
                <c:pt idx="4">
                  <c:v>2013/14 - A</c:v>
                </c:pt>
                <c:pt idx="5">
                  <c:v>2014/15 - A</c:v>
                </c:pt>
              </c:strCache>
            </c:strRef>
          </c:cat>
          <c:val>
            <c:numRef>
              <c:f>'6 - Profit Loss 10-15'!$B$3:$G$3</c:f>
              <c:numCache>
                <c:formatCode>_ * #,##0_ ;_ * \-#,##0_ ;_ * "-"??_ ;_ @_ </c:formatCode>
                <c:ptCount val="6"/>
                <c:pt idx="0">
                  <c:v>361253</c:v>
                </c:pt>
                <c:pt idx="1">
                  <c:v>363836</c:v>
                </c:pt>
                <c:pt idx="2">
                  <c:v>395722</c:v>
                </c:pt>
                <c:pt idx="3">
                  <c:v>452413</c:v>
                </c:pt>
                <c:pt idx="4">
                  <c:v>437267</c:v>
                </c:pt>
                <c:pt idx="5">
                  <c:v>495596</c:v>
                </c:pt>
              </c:numCache>
            </c:numRef>
          </c:val>
        </c:ser>
        <c:dLbls/>
        <c:axId val="159079040"/>
        <c:axId val="159080832"/>
      </c:barChart>
      <c:catAx>
        <c:axId val="15907904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59080832"/>
        <c:crosses val="autoZero"/>
        <c:auto val="1"/>
        <c:lblAlgn val="ctr"/>
        <c:lblOffset val="100"/>
        <c:tickLblSkip val="1"/>
        <c:tickMarkSkip val="1"/>
      </c:catAx>
      <c:valAx>
        <c:axId val="15908083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_ * #,##0_ ;_ * \-#,##0_ ;_ * &quot;-&quot;??_ ;_ @_ 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5907904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172758107536966"/>
          <c:y val="0.46199995094071183"/>
          <c:w val="0.16943518054830436"/>
          <c:h val="5.000004905928818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0.29285</cdr:x>
      <cdr:y>0.0498</cdr:y>
    </cdr:from>
    <cdr:to>
      <cdr:x>0.79384</cdr:x>
      <cdr:y>0.16073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066925" y="238125"/>
          <a:ext cx="3535986" cy="53039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83" y="3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FA3E2B-8C8B-4239-A564-DF934D56FFC6}" type="datetimeFigureOut">
              <a:rPr lang="en-US"/>
              <a:pPr>
                <a:defRPr/>
              </a:pPr>
              <a:t>10/22/2015</a:t>
            </a:fld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8803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83" y="9428803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7E0F0B-2D30-4008-BFE1-F1194E23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78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67" y="3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F63757-8A60-485F-81B0-A3E13F32B9B1}" type="datetimeFigureOut">
              <a:rPr lang="en-US"/>
              <a:pPr>
                <a:defRPr/>
              </a:pPr>
              <a:t>10/22/2015</a:t>
            </a:fld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26" y="4714402"/>
            <a:ext cx="4983226" cy="446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31121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67" y="9431121"/>
            <a:ext cx="2946310" cy="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B24E9E-DB44-4562-B7F1-1BC18A2E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4445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24E9E-DB44-4562-B7F1-1BC18A2EF7A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3270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A26DD48-AA37-4BEA-BB61-42B7CBAF3376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487217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837AF4D-DE85-400F-BFF1-1C7046BBEB94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748930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C5815F3-B185-4286-B138-FF847E1B7A47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949544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3845A3-AB92-47D0-9B68-790862BD45D0}" type="slidenum">
              <a:rPr lang="en-US" smtClean="0">
                <a:solidFill>
                  <a:srgbClr val="000000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469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B4094A-105C-4EA0-84DB-C5C53F60279B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32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BB968C4-1CCD-457F-A8A3-D6CDCAD914EC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98996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4513CFEA-9FA1-4B8C-B382-2C017C49DBAF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03665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76E6120-4360-45AE-81FE-C14CE7249128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80106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33615A3-67F2-47F2-8D92-30F7170875B0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4501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0241572-6CF6-47EB-AD9A-6FA96B0DBDF1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232809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C01DCC8-50A5-4597-AE4B-AC6DFBDA0712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69234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5C1710A-E506-40DA-B9EA-1AD10BDCF8A9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947167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1761" indent="-28529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1171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7640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4108" indent="-2282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46E9E09-80FD-4C8E-B681-4C7618D13931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3017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24AD-4E3E-4F7A-A2C3-C37E735B383A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33A2-0C37-40BA-9232-238DAE533EF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66130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3C1CA-E89A-499C-8F26-12EB8B6C3187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C2F8B-6576-4EB2-AADB-78370B44866E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40387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54612-16F5-4FC0-9873-23303187ED63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FD0C0-1EDA-42A7-88CB-4B22441EF4C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042736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1330F-B27A-472A-AEB8-DB7967F0B4F2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8EB31-A040-4CF6-BA3B-11DB7F493FB8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712511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CB00-E340-4ADC-87CD-D4BA1569C990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60AD-43EE-461A-B5B9-55B89EDB558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60452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94F1-EDEC-452F-B431-CF9241656BAF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C16E0-323F-4FF6-B6F9-B6940D606748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416478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F2F88-A896-48FF-B05D-0EB028C87296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DF103-25F6-470C-84BA-D43438A68F22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10040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06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1C42F-1AED-40A8-BF67-6D2BC564B0A1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9591-A405-470F-BDE9-1D8AF83CCB2F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16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D92C5-58E5-48EE-B670-1A20D8AA467E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49452-4B4B-404B-91CD-BDE138B63D2B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904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no logo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BBD62-38AE-4F70-8ED0-DC05CF260EA4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D6C61-82CE-48EE-86B0-CD63CE307CBC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42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988840"/>
            <a:ext cx="424428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24428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8F8B-4B01-41F7-988C-BC02DDE21DAE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09F18-8E71-451B-B1B2-4198ACF400ED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92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264-D8F0-484F-8F74-FCCCC6D1F22F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8461F-27B5-4E6E-9FEB-8E7FC07560C7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451566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642200"/>
                </a:solidFill>
              </a:rPr>
              <a:t>Click to edit Title</a:t>
            </a:r>
            <a:endParaRPr lang="en-ZA" dirty="0">
              <a:solidFill>
                <a:srgbClr val="6422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4" y="1988840"/>
            <a:ext cx="321399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317430" cy="41373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3140968"/>
            <a:ext cx="3213993" cy="29851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DB371-667A-4E18-B097-926DC49D3BD9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AB2EB-A75D-48FE-B6F7-168FCC85622F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953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&amp; 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642200"/>
                </a:solidFill>
              </a:rPr>
              <a:t>Click</a:t>
            </a:r>
            <a:r>
              <a:rPr lang="en-US" dirty="0" smtClean="0">
                <a:solidFill>
                  <a:srgbClr val="642200"/>
                </a:solidFill>
              </a:rPr>
              <a:t> to edit Title</a:t>
            </a:r>
            <a:endParaRPr lang="en-ZA" dirty="0">
              <a:solidFill>
                <a:srgbClr val="6422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0" y="4793704"/>
            <a:ext cx="2880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520" y="1988840"/>
            <a:ext cx="5702424" cy="418680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2160" y="5360442"/>
            <a:ext cx="2880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1AF0-7F53-480E-9CE8-F7AF4C568907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F1775-1576-41BE-91BF-CCC03794F73C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637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(centered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88839"/>
            <a:ext cx="5486400" cy="273873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70CD-8B14-4800-AC1A-297EC816F147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A826C-6A91-4754-81D4-317AAEBEADC1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11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(centered,solid background)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531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C0F78-F5A6-4FCF-BCB5-9A5DB2BA8095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531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F5E16-76D7-4CFA-B18D-174C59FB9BE2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090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50825" y="1989138"/>
            <a:ext cx="8642350" cy="403225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ZA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4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F90CC-C2D4-4594-8E21-9FBEAAC1ED13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180CA3B-2670-4003-B4CC-EAC84FE7FE2F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950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250825" y="1989138"/>
            <a:ext cx="8569325" cy="4103687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ZA" noProof="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C9089-1E95-4A93-A202-2B03F2D885D5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81B6C-762F-4B41-9027-56171240BD0E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720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edia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250825" y="1989138"/>
            <a:ext cx="8642350" cy="4103687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media</a:t>
            </a:r>
            <a:endParaRPr lang="en-ZA" noProof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457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1C2BD-5D8C-40B1-9F83-83139542B634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124200" y="64484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AE80C-AD72-4C71-8CD2-DDC5BE7C43A5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867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E1B38-DFD4-43AC-B1A6-308BD1374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558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A101-45F9-47BA-9A31-BCBC85525B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31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D4ACA-58F1-43FC-898F-E98E883FF9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36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1A388-B8EB-44E6-9B4D-F81BCE90AF30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AC6E3-22BC-48CE-8C35-85908E988DEC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238359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C6079-B595-4FBF-AD1D-6824AF13C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47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39149-E030-4C5B-9CAA-956A6633A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20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43A62-073C-400E-9B0D-BF737B8B6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711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61113-6BC4-4D12-BF45-08ACC5AB44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477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A81D3-2206-426A-B4CD-6233D04927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64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FB6E2-B969-4A0D-9F7B-8C673B70D6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090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6598A-6106-413C-BD28-1A7B91A30E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327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F2A16-D0D8-4542-A61B-E985989487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190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6E24DCA-18CB-4570-8288-AD91FBA205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664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80128-3F35-4A50-8800-DB1A9EA8DF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14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8B27-55A9-4E7E-9027-46D81BD033CC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50292-808B-49F4-A02C-7D7D67F33A67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624639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CE850-4D3A-427B-83AA-EB0E26DBC9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67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B7BF9-689C-4191-8B4C-64367E5E50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182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ABF98-1BB9-4524-8006-0C38C01A3E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7927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EF9BA-29F5-4920-9622-4D27774FE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080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41050-F606-43FC-AC1A-D90775D694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427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0DC33-D57C-4872-8ADF-30F5FAA948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179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DD629-6576-433A-AC1D-24E535F21B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88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005B6-0FC0-4345-85ED-85FE4D3C44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300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36654-9C2A-4E4D-8731-FF1A7B54D4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184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D84F0-411C-465F-A8F0-0D14054650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74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82179-D2AC-4E54-AD58-9442B2DF3AD1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01360-3779-4206-82E4-BA78BBF78F6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2343119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DDEC709-9768-4804-8AC4-988D06F8B6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2CCCF-07D1-40E3-AA1C-C155A46023FC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7A7B3-AE95-41B1-89D3-20510C8CF379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50581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CA8F-5D77-4DB3-BF24-6650928443A0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92790-8EC3-4E32-BE0E-E13881908E4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5068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1253E-B44E-4AC1-88A6-565B0A457912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B6A73-7DB2-4BD4-965C-645EFBED0C5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56127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5AD68-FCE9-4A5F-9032-F4D9AF85792E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C49F0-7538-4E51-913E-005B7B4741D8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5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Z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2B0004-F6FB-4D5C-BA71-56507C7FBAEB}" type="datetimeFigureOut">
              <a:rPr lang="en-US"/>
              <a:pPr>
                <a:defRPr/>
              </a:pPr>
              <a:t>10/22/2015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6B4956-74ED-448F-94AA-330097F9B2E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642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</a:t>
            </a:r>
            <a:endParaRPr lang="en-Z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0825" y="1989138"/>
            <a:ext cx="864235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9E40FC-9BF0-4D16-8CB3-3347AAA52BCE}" type="datetime1">
              <a:rPr lang="en-Z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2015/10/22</a:t>
            </a:fld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7E9C4D-4898-4344-A5F4-D9C68BB38B25}" type="slidenum">
              <a:rPr lang="en-ZA">
                <a:solidFill>
                  <a:srgbClr val="974806"/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70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/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B3F0A8-287E-4094-8030-38FC336028F1}" type="slidenum">
              <a:rPr lang="en-US">
                <a:solidFill>
                  <a:srgbClr val="000000"/>
                </a:solidFill>
                <a:latin typeface="Arial"/>
                <a:cs typeface="+mn-c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73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80E88C-2283-4A2A-90C0-2228BEF5B58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64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9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065"/>
            <a:ext cx="7772400" cy="1179711"/>
          </a:xfrm>
        </p:spPr>
        <p:txBody>
          <a:bodyPr/>
          <a:lstStyle/>
          <a:p>
            <a:r>
              <a:rPr lang="en-ZA" dirty="0" smtClean="0"/>
              <a:t>ANNUAL </a:t>
            </a:r>
            <a:r>
              <a:rPr lang="en-ZA" dirty="0" smtClean="0">
                <a:solidFill>
                  <a:srgbClr val="663300"/>
                </a:solidFill>
              </a:rPr>
              <a:t>REPORT</a:t>
            </a:r>
            <a:r>
              <a:rPr lang="en-ZA" dirty="0" smtClean="0"/>
              <a:t> 2014/2015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204864"/>
            <a:ext cx="7016824" cy="1752600"/>
          </a:xfrm>
        </p:spPr>
        <p:txBody>
          <a:bodyPr/>
          <a:lstStyle/>
          <a:p>
            <a:r>
              <a:rPr lang="en-ZA" dirty="0" smtClean="0">
                <a:solidFill>
                  <a:srgbClr val="663300"/>
                </a:solidFill>
              </a:rPr>
              <a:t>	</a:t>
            </a:r>
            <a:r>
              <a:rPr lang="en-ZA" sz="3200" b="1" dirty="0" smtClean="0">
                <a:solidFill>
                  <a:srgbClr val="663300"/>
                </a:solidFill>
              </a:rPr>
              <a:t>Parliamentary Portfolio Committee</a:t>
            </a:r>
            <a:endParaRPr lang="en-ZA" sz="3200" b="1" dirty="0">
              <a:solidFill>
                <a:srgbClr val="66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C9591-A405-470F-BDE9-1D8AF83CCB2F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1</a:t>
            </a:fld>
            <a:endParaRPr lang="en-ZA">
              <a:solidFill>
                <a:srgbClr val="97480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076" y="545429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663300"/>
                </a:solidFill>
              </a:rPr>
              <a:t>October 2015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9247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5283673"/>
              </p:ext>
            </p:extLst>
          </p:nvPr>
        </p:nvGraphicFramePr>
        <p:xfrm>
          <a:off x="683568" y="2132856"/>
          <a:ext cx="7920879" cy="4032449"/>
        </p:xfrm>
        <a:graphic>
          <a:graphicData uri="http://schemas.openxmlformats.org/drawingml/2006/table">
            <a:tbl>
              <a:tblPr/>
              <a:tblGrid>
                <a:gridCol w="2641076"/>
                <a:gridCol w="2641078"/>
                <a:gridCol w="2638725"/>
              </a:tblGrid>
              <a:tr h="118229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Economic (Financial)  Growth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953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8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Total Revenue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R378.8m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R305.7m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8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Contract Revenue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R87.9m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R35.7m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18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2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graphicFrame>
        <p:nvGraphicFramePr>
          <p:cNvPr id="5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3938948"/>
              </p:ext>
            </p:extLst>
          </p:nvPr>
        </p:nvGraphicFramePr>
        <p:xfrm>
          <a:off x="539552" y="2065934"/>
          <a:ext cx="7776864" cy="4243386"/>
        </p:xfrm>
        <a:graphic>
          <a:graphicData uri="http://schemas.openxmlformats.org/drawingml/2006/table">
            <a:tbl>
              <a:tblPr/>
              <a:tblGrid>
                <a:gridCol w="2593057"/>
                <a:gridCol w="2593058"/>
                <a:gridCol w="2590749"/>
              </a:tblGrid>
              <a:tr h="81295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Economic (Financial)  Growth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817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87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Ratio of External Revenue to Total Revenue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24%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19.52%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large tenders and proposals submitted (&gt;R1m)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Tender success rate #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22%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0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graphicFrame>
        <p:nvGraphicFramePr>
          <p:cNvPr id="5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7085510"/>
              </p:ext>
            </p:extLst>
          </p:nvPr>
        </p:nvGraphicFramePr>
        <p:xfrm>
          <a:off x="611560" y="1916832"/>
          <a:ext cx="7776863" cy="3888432"/>
        </p:xfrm>
        <a:graphic>
          <a:graphicData uri="http://schemas.openxmlformats.org/drawingml/2006/table">
            <a:tbl>
              <a:tblPr/>
              <a:tblGrid>
                <a:gridCol w="2593057"/>
                <a:gridCol w="2593058"/>
                <a:gridCol w="2590748"/>
              </a:tblGrid>
              <a:tr h="85538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Economic (Financial) Growth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8873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72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Ratio of overhead costs to total cost (%)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60%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56.73%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72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Ratio of personnel costs to total costs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59%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55.71%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0344309"/>
              </p:ext>
            </p:extLst>
          </p:nvPr>
        </p:nvGraphicFramePr>
        <p:xfrm>
          <a:off x="611560" y="1996530"/>
          <a:ext cx="7992888" cy="4168774"/>
        </p:xfrm>
        <a:graphic>
          <a:graphicData uri="http://schemas.openxmlformats.org/drawingml/2006/table">
            <a:tbl>
              <a:tblPr/>
              <a:tblGrid>
                <a:gridCol w="2665087"/>
                <a:gridCol w="2665088"/>
                <a:gridCol w="2662713"/>
              </a:tblGrid>
              <a:tr h="7810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Effective Systems (Organizational)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81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5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Preferential (BEE/HDI) procurement as % total procurement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40%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51%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audit qualifications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policies written and/or reviewed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0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graphicFrame>
        <p:nvGraphicFramePr>
          <p:cNvPr id="5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7003411"/>
              </p:ext>
            </p:extLst>
          </p:nvPr>
        </p:nvGraphicFramePr>
        <p:xfrm>
          <a:off x="323528" y="1700808"/>
          <a:ext cx="7920880" cy="4456113"/>
        </p:xfrm>
        <a:graphic>
          <a:graphicData uri="http://schemas.openxmlformats.org/drawingml/2006/table">
            <a:tbl>
              <a:tblPr/>
              <a:tblGrid>
                <a:gridCol w="2641077"/>
                <a:gridCol w="2641078"/>
                <a:gridCol w="2638725"/>
              </a:tblGrid>
              <a:tr h="81278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World Class People (Learning and Growth)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8168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Net staff turnover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0%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1.97%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200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staff enrolled for MSc and PhD degrees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papers and articles published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140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2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graphicFrame>
        <p:nvGraphicFramePr>
          <p:cNvPr id="3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8576806"/>
              </p:ext>
            </p:extLst>
          </p:nvPr>
        </p:nvGraphicFramePr>
        <p:xfrm>
          <a:off x="539553" y="2162968"/>
          <a:ext cx="7992886" cy="3930328"/>
        </p:xfrm>
        <a:graphic>
          <a:graphicData uri="http://schemas.openxmlformats.org/drawingml/2006/table">
            <a:tbl>
              <a:tblPr/>
              <a:tblGrid>
                <a:gridCol w="2665086"/>
                <a:gridCol w="2665087"/>
                <a:gridCol w="2662713"/>
              </a:tblGrid>
              <a:tr h="89476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World Class People (Learning and Growth)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899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94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projects with external collaborators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41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strategic science partnerships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6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graphicFrame>
        <p:nvGraphicFramePr>
          <p:cNvPr id="3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6656665"/>
              </p:ext>
            </p:extLst>
          </p:nvPr>
        </p:nvGraphicFramePr>
        <p:xfrm>
          <a:off x="539551" y="1891308"/>
          <a:ext cx="7848872" cy="4273997"/>
        </p:xfrm>
        <a:graphic>
          <a:graphicData uri="http://schemas.openxmlformats.org/drawingml/2006/table">
            <a:tbl>
              <a:tblPr/>
              <a:tblGrid>
                <a:gridCol w="2617067"/>
                <a:gridCol w="2617068"/>
                <a:gridCol w="2614737"/>
              </a:tblGrid>
              <a:tr h="101279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World Class People (Learning and Growth)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10178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127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Scientists as a % of total staff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37.25%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230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% of scientific staff wit PhD and MSc degrees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60%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45.95%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graphicFrame>
        <p:nvGraphicFramePr>
          <p:cNvPr id="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5070789"/>
              </p:ext>
            </p:extLst>
          </p:nvPr>
        </p:nvGraphicFramePr>
        <p:xfrm>
          <a:off x="1008062" y="2108673"/>
          <a:ext cx="7524377" cy="3984623"/>
        </p:xfrm>
        <a:graphic>
          <a:graphicData uri="http://schemas.openxmlformats.org/drawingml/2006/table">
            <a:tbl>
              <a:tblPr/>
              <a:tblGrid>
                <a:gridCol w="2508870"/>
                <a:gridCol w="2508871"/>
                <a:gridCol w="2506636"/>
              </a:tblGrid>
              <a:tr h="72879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World Class People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8170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EE Statistics (Consolidated) (W:B)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32:68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30:70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EE Statistics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(Gender) (M:F)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54:46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56:44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% satisfied staff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65%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60.6%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624"/>
            <a:ext cx="486633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9452-4B4B-404B-91CD-BDE138B63D2B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18</a:t>
            </a:fld>
            <a:endParaRPr lang="en-ZA">
              <a:solidFill>
                <a:srgbClr val="974806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726914"/>
            <a:ext cx="5508104" cy="49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672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200" b="1" dirty="0" smtClean="0">
                <a:solidFill>
                  <a:srgbClr val="663300"/>
                </a:solidFill>
              </a:rPr>
              <a:t>Highlights of  National Projects</a:t>
            </a:r>
            <a:endParaRPr lang="en-ZA" sz="3200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8579296" cy="4497363"/>
          </a:xfrm>
        </p:spPr>
        <p:txBody>
          <a:bodyPr/>
          <a:lstStyle/>
          <a:p>
            <a:r>
              <a:rPr lang="en-ZA" dirty="0" smtClean="0">
                <a:solidFill>
                  <a:srgbClr val="663300"/>
                </a:solidFill>
              </a:rPr>
              <a:t>The management of the Derelict and Ownerless mines</a:t>
            </a:r>
          </a:p>
          <a:p>
            <a:r>
              <a:rPr lang="en-ZA" dirty="0" smtClean="0">
                <a:solidFill>
                  <a:srgbClr val="663300"/>
                </a:solidFill>
              </a:rPr>
              <a:t>Target generation</a:t>
            </a:r>
          </a:p>
          <a:p>
            <a:r>
              <a:rPr lang="en-ZA" dirty="0" smtClean="0">
                <a:solidFill>
                  <a:srgbClr val="663300"/>
                </a:solidFill>
              </a:rPr>
              <a:t>Microzonation</a:t>
            </a:r>
          </a:p>
          <a:p>
            <a:r>
              <a:rPr lang="en-ZA" dirty="0" smtClean="0">
                <a:solidFill>
                  <a:srgbClr val="663300"/>
                </a:solidFill>
              </a:rPr>
              <a:t>Water Project</a:t>
            </a:r>
            <a:endParaRPr lang="en-ZA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1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844824"/>
            <a:ext cx="8642350" cy="4464496"/>
          </a:xfrm>
        </p:spPr>
        <p:txBody>
          <a:bodyPr/>
          <a:lstStyle/>
          <a:p>
            <a:r>
              <a:rPr lang="en-GB" b="1" dirty="0">
                <a:solidFill>
                  <a:srgbClr val="663300"/>
                </a:solidFill>
              </a:rPr>
              <a:t>The Geoscience </a:t>
            </a:r>
            <a:r>
              <a:rPr lang="en-GB" b="1" dirty="0" smtClean="0">
                <a:solidFill>
                  <a:srgbClr val="663300"/>
                </a:solidFill>
              </a:rPr>
              <a:t>Act</a:t>
            </a:r>
          </a:p>
          <a:p>
            <a:r>
              <a:rPr lang="en-GB" b="1" dirty="0" smtClean="0">
                <a:solidFill>
                  <a:srgbClr val="663300"/>
                </a:solidFill>
              </a:rPr>
              <a:t>CGS Organogram</a:t>
            </a:r>
          </a:p>
          <a:p>
            <a:r>
              <a:rPr lang="en-GB" b="1" dirty="0" smtClean="0">
                <a:solidFill>
                  <a:srgbClr val="663300"/>
                </a:solidFill>
              </a:rPr>
              <a:t>Corporate Performance</a:t>
            </a:r>
          </a:p>
          <a:p>
            <a:r>
              <a:rPr lang="en-GB" b="1" dirty="0" smtClean="0">
                <a:solidFill>
                  <a:srgbClr val="663300"/>
                </a:solidFill>
              </a:rPr>
              <a:t>Operations Programmes</a:t>
            </a:r>
          </a:p>
          <a:p>
            <a:pPr lvl="1"/>
            <a:r>
              <a:rPr lang="en-GB" b="1" dirty="0" smtClean="0">
                <a:solidFill>
                  <a:srgbClr val="663300"/>
                </a:solidFill>
              </a:rPr>
              <a:t>Highlights of National Projects</a:t>
            </a:r>
          </a:p>
          <a:p>
            <a:pPr lvl="1"/>
            <a:r>
              <a:rPr lang="en-GB" b="1" dirty="0" smtClean="0">
                <a:solidFill>
                  <a:srgbClr val="663300"/>
                </a:solidFill>
              </a:rPr>
              <a:t>Some of the Statutory Projects</a:t>
            </a:r>
          </a:p>
          <a:p>
            <a:r>
              <a:rPr lang="en-GB" b="1" dirty="0" smtClean="0">
                <a:solidFill>
                  <a:srgbClr val="663300"/>
                </a:solidFill>
              </a:rPr>
              <a:t>Finances</a:t>
            </a:r>
          </a:p>
          <a:p>
            <a:r>
              <a:rPr lang="en-GB" b="1" dirty="0" smtClean="0">
                <a:solidFill>
                  <a:srgbClr val="663300"/>
                </a:solidFill>
              </a:rPr>
              <a:t>Human Resources</a:t>
            </a:r>
          </a:p>
          <a:p>
            <a:r>
              <a:rPr lang="en-GB" b="1" dirty="0" smtClean="0">
                <a:solidFill>
                  <a:srgbClr val="663300"/>
                </a:solidFill>
              </a:rPr>
              <a:t>Challenges</a:t>
            </a:r>
          </a:p>
          <a:p>
            <a:endParaRPr lang="en-GB" b="1" dirty="0" smtClean="0">
              <a:solidFill>
                <a:srgbClr val="6633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9452-4B4B-404B-91CD-BDE138B63D2B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2</a:t>
            </a:fld>
            <a:endParaRPr lang="en-ZA">
              <a:solidFill>
                <a:srgbClr val="9748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3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ZA" sz="3200" b="1" dirty="0" smtClean="0">
                <a:solidFill>
                  <a:srgbClr val="663300"/>
                </a:solidFill>
              </a:rPr>
              <a:t>Derelict &amp;Ownerless Mines</a:t>
            </a:r>
            <a:endParaRPr lang="en-ZA" sz="3200" b="1" dirty="0">
              <a:solidFill>
                <a:srgbClr val="6633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712879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5"/>
            <a:ext cx="41487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91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31393972"/>
              </p:ext>
            </p:extLst>
          </p:nvPr>
        </p:nvGraphicFramePr>
        <p:xfrm>
          <a:off x="107504" y="188640"/>
          <a:ext cx="7597352" cy="7848871"/>
        </p:xfrm>
        <a:graphic>
          <a:graphicData uri="http://schemas.openxmlformats.org/presentationml/2006/ole">
            <p:oleObj spid="_x0000_s1082" name="Acrobat Document" r:id="rId3" imgW="5930640" imgH="838620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554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96752"/>
          </a:xfrm>
        </p:spPr>
        <p:txBody>
          <a:bodyPr/>
          <a:lstStyle/>
          <a:p>
            <a:r>
              <a:rPr lang="en-ZA" sz="3200" b="1" dirty="0">
                <a:solidFill>
                  <a:srgbClr val="663300"/>
                </a:solidFill>
              </a:rPr>
              <a:t>Macroseismic survey of the magnitude 5.5, 2014 Orkney earthquake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15" y="1844824"/>
            <a:ext cx="574285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49999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16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ZA" sz="3200" b="1" dirty="0" smtClean="0">
                <a:solidFill>
                  <a:srgbClr val="663300"/>
                </a:solidFill>
              </a:rPr>
              <a:t>Water Project</a:t>
            </a:r>
            <a:endParaRPr lang="en-ZA" sz="3200" b="1" dirty="0">
              <a:solidFill>
                <a:srgbClr val="6633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07" y="1988840"/>
            <a:ext cx="4608511" cy="32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29252"/>
            <a:ext cx="216024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17216"/>
            <a:ext cx="1921902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35814"/>
            <a:ext cx="216024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35814"/>
            <a:ext cx="1921902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4486" y="5373216"/>
            <a:ext cx="8655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663300"/>
                </a:solidFill>
                <a:latin typeface="+mn-lt"/>
              </a:rPr>
              <a:t>Photographs taken inside the New Kleinfontein </a:t>
            </a:r>
            <a:r>
              <a:rPr lang="en-GB" dirty="0" smtClean="0">
                <a:solidFill>
                  <a:srgbClr val="663300"/>
                </a:solidFill>
                <a:latin typeface="+mn-lt"/>
              </a:rPr>
              <a:t>opening, clearly </a:t>
            </a:r>
            <a:r>
              <a:rPr lang="en-GB" dirty="0">
                <a:solidFill>
                  <a:srgbClr val="663300"/>
                </a:solidFill>
                <a:latin typeface="+mn-lt"/>
              </a:rPr>
              <a:t>showing the ingress of water (Courtesy of Gold One</a:t>
            </a:r>
            <a:r>
              <a:rPr lang="en-GB" dirty="0"/>
              <a:t>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92443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of the Statutory Projects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066" y="1772816"/>
            <a:ext cx="9164066" cy="5257800"/>
          </a:xfrm>
        </p:spPr>
        <p:txBody>
          <a:bodyPr/>
          <a:lstStyle/>
          <a:p>
            <a:r>
              <a:rPr lang="en-US" sz="2000" dirty="0" smtClean="0"/>
              <a:t>South African Commission of Stratigraphy (SACS) </a:t>
            </a:r>
            <a:r>
              <a:rPr lang="en-US" sz="2000" dirty="0"/>
              <a:t>- secretarial </a:t>
            </a:r>
            <a:r>
              <a:rPr lang="en-US" sz="2000" dirty="0" smtClean="0"/>
              <a:t>functions</a:t>
            </a:r>
          </a:p>
          <a:p>
            <a:pPr lvl="1"/>
            <a:r>
              <a:rPr lang="en-ZA" sz="2000" dirty="0"/>
              <a:t>The Task Groups of the SACS review descriptions of the stratigraphic units of </a:t>
            </a:r>
            <a:r>
              <a:rPr lang="en-ZA" sz="2000" dirty="0" smtClean="0"/>
              <a:t>S.A</a:t>
            </a:r>
            <a:r>
              <a:rPr lang="en-ZA" sz="2000" dirty="0"/>
              <a:t>. </a:t>
            </a:r>
            <a:r>
              <a:rPr lang="en-ZA" sz="2000" dirty="0" smtClean="0"/>
              <a:t>geological map </a:t>
            </a:r>
          </a:p>
          <a:p>
            <a:r>
              <a:rPr lang="en-US" sz="2000" dirty="0" smtClean="0"/>
              <a:t>SACS </a:t>
            </a:r>
            <a:r>
              <a:rPr lang="en-US" sz="2000" dirty="0" err="1"/>
              <a:t>Lithostratigraphic</a:t>
            </a:r>
            <a:r>
              <a:rPr lang="en-US" sz="2000" dirty="0"/>
              <a:t> </a:t>
            </a:r>
            <a:r>
              <a:rPr lang="en-US" sz="2000" dirty="0" smtClean="0"/>
              <a:t>Description</a:t>
            </a:r>
          </a:p>
          <a:p>
            <a:pPr lvl="1"/>
            <a:r>
              <a:rPr lang="en-ZA" sz="2000" dirty="0" smtClean="0"/>
              <a:t>Provides </a:t>
            </a:r>
            <a:r>
              <a:rPr lang="en-ZA" sz="2000" dirty="0"/>
              <a:t>definitive descriptions of the stratigraphic units of South </a:t>
            </a:r>
            <a:r>
              <a:rPr lang="en-ZA" sz="2000" dirty="0" smtClean="0"/>
              <a:t>Africa</a:t>
            </a:r>
          </a:p>
          <a:p>
            <a:r>
              <a:rPr lang="en-US" sz="2000" dirty="0"/>
              <a:t>Africa Minerals database </a:t>
            </a:r>
            <a:endParaRPr lang="en-US" sz="2000" dirty="0" smtClean="0"/>
          </a:p>
          <a:p>
            <a:pPr lvl="1"/>
            <a:r>
              <a:rPr lang="en-ZA" sz="2000" dirty="0" smtClean="0"/>
              <a:t>Maintenance </a:t>
            </a:r>
            <a:r>
              <a:rPr lang="en-ZA" sz="2000" dirty="0"/>
              <a:t>of this database </a:t>
            </a:r>
            <a:r>
              <a:rPr lang="en-ZA" sz="2000" dirty="0" smtClean="0"/>
              <a:t>assist exploration </a:t>
            </a:r>
            <a:r>
              <a:rPr lang="en-ZA" sz="2000" dirty="0"/>
              <a:t>by Junior and Senior Mining Companies resulting in several new prospects and </a:t>
            </a:r>
            <a:r>
              <a:rPr lang="en-ZA" sz="2000" dirty="0" smtClean="0"/>
              <a:t>projects.</a:t>
            </a:r>
          </a:p>
          <a:p>
            <a:pPr marL="400050"/>
            <a:r>
              <a:rPr lang="en-US" sz="2000" dirty="0" smtClean="0"/>
              <a:t>SAMINDABA Database</a:t>
            </a:r>
          </a:p>
          <a:p>
            <a:pPr marL="400050"/>
            <a:r>
              <a:rPr lang="en-ZA" sz="2000" dirty="0"/>
              <a:t>Coal and Core Data </a:t>
            </a:r>
            <a:r>
              <a:rPr lang="en-ZA" sz="2000" dirty="0" smtClean="0"/>
              <a:t>Database</a:t>
            </a:r>
          </a:p>
          <a:p>
            <a:pPr marL="400050"/>
            <a:r>
              <a:rPr lang="en-ZA" sz="2000" dirty="0"/>
              <a:t>South African National Seismograph </a:t>
            </a:r>
            <a:r>
              <a:rPr lang="en-ZA" sz="2000" dirty="0" smtClean="0"/>
              <a:t>Network</a:t>
            </a:r>
          </a:p>
          <a:p>
            <a:pPr marL="400050"/>
            <a:r>
              <a:rPr lang="en-US" sz="2000" dirty="0"/>
              <a:t>National Geotechnical Report Reviews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2058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9452-4B4B-404B-91CD-BDE138B63D2B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25</a:t>
            </a:fld>
            <a:endParaRPr lang="en-ZA">
              <a:solidFill>
                <a:srgbClr val="97480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4608512" cy="29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5421"/>
            <a:ext cx="381642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FINANCES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90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6703472"/>
              </p:ext>
            </p:extLst>
          </p:nvPr>
        </p:nvGraphicFramePr>
        <p:xfrm>
          <a:off x="611560" y="1861518"/>
          <a:ext cx="7704856" cy="3880842"/>
        </p:xfrm>
        <a:graphic>
          <a:graphicData uri="http://schemas.openxmlformats.org/drawingml/2006/table">
            <a:tbl>
              <a:tblPr/>
              <a:tblGrid>
                <a:gridCol w="2376264"/>
                <a:gridCol w="1368152"/>
                <a:gridCol w="1224136"/>
                <a:gridCol w="1440160"/>
                <a:gridCol w="1296144"/>
              </a:tblGrid>
              <a:tr h="848087">
                <a:tc gridSpan="5"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3000" b="1" dirty="0" smtClean="0">
                          <a:solidFill>
                            <a:srgbClr val="663300"/>
                          </a:solidFill>
                        </a:rPr>
                        <a:t>Income</a:t>
                      </a:r>
                      <a:endParaRPr lang="en-US" sz="3000" b="1" dirty="0">
                        <a:solidFill>
                          <a:srgbClr val="663300"/>
                        </a:solidFill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1000" b="0" dirty="0"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0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70633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Income (Rands)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2014/15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 dirty="0" smtClean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Audited Actuals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x 1000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2014/15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Budget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x 1000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2015/16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Budget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x 1000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2016/17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Budget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x 1000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283700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Government grant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250 237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292 839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325 914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357 627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00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Sales and contracts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37 029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63 919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70 311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77 342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00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Sundry income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22 769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3 039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3 191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3 350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00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TOTAL INCOME - 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310 035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359 797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399 415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438 319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9" marR="91439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9230">
                <a:tc grid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91439" marR="91439" marT="45716" marB="4571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+mn-lt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+mn-lt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0"/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/>
            </a:r>
            <a:b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>Audited 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</a:rPr>
              <a:t>Actuals 2014/15 and Budgets 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/>
            </a:r>
            <a:b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>2014/15 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</a:rPr>
              <a:t>– 2016/17</a:t>
            </a:r>
            <a:r>
              <a:rPr lang="en-US" sz="1000" b="1" dirty="0">
                <a:solidFill>
                  <a:srgbClr val="663300"/>
                </a:solidFill>
                <a:latin typeface="Calibri" panose="020F0502020204030204" pitchFamily="34" charset="0"/>
              </a:rPr>
              <a:t/>
            </a:r>
            <a:br>
              <a:rPr lang="en-US" sz="1000" b="1" dirty="0">
                <a:solidFill>
                  <a:srgbClr val="663300"/>
                </a:solidFill>
                <a:latin typeface="Calibri" panose="020F0502020204030204" pitchFamily="34" charset="0"/>
              </a:rPr>
            </a:br>
            <a:endParaRPr lang="en-ZA" sz="3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38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2310763"/>
              </p:ext>
            </p:extLst>
          </p:nvPr>
        </p:nvGraphicFramePr>
        <p:xfrm>
          <a:off x="107505" y="1628799"/>
          <a:ext cx="7344816" cy="5388792"/>
        </p:xfrm>
        <a:graphic>
          <a:graphicData uri="http://schemas.openxmlformats.org/drawingml/2006/table">
            <a:tbl>
              <a:tblPr/>
              <a:tblGrid>
                <a:gridCol w="2262736"/>
                <a:gridCol w="1306820"/>
                <a:gridCol w="1161619"/>
                <a:gridCol w="1367322"/>
                <a:gridCol w="1246319"/>
              </a:tblGrid>
              <a:tr h="53980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663300"/>
                          </a:solidFill>
                        </a:rPr>
                        <a:t>Expenditure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97857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Expenditure </a:t>
                      </a: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(Rands)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2014/15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 dirty="0" smtClean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Audited Actuals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x 1000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2014/15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Budget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x 1000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2015/16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Budget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x 1000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2016/17</a:t>
                      </a:r>
                      <a:endParaRPr lang="en-US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Budget</a:t>
                      </a:r>
                      <a:endParaRPr lang="en-US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x 1000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Personnel costs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175 585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182 787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186 148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204 763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Bursaries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1 259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2 300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2 530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2 783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Commercial project costs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20 875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28 764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31 640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34 804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965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Overheads and operating costs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126 971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118 946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136 947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150 115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SUBTOTAL - 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324 690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332 797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357 265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392 465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ts val="16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CAPITAL EXPENDITURE - 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*31 741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27 000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42 150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45 854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EXPENDITURE = (B+C)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356 431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359 797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399 415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438 819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Surplus (Loss)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(14 655)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2">
                <a:tc gridSpan="5"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6633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* Balance Sheet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0"/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/>
            </a:r>
            <a:b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>Audited 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</a:rPr>
              <a:t>Actuals 2014/15 and Budgets 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/>
            </a:r>
            <a:b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>2014/15 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</a:rPr>
              <a:t>– 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</a:rPr>
              <a:t>2016/17 cont.</a:t>
            </a:r>
            <a:r>
              <a:rPr lang="en-US" sz="1000" b="1" dirty="0">
                <a:solidFill>
                  <a:srgbClr val="663300"/>
                </a:solidFill>
                <a:latin typeface="Calibri" panose="020F0502020204030204" pitchFamily="34" charset="0"/>
              </a:rPr>
              <a:t/>
            </a:r>
            <a:br>
              <a:rPr lang="en-US" sz="1000" b="1" dirty="0">
                <a:solidFill>
                  <a:srgbClr val="663300"/>
                </a:solidFill>
                <a:latin typeface="Calibri" panose="020F0502020204030204" pitchFamily="34" charset="0"/>
              </a:rPr>
            </a:br>
            <a:endParaRPr lang="en-ZA" sz="3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565644"/>
              </p:ext>
            </p:extLst>
          </p:nvPr>
        </p:nvGraphicFramePr>
        <p:xfrm>
          <a:off x="467545" y="395604"/>
          <a:ext cx="7848871" cy="5403606"/>
        </p:xfrm>
        <a:graphic>
          <a:graphicData uri="http://schemas.openxmlformats.org/drawingml/2006/table">
            <a:tbl>
              <a:tblPr/>
              <a:tblGrid>
                <a:gridCol w="3816423"/>
                <a:gridCol w="1008112"/>
                <a:gridCol w="1008112"/>
                <a:gridCol w="1008112"/>
                <a:gridCol w="1008112"/>
              </a:tblGrid>
              <a:tr h="51311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</a:rPr>
                        <a:t>ANALYSIS OF GOVERNMENT GRANT ALLOCATION FOR  2014/14 TO 2017/18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4703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ITEM 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2014/15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R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2015/16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R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2016/17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R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2017/18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R</a:t>
                      </a:r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274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Baseline allocation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156.1m</a:t>
                      </a:r>
                      <a:endParaRPr lang="en-US" sz="1300" b="1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165.4m</a:t>
                      </a:r>
                    </a:p>
                    <a:p>
                      <a:pPr algn="l"/>
                      <a:endParaRPr lang="en-US" sz="1300" b="1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184.6m</a:t>
                      </a:r>
                    </a:p>
                    <a:p>
                      <a:pPr algn="l"/>
                      <a:endParaRPr lang="en-US" sz="1300" b="1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198.4m</a:t>
                      </a:r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Mine Rehabilitation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25m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20.9m</a:t>
                      </a:r>
                    </a:p>
                    <a:p>
                      <a:pPr algn="l"/>
                      <a:endParaRPr lang="en-US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22m</a:t>
                      </a:r>
                    </a:p>
                    <a:p>
                      <a:pPr algn="l"/>
                      <a:endParaRPr lang="en-US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21.1m</a:t>
                      </a:r>
                    </a:p>
                    <a:p>
                      <a:pPr algn="l"/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Water Ingress Project 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21.8m</a:t>
                      </a:r>
                      <a:endParaRPr lang="en-US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22.8m</a:t>
                      </a:r>
                    </a:p>
                    <a:p>
                      <a:pPr algn="l"/>
                      <a:endParaRPr lang="en-US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23.9m</a:t>
                      </a:r>
                    </a:p>
                    <a:p>
                      <a:pPr algn="l"/>
                      <a:endParaRPr lang="en-US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23m</a:t>
                      </a:r>
                    </a:p>
                    <a:p>
                      <a:pPr algn="l"/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Shale Gas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-</a:t>
                      </a:r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16.8m</a:t>
                      </a:r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21.6m</a:t>
                      </a:r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26.4m</a:t>
                      </a:r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Stimulation of investment in the Mineral   Sector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65m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en-US" sz="1300" dirty="0" smtClean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68m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en-US" sz="1300" dirty="0" smtClean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71.6m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300" dirty="0" smtClean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ZA" sz="1300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68.7m</a:t>
                      </a:r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Laboratory &amp; infrastructure (AC)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25m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32.1m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33.9m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22m</a:t>
                      </a:r>
                    </a:p>
                    <a:p>
                      <a:pPr algn="l"/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Total Government Grant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(Grant for 2017/18 to be confirmed)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292.8m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325.9</a:t>
                      </a:r>
                    </a:p>
                    <a:p>
                      <a:pPr algn="l"/>
                      <a:endParaRPr lang="en-US" sz="1300" b="1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357.6m</a:t>
                      </a:r>
                    </a:p>
                    <a:p>
                      <a:pPr algn="l"/>
                      <a:endParaRPr lang="en-US" sz="1300" b="1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348.9m</a:t>
                      </a:r>
                    </a:p>
                    <a:p>
                      <a:pPr algn="l"/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Other – Budget Support Program – Microzonation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“Donor Funding”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3.7m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14.8m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11.5m</a:t>
                      </a: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300" dirty="0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39" marR="91439"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48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Group 9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03916460"/>
              </p:ext>
            </p:extLst>
          </p:nvPr>
        </p:nvGraphicFramePr>
        <p:xfrm>
          <a:off x="683568" y="764704"/>
          <a:ext cx="7920038" cy="4701061"/>
        </p:xfrm>
        <a:graphic>
          <a:graphicData uri="http://schemas.openxmlformats.org/drawingml/2006/table">
            <a:tbl>
              <a:tblPr/>
              <a:tblGrid>
                <a:gridCol w="2251720"/>
                <a:gridCol w="1383266"/>
                <a:gridCol w="1386396"/>
                <a:gridCol w="1329577"/>
                <a:gridCol w="1329577"/>
                <a:gridCol w="239502"/>
              </a:tblGrid>
              <a:tr h="720080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GOVERNMENT GRANT (BASELINE ALLOCATION) VS. PERSONNEL EXPENDITURE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2" marR="91452" marT="45825" marB="458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2" marR="91452" marT="45825" marB="458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2" marR="91452" marT="45825" marB="458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2" marR="91452" marT="45825" marB="458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R’000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R’000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R’000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R’000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2" marR="91442" marT="45810" marB="4581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Budget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2014/2015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2" marR="91442" marT="45810" marB="4581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Budget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2015/2016</a:t>
                      </a:r>
                    </a:p>
                  </a:txBody>
                  <a:tcPr marL="91442" marR="91442" marT="45810" marB="4581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Budget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2016/2017</a:t>
                      </a:r>
                    </a:p>
                  </a:txBody>
                  <a:tcPr marL="91442" marR="91442" marT="45810" marB="4581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Budget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2017/2018</a:t>
                      </a:r>
                    </a:p>
                  </a:txBody>
                  <a:tcPr marL="91442" marR="91442" marT="45810" marB="4581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810" marB="4581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72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Government grant (Baseline)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156 087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165 301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184 592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198 430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Personnel Costs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(182 787)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(186 148)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(204 763)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charset="0"/>
                        </a:rPr>
                        <a:t>(225 239)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7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anose="020F0502020204030204" pitchFamily="34" charset="0"/>
                        </a:rPr>
                        <a:t>Funds for Operational Costs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(26 700)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(20 847)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(20 171)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(26 809)</a:t>
                      </a: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810" marB="45810" anchor="b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89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810" marB="45810" anchor="b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949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9452-4B4B-404B-91CD-BDE138B63D2B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3</a:t>
            </a:fld>
            <a:endParaRPr lang="en-ZA">
              <a:solidFill>
                <a:srgbClr val="97480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66547"/>
            <a:ext cx="3635896" cy="293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45365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75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3907"/>
            <a:ext cx="8640960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3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0185272"/>
              </p:ext>
            </p:extLst>
          </p:nvPr>
        </p:nvGraphicFramePr>
        <p:xfrm>
          <a:off x="107504" y="332656"/>
          <a:ext cx="8568951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0738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2869745"/>
              </p:ext>
            </p:extLst>
          </p:nvPr>
        </p:nvGraphicFramePr>
        <p:xfrm>
          <a:off x="1042988" y="404665"/>
          <a:ext cx="756146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9662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81536457"/>
              </p:ext>
            </p:extLst>
          </p:nvPr>
        </p:nvGraphicFramePr>
        <p:xfrm>
          <a:off x="566737" y="548680"/>
          <a:ext cx="8325743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9453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91512" cy="648072"/>
          </a:xfrm>
        </p:spPr>
        <p:txBody>
          <a:bodyPr/>
          <a:lstStyle/>
          <a:p>
            <a:pPr>
              <a:defRPr/>
            </a:pPr>
            <a:r>
              <a:rPr lang="en-ZA" sz="3200" cap="all" dirty="0" smtClean="0">
                <a:solidFill>
                  <a:srgbClr val="663300"/>
                </a:solidFill>
                <a:latin typeface="Calibri" panose="020F0502020204030204" pitchFamily="34" charset="0"/>
                <a:cs typeface="Arial" charset="0"/>
              </a:rPr>
              <a:t/>
            </a:r>
            <a:br>
              <a:rPr lang="en-ZA" sz="3200" cap="all" dirty="0" smtClean="0">
                <a:solidFill>
                  <a:srgbClr val="663300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en-ZA" sz="3200" cap="all" dirty="0" smtClean="0">
                <a:solidFill>
                  <a:srgbClr val="6633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ZA" sz="3600" b="1" dirty="0" smtClean="0">
                <a:solidFill>
                  <a:srgbClr val="663300"/>
                </a:solidFill>
                <a:latin typeface="Calibri" panose="020F0502020204030204" pitchFamily="34" charset="0"/>
                <a:ea typeface="+mn-ea"/>
                <a:cs typeface="Arial" charset="0"/>
              </a:rPr>
              <a:t>Auditor</a:t>
            </a:r>
            <a:r>
              <a:rPr lang="en-ZA" sz="3200" cap="all" dirty="0" smtClean="0">
                <a:solidFill>
                  <a:srgbClr val="6633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ZA" sz="3600" b="1" dirty="0" smtClean="0">
                <a:solidFill>
                  <a:srgbClr val="663300"/>
                </a:solidFill>
                <a:latin typeface="Calibri" panose="020F0502020204030204" pitchFamily="34" charset="0"/>
                <a:ea typeface="+mn-ea"/>
                <a:cs typeface="Arial" charset="0"/>
              </a:rPr>
              <a:t>General</a:t>
            </a:r>
            <a:r>
              <a:rPr lang="en-ZA" sz="3200" cap="all" dirty="0" smtClean="0">
                <a:solidFill>
                  <a:srgbClr val="6633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ZA" sz="3600" b="1" dirty="0" smtClean="0">
                <a:solidFill>
                  <a:srgbClr val="663300"/>
                </a:solidFill>
                <a:latin typeface="Calibri" panose="020F0502020204030204" pitchFamily="34" charset="0"/>
                <a:ea typeface="+mn-ea"/>
                <a:cs typeface="Arial" charset="0"/>
              </a:rPr>
              <a:t>Reports</a:t>
            </a:r>
            <a:r>
              <a:rPr lang="en-ZA" sz="3200" cap="all" dirty="0" smtClean="0">
                <a:solidFill>
                  <a:srgbClr val="663300"/>
                </a:solidFill>
                <a:latin typeface="Calibri" panose="020F0502020204030204" pitchFamily="34" charset="0"/>
                <a:cs typeface="Arial" charset="0"/>
              </a:rPr>
              <a:t/>
            </a:r>
            <a:br>
              <a:rPr lang="en-ZA" sz="3200" cap="all" dirty="0" smtClean="0">
                <a:solidFill>
                  <a:srgbClr val="663300"/>
                </a:solidFill>
                <a:latin typeface="Calibri" panose="020F0502020204030204" pitchFamily="34" charset="0"/>
                <a:cs typeface="Arial" charset="0"/>
              </a:rPr>
            </a:br>
            <a:endParaRPr lang="en-US" sz="3200" b="1" cap="all" dirty="0" smtClean="0">
              <a:solidFill>
                <a:srgbClr val="6633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18303" y="1700808"/>
            <a:ext cx="9036496" cy="5040560"/>
          </a:xfrm>
        </p:spPr>
        <p:txBody>
          <a:bodyPr/>
          <a:lstStyle/>
          <a:p>
            <a:pPr algn="just" eaLnBrk="1" fontAlgn="b" hangingPunct="1">
              <a:defRPr/>
            </a:pPr>
            <a:r>
              <a:rPr lang="en-ZA" sz="24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The CGS has continuously obtained unqualified </a:t>
            </a:r>
            <a:r>
              <a:rPr lang="en-ZA" sz="2400" dirty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audit </a:t>
            </a:r>
            <a:r>
              <a:rPr lang="en-ZA" sz="24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opinion from AG for period longer than 12 years.</a:t>
            </a:r>
          </a:p>
          <a:p>
            <a:pPr algn="just" eaLnBrk="1" fontAlgn="b" hangingPunct="1">
              <a:defRPr/>
            </a:pPr>
            <a:endParaRPr lang="en-ZA" sz="1000" dirty="0" smtClean="0">
              <a:solidFill>
                <a:srgbClr val="6633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just" eaLnBrk="1" fontAlgn="b" hangingPunct="1">
              <a:defRPr/>
            </a:pPr>
            <a:r>
              <a:rPr lang="en-ZA" sz="24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In the reported year, an amount of R1.3m is disclosed as irregular expenditure. The </a:t>
            </a:r>
            <a:r>
              <a:rPr lang="en-ZA" sz="2400" dirty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f</a:t>
            </a:r>
            <a:r>
              <a:rPr lang="en-ZA" sz="24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inancial system  support  service provider was appointed through a deviation mechanism i.e. without testing the market. </a:t>
            </a:r>
          </a:p>
          <a:p>
            <a:pPr algn="just" eaLnBrk="1" fontAlgn="b" hangingPunct="1">
              <a:defRPr/>
            </a:pPr>
            <a:endParaRPr lang="en-ZA" sz="1000" dirty="0">
              <a:solidFill>
                <a:srgbClr val="6633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just" eaLnBrk="1" fontAlgn="b" hangingPunct="1">
              <a:defRPr/>
            </a:pPr>
            <a:r>
              <a:rPr lang="en-ZA" sz="24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This was done for continuity of services and for risk mitigation  as the system was modified and the service provider who did the modifications was presumed sole service provider. </a:t>
            </a:r>
          </a:p>
          <a:p>
            <a:pPr marL="0" indent="0" algn="just" eaLnBrk="1" fontAlgn="b" hangingPunct="1">
              <a:buNone/>
              <a:defRPr/>
            </a:pPr>
            <a:r>
              <a:rPr lang="en-ZA" sz="24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      AG had a different view. </a:t>
            </a:r>
          </a:p>
          <a:p>
            <a:pPr marL="0" indent="0" algn="just" eaLnBrk="1" fontAlgn="b" hangingPunct="1">
              <a:buNone/>
              <a:defRPr/>
            </a:pPr>
            <a:endParaRPr lang="en-ZA" sz="1000" dirty="0" smtClean="0">
              <a:solidFill>
                <a:srgbClr val="6633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just" fontAlgn="b">
              <a:defRPr/>
            </a:pPr>
            <a:r>
              <a:rPr lang="en-ZA" sz="2400" dirty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ZA" sz="24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The market is being tested going forward</a:t>
            </a:r>
            <a:endParaRPr lang="en-US" sz="2400" dirty="0" smtClean="0">
              <a:solidFill>
                <a:srgbClr val="6633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4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480" y="404664"/>
            <a:ext cx="84963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3600" b="1" kern="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ZA" sz="3600" b="1" kern="0" dirty="0" smtClean="0">
                <a:solidFill>
                  <a:srgbClr val="663300"/>
                </a:solidFill>
                <a:latin typeface="Calibri" panose="020F0502020204030204" pitchFamily="34" charset="0"/>
              </a:rPr>
              <a:t>Financial Outlook  For 2015/16  </a:t>
            </a:r>
            <a:endParaRPr lang="en-US" sz="3600" b="1" kern="0" dirty="0">
              <a:solidFill>
                <a:srgbClr val="6633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700808"/>
            <a:ext cx="81365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>
              <a:spcBef>
                <a:spcPts val="0"/>
              </a:spcBef>
              <a:spcAft>
                <a:spcPts val="0"/>
              </a:spcAft>
            </a:pPr>
            <a:endParaRPr lang="en-ZA" sz="26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 fontAlgn="b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ZA" sz="26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Liquidity   Ratio is 1.8:1. This means that the CGS will meet its financial obligations as they become due. 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</a:pPr>
            <a:endParaRPr lang="en-ZA" sz="2600" dirty="0">
              <a:solidFill>
                <a:srgbClr val="6633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 algn="just" fontAlgn="b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ZA" sz="2600" dirty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ZA" sz="26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A  steady balance sheet position is maintained with total asset of more than R495m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</a:pPr>
            <a:endParaRPr lang="en-ZA" sz="2600" dirty="0">
              <a:solidFill>
                <a:srgbClr val="6633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 algn="just" fontAlgn="b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ZA" sz="2600" dirty="0" smtClean="0">
                <a:solidFill>
                  <a:srgbClr val="663300"/>
                </a:solidFill>
                <a:latin typeface="Calibri" panose="020F0502020204030204" pitchFamily="34" charset="0"/>
                <a:cs typeface="Arial" pitchFamily="34" charset="0"/>
              </a:rPr>
              <a:t>Income generation expected to exceed R492m. This includes Baseline allocation, Ringfenced MTEF projects and Commercial  Revenue</a:t>
            </a:r>
            <a:endParaRPr lang="en-ZA" sz="2600" dirty="0">
              <a:solidFill>
                <a:srgbClr val="6633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algn="just" fontAlgn="b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</a:pPr>
            <a:endParaRPr lang="en-ZA" sz="20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0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21730-9AAD-44BF-8CD3-ED8A6D400011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37</a:t>
            </a:fld>
            <a:endParaRPr lang="en-ZA">
              <a:solidFill>
                <a:srgbClr val="974806"/>
              </a:solidFill>
            </a:endParaRPr>
          </a:p>
        </p:txBody>
      </p:sp>
      <p:sp>
        <p:nvSpPr>
          <p:cNvPr id="4" name="AutoShape 5"/>
          <p:cNvSpPr>
            <a:spLocks noChangeAspect="1" noChangeArrowheads="1"/>
          </p:cNvSpPr>
          <p:nvPr/>
        </p:nvSpPr>
        <p:spPr bwMode="auto">
          <a:xfrm>
            <a:off x="144463" y="-441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en-ZA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98" name="Picture 2" descr="Image result for human resources slid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5193424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565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358775" y="333375"/>
            <a:ext cx="8229600" cy="635000"/>
          </a:xfrm>
        </p:spPr>
        <p:txBody>
          <a:bodyPr>
            <a:noAutofit/>
          </a:bodyPr>
          <a:lstStyle/>
          <a:p>
            <a:r>
              <a:rPr lang="en-ZA" b="1" dirty="0" smtClean="0">
                <a:solidFill>
                  <a:srgbClr val="663300"/>
                </a:solidFill>
              </a:rPr>
              <a:t>Our Employees</a:t>
            </a:r>
            <a:endParaRPr lang="en-ZA" dirty="0" smtClean="0">
              <a:solidFill>
                <a:srgbClr val="66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097275"/>
            <a:ext cx="8155197" cy="49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16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772817"/>
            <a:ext cx="8856983" cy="502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</a:rPr>
              <a:t>Our strategy is anchored on the following pillars:</a:t>
            </a:r>
          </a:p>
          <a:p>
            <a:pPr marL="285750" marR="0" lvl="0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Continue </a:t>
            </a:r>
            <a:r>
              <a:rPr lang="en-US" sz="2600" kern="0" dirty="0">
                <a:solidFill>
                  <a:srgbClr val="663300"/>
                </a:solidFill>
                <a:latin typeface="Calibri"/>
              </a:rPr>
              <a:t>to transform the </a:t>
            </a: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organisation</a:t>
            </a:r>
          </a:p>
          <a:p>
            <a:pPr marL="285750" marR="0" lvl="0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Retaining </a:t>
            </a:r>
            <a:r>
              <a:rPr lang="en-US" sz="2600" kern="0" dirty="0">
                <a:solidFill>
                  <a:srgbClr val="663300"/>
                </a:solidFill>
                <a:latin typeface="Calibri"/>
              </a:rPr>
              <a:t>skilled </a:t>
            </a: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scientists</a:t>
            </a:r>
          </a:p>
          <a:p>
            <a:pPr marL="285750" marR="0" lvl="0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Developing young </a:t>
            </a:r>
            <a:r>
              <a:rPr lang="en-US" sz="2600" kern="0" dirty="0">
                <a:solidFill>
                  <a:srgbClr val="663300"/>
                </a:solidFill>
                <a:latin typeface="Calibri"/>
              </a:rPr>
              <a:t>scientists especially previously </a:t>
            </a: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disadvantaged</a:t>
            </a:r>
          </a:p>
          <a:p>
            <a:pPr marR="0" lvl="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Our Training </a:t>
            </a:r>
            <a:r>
              <a:rPr lang="en-US" sz="2600" kern="0" dirty="0">
                <a:solidFill>
                  <a:srgbClr val="663300"/>
                </a:solidFill>
                <a:latin typeface="Calibri"/>
              </a:rPr>
              <a:t>Programmes are: </a:t>
            </a:r>
          </a:p>
          <a:p>
            <a:pPr marL="285750" marR="0" lvl="0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Bursaries </a:t>
            </a:r>
            <a:r>
              <a:rPr lang="en-US" sz="2600" kern="0" dirty="0">
                <a:solidFill>
                  <a:srgbClr val="663300"/>
                </a:solidFill>
                <a:latin typeface="Calibri"/>
              </a:rPr>
              <a:t>(Part-time and </a:t>
            </a: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fulltime)</a:t>
            </a:r>
          </a:p>
          <a:p>
            <a:pPr marL="285750" marR="0" lvl="0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Internship </a:t>
            </a:r>
            <a:r>
              <a:rPr lang="en-US" sz="2600" kern="0" dirty="0">
                <a:solidFill>
                  <a:srgbClr val="663300"/>
                </a:solidFill>
                <a:latin typeface="Calibri"/>
              </a:rPr>
              <a:t>Programme (In collaboration with </a:t>
            </a: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MQA)</a:t>
            </a:r>
          </a:p>
          <a:p>
            <a:pPr marL="285750" marR="0" lvl="0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Mentorship Programme</a:t>
            </a:r>
          </a:p>
          <a:p>
            <a:pPr marL="285750" marR="0" lvl="0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kern="0" dirty="0" smtClean="0">
                <a:solidFill>
                  <a:srgbClr val="663300"/>
                </a:solidFill>
                <a:latin typeface="Calibri"/>
              </a:rPr>
              <a:t>Geological </a:t>
            </a:r>
            <a:r>
              <a:rPr lang="en-US" sz="2600" kern="0" dirty="0">
                <a:solidFill>
                  <a:srgbClr val="663300"/>
                </a:solidFill>
                <a:latin typeface="Calibri"/>
              </a:rPr>
              <a:t>Mapping Field School </a:t>
            </a:r>
            <a:endParaRPr lang="en-ZA" sz="2600" kern="0" dirty="0">
              <a:solidFill>
                <a:srgbClr val="663300"/>
              </a:solidFill>
            </a:endParaRPr>
          </a:p>
          <a:p>
            <a:pPr marR="0" lvl="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404665"/>
            <a:ext cx="7776863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663300"/>
                </a:solidFill>
                <a:latin typeface="+mj-lt"/>
              </a:rPr>
              <a:t>Human Resources</a:t>
            </a:r>
            <a:endParaRPr lang="en-GB" sz="3200" b="1" dirty="0">
              <a:solidFill>
                <a:srgbClr val="6633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2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07504" y="116632"/>
            <a:ext cx="8856984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30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5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61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GB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Geoscience Act  (Act 100 of 1993)</a:t>
            </a:r>
            <a:b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Geoscience Amendment Act (Act 16 of 2010)</a:t>
            </a:r>
            <a:b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528" y="1700809"/>
            <a:ext cx="856895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0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53" marR="0" lvl="0" indent="-45715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systematic onshore and offshore geoscientific mapping of South Africa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457153" marR="0" lvl="0" indent="-45715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Basic geoscience research into the nature and origin of rocks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53" marR="0" lvl="0" indent="-45715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collection and curation of all geoscience data and act as a National Geoscience Repository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53" marR="0" lvl="0" indent="-45715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Rendering of geoscience knowledge services and advice to the State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53" marR="0" lvl="0" indent="-45715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 a number of national geoscience facilities on behalf of the country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53" marR="0" lvl="0" indent="-45715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Render commercial geoscience services and products to national and international clients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5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83768" y="6318603"/>
            <a:ext cx="3775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663300"/>
                </a:solidFill>
                <a:cs typeface="Arial" charset="0"/>
              </a:rPr>
              <a:t>Staff Profile  as at 31 March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2015</a:t>
            </a:r>
            <a:endParaRPr lang="en-US" sz="1800" dirty="0">
              <a:solidFill>
                <a:srgbClr val="663300"/>
              </a:solidFill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95318927"/>
              </p:ext>
            </p:extLst>
          </p:nvPr>
        </p:nvGraphicFramePr>
        <p:xfrm>
          <a:off x="416643" y="1628800"/>
          <a:ext cx="8353425" cy="4794697"/>
        </p:xfrm>
        <a:graphic>
          <a:graphicData uri="http://schemas.openxmlformats.org/presentationml/2006/ole">
            <p:oleObj spid="_x0000_s2095" name="Chart" r:id="rId3" imgW="6096135" imgH="4067089" progId="MSGraph.Chart.8">
              <p:embed followColorScheme="full"/>
            </p:oleObj>
          </a:graphicData>
        </a:graphic>
      </p:graphicFrame>
      <p:sp>
        <p:nvSpPr>
          <p:cNvPr id="7" name="Rectangle 5"/>
          <p:cNvSpPr>
            <a:spLocks noGrp="1"/>
          </p:cNvSpPr>
          <p:nvPr>
            <p:ph type="title"/>
          </p:nvPr>
        </p:nvSpPr>
        <p:spPr bwMode="auto">
          <a:xfrm>
            <a:off x="-18976" y="71214"/>
            <a:ext cx="8983463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Overall Demographic Profile by Race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0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87824" y="6305550"/>
            <a:ext cx="25193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663300"/>
                </a:solidFill>
                <a:cs typeface="Arial" charset="0"/>
              </a:rPr>
              <a:t>Period –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2011 </a:t>
            </a:r>
            <a:r>
              <a:rPr lang="en-US" sz="1800" dirty="0">
                <a:solidFill>
                  <a:srgbClr val="663300"/>
                </a:solidFill>
                <a:cs typeface="Arial" charset="0"/>
              </a:rPr>
              <a:t>to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2015</a:t>
            </a:r>
            <a:endParaRPr lang="en-US" sz="1800" dirty="0">
              <a:solidFill>
                <a:srgbClr val="663300"/>
              </a:solidFill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50734380"/>
              </p:ext>
            </p:extLst>
          </p:nvPr>
        </p:nvGraphicFramePr>
        <p:xfrm>
          <a:off x="-322105" y="1582740"/>
          <a:ext cx="9139219" cy="5118645"/>
        </p:xfrm>
        <a:graphic>
          <a:graphicData uri="http://schemas.openxmlformats.org/presentationml/2006/ole">
            <p:oleObj spid="_x0000_s3119" name="Chart" r:id="rId3" imgW="8229499" imgH="4533804" progId="MSGraph.Chart.8">
              <p:embed followColorScheme="full"/>
            </p:oleObj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398921" y="193996"/>
            <a:ext cx="8229600" cy="75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Staff Profile by Race</a:t>
            </a: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8925" y="5145911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48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3808" y="6221157"/>
            <a:ext cx="2736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663300"/>
                </a:solidFill>
                <a:cs typeface="Arial" charset="0"/>
              </a:rPr>
              <a:t>Period –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2011 </a:t>
            </a:r>
            <a:r>
              <a:rPr lang="en-US" sz="1800" dirty="0">
                <a:solidFill>
                  <a:srgbClr val="663300"/>
                </a:solidFill>
                <a:cs typeface="Arial" charset="0"/>
              </a:rPr>
              <a:t>to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2015</a:t>
            </a:r>
            <a:endParaRPr lang="en-US" sz="1800" dirty="0">
              <a:solidFill>
                <a:srgbClr val="663300"/>
              </a:solidFill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94992220"/>
              </p:ext>
            </p:extLst>
          </p:nvPr>
        </p:nvGraphicFramePr>
        <p:xfrm>
          <a:off x="-70642" y="1536970"/>
          <a:ext cx="9191970" cy="5024175"/>
        </p:xfrm>
        <a:graphic>
          <a:graphicData uri="http://schemas.openxmlformats.org/presentationml/2006/ole">
            <p:oleObj spid="_x0000_s4143" name="Chart" r:id="rId3" imgW="8229499" imgH="4533804" progId="MSGraph.Chart.8">
              <p:embed followColorScheme="full"/>
            </p:oleObj>
          </a:graphicData>
        </a:graphic>
      </p:graphicFrame>
      <p:sp>
        <p:nvSpPr>
          <p:cNvPr id="5" name="Rectangle 2"/>
          <p:cNvSpPr>
            <a:spLocks noGrp="1"/>
          </p:cNvSpPr>
          <p:nvPr>
            <p:ph type="title"/>
          </p:nvPr>
        </p:nvSpPr>
        <p:spPr bwMode="auto">
          <a:xfrm>
            <a:off x="467544" y="171088"/>
            <a:ext cx="8229600" cy="70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Staff Profile by Gender</a:t>
            </a: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3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55775" y="6437093"/>
            <a:ext cx="4134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Bursars Profile as </a:t>
            </a:r>
            <a:r>
              <a:rPr lang="en-US" sz="1800" dirty="0">
                <a:solidFill>
                  <a:srgbClr val="663300"/>
                </a:solidFill>
                <a:cs typeface="Arial" charset="0"/>
              </a:rPr>
              <a:t>at 31 March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2015</a:t>
            </a:r>
            <a:endParaRPr lang="en-US" sz="1800" dirty="0">
              <a:solidFill>
                <a:srgbClr val="663300"/>
              </a:solidFill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49975678"/>
              </p:ext>
            </p:extLst>
          </p:nvPr>
        </p:nvGraphicFramePr>
        <p:xfrm>
          <a:off x="446076" y="1628799"/>
          <a:ext cx="8676456" cy="4864075"/>
        </p:xfrm>
        <a:graphic>
          <a:graphicData uri="http://schemas.openxmlformats.org/presentationml/2006/ole">
            <p:oleObj spid="_x0000_s5169" name="Chart" r:id="rId3" imgW="6096135" imgH="4067089" progId="MSGraph.Chart.8">
              <p:embed followColorScheme="full"/>
            </p:oleObj>
          </a:graphicData>
        </a:graphic>
      </p:graphicFrame>
      <p:sp>
        <p:nvSpPr>
          <p:cNvPr id="5" name="Rectangle 5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Demographic Composition of Bursars by Race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239" y="105306"/>
            <a:ext cx="740061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31840" y="6306105"/>
            <a:ext cx="25315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663300"/>
                </a:solidFill>
                <a:cs typeface="Arial" charset="0"/>
              </a:rPr>
              <a:t>Period - 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2011 </a:t>
            </a:r>
            <a:r>
              <a:rPr lang="en-US" sz="1800" dirty="0">
                <a:solidFill>
                  <a:srgbClr val="663300"/>
                </a:solidFill>
                <a:cs typeface="Arial" charset="0"/>
              </a:rPr>
              <a:t>to 2014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xmlns="" val="241946721"/>
              </p:ext>
            </p:extLst>
          </p:nvPr>
        </p:nvGraphicFramePr>
        <p:xfrm>
          <a:off x="611560" y="1657489"/>
          <a:ext cx="8208962" cy="4677039"/>
        </p:xfrm>
        <a:graphic>
          <a:graphicData uri="http://schemas.openxmlformats.org/presentationml/2006/ole">
            <p:oleObj spid="_x0000_s6192" name="Chart" r:id="rId3" imgW="6096135" imgH="4067089" progId="MSGraph.Chart.8">
              <p:embed followColorScheme="full"/>
            </p:oleObj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07504" y="115888"/>
            <a:ext cx="8784976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Demographic Composition of Bursars by Gender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21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239" y="105306"/>
            <a:ext cx="740061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79712" y="6165304"/>
            <a:ext cx="434377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663300"/>
              </a:solidFill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663300"/>
                </a:solidFill>
                <a:cs typeface="Arial" charset="0"/>
              </a:rPr>
              <a:t>Number of Bursars -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2011 </a:t>
            </a:r>
            <a:r>
              <a:rPr lang="en-US" sz="1800" dirty="0">
                <a:solidFill>
                  <a:srgbClr val="663300"/>
                </a:solidFill>
                <a:cs typeface="Arial" charset="0"/>
              </a:rPr>
              <a:t>to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2015</a:t>
            </a:r>
            <a:endParaRPr lang="en-US" sz="1800" dirty="0">
              <a:solidFill>
                <a:srgbClr val="663300"/>
              </a:solidFill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09359577"/>
              </p:ext>
            </p:extLst>
          </p:nvPr>
        </p:nvGraphicFramePr>
        <p:xfrm>
          <a:off x="395536" y="1412776"/>
          <a:ext cx="8622453" cy="5040560"/>
        </p:xfrm>
        <a:graphic>
          <a:graphicData uri="http://schemas.openxmlformats.org/presentationml/2006/ole">
            <p:oleObj spid="_x0000_s7217" name="Chart" r:id="rId3" imgW="6038856" imgH="4076807" progId="MSGraph.Chart.8">
              <p:embed followColorScheme="full"/>
            </p:oleObj>
          </a:graphicData>
        </a:graphic>
      </p:graphicFrame>
      <p:sp>
        <p:nvSpPr>
          <p:cNvPr id="6" name="Rectangle 2"/>
          <p:cNvSpPr>
            <a:spLocks noGrp="1"/>
          </p:cNvSpPr>
          <p:nvPr>
            <p:ph type="title"/>
          </p:nvPr>
        </p:nvSpPr>
        <p:spPr bwMode="auto">
          <a:xfrm>
            <a:off x="468313" y="0"/>
            <a:ext cx="82296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Bursary Intake Analysis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5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239" y="105306"/>
            <a:ext cx="740061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39753" y="6219756"/>
            <a:ext cx="403244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663300"/>
              </a:solidFill>
              <a:cs typeface="Arial" charset="0"/>
            </a:endParaRPr>
          </a:p>
          <a:p>
            <a:pPr algn="l" eaLnBrk="1" hangingPunct="1"/>
            <a:r>
              <a:rPr lang="en-US" sz="1800" dirty="0">
                <a:solidFill>
                  <a:srgbClr val="663300"/>
                </a:solidFill>
                <a:cs typeface="Arial" charset="0"/>
              </a:rPr>
              <a:t>Number of Interns –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2011 </a:t>
            </a:r>
            <a:r>
              <a:rPr lang="en-US" sz="1800" dirty="0">
                <a:solidFill>
                  <a:srgbClr val="663300"/>
                </a:solidFill>
                <a:cs typeface="Arial" charset="0"/>
              </a:rPr>
              <a:t>to </a:t>
            </a:r>
            <a:r>
              <a:rPr lang="en-US" sz="1800" dirty="0" smtClean="0">
                <a:solidFill>
                  <a:srgbClr val="663300"/>
                </a:solidFill>
                <a:cs typeface="Arial" charset="0"/>
              </a:rPr>
              <a:t>2015</a:t>
            </a:r>
            <a:endParaRPr lang="en-US" sz="1800" dirty="0">
              <a:solidFill>
                <a:srgbClr val="663300"/>
              </a:solidFill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87069002"/>
              </p:ext>
            </p:extLst>
          </p:nvPr>
        </p:nvGraphicFramePr>
        <p:xfrm>
          <a:off x="0" y="1641328"/>
          <a:ext cx="8963332" cy="4578428"/>
        </p:xfrm>
        <a:graphic>
          <a:graphicData uri="http://schemas.openxmlformats.org/presentationml/2006/ole">
            <p:oleObj spid="_x0000_s9265" name="Chart" r:id="rId3" imgW="6038856" imgH="4076807" progId="MSGraph.Chart.8">
              <p:embed followColorScheme="full"/>
            </p:oleObj>
          </a:graphicData>
        </a:graphic>
      </p:graphicFrame>
      <p:sp>
        <p:nvSpPr>
          <p:cNvPr id="8" name="Rectangle 2"/>
          <p:cNvSpPr>
            <a:spLocks noGrp="1"/>
          </p:cNvSpPr>
          <p:nvPr>
            <p:ph type="title"/>
          </p:nvPr>
        </p:nvSpPr>
        <p:spPr bwMode="auto">
          <a:xfrm>
            <a:off x="468313" y="0"/>
            <a:ext cx="82296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cs typeface="Arial" charset="0"/>
              </a:rPr>
              <a:t>Internship Programme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9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476250"/>
          </a:xfrm>
        </p:spPr>
        <p:txBody>
          <a:bodyPr/>
          <a:lstStyle/>
          <a:p>
            <a:fld id="{126D9B20-EF0E-4F17-9B43-C6C0460EDC7E}" type="slidenum">
              <a:rPr lang="en-US">
                <a:solidFill>
                  <a:srgbClr val="FFFFFF"/>
                </a:solidFill>
              </a:rPr>
              <a:pPr/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239" y="105306"/>
            <a:ext cx="740061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marL="228600" indent="-228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tabLst>
                <a:tab pos="261938" algn="l"/>
              </a:tabLs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rgbClr val="663300"/>
              </a:solidFill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Gender Profile 2014-2015</a:t>
            </a:r>
            <a:br>
              <a:rPr kumimoji="0" lang="en-ZA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</a:br>
            <a:r>
              <a:rPr kumimoji="0" lang="en-ZA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</a:rPr>
              <a:t>Internship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02806423"/>
              </p:ext>
            </p:extLst>
          </p:nvPr>
        </p:nvGraphicFramePr>
        <p:xfrm>
          <a:off x="107505" y="1922909"/>
          <a:ext cx="8928992" cy="4752528"/>
        </p:xfrm>
        <a:graphic>
          <a:graphicData uri="http://schemas.openxmlformats.org/presentationml/2006/ole">
            <p:oleObj spid="_x0000_s10288" name="Chart" r:id="rId3" imgW="6039003" imgH="4076700" progId="MSGraph.Chart.8">
              <p:embed followColorScheme="full"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645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663300"/>
                </a:solidFill>
              </a:rPr>
              <a:t>Geological Field School</a:t>
            </a: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107503" y="2199595"/>
            <a:ext cx="3528393" cy="381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ZA" sz="2200" dirty="0">
                <a:solidFill>
                  <a:srgbClr val="663300"/>
                </a:solidFill>
                <a:latin typeface="+mn-lt"/>
              </a:rPr>
              <a:t>Initiated in 2005, based in </a:t>
            </a:r>
            <a:r>
              <a:rPr lang="en-ZA" sz="2200" dirty="0" smtClean="0">
                <a:solidFill>
                  <a:srgbClr val="663300"/>
                </a:solidFill>
                <a:latin typeface="+mn-lt"/>
              </a:rPr>
              <a:t>Limpopo</a:t>
            </a:r>
          </a:p>
          <a:p>
            <a:pPr algn="just" eaLnBrk="1" hangingPunct="1"/>
            <a:endParaRPr lang="en-ZA" sz="2200" dirty="0">
              <a:solidFill>
                <a:srgbClr val="663300"/>
              </a:solidFill>
              <a:latin typeface="+mn-lt"/>
            </a:endParaRPr>
          </a:p>
          <a:p>
            <a:pPr algn="just" eaLnBrk="1" hangingPunct="1"/>
            <a:r>
              <a:rPr lang="en-ZA" sz="2200" dirty="0">
                <a:solidFill>
                  <a:srgbClr val="663300"/>
                </a:solidFill>
                <a:latin typeface="+mn-lt"/>
              </a:rPr>
              <a:t>Now a one-year modular programme</a:t>
            </a:r>
            <a:r>
              <a:rPr lang="en-ZA" sz="2200" dirty="0" smtClean="0">
                <a:solidFill>
                  <a:srgbClr val="663300"/>
                </a:solidFill>
                <a:latin typeface="+mn-lt"/>
              </a:rPr>
              <a:t>:</a:t>
            </a:r>
          </a:p>
          <a:p>
            <a:pPr algn="just" eaLnBrk="1" hangingPunct="1"/>
            <a:endParaRPr lang="en-ZA" sz="2200" dirty="0">
              <a:solidFill>
                <a:srgbClr val="663300"/>
              </a:solidFill>
              <a:latin typeface="+mn-lt"/>
            </a:endParaRPr>
          </a:p>
          <a:p>
            <a:pPr algn="just" eaLnBrk="1" hangingPunct="1">
              <a:buFontTx/>
              <a:buChar char="•"/>
            </a:pPr>
            <a:r>
              <a:rPr lang="en-ZA" sz="2200" dirty="0">
                <a:solidFill>
                  <a:srgbClr val="663300"/>
                </a:solidFill>
                <a:latin typeface="+mn-lt"/>
              </a:rPr>
              <a:t> </a:t>
            </a:r>
            <a:r>
              <a:rPr lang="en-ZA" sz="2200" dirty="0" smtClean="0">
                <a:solidFill>
                  <a:srgbClr val="663300"/>
                </a:solidFill>
                <a:latin typeface="+mn-lt"/>
              </a:rPr>
              <a:t>CGS </a:t>
            </a:r>
            <a:r>
              <a:rPr lang="en-ZA" sz="2200" dirty="0">
                <a:solidFill>
                  <a:srgbClr val="663300"/>
                </a:solidFill>
                <a:latin typeface="+mn-lt"/>
              </a:rPr>
              <a:t>trainees full-time </a:t>
            </a:r>
            <a:r>
              <a:rPr lang="en-ZA" sz="2200" dirty="0" smtClean="0">
                <a:solidFill>
                  <a:srgbClr val="663300"/>
                </a:solidFill>
                <a:latin typeface="+mn-lt"/>
              </a:rPr>
              <a:t>for                                                                                               one </a:t>
            </a:r>
            <a:r>
              <a:rPr lang="en-ZA" sz="2200" dirty="0">
                <a:solidFill>
                  <a:srgbClr val="663300"/>
                </a:solidFill>
                <a:latin typeface="+mn-lt"/>
              </a:rPr>
              <a:t>year </a:t>
            </a:r>
          </a:p>
          <a:p>
            <a:pPr algn="just" eaLnBrk="1" hangingPunct="1">
              <a:buFontTx/>
              <a:buChar char="•"/>
            </a:pPr>
            <a:r>
              <a:rPr lang="en-ZA" sz="2200" dirty="0">
                <a:solidFill>
                  <a:srgbClr val="663300"/>
                </a:solidFill>
                <a:latin typeface="+mn-lt"/>
              </a:rPr>
              <a:t>Introductory short course</a:t>
            </a:r>
          </a:p>
          <a:p>
            <a:pPr algn="just" eaLnBrk="1" hangingPunct="1">
              <a:buFontTx/>
              <a:buChar char="•"/>
            </a:pPr>
            <a:r>
              <a:rPr lang="en-ZA" sz="2200" dirty="0">
                <a:solidFill>
                  <a:srgbClr val="663300"/>
                </a:solidFill>
                <a:latin typeface="+mn-lt"/>
              </a:rPr>
              <a:t>In the process of acquiring accreditation from MQA </a:t>
            </a:r>
            <a:endParaRPr lang="en-GB" sz="2200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-18976" y="6492875"/>
            <a:ext cx="5585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auto" hangingPunct="0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1844824"/>
            <a:ext cx="5328592" cy="36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4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9452-4B4B-404B-91CD-BDE138B63D2B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49</a:t>
            </a:fld>
            <a:endParaRPr lang="en-ZA">
              <a:solidFill>
                <a:srgbClr val="974806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0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2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663300"/>
                </a:solidFill>
                <a:ea typeface="Calibri" pitchFamily="34" charset="0"/>
                <a:cs typeface="Calibri" pitchFamily="34" charset="0"/>
              </a:rPr>
              <a:t>CGS ORGANOGRAM</a:t>
            </a:r>
            <a:endParaRPr lang="en-ZA" altLang="en-US" sz="32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3348038" y="1916113"/>
            <a:ext cx="2016125" cy="79216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ZA" sz="2800" b="1" dirty="0">
                <a:solidFill>
                  <a:srgbClr val="663300"/>
                </a:solidFill>
              </a:rPr>
              <a:t>CGS Board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356100" y="2708275"/>
            <a:ext cx="0" cy="108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48038" y="3248819"/>
            <a:ext cx="2303462" cy="97234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b="1" dirty="0">
                <a:solidFill>
                  <a:srgbClr val="663300"/>
                </a:solidFill>
              </a:rPr>
              <a:t>CGS</a:t>
            </a:r>
            <a:r>
              <a:rPr lang="en-ZA" sz="2400" b="1" i="1" dirty="0">
                <a:solidFill>
                  <a:srgbClr val="663300"/>
                </a:solidFill>
              </a:rPr>
              <a:t> </a:t>
            </a:r>
            <a:r>
              <a:rPr lang="en-ZA" sz="2400" b="1" dirty="0">
                <a:solidFill>
                  <a:srgbClr val="663300"/>
                </a:solidFill>
              </a:rPr>
              <a:t>Acting CEO</a:t>
            </a:r>
          </a:p>
          <a:p>
            <a:pPr algn="ctr">
              <a:defRPr/>
            </a:pPr>
            <a:r>
              <a:rPr lang="en-ZA" sz="2400" b="1" dirty="0">
                <a:solidFill>
                  <a:srgbClr val="663300"/>
                </a:solidFill>
              </a:rPr>
              <a:t>Mr S Sikhosana</a:t>
            </a:r>
          </a:p>
          <a:p>
            <a:pPr algn="ctr">
              <a:defRPr/>
            </a:pPr>
            <a:endParaRPr lang="en-ZA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651500" y="4221163"/>
            <a:ext cx="1296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8488" y="4221163"/>
            <a:ext cx="0" cy="503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16463" y="4221163"/>
            <a:ext cx="0" cy="360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68538" y="4221163"/>
            <a:ext cx="1079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8538" y="4221163"/>
            <a:ext cx="0" cy="503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259632" y="4472782"/>
            <a:ext cx="2088405" cy="97234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b="1" dirty="0">
                <a:solidFill>
                  <a:srgbClr val="663300"/>
                </a:solidFill>
              </a:rPr>
              <a:t>CFO </a:t>
            </a:r>
          </a:p>
          <a:p>
            <a:pPr algn="ctr">
              <a:defRPr/>
            </a:pPr>
            <a:r>
              <a:rPr lang="en-ZA" sz="2400" b="1" dirty="0">
                <a:solidFill>
                  <a:srgbClr val="663300"/>
                </a:solidFill>
              </a:rPr>
              <a:t>Mr L Matsep</a:t>
            </a:r>
            <a:r>
              <a:rPr lang="en-ZA" sz="2400" b="1" dirty="0">
                <a:solidFill>
                  <a:schemeClr val="accent6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72347" y="4401344"/>
            <a:ext cx="1979153" cy="104378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b="1" dirty="0">
                <a:solidFill>
                  <a:srgbClr val="663300"/>
                </a:solidFill>
              </a:rPr>
              <a:t>COO</a:t>
            </a:r>
          </a:p>
          <a:p>
            <a:pPr algn="ctr">
              <a:defRPr/>
            </a:pPr>
            <a:r>
              <a:rPr lang="en-ZA" sz="2400" b="1" dirty="0">
                <a:solidFill>
                  <a:srgbClr val="663300"/>
                </a:solidFill>
              </a:rPr>
              <a:t>Dr M Makgae</a:t>
            </a:r>
            <a:r>
              <a:rPr lang="en-ZA" sz="2400" dirty="0"/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940152" y="4401344"/>
            <a:ext cx="2160239" cy="104378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ZA" sz="2200" b="1" dirty="0" smtClean="0">
                <a:solidFill>
                  <a:srgbClr val="663300"/>
                </a:solidFill>
              </a:rPr>
              <a:t>CSS</a:t>
            </a:r>
          </a:p>
          <a:p>
            <a:pPr algn="ctr">
              <a:defRPr/>
            </a:pPr>
            <a:r>
              <a:rPr lang="en-ZA" sz="2200" b="1" dirty="0" smtClean="0">
                <a:solidFill>
                  <a:srgbClr val="663300"/>
                </a:solidFill>
              </a:rPr>
              <a:t>Mr F</a:t>
            </a:r>
          </a:p>
          <a:p>
            <a:pPr algn="ctr">
              <a:defRPr/>
            </a:pPr>
            <a:r>
              <a:rPr lang="en-ZA" sz="2200" b="1" dirty="0" smtClean="0">
                <a:solidFill>
                  <a:srgbClr val="663300"/>
                </a:solidFill>
              </a:rPr>
              <a:t> </a:t>
            </a:r>
            <a:r>
              <a:rPr lang="en-ZA" sz="2200" b="1" dirty="0">
                <a:solidFill>
                  <a:srgbClr val="663300"/>
                </a:solidFill>
              </a:rPr>
              <a:t>Ramagwede</a:t>
            </a:r>
          </a:p>
        </p:txBody>
      </p:sp>
    </p:spTree>
    <p:extLst>
      <p:ext uri="{BB962C8B-B14F-4D97-AF65-F5344CB8AC3E}">
        <p14:creationId xmlns:p14="http://schemas.microsoft.com/office/powerpoint/2010/main" xmlns="" val="26336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ZA" sz="3200" b="1" dirty="0" smtClean="0">
                <a:solidFill>
                  <a:srgbClr val="663300"/>
                </a:solidFill>
              </a:rPr>
              <a:t>Challenges</a:t>
            </a:r>
            <a:endParaRPr lang="en-ZA" sz="3200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16832"/>
            <a:ext cx="8856984" cy="5040560"/>
          </a:xfrm>
        </p:spPr>
        <p:txBody>
          <a:bodyPr/>
          <a:lstStyle/>
          <a:p>
            <a:pPr algn="just"/>
            <a:r>
              <a:rPr lang="en-ZA" sz="2500" dirty="0" smtClean="0">
                <a:solidFill>
                  <a:srgbClr val="663300"/>
                </a:solidFill>
              </a:rPr>
              <a:t>Low baseline funding       not covering personnel and overheads costs</a:t>
            </a:r>
          </a:p>
          <a:p>
            <a:pPr marL="0" indent="0" algn="just">
              <a:buNone/>
            </a:pPr>
            <a:endParaRPr lang="en-ZA" sz="2500" dirty="0" smtClean="0">
              <a:solidFill>
                <a:srgbClr val="663300"/>
              </a:solidFill>
            </a:endParaRPr>
          </a:p>
          <a:p>
            <a:pPr algn="just"/>
            <a:r>
              <a:rPr lang="en-ZA" sz="2500" dirty="0" smtClean="0">
                <a:solidFill>
                  <a:srgbClr val="663300"/>
                </a:solidFill>
              </a:rPr>
              <a:t>MTEF funding cycle    3 years appointment of short term contracts for scientists</a:t>
            </a:r>
          </a:p>
          <a:p>
            <a:pPr marL="0" indent="0" algn="just">
              <a:buNone/>
            </a:pPr>
            <a:endParaRPr lang="en-ZA" sz="2500" dirty="0" smtClean="0">
              <a:solidFill>
                <a:srgbClr val="663300"/>
              </a:solidFill>
            </a:endParaRPr>
          </a:p>
          <a:p>
            <a:pPr lvl="1" algn="just"/>
            <a:r>
              <a:rPr lang="en-ZA" sz="2100" dirty="0" smtClean="0">
                <a:solidFill>
                  <a:srgbClr val="663300"/>
                </a:solidFill>
              </a:rPr>
              <a:t>Leads to lack of critical skills attraction and retention, lack of continuity of technical expertise</a:t>
            </a:r>
          </a:p>
          <a:p>
            <a:pPr marL="0" indent="0" algn="just">
              <a:buNone/>
            </a:pPr>
            <a:endParaRPr lang="en-ZA" sz="2500" dirty="0" smtClean="0">
              <a:solidFill>
                <a:srgbClr val="663300"/>
              </a:solidFill>
            </a:endParaRPr>
          </a:p>
          <a:p>
            <a:pPr lvl="1" algn="just"/>
            <a:r>
              <a:rPr lang="en-ZA" sz="2100" dirty="0" smtClean="0">
                <a:solidFill>
                  <a:srgbClr val="663300"/>
                </a:solidFill>
              </a:rPr>
              <a:t>Leads inadequacies in fulfilling the CGS mandate in this case government. </a:t>
            </a:r>
          </a:p>
          <a:p>
            <a:endParaRPr lang="en-ZA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47864" y="220486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47864" y="3501008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900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21730-9AAD-44BF-8CD3-ED8A6D400011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51</a:t>
            </a:fld>
            <a:endParaRPr lang="en-ZA">
              <a:solidFill>
                <a:srgbClr val="974806"/>
              </a:solidFill>
            </a:endParaRPr>
          </a:p>
        </p:txBody>
      </p:sp>
      <p:sp>
        <p:nvSpPr>
          <p:cNvPr id="4" name="AutoShape 5"/>
          <p:cNvSpPr>
            <a:spLocks noChangeAspect="1" noChangeArrowheads="1"/>
          </p:cNvSpPr>
          <p:nvPr/>
        </p:nvSpPr>
        <p:spPr bwMode="auto">
          <a:xfrm>
            <a:off x="144463" y="-441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en-ZA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4" descr="Thank You - winhor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440" y="2482572"/>
            <a:ext cx="3881120" cy="2674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233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9452-4B4B-404B-91CD-BDE138B63D2B}" type="slidenum">
              <a:rPr lang="en-ZA" smtClean="0">
                <a:solidFill>
                  <a:srgbClr val="974806"/>
                </a:solidFill>
              </a:rPr>
              <a:pPr>
                <a:defRPr/>
              </a:pPr>
              <a:t>6</a:t>
            </a:fld>
            <a:endParaRPr lang="en-ZA">
              <a:solidFill>
                <a:srgbClr val="97480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41"/>
          <a:stretch/>
        </p:blipFill>
        <p:spPr bwMode="auto">
          <a:xfrm>
            <a:off x="395536" y="692696"/>
            <a:ext cx="82809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03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20688" y="0"/>
            <a:ext cx="8229600" cy="1268760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663300"/>
                </a:solidFill>
              </a:rPr>
              <a:t>Corporate Performance</a:t>
            </a:r>
            <a:endParaRPr lang="en-ZA" sz="3200" dirty="0" smtClean="0">
              <a:solidFill>
                <a:srgbClr val="663300"/>
              </a:solidFill>
            </a:endParaRPr>
          </a:p>
        </p:txBody>
      </p:sp>
      <p:graphicFrame>
        <p:nvGraphicFramePr>
          <p:cNvPr id="4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144899"/>
              </p:ext>
            </p:extLst>
          </p:nvPr>
        </p:nvGraphicFramePr>
        <p:xfrm>
          <a:off x="971600" y="1916833"/>
          <a:ext cx="7632848" cy="4320480"/>
        </p:xfrm>
        <a:graphic>
          <a:graphicData uri="http://schemas.openxmlformats.org/drawingml/2006/table">
            <a:tbl>
              <a:tblPr/>
              <a:tblGrid>
                <a:gridCol w="3122528"/>
                <a:gridCol w="1561265"/>
                <a:gridCol w="2949055"/>
              </a:tblGrid>
              <a:tr h="40790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Market (Stakeholder/Customer) Focus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752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9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dirty="0" smtClean="0">
                          <a:solidFill>
                            <a:srgbClr val="663300"/>
                          </a:solidFill>
                          <a:effectLst/>
                          <a:latin typeface="Arial"/>
                          <a:ea typeface="Times New Roman"/>
                        </a:rPr>
                        <a:t>Annual Technical Programme performance index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85%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76%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% satisfied customers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85%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86.36%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461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dirty="0" smtClean="0">
                          <a:solidFill>
                            <a:srgbClr val="663300"/>
                          </a:solidFill>
                          <a:effectLst/>
                          <a:latin typeface="Arial"/>
                          <a:ea typeface="Times New Roman"/>
                        </a:rPr>
                        <a:t>No. of geoscience maps, map explanations and related manuscripts published  in-house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9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663300"/>
                </a:solidFill>
              </a:rPr>
              <a:t>Corporate Performance </a:t>
            </a:r>
            <a:r>
              <a:rPr lang="en-GB" sz="3200" dirty="0" smtClean="0">
                <a:solidFill>
                  <a:srgbClr val="663300"/>
                </a:solidFill>
              </a:rPr>
              <a:t>(cont.)</a:t>
            </a:r>
            <a:endParaRPr lang="en-ZA" sz="3200" dirty="0" smtClean="0"/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8678592"/>
              </p:ext>
            </p:extLst>
          </p:nvPr>
        </p:nvGraphicFramePr>
        <p:xfrm>
          <a:off x="899592" y="1844825"/>
          <a:ext cx="7704856" cy="4536504"/>
        </p:xfrm>
        <a:graphic>
          <a:graphicData uri="http://schemas.openxmlformats.org/drawingml/2006/table">
            <a:tbl>
              <a:tblPr/>
              <a:tblGrid>
                <a:gridCol w="3735615"/>
                <a:gridCol w="2594176"/>
                <a:gridCol w="1375065"/>
              </a:tblGrid>
              <a:tr h="68702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Market (Stakeholder/Customer) Focus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943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1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dirty="0" smtClean="0">
                          <a:solidFill>
                            <a:srgbClr val="663300"/>
                          </a:solidFill>
                          <a:effectLst/>
                          <a:latin typeface="Arial"/>
                          <a:ea typeface="Times New Roman"/>
                        </a:rPr>
                        <a:t># of rural development project reports  completed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55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5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Regional and African Development Project reports completed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09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# of Environment related project reports completed  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9" marB="45719"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7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539033"/>
              </p:ext>
            </p:extLst>
          </p:nvPr>
        </p:nvGraphicFramePr>
        <p:xfrm>
          <a:off x="755576" y="2060848"/>
          <a:ext cx="7776864" cy="4176464"/>
        </p:xfrm>
        <a:graphic>
          <a:graphicData uri="http://schemas.openxmlformats.org/drawingml/2006/table">
            <a:tbl>
              <a:tblPr/>
              <a:tblGrid>
                <a:gridCol w="3204948"/>
                <a:gridCol w="2356578"/>
                <a:gridCol w="2215338"/>
              </a:tblGrid>
              <a:tr h="102239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BSC Perspective: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Market (Stakeholder/Customer) Focus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1085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Measure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Target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2014/15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34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Articles published in the popular press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34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Articles published in industry publications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199" name="Title 1"/>
          <p:cNvSpPr>
            <a:spLocks noGrp="1"/>
          </p:cNvSpPr>
          <p:nvPr>
            <p:ph type="title"/>
          </p:nvPr>
        </p:nvSpPr>
        <p:spPr>
          <a:xfrm>
            <a:off x="4206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663300"/>
                </a:solidFill>
              </a:rPr>
              <a:t>Corporate Performance </a:t>
            </a:r>
            <a:r>
              <a:rPr lang="en-GB" sz="3200" dirty="0">
                <a:solidFill>
                  <a:srgbClr val="663300"/>
                </a:solidFill>
              </a:rPr>
              <a:t>(</a:t>
            </a:r>
            <a:r>
              <a:rPr lang="en-GB" sz="3200" dirty="0" smtClean="0">
                <a:solidFill>
                  <a:srgbClr val="663300"/>
                </a:solidFill>
              </a:rPr>
              <a:t>cont.)</a:t>
            </a:r>
            <a:endParaRPr lang="en-ZA" sz="3200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-18976" y="6492875"/>
            <a:ext cx="558528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6722B9-933B-422F-A0B9-03561C42F2D4}" type="slidenum">
              <a:rPr lang="en-US" sz="1400" smtClean="0">
                <a:solidFill>
                  <a:srgbClr val="FFCF9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400" dirty="0" smtClean="0">
              <a:solidFill>
                <a:srgbClr val="FFCF9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0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GS Theme_ Rev.3">
      <a:dk1>
        <a:srgbClr val="000000"/>
      </a:dk1>
      <a:lt1>
        <a:sysClr val="window" lastClr="FFFFFF"/>
      </a:lt1>
      <a:dk2>
        <a:srgbClr val="974806"/>
      </a:dk2>
      <a:lt2>
        <a:srgbClr val="EEECE1"/>
      </a:lt2>
      <a:accent1>
        <a:srgbClr val="642200"/>
      </a:accent1>
      <a:accent2>
        <a:srgbClr val="FFC425"/>
      </a:accent2>
      <a:accent3>
        <a:srgbClr val="FF7F3F"/>
      </a:accent3>
      <a:accent4>
        <a:srgbClr val="FFE05B"/>
      </a:accent4>
      <a:accent5>
        <a:srgbClr val="FA530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GS Theme_ Rev. 4">
  <a:themeElements>
    <a:clrScheme name="CGS Theme_ Rev.3">
      <a:dk1>
        <a:srgbClr val="000000"/>
      </a:dk1>
      <a:lt1>
        <a:sysClr val="window" lastClr="FFFFFF"/>
      </a:lt1>
      <a:dk2>
        <a:srgbClr val="974806"/>
      </a:dk2>
      <a:lt2>
        <a:srgbClr val="EEECE1"/>
      </a:lt2>
      <a:accent1>
        <a:srgbClr val="642200"/>
      </a:accent1>
      <a:accent2>
        <a:srgbClr val="FFC425"/>
      </a:accent2>
      <a:accent3>
        <a:srgbClr val="FF7F3F"/>
      </a:accent3>
      <a:accent4>
        <a:srgbClr val="FFE05B"/>
      </a:accent4>
      <a:accent5>
        <a:srgbClr val="FA530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66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66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23152</TotalTime>
  <Words>1524</Words>
  <Application>Microsoft Office PowerPoint</Application>
  <PresentationFormat>On-screen Show (4:3)</PresentationFormat>
  <Paragraphs>572</Paragraphs>
  <Slides>51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Office Theme</vt:lpstr>
      <vt:lpstr>CGS Theme_ Rev. 4</vt:lpstr>
      <vt:lpstr>Default Design</vt:lpstr>
      <vt:lpstr>1_Default Design</vt:lpstr>
      <vt:lpstr>Acrobat Document</vt:lpstr>
      <vt:lpstr>Chart</vt:lpstr>
      <vt:lpstr>ANNUAL REPORT 2014/2015</vt:lpstr>
      <vt:lpstr>INDEX</vt:lpstr>
      <vt:lpstr>Slide 3</vt:lpstr>
      <vt:lpstr>Slide 4</vt:lpstr>
      <vt:lpstr>CGS ORGANOGRAM</vt:lpstr>
      <vt:lpstr>Slide 6</vt:lpstr>
      <vt:lpstr>Corporate Performance</vt:lpstr>
      <vt:lpstr>Corporate Performance (cont.)</vt:lpstr>
      <vt:lpstr>Corporate Performance (cont.)</vt:lpstr>
      <vt:lpstr>Corporate Performance (cont.)</vt:lpstr>
      <vt:lpstr>Corporate Performance (cont.)</vt:lpstr>
      <vt:lpstr>Corporate Performance (cont.)</vt:lpstr>
      <vt:lpstr>Corporate Performance (cont.)</vt:lpstr>
      <vt:lpstr>Corporate Performance (cont.)</vt:lpstr>
      <vt:lpstr>Corporate Performance (cont.)</vt:lpstr>
      <vt:lpstr>Corporate Performance (cont.)</vt:lpstr>
      <vt:lpstr>Corporate Performance (cont.)</vt:lpstr>
      <vt:lpstr>Slide 18</vt:lpstr>
      <vt:lpstr>Highlights of  National Projects</vt:lpstr>
      <vt:lpstr>Derelict &amp;Ownerless Mines</vt:lpstr>
      <vt:lpstr>Slide 21</vt:lpstr>
      <vt:lpstr>Macroseismic survey of the magnitude 5.5, 2014 Orkney earthquake</vt:lpstr>
      <vt:lpstr>Water Project</vt:lpstr>
      <vt:lpstr>Some of the Statutory Projects  </vt:lpstr>
      <vt:lpstr>FINANCES </vt:lpstr>
      <vt:lpstr> Audited Actuals 2014/15 and Budgets  2014/15 – 2016/17 </vt:lpstr>
      <vt:lpstr> Audited Actuals 2014/15 and Budgets  2014/15 – 2016/17 cont. 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  Auditor General Reports </vt:lpstr>
      <vt:lpstr>Slide 36</vt:lpstr>
      <vt:lpstr>Slide 37</vt:lpstr>
      <vt:lpstr>Our Employees</vt:lpstr>
      <vt:lpstr>Slide 39</vt:lpstr>
      <vt:lpstr>Overall Demographic Profile by Race</vt:lpstr>
      <vt:lpstr>Staff Profile by Race</vt:lpstr>
      <vt:lpstr>Staff Profile by Gender</vt:lpstr>
      <vt:lpstr>Demographic Composition of Bursars by Race</vt:lpstr>
      <vt:lpstr>Demographic Composition of Bursars by Gender</vt:lpstr>
      <vt:lpstr>Bursary Intake Analysis</vt:lpstr>
      <vt:lpstr>Internship Programme</vt:lpstr>
      <vt:lpstr>Gender Profile 2014-2015 Internship</vt:lpstr>
      <vt:lpstr>Geological Field School</vt:lpstr>
      <vt:lpstr>Slide 49</vt:lpstr>
      <vt:lpstr>Challenges</vt:lpstr>
      <vt:lpstr>Slide 51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zama</dc:creator>
  <cp:lastModifiedBy>PUMZA</cp:lastModifiedBy>
  <cp:revision>623</cp:revision>
  <cp:lastPrinted>2015-10-07T08:29:26Z</cp:lastPrinted>
  <dcterms:created xsi:type="dcterms:W3CDTF">2009-07-28T16:32:42Z</dcterms:created>
  <dcterms:modified xsi:type="dcterms:W3CDTF">2015-10-22T13:08:48Z</dcterms:modified>
</cp:coreProperties>
</file>