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75" r:id="rId3"/>
  </p:sldMasterIdLst>
  <p:notesMasterIdLst>
    <p:notesMasterId r:id="rId17"/>
  </p:notesMasterIdLst>
  <p:handoutMasterIdLst>
    <p:handoutMasterId r:id="rId18"/>
  </p:handoutMasterIdLst>
  <p:sldIdLst>
    <p:sldId id="256" r:id="rId4"/>
    <p:sldId id="331" r:id="rId5"/>
    <p:sldId id="387" r:id="rId6"/>
    <p:sldId id="397" r:id="rId7"/>
    <p:sldId id="385" r:id="rId8"/>
    <p:sldId id="392" r:id="rId9"/>
    <p:sldId id="393" r:id="rId10"/>
    <p:sldId id="398" r:id="rId11"/>
    <p:sldId id="382" r:id="rId12"/>
    <p:sldId id="395" r:id="rId13"/>
    <p:sldId id="396" r:id="rId14"/>
    <p:sldId id="384" r:id="rId15"/>
    <p:sldId id="264" r:id="rId16"/>
  </p:sldIdLst>
  <p:sldSz cx="9144000" cy="6858000" type="screen4x3"/>
  <p:notesSz cx="6784975" cy="9856788"/>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FF9933"/>
    <a:srgbClr val="CC0000"/>
    <a:srgbClr val="003399"/>
    <a:srgbClr val="993366"/>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2238" autoAdjust="0"/>
  </p:normalViewPr>
  <p:slideViewPr>
    <p:cSldViewPr>
      <p:cViewPr varScale="1">
        <p:scale>
          <a:sx n="95" d="100"/>
          <a:sy n="95"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0155" cy="493265"/>
          </a:xfrm>
          <a:prstGeom prst="rect">
            <a:avLst/>
          </a:prstGeom>
          <a:noFill/>
          <a:ln w="9525">
            <a:noFill/>
            <a:miter lim="800000"/>
            <a:headEnd/>
            <a:tailEnd/>
          </a:ln>
          <a:effectLst/>
        </p:spPr>
        <p:txBody>
          <a:bodyPr vert="horz" wrap="square" lIns="92245" tIns="46122" rIns="92245" bIns="46122" numCol="1" anchor="t" anchorCtr="0" compatLnSpc="1">
            <a:prstTxWarp prst="textNoShape">
              <a:avLst/>
            </a:prstTxWarp>
          </a:bodyPr>
          <a:lstStyle>
            <a:lvl1pPr>
              <a:defRPr sz="1200">
                <a:latin typeface="Arial" charset="0"/>
              </a:defRPr>
            </a:lvl1pPr>
          </a:lstStyle>
          <a:p>
            <a:pPr>
              <a:defRPr/>
            </a:pPr>
            <a:endParaRPr lang="en-US"/>
          </a:p>
        </p:txBody>
      </p:sp>
      <p:sp>
        <p:nvSpPr>
          <p:cNvPr id="76803" name="Rectangle 3"/>
          <p:cNvSpPr>
            <a:spLocks noGrp="1" noChangeArrowheads="1"/>
          </p:cNvSpPr>
          <p:nvPr>
            <p:ph type="dt" sz="quarter" idx="1"/>
          </p:nvPr>
        </p:nvSpPr>
        <p:spPr bwMode="auto">
          <a:xfrm>
            <a:off x="3843250" y="0"/>
            <a:ext cx="2940155" cy="493265"/>
          </a:xfrm>
          <a:prstGeom prst="rect">
            <a:avLst/>
          </a:prstGeom>
          <a:noFill/>
          <a:ln w="9525">
            <a:noFill/>
            <a:miter lim="800000"/>
            <a:headEnd/>
            <a:tailEnd/>
          </a:ln>
          <a:effectLst/>
        </p:spPr>
        <p:txBody>
          <a:bodyPr vert="horz" wrap="square" lIns="92245" tIns="46122" rIns="92245" bIns="46122" numCol="1" anchor="t" anchorCtr="0" compatLnSpc="1">
            <a:prstTxWarp prst="textNoShape">
              <a:avLst/>
            </a:prstTxWarp>
          </a:bodyPr>
          <a:lstStyle>
            <a:lvl1pPr algn="r">
              <a:defRPr sz="1200">
                <a:latin typeface="Arial" charset="0"/>
              </a:defRPr>
            </a:lvl1pPr>
          </a:lstStyle>
          <a:p>
            <a:pPr>
              <a:defRPr/>
            </a:pPr>
            <a:fld id="{15BC670E-DDB7-49ED-96FC-6044E2C7E58A}" type="datetimeFigureOut">
              <a:rPr lang="en-US"/>
              <a:pPr>
                <a:defRPr/>
              </a:pPr>
              <a:t>9/28/2015</a:t>
            </a:fld>
            <a:endParaRPr lang="en-US" dirty="0"/>
          </a:p>
        </p:txBody>
      </p:sp>
      <p:sp>
        <p:nvSpPr>
          <p:cNvPr id="76804" name="Rectangle 4"/>
          <p:cNvSpPr>
            <a:spLocks noGrp="1" noChangeArrowheads="1"/>
          </p:cNvSpPr>
          <p:nvPr>
            <p:ph type="ftr" sz="quarter" idx="2"/>
          </p:nvPr>
        </p:nvSpPr>
        <p:spPr bwMode="auto">
          <a:xfrm>
            <a:off x="0" y="9361823"/>
            <a:ext cx="2940155" cy="493265"/>
          </a:xfrm>
          <a:prstGeom prst="rect">
            <a:avLst/>
          </a:prstGeom>
          <a:noFill/>
          <a:ln w="9525">
            <a:noFill/>
            <a:miter lim="800000"/>
            <a:headEnd/>
            <a:tailEnd/>
          </a:ln>
          <a:effectLst/>
        </p:spPr>
        <p:txBody>
          <a:bodyPr vert="horz" wrap="square" lIns="92245" tIns="46122" rIns="92245" bIns="46122" numCol="1" anchor="b" anchorCtr="0" compatLnSpc="1">
            <a:prstTxWarp prst="textNoShape">
              <a:avLst/>
            </a:prstTxWarp>
          </a:bodyPr>
          <a:lstStyle>
            <a:lvl1pPr>
              <a:defRPr sz="1200">
                <a:latin typeface="Arial" charset="0"/>
              </a:defRPr>
            </a:lvl1pPr>
          </a:lstStyle>
          <a:p>
            <a:pPr>
              <a:defRPr/>
            </a:pPr>
            <a:endParaRPr lang="en-US"/>
          </a:p>
        </p:txBody>
      </p:sp>
      <p:sp>
        <p:nvSpPr>
          <p:cNvPr id="76805" name="Rectangle 5"/>
          <p:cNvSpPr>
            <a:spLocks noGrp="1" noChangeArrowheads="1"/>
          </p:cNvSpPr>
          <p:nvPr>
            <p:ph type="sldNum" sz="quarter" idx="3"/>
          </p:nvPr>
        </p:nvSpPr>
        <p:spPr bwMode="auto">
          <a:xfrm>
            <a:off x="3843250" y="9361823"/>
            <a:ext cx="2940155" cy="493265"/>
          </a:xfrm>
          <a:prstGeom prst="rect">
            <a:avLst/>
          </a:prstGeom>
          <a:noFill/>
          <a:ln w="9525">
            <a:noFill/>
            <a:miter lim="800000"/>
            <a:headEnd/>
            <a:tailEnd/>
          </a:ln>
          <a:effectLst/>
        </p:spPr>
        <p:txBody>
          <a:bodyPr vert="horz" wrap="square" lIns="92245" tIns="46122" rIns="92245" bIns="46122" numCol="1" anchor="b" anchorCtr="0" compatLnSpc="1">
            <a:prstTxWarp prst="textNoShape">
              <a:avLst/>
            </a:prstTxWarp>
          </a:bodyPr>
          <a:lstStyle>
            <a:lvl1pPr algn="r">
              <a:defRPr sz="1200">
                <a:latin typeface="Arial" charset="0"/>
              </a:defRPr>
            </a:lvl1pPr>
          </a:lstStyle>
          <a:p>
            <a:pPr>
              <a:defRPr/>
            </a:pPr>
            <a:fld id="{4FE061C2-BA29-4F31-B5F4-2A23D2AFD91C}" type="slidenum">
              <a:rPr lang="en-US"/>
              <a:pPr>
                <a:defRPr/>
              </a:pPr>
              <a:t>‹#›</a:t>
            </a:fld>
            <a:endParaRPr lang="en-US" dirty="0"/>
          </a:p>
        </p:txBody>
      </p:sp>
    </p:spTree>
    <p:extLst>
      <p:ext uri="{BB962C8B-B14F-4D97-AF65-F5344CB8AC3E}">
        <p14:creationId xmlns="" xmlns:p14="http://schemas.microsoft.com/office/powerpoint/2010/main" val="1090445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0155" cy="493265"/>
          </a:xfrm>
          <a:prstGeom prst="rect">
            <a:avLst/>
          </a:prstGeom>
          <a:noFill/>
          <a:ln w="9525">
            <a:noFill/>
            <a:miter lim="800000"/>
            <a:headEnd/>
            <a:tailEnd/>
          </a:ln>
          <a:effectLst/>
        </p:spPr>
        <p:txBody>
          <a:bodyPr vert="horz" wrap="square" lIns="92245" tIns="46122" rIns="92245" bIns="46122" numCol="1" anchor="t" anchorCtr="0" compatLnSpc="1">
            <a:prstTxWarp prst="textNoShape">
              <a:avLst/>
            </a:prstTxWarp>
          </a:bodyPr>
          <a:lstStyle>
            <a:lvl1pPr>
              <a:defRPr sz="1200">
                <a:latin typeface="Times" pitchFamily="18" charset="0"/>
              </a:defRPr>
            </a:lvl1pPr>
          </a:lstStyle>
          <a:p>
            <a:pPr>
              <a:defRPr/>
            </a:pPr>
            <a:endParaRPr lang="en-US"/>
          </a:p>
        </p:txBody>
      </p:sp>
      <p:sp>
        <p:nvSpPr>
          <p:cNvPr id="4099" name="Rectangle 3"/>
          <p:cNvSpPr>
            <a:spLocks noGrp="1" noChangeArrowheads="1"/>
          </p:cNvSpPr>
          <p:nvPr>
            <p:ph type="dt" idx="1"/>
          </p:nvPr>
        </p:nvSpPr>
        <p:spPr bwMode="auto">
          <a:xfrm>
            <a:off x="3844820" y="0"/>
            <a:ext cx="2940155" cy="493265"/>
          </a:xfrm>
          <a:prstGeom prst="rect">
            <a:avLst/>
          </a:prstGeom>
          <a:noFill/>
          <a:ln w="9525">
            <a:noFill/>
            <a:miter lim="800000"/>
            <a:headEnd/>
            <a:tailEnd/>
          </a:ln>
          <a:effectLst/>
        </p:spPr>
        <p:txBody>
          <a:bodyPr vert="horz" wrap="square" lIns="92245" tIns="46122" rIns="92245" bIns="46122" numCol="1" anchor="t" anchorCtr="0" compatLnSpc="1">
            <a:prstTxWarp prst="textNoShape">
              <a:avLst/>
            </a:prstTxWarp>
          </a:bodyPr>
          <a:lstStyle>
            <a:lvl1pPr algn="r">
              <a:defRPr sz="1200">
                <a:latin typeface="Times"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928688" y="739775"/>
            <a:ext cx="4929187" cy="36972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4664" y="4682613"/>
            <a:ext cx="4975648" cy="4434278"/>
          </a:xfrm>
          <a:prstGeom prst="rect">
            <a:avLst/>
          </a:prstGeom>
          <a:noFill/>
          <a:ln w="9525">
            <a:noFill/>
            <a:miter lim="800000"/>
            <a:headEnd/>
            <a:tailEnd/>
          </a:ln>
          <a:effectLst/>
        </p:spPr>
        <p:txBody>
          <a:bodyPr vert="horz" wrap="square" lIns="92245" tIns="46122" rIns="92245" bIns="46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363525"/>
            <a:ext cx="2940155" cy="493265"/>
          </a:xfrm>
          <a:prstGeom prst="rect">
            <a:avLst/>
          </a:prstGeom>
          <a:noFill/>
          <a:ln w="9525">
            <a:noFill/>
            <a:miter lim="800000"/>
            <a:headEnd/>
            <a:tailEnd/>
          </a:ln>
          <a:effectLst/>
        </p:spPr>
        <p:txBody>
          <a:bodyPr vert="horz" wrap="square" lIns="92245" tIns="46122" rIns="92245" bIns="46122" numCol="1" anchor="b" anchorCtr="0" compatLnSpc="1">
            <a:prstTxWarp prst="textNoShape">
              <a:avLst/>
            </a:prstTxWarp>
          </a:bodyPr>
          <a:lstStyle>
            <a:lvl1pPr>
              <a:defRPr sz="1200">
                <a:latin typeface="Times"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44820" y="9363525"/>
            <a:ext cx="2940155" cy="493265"/>
          </a:xfrm>
          <a:prstGeom prst="rect">
            <a:avLst/>
          </a:prstGeom>
          <a:noFill/>
          <a:ln w="9525">
            <a:noFill/>
            <a:miter lim="800000"/>
            <a:headEnd/>
            <a:tailEnd/>
          </a:ln>
          <a:effectLst/>
        </p:spPr>
        <p:txBody>
          <a:bodyPr vert="horz" wrap="square" lIns="92245" tIns="46122" rIns="92245" bIns="46122" numCol="1" anchor="b" anchorCtr="0" compatLnSpc="1">
            <a:prstTxWarp prst="textNoShape">
              <a:avLst/>
            </a:prstTxWarp>
          </a:bodyPr>
          <a:lstStyle>
            <a:lvl1pPr algn="r">
              <a:defRPr sz="1200">
                <a:latin typeface="Times" pitchFamily="18" charset="0"/>
              </a:defRPr>
            </a:lvl1pPr>
          </a:lstStyle>
          <a:p>
            <a:pPr>
              <a:defRPr/>
            </a:pPr>
            <a:fld id="{7A543C05-57FF-4306-857D-6708C9CF844D}" type="slidenum">
              <a:rPr lang="en-US"/>
              <a:pPr>
                <a:defRPr/>
              </a:pPr>
              <a:t>‹#›</a:t>
            </a:fld>
            <a:endParaRPr lang="en-US" dirty="0"/>
          </a:p>
        </p:txBody>
      </p:sp>
    </p:spTree>
    <p:extLst>
      <p:ext uri="{BB962C8B-B14F-4D97-AF65-F5344CB8AC3E}">
        <p14:creationId xmlns="" xmlns:p14="http://schemas.microsoft.com/office/powerpoint/2010/main" val="3850922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defRPr>
            </a:lvl1pPr>
            <a:lvl2pPr marL="749488" indent="-288265" eaLnBrk="0" hangingPunct="0">
              <a:defRPr sz="2400">
                <a:solidFill>
                  <a:schemeClr val="tx1"/>
                </a:solidFill>
                <a:latin typeface="Times" charset="0"/>
              </a:defRPr>
            </a:lvl2pPr>
            <a:lvl3pPr marL="1153058" indent="-230612" eaLnBrk="0" hangingPunct="0">
              <a:defRPr sz="2400">
                <a:solidFill>
                  <a:schemeClr val="tx1"/>
                </a:solidFill>
                <a:latin typeface="Times" charset="0"/>
              </a:defRPr>
            </a:lvl3pPr>
            <a:lvl4pPr marL="1614282" indent="-230612" eaLnBrk="0" hangingPunct="0">
              <a:defRPr sz="2400">
                <a:solidFill>
                  <a:schemeClr val="tx1"/>
                </a:solidFill>
                <a:latin typeface="Times" charset="0"/>
              </a:defRPr>
            </a:lvl4pPr>
            <a:lvl5pPr marL="2075505" indent="-230612" eaLnBrk="0" hangingPunct="0">
              <a:defRPr sz="2400">
                <a:solidFill>
                  <a:schemeClr val="tx1"/>
                </a:solidFill>
                <a:latin typeface="Times" charset="0"/>
              </a:defRPr>
            </a:lvl5pPr>
            <a:lvl6pPr marL="2536728" indent="-230612" eaLnBrk="0" fontAlgn="base" hangingPunct="0">
              <a:spcBef>
                <a:spcPct val="0"/>
              </a:spcBef>
              <a:spcAft>
                <a:spcPct val="0"/>
              </a:spcAft>
              <a:defRPr sz="2400">
                <a:solidFill>
                  <a:schemeClr val="tx1"/>
                </a:solidFill>
                <a:latin typeface="Times" charset="0"/>
              </a:defRPr>
            </a:lvl6pPr>
            <a:lvl7pPr marL="2997952" indent="-230612" eaLnBrk="0" fontAlgn="base" hangingPunct="0">
              <a:spcBef>
                <a:spcPct val="0"/>
              </a:spcBef>
              <a:spcAft>
                <a:spcPct val="0"/>
              </a:spcAft>
              <a:defRPr sz="2400">
                <a:solidFill>
                  <a:schemeClr val="tx1"/>
                </a:solidFill>
                <a:latin typeface="Times" charset="0"/>
              </a:defRPr>
            </a:lvl7pPr>
            <a:lvl8pPr marL="3459175" indent="-230612" eaLnBrk="0" fontAlgn="base" hangingPunct="0">
              <a:spcBef>
                <a:spcPct val="0"/>
              </a:spcBef>
              <a:spcAft>
                <a:spcPct val="0"/>
              </a:spcAft>
              <a:defRPr sz="2400">
                <a:solidFill>
                  <a:schemeClr val="tx1"/>
                </a:solidFill>
                <a:latin typeface="Times" charset="0"/>
              </a:defRPr>
            </a:lvl8pPr>
            <a:lvl9pPr marL="3920399" indent="-230612" eaLnBrk="0" fontAlgn="base" hangingPunct="0">
              <a:spcBef>
                <a:spcPct val="0"/>
              </a:spcBef>
              <a:spcAft>
                <a:spcPct val="0"/>
              </a:spcAft>
              <a:defRPr sz="2400">
                <a:solidFill>
                  <a:schemeClr val="tx1"/>
                </a:solidFill>
                <a:latin typeface="Times" charset="0"/>
              </a:defRPr>
            </a:lvl9pPr>
          </a:lstStyle>
          <a:p>
            <a:pPr>
              <a:defRPr/>
            </a:pPr>
            <a:fld id="{EC73588C-0ACF-4D3B-8CC6-6905C4ABDBC9}" type="slidenum">
              <a:rPr lang="en-US" sz="1200">
                <a:solidFill>
                  <a:prstClr val="black"/>
                </a:solidFill>
              </a:rPr>
              <a:pPr>
                <a:defRPr/>
              </a:pPr>
              <a:t>3</a:t>
            </a:fld>
            <a:endParaRPr lang="en-US" sz="1200" dirty="0">
              <a:solidFill>
                <a:prstClr val="black"/>
              </a:solidFill>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lnSpc>
                <a:spcPct val="150000"/>
              </a:lnSpc>
              <a:spcAft>
                <a:spcPts val="1000"/>
              </a:spcAft>
              <a:buFont typeface="Arial" panose="020B0604020202020204" pitchFamily="34" charset="0"/>
              <a:buChar char="•"/>
            </a:pPr>
            <a:r>
              <a:rPr lang="en-ZA" sz="900" baseline="0" dirty="0" smtClean="0">
                <a:effectLst/>
                <a:latin typeface="Arial"/>
                <a:ea typeface="Calibri"/>
                <a:cs typeface="Times New Roman"/>
              </a:rPr>
              <a:t>Total trade between South Africa and the EU continues to increase since the TDCA was signed with trade growing from R 150 billion in 2000 to R 497 billion in 2014.</a:t>
            </a:r>
          </a:p>
          <a:p>
            <a:pPr marL="171450" indent="-171450" algn="just">
              <a:lnSpc>
                <a:spcPct val="150000"/>
              </a:lnSpc>
              <a:spcAft>
                <a:spcPts val="1000"/>
              </a:spcAft>
              <a:buFont typeface="Arial" panose="020B0604020202020204" pitchFamily="34" charset="0"/>
              <a:buChar char="•"/>
            </a:pPr>
            <a:r>
              <a:rPr lang="en-ZA" sz="900" baseline="0" dirty="0" smtClean="0">
                <a:effectLst/>
                <a:latin typeface="Arial"/>
                <a:ea typeface="Calibri"/>
                <a:cs typeface="Times New Roman"/>
              </a:rPr>
              <a:t>South Africa’s exports to the EU increased from R 64 billion in 2000 to R 197 billion in 2014 while imports from the EU increased from R 86 billion in 2000 to R300 billion in 2014.Total trade has grown by 231% since the agreement was implemented in 2000. </a:t>
            </a:r>
          </a:p>
          <a:p>
            <a:pPr marL="171450" indent="-171450" algn="just">
              <a:lnSpc>
                <a:spcPct val="150000"/>
              </a:lnSpc>
              <a:spcAft>
                <a:spcPts val="1000"/>
              </a:spcAft>
              <a:buFont typeface="Arial" panose="020B0604020202020204" pitchFamily="34" charset="0"/>
              <a:buChar char="•"/>
            </a:pPr>
            <a:r>
              <a:rPr lang="en-ZA" sz="900" baseline="0" dirty="0" smtClean="0">
                <a:effectLst/>
                <a:latin typeface="Arial"/>
                <a:ea typeface="Calibri"/>
                <a:cs typeface="Times New Roman"/>
              </a:rPr>
              <a:t>Despite the fact that SA is experiencing a negative trade balance, exports to the EU have been increasing steadily over the years. SA exports to the EU increased from R64 billion in 2000 to R197 billion in 2014(thus exports increased by an average of 207% over 14 years).</a:t>
            </a:r>
          </a:p>
          <a:p>
            <a:pPr marL="171450" indent="-171450" algn="just">
              <a:lnSpc>
                <a:spcPct val="150000"/>
              </a:lnSpc>
              <a:spcAft>
                <a:spcPts val="1000"/>
              </a:spcAft>
              <a:buFont typeface="Arial" panose="020B0604020202020204" pitchFamily="34" charset="0"/>
              <a:buChar char="•"/>
            </a:pPr>
            <a:r>
              <a:rPr lang="en-ZA" sz="900" baseline="0" dirty="0" smtClean="0">
                <a:effectLst/>
                <a:latin typeface="Arial"/>
                <a:ea typeface="Calibri"/>
                <a:cs typeface="Times New Roman"/>
              </a:rPr>
              <a:t>Mineral products, vehicles and machinery have remained the main exports to the EU while Machinery, chemical products and vehicles remain the main imports</a:t>
            </a:r>
            <a:endParaRPr lang="en-ZA" sz="900" baseline="0" dirty="0" smtClean="0">
              <a:effectLst/>
              <a:latin typeface="Calibri"/>
              <a:ea typeface="Calibri"/>
              <a:cs typeface="Times New Roman"/>
            </a:endParaRPr>
          </a:p>
          <a:p>
            <a:endParaRPr lang="en-ZA" dirty="0"/>
          </a:p>
        </p:txBody>
      </p:sp>
      <p:sp>
        <p:nvSpPr>
          <p:cNvPr id="4" name="Slide Number Placeholder 3"/>
          <p:cNvSpPr>
            <a:spLocks noGrp="1"/>
          </p:cNvSpPr>
          <p:nvPr>
            <p:ph type="sldNum" sz="quarter" idx="10"/>
          </p:nvPr>
        </p:nvSpPr>
        <p:spPr/>
        <p:txBody>
          <a:bodyPr/>
          <a:lstStyle/>
          <a:p>
            <a:pPr>
              <a:defRPr/>
            </a:pPr>
            <a:fld id="{7A543C05-57FF-4306-857D-6708C9CF844D}" type="slidenum">
              <a:rPr lang="en-US" smtClean="0"/>
              <a:pPr>
                <a:defRPr/>
              </a:pPr>
              <a:t>4</a:t>
            </a:fld>
            <a:endParaRPr lang="en-US" dirty="0"/>
          </a:p>
        </p:txBody>
      </p:sp>
    </p:spTree>
    <p:extLst>
      <p:ext uri="{BB962C8B-B14F-4D97-AF65-F5344CB8AC3E}">
        <p14:creationId xmlns="" xmlns:p14="http://schemas.microsoft.com/office/powerpoint/2010/main" val="145065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extLst/>
        </p:spPr>
        <p:txBody>
          <a:bodyPr/>
          <a:lstStyle>
            <a:lvl1pPr eaLnBrk="0" hangingPunct="0">
              <a:defRPr sz="2400">
                <a:solidFill>
                  <a:schemeClr val="tx1"/>
                </a:solidFill>
                <a:latin typeface="Times" charset="0"/>
              </a:defRPr>
            </a:lvl1pPr>
            <a:lvl2pPr marL="749488" indent="-288265" eaLnBrk="0" hangingPunct="0">
              <a:defRPr sz="2400">
                <a:solidFill>
                  <a:schemeClr val="tx1"/>
                </a:solidFill>
                <a:latin typeface="Times" charset="0"/>
              </a:defRPr>
            </a:lvl2pPr>
            <a:lvl3pPr marL="1153058" indent="-230612" eaLnBrk="0" hangingPunct="0">
              <a:defRPr sz="2400">
                <a:solidFill>
                  <a:schemeClr val="tx1"/>
                </a:solidFill>
                <a:latin typeface="Times" charset="0"/>
              </a:defRPr>
            </a:lvl3pPr>
            <a:lvl4pPr marL="1614282" indent="-230612" eaLnBrk="0" hangingPunct="0">
              <a:defRPr sz="2400">
                <a:solidFill>
                  <a:schemeClr val="tx1"/>
                </a:solidFill>
                <a:latin typeface="Times" charset="0"/>
              </a:defRPr>
            </a:lvl4pPr>
            <a:lvl5pPr marL="2075505" indent="-230612" eaLnBrk="0" hangingPunct="0">
              <a:defRPr sz="2400">
                <a:solidFill>
                  <a:schemeClr val="tx1"/>
                </a:solidFill>
                <a:latin typeface="Times" charset="0"/>
              </a:defRPr>
            </a:lvl5pPr>
            <a:lvl6pPr marL="2536728" indent="-230612" eaLnBrk="0" fontAlgn="base" hangingPunct="0">
              <a:spcBef>
                <a:spcPct val="0"/>
              </a:spcBef>
              <a:spcAft>
                <a:spcPct val="0"/>
              </a:spcAft>
              <a:defRPr sz="2400">
                <a:solidFill>
                  <a:schemeClr val="tx1"/>
                </a:solidFill>
                <a:latin typeface="Times" charset="0"/>
              </a:defRPr>
            </a:lvl6pPr>
            <a:lvl7pPr marL="2997952" indent="-230612" eaLnBrk="0" fontAlgn="base" hangingPunct="0">
              <a:spcBef>
                <a:spcPct val="0"/>
              </a:spcBef>
              <a:spcAft>
                <a:spcPct val="0"/>
              </a:spcAft>
              <a:defRPr sz="2400">
                <a:solidFill>
                  <a:schemeClr val="tx1"/>
                </a:solidFill>
                <a:latin typeface="Times" charset="0"/>
              </a:defRPr>
            </a:lvl7pPr>
            <a:lvl8pPr marL="3459175" indent="-230612" eaLnBrk="0" fontAlgn="base" hangingPunct="0">
              <a:spcBef>
                <a:spcPct val="0"/>
              </a:spcBef>
              <a:spcAft>
                <a:spcPct val="0"/>
              </a:spcAft>
              <a:defRPr sz="2400">
                <a:solidFill>
                  <a:schemeClr val="tx1"/>
                </a:solidFill>
                <a:latin typeface="Times" charset="0"/>
              </a:defRPr>
            </a:lvl8pPr>
            <a:lvl9pPr marL="3920399" indent="-230612" eaLnBrk="0" fontAlgn="base" hangingPunct="0">
              <a:spcBef>
                <a:spcPct val="0"/>
              </a:spcBef>
              <a:spcAft>
                <a:spcPct val="0"/>
              </a:spcAft>
              <a:defRPr sz="2400">
                <a:solidFill>
                  <a:schemeClr val="tx1"/>
                </a:solidFill>
                <a:latin typeface="Times" charset="0"/>
              </a:defRPr>
            </a:lvl9pPr>
          </a:lstStyle>
          <a:p>
            <a:pPr>
              <a:defRPr/>
            </a:pPr>
            <a:fld id="{B9DA3B33-6BD4-4083-84AD-49B019B632B2}" type="slidenum">
              <a:rPr lang="en-US" sz="1200">
                <a:solidFill>
                  <a:prstClr val="black"/>
                </a:solidFill>
              </a:rPr>
              <a:pPr>
                <a:defRPr/>
              </a:pPr>
              <a:t>6</a:t>
            </a:fld>
            <a:endParaRPr lang="en-US" sz="1200" dirty="0">
              <a:solidFill>
                <a:prstClr val="black"/>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AC184F3-BF6E-43AF-9680-FDD5D1256874}"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0CAEA0-37E9-46E8-BA68-3CC1C1B13AA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7609E54-F625-4F6B-83A2-C406E44ED6DB}"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F2BB9E-349D-4952-80E1-9673DB93A1F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93A5B8A-0F3F-4AD5-ADD3-7B894AB59659}"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C9AA5A-43EA-44DA-9A8B-186AFE9B72B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E39CD5F0-D632-4BDA-BC0D-4F612F0B39A2}"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27FCCC-5FD3-47F0-B2D6-68F04026BA3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301A001-70B8-440B-8307-F5B092271ED6}" type="datetime1">
              <a:rPr lang="en-US"/>
              <a:pPr>
                <a:defRPr/>
              </a:pPr>
              <a:t>9/28/2015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CCF5859-CD2C-41BB-9F8F-A91077D0C86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973C3BB-DAFA-4484-8179-2CE9115351A2}" type="datetime1">
              <a:rPr lang="en-US"/>
              <a:pPr>
                <a:defRPr/>
              </a:pPr>
              <a:t>9/28/2015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1DDDCD-CACE-4D40-914F-07EC065A168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FB00B7F-1F00-4BA9-A562-6E4851ED14A4}"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D02337-FF24-4026-BB2A-825A7D084385}"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565510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E05831-60EC-4379-993F-3D4013BB1D6F}"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5C8CF5-707B-4C78-B29A-97320AC5C6F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35976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6FB52D4-82E0-4D79-965E-2111D6CE0602}"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6D8A3D-B97F-4C1B-8BAC-E578B56C19F7}"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668668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068EBE0-F4F1-4E52-B404-64AFB256DB4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226DD55-1CC6-4840-9097-2ADF1F238EA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326007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6D8D9A9-C405-447C-8D8F-3A9E81316C23}" type="datetime1">
              <a:rPr lang="en-US">
                <a:solidFill>
                  <a:srgbClr val="000000"/>
                </a:solidFill>
              </a:rPr>
              <a:pPr>
                <a:defRPr/>
              </a:pPr>
              <a:t>9/28/2015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AD66EBC-694E-4CD0-B55A-1E911AFFD44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7430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B7969C-586E-4606-BFE9-4B398B0942E8}"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E2A34B-E546-4F45-8B34-9C1CD7EB0D8C}"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BC6563C-8B4F-4B41-9079-A65EEC9A41C0}" type="datetime1">
              <a:rPr lang="en-US">
                <a:solidFill>
                  <a:srgbClr val="000000"/>
                </a:solidFill>
              </a:rPr>
              <a:pPr>
                <a:defRPr/>
              </a:pPr>
              <a:t>9/28/2015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EF3712-7C26-4948-99AB-E838A484404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370103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FA557F0-0D60-4A7C-A3CA-C3D630296027}" type="datetime1">
              <a:rPr lang="en-US">
                <a:solidFill>
                  <a:srgbClr val="000000"/>
                </a:solidFill>
              </a:rPr>
              <a:pPr>
                <a:defRPr/>
              </a:pPr>
              <a:t>9/28/2015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AC28934-7029-4253-9A97-60680DE599B9}"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568204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E60564-2544-4800-96BB-3E6998DA4DA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E003AA2-A461-4A37-ACF7-564CB6FF7C7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006430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B8BA96F-1772-4153-BF3C-CEBBCE3A689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A35ADF-AB74-4019-957D-6F28240D49F0}"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746414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9F33AA-35F2-47F2-A4A7-D2766CB14B80}"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AE1FB-3EF9-4C26-8025-A599F256CADA}"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429897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BA97467-6A40-4009-998C-FA9883D1A1AC}"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779744-017F-4C33-8E89-020D6E9E1DC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40260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FB00B7F-1F00-4BA9-A562-6E4851ED14A4}"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D02337-FF24-4026-BB2A-825A7D084385}"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268825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E05831-60EC-4379-993F-3D4013BB1D6F}"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5C8CF5-707B-4C78-B29A-97320AC5C6F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817664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6FB52D4-82E0-4D79-965E-2111D6CE0602}"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6D8A3D-B97F-4C1B-8BAC-E578B56C19F7}"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049743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068EBE0-F4F1-4E52-B404-64AFB256DB4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226DD55-1CC6-4840-9097-2ADF1F238EA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56248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792BE02-873A-407C-ACD2-BCFD7A0A3E89}" type="datetime1">
              <a:rPr lang="en-US"/>
              <a:pPr>
                <a:defRPr/>
              </a:pPr>
              <a:t>9/28/2015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063FD5-547C-483F-B40D-66C41769CC0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6D8D9A9-C405-447C-8D8F-3A9E81316C23}" type="datetime1">
              <a:rPr lang="en-US">
                <a:solidFill>
                  <a:srgbClr val="000000"/>
                </a:solidFill>
              </a:rPr>
              <a:pPr>
                <a:defRPr/>
              </a:pPr>
              <a:t>9/28/2015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AD66EBC-694E-4CD0-B55A-1E911AFFD44C}"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947480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BC6563C-8B4F-4B41-9079-A65EEC9A41C0}" type="datetime1">
              <a:rPr lang="en-US">
                <a:solidFill>
                  <a:srgbClr val="000000"/>
                </a:solidFill>
              </a:rPr>
              <a:pPr>
                <a:defRPr/>
              </a:pPr>
              <a:t>9/28/2015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EF3712-7C26-4948-99AB-E838A484404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5700615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FA557F0-0D60-4A7C-A3CA-C3D630296027}" type="datetime1">
              <a:rPr lang="en-US">
                <a:solidFill>
                  <a:srgbClr val="000000"/>
                </a:solidFill>
              </a:rPr>
              <a:pPr>
                <a:defRPr/>
              </a:pPr>
              <a:t>9/28/2015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AC28934-7029-4253-9A97-60680DE599B9}"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9172156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E60564-2544-4800-96BB-3E6998DA4DA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E003AA2-A461-4A37-ACF7-564CB6FF7C7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2019234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B8BA96F-1772-4153-BF3C-CEBBCE3A6895}" type="datetime1">
              <a:rPr lang="en-US">
                <a:solidFill>
                  <a:srgbClr val="000000"/>
                </a:solidFill>
              </a:rPr>
              <a:pPr>
                <a:defRPr/>
              </a:pPr>
              <a:t>9/28/2015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A35ADF-AB74-4019-957D-6F28240D49F0}"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1741446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9F33AA-35F2-47F2-A4A7-D2766CB14B80}"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AE1FB-3EF9-4C26-8025-A599F256CADA}"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625550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BA97467-6A40-4009-998C-FA9883D1A1AC}" type="datetime1">
              <a:rPr lang="en-US">
                <a:solidFill>
                  <a:srgbClr val="000000"/>
                </a:solidFill>
              </a:rPr>
              <a:pPr>
                <a:defRPr/>
              </a:pPr>
              <a:t>9/28/2015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779744-017F-4C33-8E89-020D6E9E1DC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15725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F80B3E7-6C40-4223-8734-D22118D60F8D}" type="datetime1">
              <a:rPr lang="en-US"/>
              <a:pPr>
                <a:defRPr/>
              </a:pPr>
              <a:t>9/28/2015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89DC44-A3CB-4EA6-9A27-4130C51DD67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43699CD-E7E2-444A-968F-841A3A4C5E1F}" type="datetime1">
              <a:rPr lang="en-US"/>
              <a:pPr>
                <a:defRPr/>
              </a:pPr>
              <a:t>9/28/2015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4BF2BAA-D988-405C-AD12-2782EEB6A11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6D5A23F-7C96-454C-9A66-5A39CBB9A0FC}" type="datetime1">
              <a:rPr lang="en-US"/>
              <a:pPr>
                <a:defRPr/>
              </a:pPr>
              <a:t>9/28/2015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327F44-9711-4DE3-9D7A-0F596AEFF34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A077064-FB03-48B6-9F01-07628A09A0F2}" type="datetime1">
              <a:rPr lang="en-US"/>
              <a:pPr>
                <a:defRPr/>
              </a:pPr>
              <a:t>9/28/2015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BEC75F1-E086-484B-B6DA-C912927C65B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C89637A-39EB-4804-8D65-955616D88370}" type="datetime1">
              <a:rPr lang="en-US"/>
              <a:pPr>
                <a:defRPr/>
              </a:pPr>
              <a:t>9/28/2015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DF475C-5D72-4BD1-97B9-5E4D2A7F67A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856FE99-816E-4A8E-A922-90C32F25C0B7}" type="datetime1">
              <a:rPr lang="en-US"/>
              <a:pPr>
                <a:defRPr/>
              </a:pPr>
              <a:t>9/28/2015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7E06A4-A06A-4AE4-8D0A-237603F4D5A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8" charset="0"/>
              </a:defRPr>
            </a:lvl1pPr>
          </a:lstStyle>
          <a:p>
            <a:pPr>
              <a:defRPr/>
            </a:pPr>
            <a:fld id="{D8D1E1A8-515A-48ED-B5A1-8FEE33F0A2DD}" type="datetime1">
              <a:rPr lang="en-US"/>
              <a:pPr>
                <a:defRPr/>
              </a:pPr>
              <a:t>9/28/2015</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5C5A609-0852-489E-8DBB-E98813860DB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fld id="{43D90996-F91B-4E99-80CD-A59F5DFA5C7B}" type="datetime1">
              <a:rPr lang="en-US">
                <a:solidFill>
                  <a:srgbClr val="000000"/>
                </a:solidFill>
                <a:latin typeface="Times" charset="0"/>
              </a:rPr>
              <a:pPr>
                <a:defRPr/>
              </a:pPr>
              <a:t>9/28/2015</a:t>
            </a:fld>
            <a:endParaRPr lang="en-US">
              <a:solidFill>
                <a:srgbClr val="000000"/>
              </a:solidFill>
              <a:latin typeface="Times"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endParaRPr lang="en-US">
              <a:solidFill>
                <a:srgbClr val="000000"/>
              </a:solidFill>
              <a:latin typeface="Times"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64D8B498-AB55-41C8-AB00-5CBF7DC88B1F}" type="slidenum">
              <a:rPr lang="en-US">
                <a:solidFill>
                  <a:srgbClr val="000000"/>
                </a:solidFill>
                <a:latin typeface="Times" charset="0"/>
              </a:rPr>
              <a:pPr>
                <a:defRPr/>
              </a:pPr>
              <a:t>‹#›</a:t>
            </a:fld>
            <a:endParaRPr lang="en-US">
              <a:solidFill>
                <a:srgbClr val="000000"/>
              </a:solidFill>
              <a:latin typeface="Times" charset="0"/>
            </a:endParaRPr>
          </a:p>
        </p:txBody>
      </p:sp>
    </p:spTree>
    <p:extLst>
      <p:ext uri="{BB962C8B-B14F-4D97-AF65-F5344CB8AC3E}">
        <p14:creationId xmlns="" xmlns:p14="http://schemas.microsoft.com/office/powerpoint/2010/main" val="28664205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fld id="{43D90996-F91B-4E99-80CD-A59F5DFA5C7B}" type="datetime1">
              <a:rPr lang="en-US">
                <a:solidFill>
                  <a:srgbClr val="000000"/>
                </a:solidFill>
                <a:latin typeface="Times" charset="0"/>
              </a:rPr>
              <a:pPr>
                <a:defRPr/>
              </a:pPr>
              <a:t>9/28/2015</a:t>
            </a:fld>
            <a:endParaRPr lang="en-US">
              <a:solidFill>
                <a:srgbClr val="000000"/>
              </a:solidFill>
              <a:latin typeface="Times"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endParaRPr lang="en-US">
              <a:solidFill>
                <a:srgbClr val="000000"/>
              </a:solidFill>
              <a:latin typeface="Times"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64D8B498-AB55-41C8-AB00-5CBF7DC88B1F}" type="slidenum">
              <a:rPr lang="en-US">
                <a:solidFill>
                  <a:srgbClr val="000000"/>
                </a:solidFill>
                <a:latin typeface="Times" charset="0"/>
              </a:rPr>
              <a:pPr>
                <a:defRPr/>
              </a:pPr>
              <a:t>‹#›</a:t>
            </a:fld>
            <a:endParaRPr lang="en-US">
              <a:solidFill>
                <a:srgbClr val="000000"/>
              </a:solidFill>
              <a:latin typeface="Times" charset="0"/>
            </a:endParaRPr>
          </a:p>
        </p:txBody>
      </p:sp>
    </p:spTree>
    <p:extLst>
      <p:ext uri="{BB962C8B-B14F-4D97-AF65-F5344CB8AC3E}">
        <p14:creationId xmlns="" xmlns:p14="http://schemas.microsoft.com/office/powerpoint/2010/main" val="410475357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251520" y="764704"/>
            <a:ext cx="8568952" cy="864096"/>
          </a:xfrm>
        </p:spPr>
        <p:txBody>
          <a:bodyPr/>
          <a:lstStyle/>
          <a:p>
            <a:r>
              <a:rPr lang="en-ZA" sz="3200" b="1" dirty="0" smtClean="0">
                <a:latin typeface="Arial" pitchFamily="34" charset="0"/>
                <a:cs typeface="Arial" pitchFamily="34" charset="0"/>
              </a:rPr>
              <a:t>PRESENTATION TO THE SELECT COMMITTEE </a:t>
            </a:r>
            <a:endParaRPr lang="en-ZA" sz="3200" b="1" dirty="0">
              <a:latin typeface="Arial" pitchFamily="34" charset="0"/>
              <a:cs typeface="Arial" pitchFamily="34" charset="0"/>
            </a:endParaRPr>
          </a:p>
        </p:txBody>
      </p:sp>
      <p:sp>
        <p:nvSpPr>
          <p:cNvPr id="4" name="Rectangle 6"/>
          <p:cNvSpPr>
            <a:spLocks noGrp="1" noChangeArrowheads="1"/>
          </p:cNvSpPr>
          <p:nvPr>
            <p:ph type="sldNum" sz="quarter" idx="12"/>
          </p:nvPr>
        </p:nvSpPr>
        <p:spPr/>
        <p:txBody>
          <a:bodyPr/>
          <a:lstStyle/>
          <a:p>
            <a:fld id="{AD86B3E9-6709-461A-9285-82529253D3F8}" type="slidenum">
              <a:rPr lang="en-US" smtClean="0"/>
              <a:pPr/>
              <a:t>1</a:t>
            </a:fld>
            <a:endParaRPr lang="en-US" dirty="0"/>
          </a:p>
        </p:txBody>
      </p:sp>
      <p:sp>
        <p:nvSpPr>
          <p:cNvPr id="2" name="Rectangle 3"/>
          <p:cNvSpPr>
            <a:spLocks noGrp="1" noChangeArrowheads="1"/>
          </p:cNvSpPr>
          <p:nvPr>
            <p:ph type="subTitle" idx="4294967295"/>
          </p:nvPr>
        </p:nvSpPr>
        <p:spPr>
          <a:xfrm>
            <a:off x="1115616" y="2996952"/>
            <a:ext cx="6696744" cy="2808311"/>
          </a:xfrm>
        </p:spPr>
        <p:txBody>
          <a:bodyPr/>
          <a:lstStyle/>
          <a:p>
            <a:pPr marL="0" indent="0" algn="ctr" eaLnBrk="1" hangingPunct="1">
              <a:buNone/>
              <a:defRPr/>
            </a:pPr>
            <a:r>
              <a:rPr lang="en-US" sz="2400" b="1" dirty="0">
                <a:effectLst>
                  <a:outerShdw blurRad="38100" dist="38100" dir="2700000" algn="tl">
                    <a:srgbClr val="C0C0C0"/>
                  </a:outerShdw>
                </a:effectLst>
                <a:latin typeface="Arial" charset="0"/>
              </a:rPr>
              <a:t>	</a:t>
            </a:r>
            <a:r>
              <a:rPr lang="en-ZA" sz="2000" b="1" dirty="0" smtClean="0">
                <a:effectLst>
                  <a:outerShdw blurRad="38100" dist="38100" dir="2700000" algn="tl">
                    <a:srgbClr val="C0C0C0"/>
                  </a:outerShdw>
                </a:effectLst>
                <a:latin typeface="Arial" charset="0"/>
              </a:rPr>
              <a:t>ADDITIONAL </a:t>
            </a:r>
            <a:r>
              <a:rPr lang="en-ZA" sz="2000" b="1" dirty="0">
                <a:effectLst>
                  <a:outerShdw blurRad="38100" dist="38100" dir="2700000" algn="tl">
                    <a:srgbClr val="C0C0C0"/>
                  </a:outerShdw>
                </a:effectLst>
                <a:latin typeface="Arial" charset="0"/>
              </a:rPr>
              <a:t>PROTOCOL TO SA/EU TRADE DEVELOPMENT AND COOPERATION AGREEMENT (TDCA)</a:t>
            </a:r>
          </a:p>
          <a:p>
            <a:pPr marL="0" indent="0" algn="ctr" eaLnBrk="1" hangingPunct="1">
              <a:buNone/>
              <a:defRPr/>
            </a:pPr>
            <a:r>
              <a:rPr lang="en-US" sz="2000" b="1" dirty="0" smtClean="0">
                <a:effectLst>
                  <a:outerShdw blurRad="38100" dist="38100" dir="2700000" algn="tl">
                    <a:srgbClr val="C0C0C0"/>
                  </a:outerShdw>
                </a:effectLst>
                <a:latin typeface="Arial" charset="0"/>
              </a:rPr>
              <a:t>MS. NIKI KRUGER </a:t>
            </a:r>
          </a:p>
          <a:p>
            <a:pPr marL="0" indent="0" algn="ctr" eaLnBrk="1" hangingPunct="1">
              <a:buNone/>
              <a:defRPr/>
            </a:pPr>
            <a:r>
              <a:rPr lang="en-US" sz="2000" b="1" dirty="0" smtClean="0">
                <a:effectLst>
                  <a:outerShdw blurRad="38100" dist="38100" dir="2700000" algn="tl">
                    <a:srgbClr val="C0C0C0"/>
                  </a:outerShdw>
                </a:effectLst>
                <a:latin typeface="Arial" charset="0"/>
              </a:rPr>
              <a:t>CHIEF DIRECTOR: TRADE NEGOTIATIONS DEPARTMENT OF TRADE AND INDUSTRY</a:t>
            </a:r>
          </a:p>
          <a:p>
            <a:pPr marL="0" indent="0" algn="ctr" eaLnBrk="1" hangingPunct="1">
              <a:buNone/>
              <a:defRPr/>
            </a:pPr>
            <a:r>
              <a:rPr lang="en-US" sz="2000" b="1" dirty="0" smtClean="0">
                <a:effectLst>
                  <a:outerShdw blurRad="38100" dist="38100" dir="2700000" algn="tl">
                    <a:srgbClr val="C0C0C0"/>
                  </a:outerShdw>
                </a:effectLst>
                <a:latin typeface="Arial" charset="0"/>
              </a:rPr>
              <a:t>Tel: 012-394-5580 </a:t>
            </a:r>
          </a:p>
          <a:p>
            <a:pPr marL="0" indent="0" algn="ctr" eaLnBrk="1" hangingPunct="1">
              <a:buNone/>
              <a:defRPr/>
            </a:pPr>
            <a:r>
              <a:rPr lang="en-US" sz="2000" b="1" dirty="0" smtClean="0">
                <a:effectLst>
                  <a:outerShdw blurRad="38100" dist="38100" dir="2700000" algn="tl">
                    <a:srgbClr val="C0C0C0"/>
                  </a:outerShdw>
                </a:effectLst>
                <a:latin typeface="Arial" charset="0"/>
              </a:rPr>
              <a:t>Email</a:t>
            </a:r>
            <a:r>
              <a:rPr lang="en-US" sz="2000" b="1" dirty="0" smtClean="0">
                <a:solidFill>
                  <a:schemeClr val="accent1">
                    <a:lumMod val="50000"/>
                  </a:schemeClr>
                </a:solidFill>
                <a:effectLst>
                  <a:outerShdw blurRad="38100" dist="38100" dir="2700000" algn="tl">
                    <a:srgbClr val="C0C0C0"/>
                  </a:outerShdw>
                </a:effectLst>
                <a:latin typeface="Arial" charset="0"/>
              </a:rPr>
              <a:t>:  KrugerN@thedti.gov.za</a:t>
            </a:r>
          </a:p>
          <a:p>
            <a:pPr marL="0" indent="0" algn="ctr" eaLnBrk="1" hangingPunct="1">
              <a:buNone/>
              <a:defRPr/>
            </a:pPr>
            <a:endParaRPr lang="en-US" sz="2000" b="1" dirty="0">
              <a:effectLst>
                <a:outerShdw blurRad="38100" dist="38100" dir="2700000" algn="tl">
                  <a:srgbClr val="C0C0C0"/>
                </a:outerShdw>
              </a:effectLst>
              <a:latin typeface="Arial" charset="0"/>
            </a:endParaRPr>
          </a:p>
          <a:p>
            <a:pPr marL="0" indent="0" algn="ctr" eaLnBrk="1" hangingPunct="1">
              <a:buNone/>
              <a:defRPr/>
            </a:pPr>
            <a:endParaRPr lang="en-US" sz="2000" b="1" dirty="0">
              <a:effectLst>
                <a:outerShdw blurRad="38100" dist="38100" dir="2700000" algn="tl">
                  <a:srgbClr val="C0C0C0"/>
                </a:outerShdw>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09600"/>
            <a:ext cx="6696744" cy="659160"/>
          </a:xfrm>
        </p:spPr>
        <p:txBody>
          <a:bodyPr/>
          <a:lstStyle/>
          <a:p>
            <a:r>
              <a:rPr lang="en-ZA" sz="3600" b="1" dirty="0" smtClean="0">
                <a:latin typeface="Arial" panose="020B0604020202020204" pitchFamily="34" charset="0"/>
                <a:cs typeface="Arial" panose="020B0604020202020204" pitchFamily="34" charset="0"/>
              </a:rPr>
              <a:t>Implementation</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556792"/>
            <a:ext cx="7774632" cy="4539208"/>
          </a:xfrm>
        </p:spPr>
        <p:txBody>
          <a:bodyPr/>
          <a:lstStyle/>
          <a:p>
            <a:pPr marL="0" lvl="0" indent="0" algn="just" eaLnBrk="1" hangingPunct="1">
              <a:lnSpc>
                <a:spcPct val="80000"/>
              </a:lnSpc>
            </a:pPr>
            <a:r>
              <a:rPr lang="en-US" altLang="en-US" sz="2000" dirty="0">
                <a:solidFill>
                  <a:srgbClr val="000000"/>
                </a:solidFill>
                <a:latin typeface="Arial" charset="0"/>
              </a:rPr>
              <a:t> </a:t>
            </a:r>
            <a:r>
              <a:rPr lang="en-US" altLang="en-US" sz="2000" dirty="0" smtClean="0">
                <a:solidFill>
                  <a:srgbClr val="000000"/>
                </a:solidFill>
                <a:latin typeface="Arial" charset="0"/>
              </a:rPr>
              <a:t> </a:t>
            </a:r>
            <a:r>
              <a:rPr lang="en-ZA" altLang="en-US" sz="2000" dirty="0" smtClean="0">
                <a:solidFill>
                  <a:srgbClr val="000000"/>
                </a:solidFill>
                <a:latin typeface="Arial" charset="0"/>
              </a:rPr>
              <a:t>As </a:t>
            </a:r>
            <a:r>
              <a:rPr lang="en-ZA" altLang="en-US" sz="2000" dirty="0">
                <a:solidFill>
                  <a:srgbClr val="000000"/>
                </a:solidFill>
                <a:latin typeface="Arial" charset="0"/>
              </a:rPr>
              <a:t>implementing agent, SARS will implement the agreement once it has been ratified. </a:t>
            </a:r>
            <a:endParaRPr lang="en-US" altLang="en-US" sz="2000" dirty="0" smtClean="0">
              <a:solidFill>
                <a:srgbClr val="000000"/>
              </a:solidFill>
              <a:latin typeface="Arial" charset="0"/>
            </a:endParaRPr>
          </a:p>
          <a:p>
            <a:pPr marL="0" lvl="0" indent="0" algn="just" eaLnBrk="1" hangingPunct="1">
              <a:lnSpc>
                <a:spcPct val="80000"/>
              </a:lnSpc>
            </a:pPr>
            <a:endParaRPr lang="en-US" altLang="en-US" sz="2000" dirty="0">
              <a:solidFill>
                <a:srgbClr val="000000"/>
              </a:solidFill>
              <a:latin typeface="Arial" charset="0"/>
            </a:endParaRPr>
          </a:p>
          <a:p>
            <a:pPr marL="0" lvl="0" indent="0" algn="just" eaLnBrk="1" hangingPunct="1">
              <a:lnSpc>
                <a:spcPct val="80000"/>
              </a:lnSpc>
            </a:pPr>
            <a:r>
              <a:rPr lang="en-US" altLang="en-US" sz="2000" dirty="0" smtClean="0">
                <a:solidFill>
                  <a:srgbClr val="000000"/>
                </a:solidFill>
                <a:latin typeface="Arial" charset="0"/>
              </a:rPr>
              <a:t> SARS will </a:t>
            </a:r>
            <a:r>
              <a:rPr lang="en-US" altLang="en-US" sz="2000" dirty="0">
                <a:solidFill>
                  <a:srgbClr val="000000"/>
                </a:solidFill>
                <a:latin typeface="Arial" charset="0"/>
              </a:rPr>
              <a:t>implement the </a:t>
            </a:r>
            <a:r>
              <a:rPr lang="en-US" altLang="en-US" sz="2000" dirty="0" smtClean="0">
                <a:solidFill>
                  <a:srgbClr val="000000"/>
                </a:solidFill>
                <a:latin typeface="Arial" charset="0"/>
              </a:rPr>
              <a:t>Additional Protocol </a:t>
            </a:r>
            <a:r>
              <a:rPr lang="en-US" altLang="en-US" sz="2000" dirty="0">
                <a:solidFill>
                  <a:srgbClr val="000000"/>
                </a:solidFill>
                <a:latin typeface="Arial" charset="0"/>
              </a:rPr>
              <a:t>within its current organizational </a:t>
            </a:r>
            <a:r>
              <a:rPr lang="en-US" altLang="en-US" sz="2000" dirty="0" smtClean="0">
                <a:solidFill>
                  <a:srgbClr val="000000"/>
                </a:solidFill>
                <a:latin typeface="Arial" charset="0"/>
              </a:rPr>
              <a:t>framework.</a:t>
            </a:r>
          </a:p>
          <a:p>
            <a:pPr marL="0" lvl="0" indent="0" algn="just" eaLnBrk="1" hangingPunct="1">
              <a:lnSpc>
                <a:spcPct val="80000"/>
              </a:lnSpc>
              <a:buNone/>
            </a:pPr>
            <a:endParaRPr lang="en-US" altLang="en-US" sz="2000" dirty="0" smtClean="0">
              <a:solidFill>
                <a:srgbClr val="000000"/>
              </a:solidFill>
              <a:latin typeface="Arial" charset="0"/>
            </a:endParaRPr>
          </a:p>
          <a:p>
            <a:pPr marL="0" indent="0" algn="just" eaLnBrk="1" hangingPunct="1">
              <a:lnSpc>
                <a:spcPct val="80000"/>
              </a:lnSpc>
            </a:pPr>
            <a:r>
              <a:rPr lang="en-ZA" sz="2000" i="1" dirty="0" smtClean="0"/>
              <a:t> </a:t>
            </a:r>
            <a:r>
              <a:rPr lang="en-ZA" sz="2000" dirty="0" smtClean="0">
                <a:latin typeface="Arial" pitchFamily="34" charset="0"/>
                <a:cs typeface="Arial" pitchFamily="34" charset="0"/>
              </a:rPr>
              <a:t>SARS will publish the date for the implementation of the Additional Protocol to the TDCA once it has been ratified by the Parliament. </a:t>
            </a:r>
          </a:p>
          <a:p>
            <a:pPr marL="0" indent="0" algn="just" eaLnBrk="1" hangingPunct="1">
              <a:lnSpc>
                <a:spcPct val="80000"/>
              </a:lnSpc>
              <a:buNone/>
            </a:pPr>
            <a:endParaRPr lang="en-ZA" sz="2000" dirty="0" smtClean="0">
              <a:latin typeface="Arial" pitchFamily="34" charset="0"/>
              <a:cs typeface="Arial" pitchFamily="34" charset="0"/>
            </a:endParaRPr>
          </a:p>
          <a:p>
            <a:pPr marL="0" indent="0" algn="just" eaLnBrk="1" hangingPunct="1">
              <a:lnSpc>
                <a:spcPct val="80000"/>
              </a:lnSpc>
            </a:pPr>
            <a:r>
              <a:rPr lang="en-ZA" sz="2000" dirty="0" smtClean="0">
                <a:latin typeface="Arial" pitchFamily="34" charset="0"/>
                <a:cs typeface="Arial" pitchFamily="34" charset="0"/>
              </a:rPr>
              <a:t> the </a:t>
            </a:r>
            <a:r>
              <a:rPr lang="en-ZA" sz="2000" dirty="0" err="1" smtClean="0">
                <a:latin typeface="Arial" pitchFamily="34" charset="0"/>
                <a:cs typeface="Arial" pitchFamily="34" charset="0"/>
              </a:rPr>
              <a:t>dti</a:t>
            </a:r>
            <a:r>
              <a:rPr lang="en-ZA" sz="2000" dirty="0" smtClean="0">
                <a:latin typeface="Arial" pitchFamily="34" charset="0"/>
                <a:cs typeface="Arial" pitchFamily="34" charset="0"/>
              </a:rPr>
              <a:t> will inform the relevant stakeholders and economic operators of the date for implementation of the Additional Protocol through the use of various media houses and Export Councils.</a:t>
            </a:r>
          </a:p>
          <a:p>
            <a:pPr marL="0" lvl="0" indent="0" algn="just" eaLnBrk="1" hangingPunct="1">
              <a:lnSpc>
                <a:spcPct val="80000"/>
              </a:lnSpc>
            </a:pPr>
            <a:endParaRPr lang="en-US" altLang="en-US" sz="2000" dirty="0" smtClean="0">
              <a:solidFill>
                <a:srgbClr val="000000"/>
              </a:solidFill>
              <a:latin typeface="Arial" charset="0"/>
            </a:endParaRPr>
          </a:p>
          <a:p>
            <a:pPr marL="0" lvl="0" indent="0" algn="just" eaLnBrk="1" hangingPunct="1">
              <a:lnSpc>
                <a:spcPct val="80000"/>
              </a:lnSpc>
              <a:buNone/>
            </a:pPr>
            <a:endParaRPr lang="en-US" altLang="en-US" sz="2000" dirty="0" smtClean="0">
              <a:solidFill>
                <a:srgbClr val="000000"/>
              </a:solidFill>
              <a:latin typeface="Arial" charset="0"/>
            </a:endParaRPr>
          </a:p>
          <a:p>
            <a:pPr marL="0" lvl="0" indent="0" algn="just" eaLnBrk="1" hangingPunct="1">
              <a:lnSpc>
                <a:spcPct val="80000"/>
              </a:lnSpc>
            </a:pPr>
            <a:endParaRPr lang="en-US" altLang="en-US" sz="2000" dirty="0" smtClean="0">
              <a:solidFill>
                <a:srgbClr val="000000"/>
              </a:solidFill>
              <a:latin typeface="Arial" charset="0"/>
            </a:endParaRPr>
          </a:p>
          <a:p>
            <a:pPr marL="0" lvl="0" indent="0" algn="just" eaLnBrk="1" hangingPunct="1">
              <a:lnSpc>
                <a:spcPct val="80000"/>
              </a:lnSpc>
              <a:buNone/>
            </a:pPr>
            <a:endParaRPr lang="en-US" altLang="en-US" sz="2000" dirty="0">
              <a:solidFill>
                <a:srgbClr val="000000"/>
              </a:solidFill>
              <a:latin typeface="Arial" charset="0"/>
            </a:endParaRPr>
          </a:p>
        </p:txBody>
      </p:sp>
      <p:sp>
        <p:nvSpPr>
          <p:cNvPr id="4" name="Slide Number Placeholder 3"/>
          <p:cNvSpPr>
            <a:spLocks noGrp="1"/>
          </p:cNvSpPr>
          <p:nvPr>
            <p:ph type="sldNum" sz="quarter" idx="12"/>
          </p:nvPr>
        </p:nvSpPr>
        <p:spPr/>
        <p:txBody>
          <a:bodyPr/>
          <a:lstStyle/>
          <a:p>
            <a:pPr>
              <a:defRPr/>
            </a:pPr>
            <a:fld id="{1BE2A34B-E546-4F45-8B34-9C1CD7EB0D8C}" type="slidenum">
              <a:rPr lang="en-US" smtClean="0"/>
              <a:pPr>
                <a:defRPr/>
              </a:pPr>
              <a:t>10</a:t>
            </a:fld>
            <a:endParaRPr lang="en-US" dirty="0"/>
          </a:p>
        </p:txBody>
      </p:sp>
    </p:spTree>
    <p:extLst>
      <p:ext uri="{BB962C8B-B14F-4D97-AF65-F5344CB8AC3E}">
        <p14:creationId xmlns="" xmlns:p14="http://schemas.microsoft.com/office/powerpoint/2010/main" val="346585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720080"/>
          </a:xfrm>
        </p:spPr>
        <p:txBody>
          <a:bodyPr/>
          <a:lstStyle/>
          <a:p>
            <a:r>
              <a:rPr lang="en-ZA" sz="3600" b="1" dirty="0" smtClean="0">
                <a:latin typeface="Arial" panose="020B0604020202020204" pitchFamily="34" charset="0"/>
                <a:cs typeface="Arial" panose="020B0604020202020204" pitchFamily="34" charset="0"/>
              </a:rPr>
              <a:t>Conclusion</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476672"/>
            <a:ext cx="7772400" cy="5400600"/>
          </a:xfrm>
        </p:spPr>
        <p:txBody>
          <a:bodyPr/>
          <a:lstStyle/>
          <a:p>
            <a:pPr marL="0" indent="0" algn="just">
              <a:lnSpc>
                <a:spcPct val="115000"/>
              </a:lnSpc>
              <a:spcAft>
                <a:spcPts val="0"/>
              </a:spcAft>
              <a:buNone/>
              <a:tabLst>
                <a:tab pos="173355" algn="l"/>
              </a:tabLst>
            </a:pPr>
            <a:endParaRPr lang="en-ZA" sz="2000" dirty="0">
              <a:latin typeface="Arial"/>
              <a:ea typeface="Times New Roman"/>
              <a:cs typeface="Times New Roman"/>
            </a:endParaRPr>
          </a:p>
          <a:p>
            <a:pPr marL="262890" algn="just">
              <a:lnSpc>
                <a:spcPct val="115000"/>
              </a:lnSpc>
              <a:spcAft>
                <a:spcPts val="0"/>
              </a:spcAft>
              <a:tabLst>
                <a:tab pos="173355" algn="l"/>
              </a:tabLst>
            </a:pPr>
            <a:r>
              <a:rPr lang="en-ZA" sz="2000" dirty="0" smtClean="0">
                <a:latin typeface="Arial"/>
                <a:ea typeface="Times New Roman"/>
                <a:cs typeface="Times New Roman"/>
              </a:rPr>
              <a:t>There is no envisaged drastic </a:t>
            </a:r>
            <a:r>
              <a:rPr lang="en-ZA" sz="2000" dirty="0">
                <a:latin typeface="Arial"/>
                <a:ea typeface="Times New Roman"/>
                <a:cs typeface="Times New Roman"/>
              </a:rPr>
              <a:t>change over the short to medium term in South Africa’s trade and economic relations with the EU as a result of Croatia’s accession. </a:t>
            </a:r>
            <a:endParaRPr lang="en-ZA" sz="2000" dirty="0" smtClean="0">
              <a:latin typeface="Arial"/>
              <a:ea typeface="Times New Roman"/>
              <a:cs typeface="Times New Roman"/>
            </a:endParaRPr>
          </a:p>
          <a:p>
            <a:pPr marL="0" indent="0" algn="just">
              <a:lnSpc>
                <a:spcPct val="115000"/>
              </a:lnSpc>
              <a:spcAft>
                <a:spcPts val="0"/>
              </a:spcAft>
              <a:buNone/>
              <a:tabLst>
                <a:tab pos="173355" algn="l"/>
              </a:tabLst>
            </a:pPr>
            <a:endParaRPr lang="en-ZA" sz="2000" dirty="0" smtClean="0">
              <a:latin typeface="Arial"/>
              <a:ea typeface="Times New Roman"/>
              <a:cs typeface="Times New Roman"/>
            </a:endParaRPr>
          </a:p>
          <a:p>
            <a:pPr marL="262890" algn="just">
              <a:lnSpc>
                <a:spcPct val="115000"/>
              </a:lnSpc>
              <a:spcAft>
                <a:spcPts val="0"/>
              </a:spcAft>
              <a:tabLst>
                <a:tab pos="173355" algn="l"/>
              </a:tabLst>
            </a:pPr>
            <a:r>
              <a:rPr lang="en-ZA" sz="2000" dirty="0">
                <a:latin typeface="Arial"/>
                <a:ea typeface="Times New Roman"/>
                <a:cs typeface="Times New Roman"/>
              </a:rPr>
              <a:t>As the EU is South Africa’s largest trading partner, there is a fair level of market penetration and the framework for duty free market access is already in place, thereby offering those companies trading with the EU a seamless expansion to the Croatia market. </a:t>
            </a:r>
            <a:endParaRPr lang="en-ZA" sz="2000" dirty="0" smtClean="0">
              <a:latin typeface="Arial"/>
              <a:ea typeface="Times New Roman"/>
              <a:cs typeface="Times New Roman"/>
            </a:endParaRPr>
          </a:p>
          <a:p>
            <a:pPr marL="0" indent="0" algn="just">
              <a:lnSpc>
                <a:spcPct val="115000"/>
              </a:lnSpc>
              <a:spcAft>
                <a:spcPts val="0"/>
              </a:spcAft>
              <a:buNone/>
              <a:tabLst>
                <a:tab pos="173355" algn="l"/>
              </a:tabLst>
            </a:pPr>
            <a:endParaRPr lang="en-ZA" sz="2000" dirty="0">
              <a:latin typeface="Arial"/>
              <a:ea typeface="Times New Roman"/>
              <a:cs typeface="Times New Roman"/>
            </a:endParaRPr>
          </a:p>
          <a:p>
            <a:pPr marL="262890" algn="just">
              <a:lnSpc>
                <a:spcPct val="115000"/>
              </a:lnSpc>
              <a:spcAft>
                <a:spcPts val="0"/>
              </a:spcAft>
              <a:tabLst>
                <a:tab pos="173355" algn="l"/>
              </a:tabLst>
            </a:pPr>
            <a:r>
              <a:rPr lang="en-ZA" sz="2000" dirty="0" smtClean="0">
                <a:latin typeface="Arial"/>
                <a:ea typeface="Times New Roman"/>
                <a:cs typeface="Times New Roman"/>
              </a:rPr>
              <a:t>The inclusion of Croatia in the TDCA creates a number of new opportunities for South </a:t>
            </a:r>
            <a:r>
              <a:rPr lang="en-ZA" sz="2000" dirty="0">
                <a:latin typeface="Arial"/>
                <a:ea typeface="Times New Roman"/>
                <a:cs typeface="Times New Roman"/>
              </a:rPr>
              <a:t>African companies </a:t>
            </a:r>
            <a:r>
              <a:rPr lang="en-ZA" sz="2000" dirty="0" smtClean="0">
                <a:latin typeface="Arial"/>
                <a:ea typeface="Times New Roman"/>
                <a:cs typeface="Times New Roman"/>
              </a:rPr>
              <a:t>to expand their exports to Croatia or to establish a new export market. </a:t>
            </a:r>
            <a:endParaRPr lang="en-ZA" sz="2000" dirty="0">
              <a:latin typeface="Calibri"/>
              <a:ea typeface="Times New Roman"/>
              <a:cs typeface="Times New Roman"/>
            </a:endParaRPr>
          </a:p>
          <a:p>
            <a:pPr marL="0" marR="36195" indent="0" algn="just">
              <a:lnSpc>
                <a:spcPct val="115000"/>
              </a:lnSpc>
              <a:spcAft>
                <a:spcPts val="0"/>
              </a:spcAft>
              <a:buNone/>
            </a:pPr>
            <a:endParaRPr lang="en-ZA" sz="2800" dirty="0">
              <a:latin typeface="Calibri"/>
              <a:ea typeface="Times New Roman"/>
              <a:cs typeface="Times New Roman"/>
            </a:endParaRPr>
          </a:p>
          <a:p>
            <a:endParaRPr lang="en-ZA" dirty="0"/>
          </a:p>
        </p:txBody>
      </p:sp>
      <p:sp>
        <p:nvSpPr>
          <p:cNvPr id="4" name="Slide Number Placeholder 3"/>
          <p:cNvSpPr>
            <a:spLocks noGrp="1"/>
          </p:cNvSpPr>
          <p:nvPr>
            <p:ph type="sldNum" sz="quarter" idx="12"/>
          </p:nvPr>
        </p:nvSpPr>
        <p:spPr/>
        <p:txBody>
          <a:bodyPr/>
          <a:lstStyle/>
          <a:p>
            <a:pPr>
              <a:defRPr/>
            </a:pPr>
            <a:fld id="{1BE2A34B-E546-4F45-8B34-9C1CD7EB0D8C}" type="slidenum">
              <a:rPr lang="en-US" smtClean="0"/>
              <a:pPr>
                <a:defRPr/>
              </a:pPr>
              <a:t>11</a:t>
            </a:fld>
            <a:endParaRPr lang="en-US" dirty="0"/>
          </a:p>
        </p:txBody>
      </p:sp>
    </p:spTree>
    <p:extLst>
      <p:ext uri="{BB962C8B-B14F-4D97-AF65-F5344CB8AC3E}">
        <p14:creationId xmlns="" xmlns:p14="http://schemas.microsoft.com/office/powerpoint/2010/main" val="234658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008112"/>
          </a:xfrm>
        </p:spPr>
        <p:txBody>
          <a:bodyPr/>
          <a:lstStyle/>
          <a:p>
            <a:r>
              <a:rPr lang="en-ZA" sz="3600" b="1" dirty="0" smtClean="0">
                <a:latin typeface="Arial" pitchFamily="34" charset="0"/>
                <a:cs typeface="Arial" pitchFamily="34" charset="0"/>
              </a:rPr>
              <a:t>Acronyms used</a:t>
            </a:r>
            <a:endParaRPr lang="en-ZA" sz="3600" b="1" dirty="0">
              <a:latin typeface="Arial" pitchFamily="34" charset="0"/>
              <a:cs typeface="Arial" pitchFamily="34" charset="0"/>
            </a:endParaRPr>
          </a:p>
        </p:txBody>
      </p:sp>
      <p:sp>
        <p:nvSpPr>
          <p:cNvPr id="3" name="Content Placeholder 2"/>
          <p:cNvSpPr>
            <a:spLocks noGrp="1"/>
          </p:cNvSpPr>
          <p:nvPr>
            <p:ph idx="1"/>
          </p:nvPr>
        </p:nvSpPr>
        <p:spPr>
          <a:xfrm>
            <a:off x="755576" y="980728"/>
            <a:ext cx="7560840" cy="4752528"/>
          </a:xfrm>
        </p:spPr>
        <p:txBody>
          <a:bodyPr/>
          <a:lstStyle/>
          <a:p>
            <a:pPr marL="0" indent="0">
              <a:buNone/>
            </a:pPr>
            <a:endParaRPr lang="en-ZA" dirty="0" smtClean="0"/>
          </a:p>
          <a:p>
            <a:pPr algn="just"/>
            <a:r>
              <a:rPr lang="en-ZA" sz="2000" dirty="0" smtClean="0">
                <a:latin typeface="Arial" pitchFamily="34" charset="0"/>
                <a:cs typeface="Arial" pitchFamily="34" charset="0"/>
              </a:rPr>
              <a:t>DTI </a:t>
            </a:r>
            <a:r>
              <a:rPr lang="en-ZA" sz="2000" dirty="0">
                <a:latin typeface="Arial" pitchFamily="34" charset="0"/>
                <a:cs typeface="Arial" pitchFamily="34" charset="0"/>
              </a:rPr>
              <a:t>–Department of Trade and </a:t>
            </a:r>
            <a:r>
              <a:rPr lang="en-ZA" sz="2000" dirty="0" smtClean="0">
                <a:latin typeface="Arial" pitchFamily="34" charset="0"/>
                <a:cs typeface="Arial" pitchFamily="34" charset="0"/>
              </a:rPr>
              <a:t>Industry</a:t>
            </a:r>
          </a:p>
          <a:p>
            <a:pPr algn="just"/>
            <a:r>
              <a:rPr lang="en-ZA" sz="2000" dirty="0" smtClean="0">
                <a:latin typeface="Arial" pitchFamily="34" charset="0"/>
                <a:cs typeface="Arial" pitchFamily="34" charset="0"/>
              </a:rPr>
              <a:t>SA-South Africa</a:t>
            </a:r>
            <a:endParaRPr lang="en-ZA" sz="2000" dirty="0">
              <a:latin typeface="Arial" pitchFamily="34" charset="0"/>
              <a:cs typeface="Arial" pitchFamily="34" charset="0"/>
            </a:endParaRPr>
          </a:p>
          <a:p>
            <a:pPr algn="just"/>
            <a:r>
              <a:rPr lang="en-ZA" sz="2000" dirty="0" smtClean="0">
                <a:latin typeface="Arial" pitchFamily="34" charset="0"/>
                <a:cs typeface="Arial" pitchFamily="34" charset="0"/>
              </a:rPr>
              <a:t>EU </a:t>
            </a:r>
            <a:r>
              <a:rPr lang="en-ZA" sz="2000" dirty="0">
                <a:latin typeface="Arial" pitchFamily="34" charset="0"/>
                <a:cs typeface="Arial" pitchFamily="34" charset="0"/>
              </a:rPr>
              <a:t>–European Union</a:t>
            </a:r>
          </a:p>
          <a:p>
            <a:pPr algn="just"/>
            <a:r>
              <a:rPr lang="en-ZA" sz="2000" dirty="0" smtClean="0">
                <a:latin typeface="Arial" pitchFamily="34" charset="0"/>
                <a:cs typeface="Arial" pitchFamily="34" charset="0"/>
              </a:rPr>
              <a:t>SARS –South African Revenue Service</a:t>
            </a:r>
          </a:p>
          <a:p>
            <a:pPr algn="just"/>
            <a:r>
              <a:rPr lang="en-ZA" sz="2000" dirty="0" smtClean="0">
                <a:latin typeface="Arial" pitchFamily="34" charset="0"/>
                <a:cs typeface="Arial" pitchFamily="34" charset="0"/>
              </a:rPr>
              <a:t>TDCA </a:t>
            </a:r>
            <a:r>
              <a:rPr lang="en-ZA" sz="2000" dirty="0">
                <a:latin typeface="Arial" pitchFamily="34" charset="0"/>
                <a:cs typeface="Arial" pitchFamily="34" charset="0"/>
              </a:rPr>
              <a:t>–Trade Development and Cooperation </a:t>
            </a:r>
            <a:r>
              <a:rPr lang="en-ZA" sz="2000" dirty="0" smtClean="0">
                <a:latin typeface="Arial" pitchFamily="34" charset="0"/>
                <a:cs typeface="Arial" pitchFamily="34" charset="0"/>
              </a:rPr>
              <a:t>Agreement</a:t>
            </a:r>
          </a:p>
          <a:p>
            <a:pPr algn="just"/>
            <a:r>
              <a:rPr lang="en-ZA" sz="2000" dirty="0" smtClean="0">
                <a:latin typeface="Arial" pitchFamily="34" charset="0"/>
                <a:cs typeface="Arial" pitchFamily="34" charset="0"/>
              </a:rPr>
              <a:t>DAFF- Department of Agriculture, Forestry and Fisheries</a:t>
            </a:r>
          </a:p>
          <a:p>
            <a:pPr algn="just"/>
            <a:r>
              <a:rPr lang="en-ZA" sz="2000" dirty="0" smtClean="0">
                <a:latin typeface="Arial" pitchFamily="34" charset="0"/>
                <a:cs typeface="Arial" pitchFamily="34" charset="0"/>
              </a:rPr>
              <a:t>DIRCO-Department of International Relations and Cooperation</a:t>
            </a:r>
          </a:p>
          <a:p>
            <a:pPr algn="just"/>
            <a:r>
              <a:rPr lang="en-ZA" sz="2000" dirty="0" smtClean="0">
                <a:latin typeface="Arial" pitchFamily="34" charset="0"/>
                <a:cs typeface="Arial" pitchFamily="34" charset="0"/>
              </a:rPr>
              <a:t>DOJ-Department of Justice</a:t>
            </a:r>
          </a:p>
          <a:p>
            <a:pPr algn="just"/>
            <a:r>
              <a:rPr lang="en-ZA" sz="2000" dirty="0" smtClean="0">
                <a:latin typeface="Arial" pitchFamily="34" charset="0"/>
                <a:cs typeface="Arial" pitchFamily="34" charset="0"/>
              </a:rPr>
              <a:t>NEDLAC (</a:t>
            </a:r>
            <a:r>
              <a:rPr lang="en-US" altLang="en-US" sz="2000" dirty="0">
                <a:solidFill>
                  <a:srgbClr val="000000"/>
                </a:solidFill>
                <a:latin typeface="Arial" charset="0"/>
              </a:rPr>
              <a:t>National Economic Development and </a:t>
            </a:r>
            <a:r>
              <a:rPr lang="en-US" altLang="en-US" sz="2000" dirty="0" err="1">
                <a:solidFill>
                  <a:srgbClr val="000000"/>
                </a:solidFill>
                <a:latin typeface="Arial" charset="0"/>
              </a:rPr>
              <a:t>Labour</a:t>
            </a:r>
            <a:r>
              <a:rPr lang="en-US" altLang="en-US" sz="2000" dirty="0">
                <a:solidFill>
                  <a:srgbClr val="000000"/>
                </a:solidFill>
                <a:latin typeface="Arial" charset="0"/>
              </a:rPr>
              <a:t> </a:t>
            </a:r>
            <a:r>
              <a:rPr lang="en-US" altLang="en-US" sz="2000" dirty="0" smtClean="0">
                <a:solidFill>
                  <a:srgbClr val="000000"/>
                </a:solidFill>
                <a:latin typeface="Arial" charset="0"/>
              </a:rPr>
              <a:t>Council)</a:t>
            </a:r>
            <a:endParaRPr lang="en-ZA"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BE2A34B-E546-4F45-8B34-9C1CD7EB0D8C}" type="slidenum">
              <a:rPr lang="en-US" smtClean="0"/>
              <a:pPr>
                <a:defRPr/>
              </a:pPr>
              <a:t>12</a:t>
            </a:fld>
            <a:endParaRPr lang="en-US" dirty="0"/>
          </a:p>
        </p:txBody>
      </p:sp>
    </p:spTree>
    <p:extLst>
      <p:ext uri="{BB962C8B-B14F-4D97-AF65-F5344CB8AC3E}">
        <p14:creationId xmlns="" xmlns:p14="http://schemas.microsoft.com/office/powerpoint/2010/main" val="362560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02CF60EC-09B8-4BF2-9C2B-1454EFAF4133}" type="slidenum">
              <a:rPr lang="en-US"/>
              <a:pPr>
                <a:defRPr/>
              </a:pPr>
              <a:t>13</a:t>
            </a:fld>
            <a:endParaRPr lang="en-US" dirty="0"/>
          </a:p>
        </p:txBody>
      </p:sp>
      <p:sp>
        <p:nvSpPr>
          <p:cNvPr id="69636" name="Rectangle 4"/>
          <p:cNvSpPr>
            <a:spLocks noGrp="1" noChangeArrowheads="1"/>
          </p:cNvSpPr>
          <p:nvPr>
            <p:ph type="body" idx="1"/>
          </p:nvPr>
        </p:nvSpPr>
        <p:spPr>
          <a:xfrm>
            <a:off x="684213" y="2132856"/>
            <a:ext cx="7772400" cy="1656185"/>
          </a:xfrm>
          <a:gradFill rotWithShape="0">
            <a:gsLst>
              <a:gs pos="0">
                <a:srgbClr val="99CC00"/>
              </a:gs>
              <a:gs pos="50000">
                <a:schemeClr val="bg1"/>
              </a:gs>
              <a:gs pos="100000">
                <a:srgbClr val="99CC00"/>
              </a:gs>
            </a:gsLst>
            <a:lin ang="5400000" scaled="1"/>
          </a:gradFill>
          <a:ln w="85725">
            <a:solidFill>
              <a:schemeClr val="tx1"/>
            </a:solidFill>
          </a:ln>
        </p:spPr>
        <p:txBody>
          <a:bodyPr/>
          <a:lstStyle/>
          <a:p>
            <a:pPr algn="ctr" eaLnBrk="1" hangingPunct="1">
              <a:buFontTx/>
              <a:buNone/>
              <a:defRPr/>
            </a:pPr>
            <a:endParaRPr lang="en-US" b="1" dirty="0" smtClean="0">
              <a:latin typeface="Arial" charset="0"/>
            </a:endParaRPr>
          </a:p>
          <a:p>
            <a:pPr algn="ctr" eaLnBrk="1" hangingPunct="1">
              <a:buFontTx/>
              <a:buNone/>
              <a:defRPr/>
            </a:pPr>
            <a:r>
              <a:rPr lang="en-US" b="1" dirty="0" smtClean="0">
                <a:latin typeface="Arial" charset="0"/>
              </a:rPr>
              <a:t>THANK YOU </a:t>
            </a:r>
          </a:p>
          <a:p>
            <a:pPr algn="ctr" eaLnBrk="1" hangingPunct="1">
              <a:defRPr/>
            </a:pPr>
            <a:endParaRPr lang="en-US" b="1" dirty="0" smtClean="0">
              <a:latin typeface="Arial" charset="0"/>
            </a:endParaRPr>
          </a:p>
          <a:p>
            <a:pPr algn="ctr" eaLnBrk="1" hangingPunct="1">
              <a:buFontTx/>
              <a:buNone/>
              <a:defRPr/>
            </a:pPr>
            <a:r>
              <a:rPr lang="en-US" b="1" dirty="0" smtClean="0">
                <a:latin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1305CCA9-549F-4838-97B8-E3C9C8FE9C10}" type="slidenum">
              <a:rPr lang="en-US"/>
              <a:pPr>
                <a:defRPr/>
              </a:pPr>
              <a:t>2</a:t>
            </a:fld>
            <a:endParaRPr lang="en-US" dirty="0"/>
          </a:p>
        </p:txBody>
      </p:sp>
      <p:sp>
        <p:nvSpPr>
          <p:cNvPr id="3075" name="Rectangle 2"/>
          <p:cNvSpPr>
            <a:spLocks noGrp="1" noChangeArrowheads="1"/>
          </p:cNvSpPr>
          <p:nvPr>
            <p:ph type="title" idx="4294967295"/>
          </p:nvPr>
        </p:nvSpPr>
        <p:spPr>
          <a:xfrm>
            <a:off x="685800" y="214313"/>
            <a:ext cx="7772400" cy="1143000"/>
          </a:xfrm>
        </p:spPr>
        <p:txBody>
          <a:bodyPr/>
          <a:lstStyle/>
          <a:p>
            <a:r>
              <a:rPr lang="en-US" sz="3200" b="1" dirty="0" smtClean="0">
                <a:solidFill>
                  <a:schemeClr val="tx1"/>
                </a:solidFill>
                <a:latin typeface="Arial" pitchFamily="34" charset="0"/>
              </a:rPr>
              <a:t>Outline of the presentation</a:t>
            </a:r>
          </a:p>
        </p:txBody>
      </p:sp>
      <p:sp>
        <p:nvSpPr>
          <p:cNvPr id="3076" name="Rectangle 3"/>
          <p:cNvSpPr>
            <a:spLocks noGrp="1" noChangeArrowheads="1"/>
          </p:cNvSpPr>
          <p:nvPr>
            <p:ph type="body" idx="4294967295"/>
          </p:nvPr>
        </p:nvSpPr>
        <p:spPr>
          <a:xfrm>
            <a:off x="611560" y="1196752"/>
            <a:ext cx="7846640" cy="3384377"/>
          </a:xfrm>
        </p:spPr>
        <p:txBody>
          <a:bodyPr>
            <a:noAutofit/>
          </a:bodyPr>
          <a:lstStyle/>
          <a:p>
            <a:pPr marL="0" indent="0">
              <a:buNone/>
              <a:defRPr/>
            </a:pPr>
            <a:endParaRPr lang="en-US" sz="2600" dirty="0" smtClean="0">
              <a:latin typeface="Arial" pitchFamily="34" charset="0"/>
            </a:endParaRPr>
          </a:p>
          <a:p>
            <a:pPr>
              <a:defRPr/>
            </a:pPr>
            <a:r>
              <a:rPr lang="en-ZA" sz="1800" dirty="0" smtClean="0">
                <a:latin typeface="Arial" pitchFamily="34" charset="0"/>
              </a:rPr>
              <a:t>Background of the TDCA</a:t>
            </a:r>
          </a:p>
          <a:p>
            <a:pPr>
              <a:defRPr/>
            </a:pPr>
            <a:r>
              <a:rPr lang="en-ZA" sz="1800" dirty="0" smtClean="0">
                <a:latin typeface="Arial" pitchFamily="34" charset="0"/>
              </a:rPr>
              <a:t>Scope </a:t>
            </a:r>
            <a:r>
              <a:rPr lang="en-ZA" sz="2000" dirty="0" smtClean="0">
                <a:latin typeface="Arial" pitchFamily="34" charset="0"/>
              </a:rPr>
              <a:t>of</a:t>
            </a:r>
            <a:r>
              <a:rPr lang="en-ZA" sz="1800" dirty="0" smtClean="0">
                <a:latin typeface="Arial" pitchFamily="34" charset="0"/>
              </a:rPr>
              <a:t> the TDCA</a:t>
            </a:r>
          </a:p>
          <a:p>
            <a:pPr>
              <a:defRPr/>
            </a:pPr>
            <a:r>
              <a:rPr lang="en-ZA" sz="1800" dirty="0" smtClean="0">
                <a:latin typeface="Arial" pitchFamily="34" charset="0"/>
              </a:rPr>
              <a:t>Objectives </a:t>
            </a:r>
            <a:r>
              <a:rPr lang="en-ZA" sz="1800" dirty="0">
                <a:latin typeface="Arial" pitchFamily="34" charset="0"/>
              </a:rPr>
              <a:t>of the TDCA</a:t>
            </a:r>
          </a:p>
          <a:p>
            <a:pPr>
              <a:defRPr/>
            </a:pPr>
            <a:r>
              <a:rPr lang="en-ZA" sz="1800" dirty="0" smtClean="0">
                <a:latin typeface="Arial" pitchFamily="34" charset="0"/>
              </a:rPr>
              <a:t>Benefits </a:t>
            </a:r>
            <a:r>
              <a:rPr lang="en-ZA" sz="1800" dirty="0">
                <a:latin typeface="Arial" pitchFamily="34" charset="0"/>
              </a:rPr>
              <a:t>of the </a:t>
            </a:r>
            <a:r>
              <a:rPr lang="en-ZA" sz="1800" dirty="0" smtClean="0">
                <a:latin typeface="Arial" pitchFamily="34" charset="0"/>
              </a:rPr>
              <a:t>TDCA </a:t>
            </a:r>
          </a:p>
          <a:p>
            <a:pPr>
              <a:defRPr/>
            </a:pPr>
            <a:r>
              <a:rPr lang="en-ZA" sz="1800" dirty="0" smtClean="0">
                <a:latin typeface="Arial" pitchFamily="34" charset="0"/>
              </a:rPr>
              <a:t>EU enlargements</a:t>
            </a:r>
          </a:p>
          <a:p>
            <a:pPr>
              <a:defRPr/>
            </a:pPr>
            <a:r>
              <a:rPr lang="en-ZA" sz="1800" dirty="0" smtClean="0">
                <a:latin typeface="Arial" pitchFamily="34" charset="0"/>
              </a:rPr>
              <a:t>Opportunities and Challenges</a:t>
            </a:r>
          </a:p>
          <a:p>
            <a:pPr>
              <a:defRPr/>
            </a:pPr>
            <a:r>
              <a:rPr lang="en-ZA" sz="1800" dirty="0" smtClean="0">
                <a:latin typeface="Arial" pitchFamily="34" charset="0"/>
              </a:rPr>
              <a:t>Consultations</a:t>
            </a:r>
          </a:p>
          <a:p>
            <a:pPr>
              <a:defRPr/>
            </a:pPr>
            <a:r>
              <a:rPr lang="en-ZA" sz="1800" dirty="0" smtClean="0">
                <a:latin typeface="Arial" pitchFamily="34" charset="0"/>
              </a:rPr>
              <a:t>Implementation</a:t>
            </a:r>
          </a:p>
          <a:p>
            <a:pPr>
              <a:defRPr/>
            </a:pPr>
            <a:r>
              <a:rPr lang="en-ZA" sz="1800" dirty="0" smtClean="0">
                <a:latin typeface="Arial" pitchFamily="34" charset="0"/>
              </a:rPr>
              <a:t>Conclusion</a:t>
            </a:r>
          </a:p>
          <a:p>
            <a:pPr>
              <a:defRPr/>
            </a:pPr>
            <a:endParaRPr lang="en-ZA" sz="2600" dirty="0" smtClean="0">
              <a:latin typeface="Arial" pitchFamily="34" charset="0"/>
            </a:endParaRPr>
          </a:p>
          <a:p>
            <a:pPr>
              <a:defRPr/>
            </a:pPr>
            <a:endParaRPr lang="en-ZA" sz="2000" dirty="0" smtClean="0">
              <a:latin typeface="Arial" pitchFamily="34" charset="0"/>
            </a:endParaRPr>
          </a:p>
          <a:p>
            <a:pPr>
              <a:defRPr/>
            </a:pPr>
            <a:endParaRPr lang="en-ZA" sz="2000" dirty="0">
              <a:latin typeface="Arial" pitchFamily="34" charset="0"/>
            </a:endParaRPr>
          </a:p>
          <a:p>
            <a:pPr marL="0" indent="0">
              <a:buNone/>
              <a:defRPr/>
            </a:pPr>
            <a:endParaRPr lang="en-ZA" sz="2400" dirty="0">
              <a:latin typeface="Arial" pitchFamily="34" charset="0"/>
            </a:endParaRPr>
          </a:p>
          <a:p>
            <a:pPr marL="0" indent="0">
              <a:buNone/>
              <a:defRPr/>
            </a:pPr>
            <a:endParaRPr lang="en-US" sz="2400" dirty="0" smtClean="0">
              <a:latin typeface="Arial" pitchFamily="34" charset="0"/>
            </a:endParaRPr>
          </a:p>
          <a:p>
            <a:pPr>
              <a:buFontTx/>
              <a:buNone/>
              <a:defRPr/>
            </a:pPr>
            <a:endParaRPr lang="en-US" sz="2400" dirty="0" smtClean="0">
              <a:solidFill>
                <a:srgbClr val="FF3300"/>
              </a:solidFill>
              <a:latin typeface="Arial" pitchFamily="34" charset="0"/>
            </a:endParaRPr>
          </a:p>
        </p:txBody>
      </p:sp>
      <p:sp>
        <p:nvSpPr>
          <p:cNvPr id="2" name="Rectangle 1"/>
          <p:cNvSpPr/>
          <p:nvPr/>
        </p:nvSpPr>
        <p:spPr>
          <a:xfrm>
            <a:off x="5724128" y="3228945"/>
            <a:ext cx="1121090" cy="1631216"/>
          </a:xfrm>
          <a:prstGeom prst="rect">
            <a:avLst/>
          </a:prstGeom>
        </p:spPr>
        <p:txBody>
          <a:bodyPr wrap="square">
            <a:spAutoFit/>
          </a:bodyPr>
          <a:lstStyle/>
          <a:p>
            <a:r>
              <a:rPr lang="en-US" sz="2000" kern="0" dirty="0" smtClean="0">
                <a:solidFill>
                  <a:srgbClr val="FFFFFF"/>
                </a:solidFill>
                <a:latin typeface="Arial Black" pitchFamily="34" charset="0"/>
                <a:ea typeface="+mj-ea"/>
                <a:cs typeface="+mj-cs"/>
              </a:rPr>
              <a:t>Global Governance Committee</a:t>
            </a:r>
            <a:r>
              <a:rPr lang="en-US" sz="2000" kern="0" dirty="0" smtClean="0">
                <a:solidFill>
                  <a:srgbClr val="FFFFFF"/>
                </a:solidFill>
                <a:ea typeface="+mj-ea"/>
                <a:cs typeface="+mj-cs"/>
              </a:rPr>
              <a:t> </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defRPr>
            </a:lvl1pPr>
            <a:lvl2pPr marL="742950" indent="-285750" eaLnBrk="0" hangingPunct="0">
              <a:defRPr sz="2400">
                <a:solidFill>
                  <a:schemeClr val="tx1"/>
                </a:solidFill>
                <a:latin typeface="Times" charset="0"/>
              </a:defRPr>
            </a:lvl2pPr>
            <a:lvl3pPr marL="1143000" indent="-228600" eaLnBrk="0" hangingPunct="0">
              <a:defRPr sz="2400">
                <a:solidFill>
                  <a:schemeClr val="tx1"/>
                </a:solidFill>
                <a:latin typeface="Times" charset="0"/>
              </a:defRPr>
            </a:lvl3pPr>
            <a:lvl4pPr marL="1600200" indent="-228600" eaLnBrk="0" hangingPunct="0">
              <a:defRPr sz="2400">
                <a:solidFill>
                  <a:schemeClr val="tx1"/>
                </a:solidFill>
                <a:latin typeface="Times" charset="0"/>
              </a:defRPr>
            </a:lvl4pPr>
            <a:lvl5pPr marL="2057400" indent="-228600" eaLnBrk="0" hangingPunct="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fld id="{74708EDD-EE3C-4AD4-9BD7-B689CAF02202}" type="slidenum">
              <a:rPr lang="en-US" sz="1400" smtClean="0">
                <a:solidFill>
                  <a:srgbClr val="000000"/>
                </a:solidFill>
              </a:rPr>
              <a:pPr>
                <a:defRPr/>
              </a:pPr>
              <a:t>3</a:t>
            </a:fld>
            <a:endParaRPr lang="en-US" sz="1400" dirty="0" smtClean="0">
              <a:solidFill>
                <a:srgbClr val="000000"/>
              </a:solidFill>
            </a:endParaRPr>
          </a:p>
        </p:txBody>
      </p:sp>
      <p:sp>
        <p:nvSpPr>
          <p:cNvPr id="4099" name="Rectangle 2"/>
          <p:cNvSpPr>
            <a:spLocks noGrp="1" noChangeArrowheads="1"/>
          </p:cNvSpPr>
          <p:nvPr>
            <p:ph type="title"/>
          </p:nvPr>
        </p:nvSpPr>
        <p:spPr>
          <a:xfrm>
            <a:off x="1000125" y="0"/>
            <a:ext cx="7772400" cy="1143000"/>
          </a:xfrm>
        </p:spPr>
        <p:txBody>
          <a:bodyPr/>
          <a:lstStyle/>
          <a:p>
            <a:pPr eaLnBrk="1" hangingPunct="1"/>
            <a:r>
              <a:rPr lang="en-US" altLang="en-US" sz="3600" b="1" dirty="0" smtClean="0">
                <a:solidFill>
                  <a:schemeClr val="tx1"/>
                </a:solidFill>
                <a:latin typeface="Arial" charset="0"/>
              </a:rPr>
              <a:t>Background of the TDCA</a:t>
            </a:r>
          </a:p>
        </p:txBody>
      </p:sp>
      <p:sp>
        <p:nvSpPr>
          <p:cNvPr id="3076" name="Rectangle 3"/>
          <p:cNvSpPr>
            <a:spLocks noGrp="1" noChangeArrowheads="1"/>
          </p:cNvSpPr>
          <p:nvPr>
            <p:ph type="body" idx="1"/>
          </p:nvPr>
        </p:nvSpPr>
        <p:spPr>
          <a:xfrm>
            <a:off x="539750" y="1125538"/>
            <a:ext cx="8135938" cy="4967287"/>
          </a:xfrm>
        </p:spPr>
        <p:txBody>
          <a:bodyPr/>
          <a:lstStyle/>
          <a:p>
            <a:pPr marL="457200" indent="-457200" algn="just" eaLnBrk="1" hangingPunct="1">
              <a:defRPr/>
            </a:pPr>
            <a:r>
              <a:rPr lang="en-ZA" sz="2000" dirty="0" smtClean="0">
                <a:solidFill>
                  <a:srgbClr val="000000"/>
                </a:solidFill>
                <a:latin typeface="Arial" charset="0"/>
              </a:rPr>
              <a:t>SA-EU trade relations are governed by the TDCA which provides </a:t>
            </a:r>
            <a:r>
              <a:rPr lang="en-ZA" sz="2000" dirty="0">
                <a:solidFill>
                  <a:srgbClr val="000000"/>
                </a:solidFill>
                <a:latin typeface="Arial" charset="0"/>
              </a:rPr>
              <a:t>for the establishment of </a:t>
            </a:r>
            <a:r>
              <a:rPr lang="en-ZA" sz="2000" dirty="0" smtClean="0">
                <a:solidFill>
                  <a:srgbClr val="000000"/>
                </a:solidFill>
                <a:latin typeface="Arial" charset="0"/>
              </a:rPr>
              <a:t>a FTA over</a:t>
            </a:r>
            <a:r>
              <a:rPr lang="en-ZA" sz="2000" b="1" dirty="0" smtClean="0">
                <a:solidFill>
                  <a:srgbClr val="000000"/>
                </a:solidFill>
                <a:latin typeface="Arial" charset="0"/>
              </a:rPr>
              <a:t> </a:t>
            </a:r>
            <a:r>
              <a:rPr lang="en-ZA" sz="2000" dirty="0">
                <a:solidFill>
                  <a:srgbClr val="000000"/>
                </a:solidFill>
                <a:latin typeface="Arial" charset="0"/>
              </a:rPr>
              <a:t>a transitional period of 12 years</a:t>
            </a:r>
            <a:r>
              <a:rPr lang="en-ZA" sz="2000" dirty="0" smtClean="0">
                <a:solidFill>
                  <a:srgbClr val="000000"/>
                </a:solidFill>
                <a:latin typeface="Arial" charset="0"/>
              </a:rPr>
              <a:t>.</a:t>
            </a:r>
          </a:p>
          <a:p>
            <a:pPr marL="457200" indent="-457200" algn="just" eaLnBrk="1" hangingPunct="1">
              <a:defRPr/>
            </a:pPr>
            <a:r>
              <a:rPr lang="en-ZA" sz="2000" dirty="0">
                <a:solidFill>
                  <a:srgbClr val="000000"/>
                </a:solidFill>
                <a:latin typeface="Arial" charset="0"/>
              </a:rPr>
              <a:t>The TDCA is one of the most ambitious cooperation agreements ever concluded with a third country. </a:t>
            </a:r>
            <a:endParaRPr lang="en-ZA" sz="2000" dirty="0" smtClean="0">
              <a:solidFill>
                <a:srgbClr val="000000"/>
              </a:solidFill>
              <a:latin typeface="Arial" charset="0"/>
            </a:endParaRPr>
          </a:p>
          <a:p>
            <a:pPr marL="457200" indent="-457200" algn="just" eaLnBrk="1" hangingPunct="1">
              <a:defRPr/>
            </a:pPr>
            <a:r>
              <a:rPr lang="en-ZA" sz="2000" dirty="0" smtClean="0">
                <a:solidFill>
                  <a:srgbClr val="000000"/>
                </a:solidFill>
                <a:latin typeface="Arial" charset="0"/>
              </a:rPr>
              <a:t>Entered </a:t>
            </a:r>
            <a:r>
              <a:rPr lang="en-ZA" sz="2000" dirty="0">
                <a:solidFill>
                  <a:srgbClr val="000000"/>
                </a:solidFill>
                <a:latin typeface="Arial" charset="0"/>
              </a:rPr>
              <a:t>into force on 1 May </a:t>
            </a:r>
            <a:r>
              <a:rPr lang="en-ZA" sz="2000" dirty="0" smtClean="0">
                <a:solidFill>
                  <a:srgbClr val="000000"/>
                </a:solidFill>
                <a:latin typeface="Arial" charset="0"/>
              </a:rPr>
              <a:t>2004 and the full implementation of the TDCA has been effective since end of 2012.</a:t>
            </a:r>
          </a:p>
          <a:p>
            <a:pPr marL="457200" indent="-457200" algn="just" eaLnBrk="1" hangingPunct="1">
              <a:defRPr/>
            </a:pPr>
            <a:r>
              <a:rPr lang="en-ZA" sz="2000" dirty="0" smtClean="0">
                <a:solidFill>
                  <a:srgbClr val="000000"/>
                </a:solidFill>
                <a:latin typeface="Arial" charset="0"/>
              </a:rPr>
              <a:t>The agreement provides for the liberalisation of 95% of the EU’s imports from SA  within ten years, and 86% of South Africa’s imports from the EU in 12 years, which came into full effect in 2012.</a:t>
            </a:r>
            <a:endParaRPr lang="en-GB" sz="2000" dirty="0" smtClean="0">
              <a:latin typeface="Arial" pitchFamily="34" charset="0"/>
              <a:cs typeface="Arial" pitchFamily="34" charset="0"/>
            </a:endParaRPr>
          </a:p>
          <a:p>
            <a:pPr marL="457200" lvl="0" indent="-457200" eaLnBrk="1" hangingPunct="1">
              <a:lnSpc>
                <a:spcPct val="80000"/>
              </a:lnSpc>
            </a:pPr>
            <a:r>
              <a:rPr lang="en-GB" sz="2000" dirty="0" smtClean="0"/>
              <a:t> </a:t>
            </a:r>
            <a:r>
              <a:rPr lang="en-US" altLang="en-US" sz="2000" dirty="0">
                <a:solidFill>
                  <a:srgbClr val="000000"/>
                </a:solidFill>
                <a:latin typeface="Arial" charset="0"/>
              </a:rPr>
              <a:t>Tariff cuts as set out in SA’s trade offer are implemented by </a:t>
            </a:r>
            <a:r>
              <a:rPr lang="en-US" altLang="en-US" sz="2000" dirty="0" smtClean="0">
                <a:solidFill>
                  <a:srgbClr val="000000"/>
                </a:solidFill>
                <a:latin typeface="Arial" charset="0"/>
              </a:rPr>
              <a:t> SARS.</a:t>
            </a:r>
            <a:endParaRPr lang="en-US" altLang="en-US" sz="2000" dirty="0">
              <a:solidFill>
                <a:srgbClr val="000000"/>
              </a:solidFill>
              <a:latin typeface="Arial" charset="0"/>
            </a:endParaRPr>
          </a:p>
          <a:p>
            <a:pPr marL="457200" lvl="0" indent="-457200" eaLnBrk="1" hangingPunct="1">
              <a:lnSpc>
                <a:spcPct val="80000"/>
              </a:lnSpc>
            </a:pPr>
            <a:r>
              <a:rPr lang="en-US" altLang="en-US" sz="2000" dirty="0" smtClean="0">
                <a:solidFill>
                  <a:srgbClr val="000000"/>
                </a:solidFill>
                <a:latin typeface="Arial" charset="0"/>
              </a:rPr>
              <a:t>Agricultural quotas are </a:t>
            </a:r>
            <a:r>
              <a:rPr lang="en-US" altLang="en-US" sz="2000" dirty="0">
                <a:solidFill>
                  <a:srgbClr val="000000"/>
                </a:solidFill>
                <a:latin typeface="Arial" charset="0"/>
              </a:rPr>
              <a:t>administered by </a:t>
            </a:r>
            <a:r>
              <a:rPr lang="en-US" altLang="en-US" sz="2000" dirty="0" smtClean="0">
                <a:solidFill>
                  <a:srgbClr val="000000"/>
                </a:solidFill>
                <a:latin typeface="Arial" charset="0"/>
              </a:rPr>
              <a:t>DAFF.</a:t>
            </a:r>
            <a:endParaRPr lang="en-US" altLang="en-US" sz="2000" dirty="0">
              <a:solidFill>
                <a:srgbClr val="000000"/>
              </a:solidFill>
              <a:latin typeface="Arial" charset="0"/>
            </a:endParaRPr>
          </a:p>
          <a:p>
            <a:pPr marL="457200" lvl="0" indent="-457200" eaLnBrk="1" hangingPunct="1">
              <a:lnSpc>
                <a:spcPct val="80000"/>
              </a:lnSpc>
              <a:buNone/>
            </a:pPr>
            <a:endParaRPr lang="en-US" altLang="en-US" sz="2000" b="1" dirty="0">
              <a:solidFill>
                <a:srgbClr val="000000"/>
              </a:solidFill>
              <a:latin typeface="Arial" charset="0"/>
            </a:endParaRPr>
          </a:p>
          <a:p>
            <a:pPr>
              <a:spcBef>
                <a:spcPct val="0"/>
              </a:spcBef>
              <a:buFontTx/>
              <a:buNone/>
              <a:defRPr/>
            </a:pPr>
            <a:endParaRPr lang="en-GB" sz="2400" dirty="0" smtClean="0"/>
          </a:p>
          <a:p>
            <a:pPr>
              <a:lnSpc>
                <a:spcPct val="80000"/>
              </a:lnSpc>
              <a:spcBef>
                <a:spcPct val="0"/>
              </a:spcBef>
              <a:defRPr/>
            </a:pPr>
            <a:endParaRPr lang="en-US" sz="2600" dirty="0" smtClean="0">
              <a:latin typeface="Arial" charset="0"/>
            </a:endParaRPr>
          </a:p>
        </p:txBody>
      </p:sp>
    </p:spTree>
    <p:extLst>
      <p:ext uri="{BB962C8B-B14F-4D97-AF65-F5344CB8AC3E}">
        <p14:creationId xmlns="" xmlns:p14="http://schemas.microsoft.com/office/powerpoint/2010/main" val="291073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008112"/>
          </a:xfrm>
        </p:spPr>
        <p:txBody>
          <a:bodyPr/>
          <a:lstStyle/>
          <a:p>
            <a:r>
              <a:rPr lang="en-ZA" sz="3600" b="1" dirty="0" smtClean="0">
                <a:latin typeface="Arial" panose="020B0604020202020204" pitchFamily="34" charset="0"/>
                <a:cs typeface="Arial" panose="020B0604020202020204" pitchFamily="34" charset="0"/>
              </a:rPr>
              <a:t>Scope of the TDCA</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556792"/>
            <a:ext cx="7846640" cy="4104456"/>
          </a:xfrm>
        </p:spPr>
        <p:txBody>
          <a:bodyPr/>
          <a:lstStyle/>
          <a:p>
            <a:pPr marL="457200" lvl="0" indent="-457200" eaLnBrk="1" hangingPunct="1">
              <a:lnSpc>
                <a:spcPct val="80000"/>
              </a:lnSpc>
            </a:pPr>
            <a:r>
              <a:rPr lang="en-US" altLang="en-US" sz="2000" dirty="0">
                <a:solidFill>
                  <a:srgbClr val="000000"/>
                </a:solidFill>
                <a:latin typeface="Arial" pitchFamily="34" charset="0"/>
              </a:rPr>
              <a:t>The scope of the Agreement </a:t>
            </a:r>
            <a:r>
              <a:rPr lang="en-US" altLang="en-US" sz="2000" dirty="0" smtClean="0">
                <a:solidFill>
                  <a:srgbClr val="000000"/>
                </a:solidFill>
                <a:latin typeface="Arial" pitchFamily="34" charset="0"/>
              </a:rPr>
              <a:t>covers </a:t>
            </a:r>
            <a:r>
              <a:rPr lang="en-US" altLang="en-US" sz="2000" dirty="0">
                <a:solidFill>
                  <a:srgbClr val="000000"/>
                </a:solidFill>
                <a:latin typeface="Arial" pitchFamily="34" charset="0"/>
              </a:rPr>
              <a:t>about 90% of current </a:t>
            </a:r>
            <a:r>
              <a:rPr lang="en-US" altLang="en-US" sz="2000" dirty="0" smtClean="0">
                <a:solidFill>
                  <a:srgbClr val="000000"/>
                </a:solidFill>
                <a:latin typeface="Arial" pitchFamily="34" charset="0"/>
              </a:rPr>
              <a:t>trade between </a:t>
            </a:r>
            <a:r>
              <a:rPr lang="en-US" altLang="en-US" sz="2000" dirty="0">
                <a:solidFill>
                  <a:srgbClr val="000000"/>
                </a:solidFill>
                <a:latin typeface="Arial" pitchFamily="34" charset="0"/>
              </a:rPr>
              <a:t>SA &amp; the EU</a:t>
            </a:r>
            <a:r>
              <a:rPr lang="en-US" altLang="en-US" sz="2000" dirty="0" smtClean="0">
                <a:solidFill>
                  <a:srgbClr val="000000"/>
                </a:solidFill>
                <a:latin typeface="Arial" pitchFamily="34" charset="0"/>
              </a:rPr>
              <a:t>.</a:t>
            </a:r>
          </a:p>
          <a:p>
            <a:pPr marL="0" lvl="0" indent="0" eaLnBrk="1" hangingPunct="1">
              <a:lnSpc>
                <a:spcPct val="80000"/>
              </a:lnSpc>
              <a:buNone/>
            </a:pPr>
            <a:endParaRPr lang="en-US" altLang="en-US" sz="2000" dirty="0">
              <a:solidFill>
                <a:srgbClr val="000000"/>
              </a:solidFill>
              <a:latin typeface="Arial" pitchFamily="34" charset="0"/>
            </a:endParaRPr>
          </a:p>
          <a:p>
            <a:pPr marL="457200" lvl="0" indent="-457200" eaLnBrk="1" hangingPunct="1">
              <a:lnSpc>
                <a:spcPct val="80000"/>
              </a:lnSpc>
            </a:pPr>
            <a:r>
              <a:rPr lang="en-US" altLang="en-US" sz="2000" dirty="0" smtClean="0">
                <a:solidFill>
                  <a:srgbClr val="000000"/>
                </a:solidFill>
                <a:latin typeface="Arial" pitchFamily="34" charset="0"/>
              </a:rPr>
              <a:t>Agreement </a:t>
            </a:r>
            <a:r>
              <a:rPr lang="en-US" altLang="en-US" sz="2000" dirty="0">
                <a:solidFill>
                  <a:srgbClr val="000000"/>
                </a:solidFill>
                <a:latin typeface="Arial" pitchFamily="34" charset="0"/>
              </a:rPr>
              <a:t>covers a wide field of cooperation, which includes</a:t>
            </a:r>
            <a:r>
              <a:rPr lang="en-US" altLang="en-US" sz="2000" dirty="0" smtClean="0">
                <a:solidFill>
                  <a:srgbClr val="000000"/>
                </a:solidFill>
                <a:latin typeface="Arial" pitchFamily="34" charset="0"/>
              </a:rPr>
              <a:t>:</a:t>
            </a:r>
          </a:p>
          <a:p>
            <a:pPr marL="0" lvl="0" indent="0" eaLnBrk="1" hangingPunct="1">
              <a:lnSpc>
                <a:spcPct val="80000"/>
              </a:lnSpc>
              <a:buNone/>
            </a:pPr>
            <a:endParaRPr lang="en-US" altLang="en-US" sz="2000" dirty="0">
              <a:solidFill>
                <a:srgbClr val="000000"/>
              </a:solidFill>
              <a:latin typeface="Arial" pitchFamily="34" charset="0"/>
            </a:endParaRPr>
          </a:p>
          <a:p>
            <a:pPr marL="857250" lvl="1" indent="-457200" algn="just" eaLnBrk="1" hangingPunct="1">
              <a:lnSpc>
                <a:spcPct val="80000"/>
              </a:lnSpc>
              <a:buFontTx/>
              <a:buChar char="-"/>
            </a:pPr>
            <a:r>
              <a:rPr lang="en-ZA" altLang="en-US" sz="2000" dirty="0">
                <a:solidFill>
                  <a:srgbClr val="000000"/>
                </a:solidFill>
                <a:latin typeface="Arial" pitchFamily="34" charset="0"/>
              </a:rPr>
              <a:t>Trade related </a:t>
            </a:r>
            <a:r>
              <a:rPr lang="en-ZA" altLang="en-US" sz="2000" dirty="0" smtClean="0">
                <a:solidFill>
                  <a:srgbClr val="000000"/>
                </a:solidFill>
                <a:latin typeface="Arial" pitchFamily="34" charset="0"/>
              </a:rPr>
              <a:t>issues like competition and intellectual property.</a:t>
            </a:r>
            <a:endParaRPr lang="en-US" altLang="en-US" sz="2000" dirty="0" smtClean="0">
              <a:solidFill>
                <a:srgbClr val="000000"/>
              </a:solidFill>
              <a:latin typeface="Arial" pitchFamily="34" charset="0"/>
            </a:endParaRPr>
          </a:p>
          <a:p>
            <a:pPr marL="857250" lvl="1" indent="-457200" algn="just" eaLnBrk="1" hangingPunct="1">
              <a:lnSpc>
                <a:spcPct val="80000"/>
              </a:lnSpc>
              <a:buFontTx/>
              <a:buChar char="-"/>
            </a:pPr>
            <a:r>
              <a:rPr lang="en-US" altLang="en-US" sz="2000" dirty="0" smtClean="0">
                <a:solidFill>
                  <a:srgbClr val="000000"/>
                </a:solidFill>
                <a:latin typeface="Arial" pitchFamily="34" charset="0"/>
              </a:rPr>
              <a:t>Financial </a:t>
            </a:r>
            <a:r>
              <a:rPr lang="en-US" altLang="en-US" sz="2000" dirty="0">
                <a:solidFill>
                  <a:srgbClr val="000000"/>
                </a:solidFill>
                <a:latin typeface="Arial" pitchFamily="34" charset="0"/>
              </a:rPr>
              <a:t>assistance &amp; development cooperation.</a:t>
            </a:r>
          </a:p>
          <a:p>
            <a:pPr marL="857250" lvl="1" indent="-457200" algn="just" eaLnBrk="1" hangingPunct="1">
              <a:lnSpc>
                <a:spcPct val="80000"/>
              </a:lnSpc>
              <a:buFontTx/>
              <a:buChar char="-"/>
            </a:pPr>
            <a:r>
              <a:rPr lang="en-US" altLang="en-US" sz="2000" dirty="0" smtClean="0">
                <a:solidFill>
                  <a:srgbClr val="000000"/>
                </a:solidFill>
                <a:latin typeface="Arial" pitchFamily="34" charset="0"/>
              </a:rPr>
              <a:t>Economic </a:t>
            </a:r>
            <a:r>
              <a:rPr lang="en-US" altLang="en-US" sz="2000" dirty="0">
                <a:solidFill>
                  <a:srgbClr val="000000"/>
                </a:solidFill>
                <a:latin typeface="Arial" pitchFamily="34" charset="0"/>
              </a:rPr>
              <a:t>cooperation: facilitating the restructuring &amp; modernization of SA industry </a:t>
            </a:r>
            <a:r>
              <a:rPr lang="en-US" altLang="en-US" sz="2000" dirty="0" smtClean="0">
                <a:solidFill>
                  <a:srgbClr val="000000"/>
                </a:solidFill>
                <a:latin typeface="Arial" pitchFamily="34" charset="0"/>
              </a:rPr>
              <a:t>etc.</a:t>
            </a:r>
            <a:endParaRPr lang="en-US" altLang="en-US" sz="2000" dirty="0">
              <a:solidFill>
                <a:srgbClr val="000000"/>
              </a:solidFill>
              <a:latin typeface="Arial" pitchFamily="34" charset="0"/>
            </a:endParaRPr>
          </a:p>
          <a:p>
            <a:pPr marL="857250" lvl="1" indent="-457200" algn="just" eaLnBrk="1" hangingPunct="1">
              <a:lnSpc>
                <a:spcPct val="80000"/>
              </a:lnSpc>
              <a:buFontTx/>
              <a:buChar char="-"/>
            </a:pPr>
            <a:r>
              <a:rPr lang="en-US" altLang="en-US" sz="2000" dirty="0" smtClean="0">
                <a:solidFill>
                  <a:srgbClr val="000000"/>
                </a:solidFill>
                <a:latin typeface="Arial" pitchFamily="34" charset="0"/>
              </a:rPr>
              <a:t>Political </a:t>
            </a:r>
            <a:r>
              <a:rPr lang="en-US" altLang="en-US" sz="2000" dirty="0">
                <a:solidFill>
                  <a:srgbClr val="000000"/>
                </a:solidFill>
                <a:latin typeface="Arial" pitchFamily="34" charset="0"/>
              </a:rPr>
              <a:t>dialogue: respect for human rights, support for democracy </a:t>
            </a:r>
            <a:r>
              <a:rPr lang="en-US" altLang="en-US" sz="2000" dirty="0" smtClean="0">
                <a:solidFill>
                  <a:srgbClr val="000000"/>
                </a:solidFill>
                <a:latin typeface="Arial" pitchFamily="34" charset="0"/>
              </a:rPr>
              <a:t>etc.</a:t>
            </a:r>
            <a:endParaRPr lang="en-US" altLang="en-US" sz="2000" dirty="0">
              <a:solidFill>
                <a:srgbClr val="000000"/>
              </a:solidFill>
              <a:latin typeface="Arial" pitchFamily="34" charset="0"/>
            </a:endParaRPr>
          </a:p>
          <a:p>
            <a:endParaRPr lang="en-ZA" dirty="0"/>
          </a:p>
        </p:txBody>
      </p:sp>
      <p:sp>
        <p:nvSpPr>
          <p:cNvPr id="4" name="Slide Number Placeholder 3"/>
          <p:cNvSpPr>
            <a:spLocks noGrp="1"/>
          </p:cNvSpPr>
          <p:nvPr>
            <p:ph type="sldNum" sz="quarter" idx="12"/>
          </p:nvPr>
        </p:nvSpPr>
        <p:spPr/>
        <p:txBody>
          <a:bodyPr/>
          <a:lstStyle/>
          <a:p>
            <a:pPr>
              <a:defRPr/>
            </a:pPr>
            <a:fld id="{E85C8CF5-707B-4C78-B29A-97320AC5C6FC}"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 xmlns:p14="http://schemas.microsoft.com/office/powerpoint/2010/main" val="396782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7270576" cy="792088"/>
          </a:xfrm>
        </p:spPr>
        <p:txBody>
          <a:bodyPr/>
          <a:lstStyle/>
          <a:p>
            <a:r>
              <a:rPr lang="en-ZA" sz="3600" b="1" dirty="0" smtClean="0">
                <a:latin typeface="Arial" pitchFamily="34" charset="0"/>
                <a:cs typeface="Arial" pitchFamily="34" charset="0"/>
              </a:rPr>
              <a:t>Benefits of the TDCA</a:t>
            </a:r>
            <a:endParaRPr lang="en-ZA" sz="3600" b="1" dirty="0">
              <a:latin typeface="Arial" pitchFamily="34" charset="0"/>
              <a:cs typeface="Arial" pitchFamily="34" charset="0"/>
            </a:endParaRPr>
          </a:p>
        </p:txBody>
      </p:sp>
      <p:sp>
        <p:nvSpPr>
          <p:cNvPr id="3" name="Content Placeholder 2"/>
          <p:cNvSpPr>
            <a:spLocks noGrp="1"/>
          </p:cNvSpPr>
          <p:nvPr>
            <p:ph idx="1"/>
          </p:nvPr>
        </p:nvSpPr>
        <p:spPr>
          <a:xfrm>
            <a:off x="683568" y="908720"/>
            <a:ext cx="7776864" cy="4608512"/>
          </a:xfrm>
        </p:spPr>
        <p:txBody>
          <a:bodyPr/>
          <a:lstStyle/>
          <a:p>
            <a:pPr marL="0" indent="0">
              <a:buNone/>
            </a:pPr>
            <a:endParaRPr lang="en-ZA" sz="2800" dirty="0" smtClean="0">
              <a:latin typeface="Arial" pitchFamily="34" charset="0"/>
              <a:cs typeface="Arial" pitchFamily="34" charset="0"/>
            </a:endParaRPr>
          </a:p>
          <a:p>
            <a:pPr algn="just"/>
            <a:r>
              <a:rPr lang="en-ZA" sz="2000" dirty="0" smtClean="0">
                <a:latin typeface="Arial" pitchFamily="34" charset="0"/>
                <a:cs typeface="Arial" pitchFamily="34" charset="0"/>
              </a:rPr>
              <a:t>Agreement is legal instrument that binds SA’s trade relations with the EU</a:t>
            </a:r>
          </a:p>
          <a:p>
            <a:pPr algn="just"/>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TDCA has realised an Improved </a:t>
            </a:r>
            <a:r>
              <a:rPr lang="en-ZA" sz="2000" dirty="0">
                <a:latin typeface="Arial" pitchFamily="34" charset="0"/>
                <a:cs typeface="Arial" pitchFamily="34" charset="0"/>
              </a:rPr>
              <a:t>market access </a:t>
            </a:r>
            <a:r>
              <a:rPr lang="en-ZA" sz="2000" dirty="0" smtClean="0">
                <a:latin typeface="Arial" pitchFamily="34" charset="0"/>
                <a:cs typeface="Arial" pitchFamily="34" charset="0"/>
              </a:rPr>
              <a:t>for both sides since the agreement has been implemented</a:t>
            </a:r>
          </a:p>
          <a:p>
            <a:pPr algn="just"/>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TDCA was one of the first trade agreements signed with a developed economy since post democracy and has set the footprint for  trade agreements that followed</a:t>
            </a:r>
            <a:endParaRPr lang="en-ZA" dirty="0"/>
          </a:p>
        </p:txBody>
      </p:sp>
      <p:sp>
        <p:nvSpPr>
          <p:cNvPr id="4" name="Slide Number Placeholder 3"/>
          <p:cNvSpPr>
            <a:spLocks noGrp="1"/>
          </p:cNvSpPr>
          <p:nvPr>
            <p:ph type="sldNum" sz="quarter" idx="12"/>
          </p:nvPr>
        </p:nvSpPr>
        <p:spPr/>
        <p:txBody>
          <a:bodyPr/>
          <a:lstStyle/>
          <a:p>
            <a:pPr>
              <a:defRPr/>
            </a:pPr>
            <a:fld id="{1BE2A34B-E546-4F45-8B34-9C1CD7EB0D8C}" type="slidenum">
              <a:rPr lang="en-US" smtClean="0"/>
              <a:pPr>
                <a:defRPr/>
              </a:pPr>
              <a:t>5</a:t>
            </a:fld>
            <a:endParaRPr lang="en-US" dirty="0"/>
          </a:p>
        </p:txBody>
      </p:sp>
    </p:spTree>
    <p:extLst>
      <p:ext uri="{BB962C8B-B14F-4D97-AF65-F5344CB8AC3E}">
        <p14:creationId xmlns="" xmlns:p14="http://schemas.microsoft.com/office/powerpoint/2010/main" val="118157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extLst/>
        </p:spPr>
        <p:txBody>
          <a:bodyPr/>
          <a:lstStyle>
            <a:lvl1pPr eaLnBrk="0" hangingPunct="0">
              <a:defRPr sz="2400">
                <a:solidFill>
                  <a:schemeClr val="tx1"/>
                </a:solidFill>
                <a:latin typeface="Times" charset="0"/>
              </a:defRPr>
            </a:lvl1pPr>
            <a:lvl2pPr marL="742950" indent="-285750" eaLnBrk="0" hangingPunct="0">
              <a:defRPr sz="2400">
                <a:solidFill>
                  <a:schemeClr val="tx1"/>
                </a:solidFill>
                <a:latin typeface="Times" charset="0"/>
              </a:defRPr>
            </a:lvl2pPr>
            <a:lvl3pPr marL="1143000" indent="-228600" eaLnBrk="0" hangingPunct="0">
              <a:defRPr sz="2400">
                <a:solidFill>
                  <a:schemeClr val="tx1"/>
                </a:solidFill>
                <a:latin typeface="Times" charset="0"/>
              </a:defRPr>
            </a:lvl3pPr>
            <a:lvl4pPr marL="1600200" indent="-228600" eaLnBrk="0" hangingPunct="0">
              <a:defRPr sz="2400">
                <a:solidFill>
                  <a:schemeClr val="tx1"/>
                </a:solidFill>
                <a:latin typeface="Times" charset="0"/>
              </a:defRPr>
            </a:lvl4pPr>
            <a:lvl5pPr marL="2057400" indent="-228600" eaLnBrk="0" hangingPunct="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fld id="{772D8E76-6B12-48D8-BAB8-435A5466C293}" type="slidenum">
              <a:rPr lang="en-US" sz="1400" smtClean="0">
                <a:solidFill>
                  <a:srgbClr val="000000"/>
                </a:solidFill>
              </a:rPr>
              <a:pPr>
                <a:defRPr/>
              </a:pPr>
              <a:t>6</a:t>
            </a:fld>
            <a:endParaRPr lang="en-US" sz="1400" dirty="0" smtClean="0">
              <a:solidFill>
                <a:srgbClr val="000000"/>
              </a:solidFill>
            </a:endParaRPr>
          </a:p>
        </p:txBody>
      </p:sp>
      <p:sp>
        <p:nvSpPr>
          <p:cNvPr id="8195" name="Rectangle 2"/>
          <p:cNvSpPr>
            <a:spLocks noGrp="1" noChangeArrowheads="1"/>
          </p:cNvSpPr>
          <p:nvPr>
            <p:ph type="title"/>
          </p:nvPr>
        </p:nvSpPr>
        <p:spPr>
          <a:xfrm>
            <a:off x="928688" y="188913"/>
            <a:ext cx="7772400" cy="739775"/>
          </a:xfrm>
        </p:spPr>
        <p:txBody>
          <a:bodyPr/>
          <a:lstStyle/>
          <a:p>
            <a:pPr eaLnBrk="1" hangingPunct="1"/>
            <a:r>
              <a:rPr lang="en-US" altLang="en-US" sz="3600" b="1" dirty="0" smtClean="0">
                <a:solidFill>
                  <a:schemeClr val="tx1"/>
                </a:solidFill>
                <a:latin typeface="Arial" charset="0"/>
              </a:rPr>
              <a:t>EU Enlargement</a:t>
            </a:r>
          </a:p>
        </p:txBody>
      </p:sp>
      <p:sp>
        <p:nvSpPr>
          <p:cNvPr id="7172" name="Rectangle 3"/>
          <p:cNvSpPr>
            <a:spLocks noGrp="1" noChangeArrowheads="1"/>
          </p:cNvSpPr>
          <p:nvPr>
            <p:ph type="body" idx="1"/>
          </p:nvPr>
        </p:nvSpPr>
        <p:spPr>
          <a:xfrm>
            <a:off x="395536" y="764704"/>
            <a:ext cx="8640514" cy="5256684"/>
          </a:xfrm>
        </p:spPr>
        <p:txBody>
          <a:bodyPr/>
          <a:lstStyle/>
          <a:p>
            <a:pPr marL="0" indent="0" algn="just" eaLnBrk="1" hangingPunct="1">
              <a:lnSpc>
                <a:spcPct val="80000"/>
              </a:lnSpc>
              <a:buFontTx/>
              <a:buNone/>
              <a:defRPr/>
            </a:pPr>
            <a:endParaRPr lang="en-ZA" sz="1600" dirty="0" smtClean="0">
              <a:latin typeface="Arial" charset="0"/>
              <a:cs typeface="Arial" charset="0"/>
            </a:endParaRPr>
          </a:p>
          <a:p>
            <a:pPr lvl="0" algn="just">
              <a:lnSpc>
                <a:spcPct val="80000"/>
              </a:lnSpc>
              <a:spcBef>
                <a:spcPct val="0"/>
              </a:spcBef>
              <a:defRPr/>
            </a:pPr>
            <a:r>
              <a:rPr lang="en-ZA" sz="1800" dirty="0">
                <a:solidFill>
                  <a:srgbClr val="000000"/>
                </a:solidFill>
                <a:latin typeface="Arial" charset="0"/>
                <a:cs typeface="Arial" charset="0"/>
              </a:rPr>
              <a:t>The TDCA makes provision for the development of </a:t>
            </a:r>
            <a:r>
              <a:rPr lang="en-ZA" sz="1800" dirty="0" smtClean="0">
                <a:solidFill>
                  <a:srgbClr val="000000"/>
                </a:solidFill>
                <a:latin typeface="Arial" charset="0"/>
                <a:cs typeface="Arial" charset="0"/>
              </a:rPr>
              <a:t>Additional Protocols </a:t>
            </a:r>
            <a:r>
              <a:rPr lang="en-ZA" sz="1800" dirty="0">
                <a:solidFill>
                  <a:srgbClr val="000000"/>
                </a:solidFill>
                <a:latin typeface="Arial" charset="0"/>
                <a:cs typeface="Arial" charset="0"/>
              </a:rPr>
              <a:t>to ease the smooth accession of new members into the EU and also for the extend </a:t>
            </a:r>
            <a:r>
              <a:rPr lang="en-ZA" sz="1800" dirty="0" smtClean="0">
                <a:solidFill>
                  <a:srgbClr val="000000"/>
                </a:solidFill>
                <a:latin typeface="Arial" charset="0"/>
                <a:cs typeface="Arial" charset="0"/>
              </a:rPr>
              <a:t>of trade </a:t>
            </a:r>
            <a:r>
              <a:rPr lang="en-ZA" sz="1800" dirty="0">
                <a:solidFill>
                  <a:srgbClr val="000000"/>
                </a:solidFill>
                <a:latin typeface="Arial" charset="0"/>
                <a:cs typeface="Arial" charset="0"/>
              </a:rPr>
              <a:t>preferences. </a:t>
            </a:r>
            <a:endParaRPr lang="en-ZA" sz="1800" dirty="0" smtClean="0">
              <a:solidFill>
                <a:srgbClr val="000000"/>
              </a:solidFill>
              <a:latin typeface="Arial" charset="0"/>
              <a:cs typeface="Arial" charset="0"/>
            </a:endParaRPr>
          </a:p>
          <a:p>
            <a:pPr marL="0" lvl="0" indent="0" algn="just">
              <a:lnSpc>
                <a:spcPct val="80000"/>
              </a:lnSpc>
              <a:spcBef>
                <a:spcPct val="0"/>
              </a:spcBef>
              <a:buNone/>
              <a:defRPr/>
            </a:pPr>
            <a:endParaRPr lang="en-US" sz="1800" dirty="0" smtClean="0">
              <a:latin typeface="Arial" charset="0"/>
              <a:cs typeface="Arial" charset="0"/>
            </a:endParaRPr>
          </a:p>
          <a:p>
            <a:pPr algn="just" eaLnBrk="1" hangingPunct="1">
              <a:lnSpc>
                <a:spcPct val="80000"/>
              </a:lnSpc>
              <a:buFont typeface="Arial" pitchFamily="34" charset="0"/>
              <a:buChar char="•"/>
              <a:defRPr/>
            </a:pPr>
            <a:r>
              <a:rPr lang="en-US" sz="1800" dirty="0" smtClean="0">
                <a:latin typeface="Arial" charset="0"/>
                <a:cs typeface="Arial" charset="0"/>
              </a:rPr>
              <a:t>Since the TDCA was signed, there has been three EU enlargements with the last occurring on 1 July 2013 when Croatia joined the EU. The others include:</a:t>
            </a:r>
          </a:p>
          <a:p>
            <a:pPr lvl="2" algn="just" eaLnBrk="1" hangingPunct="1">
              <a:lnSpc>
                <a:spcPct val="80000"/>
              </a:lnSpc>
              <a:buFont typeface="Wingdings" panose="05000000000000000000" pitchFamily="2" charset="2"/>
              <a:buChar char="Ø"/>
              <a:defRPr/>
            </a:pPr>
            <a:r>
              <a:rPr lang="en-US" sz="1800" b="1" dirty="0" smtClean="0">
                <a:latin typeface="Arial" charset="0"/>
                <a:cs typeface="Arial" charset="0"/>
              </a:rPr>
              <a:t>2004-Czech Republic, Cyprus, Estonia, Hungary, Latvia, Lithuania, Malta, Poland, Slovakia, and Slovenia</a:t>
            </a:r>
          </a:p>
          <a:p>
            <a:pPr lvl="2" algn="just" eaLnBrk="1" hangingPunct="1">
              <a:lnSpc>
                <a:spcPct val="80000"/>
              </a:lnSpc>
              <a:buFont typeface="Wingdings" panose="05000000000000000000" pitchFamily="2" charset="2"/>
              <a:buChar char="Ø"/>
              <a:defRPr/>
            </a:pPr>
            <a:r>
              <a:rPr lang="en-US" sz="1800" b="1" dirty="0" smtClean="0">
                <a:latin typeface="Arial" charset="0"/>
                <a:cs typeface="Arial" charset="0"/>
              </a:rPr>
              <a:t>2007-Bulgaria and Romania</a:t>
            </a:r>
          </a:p>
          <a:p>
            <a:pPr lvl="2" algn="just" eaLnBrk="1" hangingPunct="1">
              <a:lnSpc>
                <a:spcPct val="80000"/>
              </a:lnSpc>
              <a:buNone/>
              <a:defRPr/>
            </a:pPr>
            <a:endParaRPr lang="en-US" sz="1800" b="1" dirty="0" smtClean="0">
              <a:latin typeface="Arial" charset="0"/>
              <a:cs typeface="Arial" charset="0"/>
            </a:endParaRPr>
          </a:p>
          <a:p>
            <a:pPr marL="914400" lvl="2" indent="0" algn="just" eaLnBrk="1" hangingPunct="1">
              <a:lnSpc>
                <a:spcPct val="80000"/>
              </a:lnSpc>
              <a:buNone/>
              <a:defRPr/>
            </a:pPr>
            <a:endParaRPr lang="en-US" sz="1800" b="1" dirty="0" smtClean="0">
              <a:latin typeface="Arial" charset="0"/>
              <a:cs typeface="Arial" charset="0"/>
            </a:endParaRPr>
          </a:p>
          <a:p>
            <a:pPr algn="just">
              <a:lnSpc>
                <a:spcPct val="80000"/>
              </a:lnSpc>
              <a:spcBef>
                <a:spcPct val="0"/>
              </a:spcBef>
              <a:defRPr/>
            </a:pPr>
            <a:r>
              <a:rPr lang="en-ZA" sz="1800" dirty="0" smtClean="0">
                <a:latin typeface="Arial" charset="0"/>
                <a:cs typeface="Arial" charset="0"/>
              </a:rPr>
              <a:t>Hence the presentation today for ratification of the Protocol to include the latest country to accede to the EU</a:t>
            </a:r>
          </a:p>
          <a:p>
            <a:pPr algn="just">
              <a:lnSpc>
                <a:spcPct val="80000"/>
              </a:lnSpc>
              <a:spcBef>
                <a:spcPct val="0"/>
              </a:spcBef>
              <a:defRPr/>
            </a:pPr>
            <a:endParaRPr lang="en-ZA" sz="1800" dirty="0" smtClean="0">
              <a:latin typeface="Arial" charset="0"/>
              <a:cs typeface="Arial" charset="0"/>
            </a:endParaRPr>
          </a:p>
          <a:p>
            <a:pPr algn="just">
              <a:lnSpc>
                <a:spcPct val="80000"/>
              </a:lnSpc>
              <a:spcBef>
                <a:spcPct val="0"/>
              </a:spcBef>
              <a:defRPr/>
            </a:pPr>
            <a:r>
              <a:rPr lang="en-ZA" sz="1800" dirty="0" smtClean="0">
                <a:latin typeface="Arial" charset="0"/>
                <a:cs typeface="Arial" charset="0"/>
              </a:rPr>
              <a:t>The </a:t>
            </a:r>
            <a:r>
              <a:rPr lang="en-ZA" sz="1800" dirty="0">
                <a:latin typeface="Arial" charset="0"/>
                <a:cs typeface="Arial" charset="0"/>
              </a:rPr>
              <a:t>Additional Protocol creates a legal basis for the extension of the TDCA to </a:t>
            </a:r>
            <a:r>
              <a:rPr lang="en-ZA" sz="1800" dirty="0" smtClean="0">
                <a:latin typeface="Arial" charset="0"/>
                <a:cs typeface="Arial" charset="0"/>
              </a:rPr>
              <a:t>include Croatia.</a:t>
            </a:r>
          </a:p>
          <a:p>
            <a:pPr marL="0" indent="0" algn="just">
              <a:lnSpc>
                <a:spcPct val="80000"/>
              </a:lnSpc>
              <a:spcBef>
                <a:spcPct val="0"/>
              </a:spcBef>
              <a:buNone/>
              <a:defRPr/>
            </a:pPr>
            <a:endParaRPr lang="en-ZA" sz="1800" dirty="0" smtClean="0">
              <a:latin typeface="Arial" charset="0"/>
              <a:cs typeface="Arial" charset="0"/>
            </a:endParaRPr>
          </a:p>
          <a:p>
            <a:pPr algn="just">
              <a:lnSpc>
                <a:spcPct val="80000"/>
              </a:lnSpc>
              <a:spcBef>
                <a:spcPct val="0"/>
              </a:spcBef>
              <a:defRPr/>
            </a:pPr>
            <a:r>
              <a:rPr lang="en-ZA" sz="1800" dirty="0" smtClean="0">
                <a:latin typeface="Arial" charset="0"/>
                <a:cs typeface="Arial" charset="0"/>
              </a:rPr>
              <a:t>It </a:t>
            </a:r>
            <a:r>
              <a:rPr lang="en-ZA" sz="1800" dirty="0">
                <a:latin typeface="Arial" charset="0"/>
                <a:cs typeface="Arial" charset="0"/>
              </a:rPr>
              <a:t>will ensure that Croatia benefits from the TDCA and that SA’s exports gain preferential treatment into </a:t>
            </a:r>
            <a:r>
              <a:rPr lang="en-ZA" sz="1800" dirty="0" smtClean="0">
                <a:latin typeface="Arial" charset="0"/>
                <a:cs typeface="Arial" charset="0"/>
              </a:rPr>
              <a:t>Croatia.</a:t>
            </a:r>
            <a:endParaRPr lang="en-ZA" sz="1800" dirty="0">
              <a:latin typeface="Arial" charset="0"/>
              <a:cs typeface="Arial" charset="0"/>
            </a:endParaRPr>
          </a:p>
          <a:p>
            <a:pPr marL="0" indent="0" algn="just">
              <a:lnSpc>
                <a:spcPct val="80000"/>
              </a:lnSpc>
              <a:spcBef>
                <a:spcPct val="0"/>
              </a:spcBef>
              <a:buNone/>
              <a:defRPr/>
            </a:pPr>
            <a:endParaRPr lang="en-ZA" sz="2000" dirty="0" smtClean="0">
              <a:latin typeface="Arial" charset="0"/>
              <a:cs typeface="Arial" charset="0"/>
            </a:endParaRPr>
          </a:p>
          <a:p>
            <a:pPr marL="0" indent="0" algn="just">
              <a:lnSpc>
                <a:spcPct val="80000"/>
              </a:lnSpc>
              <a:spcBef>
                <a:spcPct val="0"/>
              </a:spcBef>
              <a:buNone/>
              <a:defRPr/>
            </a:pPr>
            <a:endParaRPr lang="en-ZA" sz="2000" dirty="0" smtClean="0">
              <a:latin typeface="Arial" charset="0"/>
              <a:cs typeface="Arial" charset="0"/>
            </a:endParaRPr>
          </a:p>
          <a:p>
            <a:pPr marL="0" indent="0" algn="just">
              <a:lnSpc>
                <a:spcPct val="80000"/>
              </a:lnSpc>
              <a:spcBef>
                <a:spcPct val="0"/>
              </a:spcBef>
              <a:buNone/>
              <a:defRPr/>
            </a:pPr>
            <a:endParaRPr lang="en-ZA" sz="2000" dirty="0" smtClean="0">
              <a:latin typeface="Arial" charset="0"/>
              <a:cs typeface="Arial" charset="0"/>
            </a:endParaRPr>
          </a:p>
        </p:txBody>
      </p:sp>
    </p:spTree>
    <p:extLst>
      <p:ext uri="{BB962C8B-B14F-4D97-AF65-F5344CB8AC3E}">
        <p14:creationId xmlns="" xmlns:p14="http://schemas.microsoft.com/office/powerpoint/2010/main" val="881169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342584" cy="864096"/>
          </a:xfrm>
        </p:spPr>
        <p:txBody>
          <a:bodyPr/>
          <a:lstStyle/>
          <a:p>
            <a:r>
              <a:rPr lang="en-ZA" sz="3600" b="1" dirty="0" smtClean="0">
                <a:latin typeface="Arial" panose="020B0604020202020204" pitchFamily="34" charset="0"/>
                <a:cs typeface="Arial" panose="020B0604020202020204" pitchFamily="34" charset="0"/>
              </a:rPr>
              <a:t>Opportunities and Challenges</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134672" cy="5184576"/>
          </a:xfrm>
        </p:spPr>
        <p:txBody>
          <a:bodyPr/>
          <a:lstStyle/>
          <a:p>
            <a:pPr lvl="1" algn="just">
              <a:buFont typeface="Arial" panose="020B0604020202020204" pitchFamily="34" charset="0"/>
              <a:buChar char="•"/>
            </a:pPr>
            <a:r>
              <a:rPr lang="en-ZA" sz="1800" dirty="0" smtClean="0">
                <a:latin typeface="Arial" panose="020B0604020202020204" pitchFamily="34" charset="0"/>
                <a:cs typeface="Arial" panose="020B0604020202020204" pitchFamily="34" charset="0"/>
              </a:rPr>
              <a:t>Like any market opening exercise, the EU enlargement will lead to a competition challenge for SA economic operators but also a bigger opportunity to export.</a:t>
            </a:r>
          </a:p>
          <a:p>
            <a:pPr marL="457200" lvl="1" indent="0" algn="just">
              <a:buNone/>
            </a:pPr>
            <a:endParaRPr lang="en-ZA" sz="1800" dirty="0" smtClean="0">
              <a:latin typeface="Arial" panose="020B0604020202020204" pitchFamily="34" charset="0"/>
              <a:cs typeface="Arial" panose="020B0604020202020204" pitchFamily="34" charset="0"/>
            </a:endParaRPr>
          </a:p>
          <a:p>
            <a:pPr lvl="1" algn="just">
              <a:buFont typeface="Arial" panose="020B0604020202020204" pitchFamily="34" charset="0"/>
              <a:buChar char="•"/>
            </a:pPr>
            <a:r>
              <a:rPr lang="en-ZA" sz="1800" dirty="0">
                <a:latin typeface="Arial" panose="020B0604020202020204" pitchFamily="34" charset="0"/>
                <a:cs typeface="Arial" panose="020B0604020202020204" pitchFamily="34" charset="0"/>
              </a:rPr>
              <a:t>Currently the EU accounts for 40% of South Africa’s total trade and with </a:t>
            </a:r>
            <a:r>
              <a:rPr lang="en-ZA" sz="1800" dirty="0" smtClean="0">
                <a:latin typeface="Arial" panose="020B0604020202020204" pitchFamily="34" charset="0"/>
                <a:cs typeface="Arial" panose="020B0604020202020204" pitchFamily="34" charset="0"/>
              </a:rPr>
              <a:t>the current Enlargement </a:t>
            </a:r>
            <a:r>
              <a:rPr lang="en-ZA" sz="1800" dirty="0">
                <a:latin typeface="Arial" panose="020B0604020202020204" pitchFamily="34" charset="0"/>
                <a:cs typeface="Arial" panose="020B0604020202020204" pitchFamily="34" charset="0"/>
              </a:rPr>
              <a:t>the EU population will increase by more than 4 million, thus providing an even larger market for South Africa’s </a:t>
            </a:r>
            <a:r>
              <a:rPr lang="en-ZA" sz="1800" dirty="0" smtClean="0">
                <a:latin typeface="Arial" panose="020B0604020202020204" pitchFamily="34" charset="0"/>
                <a:cs typeface="Arial" panose="020B0604020202020204" pitchFamily="34" charset="0"/>
              </a:rPr>
              <a:t>exports</a:t>
            </a:r>
            <a:r>
              <a:rPr lang="en-ZA" sz="1800" dirty="0">
                <a:latin typeface="Arial" panose="020B0604020202020204" pitchFamily="34" charset="0"/>
                <a:cs typeface="Arial" panose="020B0604020202020204" pitchFamily="34" charset="0"/>
              </a:rPr>
              <a:t>.</a:t>
            </a:r>
            <a:endParaRPr lang="en-ZA" sz="1800" dirty="0" smtClean="0">
              <a:latin typeface="Arial" panose="020B0604020202020204" pitchFamily="34" charset="0"/>
              <a:cs typeface="Arial" panose="020B0604020202020204" pitchFamily="34" charset="0"/>
            </a:endParaRPr>
          </a:p>
          <a:p>
            <a:pPr marL="457200" lvl="1" indent="0" algn="just">
              <a:buNone/>
            </a:pPr>
            <a:endParaRPr lang="en-ZA" sz="1800" dirty="0" smtClean="0">
              <a:latin typeface="Arial" panose="020B0604020202020204" pitchFamily="34" charset="0"/>
              <a:cs typeface="Arial" panose="020B0604020202020204" pitchFamily="34" charset="0"/>
            </a:endParaRPr>
          </a:p>
          <a:p>
            <a:pPr lvl="1" algn="just">
              <a:buFont typeface="Arial" panose="020B0604020202020204" pitchFamily="34" charset="0"/>
              <a:buChar char="•"/>
            </a:pPr>
            <a:r>
              <a:rPr lang="en-ZA" sz="1800" dirty="0">
                <a:latin typeface="Arial" panose="020B0604020202020204" pitchFamily="34" charset="0"/>
                <a:cs typeface="Arial" panose="020B0604020202020204" pitchFamily="34" charset="0"/>
              </a:rPr>
              <a:t>Albeit it from a very small base, it is expected that the TDCA will have </a:t>
            </a:r>
            <a:r>
              <a:rPr lang="en-ZA" sz="1800" dirty="0" smtClean="0">
                <a:latin typeface="Arial" panose="020B0604020202020204" pitchFamily="34" charset="0"/>
                <a:cs typeface="Arial" panose="020B0604020202020204" pitchFamily="34" charset="0"/>
              </a:rPr>
              <a:t>an overall </a:t>
            </a:r>
            <a:r>
              <a:rPr lang="en-ZA" sz="1800" dirty="0">
                <a:latin typeface="Arial" panose="020B0604020202020204" pitchFamily="34" charset="0"/>
                <a:cs typeface="Arial" panose="020B0604020202020204" pitchFamily="34" charset="0"/>
              </a:rPr>
              <a:t>positive impact on trade between </a:t>
            </a:r>
            <a:r>
              <a:rPr lang="en-ZA" sz="1800" dirty="0" smtClean="0">
                <a:latin typeface="Arial" panose="020B0604020202020204" pitchFamily="34" charset="0"/>
                <a:cs typeface="Arial" panose="020B0604020202020204" pitchFamily="34" charset="0"/>
              </a:rPr>
              <a:t>SA and </a:t>
            </a:r>
            <a:r>
              <a:rPr lang="en-ZA" sz="1800" dirty="0">
                <a:latin typeface="Arial" panose="020B0604020202020204" pitchFamily="34" charset="0"/>
                <a:cs typeface="Arial" panose="020B0604020202020204" pitchFamily="34" charset="0"/>
              </a:rPr>
              <a:t>Croatia</a:t>
            </a:r>
            <a:r>
              <a:rPr lang="en-ZA" sz="1800" dirty="0" smtClean="0">
                <a:latin typeface="Arial" panose="020B0604020202020204" pitchFamily="34" charset="0"/>
                <a:cs typeface="Arial" panose="020B0604020202020204" pitchFamily="34" charset="0"/>
              </a:rPr>
              <a:t>.</a:t>
            </a:r>
          </a:p>
          <a:p>
            <a:pPr marL="457200" lvl="1" indent="0" algn="just">
              <a:buNone/>
            </a:pPr>
            <a:endParaRPr lang="en-ZA" sz="1800" dirty="0" smtClean="0">
              <a:latin typeface="Arial" panose="020B0604020202020204" pitchFamily="34" charset="0"/>
              <a:cs typeface="Arial" panose="020B0604020202020204" pitchFamily="34" charset="0"/>
            </a:endParaRPr>
          </a:p>
          <a:p>
            <a:pPr lvl="1" algn="just">
              <a:buFont typeface="Arial" panose="020B0604020202020204" pitchFamily="34" charset="0"/>
              <a:buChar char="•"/>
            </a:pPr>
            <a:r>
              <a:rPr lang="en-ZA" sz="1800" dirty="0" smtClean="0">
                <a:latin typeface="Arial" panose="020B0604020202020204" pitchFamily="34" charset="0"/>
                <a:cs typeface="Arial" panose="020B0604020202020204" pitchFamily="34" charset="0"/>
              </a:rPr>
              <a:t>SA’s main </a:t>
            </a:r>
            <a:r>
              <a:rPr lang="en-ZA" sz="1800" dirty="0">
                <a:latin typeface="Arial" panose="020B0604020202020204" pitchFamily="34" charset="0"/>
                <a:cs typeface="Arial" panose="020B0604020202020204" pitchFamily="34" charset="0"/>
              </a:rPr>
              <a:t>exports to Croatia include mineral products, base metals, prepared foodstuffs, beverages, cement, </a:t>
            </a:r>
            <a:r>
              <a:rPr lang="en-ZA" sz="1800" dirty="0" smtClean="0">
                <a:latin typeface="Arial" panose="020B0604020202020204" pitchFamily="34" charset="0"/>
                <a:cs typeface="Arial" panose="020B0604020202020204" pitchFamily="34" charset="0"/>
              </a:rPr>
              <a:t>and </a:t>
            </a:r>
            <a:r>
              <a:rPr lang="en-ZA" sz="1800" dirty="0">
                <a:latin typeface="Arial" panose="020B0604020202020204" pitchFamily="34" charset="0"/>
                <a:cs typeface="Arial" panose="020B0604020202020204" pitchFamily="34" charset="0"/>
              </a:rPr>
              <a:t>vegetable products; while Croatia exports </a:t>
            </a:r>
            <a:r>
              <a:rPr lang="en-ZA" sz="1800" dirty="0" smtClean="0">
                <a:latin typeface="Arial" panose="020B0604020202020204" pitchFamily="34" charset="0"/>
                <a:cs typeface="Arial" panose="020B0604020202020204" pitchFamily="34" charset="0"/>
              </a:rPr>
              <a:t>machinery </a:t>
            </a:r>
            <a:r>
              <a:rPr lang="en-ZA" sz="1800" dirty="0">
                <a:latin typeface="Arial" panose="020B0604020202020204" pitchFamily="34" charset="0"/>
                <a:cs typeface="Arial" panose="020B0604020202020204" pitchFamily="34" charset="0"/>
              </a:rPr>
              <a:t>&amp; mechanical appliances, vehicles and wood to </a:t>
            </a:r>
            <a:r>
              <a:rPr lang="en-ZA" sz="1800" dirty="0" smtClean="0">
                <a:latin typeface="Arial" panose="020B0604020202020204" pitchFamily="34" charset="0"/>
                <a:cs typeface="Arial" panose="020B0604020202020204" pitchFamily="34" charset="0"/>
              </a:rPr>
              <a:t>SA.</a:t>
            </a:r>
          </a:p>
        </p:txBody>
      </p:sp>
      <p:sp>
        <p:nvSpPr>
          <p:cNvPr id="4" name="Slide Number Placeholder 3"/>
          <p:cNvSpPr>
            <a:spLocks noGrp="1"/>
          </p:cNvSpPr>
          <p:nvPr>
            <p:ph type="sldNum" sz="quarter" idx="12"/>
          </p:nvPr>
        </p:nvSpPr>
        <p:spPr/>
        <p:txBody>
          <a:bodyPr/>
          <a:lstStyle/>
          <a:p>
            <a:pPr>
              <a:defRPr/>
            </a:pPr>
            <a:fld id="{E85C8CF5-707B-4C78-B29A-97320AC5C6FC}"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 xmlns:p14="http://schemas.microsoft.com/office/powerpoint/2010/main" val="238621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792088"/>
          </a:xfrm>
        </p:spPr>
        <p:txBody>
          <a:bodyPr/>
          <a:lstStyle/>
          <a:p>
            <a:r>
              <a:rPr lang="en-ZA" sz="3600" b="1" dirty="0">
                <a:latin typeface="Arial" panose="020B0604020202020204" pitchFamily="34" charset="0"/>
                <a:cs typeface="Arial" panose="020B0604020202020204" pitchFamily="34" charset="0"/>
              </a:rPr>
              <a:t>Opportunities and Challenges</a:t>
            </a:r>
          </a:p>
        </p:txBody>
      </p:sp>
      <p:sp>
        <p:nvSpPr>
          <p:cNvPr id="3" name="Content Placeholder 2"/>
          <p:cNvSpPr>
            <a:spLocks noGrp="1"/>
          </p:cNvSpPr>
          <p:nvPr>
            <p:ph idx="1"/>
          </p:nvPr>
        </p:nvSpPr>
        <p:spPr>
          <a:xfrm>
            <a:off x="827584" y="1340768"/>
            <a:ext cx="7630616" cy="4755232"/>
          </a:xfrm>
        </p:spPr>
        <p:txBody>
          <a:bodyPr/>
          <a:lstStyle/>
          <a:p>
            <a:pPr algn="just">
              <a:buFont typeface="Arial" panose="020B0604020202020204" pitchFamily="34" charset="0"/>
              <a:buChar char="•"/>
            </a:pPr>
            <a:r>
              <a:rPr lang="en-ZA" sz="1800" dirty="0">
                <a:solidFill>
                  <a:srgbClr val="000000"/>
                </a:solidFill>
                <a:latin typeface="Arial" panose="020B0604020202020204" pitchFamily="34" charset="0"/>
                <a:cs typeface="Arial" panose="020B0604020202020204" pitchFamily="34" charset="0"/>
              </a:rPr>
              <a:t>Further opportunities exists for SA in sectors such as </a:t>
            </a:r>
            <a:r>
              <a:rPr lang="en-ZA" sz="1800" dirty="0" smtClean="0">
                <a:solidFill>
                  <a:srgbClr val="000000"/>
                </a:solidFill>
                <a:latin typeface="Arial" panose="020B0604020202020204" pitchFamily="34" charset="0"/>
                <a:cs typeface="Arial" panose="020B0604020202020204" pitchFamily="34" charset="0"/>
              </a:rPr>
              <a:t>agricultural, machinery</a:t>
            </a:r>
            <a:r>
              <a:rPr lang="en-ZA" sz="1800" dirty="0">
                <a:solidFill>
                  <a:srgbClr val="000000"/>
                </a:solidFill>
                <a:latin typeface="Arial" panose="020B0604020202020204" pitchFamily="34" charset="0"/>
                <a:cs typeface="Arial" panose="020B0604020202020204" pitchFamily="34" charset="0"/>
              </a:rPr>
              <a:t>, transport and electrical equipment which SA exporters can </a:t>
            </a:r>
            <a:r>
              <a:rPr lang="en-ZA" sz="1800" dirty="0" smtClean="0">
                <a:solidFill>
                  <a:srgbClr val="000000"/>
                </a:solidFill>
                <a:latin typeface="Arial" panose="020B0604020202020204" pitchFamily="34" charset="0"/>
                <a:cs typeface="Arial" panose="020B0604020202020204" pitchFamily="34" charset="0"/>
              </a:rPr>
              <a:t>exploit once South Africa’s preferential access into Croatia comes into force.</a:t>
            </a:r>
            <a:endParaRPr lang="en-ZA" sz="1800" dirty="0">
              <a:solidFill>
                <a:srgbClr val="000000"/>
              </a:solidFill>
              <a:latin typeface="Arial" panose="020B0604020202020204" pitchFamily="34" charset="0"/>
              <a:cs typeface="Arial" panose="020B0604020202020204" pitchFamily="34" charset="0"/>
            </a:endParaRPr>
          </a:p>
          <a:p>
            <a:pPr algn="just">
              <a:buNone/>
            </a:pPr>
            <a:endParaRPr lang="en-ZA" sz="1800" dirty="0" smtClean="0">
              <a:solidFill>
                <a:srgbClr val="000000"/>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ZA" sz="1800" dirty="0" smtClean="0">
                <a:solidFill>
                  <a:srgbClr val="000000"/>
                </a:solidFill>
                <a:latin typeface="Arial" panose="020B0604020202020204" pitchFamily="34" charset="0"/>
                <a:cs typeface="Arial" panose="020B0604020202020204" pitchFamily="34" charset="0"/>
              </a:rPr>
              <a:t>The </a:t>
            </a:r>
            <a:r>
              <a:rPr lang="en-ZA" sz="1800" dirty="0">
                <a:solidFill>
                  <a:srgbClr val="000000"/>
                </a:solidFill>
                <a:latin typeface="Arial" panose="020B0604020202020204" pitchFamily="34" charset="0"/>
                <a:cs typeface="Arial" panose="020B0604020202020204" pitchFamily="34" charset="0"/>
              </a:rPr>
              <a:t>accession of Croatia to the EU has the potential to create jobs in various sectors and foster economic growth. </a:t>
            </a:r>
            <a:endParaRPr lang="en-ZA" sz="1800" dirty="0" smtClean="0">
              <a:solidFill>
                <a:srgbClr val="000000"/>
              </a:solidFill>
              <a:latin typeface="Arial" panose="020B0604020202020204" pitchFamily="34" charset="0"/>
              <a:cs typeface="Arial" panose="020B0604020202020204" pitchFamily="34" charset="0"/>
            </a:endParaRPr>
          </a:p>
          <a:p>
            <a:pPr marL="0" indent="0" algn="just">
              <a:buNone/>
            </a:pPr>
            <a:endParaRPr lang="en-ZA" sz="1800" dirty="0" smtClean="0">
              <a:solidFill>
                <a:srgbClr val="000000"/>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ZA" sz="1800" dirty="0" smtClean="0">
                <a:solidFill>
                  <a:srgbClr val="000000"/>
                </a:solidFill>
                <a:latin typeface="Arial" panose="020B0604020202020204" pitchFamily="34" charset="0"/>
                <a:cs typeface="Arial" panose="020B0604020202020204" pitchFamily="34" charset="0"/>
              </a:rPr>
              <a:t>In addition, </a:t>
            </a:r>
            <a:r>
              <a:rPr lang="en-ZA" sz="1800" dirty="0">
                <a:solidFill>
                  <a:srgbClr val="000000"/>
                </a:solidFill>
                <a:latin typeface="Arial" panose="020B0604020202020204" pitchFamily="34" charset="0"/>
                <a:cs typeface="Arial" panose="020B0604020202020204" pitchFamily="34" charset="0"/>
              </a:rPr>
              <a:t>it will spur growth in overseas markets for SA made products and generate opportunities for South African workers by creating new jobs. </a:t>
            </a:r>
            <a:endParaRPr lang="en-ZA" sz="1800" dirty="0" smtClean="0">
              <a:solidFill>
                <a:srgbClr val="000000"/>
              </a:solidFill>
              <a:latin typeface="Arial" panose="020B0604020202020204" pitchFamily="34" charset="0"/>
              <a:cs typeface="Arial" panose="020B0604020202020204" pitchFamily="34" charset="0"/>
            </a:endParaRPr>
          </a:p>
          <a:p>
            <a:pPr marL="0" indent="0" algn="just">
              <a:buNone/>
            </a:pPr>
            <a:endParaRPr lang="en-ZA" sz="1800" dirty="0">
              <a:solidFill>
                <a:srgbClr val="000000"/>
              </a:solidFill>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It is anticipated </a:t>
            </a:r>
            <a:r>
              <a:rPr lang="en-ZA" sz="1800" dirty="0">
                <a:latin typeface="Arial" panose="020B0604020202020204" pitchFamily="34" charset="0"/>
                <a:cs typeface="Arial" panose="020B0604020202020204" pitchFamily="34" charset="0"/>
              </a:rPr>
              <a:t>that there will be more opportunities than threats for </a:t>
            </a:r>
            <a:r>
              <a:rPr lang="en-ZA" sz="1800" dirty="0" smtClean="0">
                <a:latin typeface="Arial" panose="020B0604020202020204" pitchFamily="34" charset="0"/>
                <a:cs typeface="Arial" panose="020B0604020202020204" pitchFamily="34" charset="0"/>
              </a:rPr>
              <a:t>SA as </a:t>
            </a:r>
            <a:r>
              <a:rPr lang="en-ZA" sz="1800" dirty="0">
                <a:latin typeface="Arial" panose="020B0604020202020204" pitchFamily="34" charset="0"/>
                <a:cs typeface="Arial" panose="020B0604020202020204" pitchFamily="34" charset="0"/>
              </a:rPr>
              <a:t>a result of Croatia’s </a:t>
            </a:r>
            <a:r>
              <a:rPr lang="en-ZA" sz="1800" dirty="0" smtClean="0">
                <a:latin typeface="Arial" panose="020B0604020202020204" pitchFamily="34" charset="0"/>
                <a:cs typeface="Arial" panose="020B0604020202020204" pitchFamily="34" charset="0"/>
              </a:rPr>
              <a:t>accession to the EU. </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E85C8CF5-707B-4C78-B29A-97320AC5C6FC}"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 xmlns:p14="http://schemas.microsoft.com/office/powerpoint/2010/main" val="124473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792088"/>
          </a:xfrm>
        </p:spPr>
        <p:txBody>
          <a:bodyPr/>
          <a:lstStyle/>
          <a:p>
            <a:r>
              <a:rPr lang="en-US" sz="3600" b="1" dirty="0" smtClean="0">
                <a:solidFill>
                  <a:schemeClr val="tx1"/>
                </a:solidFill>
                <a:latin typeface="Arial" pitchFamily="34" charset="0"/>
                <a:cs typeface="Arial" pitchFamily="34" charset="0"/>
              </a:rPr>
              <a:t>Consultations</a:t>
            </a:r>
            <a:endParaRPr lang="en-ZA"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685800" y="1340768"/>
            <a:ext cx="7772400" cy="4248472"/>
          </a:xfrm>
        </p:spPr>
        <p:txBody>
          <a:bodyPr/>
          <a:lstStyle/>
          <a:p>
            <a:pPr marL="0" lvl="0" indent="0" algn="just" eaLnBrk="1" hangingPunct="1">
              <a:lnSpc>
                <a:spcPct val="80000"/>
              </a:lnSpc>
            </a:pPr>
            <a:r>
              <a:rPr lang="en-US" altLang="en-US" sz="2000" dirty="0">
                <a:solidFill>
                  <a:srgbClr val="000000"/>
                </a:solidFill>
                <a:latin typeface="Arial" charset="0"/>
              </a:rPr>
              <a:t> Prior signing the Protocol, DTI consulted with National Economic Development and </a:t>
            </a:r>
            <a:r>
              <a:rPr lang="en-US" altLang="en-US" sz="2000" dirty="0" err="1">
                <a:solidFill>
                  <a:srgbClr val="000000"/>
                </a:solidFill>
                <a:latin typeface="Arial" charset="0"/>
              </a:rPr>
              <a:t>Labour</a:t>
            </a:r>
            <a:r>
              <a:rPr lang="en-US" altLang="en-US" sz="2000" dirty="0">
                <a:solidFill>
                  <a:srgbClr val="000000"/>
                </a:solidFill>
                <a:latin typeface="Arial" charset="0"/>
              </a:rPr>
              <a:t> Council (NEDLAC) on the accession of </a:t>
            </a:r>
            <a:r>
              <a:rPr lang="en-US" altLang="en-US" sz="2000" dirty="0" smtClean="0">
                <a:solidFill>
                  <a:srgbClr val="000000"/>
                </a:solidFill>
                <a:latin typeface="Arial" charset="0"/>
              </a:rPr>
              <a:t>Croatia </a:t>
            </a:r>
            <a:r>
              <a:rPr lang="en-US" altLang="en-US" sz="2000" dirty="0">
                <a:solidFill>
                  <a:srgbClr val="000000"/>
                </a:solidFill>
                <a:latin typeface="Arial" charset="0"/>
              </a:rPr>
              <a:t>to the EU</a:t>
            </a:r>
            <a:r>
              <a:rPr lang="en-US" altLang="en-US" sz="2000" dirty="0" smtClean="0">
                <a:solidFill>
                  <a:srgbClr val="000000"/>
                </a:solidFill>
                <a:latin typeface="Arial" charset="0"/>
              </a:rPr>
              <a:t>.</a:t>
            </a:r>
          </a:p>
          <a:p>
            <a:pPr marL="0" lvl="0" indent="0" algn="just" eaLnBrk="1" hangingPunct="1">
              <a:lnSpc>
                <a:spcPct val="80000"/>
              </a:lnSpc>
              <a:buNone/>
            </a:pPr>
            <a:endParaRPr lang="en-US" altLang="en-US" sz="2000" dirty="0" smtClean="0">
              <a:solidFill>
                <a:srgbClr val="000000"/>
              </a:solidFill>
              <a:latin typeface="Arial" charset="0"/>
            </a:endParaRPr>
          </a:p>
          <a:p>
            <a:pPr marL="0" lvl="0" indent="0" algn="just" eaLnBrk="1" hangingPunct="1">
              <a:lnSpc>
                <a:spcPct val="80000"/>
              </a:lnSpc>
            </a:pPr>
            <a:r>
              <a:rPr lang="en-US" altLang="en-US" sz="2000" dirty="0" smtClean="0">
                <a:solidFill>
                  <a:srgbClr val="000000"/>
                </a:solidFill>
                <a:latin typeface="Arial" charset="0"/>
              </a:rPr>
              <a:t> Industry </a:t>
            </a:r>
            <a:r>
              <a:rPr lang="en-US" altLang="en-US" sz="2000" dirty="0">
                <a:solidFill>
                  <a:srgbClr val="000000"/>
                </a:solidFill>
                <a:latin typeface="Arial" charset="0"/>
              </a:rPr>
              <a:t>representatives identified no sensitive areas and </a:t>
            </a:r>
            <a:r>
              <a:rPr lang="en-US" altLang="en-US" sz="2000" dirty="0" smtClean="0">
                <a:solidFill>
                  <a:srgbClr val="000000"/>
                </a:solidFill>
                <a:latin typeface="Arial" charset="0"/>
              </a:rPr>
              <a:t>agreed with the signing </a:t>
            </a:r>
            <a:r>
              <a:rPr lang="en-US" altLang="en-US" sz="2000" dirty="0">
                <a:solidFill>
                  <a:srgbClr val="000000"/>
                </a:solidFill>
                <a:latin typeface="Arial" charset="0"/>
              </a:rPr>
              <a:t>the Additional Protocol to </a:t>
            </a:r>
            <a:r>
              <a:rPr lang="en-US" altLang="en-US" sz="2000" dirty="0" smtClean="0">
                <a:solidFill>
                  <a:srgbClr val="000000"/>
                </a:solidFill>
                <a:latin typeface="Arial" charset="0"/>
              </a:rPr>
              <a:t>Croatia.</a:t>
            </a:r>
          </a:p>
          <a:p>
            <a:pPr marL="0" lvl="0" indent="0" algn="just" eaLnBrk="1" hangingPunct="1">
              <a:lnSpc>
                <a:spcPct val="80000"/>
              </a:lnSpc>
              <a:buNone/>
            </a:pPr>
            <a:endParaRPr lang="en-US" altLang="en-US" sz="2000" dirty="0">
              <a:solidFill>
                <a:srgbClr val="000000"/>
              </a:solidFill>
              <a:latin typeface="Arial" charset="0"/>
            </a:endParaRPr>
          </a:p>
          <a:p>
            <a:pPr marL="0" lvl="0" indent="0" algn="just" eaLnBrk="1" hangingPunct="1">
              <a:lnSpc>
                <a:spcPct val="80000"/>
              </a:lnSpc>
            </a:pPr>
            <a:r>
              <a:rPr lang="en-US" altLang="en-US" sz="2000" dirty="0">
                <a:solidFill>
                  <a:srgbClr val="000000"/>
                </a:solidFill>
                <a:latin typeface="Arial" charset="0"/>
              </a:rPr>
              <a:t>  DTI also consulted with other stake </a:t>
            </a:r>
            <a:r>
              <a:rPr lang="en-US" altLang="en-US" sz="2000" dirty="0" smtClean="0">
                <a:solidFill>
                  <a:srgbClr val="000000"/>
                </a:solidFill>
                <a:latin typeface="Arial" charset="0"/>
              </a:rPr>
              <a:t>holders namely DIRCO, DOJ, DAFF and SARS</a:t>
            </a:r>
          </a:p>
          <a:p>
            <a:pPr marL="0" lvl="0" indent="0" algn="just" eaLnBrk="1" hangingPunct="1">
              <a:lnSpc>
                <a:spcPct val="80000"/>
              </a:lnSpc>
              <a:buNone/>
            </a:pPr>
            <a:endParaRPr lang="en-US" altLang="en-US" sz="2000" dirty="0" smtClean="0">
              <a:solidFill>
                <a:srgbClr val="000000"/>
              </a:solidFill>
              <a:latin typeface="Arial" charset="0"/>
            </a:endParaRPr>
          </a:p>
          <a:p>
            <a:pPr marL="0" indent="0" algn="just" eaLnBrk="1" hangingPunct="1">
              <a:lnSpc>
                <a:spcPct val="80000"/>
              </a:lnSpc>
            </a:pPr>
            <a:r>
              <a:rPr lang="en-ZA" altLang="en-US" sz="2000" dirty="0" smtClean="0">
                <a:solidFill>
                  <a:srgbClr val="000000"/>
                </a:solidFill>
                <a:latin typeface="Arial" charset="0"/>
              </a:rPr>
              <a:t>Presidential approval was obtained for Minister of Trade and Industry to sign the Additional Protocol to include Croatia. </a:t>
            </a:r>
          </a:p>
          <a:p>
            <a:pPr marL="0" lvl="0" indent="0" algn="just" eaLnBrk="1" hangingPunct="1">
              <a:lnSpc>
                <a:spcPct val="80000"/>
              </a:lnSpc>
            </a:pPr>
            <a:endParaRPr lang="en-US" sz="2000" dirty="0" smtClean="0">
              <a:solidFill>
                <a:srgbClr val="0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BE2A34B-E546-4F45-8B34-9C1CD7EB0D8C}" type="slidenum">
              <a:rPr lang="en-US" smtClean="0"/>
              <a:pPr>
                <a:defRPr/>
              </a:pPr>
              <a:t>9</a:t>
            </a:fld>
            <a:endParaRPr lang="en-US" dirty="0"/>
          </a:p>
        </p:txBody>
      </p:sp>
    </p:spTree>
    <p:extLst>
      <p:ext uri="{BB962C8B-B14F-4D97-AF65-F5344CB8AC3E}">
        <p14:creationId xmlns="" xmlns:p14="http://schemas.microsoft.com/office/powerpoint/2010/main" val="108195675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4275</TotalTime>
  <Words>1184</Words>
  <Application>Microsoft Office PowerPoint</Application>
  <PresentationFormat>On-screen Show (4:3)</PresentationFormat>
  <Paragraphs>137</Paragraphs>
  <Slides>13</Slides>
  <Notes>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Blank Presentation</vt:lpstr>
      <vt:lpstr>1_Blank Presentation</vt:lpstr>
      <vt:lpstr>2_Blank Presentation</vt:lpstr>
      <vt:lpstr>PRESENTATION TO THE SELECT COMMITTEE </vt:lpstr>
      <vt:lpstr>Outline of the presentation</vt:lpstr>
      <vt:lpstr>Background of the TDCA</vt:lpstr>
      <vt:lpstr>Scope of the TDCA</vt:lpstr>
      <vt:lpstr>Benefits of the TDCA</vt:lpstr>
      <vt:lpstr>EU Enlargement</vt:lpstr>
      <vt:lpstr>Opportunities and Challenges </vt:lpstr>
      <vt:lpstr>Opportunities and Challenges</vt:lpstr>
      <vt:lpstr>Consultations</vt:lpstr>
      <vt:lpstr>Implementation</vt:lpstr>
      <vt:lpstr>Conclusion</vt:lpstr>
      <vt:lpstr>Acronyms used</vt:lpstr>
      <vt:lpstr>Slide 13</vt:lpstr>
    </vt:vector>
  </TitlesOfParts>
  <Company>the dti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Singh</dc:creator>
  <cp:lastModifiedBy>PUMZA</cp:lastModifiedBy>
  <cp:revision>306</cp:revision>
  <cp:lastPrinted>2015-07-07T08:44:36Z</cp:lastPrinted>
  <dcterms:created xsi:type="dcterms:W3CDTF">2008-10-17T08:05:44Z</dcterms:created>
  <dcterms:modified xsi:type="dcterms:W3CDTF">2015-09-28T07:44:19Z</dcterms:modified>
</cp:coreProperties>
</file>