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7" r:id="rId3"/>
    <p:sldId id="283" r:id="rId4"/>
    <p:sldId id="257" r:id="rId5"/>
    <p:sldId id="296" r:id="rId6"/>
    <p:sldId id="287" r:id="rId7"/>
    <p:sldId id="288" r:id="rId8"/>
    <p:sldId id="297" r:id="rId9"/>
    <p:sldId id="299" r:id="rId10"/>
    <p:sldId id="290" r:id="rId11"/>
    <p:sldId id="291" r:id="rId12"/>
    <p:sldId id="294" r:id="rId13"/>
    <p:sldId id="300" r:id="rId14"/>
    <p:sldId id="292" r:id="rId15"/>
    <p:sldId id="301" r:id="rId16"/>
    <p:sldId id="295" r:id="rId17"/>
    <p:sldId id="303" r:id="rId18"/>
    <p:sldId id="304" r:id="rId19"/>
    <p:sldId id="302" r:id="rId20"/>
    <p:sldId id="26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EBC33C-77C4-491F-BCF4-8D1C7A2562F6}" type="datetimeFigureOut">
              <a:rPr lang="en-ZA" smtClean="0"/>
              <a:t>2015/09/21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86C10EF-BFC0-4AE9-ABE1-AF133203BD88}" type="slidenum">
              <a:rPr lang="en-ZA" smtClean="0"/>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EBC33C-77C4-491F-BCF4-8D1C7A2562F6}" type="datetimeFigureOut">
              <a:rPr lang="en-ZA" smtClean="0"/>
              <a:t>2015/09/21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86C10EF-BFC0-4AE9-ABE1-AF133203BD88}"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EBC33C-77C4-491F-BCF4-8D1C7A2562F6}" type="datetimeFigureOut">
              <a:rPr lang="en-ZA" smtClean="0"/>
              <a:t>2015/09/21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86C10EF-BFC0-4AE9-ABE1-AF133203BD88}"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EBC33C-77C4-491F-BCF4-8D1C7A2562F6}" type="datetimeFigureOut">
              <a:rPr lang="en-ZA" smtClean="0"/>
              <a:t>2015/09/21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86C10EF-BFC0-4AE9-ABE1-AF133203BD88}" type="slidenum">
              <a:rPr lang="en-ZA" smtClean="0"/>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EBC33C-77C4-491F-BCF4-8D1C7A2562F6}" type="datetimeFigureOut">
              <a:rPr lang="en-ZA" smtClean="0"/>
              <a:t>2015/09/21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86C10EF-BFC0-4AE9-ABE1-AF133203BD88}" type="slidenum">
              <a:rPr lang="en-ZA" smtClean="0"/>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EBC33C-77C4-491F-BCF4-8D1C7A2562F6}" type="datetimeFigureOut">
              <a:rPr lang="en-ZA" smtClean="0"/>
              <a:t>2015/09/21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86C10EF-BFC0-4AE9-ABE1-AF133203BD88}" type="slidenum">
              <a:rPr lang="en-ZA" smtClean="0"/>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EBC33C-77C4-491F-BCF4-8D1C7A2562F6}" type="datetimeFigureOut">
              <a:rPr lang="en-ZA" smtClean="0"/>
              <a:t>2015/09/21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186C10EF-BFC0-4AE9-ABE1-AF133203BD88}"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EBC33C-77C4-491F-BCF4-8D1C7A2562F6}" type="datetimeFigureOut">
              <a:rPr lang="en-ZA" smtClean="0"/>
              <a:t>2015/09/21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186C10EF-BFC0-4AE9-ABE1-AF133203BD88}"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BC33C-77C4-491F-BCF4-8D1C7A2562F6}" type="datetimeFigureOut">
              <a:rPr lang="en-ZA" smtClean="0"/>
              <a:t>2015/09/21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186C10EF-BFC0-4AE9-ABE1-AF133203BD88}"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EBC33C-77C4-491F-BCF4-8D1C7A2562F6}" type="datetimeFigureOut">
              <a:rPr lang="en-ZA" smtClean="0"/>
              <a:t>2015/09/21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86C10EF-BFC0-4AE9-ABE1-AF133203BD88}" type="slidenum">
              <a:rPr lang="en-ZA" smtClean="0"/>
              <a:t>‹#›</a:t>
            </a:fld>
            <a:endParaRPr lang="en-Z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4EBC33C-77C4-491F-BCF4-8D1C7A2562F6}" type="datetimeFigureOut">
              <a:rPr lang="en-ZA" smtClean="0"/>
              <a:t>2015/09/21</a:t>
            </a:fld>
            <a:endParaRPr lang="en-ZA"/>
          </a:p>
        </p:txBody>
      </p:sp>
      <p:sp>
        <p:nvSpPr>
          <p:cNvPr id="9" name="Slide Number Placeholder 8"/>
          <p:cNvSpPr>
            <a:spLocks noGrp="1"/>
          </p:cNvSpPr>
          <p:nvPr>
            <p:ph type="sldNum" sz="quarter" idx="11"/>
          </p:nvPr>
        </p:nvSpPr>
        <p:spPr/>
        <p:txBody>
          <a:bodyPr/>
          <a:lstStyle/>
          <a:p>
            <a:fld id="{186C10EF-BFC0-4AE9-ABE1-AF133203BD88}" type="slidenum">
              <a:rPr lang="en-ZA" smtClean="0"/>
              <a:t>‹#›</a:t>
            </a:fld>
            <a:endParaRPr lang="en-ZA"/>
          </a:p>
        </p:txBody>
      </p:sp>
      <p:sp>
        <p:nvSpPr>
          <p:cNvPr id="10" name="Footer Placeholder 9"/>
          <p:cNvSpPr>
            <a:spLocks noGrp="1"/>
          </p:cNvSpPr>
          <p:nvPr>
            <p:ph type="ftr" sz="quarter" idx="12"/>
          </p:nvPr>
        </p:nvSpPr>
        <p:spPr/>
        <p:txBody>
          <a:bodyPr/>
          <a:lstStyle/>
          <a:p>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86C10EF-BFC0-4AE9-ABE1-AF133203BD88}" type="slidenum">
              <a:rPr lang="en-ZA" smtClean="0"/>
              <a:t>‹#›</a:t>
            </a:fld>
            <a:endParaRPr lang="en-Z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Z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4EBC33C-77C4-491F-BCF4-8D1C7A2562F6}" type="datetimeFigureOut">
              <a:rPr lang="en-ZA" smtClean="0"/>
              <a:t>2015/09/21</a:t>
            </a:fld>
            <a:endParaRPr lang="en-Z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84"/>
            <a:ext cx="4032448"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55576" y="260648"/>
            <a:ext cx="7128792" cy="5386090"/>
          </a:xfrm>
          <a:prstGeom prst="rect">
            <a:avLst/>
          </a:prstGeom>
          <a:noFill/>
        </p:spPr>
        <p:txBody>
          <a:bodyPr wrap="square" rtlCol="0">
            <a:spAutoFit/>
          </a:bodyPr>
          <a:lstStyle/>
          <a:p>
            <a:endParaRPr lang="en-ZA" sz="2800" dirty="0" smtClean="0"/>
          </a:p>
          <a:p>
            <a:endParaRPr lang="en-ZA" sz="2800" dirty="0"/>
          </a:p>
          <a:p>
            <a:endParaRPr lang="en-ZA" sz="2800" dirty="0" smtClean="0"/>
          </a:p>
          <a:p>
            <a:pPr algn="ctr"/>
            <a:r>
              <a:rPr lang="en-ZA" sz="2800" b="1" dirty="0">
                <a:latin typeface="Arial" panose="020B0604020202020204" pitchFamily="34" charset="0"/>
                <a:cs typeface="Arial" panose="020B0604020202020204" pitchFamily="34" charset="0"/>
              </a:rPr>
              <a:t>SUBMISSIONS ON THE PROPOSED </a:t>
            </a:r>
            <a:r>
              <a:rPr lang="en-ZA" sz="2800" b="1" dirty="0" smtClean="0">
                <a:latin typeface="Arial" panose="020B0604020202020204" pitchFamily="34" charset="0"/>
                <a:cs typeface="Arial" panose="020B0604020202020204" pitchFamily="34" charset="0"/>
              </a:rPr>
              <a:t>SECOND AMENDMENT </a:t>
            </a:r>
            <a:r>
              <a:rPr lang="en-ZA" sz="2800" b="1" dirty="0">
                <a:latin typeface="Arial" panose="020B0604020202020204" pitchFamily="34" charset="0"/>
                <a:cs typeface="Arial" panose="020B0604020202020204" pitchFamily="34" charset="0"/>
              </a:rPr>
              <a:t>TO THE CHILDREN’S </a:t>
            </a:r>
            <a:r>
              <a:rPr lang="en-ZA" sz="2800" b="1" dirty="0" smtClean="0">
                <a:latin typeface="Arial" panose="020B0604020202020204" pitchFamily="34" charset="0"/>
                <a:cs typeface="Arial" panose="020B0604020202020204" pitchFamily="34" charset="0"/>
              </a:rPr>
              <a:t>BILL</a:t>
            </a:r>
            <a:endParaRPr lang="en-ZA" sz="2800" b="1" dirty="0"/>
          </a:p>
          <a:p>
            <a:pPr algn="ctr"/>
            <a:endParaRPr lang="en-ZA" sz="3200" dirty="0" smtClean="0">
              <a:solidFill>
                <a:srgbClr val="7030A0"/>
              </a:solidFill>
              <a:latin typeface="Arial" panose="020B0604020202020204" pitchFamily="34" charset="0"/>
              <a:cs typeface="Arial" panose="020B0604020202020204" pitchFamily="34" charset="0"/>
            </a:endParaRPr>
          </a:p>
          <a:p>
            <a:r>
              <a:rPr lang="en-ZA" sz="2000" dirty="0" smtClean="0">
                <a:latin typeface="Arial" panose="020B0604020202020204" pitchFamily="34" charset="0"/>
                <a:cs typeface="Arial" panose="020B0604020202020204" pitchFamily="34" charset="0"/>
              </a:rPr>
              <a:t>Presented by : PJ </a:t>
            </a:r>
            <a:r>
              <a:rPr lang="en-ZA" sz="2000" dirty="0" err="1" smtClean="0">
                <a:latin typeface="Arial" panose="020B0604020202020204" pitchFamily="34" charset="0"/>
                <a:cs typeface="Arial" panose="020B0604020202020204" pitchFamily="34" charset="0"/>
              </a:rPr>
              <a:t>Cloete</a:t>
            </a:r>
            <a:r>
              <a:rPr lang="en-ZA" sz="2000" dirty="0" smtClean="0">
                <a:latin typeface="Arial" panose="020B0604020202020204" pitchFamily="34" charset="0"/>
                <a:cs typeface="Arial" panose="020B0604020202020204" pitchFamily="34" charset="0"/>
              </a:rPr>
              <a:t> National Executive Director </a:t>
            </a:r>
            <a:r>
              <a:rPr lang="en-ZA" sz="2000" dirty="0">
                <a:latin typeface="Arial" panose="020B0604020202020204" pitchFamily="34" charset="0"/>
                <a:cs typeface="Arial" panose="020B0604020202020204" pitchFamily="34" charset="0"/>
              </a:rPr>
              <a:t>CWSA</a:t>
            </a:r>
            <a:r>
              <a:rPr lang="en-ZA" sz="2000" dirty="0" smtClean="0">
                <a:latin typeface="Arial" panose="020B0604020202020204" pitchFamily="34" charset="0"/>
                <a:cs typeface="Arial" panose="020B0604020202020204" pitchFamily="34" charset="0"/>
              </a:rPr>
              <a:t> </a:t>
            </a:r>
          </a:p>
          <a:p>
            <a:pPr algn="ctr"/>
            <a:r>
              <a:rPr lang="en-ZA" sz="2000" dirty="0" smtClean="0">
                <a:latin typeface="Arial" panose="020B0604020202020204" pitchFamily="34" charset="0"/>
                <a:cs typeface="Arial" panose="020B0604020202020204" pitchFamily="34" charset="0"/>
              </a:rPr>
              <a:t>  &amp;</a:t>
            </a:r>
          </a:p>
          <a:p>
            <a:r>
              <a:rPr lang="en-ZA" sz="2000" dirty="0" smtClean="0">
                <a:latin typeface="Arial" panose="020B0604020202020204" pitchFamily="34" charset="0"/>
                <a:cs typeface="Arial" panose="020B0604020202020204" pitchFamily="34" charset="0"/>
              </a:rPr>
              <a:t>                         J </a:t>
            </a:r>
            <a:r>
              <a:rPr lang="en-ZA" sz="2000" dirty="0">
                <a:latin typeface="Arial" panose="020B0604020202020204" pitchFamily="34" charset="0"/>
                <a:cs typeface="Arial" panose="020B0604020202020204" pitchFamily="34" charset="0"/>
              </a:rPr>
              <a:t>Todd </a:t>
            </a:r>
            <a:r>
              <a:rPr lang="en-ZA" sz="2000" dirty="0" smtClean="0">
                <a:latin typeface="Arial" panose="020B0604020202020204" pitchFamily="34" charset="0"/>
                <a:cs typeface="Arial" panose="020B0604020202020204" pitchFamily="34" charset="0"/>
              </a:rPr>
              <a:t>     National Head of Advocacy CWSA</a:t>
            </a:r>
          </a:p>
          <a:p>
            <a:endParaRPr lang="en-ZA" sz="2000" dirty="0">
              <a:latin typeface="Arial" panose="020B0604020202020204" pitchFamily="34" charset="0"/>
              <a:cs typeface="Arial" panose="020B0604020202020204" pitchFamily="34" charset="0"/>
            </a:endParaRPr>
          </a:p>
          <a:p>
            <a:r>
              <a:rPr lang="en-ZA" dirty="0" smtClean="0">
                <a:latin typeface="Arial" panose="020B0604020202020204" pitchFamily="34" charset="0"/>
                <a:cs typeface="Arial" panose="020B0604020202020204" pitchFamily="34" charset="0"/>
              </a:rPr>
              <a:t>On behalf </a:t>
            </a:r>
            <a:r>
              <a:rPr lang="en-ZA" smtClean="0">
                <a:latin typeface="Arial" panose="020B0604020202020204" pitchFamily="34" charset="0"/>
                <a:cs typeface="Arial" panose="020B0604020202020204" pitchFamily="34" charset="0"/>
              </a:rPr>
              <a:t>of</a:t>
            </a:r>
            <a:r>
              <a:rPr lang="en-ZA" sz="2000" smtClean="0">
                <a:latin typeface="Arial" panose="020B0604020202020204" pitchFamily="34" charset="0"/>
                <a:cs typeface="Arial" panose="020B0604020202020204" pitchFamily="34" charset="0"/>
              </a:rPr>
              <a:t>     :   </a:t>
            </a:r>
            <a:r>
              <a:rPr lang="en-ZA" sz="2400" b="1" dirty="0" smtClean="0">
                <a:latin typeface="Arial" panose="020B0604020202020204" pitchFamily="34" charset="0"/>
                <a:cs typeface="Arial" panose="020B0604020202020204" pitchFamily="34" charset="0"/>
              </a:rPr>
              <a:t>CHILD WELFARE SOUTH AFRICA</a:t>
            </a:r>
          </a:p>
          <a:p>
            <a:pPr algn="ctr"/>
            <a:endParaRPr lang="en-ZA" sz="2000" dirty="0" smtClean="0">
              <a:latin typeface="Arial" panose="020B0604020202020204" pitchFamily="34" charset="0"/>
              <a:cs typeface="Arial" panose="020B0604020202020204" pitchFamily="34" charset="0"/>
            </a:endParaRPr>
          </a:p>
          <a:p>
            <a:pPr algn="ctr"/>
            <a:r>
              <a:rPr lang="en-ZA" sz="2000" i="1" dirty="0" smtClean="0">
                <a:latin typeface="Arial" panose="020B0604020202020204" pitchFamily="34" charset="0"/>
                <a:cs typeface="Arial" panose="020B0604020202020204" pitchFamily="34" charset="0"/>
              </a:rPr>
              <a:t>23  September 2015 </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5584176"/>
            <a:ext cx="1248484" cy="74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2841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ADOPTION: CONCLUSION</a:t>
            </a:r>
            <a:endParaRPr lang="en-ZA" dirty="0"/>
          </a:p>
        </p:txBody>
      </p:sp>
      <p:sp>
        <p:nvSpPr>
          <p:cNvPr id="3" name="Content Placeholder 2"/>
          <p:cNvSpPr>
            <a:spLocks noGrp="1"/>
          </p:cNvSpPr>
          <p:nvPr>
            <p:ph idx="1"/>
          </p:nvPr>
        </p:nvSpPr>
        <p:spPr/>
        <p:txBody>
          <a:bodyPr>
            <a:normAutofit/>
          </a:bodyPr>
          <a:lstStyle/>
          <a:p>
            <a:r>
              <a:rPr lang="en-ZA" dirty="0"/>
              <a:t>Whilst reiterating our support for the inclusion of State Social Workers in this field, it must be done in a manner which ensures the specialization required to practice in the sphere of adoption.</a:t>
            </a:r>
          </a:p>
          <a:p>
            <a:r>
              <a:rPr lang="en-ZA" dirty="0"/>
              <a:t>The sector cannot lose the specialization required of Social Workers working with adoptions. </a:t>
            </a:r>
            <a:endParaRPr lang="en-ZA" dirty="0" smtClean="0"/>
          </a:p>
          <a:p>
            <a:r>
              <a:rPr lang="en-ZA" dirty="0" smtClean="0"/>
              <a:t>The </a:t>
            </a:r>
            <a:r>
              <a:rPr lang="en-ZA" dirty="0"/>
              <a:t>same Accreditation and/or a minimum qualification must be required of State employed social workers who specialise in adoptions as it is for any social worker currently practicing in this sector so as to align with the requirements of existing practitioners in the sector. </a:t>
            </a:r>
            <a:endParaRPr lang="en-ZA" dirty="0" smtClean="0"/>
          </a:p>
          <a:p>
            <a:r>
              <a:rPr lang="en-ZA" dirty="0" smtClean="0"/>
              <a:t>These </a:t>
            </a:r>
            <a:r>
              <a:rPr lang="en-ZA" dirty="0"/>
              <a:t>accreditations </a:t>
            </a:r>
            <a:r>
              <a:rPr lang="en-ZA" dirty="0" smtClean="0"/>
              <a:t>need </a:t>
            </a:r>
            <a:r>
              <a:rPr lang="en-ZA" dirty="0"/>
              <a:t>to be independently made i.e. DSD cannot accredit itself. </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60" y="5805263"/>
            <a:ext cx="1752540" cy="105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290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dirty="0" smtClean="0"/>
              <a:t/>
            </a:r>
            <a:br>
              <a:rPr lang="en-ZA" sz="3600" dirty="0" smtClean="0"/>
            </a:br>
            <a:r>
              <a:rPr lang="en-ZA" sz="3600" dirty="0" smtClean="0"/>
              <a:t>AMENDMENT OF SECTIONS 151 AND 152 OF ACT 38 OF 2005</a:t>
            </a:r>
            <a:r>
              <a:rPr lang="en-ZA" dirty="0"/>
              <a:t/>
            </a:r>
            <a:br>
              <a:rPr lang="en-ZA" dirty="0"/>
            </a:br>
            <a:endParaRPr lang="en-ZA" dirty="0"/>
          </a:p>
        </p:txBody>
      </p:sp>
      <p:sp>
        <p:nvSpPr>
          <p:cNvPr id="3" name="Content Placeholder 2"/>
          <p:cNvSpPr>
            <a:spLocks noGrp="1"/>
          </p:cNvSpPr>
          <p:nvPr>
            <p:ph idx="1"/>
          </p:nvPr>
        </p:nvSpPr>
        <p:spPr/>
        <p:txBody>
          <a:bodyPr>
            <a:normAutofit/>
          </a:bodyPr>
          <a:lstStyle/>
          <a:p>
            <a:r>
              <a:rPr lang="en-ZA" dirty="0"/>
              <a:t>These amendments are supported  and welcomed as the need exists to have a comprehensive and speedy review process of any child removed into temporary safe care and the current sections were found wanting.</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60" y="5805263"/>
            <a:ext cx="1752540" cy="105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080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t/>
            </a:r>
            <a:br>
              <a:rPr lang="en-ZA" sz="3200" dirty="0" smtClean="0"/>
            </a:br>
            <a:r>
              <a:rPr lang="en-ZA" sz="3200" dirty="0" smtClean="0"/>
              <a:t>AMENDMENT OF SECTION 171 OF ACT 38 OF 2005 BY THE INSERTION AFTER SUB-SECTION (1) OF SUBSECTION (1A)</a:t>
            </a:r>
            <a:r>
              <a:rPr lang="en-ZA" dirty="0"/>
              <a:t/>
            </a:r>
            <a:br>
              <a:rPr lang="en-ZA" dirty="0"/>
            </a:br>
            <a:endParaRPr lang="en-ZA" dirty="0"/>
          </a:p>
        </p:txBody>
      </p:sp>
      <p:sp>
        <p:nvSpPr>
          <p:cNvPr id="3" name="Content Placeholder 2"/>
          <p:cNvSpPr>
            <a:spLocks noGrp="1"/>
          </p:cNvSpPr>
          <p:nvPr>
            <p:ph idx="1"/>
          </p:nvPr>
        </p:nvSpPr>
        <p:spPr/>
        <p:txBody>
          <a:bodyPr>
            <a:normAutofit/>
          </a:bodyPr>
          <a:lstStyle/>
          <a:p>
            <a:r>
              <a:rPr lang="en-ZA" dirty="0"/>
              <a:t>‘‘(1A) The provincial head of social development in the </a:t>
            </a:r>
            <a:r>
              <a:rPr lang="en-ZA" dirty="0" smtClean="0"/>
              <a:t>	relevant </a:t>
            </a:r>
            <a:r>
              <a:rPr lang="en-ZA" dirty="0"/>
              <a:t>province may, subject to subsection (5), transfer </a:t>
            </a:r>
            <a:r>
              <a:rPr lang="en-ZA" dirty="0" smtClean="0"/>
              <a:t>	in </a:t>
            </a:r>
            <a:r>
              <a:rPr lang="en-ZA" dirty="0"/>
              <a:t>writing a person referred to in section 176(2) from one </a:t>
            </a:r>
            <a:r>
              <a:rPr lang="en-ZA" dirty="0" smtClean="0"/>
              <a:t>	form </a:t>
            </a:r>
            <a:r>
              <a:rPr lang="en-ZA" dirty="0"/>
              <a:t>of alternative care to another”</a:t>
            </a:r>
          </a:p>
          <a:p>
            <a:pPr marL="114300" indent="0">
              <a:buNone/>
            </a:pPr>
            <a:r>
              <a:rPr lang="en-ZA" dirty="0"/>
              <a:t>This section is welcomed as it will now allow for children in </a:t>
            </a:r>
            <a:r>
              <a:rPr lang="en-ZA" dirty="0" smtClean="0"/>
              <a:t>care </a:t>
            </a:r>
            <a:r>
              <a:rPr lang="en-ZA" dirty="0"/>
              <a:t>to be transferred from one placement to another </a:t>
            </a:r>
            <a:r>
              <a:rPr lang="en-ZA" dirty="0" smtClean="0"/>
              <a:t>after </a:t>
            </a:r>
            <a:r>
              <a:rPr lang="en-ZA" dirty="0"/>
              <a:t>18yrs. This is sometimes necessitated due to a </a:t>
            </a:r>
            <a:r>
              <a:rPr lang="en-ZA" dirty="0" smtClean="0"/>
              <a:t>change </a:t>
            </a:r>
            <a:r>
              <a:rPr lang="en-ZA" dirty="0"/>
              <a:t>in family circumstances. (For example - the death </a:t>
            </a:r>
            <a:r>
              <a:rPr lang="en-ZA" dirty="0" smtClean="0"/>
              <a:t>of </a:t>
            </a:r>
            <a:r>
              <a:rPr lang="en-ZA" dirty="0"/>
              <a:t>a care-giver.) </a:t>
            </a:r>
            <a:endParaRPr lang="en-ZA" dirty="0" smtClean="0"/>
          </a:p>
          <a:p>
            <a:pPr marL="114300" indent="0">
              <a:buNone/>
            </a:pPr>
            <a:r>
              <a:rPr lang="en-ZA" dirty="0" smtClean="0"/>
              <a:t>Currently </a:t>
            </a:r>
            <a:r>
              <a:rPr lang="en-ZA" dirty="0"/>
              <a:t>a transfer of care is not possible which has negative </a:t>
            </a:r>
            <a:r>
              <a:rPr lang="en-ZA" dirty="0" smtClean="0"/>
              <a:t>consequences </a:t>
            </a:r>
            <a:r>
              <a:rPr lang="en-ZA" dirty="0"/>
              <a:t>for the young person as the placement is </a:t>
            </a:r>
            <a:r>
              <a:rPr lang="en-ZA" dirty="0" smtClean="0"/>
              <a:t>terminated </a:t>
            </a:r>
            <a:r>
              <a:rPr lang="en-ZA" dirty="0"/>
              <a:t>and the young person is left without any </a:t>
            </a:r>
            <a:r>
              <a:rPr lang="en-ZA" dirty="0" smtClean="0"/>
              <a:t>visible </a:t>
            </a:r>
            <a:r>
              <a:rPr lang="en-ZA" dirty="0"/>
              <a:t>means of support.</a:t>
            </a:r>
          </a:p>
          <a:p>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60" y="5805263"/>
            <a:ext cx="1752540" cy="105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4527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t>AMENDMENT OF SECTION 176 OF ACT 38 OF 2005, AS INSERTED BY SECTION 10 OF ACT 41 OF 2007</a:t>
            </a:r>
            <a:endParaRPr lang="en-ZA" sz="3200" b="1" dirty="0"/>
          </a:p>
        </p:txBody>
      </p:sp>
      <p:sp>
        <p:nvSpPr>
          <p:cNvPr id="3" name="Content Placeholder 2"/>
          <p:cNvSpPr>
            <a:spLocks noGrp="1"/>
          </p:cNvSpPr>
          <p:nvPr>
            <p:ph idx="1"/>
          </p:nvPr>
        </p:nvSpPr>
        <p:spPr/>
        <p:txBody>
          <a:bodyPr>
            <a:normAutofit lnSpcReduction="10000"/>
          </a:bodyPr>
          <a:lstStyle/>
          <a:p>
            <a:endParaRPr lang="en-ZA" dirty="0" smtClean="0"/>
          </a:p>
          <a:p>
            <a:r>
              <a:rPr lang="en-ZA" dirty="0" smtClean="0"/>
              <a:t>The </a:t>
            </a:r>
            <a:r>
              <a:rPr lang="en-ZA" dirty="0"/>
              <a:t>amendment of section 176(2) (a) is broadened to also </a:t>
            </a:r>
            <a:r>
              <a:rPr lang="en-ZA" dirty="0" smtClean="0"/>
              <a:t>allow </a:t>
            </a:r>
            <a:r>
              <a:rPr lang="en-ZA" dirty="0"/>
              <a:t>for someone other than the child to request </a:t>
            </a:r>
            <a:r>
              <a:rPr lang="en-ZA" dirty="0" smtClean="0"/>
              <a:t>extension </a:t>
            </a:r>
            <a:r>
              <a:rPr lang="en-ZA" dirty="0"/>
              <a:t>in alternative care by the substitution in </a:t>
            </a:r>
            <a:r>
              <a:rPr lang="en-ZA" dirty="0" smtClean="0"/>
              <a:t>subsection </a:t>
            </a:r>
            <a:r>
              <a:rPr lang="en-ZA" dirty="0"/>
              <a:t>(2) for the words preceding paragraph (a) of </a:t>
            </a:r>
            <a:r>
              <a:rPr lang="en-ZA" dirty="0" smtClean="0"/>
              <a:t>the </a:t>
            </a:r>
            <a:r>
              <a:rPr lang="en-ZA" dirty="0"/>
              <a:t>following words:</a:t>
            </a:r>
          </a:p>
          <a:p>
            <a:pPr marL="114300" indent="0">
              <a:buNone/>
            </a:pPr>
            <a:endParaRPr lang="en-ZA" dirty="0" smtClean="0"/>
          </a:p>
          <a:p>
            <a:pPr marL="114300" indent="0">
              <a:buNone/>
            </a:pPr>
            <a:r>
              <a:rPr lang="en-ZA" dirty="0" smtClean="0"/>
              <a:t>‘‘</a:t>
            </a:r>
            <a:r>
              <a:rPr lang="en-ZA" dirty="0"/>
              <a:t>A provincial head of social development may on application </a:t>
            </a:r>
            <a:r>
              <a:rPr lang="en-ZA" dirty="0" smtClean="0"/>
              <a:t>by </a:t>
            </a:r>
            <a:r>
              <a:rPr lang="en-ZA" dirty="0"/>
              <a:t>a person placed in alternative care as a child, or by a </a:t>
            </a:r>
            <a:r>
              <a:rPr lang="en-ZA" dirty="0" smtClean="0"/>
              <a:t>person </a:t>
            </a:r>
            <a:r>
              <a:rPr lang="en-ZA" dirty="0"/>
              <a:t>acting on his or her behalf...”</a:t>
            </a:r>
          </a:p>
          <a:p>
            <a:pPr marL="114300" indent="0">
              <a:buNone/>
            </a:pPr>
            <a:endParaRPr lang="en-ZA" dirty="0" smtClean="0"/>
          </a:p>
          <a:p>
            <a:pPr marL="114300" indent="0">
              <a:buNone/>
            </a:pPr>
            <a:r>
              <a:rPr lang="en-ZA" dirty="0" smtClean="0"/>
              <a:t>This </a:t>
            </a:r>
            <a:r>
              <a:rPr lang="en-ZA" dirty="0"/>
              <a:t>is welcomed as the burden and onus in making the application is no longer solely on the young person. </a:t>
            </a:r>
          </a:p>
          <a:p>
            <a:pPr marL="114300" indent="0">
              <a:buNone/>
            </a:pPr>
            <a:r>
              <a:rPr lang="en-ZA" dirty="0" smtClean="0"/>
              <a:t>. </a:t>
            </a:r>
          </a:p>
          <a:p>
            <a:endParaRPr lang="en-ZA" dirty="0" smtClean="0"/>
          </a:p>
          <a:p>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61038" y="5805263"/>
            <a:ext cx="1752540" cy="105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6271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t>AMENDMENT OF SECTION 176 OF ACT 38 OF 2005, AS INSERTED BY SECTION 10 OF ACT 41 OF 2007</a:t>
            </a:r>
            <a:endParaRPr lang="en-ZA" sz="3200" b="1" dirty="0"/>
          </a:p>
        </p:txBody>
      </p:sp>
      <p:sp>
        <p:nvSpPr>
          <p:cNvPr id="3" name="Content Placeholder 2"/>
          <p:cNvSpPr>
            <a:spLocks noGrp="1"/>
          </p:cNvSpPr>
          <p:nvPr>
            <p:ph idx="1"/>
          </p:nvPr>
        </p:nvSpPr>
        <p:spPr/>
        <p:txBody>
          <a:bodyPr>
            <a:normAutofit/>
          </a:bodyPr>
          <a:lstStyle/>
          <a:p>
            <a:r>
              <a:rPr lang="en-ZA" dirty="0" smtClean="0"/>
              <a:t>The </a:t>
            </a:r>
            <a:r>
              <a:rPr lang="en-ZA" dirty="0"/>
              <a:t>amendment of section 176(2) (b) by the substitution in subsection (2) for paragraph (b) of the following paragraph:</a:t>
            </a:r>
          </a:p>
          <a:p>
            <a:pPr marL="114300" indent="0">
              <a:buNone/>
            </a:pPr>
            <a:r>
              <a:rPr lang="en-ZA" dirty="0" smtClean="0"/>
              <a:t>‘‘(b) the </a:t>
            </a:r>
            <a:r>
              <a:rPr lang="en-ZA" dirty="0"/>
              <a:t>continued stay in that care is necessary to enable that person to complete his or her grade 12, higher education, further education [or] and training or vocational training.’’; and</a:t>
            </a:r>
          </a:p>
          <a:p>
            <a:pPr marL="114300" indent="0">
              <a:buNone/>
            </a:pPr>
            <a:r>
              <a:rPr lang="en-ZA" dirty="0" smtClean="0"/>
              <a:t>BY THE ADDITION OF THE FOLLOWING SUBSECTION :</a:t>
            </a:r>
          </a:p>
          <a:p>
            <a:pPr marL="114300" indent="0">
              <a:buNone/>
            </a:pPr>
            <a:endParaRPr lang="en-ZA" dirty="0"/>
          </a:p>
          <a:p>
            <a:pPr marL="114300" indent="0">
              <a:buNone/>
            </a:pPr>
            <a:r>
              <a:rPr lang="en-ZA" dirty="0"/>
              <a:t>‘‘(3) 	An application contemplated in subsection (2) must be submitted before </a:t>
            </a:r>
            <a:r>
              <a:rPr lang="en-ZA" dirty="0" smtClean="0"/>
              <a:t>the </a:t>
            </a:r>
            <a:r>
              <a:rPr lang="en-ZA" dirty="0"/>
              <a:t>end of the year in which the relevant child reaches the age of 18 years, but a late application may be condoned, upon good cause shown, if such application is submitted within three months after such date.’’.</a:t>
            </a:r>
          </a:p>
          <a:p>
            <a:endParaRPr lang="en-ZA" dirty="0"/>
          </a:p>
          <a:p>
            <a:endParaRPr lang="en-ZA" dirty="0" smtClean="0"/>
          </a:p>
          <a:p>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60" y="5805263"/>
            <a:ext cx="1752540" cy="105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6756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t>AMENDMENT OF SECTION 176 OF ACT 38 OF 2005, AS INSERTED BY SECTION 10 OF ACT 41 OF 2007</a:t>
            </a:r>
            <a:endParaRPr lang="en-ZA" sz="3200" b="1" dirty="0"/>
          </a:p>
        </p:txBody>
      </p:sp>
      <p:sp>
        <p:nvSpPr>
          <p:cNvPr id="3" name="Content Placeholder 2"/>
          <p:cNvSpPr>
            <a:spLocks noGrp="1"/>
          </p:cNvSpPr>
          <p:nvPr>
            <p:ph idx="1"/>
          </p:nvPr>
        </p:nvSpPr>
        <p:spPr/>
        <p:txBody>
          <a:bodyPr>
            <a:normAutofit/>
          </a:bodyPr>
          <a:lstStyle/>
          <a:p>
            <a:r>
              <a:rPr lang="en-ZA" dirty="0" smtClean="0"/>
              <a:t>These </a:t>
            </a:r>
            <a:r>
              <a:rPr lang="en-ZA" dirty="0"/>
              <a:t>amendments are supported as clarity is now provided </a:t>
            </a:r>
            <a:r>
              <a:rPr lang="en-ZA" dirty="0" smtClean="0"/>
              <a:t>on </a:t>
            </a:r>
            <a:r>
              <a:rPr lang="en-ZA" dirty="0"/>
              <a:t>what was previously referred to as “education and </a:t>
            </a:r>
            <a:r>
              <a:rPr lang="en-ZA" dirty="0" smtClean="0"/>
              <a:t>training</a:t>
            </a:r>
            <a:r>
              <a:rPr lang="en-ZA" dirty="0"/>
              <a:t>” which was interpreted differently by different </a:t>
            </a:r>
            <a:r>
              <a:rPr lang="en-ZA" dirty="0" smtClean="0"/>
              <a:t>departmental </a:t>
            </a:r>
            <a:r>
              <a:rPr lang="en-ZA" dirty="0"/>
              <a:t>officials.</a:t>
            </a:r>
          </a:p>
          <a:p>
            <a:r>
              <a:rPr lang="en-ZA" dirty="0"/>
              <a:t>It allows for a young person to complete education beyond </a:t>
            </a:r>
            <a:r>
              <a:rPr lang="en-ZA" dirty="0" smtClean="0"/>
              <a:t>grade </a:t>
            </a:r>
            <a:r>
              <a:rPr lang="en-ZA" dirty="0"/>
              <a:t>12 whilst still remaining in care. </a:t>
            </a:r>
          </a:p>
          <a:p>
            <a:r>
              <a:rPr lang="en-ZA" dirty="0"/>
              <a:t>A further extension to this proposed amendment is being </a:t>
            </a:r>
            <a:r>
              <a:rPr lang="en-ZA" dirty="0" smtClean="0"/>
              <a:t>submitted </a:t>
            </a:r>
            <a:r>
              <a:rPr lang="en-ZA" dirty="0"/>
              <a:t>viz that the words </a:t>
            </a:r>
            <a:r>
              <a:rPr lang="en-ZA" b="1" u="sng" dirty="0" smtClean="0"/>
              <a:t>intern-ships </a:t>
            </a:r>
            <a:r>
              <a:rPr lang="en-ZA" b="1" u="sng" dirty="0"/>
              <a:t>and </a:t>
            </a:r>
            <a:r>
              <a:rPr lang="en-ZA" b="1" u="sng" dirty="0" smtClean="0"/>
              <a:t>learner-ships</a:t>
            </a:r>
            <a:r>
              <a:rPr lang="en-ZA" dirty="0" smtClean="0"/>
              <a:t> be </a:t>
            </a:r>
            <a:r>
              <a:rPr lang="en-ZA" dirty="0"/>
              <a:t>added to follow the words vocational training. </a:t>
            </a:r>
          </a:p>
          <a:p>
            <a:r>
              <a:rPr lang="en-ZA" dirty="0"/>
              <a:t>It is our view that this will, for many children in care, be a </a:t>
            </a:r>
            <a:r>
              <a:rPr lang="en-ZA" dirty="0" smtClean="0"/>
              <a:t>more </a:t>
            </a:r>
            <a:r>
              <a:rPr lang="en-ZA" dirty="0"/>
              <a:t>appropriate and enabling option to help capacitate </a:t>
            </a:r>
            <a:r>
              <a:rPr lang="en-ZA" dirty="0" smtClean="0"/>
              <a:t>and </a:t>
            </a:r>
            <a:r>
              <a:rPr lang="en-ZA" dirty="0"/>
              <a:t>empower them for future independent living.</a:t>
            </a:r>
          </a:p>
          <a:p>
            <a:pPr marL="114300" indent="0">
              <a:buNone/>
            </a:pPr>
            <a:endParaRPr lang="en-ZA" dirty="0" smtClean="0"/>
          </a:p>
          <a:p>
            <a:endParaRPr lang="en-ZA" dirty="0" smtClean="0"/>
          </a:p>
          <a:p>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60" y="5805263"/>
            <a:ext cx="1752540" cy="105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7920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dirty="0" smtClean="0"/>
              <a:t/>
            </a:r>
            <a:br>
              <a:rPr lang="en-ZA" sz="3600" dirty="0" smtClean="0"/>
            </a:br>
            <a:r>
              <a:rPr lang="en-ZA" sz="3200" b="1" dirty="0" smtClean="0"/>
              <a:t>SUBMISSION &amp; PROPOSAL </a:t>
            </a:r>
            <a:r>
              <a:rPr lang="en-ZA" sz="3200" b="1" dirty="0"/>
              <a:t>OF PARTNERSHIP AND COLLABORATION BETWEEN DSD AND CWSA</a:t>
            </a:r>
          </a:p>
        </p:txBody>
      </p:sp>
      <p:sp>
        <p:nvSpPr>
          <p:cNvPr id="3" name="Content Placeholder 2"/>
          <p:cNvSpPr>
            <a:spLocks noGrp="1"/>
          </p:cNvSpPr>
          <p:nvPr>
            <p:ph idx="1"/>
          </p:nvPr>
        </p:nvSpPr>
        <p:spPr/>
        <p:txBody>
          <a:bodyPr/>
          <a:lstStyle/>
          <a:p>
            <a:endParaRPr lang="en-ZA" dirty="0" smtClean="0"/>
          </a:p>
          <a:p>
            <a:r>
              <a:rPr lang="en-ZA" dirty="0" smtClean="0"/>
              <a:t>The Portfolio Committee on social development is quoted as saying that more social workers are needed to implement the Children’s Amendment Act.</a:t>
            </a:r>
          </a:p>
          <a:p>
            <a:endParaRPr lang="en-ZA" dirty="0" smtClean="0"/>
          </a:p>
          <a:p>
            <a:r>
              <a:rPr lang="en-ZA" dirty="0" smtClean="0"/>
              <a:t>Committee Chair the Honourable </a:t>
            </a:r>
            <a:r>
              <a:rPr lang="en-ZA" dirty="0" err="1" smtClean="0"/>
              <a:t>Zoleka</a:t>
            </a:r>
            <a:r>
              <a:rPr lang="en-ZA" dirty="0" smtClean="0"/>
              <a:t> </a:t>
            </a:r>
            <a:r>
              <a:rPr lang="en-ZA" dirty="0" err="1" smtClean="0"/>
              <a:t>Capa</a:t>
            </a:r>
            <a:r>
              <a:rPr lang="en-ZA" dirty="0" smtClean="0"/>
              <a:t> is quoted as emphasising that the Portfolio Committee did not want a situation where the bill could not be implemented because the Department of Social Development  (DSD) did not have enough resources asking that the Department come back with a clear costed plan on how they will implement the bill.</a:t>
            </a:r>
          </a:p>
          <a:p>
            <a:endParaRPr lang="en-ZA" dirty="0" smtClean="0"/>
          </a:p>
          <a:p>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78455" y="5809317"/>
            <a:ext cx="1752540" cy="105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494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dirty="0" smtClean="0"/>
              <a:t/>
            </a:r>
            <a:br>
              <a:rPr lang="en-ZA" sz="3600" dirty="0" smtClean="0"/>
            </a:br>
            <a:r>
              <a:rPr lang="en-ZA" sz="3200" b="1" dirty="0" smtClean="0"/>
              <a:t>SUBMISSION &amp; PROPOSAL </a:t>
            </a:r>
            <a:r>
              <a:rPr lang="en-ZA" sz="3200" b="1" dirty="0"/>
              <a:t>OF PARTNERSHIP AND COLLABORATION BETWEEN DSD AND CWSA</a:t>
            </a:r>
          </a:p>
        </p:txBody>
      </p:sp>
      <p:sp>
        <p:nvSpPr>
          <p:cNvPr id="3" name="Content Placeholder 2"/>
          <p:cNvSpPr>
            <a:spLocks noGrp="1"/>
          </p:cNvSpPr>
          <p:nvPr>
            <p:ph idx="1"/>
          </p:nvPr>
        </p:nvSpPr>
        <p:spPr/>
        <p:txBody>
          <a:bodyPr>
            <a:normAutofit fontScale="92500" lnSpcReduction="10000"/>
          </a:bodyPr>
          <a:lstStyle/>
          <a:p>
            <a:endParaRPr lang="en-ZA" dirty="0" smtClean="0"/>
          </a:p>
          <a:p>
            <a:r>
              <a:rPr lang="en-ZA" dirty="0" smtClean="0"/>
              <a:t>As </a:t>
            </a:r>
            <a:r>
              <a:rPr lang="en-ZA" dirty="0"/>
              <a:t>CWSA we are saying the DSD with its limited resources cannot be expected </a:t>
            </a:r>
            <a:r>
              <a:rPr lang="en-ZA" dirty="0" smtClean="0"/>
              <a:t>to do this on their own. DSD already are overstretched in the current client</a:t>
            </a:r>
          </a:p>
          <a:p>
            <a:endParaRPr lang="en-ZA" dirty="0"/>
          </a:p>
          <a:p>
            <a:r>
              <a:rPr lang="en-ZA" dirty="0" smtClean="0"/>
              <a:t>CWSA and other NPO’s in civil society must be seen as positive partners who can assist the DSD in the implementation.</a:t>
            </a:r>
          </a:p>
          <a:p>
            <a:endParaRPr lang="en-ZA" dirty="0" smtClean="0"/>
          </a:p>
          <a:p>
            <a:r>
              <a:rPr lang="en-ZA" dirty="0" smtClean="0"/>
              <a:t>Specialists in the differing areas of the act and mostly already in partnership with DSD</a:t>
            </a:r>
          </a:p>
          <a:p>
            <a:endParaRPr lang="en-ZA" dirty="0"/>
          </a:p>
          <a:p>
            <a:r>
              <a:rPr lang="en-ZA" dirty="0" smtClean="0"/>
              <a:t>CWSA is asking DSD to place of their Bursary students at our 151 affiliates. Placed there and paid by DSD while receiving top class training and exposure within the CWSA structure for the period they work back their bursary.</a:t>
            </a:r>
            <a:endParaRPr lang="en-ZA" dirty="0"/>
          </a:p>
          <a:p>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31333" y="6021288"/>
            <a:ext cx="1399662" cy="840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0444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dirty="0" smtClean="0"/>
              <a:t/>
            </a:r>
            <a:br>
              <a:rPr lang="en-ZA" sz="3600" dirty="0" smtClean="0"/>
            </a:br>
            <a:r>
              <a:rPr lang="en-ZA" sz="3200" b="1" dirty="0" smtClean="0"/>
              <a:t>SUBMISSION &amp; PROPOSAL </a:t>
            </a:r>
            <a:r>
              <a:rPr lang="en-ZA" sz="3200" b="1" dirty="0"/>
              <a:t>OF PARTNERSHIP AND COLLABORATION BETWEEN DSD AND CWSA</a:t>
            </a:r>
          </a:p>
        </p:txBody>
      </p:sp>
      <p:sp>
        <p:nvSpPr>
          <p:cNvPr id="3" name="Content Placeholder 2"/>
          <p:cNvSpPr>
            <a:spLocks noGrp="1"/>
          </p:cNvSpPr>
          <p:nvPr>
            <p:ph idx="1"/>
          </p:nvPr>
        </p:nvSpPr>
        <p:spPr/>
        <p:txBody>
          <a:bodyPr>
            <a:normAutofit fontScale="77500" lnSpcReduction="20000"/>
          </a:bodyPr>
          <a:lstStyle/>
          <a:p>
            <a:endParaRPr lang="en-ZA" dirty="0" smtClean="0"/>
          </a:p>
          <a:p>
            <a:r>
              <a:rPr lang="en-ZA" dirty="0" smtClean="0"/>
              <a:t>As CWSA we also ask that in building this partnership the committee note the need to </a:t>
            </a:r>
          </a:p>
          <a:p>
            <a:pPr lvl="1"/>
            <a:r>
              <a:rPr lang="en-ZA" sz="2200" dirty="0" smtClean="0"/>
              <a:t>Finalise and implement the Financial Awards Policy and to do so consistently throughout the Provinces </a:t>
            </a:r>
          </a:p>
          <a:p>
            <a:pPr lvl="1"/>
            <a:r>
              <a:rPr lang="en-ZA" sz="2200" dirty="0" smtClean="0"/>
              <a:t>standardise the subsidy allocation for NPO’s staff salaries.</a:t>
            </a:r>
          </a:p>
          <a:p>
            <a:pPr lvl="1"/>
            <a:r>
              <a:rPr lang="en-ZA" sz="2200" dirty="0" smtClean="0"/>
              <a:t>Give effect to s.105 of the </a:t>
            </a:r>
            <a:r>
              <a:rPr lang="en-ZA" sz="2200" dirty="0" err="1" smtClean="0"/>
              <a:t>Childrens</a:t>
            </a:r>
            <a:r>
              <a:rPr lang="en-ZA" sz="2200" dirty="0" smtClean="0"/>
              <a:t> Act which states :</a:t>
            </a:r>
          </a:p>
          <a:p>
            <a:pPr marL="411480" lvl="1" indent="0">
              <a:buNone/>
            </a:pPr>
            <a:r>
              <a:rPr lang="en-ZA" dirty="0"/>
              <a:t> </a:t>
            </a:r>
            <a:r>
              <a:rPr lang="en-ZA" b="1" dirty="0" smtClean="0"/>
              <a:t> “ s.105(1) The MEC for Social Development must from money appropriated by the relevant provincial legislature provide and fund designated child protection services for that province”</a:t>
            </a:r>
            <a:r>
              <a:rPr lang="en-ZA" dirty="0" smtClean="0"/>
              <a:t> </a:t>
            </a:r>
          </a:p>
          <a:p>
            <a:pPr marL="411480" lvl="1" indent="0">
              <a:buNone/>
            </a:pPr>
            <a:endParaRPr lang="en-ZA" dirty="0" smtClean="0"/>
          </a:p>
          <a:p>
            <a:r>
              <a:rPr lang="en-ZA" dirty="0" smtClean="0"/>
              <a:t>Our Social Workers and Social </a:t>
            </a:r>
            <a:r>
              <a:rPr lang="en-ZA" dirty="0" err="1" smtClean="0"/>
              <a:t>Auxillary</a:t>
            </a:r>
            <a:r>
              <a:rPr lang="en-ZA" dirty="0" smtClean="0"/>
              <a:t> Workers, other than the Western Cape, receive around  75% subsidy payment toward salaries…AT ENTRY LEVEL – less in some provinces now like KZN who have not received a subsidy increase in 2yrs- and the same is true for managers/supervisors posts. </a:t>
            </a:r>
          </a:p>
          <a:p>
            <a:endParaRPr lang="en-ZA" dirty="0" smtClean="0"/>
          </a:p>
          <a:p>
            <a:r>
              <a:rPr lang="en-ZA" dirty="0" smtClean="0"/>
              <a:t>The negative result is that we and other NPO partners have a high turnover of staff because as posts become available in government departments our workers are leaving to receive better salaries and benefits which creates an unstable work force which impacts on service delivery.</a:t>
            </a:r>
          </a:p>
          <a:p>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31333" y="6021288"/>
            <a:ext cx="1399662" cy="840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7874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b="1" dirty="0" smtClean="0"/>
              <a:t>IN CONCLUSION</a:t>
            </a:r>
            <a:endParaRPr lang="en-ZA" b="1" dirty="0"/>
          </a:p>
        </p:txBody>
      </p:sp>
      <p:sp>
        <p:nvSpPr>
          <p:cNvPr id="3" name="Content Placeholder 2"/>
          <p:cNvSpPr>
            <a:spLocks noGrp="1"/>
          </p:cNvSpPr>
          <p:nvPr>
            <p:ph idx="1"/>
          </p:nvPr>
        </p:nvSpPr>
        <p:spPr/>
        <p:txBody>
          <a:bodyPr/>
          <a:lstStyle/>
          <a:p>
            <a:pPr marL="114300" indent="0">
              <a:buNone/>
            </a:pPr>
            <a:r>
              <a:rPr lang="en-ZA" dirty="0" smtClean="0"/>
              <a:t>It </a:t>
            </a:r>
            <a:r>
              <a:rPr lang="en-ZA" dirty="0"/>
              <a:t>is our considered view that the proposed amendments and </a:t>
            </a:r>
            <a:r>
              <a:rPr lang="en-ZA" dirty="0" smtClean="0"/>
              <a:t>the </a:t>
            </a:r>
            <a:r>
              <a:rPr lang="en-ZA" dirty="0"/>
              <a:t>additional edits submitted by CWSA and Civil Society </a:t>
            </a:r>
            <a:r>
              <a:rPr lang="en-ZA" dirty="0" smtClean="0"/>
              <a:t>representatives </a:t>
            </a:r>
            <a:r>
              <a:rPr lang="en-ZA" dirty="0"/>
              <a:t>will clarify areas of the current legislation </a:t>
            </a:r>
            <a:r>
              <a:rPr lang="en-ZA" dirty="0" smtClean="0"/>
              <a:t>where </a:t>
            </a:r>
            <a:r>
              <a:rPr lang="en-ZA" dirty="0"/>
              <a:t>clarity was lacking and ensure that the intent of </a:t>
            </a:r>
            <a:r>
              <a:rPr lang="en-ZA" dirty="0" smtClean="0"/>
              <a:t>the </a:t>
            </a:r>
            <a:r>
              <a:rPr lang="en-ZA" dirty="0"/>
              <a:t>Act to protect the children we serve is more effective </a:t>
            </a:r>
            <a:r>
              <a:rPr lang="en-ZA" dirty="0" smtClean="0"/>
              <a:t>	and </a:t>
            </a:r>
            <a:r>
              <a:rPr lang="en-ZA" dirty="0"/>
              <a:t>efficient. </a:t>
            </a:r>
          </a:p>
          <a:p>
            <a:endParaRPr lang="en-ZA" dirty="0" smtClean="0"/>
          </a:p>
          <a:p>
            <a:pPr marL="114300" indent="0">
              <a:buNone/>
            </a:pPr>
            <a:r>
              <a:rPr lang="en-ZA" dirty="0" smtClean="0"/>
              <a:t>Allow </a:t>
            </a:r>
            <a:r>
              <a:rPr lang="en-ZA" dirty="0"/>
              <a:t>us </a:t>
            </a:r>
            <a:r>
              <a:rPr lang="en-ZA" dirty="0" smtClean="0"/>
              <a:t>to express our appreciation for </a:t>
            </a:r>
            <a:r>
              <a:rPr lang="en-ZA" dirty="0"/>
              <a:t>the opportunity to be </a:t>
            </a:r>
            <a:r>
              <a:rPr lang="en-ZA" dirty="0" smtClean="0"/>
              <a:t>allowed </a:t>
            </a:r>
            <a:r>
              <a:rPr lang="en-ZA" dirty="0"/>
              <a:t>to briefly submit our point of view and those of </a:t>
            </a:r>
            <a:r>
              <a:rPr lang="en-ZA" dirty="0" smtClean="0"/>
              <a:t>our </a:t>
            </a:r>
            <a:r>
              <a:rPr lang="en-ZA" dirty="0"/>
              <a:t>constituents as Child Welfare South Africa to the </a:t>
            </a:r>
            <a:r>
              <a:rPr lang="en-ZA" dirty="0" smtClean="0"/>
              <a:t>Portfolio </a:t>
            </a:r>
            <a:r>
              <a:rPr lang="en-ZA" dirty="0"/>
              <a:t>Committee on Social Development and we trust </a:t>
            </a:r>
            <a:r>
              <a:rPr lang="en-ZA" dirty="0" smtClean="0"/>
              <a:t>that </a:t>
            </a:r>
            <a:r>
              <a:rPr lang="en-ZA" dirty="0"/>
              <a:t>you will find value and incorporate the proposals as </a:t>
            </a:r>
            <a:r>
              <a:rPr lang="en-ZA" dirty="0" smtClean="0"/>
              <a:t>submitted</a:t>
            </a:r>
            <a:r>
              <a:rPr lang="en-ZA" dirty="0"/>
              <a:t>.</a:t>
            </a:r>
          </a:p>
          <a:p>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60" y="5819149"/>
            <a:ext cx="1752540" cy="105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474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79323" y="5949280"/>
            <a:ext cx="1512790" cy="908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39552" y="404664"/>
            <a:ext cx="7632848" cy="4832092"/>
          </a:xfrm>
          <a:prstGeom prst="rect">
            <a:avLst/>
          </a:prstGeom>
          <a:noFill/>
          <a:ln>
            <a:solidFill>
              <a:schemeClr val="tx1"/>
            </a:solidFill>
          </a:ln>
        </p:spPr>
        <p:txBody>
          <a:bodyPr wrap="square" rtlCol="0">
            <a:spAutoFit/>
          </a:bodyPr>
          <a:lstStyle/>
          <a:p>
            <a:r>
              <a:rPr lang="en-ZA" sz="3200" b="1" dirty="0" smtClean="0">
                <a:latin typeface="Arial" panose="020B0604020202020204" pitchFamily="34" charset="0"/>
                <a:cs typeface="Arial" panose="020B0604020202020204" pitchFamily="34" charset="0"/>
              </a:rPr>
              <a:t>PURPOSE OF TODAY</a:t>
            </a:r>
          </a:p>
          <a:p>
            <a:endParaRPr lang="en-ZA" dirty="0">
              <a:latin typeface="Arial" panose="020B0604020202020204" pitchFamily="34" charset="0"/>
              <a:cs typeface="Arial" panose="020B0604020202020204" pitchFamily="34" charset="0"/>
            </a:endParaRPr>
          </a:p>
          <a:p>
            <a:endParaRPr lang="en-ZA" dirty="0" smtClean="0">
              <a:latin typeface="Arial" panose="020B0604020202020204" pitchFamily="34" charset="0"/>
              <a:cs typeface="Arial" panose="020B0604020202020204" pitchFamily="34" charset="0"/>
            </a:endParaRPr>
          </a:p>
          <a:p>
            <a:r>
              <a:rPr lang="en-ZA" sz="2400" dirty="0" smtClean="0">
                <a:latin typeface="Arial" panose="020B0604020202020204" pitchFamily="34" charset="0"/>
                <a:cs typeface="Arial" panose="020B0604020202020204" pitchFamily="34" charset="0"/>
              </a:rPr>
              <a:t>TO </a:t>
            </a:r>
            <a:r>
              <a:rPr lang="en-ZA" sz="2400" dirty="0">
                <a:latin typeface="Arial" panose="020B0604020202020204" pitchFamily="34" charset="0"/>
                <a:cs typeface="Arial" panose="020B0604020202020204" pitchFamily="34" charset="0"/>
              </a:rPr>
              <a:t>PRESENT THE SUBMISSIONS OF CHILD WELFARE SOUTH AFRICA ON </a:t>
            </a:r>
            <a:r>
              <a:rPr lang="en-ZA" sz="2400" dirty="0" smtClean="0">
                <a:latin typeface="Arial" panose="020B0604020202020204" pitchFamily="34" charset="0"/>
                <a:cs typeface="Arial" panose="020B0604020202020204" pitchFamily="34" charset="0"/>
              </a:rPr>
              <a:t>THE </a:t>
            </a:r>
          </a:p>
          <a:p>
            <a:r>
              <a:rPr lang="en-ZA" sz="2400" dirty="0" smtClean="0">
                <a:latin typeface="Arial" panose="020B0604020202020204" pitchFamily="34" charset="0"/>
                <a:cs typeface="Arial" panose="020B0604020202020204" pitchFamily="34" charset="0"/>
              </a:rPr>
              <a:t>CHILDREN’S SECOND AMENDMENT BILL TO </a:t>
            </a:r>
            <a:r>
              <a:rPr lang="en-ZA" sz="2400" dirty="0">
                <a:latin typeface="Arial" panose="020B0604020202020204" pitchFamily="34" charset="0"/>
                <a:cs typeface="Arial" panose="020B0604020202020204" pitchFamily="34" charset="0"/>
              </a:rPr>
              <a:t>THE STANDING COMMITTEE </a:t>
            </a:r>
            <a:r>
              <a:rPr lang="en-ZA" sz="2400" dirty="0" smtClean="0">
                <a:latin typeface="Arial" panose="020B0604020202020204" pitchFamily="34" charset="0"/>
                <a:cs typeface="Arial" panose="020B0604020202020204" pitchFamily="34" charset="0"/>
              </a:rPr>
              <a:t>FOR CONSIDERATION.</a:t>
            </a:r>
            <a:r>
              <a:rPr lang="en-ZA" sz="2400" b="1" i="1" dirty="0" smtClean="0">
                <a:latin typeface="Arial" panose="020B0604020202020204" pitchFamily="34" charset="0"/>
                <a:cs typeface="Arial" panose="020B0604020202020204" pitchFamily="34" charset="0"/>
              </a:rPr>
              <a:t>		</a:t>
            </a:r>
          </a:p>
          <a:p>
            <a:endParaRPr lang="en-ZA" sz="2400" b="1" i="1" dirty="0">
              <a:latin typeface="Arial" panose="020B0604020202020204" pitchFamily="34" charset="0"/>
              <a:cs typeface="Arial" panose="020B0604020202020204" pitchFamily="34" charset="0"/>
            </a:endParaRPr>
          </a:p>
          <a:p>
            <a:endParaRPr lang="en-ZA" sz="2400" b="1" i="1" dirty="0" smtClean="0">
              <a:latin typeface="Arial" panose="020B0604020202020204" pitchFamily="34" charset="0"/>
              <a:cs typeface="Arial" panose="020B0604020202020204" pitchFamily="34" charset="0"/>
            </a:endParaRPr>
          </a:p>
          <a:p>
            <a:endParaRPr lang="en-ZA" sz="2400" b="1" i="1" dirty="0">
              <a:latin typeface="Arial" panose="020B0604020202020204" pitchFamily="34" charset="0"/>
              <a:cs typeface="Arial" panose="020B0604020202020204" pitchFamily="34" charset="0"/>
            </a:endParaRPr>
          </a:p>
          <a:p>
            <a:endParaRPr lang="en-ZA" sz="2400" b="1" i="1" dirty="0" smtClean="0">
              <a:latin typeface="Arial" panose="020B0604020202020204" pitchFamily="34" charset="0"/>
              <a:cs typeface="Arial" panose="020B0604020202020204" pitchFamily="34" charset="0"/>
            </a:endParaRPr>
          </a:p>
          <a:p>
            <a:endParaRPr lang="en-ZA" sz="2400" b="1" i="1"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5933" y="3573016"/>
            <a:ext cx="3145997" cy="2112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696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 calcmode="lin" valueType="num">
                                      <p:cBhvr additive="base">
                                        <p:cTn id="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 calcmode="lin" valueType="num">
                                      <p:cBhvr additive="base">
                                        <p:cTn id="1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5556" y="1052736"/>
            <a:ext cx="7632848" cy="4832092"/>
          </a:xfrm>
          <a:prstGeom prst="rect">
            <a:avLst/>
          </a:prstGeom>
          <a:noFill/>
          <a:ln>
            <a:solidFill>
              <a:schemeClr val="tx1"/>
            </a:solidFill>
          </a:ln>
        </p:spPr>
        <p:txBody>
          <a:bodyPr wrap="square" rtlCol="0">
            <a:spAutoFit/>
          </a:bodyPr>
          <a:lstStyle/>
          <a:p>
            <a:pPr algn="ctr"/>
            <a:r>
              <a:rPr lang="en-ZA" sz="4400" dirty="0" smtClean="0">
                <a:latin typeface="Arial" panose="020B0604020202020204" pitchFamily="34" charset="0"/>
                <a:cs typeface="Arial" panose="020B0604020202020204" pitchFamily="34" charset="0"/>
              </a:rPr>
              <a:t>	</a:t>
            </a:r>
            <a:endParaRPr lang="en-ZA" sz="4400" dirty="0">
              <a:latin typeface="Arial" panose="020B0604020202020204" pitchFamily="34" charset="0"/>
              <a:cs typeface="Arial" panose="020B0604020202020204" pitchFamily="34" charset="0"/>
            </a:endParaRPr>
          </a:p>
          <a:p>
            <a:pPr algn="ctr"/>
            <a:r>
              <a:rPr lang="en-ZA" sz="2800" b="1" dirty="0" smtClean="0">
                <a:latin typeface="Arial Black" panose="020B0A04020102020204" pitchFamily="34" charset="0"/>
                <a:cs typeface="Arial" panose="020B0604020202020204" pitchFamily="34" charset="0"/>
              </a:rPr>
              <a:t>THANK YOU</a:t>
            </a:r>
          </a:p>
          <a:p>
            <a:pPr algn="ctr"/>
            <a:r>
              <a:rPr lang="en-ZA" sz="2800" b="1" dirty="0" smtClean="0">
                <a:latin typeface="Arial Black" panose="020B0A04020102020204" pitchFamily="34" charset="0"/>
                <a:cs typeface="Arial" panose="020B0604020202020204" pitchFamily="34" charset="0"/>
              </a:rPr>
              <a:t>TOGETHER – AS PARTNERS – WE CAN MAKE A DIFFERENCE</a:t>
            </a:r>
          </a:p>
          <a:p>
            <a:pPr algn="ctr"/>
            <a:r>
              <a:rPr lang="en-ZA" sz="2800" b="1" dirty="0" smtClean="0">
                <a:latin typeface="Arial Black" panose="020B0A04020102020204" pitchFamily="34" charset="0"/>
                <a:cs typeface="Arial" panose="020B0604020202020204" pitchFamily="34" charset="0"/>
              </a:rPr>
              <a:t>CWSA </a:t>
            </a:r>
          </a:p>
          <a:p>
            <a:pPr algn="ctr"/>
            <a:endParaRPr lang="en-ZA" sz="2800" b="1" dirty="0" smtClean="0">
              <a:latin typeface="Arial Black" panose="020B0A04020102020204" pitchFamily="34" charset="0"/>
              <a:cs typeface="Arial" panose="020B0604020202020204" pitchFamily="34" charset="0"/>
            </a:endParaRPr>
          </a:p>
          <a:p>
            <a:pPr algn="ctr"/>
            <a:r>
              <a:rPr lang="en-ZA" sz="2800" b="1" dirty="0" smtClean="0">
                <a:latin typeface="Arial Black" panose="020B0A04020102020204" pitchFamily="34" charset="0"/>
                <a:cs typeface="Arial" panose="020B0604020202020204" pitchFamily="34" charset="0"/>
              </a:rPr>
              <a:t>A CHILD IN NEED IS A </a:t>
            </a:r>
            <a:r>
              <a:rPr lang="en-ZA" sz="2800" b="1" smtClean="0">
                <a:latin typeface="Arial Black" panose="020B0A04020102020204" pitchFamily="34" charset="0"/>
                <a:cs typeface="Arial" panose="020B0604020202020204" pitchFamily="34" charset="0"/>
              </a:rPr>
              <a:t>NEED IN DEED</a:t>
            </a:r>
            <a:endParaRPr lang="en-ZA" sz="2800" b="1" dirty="0" smtClean="0">
              <a:latin typeface="Arial Black" panose="020B0A04020102020204" pitchFamily="34" charset="0"/>
              <a:cs typeface="Arial" panose="020B0604020202020204" pitchFamily="34" charset="0"/>
            </a:endParaRPr>
          </a:p>
          <a:p>
            <a:pPr algn="ctr"/>
            <a:endParaRPr lang="en-ZA" sz="4800" b="1" dirty="0">
              <a:latin typeface="Boopee" panose="02000506020000020003" pitchFamily="2" charset="0"/>
              <a:cs typeface="Arial" panose="020B0604020202020204" pitchFamily="34" charset="0"/>
            </a:endParaRPr>
          </a:p>
          <a:p>
            <a:pPr algn="ctr"/>
            <a:endParaRPr lang="en-ZA" sz="4800" b="1" dirty="0" smtClean="0">
              <a:latin typeface="Boopee" panose="02000506020000020003" pitchFamily="2" charset="0"/>
              <a:cs typeface="Arial" panose="020B0604020202020204"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4653136"/>
            <a:ext cx="3528392" cy="2016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4624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80">
                                          <p:stCondLst>
                                            <p:cond delay="0"/>
                                          </p:stCondLst>
                                        </p:cTn>
                                        <p:tgtEl>
                                          <p:spTgt spid="4">
                                            <p:txEl>
                                              <p:pRg st="2" end="2"/>
                                            </p:txEl>
                                          </p:spTgt>
                                        </p:tgtEl>
                                      </p:cBhvr>
                                    </p:animEffect>
                                    <p:anim calcmode="lin" valueType="num">
                                      <p:cBhvr>
                                        <p:cTn id="8"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2" end="2"/>
                                            </p:txEl>
                                          </p:spTgt>
                                        </p:tgtEl>
                                      </p:cBhvr>
                                      <p:to x="100000" y="60000"/>
                                    </p:animScale>
                                    <p:animScale>
                                      <p:cBhvr>
                                        <p:cTn id="14" dur="166" decel="50000">
                                          <p:stCondLst>
                                            <p:cond delay="676"/>
                                          </p:stCondLst>
                                        </p:cTn>
                                        <p:tgtEl>
                                          <p:spTgt spid="4">
                                            <p:txEl>
                                              <p:pRg st="2" end="2"/>
                                            </p:txEl>
                                          </p:spTgt>
                                        </p:tgtEl>
                                      </p:cBhvr>
                                      <p:to x="100000" y="100000"/>
                                    </p:animScale>
                                    <p:animScale>
                                      <p:cBhvr>
                                        <p:cTn id="15" dur="26">
                                          <p:stCondLst>
                                            <p:cond delay="1312"/>
                                          </p:stCondLst>
                                        </p:cTn>
                                        <p:tgtEl>
                                          <p:spTgt spid="4">
                                            <p:txEl>
                                              <p:pRg st="2" end="2"/>
                                            </p:txEl>
                                          </p:spTgt>
                                        </p:tgtEl>
                                      </p:cBhvr>
                                      <p:to x="100000" y="80000"/>
                                    </p:animScale>
                                    <p:animScale>
                                      <p:cBhvr>
                                        <p:cTn id="16" dur="166" decel="50000">
                                          <p:stCondLst>
                                            <p:cond delay="1338"/>
                                          </p:stCondLst>
                                        </p:cTn>
                                        <p:tgtEl>
                                          <p:spTgt spid="4">
                                            <p:txEl>
                                              <p:pRg st="2" end="2"/>
                                            </p:txEl>
                                          </p:spTgt>
                                        </p:tgtEl>
                                      </p:cBhvr>
                                      <p:to x="100000" y="100000"/>
                                    </p:animScale>
                                    <p:animScale>
                                      <p:cBhvr>
                                        <p:cTn id="17" dur="26">
                                          <p:stCondLst>
                                            <p:cond delay="1642"/>
                                          </p:stCondLst>
                                        </p:cTn>
                                        <p:tgtEl>
                                          <p:spTgt spid="4">
                                            <p:txEl>
                                              <p:pRg st="2" end="2"/>
                                            </p:txEl>
                                          </p:spTgt>
                                        </p:tgtEl>
                                      </p:cBhvr>
                                      <p:to x="100000" y="90000"/>
                                    </p:animScale>
                                    <p:animScale>
                                      <p:cBhvr>
                                        <p:cTn id="18" dur="166" decel="50000">
                                          <p:stCondLst>
                                            <p:cond delay="1668"/>
                                          </p:stCondLst>
                                        </p:cTn>
                                        <p:tgtEl>
                                          <p:spTgt spid="4">
                                            <p:txEl>
                                              <p:pRg st="2" end="2"/>
                                            </p:txEl>
                                          </p:spTgt>
                                        </p:tgtEl>
                                      </p:cBhvr>
                                      <p:to x="100000" y="100000"/>
                                    </p:animScale>
                                    <p:animScale>
                                      <p:cBhvr>
                                        <p:cTn id="19" dur="26">
                                          <p:stCondLst>
                                            <p:cond delay="1808"/>
                                          </p:stCondLst>
                                        </p:cTn>
                                        <p:tgtEl>
                                          <p:spTgt spid="4">
                                            <p:txEl>
                                              <p:pRg st="2" end="2"/>
                                            </p:txEl>
                                          </p:spTgt>
                                        </p:tgtEl>
                                      </p:cBhvr>
                                      <p:to x="100000" y="95000"/>
                                    </p:animScale>
                                    <p:animScale>
                                      <p:cBhvr>
                                        <p:cTn id="20" dur="166" decel="50000">
                                          <p:stCondLst>
                                            <p:cond delay="1834"/>
                                          </p:stCondLst>
                                        </p:cTn>
                                        <p:tgtEl>
                                          <p:spTgt spid="4">
                                            <p:txEl>
                                              <p:pRg st="2" end="2"/>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wipe(down)">
                                      <p:cBhvr>
                                        <p:cTn id="23" dur="580">
                                          <p:stCondLst>
                                            <p:cond delay="0"/>
                                          </p:stCondLst>
                                        </p:cTn>
                                        <p:tgtEl>
                                          <p:spTgt spid="4">
                                            <p:txEl>
                                              <p:pRg st="3" end="3"/>
                                            </p:txEl>
                                          </p:spTgt>
                                        </p:tgtEl>
                                      </p:cBhvr>
                                    </p:animEffect>
                                    <p:anim calcmode="lin" valueType="num">
                                      <p:cBhvr>
                                        <p:cTn id="24"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xEl>
                                              <p:pRg st="3" end="3"/>
                                            </p:txEl>
                                          </p:spTgt>
                                        </p:tgtEl>
                                      </p:cBhvr>
                                      <p:to x="100000" y="60000"/>
                                    </p:animScale>
                                    <p:animScale>
                                      <p:cBhvr>
                                        <p:cTn id="30" dur="166" decel="50000">
                                          <p:stCondLst>
                                            <p:cond delay="676"/>
                                          </p:stCondLst>
                                        </p:cTn>
                                        <p:tgtEl>
                                          <p:spTgt spid="4">
                                            <p:txEl>
                                              <p:pRg st="3" end="3"/>
                                            </p:txEl>
                                          </p:spTgt>
                                        </p:tgtEl>
                                      </p:cBhvr>
                                      <p:to x="100000" y="100000"/>
                                    </p:animScale>
                                    <p:animScale>
                                      <p:cBhvr>
                                        <p:cTn id="31" dur="26">
                                          <p:stCondLst>
                                            <p:cond delay="1312"/>
                                          </p:stCondLst>
                                        </p:cTn>
                                        <p:tgtEl>
                                          <p:spTgt spid="4">
                                            <p:txEl>
                                              <p:pRg st="3" end="3"/>
                                            </p:txEl>
                                          </p:spTgt>
                                        </p:tgtEl>
                                      </p:cBhvr>
                                      <p:to x="100000" y="80000"/>
                                    </p:animScale>
                                    <p:animScale>
                                      <p:cBhvr>
                                        <p:cTn id="32" dur="166" decel="50000">
                                          <p:stCondLst>
                                            <p:cond delay="1338"/>
                                          </p:stCondLst>
                                        </p:cTn>
                                        <p:tgtEl>
                                          <p:spTgt spid="4">
                                            <p:txEl>
                                              <p:pRg st="3" end="3"/>
                                            </p:txEl>
                                          </p:spTgt>
                                        </p:tgtEl>
                                      </p:cBhvr>
                                      <p:to x="100000" y="100000"/>
                                    </p:animScale>
                                    <p:animScale>
                                      <p:cBhvr>
                                        <p:cTn id="33" dur="26">
                                          <p:stCondLst>
                                            <p:cond delay="1642"/>
                                          </p:stCondLst>
                                        </p:cTn>
                                        <p:tgtEl>
                                          <p:spTgt spid="4">
                                            <p:txEl>
                                              <p:pRg st="3" end="3"/>
                                            </p:txEl>
                                          </p:spTgt>
                                        </p:tgtEl>
                                      </p:cBhvr>
                                      <p:to x="100000" y="90000"/>
                                    </p:animScale>
                                    <p:animScale>
                                      <p:cBhvr>
                                        <p:cTn id="34" dur="166" decel="50000">
                                          <p:stCondLst>
                                            <p:cond delay="1668"/>
                                          </p:stCondLst>
                                        </p:cTn>
                                        <p:tgtEl>
                                          <p:spTgt spid="4">
                                            <p:txEl>
                                              <p:pRg st="3" end="3"/>
                                            </p:txEl>
                                          </p:spTgt>
                                        </p:tgtEl>
                                      </p:cBhvr>
                                      <p:to x="100000" y="100000"/>
                                    </p:animScale>
                                    <p:animScale>
                                      <p:cBhvr>
                                        <p:cTn id="35" dur="26">
                                          <p:stCondLst>
                                            <p:cond delay="1808"/>
                                          </p:stCondLst>
                                        </p:cTn>
                                        <p:tgtEl>
                                          <p:spTgt spid="4">
                                            <p:txEl>
                                              <p:pRg st="3" end="3"/>
                                            </p:txEl>
                                          </p:spTgt>
                                        </p:tgtEl>
                                      </p:cBhvr>
                                      <p:to x="100000" y="95000"/>
                                    </p:animScale>
                                    <p:animScale>
                                      <p:cBhvr>
                                        <p:cTn id="36" dur="166" decel="50000">
                                          <p:stCondLst>
                                            <p:cond delay="1834"/>
                                          </p:stCondLst>
                                        </p:cTn>
                                        <p:tgtEl>
                                          <p:spTgt spid="4">
                                            <p:txEl>
                                              <p:pRg st="3" end="3"/>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Effect transition="in" filter="wipe(down)">
                                      <p:cBhvr>
                                        <p:cTn id="39" dur="580">
                                          <p:stCondLst>
                                            <p:cond delay="0"/>
                                          </p:stCondLst>
                                        </p:cTn>
                                        <p:tgtEl>
                                          <p:spTgt spid="4">
                                            <p:txEl>
                                              <p:pRg st="5" end="5"/>
                                            </p:txEl>
                                          </p:spTgt>
                                        </p:tgtEl>
                                      </p:cBhvr>
                                    </p:animEffect>
                                    <p:anim calcmode="lin" valueType="num">
                                      <p:cBhvr>
                                        <p:cTn id="40" dur="1822" tmFilter="0,0; 0.14,0.36; 0.43,0.73; 0.71,0.91; 1.0,1.0">
                                          <p:stCondLst>
                                            <p:cond delay="0"/>
                                          </p:stCondLst>
                                        </p:cTn>
                                        <p:tgtEl>
                                          <p:spTgt spid="4">
                                            <p:txEl>
                                              <p:pRg st="5" end="5"/>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
                                            <p:txEl>
                                              <p:pRg st="5" end="5"/>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
                                            <p:txEl>
                                              <p:pRg st="5" end="5"/>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
                                            <p:txEl>
                                              <p:pRg st="5" end="5"/>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
                                            <p:txEl>
                                              <p:pRg st="5" end="5"/>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4">
                                            <p:txEl>
                                              <p:pRg st="5" end="5"/>
                                            </p:txEl>
                                          </p:spTgt>
                                        </p:tgtEl>
                                      </p:cBhvr>
                                      <p:to x="100000" y="60000"/>
                                    </p:animScale>
                                    <p:animScale>
                                      <p:cBhvr>
                                        <p:cTn id="46" dur="166" decel="50000">
                                          <p:stCondLst>
                                            <p:cond delay="676"/>
                                          </p:stCondLst>
                                        </p:cTn>
                                        <p:tgtEl>
                                          <p:spTgt spid="4">
                                            <p:txEl>
                                              <p:pRg st="5" end="5"/>
                                            </p:txEl>
                                          </p:spTgt>
                                        </p:tgtEl>
                                      </p:cBhvr>
                                      <p:to x="100000" y="100000"/>
                                    </p:animScale>
                                    <p:animScale>
                                      <p:cBhvr>
                                        <p:cTn id="47" dur="26">
                                          <p:stCondLst>
                                            <p:cond delay="1312"/>
                                          </p:stCondLst>
                                        </p:cTn>
                                        <p:tgtEl>
                                          <p:spTgt spid="4">
                                            <p:txEl>
                                              <p:pRg st="5" end="5"/>
                                            </p:txEl>
                                          </p:spTgt>
                                        </p:tgtEl>
                                      </p:cBhvr>
                                      <p:to x="100000" y="80000"/>
                                    </p:animScale>
                                    <p:animScale>
                                      <p:cBhvr>
                                        <p:cTn id="48" dur="166" decel="50000">
                                          <p:stCondLst>
                                            <p:cond delay="1338"/>
                                          </p:stCondLst>
                                        </p:cTn>
                                        <p:tgtEl>
                                          <p:spTgt spid="4">
                                            <p:txEl>
                                              <p:pRg st="5" end="5"/>
                                            </p:txEl>
                                          </p:spTgt>
                                        </p:tgtEl>
                                      </p:cBhvr>
                                      <p:to x="100000" y="100000"/>
                                    </p:animScale>
                                    <p:animScale>
                                      <p:cBhvr>
                                        <p:cTn id="49" dur="26">
                                          <p:stCondLst>
                                            <p:cond delay="1642"/>
                                          </p:stCondLst>
                                        </p:cTn>
                                        <p:tgtEl>
                                          <p:spTgt spid="4">
                                            <p:txEl>
                                              <p:pRg st="5" end="5"/>
                                            </p:txEl>
                                          </p:spTgt>
                                        </p:tgtEl>
                                      </p:cBhvr>
                                      <p:to x="100000" y="90000"/>
                                    </p:animScale>
                                    <p:animScale>
                                      <p:cBhvr>
                                        <p:cTn id="50" dur="166" decel="50000">
                                          <p:stCondLst>
                                            <p:cond delay="1668"/>
                                          </p:stCondLst>
                                        </p:cTn>
                                        <p:tgtEl>
                                          <p:spTgt spid="4">
                                            <p:txEl>
                                              <p:pRg st="5" end="5"/>
                                            </p:txEl>
                                          </p:spTgt>
                                        </p:tgtEl>
                                      </p:cBhvr>
                                      <p:to x="100000" y="100000"/>
                                    </p:animScale>
                                    <p:animScale>
                                      <p:cBhvr>
                                        <p:cTn id="51" dur="26">
                                          <p:stCondLst>
                                            <p:cond delay="1808"/>
                                          </p:stCondLst>
                                        </p:cTn>
                                        <p:tgtEl>
                                          <p:spTgt spid="4">
                                            <p:txEl>
                                              <p:pRg st="5" end="5"/>
                                            </p:txEl>
                                          </p:spTgt>
                                        </p:tgtEl>
                                      </p:cBhvr>
                                      <p:to x="100000" y="95000"/>
                                    </p:animScale>
                                    <p:animScale>
                                      <p:cBhvr>
                                        <p:cTn id="52" dur="166" decel="50000">
                                          <p:stCondLst>
                                            <p:cond delay="1834"/>
                                          </p:stCondLst>
                                        </p:cTn>
                                        <p:tgtEl>
                                          <p:spTgt spid="4">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7033" y="5373216"/>
            <a:ext cx="1752540" cy="105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83568" y="404664"/>
            <a:ext cx="7416824" cy="4708981"/>
          </a:xfrm>
          <a:prstGeom prst="rect">
            <a:avLst/>
          </a:prstGeom>
          <a:noFill/>
          <a:ln>
            <a:solidFill>
              <a:schemeClr val="tx1"/>
            </a:solidFill>
          </a:ln>
        </p:spPr>
        <p:txBody>
          <a:bodyPr wrap="square" rtlCol="0">
            <a:spAutoFit/>
          </a:bodyPr>
          <a:lstStyle/>
          <a:p>
            <a:r>
              <a:rPr lang="en-ZA" sz="2400" dirty="0" smtClean="0">
                <a:latin typeface="Arial Black" panose="020B0A04020102020204" pitchFamily="34" charset="0"/>
                <a:cs typeface="Arial" panose="020B0604020202020204" pitchFamily="34" charset="0"/>
              </a:rPr>
              <a:t>WHO ARE WE?</a:t>
            </a:r>
          </a:p>
          <a:p>
            <a:endParaRPr lang="en-ZA" sz="24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ZA" dirty="0" smtClean="0">
                <a:latin typeface="Arial" panose="020B0604020202020204" pitchFamily="34" charset="0"/>
                <a:cs typeface="Arial" panose="020B0604020202020204" pitchFamily="34" charset="0"/>
              </a:rPr>
              <a:t>CHILD WELFARE SOUTH AFRICA IS 92 YEARS OLD </a:t>
            </a:r>
          </a:p>
          <a:p>
            <a:pPr marL="285750" indent="-285750">
              <a:buFont typeface="Wingdings" panose="05000000000000000000" pitchFamily="2" charset="2"/>
              <a:buChar char="Ø"/>
            </a:pPr>
            <a:endParaRPr lang="en-ZA"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ZA" dirty="0" smtClean="0">
                <a:latin typeface="Arial" panose="020B0604020202020204" pitchFamily="34" charset="0"/>
                <a:cs typeface="Arial" panose="020B0604020202020204" pitchFamily="34" charset="0"/>
              </a:rPr>
              <a:t>IT IS THE BIGGEST ACCREDITED NATIONAL NON GOVERNMENT CHILD PROTECTION ORGANISATION IN SOUTH AFRICA</a:t>
            </a:r>
          </a:p>
          <a:p>
            <a:endParaRPr lang="en-ZA"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ZA" dirty="0" smtClean="0">
                <a:latin typeface="Arial" panose="020B0604020202020204" pitchFamily="34" charset="0"/>
                <a:cs typeface="Arial" panose="020B0604020202020204" pitchFamily="34" charset="0"/>
              </a:rPr>
              <a:t>IT HAS WITH 151 AFFILIATES IN ALL 9 PROVINCES.</a:t>
            </a:r>
          </a:p>
          <a:p>
            <a:endParaRPr lang="en-ZA" dirty="0">
              <a:latin typeface="Arial" panose="020B0604020202020204" pitchFamily="34" charset="0"/>
              <a:cs typeface="Arial" panose="020B0604020202020204" pitchFamily="34" charset="0"/>
            </a:endParaRPr>
          </a:p>
          <a:p>
            <a:r>
              <a:rPr lang="en-ZA" dirty="0" smtClean="0">
                <a:latin typeface="Arial" panose="020B0604020202020204" pitchFamily="34" charset="0"/>
                <a:cs typeface="Arial" panose="020B0604020202020204" pitchFamily="34" charset="0"/>
              </a:rPr>
              <a:t>CHILD WELFARE SA WELCOMES THE OPPORTUNITY TO SHARE THEIR VIEWS AND EXPERIENCES AND TO MAKE SUBMIT THEIR COMMENTS AND INPUTS ON THE PROPOSED AMENDMENTS FOR CONSIDERATION</a:t>
            </a:r>
          </a:p>
          <a:p>
            <a:endParaRPr lang="en-ZA" dirty="0">
              <a:latin typeface="Arial" panose="020B060402020202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val="1181441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p:cTn id="15"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p:cTn id="23"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panose="020B0604020202020204" pitchFamily="34" charset="0"/>
                <a:cs typeface="Arial" panose="020B0604020202020204" pitchFamily="34" charset="0"/>
              </a:rPr>
              <a:t>PROPOSED AMENDMENTS</a:t>
            </a:r>
            <a:endParaRPr lang="en-ZA"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114300" indent="0">
              <a:buNone/>
            </a:pPr>
            <a:r>
              <a:rPr lang="en-ZA" dirty="0">
                <a:latin typeface="Arial" panose="020B0604020202020204" pitchFamily="34" charset="0"/>
                <a:cs typeface="Arial" panose="020B0604020202020204" pitchFamily="34" charset="0"/>
              </a:rPr>
              <a:t>THE CHILDREN'S SECOND AMENDMENT BILL </a:t>
            </a:r>
          </a:p>
          <a:p>
            <a:pPr marL="114300" indent="0">
              <a:buNone/>
            </a:pPr>
            <a:r>
              <a:rPr lang="en-ZA" dirty="0">
                <a:latin typeface="Arial" panose="020B0604020202020204" pitchFamily="34" charset="0"/>
                <a:cs typeface="Arial" panose="020B0604020202020204" pitchFamily="34" charset="0"/>
              </a:rPr>
              <a:t>This amendment seeks to introduce the following main amendments</a:t>
            </a:r>
          </a:p>
          <a:p>
            <a:pPr marL="114300" indent="0">
              <a:buNone/>
            </a:pPr>
            <a:r>
              <a:rPr lang="en-ZA" dirty="0">
                <a:latin typeface="Arial" panose="020B0604020202020204" pitchFamily="34" charset="0"/>
                <a:cs typeface="Arial" panose="020B0604020202020204" pitchFamily="34" charset="0"/>
              </a:rPr>
              <a:t>•	To extend the definition of "adoption social worker" </a:t>
            </a:r>
            <a:r>
              <a:rPr lang="en-ZA" dirty="0" smtClean="0">
                <a:latin typeface="Arial" panose="020B0604020202020204" pitchFamily="34" charset="0"/>
                <a:cs typeface="Arial" panose="020B0604020202020204" pitchFamily="34" charset="0"/>
              </a:rPr>
              <a:t>	to </a:t>
            </a:r>
            <a:r>
              <a:rPr lang="en-ZA" dirty="0">
                <a:latin typeface="Arial" panose="020B0604020202020204" pitchFamily="34" charset="0"/>
                <a:cs typeface="Arial" panose="020B0604020202020204" pitchFamily="34" charset="0"/>
              </a:rPr>
              <a:t>include social workers in the employ of the state, </a:t>
            </a:r>
            <a:r>
              <a:rPr lang="en-ZA" dirty="0" smtClean="0">
                <a:latin typeface="Arial" panose="020B0604020202020204" pitchFamily="34" charset="0"/>
                <a:cs typeface="Arial" panose="020B0604020202020204" pitchFamily="34" charset="0"/>
              </a:rPr>
              <a:t>	to </a:t>
            </a:r>
            <a:r>
              <a:rPr lang="en-ZA" dirty="0">
                <a:latin typeface="Arial" panose="020B0604020202020204" pitchFamily="34" charset="0"/>
                <a:cs typeface="Arial" panose="020B0604020202020204" pitchFamily="34" charset="0"/>
              </a:rPr>
              <a:t>enable them to also do adoptions</a:t>
            </a:r>
          </a:p>
          <a:p>
            <a:pPr marL="114300" indent="0">
              <a:buNone/>
            </a:pPr>
            <a:r>
              <a:rPr lang="en-ZA" dirty="0">
                <a:latin typeface="Arial" panose="020B0604020202020204" pitchFamily="34" charset="0"/>
                <a:cs typeface="Arial" panose="020B0604020202020204" pitchFamily="34" charset="0"/>
              </a:rPr>
              <a:t>•	To amend sections 151 and 152 so as to provide a </a:t>
            </a:r>
            <a:r>
              <a:rPr lang="en-ZA" dirty="0" smtClean="0">
                <a:latin typeface="Arial" panose="020B0604020202020204" pitchFamily="34" charset="0"/>
                <a:cs typeface="Arial" panose="020B0604020202020204" pitchFamily="34" charset="0"/>
              </a:rPr>
              <a:t>	speedy </a:t>
            </a:r>
            <a:r>
              <a:rPr lang="en-ZA" dirty="0">
                <a:latin typeface="Arial" panose="020B0604020202020204" pitchFamily="34" charset="0"/>
                <a:cs typeface="Arial" panose="020B0604020202020204" pitchFamily="34" charset="0"/>
              </a:rPr>
              <a:t>review mechanism to remove a child, using </a:t>
            </a:r>
            <a:r>
              <a:rPr lang="en-ZA" dirty="0" smtClean="0">
                <a:latin typeface="Arial" panose="020B0604020202020204" pitchFamily="34" charset="0"/>
                <a:cs typeface="Arial" panose="020B0604020202020204" pitchFamily="34" charset="0"/>
              </a:rPr>
              <a:t>	an </a:t>
            </a:r>
            <a:r>
              <a:rPr lang="en-ZA" dirty="0">
                <a:latin typeface="Arial" panose="020B0604020202020204" pitchFamily="34" charset="0"/>
                <a:cs typeface="Arial" panose="020B0604020202020204" pitchFamily="34" charset="0"/>
              </a:rPr>
              <a:t>interim order and placing him or her in temporary </a:t>
            </a:r>
            <a:r>
              <a:rPr lang="en-ZA" dirty="0" smtClean="0">
                <a:latin typeface="Arial" panose="020B0604020202020204" pitchFamily="34" charset="0"/>
                <a:cs typeface="Arial" panose="020B0604020202020204" pitchFamily="34" charset="0"/>
              </a:rPr>
              <a:t>	safe </a:t>
            </a:r>
            <a:r>
              <a:rPr lang="en-ZA" dirty="0">
                <a:latin typeface="Arial" panose="020B0604020202020204" pitchFamily="34" charset="0"/>
                <a:cs typeface="Arial" panose="020B0604020202020204" pitchFamily="34" charset="0"/>
              </a:rPr>
              <a:t>care</a:t>
            </a:r>
          </a:p>
          <a:p>
            <a:pPr marL="114300" indent="0">
              <a:buNone/>
            </a:pPr>
            <a:endParaRPr lang="en-ZA"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58823" y="6237312"/>
            <a:ext cx="1033290" cy="620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1843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panose="020B0604020202020204" pitchFamily="34" charset="0"/>
                <a:cs typeface="Arial" panose="020B0604020202020204" pitchFamily="34" charset="0"/>
              </a:rPr>
              <a:t>PROPOSED AMENDMENTS</a:t>
            </a:r>
            <a:endParaRPr lang="en-ZA"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114300" indent="0">
              <a:buNone/>
            </a:pPr>
            <a:r>
              <a:rPr lang="en-ZA" dirty="0">
                <a:latin typeface="Arial" panose="020B0604020202020204" pitchFamily="34" charset="0"/>
                <a:cs typeface="Arial" panose="020B0604020202020204" pitchFamily="34" charset="0"/>
              </a:rPr>
              <a:t>THE CHILDREN'S SECOND AMENDMENT BILL </a:t>
            </a:r>
            <a:r>
              <a:rPr lang="en-ZA" dirty="0" smtClean="0">
                <a:latin typeface="Arial" panose="020B0604020202020204" pitchFamily="34" charset="0"/>
                <a:cs typeface="Arial" panose="020B0604020202020204" pitchFamily="34" charset="0"/>
              </a:rPr>
              <a:t> cont..</a:t>
            </a:r>
            <a:endParaRPr lang="en-ZA" dirty="0">
              <a:latin typeface="Arial" panose="020B0604020202020204" pitchFamily="34" charset="0"/>
              <a:cs typeface="Arial" panose="020B0604020202020204" pitchFamily="34" charset="0"/>
            </a:endParaRPr>
          </a:p>
          <a:p>
            <a:pPr marL="114300" indent="0">
              <a:buNone/>
            </a:pPr>
            <a:r>
              <a:rPr lang="en-ZA" dirty="0" smtClean="0">
                <a:latin typeface="Arial" panose="020B0604020202020204" pitchFamily="34" charset="0"/>
                <a:cs typeface="Arial" panose="020B0604020202020204" pitchFamily="34" charset="0"/>
              </a:rPr>
              <a:t>•</a:t>
            </a:r>
            <a:r>
              <a:rPr lang="en-ZA" dirty="0">
                <a:latin typeface="Arial" panose="020B0604020202020204" pitchFamily="34" charset="0"/>
                <a:cs typeface="Arial" panose="020B0604020202020204" pitchFamily="34" charset="0"/>
              </a:rPr>
              <a:t>	To amend section 171 by empowering the provincial </a:t>
            </a:r>
            <a:r>
              <a:rPr lang="en-ZA" dirty="0" smtClean="0">
                <a:latin typeface="Arial" panose="020B0604020202020204" pitchFamily="34" charset="0"/>
                <a:cs typeface="Arial" panose="020B0604020202020204" pitchFamily="34" charset="0"/>
              </a:rPr>
              <a:t>	Head </a:t>
            </a:r>
            <a:r>
              <a:rPr lang="en-ZA" dirty="0">
                <a:latin typeface="Arial" panose="020B0604020202020204" pitchFamily="34" charset="0"/>
                <a:cs typeface="Arial" panose="020B0604020202020204" pitchFamily="34" charset="0"/>
              </a:rPr>
              <a:t>of Social Development to transfer a person </a:t>
            </a:r>
            <a:r>
              <a:rPr lang="en-ZA" dirty="0" smtClean="0">
                <a:latin typeface="Arial" panose="020B0604020202020204" pitchFamily="34" charset="0"/>
                <a:cs typeface="Arial" panose="020B0604020202020204" pitchFamily="34" charset="0"/>
              </a:rPr>
              <a:t>	placed </a:t>
            </a:r>
            <a:r>
              <a:rPr lang="en-ZA" dirty="0">
                <a:latin typeface="Arial" panose="020B0604020202020204" pitchFamily="34" charset="0"/>
                <a:cs typeface="Arial" panose="020B0604020202020204" pitchFamily="34" charset="0"/>
              </a:rPr>
              <a:t>in alternative care as a child, who had </a:t>
            </a:r>
            <a:r>
              <a:rPr lang="en-ZA" dirty="0" smtClean="0">
                <a:latin typeface="Arial" panose="020B0604020202020204" pitchFamily="34" charset="0"/>
                <a:cs typeface="Arial" panose="020B0604020202020204" pitchFamily="34" charset="0"/>
              </a:rPr>
              <a:t>	remained </a:t>
            </a:r>
            <a:r>
              <a:rPr lang="en-ZA" dirty="0">
                <a:latin typeface="Arial" panose="020B0604020202020204" pitchFamily="34" charset="0"/>
                <a:cs typeface="Arial" panose="020B0604020202020204" pitchFamily="34" charset="0"/>
              </a:rPr>
              <a:t>in alternative care after having reached </a:t>
            </a:r>
            <a:r>
              <a:rPr lang="en-ZA" dirty="0" smtClean="0">
                <a:latin typeface="Arial" panose="020B0604020202020204" pitchFamily="34" charset="0"/>
                <a:cs typeface="Arial" panose="020B0604020202020204" pitchFamily="34" charset="0"/>
              </a:rPr>
              <a:t>	the </a:t>
            </a:r>
            <a:r>
              <a:rPr lang="en-ZA" dirty="0">
                <a:latin typeface="Arial" panose="020B0604020202020204" pitchFamily="34" charset="0"/>
                <a:cs typeface="Arial" panose="020B0604020202020204" pitchFamily="34" charset="0"/>
              </a:rPr>
              <a:t>age of 18, from one alternative care to another</a:t>
            </a:r>
          </a:p>
          <a:p>
            <a:pPr marL="114300" indent="0">
              <a:buNone/>
            </a:pPr>
            <a:r>
              <a:rPr lang="en-ZA" dirty="0">
                <a:latin typeface="Arial" panose="020B0604020202020204" pitchFamily="34" charset="0"/>
                <a:cs typeface="Arial" panose="020B0604020202020204" pitchFamily="34" charset="0"/>
              </a:rPr>
              <a:t>•	To amend section 176(2)(b), by replacing the words </a:t>
            </a:r>
            <a:r>
              <a:rPr lang="en-ZA" dirty="0" smtClean="0">
                <a:latin typeface="Arial" panose="020B0604020202020204" pitchFamily="34" charset="0"/>
                <a:cs typeface="Arial" panose="020B0604020202020204" pitchFamily="34" charset="0"/>
              </a:rPr>
              <a:t>	"</a:t>
            </a:r>
            <a:r>
              <a:rPr lang="en-ZA" dirty="0">
                <a:latin typeface="Arial" panose="020B0604020202020204" pitchFamily="34" charset="0"/>
                <a:cs typeface="Arial" panose="020B0604020202020204" pitchFamily="34" charset="0"/>
              </a:rPr>
              <a:t>education and training" with "grade 12, higher </a:t>
            </a:r>
            <a:r>
              <a:rPr lang="en-ZA" dirty="0" smtClean="0">
                <a:latin typeface="Arial" panose="020B0604020202020204" pitchFamily="34" charset="0"/>
                <a:cs typeface="Arial" panose="020B0604020202020204" pitchFamily="34" charset="0"/>
              </a:rPr>
              <a:t>	education</a:t>
            </a:r>
            <a:r>
              <a:rPr lang="en-ZA" dirty="0">
                <a:latin typeface="Arial" panose="020B0604020202020204" pitchFamily="34" charset="0"/>
                <a:cs typeface="Arial" panose="020B0604020202020204" pitchFamily="34" charset="0"/>
              </a:rPr>
              <a:t>, further education and training" so as to </a:t>
            </a:r>
            <a:r>
              <a:rPr lang="en-ZA" dirty="0" smtClean="0">
                <a:latin typeface="Arial" panose="020B0604020202020204" pitchFamily="34" charset="0"/>
                <a:cs typeface="Arial" panose="020B0604020202020204" pitchFamily="34" charset="0"/>
              </a:rPr>
              <a:t>		clarify </a:t>
            </a:r>
            <a:r>
              <a:rPr lang="en-ZA" dirty="0">
                <a:latin typeface="Arial" panose="020B0604020202020204" pitchFamily="34" charset="0"/>
                <a:cs typeface="Arial" panose="020B0604020202020204" pitchFamily="34" charset="0"/>
              </a:rPr>
              <a:t>what was intended and in order to empower </a:t>
            </a:r>
            <a:r>
              <a:rPr lang="en-ZA" dirty="0" smtClean="0">
                <a:latin typeface="Arial" panose="020B0604020202020204" pitchFamily="34" charset="0"/>
                <a:cs typeface="Arial" panose="020B0604020202020204" pitchFamily="34" charset="0"/>
              </a:rPr>
              <a:t>	the </a:t>
            </a:r>
            <a:r>
              <a:rPr lang="en-ZA" dirty="0">
                <a:latin typeface="Arial" panose="020B0604020202020204" pitchFamily="34" charset="0"/>
                <a:cs typeface="Arial" panose="020B0604020202020204" pitchFamily="34" charset="0"/>
              </a:rPr>
              <a:t>provincial Head of Social Development to extend </a:t>
            </a:r>
            <a:r>
              <a:rPr lang="en-ZA" dirty="0" smtClean="0">
                <a:latin typeface="Arial" panose="020B0604020202020204" pitchFamily="34" charset="0"/>
                <a:cs typeface="Arial" panose="020B0604020202020204" pitchFamily="34" charset="0"/>
              </a:rPr>
              <a:t>	an </a:t>
            </a:r>
            <a:r>
              <a:rPr lang="en-ZA" dirty="0">
                <a:latin typeface="Arial" panose="020B0604020202020204" pitchFamily="34" charset="0"/>
                <a:cs typeface="Arial" panose="020B0604020202020204" pitchFamily="34" charset="0"/>
              </a:rPr>
              <a:t>alternative care placement for persons who were </a:t>
            </a:r>
            <a:r>
              <a:rPr lang="en-ZA" dirty="0" smtClean="0">
                <a:latin typeface="Arial" panose="020B0604020202020204" pitchFamily="34" charset="0"/>
                <a:cs typeface="Arial" panose="020B0604020202020204" pitchFamily="34" charset="0"/>
              </a:rPr>
              <a:t>	still </a:t>
            </a:r>
            <a:r>
              <a:rPr lang="en-ZA" dirty="0">
                <a:latin typeface="Arial" panose="020B0604020202020204" pitchFamily="34" charset="0"/>
                <a:cs typeface="Arial" panose="020B0604020202020204" pitchFamily="34" charset="0"/>
              </a:rPr>
              <a:t>doing their secondary and tertiary education</a:t>
            </a:r>
          </a:p>
          <a:p>
            <a:pPr marL="114300" indent="0">
              <a:buNone/>
            </a:pPr>
            <a:endParaRPr lang="en-ZA"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58823" y="6237312"/>
            <a:ext cx="1033290" cy="620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1104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CWSA </a:t>
            </a:r>
            <a:r>
              <a:rPr lang="en-ZA" dirty="0" smtClean="0"/>
              <a:t>SUBMISSIONS</a:t>
            </a:r>
            <a:r>
              <a:rPr lang="en-ZA" dirty="0"/>
              <a:t>:-</a:t>
            </a:r>
            <a:br>
              <a:rPr lang="en-ZA" dirty="0"/>
            </a:br>
            <a:r>
              <a:rPr lang="en-ZA" dirty="0"/>
              <a:t>Amendment of section 1 relating to definition of an adoption social </a:t>
            </a:r>
            <a:r>
              <a:rPr lang="en-ZA" dirty="0" smtClean="0"/>
              <a:t>worker</a:t>
            </a:r>
            <a:br>
              <a:rPr lang="en-ZA" dirty="0" smtClean="0"/>
            </a:br>
            <a:endParaRPr lang="en-ZA" dirty="0"/>
          </a:p>
        </p:txBody>
      </p:sp>
      <p:sp>
        <p:nvSpPr>
          <p:cNvPr id="3" name="Content Placeholder 2"/>
          <p:cNvSpPr>
            <a:spLocks noGrp="1"/>
          </p:cNvSpPr>
          <p:nvPr>
            <p:ph idx="1"/>
          </p:nvPr>
        </p:nvSpPr>
        <p:spPr/>
        <p:txBody>
          <a:bodyPr>
            <a:normAutofit/>
          </a:bodyPr>
          <a:lstStyle/>
          <a:p>
            <a:endParaRPr lang="en-ZA" dirty="0" smtClean="0"/>
          </a:p>
          <a:p>
            <a:r>
              <a:rPr lang="en-ZA" dirty="0" smtClean="0"/>
              <a:t>CWSA </a:t>
            </a:r>
            <a:r>
              <a:rPr lang="en-ZA" dirty="0"/>
              <a:t>welcomes the broadening of this definition to include social workers in the employ of the State </a:t>
            </a:r>
            <a:endParaRPr lang="en-ZA" dirty="0" smtClean="0"/>
          </a:p>
          <a:p>
            <a:r>
              <a:rPr lang="en-ZA" dirty="0" smtClean="0"/>
              <a:t>CWSA </a:t>
            </a:r>
            <a:r>
              <a:rPr lang="en-ZA" dirty="0"/>
              <a:t>is </a:t>
            </a:r>
            <a:r>
              <a:rPr lang="en-ZA" dirty="0" smtClean="0"/>
              <a:t>of the </a:t>
            </a:r>
            <a:r>
              <a:rPr lang="en-ZA" dirty="0"/>
              <a:t>view that it will not be a “magic wand” which increases adoptions </a:t>
            </a:r>
            <a:r>
              <a:rPr lang="en-ZA" dirty="0" smtClean="0"/>
              <a:t>finalized as expected by some</a:t>
            </a:r>
          </a:p>
          <a:p>
            <a:pPr lvl="1"/>
            <a:r>
              <a:rPr lang="en-ZA" dirty="0" smtClean="0"/>
              <a:t>The </a:t>
            </a:r>
            <a:r>
              <a:rPr lang="en-ZA" dirty="0"/>
              <a:t>rationale behind the decision is cause for concern and reflects a failure to grasp and understand the actual causes which delay adoptions. </a:t>
            </a:r>
            <a:endParaRPr lang="en-ZA" dirty="0" smtClean="0"/>
          </a:p>
          <a:p>
            <a:pPr lvl="1"/>
            <a:r>
              <a:rPr lang="en-ZA" dirty="0" smtClean="0"/>
              <a:t>The </a:t>
            </a:r>
            <a:r>
              <a:rPr lang="en-ZA" dirty="0"/>
              <a:t>low number of adoptions finalized has, in our experience, very little to do with the charging of fees but more to do with systems and processes that do little to expedite and facilitate the adoption itself. </a:t>
            </a:r>
          </a:p>
          <a:p>
            <a:endParaRPr lang="en-ZA" dirty="0"/>
          </a:p>
        </p:txBody>
      </p:sp>
    </p:spTree>
    <p:extLst>
      <p:ext uri="{BB962C8B-B14F-4D97-AF65-F5344CB8AC3E}">
        <p14:creationId xmlns:p14="http://schemas.microsoft.com/office/powerpoint/2010/main" val="3855432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b="1" dirty="0" smtClean="0"/>
              <a:t>ADOPTION - MISCONCEPTION</a:t>
            </a:r>
            <a:endParaRPr lang="en-ZA" sz="3600" b="1" dirty="0"/>
          </a:p>
        </p:txBody>
      </p:sp>
      <p:sp>
        <p:nvSpPr>
          <p:cNvPr id="3" name="Content Placeholder 2"/>
          <p:cNvSpPr>
            <a:spLocks noGrp="1"/>
          </p:cNvSpPr>
          <p:nvPr>
            <p:ph idx="1"/>
          </p:nvPr>
        </p:nvSpPr>
        <p:spPr/>
        <p:txBody>
          <a:bodyPr>
            <a:normAutofit lnSpcReduction="10000"/>
          </a:bodyPr>
          <a:lstStyle/>
          <a:p>
            <a:r>
              <a:rPr lang="en-ZA" dirty="0"/>
              <a:t>There is a misconception </a:t>
            </a:r>
            <a:r>
              <a:rPr lang="en-ZA" dirty="0" smtClean="0"/>
              <a:t>that the annual number of adoptions finalised is due to the high </a:t>
            </a:r>
            <a:r>
              <a:rPr lang="en-ZA" dirty="0"/>
              <a:t>fees charged for the process. </a:t>
            </a:r>
            <a:endParaRPr lang="en-ZA" dirty="0" smtClean="0"/>
          </a:p>
          <a:p>
            <a:pPr lvl="1"/>
            <a:r>
              <a:rPr lang="en-ZA" dirty="0" smtClean="0"/>
              <a:t>This we believe  in our experience to be </a:t>
            </a:r>
            <a:r>
              <a:rPr lang="en-ZA" dirty="0"/>
              <a:t>an anecdotal statement not based in </a:t>
            </a:r>
            <a:r>
              <a:rPr lang="en-ZA" dirty="0" smtClean="0"/>
              <a:t>fact or perhaps based on isolated experiences. </a:t>
            </a:r>
          </a:p>
          <a:p>
            <a:pPr lvl="1"/>
            <a:r>
              <a:rPr lang="en-ZA" dirty="0" smtClean="0"/>
              <a:t>Fees</a:t>
            </a:r>
            <a:r>
              <a:rPr lang="en-ZA" dirty="0"/>
              <a:t>, if charged, are generally charged on a sliding scale so as not to exclude lower income earners. </a:t>
            </a:r>
          </a:p>
          <a:p>
            <a:r>
              <a:rPr lang="en-ZA" dirty="0"/>
              <a:t> We have found, in our experience, that the major stumbling blocks in adoption have not been related to finance but are due to the numerous administrative delays experienced by social workers which negatively impact on an adoption</a:t>
            </a:r>
            <a:r>
              <a:rPr lang="en-ZA" dirty="0" smtClean="0"/>
              <a:t>.</a:t>
            </a:r>
          </a:p>
          <a:p>
            <a:r>
              <a:rPr lang="en-ZA" dirty="0" smtClean="0"/>
              <a:t>It should be pointed out that  if accredited child protection organisations accredited to do adoptions – a statutory service rendered on behalf of the State – were paid for this service as specified in s105 of the Children’s Act 38/2005 these organisations would not need to charge a fee</a:t>
            </a:r>
            <a:endParaRPr lang="en-ZA" dirty="0"/>
          </a:p>
          <a:p>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795" y="5805263"/>
            <a:ext cx="1752540" cy="105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7516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b="1" dirty="0" smtClean="0"/>
              <a:t>ADOPTION – REASONS FOR DELAYS</a:t>
            </a:r>
            <a:endParaRPr lang="en-ZA" sz="3600" b="1" dirty="0"/>
          </a:p>
        </p:txBody>
      </p:sp>
      <p:sp>
        <p:nvSpPr>
          <p:cNvPr id="3" name="Content Placeholder 2"/>
          <p:cNvSpPr>
            <a:spLocks noGrp="1"/>
          </p:cNvSpPr>
          <p:nvPr>
            <p:ph idx="1"/>
          </p:nvPr>
        </p:nvSpPr>
        <p:spPr/>
        <p:txBody>
          <a:bodyPr>
            <a:normAutofit/>
          </a:bodyPr>
          <a:lstStyle/>
          <a:p>
            <a:pPr marL="114300" indent="0">
              <a:buNone/>
            </a:pPr>
            <a:r>
              <a:rPr lang="en-ZA" dirty="0"/>
              <a:t>These include:</a:t>
            </a:r>
          </a:p>
          <a:p>
            <a:r>
              <a:rPr lang="en-ZA" dirty="0" smtClean="0"/>
              <a:t>Delays </a:t>
            </a:r>
            <a:r>
              <a:rPr lang="en-ZA" dirty="0"/>
              <a:t>in the issuing of a Form 39 by DSD officials </a:t>
            </a:r>
            <a:endParaRPr lang="en-ZA" dirty="0" smtClean="0"/>
          </a:p>
          <a:p>
            <a:r>
              <a:rPr lang="en-ZA" dirty="0" smtClean="0"/>
              <a:t>Delays </a:t>
            </a:r>
            <a:r>
              <a:rPr lang="en-ZA" dirty="0"/>
              <a:t>in section 239 (1) (d) letters being issued by DSD and in the scheduling and holding of the panel discussions that precede </a:t>
            </a:r>
            <a:r>
              <a:rPr lang="en-ZA" dirty="0" smtClean="0"/>
              <a:t>these</a:t>
            </a:r>
          </a:p>
          <a:p>
            <a:r>
              <a:rPr lang="en-ZA" dirty="0" smtClean="0"/>
              <a:t>Delays </a:t>
            </a:r>
            <a:r>
              <a:rPr lang="en-ZA" dirty="0"/>
              <a:t>and costs in advertising </a:t>
            </a:r>
            <a:endParaRPr lang="en-ZA" dirty="0" smtClean="0"/>
          </a:p>
          <a:p>
            <a:r>
              <a:rPr lang="en-ZA" dirty="0"/>
              <a:t>The 90 days required to wait following advertising for “missing parents” when only 60 days wait is required following signing of consent by birth </a:t>
            </a:r>
            <a:r>
              <a:rPr lang="en-ZA" dirty="0" smtClean="0"/>
              <a:t>parents</a:t>
            </a:r>
          </a:p>
          <a:p>
            <a:r>
              <a:rPr lang="en-ZA" dirty="0"/>
              <a:t>Delays in referrals from hospitals</a:t>
            </a:r>
            <a:endParaRPr lang="en-ZA" dirty="0" smtClean="0"/>
          </a:p>
          <a:p>
            <a:endParaRPr lang="en-ZA" dirty="0"/>
          </a:p>
          <a:p>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60" y="5805263"/>
            <a:ext cx="1752540" cy="105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5357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b="1" dirty="0" smtClean="0"/>
              <a:t>ADOPTION – REASONS FOR DELAYS</a:t>
            </a:r>
            <a:endParaRPr lang="en-ZA" sz="3600" b="1" dirty="0"/>
          </a:p>
        </p:txBody>
      </p:sp>
      <p:sp>
        <p:nvSpPr>
          <p:cNvPr id="3" name="Content Placeholder 2"/>
          <p:cNvSpPr>
            <a:spLocks noGrp="1"/>
          </p:cNvSpPr>
          <p:nvPr>
            <p:ph idx="1"/>
          </p:nvPr>
        </p:nvSpPr>
        <p:spPr/>
        <p:txBody>
          <a:bodyPr>
            <a:normAutofit/>
          </a:bodyPr>
          <a:lstStyle/>
          <a:p>
            <a:r>
              <a:rPr lang="en-ZA" dirty="0"/>
              <a:t>These </a:t>
            </a:r>
            <a:r>
              <a:rPr lang="en-ZA" dirty="0" smtClean="0"/>
              <a:t>include </a:t>
            </a:r>
            <a:r>
              <a:rPr lang="en-ZA" dirty="0" err="1" smtClean="0"/>
              <a:t>cont</a:t>
            </a:r>
            <a:r>
              <a:rPr lang="en-ZA" dirty="0" smtClean="0"/>
              <a:t>…:</a:t>
            </a:r>
            <a:endParaRPr lang="en-ZA" dirty="0"/>
          </a:p>
          <a:p>
            <a:r>
              <a:rPr lang="en-ZA" dirty="0" smtClean="0"/>
              <a:t>Lengthy </a:t>
            </a:r>
            <a:r>
              <a:rPr lang="en-ZA" dirty="0"/>
              <a:t>delays in obtaining clearance in terms of the National Child Protection Register (Form 30 application</a:t>
            </a:r>
            <a:r>
              <a:rPr lang="en-ZA" dirty="0" smtClean="0"/>
              <a:t>)</a:t>
            </a:r>
          </a:p>
          <a:p>
            <a:endParaRPr lang="en-ZA" dirty="0"/>
          </a:p>
          <a:p>
            <a:r>
              <a:rPr lang="en-ZA" dirty="0" smtClean="0"/>
              <a:t>Delays </a:t>
            </a:r>
            <a:r>
              <a:rPr lang="en-ZA" dirty="0"/>
              <a:t>in scheduling the finalization of the adoption by some </a:t>
            </a:r>
            <a:r>
              <a:rPr lang="en-ZA" dirty="0" smtClean="0"/>
              <a:t>courts</a:t>
            </a:r>
          </a:p>
          <a:p>
            <a:endParaRPr lang="en-ZA" dirty="0" smtClean="0"/>
          </a:p>
          <a:p>
            <a:r>
              <a:rPr lang="en-ZA" dirty="0" smtClean="0"/>
              <a:t>These issues need to be addressed sooner rather than later to streamline the current process.</a:t>
            </a:r>
            <a:endParaRPr lang="en-ZA" dirty="0"/>
          </a:p>
          <a:p>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60" y="5874431"/>
            <a:ext cx="1752540" cy="105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90045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1759</TotalTime>
  <Words>1471</Words>
  <Application>Microsoft Office PowerPoint</Application>
  <PresentationFormat>On-screen Show (4:3)</PresentationFormat>
  <Paragraphs>131</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Arial Black</vt:lpstr>
      <vt:lpstr>Boopee</vt:lpstr>
      <vt:lpstr>Calibri</vt:lpstr>
      <vt:lpstr>Cambria</vt:lpstr>
      <vt:lpstr>Wingdings</vt:lpstr>
      <vt:lpstr>Adjacency</vt:lpstr>
      <vt:lpstr>PowerPoint Presentation</vt:lpstr>
      <vt:lpstr>PowerPoint Presentation</vt:lpstr>
      <vt:lpstr>PowerPoint Presentation</vt:lpstr>
      <vt:lpstr>PROPOSED AMENDMENTS</vt:lpstr>
      <vt:lpstr>PROPOSED AMENDMENTS</vt:lpstr>
      <vt:lpstr>CWSA SUBMISSIONS:- Amendment of section 1 relating to definition of an adoption social worker </vt:lpstr>
      <vt:lpstr>ADOPTION - MISCONCEPTION</vt:lpstr>
      <vt:lpstr>ADOPTION – REASONS FOR DELAYS</vt:lpstr>
      <vt:lpstr>ADOPTION – REASONS FOR DELAYS</vt:lpstr>
      <vt:lpstr>ADOPTION: CONCLUSION</vt:lpstr>
      <vt:lpstr> AMENDMENT OF SECTIONS 151 AND 152 OF ACT 38 OF 2005 </vt:lpstr>
      <vt:lpstr> AMENDMENT OF SECTION 171 OF ACT 38 OF 2005 BY THE INSERTION AFTER SUB-SECTION (1) OF SUBSECTION (1A) </vt:lpstr>
      <vt:lpstr>AMENDMENT OF SECTION 176 OF ACT 38 OF 2005, AS INSERTED BY SECTION 10 OF ACT 41 OF 2007</vt:lpstr>
      <vt:lpstr>AMENDMENT OF SECTION 176 OF ACT 38 OF 2005, AS INSERTED BY SECTION 10 OF ACT 41 OF 2007</vt:lpstr>
      <vt:lpstr>AMENDMENT OF SECTION 176 OF ACT 38 OF 2005, AS INSERTED BY SECTION 10 OF ACT 41 OF 2007</vt:lpstr>
      <vt:lpstr> SUBMISSION &amp; PROPOSAL OF PARTNERSHIP AND COLLABORATION BETWEEN DSD AND CWSA</vt:lpstr>
      <vt:lpstr> SUBMISSION &amp; PROPOSAL OF PARTNERSHIP AND COLLABORATION BETWEEN DSD AND CWSA</vt:lpstr>
      <vt:lpstr> SUBMISSION &amp; PROPOSAL OF PARTNERSHIP AND COLLABORATION BETWEEN DSD AND CWSA</vt:lpstr>
      <vt:lpstr>IN 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dell16</dc:creator>
  <cp:lastModifiedBy>Yolisa Nogenga</cp:lastModifiedBy>
  <cp:revision>77</cp:revision>
  <dcterms:created xsi:type="dcterms:W3CDTF">2015-08-12T10:30:23Z</dcterms:created>
  <dcterms:modified xsi:type="dcterms:W3CDTF">2015-09-21T10:46:35Z</dcterms:modified>
</cp:coreProperties>
</file>