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7" r:id="rId3"/>
    <p:sldId id="271" r:id="rId4"/>
    <p:sldId id="269" r:id="rId5"/>
    <p:sldId id="270" r:id="rId6"/>
    <p:sldId id="274" r:id="rId7"/>
    <p:sldId id="273" r:id="rId8"/>
    <p:sldId id="275" r:id="rId9"/>
    <p:sldId id="276" r:id="rId10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46" autoAdjust="0"/>
  </p:normalViewPr>
  <p:slideViewPr>
    <p:cSldViewPr>
      <p:cViewPr varScale="1">
        <p:scale>
          <a:sx n="57" d="100"/>
          <a:sy n="57" d="100"/>
        </p:scale>
        <p:origin x="9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B0624-9A32-4388-AF9F-31A3A4C2D1B5}" type="datetimeFigureOut">
              <a:rPr lang="en-ZA" smtClean="0"/>
              <a:t>2015-09-22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A9098-A54A-40F5-B9F3-106681312D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4624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EE203-D28F-44F3-9E7E-40FC1EAB73DE}" type="datetimeFigureOut">
              <a:rPr lang="en-ZA" smtClean="0"/>
              <a:t>2015-09-22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23061-A762-4088-8F21-CFE89B1F6F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694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Meaningful consultation – comments that have been made must</a:t>
            </a:r>
            <a:r>
              <a:rPr lang="en-ZA" baseline="0" dirty="0" smtClean="0"/>
              <a:t> incorporate comments in final draft.</a:t>
            </a:r>
          </a:p>
          <a:p>
            <a:pPr marL="228600" indent="-228600">
              <a:buAutoNum type="arabicPeriod"/>
            </a:pPr>
            <a:r>
              <a:rPr lang="en-ZA" baseline="0" dirty="0" smtClean="0"/>
              <a:t>Go into detail around level of </a:t>
            </a:r>
            <a:r>
              <a:rPr lang="en-ZA" baseline="0" dirty="0" err="1" smtClean="0"/>
              <a:t>emmission</a:t>
            </a:r>
            <a:r>
              <a:rPr lang="en-ZA" baseline="0" dirty="0" smtClean="0"/>
              <a:t> is at least double what it should be.</a:t>
            </a:r>
          </a:p>
          <a:p>
            <a:pPr marL="228600" indent="-228600">
              <a:buAutoNum type="arabicPeriod"/>
            </a:pPr>
            <a:r>
              <a:rPr lang="en-ZA" baseline="0" dirty="0" smtClean="0"/>
              <a:t>Nuclear not included as low carbon option. Too little too late. </a:t>
            </a:r>
          </a:p>
          <a:p>
            <a:pPr marL="228600" indent="-228600">
              <a:buAutoNum type="arabicPeriod"/>
            </a:pPr>
            <a:r>
              <a:rPr lang="en-ZA" baseline="0" dirty="0" smtClean="0"/>
              <a:t>Barriers to RE  = CSIR study findings &amp; still no regulations for Small scale embedded generation. Win </a:t>
            </a:r>
            <a:r>
              <a:rPr lang="en-ZA" baseline="0" dirty="0" err="1" smtClean="0"/>
              <a:t>win</a:t>
            </a:r>
            <a:r>
              <a:rPr lang="en-ZA" baseline="0" dirty="0" smtClean="0"/>
              <a:t> argument for RE, economy, jobs. 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23061-A762-4088-8F21-CFE89B1F6F76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716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517B-2391-4968-A723-6AC90DCE230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EC2E-0AB4-459E-8B05-83A3E9A01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517B-2391-4968-A723-6AC90DCE230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EC2E-0AB4-459E-8B05-83A3E9A01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517B-2391-4968-A723-6AC90DCE230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EC2E-0AB4-459E-8B05-83A3E9A01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517B-2391-4968-A723-6AC90DCE230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EC2E-0AB4-459E-8B05-83A3E9A01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517B-2391-4968-A723-6AC90DCE230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EC2E-0AB4-459E-8B05-83A3E9A01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517B-2391-4968-A723-6AC90DCE230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EC2E-0AB4-459E-8B05-83A3E9A01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517B-2391-4968-A723-6AC90DCE230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EC2E-0AB4-459E-8B05-83A3E9A01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517B-2391-4968-A723-6AC90DCE230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EC2E-0AB4-459E-8B05-83A3E9A01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517B-2391-4968-A723-6AC90DCE230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EC2E-0AB4-459E-8B05-83A3E9A01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517B-2391-4968-A723-6AC90DCE230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EC2E-0AB4-459E-8B05-83A3E9A01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517B-2391-4968-A723-6AC90DCE230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EC2E-0AB4-459E-8B05-83A3E9A01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B517B-2391-4968-A723-6AC90DCE230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EEC2E-0AB4-459E-8B05-83A3E9A011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2482" y="1340768"/>
            <a:ext cx="7772400" cy="1470025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336600"/>
                </a:solidFill>
                <a:latin typeface="Calibri" pitchFamily="34" charset="0"/>
              </a:rPr>
              <a:t>South Africa’s Intended Nationally Determined Contribution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7" y="3068960"/>
            <a:ext cx="7228857" cy="2569840"/>
          </a:xfrm>
        </p:spPr>
        <p:txBody>
          <a:bodyPr>
            <a:normAutofit/>
          </a:bodyPr>
          <a:lstStyle/>
          <a:p>
            <a:pPr marL="0" indent="0" algn="just">
              <a:buFont typeface="Arial" pitchFamily="34" charset="0"/>
              <a:buNone/>
            </a:pPr>
            <a:endParaRPr lang="en-GB" sz="1800" dirty="0" smtClean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Greenpeace is an independent, global campaigning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organisation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br>
              <a:rPr lang="en-US" sz="2000" dirty="0">
                <a:solidFill>
                  <a:srgbClr val="000000"/>
                </a:solidFill>
                <a:latin typeface="+mj-lt"/>
              </a:rPr>
            </a:br>
            <a:r>
              <a:rPr lang="en-US" sz="2000" dirty="0">
                <a:solidFill>
                  <a:srgbClr val="000000"/>
                </a:solidFill>
                <a:latin typeface="+mj-lt"/>
              </a:rPr>
              <a:t>that acts to change attitudes and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behaviour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, to protect and </a:t>
            </a:r>
            <a:br>
              <a:rPr lang="en-US" sz="2000" dirty="0">
                <a:solidFill>
                  <a:srgbClr val="000000"/>
                </a:solidFill>
                <a:latin typeface="+mj-lt"/>
              </a:rPr>
            </a:br>
            <a:r>
              <a:rPr lang="en-US" sz="2000" dirty="0">
                <a:solidFill>
                  <a:srgbClr val="000000"/>
                </a:solidFill>
                <a:latin typeface="+mj-lt"/>
              </a:rPr>
              <a:t>conserve the environment </a:t>
            </a:r>
            <a:br>
              <a:rPr lang="en-US" sz="2000" dirty="0">
                <a:solidFill>
                  <a:srgbClr val="000000"/>
                </a:solidFill>
                <a:latin typeface="+mj-lt"/>
              </a:rPr>
            </a:br>
            <a:r>
              <a:rPr lang="en-US" sz="2000" dirty="0">
                <a:solidFill>
                  <a:srgbClr val="000000"/>
                </a:solidFill>
                <a:latin typeface="+mj-lt"/>
              </a:rPr>
              <a:t>and to promote peace. </a:t>
            </a:r>
          </a:p>
          <a:p>
            <a:pPr marL="0" indent="0" algn="just">
              <a:buFont typeface="Arial" pitchFamily="34" charset="0"/>
              <a:buNone/>
            </a:pPr>
            <a:endParaRPr lang="en-GB" sz="20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en-GB" sz="2000" dirty="0" smtClean="0">
                <a:solidFill>
                  <a:schemeClr val="tx1"/>
                </a:solidFill>
                <a:latin typeface="+mj-lt"/>
                <a:ea typeface="ＭＳ Ｐゴシック" charset="-128"/>
              </a:rPr>
              <a:t>Greenpeace campaigns for an Energy [R]evolution in South Africa.</a:t>
            </a:r>
          </a:p>
          <a:p>
            <a:pPr marL="0" indent="0" algn="just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marL="0" indent="0" algn="just">
              <a:buFont typeface="Arial" pitchFamily="34" charset="0"/>
              <a:buNone/>
            </a:pPr>
            <a:endParaRPr lang="en-GB" sz="1800" dirty="0" smtClean="0">
              <a:latin typeface="+mj-lt"/>
              <a:ea typeface="ＭＳ Ｐゴシック" charset="-128"/>
            </a:endParaRPr>
          </a:p>
          <a:p>
            <a:pPr marL="0" indent="0" algn="just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marL="0" indent="0" algn="just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latin typeface="+mj-lt"/>
            </a:endParaRP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143625"/>
            <a:ext cx="27860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 txBox="1">
            <a:spLocks noGrp="1"/>
          </p:cNvSpPr>
          <p:nvPr/>
        </p:nvSpPr>
        <p:spPr>
          <a:xfrm>
            <a:off x="3357563" y="6215063"/>
            <a:ext cx="5519737" cy="64293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60" b="1" dirty="0">
                <a:latin typeface="+mn-lt"/>
              </a:rPr>
              <a:t>www.greenpeaceafrica.org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336600"/>
                </a:solidFill>
                <a:latin typeface="Calibri" pitchFamily="34" charset="0"/>
              </a:rPr>
              <a:t>Background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153400" cy="46664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algn="just"/>
            <a:r>
              <a:rPr lang="en-GB" sz="2400" dirty="0" smtClean="0">
                <a:latin typeface="+mj-lt"/>
                <a:ea typeface="ＭＳ Ｐゴシック" charset="-128"/>
              </a:rPr>
              <a:t>5</a:t>
            </a:r>
            <a:r>
              <a:rPr lang="en-GB" sz="2400" baseline="30000" dirty="0" smtClean="0">
                <a:latin typeface="+mj-lt"/>
                <a:ea typeface="ＭＳ Ｐゴシック" charset="-128"/>
              </a:rPr>
              <a:t>th</a:t>
            </a:r>
            <a:r>
              <a:rPr lang="en-GB" sz="2400" dirty="0" smtClean="0">
                <a:latin typeface="+mj-lt"/>
                <a:ea typeface="ＭＳ Ｐゴシック" charset="-128"/>
              </a:rPr>
              <a:t> Assessment Report of the IPCC: 655 – 815 Gt CO</a:t>
            </a:r>
            <a:r>
              <a:rPr lang="en-GB" sz="2400" baseline="30000" dirty="0" smtClean="0">
                <a:latin typeface="+mj-lt"/>
                <a:ea typeface="ＭＳ Ｐゴシック" charset="-128"/>
              </a:rPr>
              <a:t>2</a:t>
            </a:r>
            <a:r>
              <a:rPr lang="en-GB" sz="2400" dirty="0" smtClean="0">
                <a:latin typeface="+mj-lt"/>
                <a:ea typeface="ＭＳ Ｐゴシック" charset="-128"/>
              </a:rPr>
              <a:t>.</a:t>
            </a:r>
          </a:p>
          <a:p>
            <a:pPr algn="just"/>
            <a:endParaRPr lang="en-GB" sz="2400" dirty="0" smtClean="0">
              <a:latin typeface="+mj-lt"/>
              <a:ea typeface="ＭＳ Ｐゴシック" charset="-128"/>
            </a:endParaRPr>
          </a:p>
          <a:p>
            <a:pPr algn="just"/>
            <a:r>
              <a:rPr lang="en-GB" sz="2400" dirty="0" smtClean="0">
                <a:latin typeface="+mj-lt"/>
                <a:ea typeface="ＭＳ Ｐゴシック" charset="-128"/>
              </a:rPr>
              <a:t>Just transition to a low-carbon, climate-resilient economy.</a:t>
            </a:r>
          </a:p>
          <a:p>
            <a:pPr marL="0" indent="0" algn="just">
              <a:buNone/>
            </a:pPr>
            <a:endParaRPr lang="en-GB" sz="2400" dirty="0" smtClean="0">
              <a:latin typeface="+mj-lt"/>
              <a:ea typeface="ＭＳ Ｐゴシック" charset="-128"/>
            </a:endParaRPr>
          </a:p>
          <a:p>
            <a:pPr algn="just"/>
            <a:r>
              <a:rPr lang="en-GB" sz="2400" dirty="0" smtClean="0">
                <a:latin typeface="+mj-lt"/>
                <a:ea typeface="ＭＳ Ｐゴシック" charset="-128"/>
              </a:rPr>
              <a:t>INDC must provide clear outline for transformation.</a:t>
            </a:r>
          </a:p>
          <a:p>
            <a:pPr algn="just"/>
            <a:endParaRPr lang="en-GB" sz="2400" dirty="0" smtClean="0">
              <a:latin typeface="+mj-lt"/>
              <a:ea typeface="ＭＳ Ｐゴシック" charset="-128"/>
            </a:endParaRPr>
          </a:p>
          <a:p>
            <a:pPr algn="just"/>
            <a:r>
              <a:rPr lang="en-GB" sz="2400" dirty="0" smtClean="0">
                <a:latin typeface="+mj-lt"/>
                <a:ea typeface="ＭＳ Ｐゴシック" charset="-128"/>
              </a:rPr>
              <a:t>Champion a renewable energy future.</a:t>
            </a:r>
          </a:p>
          <a:p>
            <a:pPr algn="just"/>
            <a:endParaRPr lang="en-GB" sz="2400" dirty="0" smtClean="0">
              <a:latin typeface="+mj-lt"/>
              <a:ea typeface="ＭＳ Ｐゴシック" charset="-128"/>
            </a:endParaRPr>
          </a:p>
          <a:p>
            <a:pPr algn="just"/>
            <a:r>
              <a:rPr lang="en-GB" sz="2400" dirty="0" smtClean="0">
                <a:latin typeface="+mj-lt"/>
                <a:ea typeface="ＭＳ Ｐゴシック" charset="-128"/>
              </a:rPr>
              <a:t>Common vision for 2050 required.</a:t>
            </a:r>
          </a:p>
          <a:p>
            <a:pPr lvl="1" algn="just"/>
            <a:r>
              <a:rPr lang="en-GB" sz="2400" dirty="0" smtClean="0">
                <a:latin typeface="+mj-lt"/>
                <a:ea typeface="ＭＳ Ｐゴシック" charset="-128"/>
              </a:rPr>
              <a:t>Development objectives beyond NDP time-frame.</a:t>
            </a:r>
          </a:p>
          <a:p>
            <a:pPr lvl="1" algn="just"/>
            <a:endParaRPr lang="en-GB" sz="2400" dirty="0" smtClean="0">
              <a:latin typeface="+mj-lt"/>
              <a:ea typeface="ＭＳ Ｐゴシック" charset="-128"/>
            </a:endParaRPr>
          </a:p>
          <a:p>
            <a:pPr algn="just"/>
            <a:r>
              <a:rPr lang="en-GB" sz="2400" dirty="0" smtClean="0">
                <a:latin typeface="+mj-lt"/>
                <a:ea typeface="ＭＳ Ｐゴシック" charset="-128"/>
              </a:rPr>
              <a:t>National long-term goal – zero emissions by 2050-2060.</a:t>
            </a:r>
          </a:p>
          <a:p>
            <a:pPr algn="just"/>
            <a:endParaRPr lang="en-GB" sz="1800" dirty="0">
              <a:latin typeface="+mj-lt"/>
              <a:ea typeface="ＭＳ Ｐゴシック" charset="-128"/>
            </a:endParaRPr>
          </a:p>
          <a:p>
            <a:pPr marL="0" indent="0" algn="just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latin typeface="+mj-lt"/>
            </a:endParaRP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143625"/>
            <a:ext cx="27860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 txBox="1">
            <a:spLocks noGrp="1"/>
          </p:cNvSpPr>
          <p:nvPr/>
        </p:nvSpPr>
        <p:spPr>
          <a:xfrm>
            <a:off x="3357563" y="6215063"/>
            <a:ext cx="5519737" cy="64293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60" b="1" dirty="0">
                <a:latin typeface="+mn-lt"/>
              </a:rPr>
              <a:t>www.greenpeaceafrica.org</a:t>
            </a:r>
          </a:p>
        </p:txBody>
      </p:sp>
    </p:spTree>
    <p:extLst>
      <p:ext uri="{BB962C8B-B14F-4D97-AF65-F5344CB8AC3E}">
        <p14:creationId xmlns:p14="http://schemas.microsoft.com/office/powerpoint/2010/main" val="22472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36266"/>
            <a:ext cx="7760862" cy="436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336600"/>
                </a:solidFill>
                <a:latin typeface="Calibri" pitchFamily="34" charset="0"/>
              </a:rPr>
              <a:t>South Africa’s proposed INDC submission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4402832" cy="47525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r>
              <a:rPr lang="en-GB" sz="3500" dirty="0" smtClean="0">
                <a:latin typeface="+mj-lt"/>
                <a:ea typeface="ＭＳ Ｐゴシック" charset="-128"/>
              </a:rPr>
              <a:t>Avoids quantifying any contribution to mitigation.</a:t>
            </a:r>
          </a:p>
          <a:p>
            <a:endParaRPr lang="en-GB" sz="3500" dirty="0">
              <a:latin typeface="+mj-lt"/>
              <a:ea typeface="ＭＳ Ｐゴシック" charset="-128"/>
            </a:endParaRPr>
          </a:p>
          <a:p>
            <a:r>
              <a:rPr lang="en-GB" sz="3500" dirty="0" smtClean="0">
                <a:latin typeface="+mj-lt"/>
                <a:ea typeface="ＭＳ Ｐゴシック" charset="-128"/>
              </a:rPr>
              <a:t>Undermines South Africa’s credibility. </a:t>
            </a:r>
          </a:p>
          <a:p>
            <a:endParaRPr lang="en-GB" sz="3500" dirty="0">
              <a:latin typeface="+mj-lt"/>
              <a:ea typeface="ＭＳ Ｐゴシック" charset="-128"/>
            </a:endParaRPr>
          </a:p>
          <a:p>
            <a:r>
              <a:rPr lang="en-GB" sz="3500" dirty="0" smtClean="0">
                <a:latin typeface="+mj-lt"/>
                <a:ea typeface="ＭＳ Ｐゴシック" charset="-128"/>
              </a:rPr>
              <a:t>Current aspiration: 212 – 428 Mt CO</a:t>
            </a:r>
            <a:r>
              <a:rPr lang="en-GB" sz="3500" baseline="30000" dirty="0" smtClean="0">
                <a:latin typeface="+mj-lt"/>
                <a:ea typeface="ＭＳ Ｐゴシック" charset="-128"/>
              </a:rPr>
              <a:t>2</a:t>
            </a:r>
            <a:r>
              <a:rPr lang="en-GB" sz="3500" dirty="0" smtClean="0">
                <a:latin typeface="+mj-lt"/>
                <a:ea typeface="ＭＳ Ｐゴシック" charset="-128"/>
              </a:rPr>
              <a:t>-eq by 2050.	</a:t>
            </a:r>
          </a:p>
          <a:p>
            <a:pPr lvl="1"/>
            <a:r>
              <a:rPr lang="en-GB" sz="3500" dirty="0" smtClean="0">
                <a:latin typeface="+mj-lt"/>
                <a:ea typeface="ＭＳ Ｐゴシック" charset="-128"/>
              </a:rPr>
              <a:t>Not sincerely committed to global goal.</a:t>
            </a:r>
          </a:p>
          <a:p>
            <a:pPr lvl="1"/>
            <a:r>
              <a:rPr lang="en-GB" sz="3500" dirty="0" smtClean="0">
                <a:latin typeface="+mj-lt"/>
                <a:ea typeface="ＭＳ Ｐゴシック" charset="-128"/>
              </a:rPr>
              <a:t>Africa Group Position. </a:t>
            </a:r>
          </a:p>
          <a:p>
            <a:endParaRPr lang="en-GB" sz="3500" dirty="0">
              <a:latin typeface="+mj-lt"/>
              <a:ea typeface="ＭＳ Ｐゴシック" charset="-128"/>
            </a:endParaRPr>
          </a:p>
          <a:p>
            <a:r>
              <a:rPr lang="en-GB" sz="3500" dirty="0" smtClean="0">
                <a:latin typeface="+mj-lt"/>
                <a:ea typeface="ＭＳ Ｐゴシック" charset="-128"/>
              </a:rPr>
              <a:t>Provide an absolute number as the ceiling on emissions. </a:t>
            </a:r>
          </a:p>
          <a:p>
            <a:pPr marL="0" indent="0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marL="0" indent="0">
              <a:buFont typeface="Arial" pitchFamily="34" charset="0"/>
              <a:buNone/>
            </a:pPr>
            <a:endParaRPr lang="en-GB" sz="1800" dirty="0" smtClean="0">
              <a:latin typeface="+mj-lt"/>
              <a:ea typeface="ＭＳ Ｐゴシック" charset="-128"/>
            </a:endParaRPr>
          </a:p>
          <a:p>
            <a:pPr marL="0" indent="0">
              <a:buFont typeface="Arial" pitchFamily="34" charset="0"/>
              <a:buNone/>
            </a:pPr>
            <a:endParaRPr lang="en-GB" sz="1800" dirty="0" smtClean="0">
              <a:latin typeface="+mj-lt"/>
              <a:ea typeface="ＭＳ Ｐゴシック" charset="-128"/>
            </a:endParaRPr>
          </a:p>
          <a:p>
            <a:pPr marL="0" indent="0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marL="0" indent="0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latin typeface="+mj-lt"/>
            </a:endParaRP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143625"/>
            <a:ext cx="27860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 txBox="1">
            <a:spLocks noGrp="1"/>
          </p:cNvSpPr>
          <p:nvPr/>
        </p:nvSpPr>
        <p:spPr>
          <a:xfrm>
            <a:off x="3357563" y="6215063"/>
            <a:ext cx="5519737" cy="64293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60" b="1" dirty="0">
                <a:latin typeface="+mn-lt"/>
              </a:rPr>
              <a:t>www.greenpeaceafrica.org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920" y="1556792"/>
            <a:ext cx="4071987" cy="407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868362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336600"/>
                </a:solidFill>
                <a:latin typeface="Calibri" pitchFamily="34" charset="0"/>
              </a:rPr>
              <a:t>Significant Lack of Ambition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143056" cy="48965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200" dirty="0" smtClean="0">
                <a:latin typeface="+mj-lt"/>
                <a:ea typeface="ＭＳ Ｐゴシック" charset="-128"/>
              </a:rPr>
              <a:t>Carbon budget approach currently proposed is unacceptably large (2016 – 2050).</a:t>
            </a:r>
          </a:p>
          <a:p>
            <a:pPr lvl="1" algn="just"/>
            <a:r>
              <a:rPr lang="en-GB" sz="2200" dirty="0" smtClean="0">
                <a:latin typeface="+mj-lt"/>
                <a:ea typeface="ＭＳ Ｐゴシック" charset="-128"/>
              </a:rPr>
              <a:t>“Analysis by SA experts” – Full analysis referenced.</a:t>
            </a:r>
          </a:p>
          <a:p>
            <a:pPr marL="0" indent="0" algn="just">
              <a:buNone/>
            </a:pPr>
            <a:endParaRPr lang="en-GB" sz="2200" dirty="0">
              <a:latin typeface="+mj-lt"/>
              <a:ea typeface="ＭＳ Ｐゴシック" charset="-128"/>
            </a:endParaRPr>
          </a:p>
          <a:p>
            <a:pPr algn="just"/>
            <a:r>
              <a:rPr lang="en-GB" sz="2200" dirty="0" smtClean="0">
                <a:latin typeface="+mj-lt"/>
                <a:ea typeface="ＭＳ Ｐゴシック" charset="-128"/>
              </a:rPr>
              <a:t>20 – 22Gt CO</a:t>
            </a:r>
            <a:r>
              <a:rPr lang="en-GB" sz="2200" baseline="30000" dirty="0" smtClean="0">
                <a:latin typeface="+mj-lt"/>
                <a:ea typeface="ＭＳ Ｐゴシック" charset="-128"/>
              </a:rPr>
              <a:t>2</a:t>
            </a:r>
            <a:r>
              <a:rPr lang="en-GB" sz="2200" dirty="0" smtClean="0">
                <a:latin typeface="+mj-lt"/>
                <a:ea typeface="ＭＳ Ｐゴシック" charset="-128"/>
              </a:rPr>
              <a:t>e is unacceptably large.</a:t>
            </a:r>
          </a:p>
          <a:p>
            <a:pPr lvl="1" algn="just"/>
            <a:r>
              <a:rPr lang="en-GB" sz="2200" dirty="0" smtClean="0">
                <a:latin typeface="+mj-lt"/>
                <a:ea typeface="ＭＳ Ｐゴシック" charset="-128"/>
              </a:rPr>
              <a:t>Twice as much as SA could justify as equitable.</a:t>
            </a:r>
          </a:p>
          <a:p>
            <a:pPr lvl="1" algn="just"/>
            <a:r>
              <a:rPr lang="en-GB" sz="2200" dirty="0" smtClean="0">
                <a:latin typeface="+mj-lt"/>
                <a:ea typeface="ＭＳ Ｐゴシック" charset="-128"/>
              </a:rPr>
              <a:t>Carbon budget approach should be rejected.</a:t>
            </a:r>
          </a:p>
          <a:p>
            <a:pPr algn="just"/>
            <a:endParaRPr lang="en-GB" sz="2200" dirty="0">
              <a:latin typeface="+mj-lt"/>
              <a:ea typeface="ＭＳ Ｐゴシック" charset="-128"/>
            </a:endParaRPr>
          </a:p>
          <a:p>
            <a:pPr algn="just"/>
            <a:r>
              <a:rPr lang="en-GB" sz="2200" dirty="0" smtClean="0">
                <a:latin typeface="+mj-lt"/>
                <a:ea typeface="ＭＳ Ｐゴシック" charset="-128"/>
              </a:rPr>
              <a:t>SA ambition should be to get to the lower PPD range.</a:t>
            </a:r>
          </a:p>
          <a:p>
            <a:pPr lvl="1" algn="just"/>
            <a:r>
              <a:rPr lang="en-GB" sz="2200" dirty="0" smtClean="0">
                <a:latin typeface="+mj-lt"/>
                <a:ea typeface="ＭＳ Ｐゴシック" charset="-128"/>
              </a:rPr>
              <a:t>Past inadequacies cannot drive future ambition. </a:t>
            </a:r>
          </a:p>
          <a:p>
            <a:pPr marL="457200" lvl="1" indent="0" algn="just">
              <a:buNone/>
            </a:pPr>
            <a:endParaRPr lang="en-GB" sz="2200" dirty="0">
              <a:latin typeface="+mj-lt"/>
              <a:ea typeface="ＭＳ Ｐゴシック" charset="-128"/>
            </a:endParaRPr>
          </a:p>
          <a:p>
            <a:pPr algn="just"/>
            <a:r>
              <a:rPr lang="en-ZA" sz="2200" dirty="0">
                <a:ea typeface="ＭＳ Ｐゴシック" charset="-128"/>
              </a:rPr>
              <a:t>SA must lead by example – National claim of entitlement.</a:t>
            </a:r>
          </a:p>
          <a:p>
            <a:pPr algn="just"/>
            <a:endParaRPr lang="en-ZA" sz="2200" dirty="0">
              <a:ea typeface="ＭＳ Ｐゴシック" charset="-128"/>
            </a:endParaRPr>
          </a:p>
          <a:p>
            <a:pPr algn="just"/>
            <a:r>
              <a:rPr lang="en-ZA" sz="2200" dirty="0">
                <a:ea typeface="ＭＳ Ｐゴシック" charset="-128"/>
              </a:rPr>
              <a:t>SA responsibility to not aim to emit at the top of the range. </a:t>
            </a:r>
          </a:p>
          <a:p>
            <a:pPr marL="0" indent="0" algn="just">
              <a:buFont typeface="Arial" pitchFamily="34" charset="0"/>
              <a:buNone/>
            </a:pPr>
            <a:endParaRPr lang="en-GB" sz="2200" dirty="0" smtClean="0">
              <a:latin typeface="+mj-lt"/>
              <a:ea typeface="ＭＳ Ｐゴシック" charset="-128"/>
            </a:endParaRPr>
          </a:p>
          <a:p>
            <a:pPr marL="0" indent="0" algn="just">
              <a:buFont typeface="Arial" pitchFamily="34" charset="0"/>
              <a:buNone/>
            </a:pPr>
            <a:endParaRPr lang="en-GB" sz="2000" dirty="0">
              <a:latin typeface="+mj-lt"/>
              <a:ea typeface="ＭＳ Ｐゴシック" charset="-128"/>
            </a:endParaRPr>
          </a:p>
          <a:p>
            <a:pPr marL="0" indent="0" algn="just">
              <a:buFont typeface="Arial" pitchFamily="34" charset="0"/>
              <a:buNone/>
            </a:pPr>
            <a:endParaRPr lang="en-GB" sz="2000" dirty="0">
              <a:latin typeface="+mj-lt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+mj-lt"/>
            </a:endParaRP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143625"/>
            <a:ext cx="27860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 txBox="1">
            <a:spLocks noGrp="1"/>
          </p:cNvSpPr>
          <p:nvPr/>
        </p:nvSpPr>
        <p:spPr>
          <a:xfrm>
            <a:off x="3357563" y="6215063"/>
            <a:ext cx="5519737" cy="64293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60" b="1" dirty="0">
                <a:latin typeface="+mn-lt"/>
              </a:rPr>
              <a:t>www.greenpeaceafrica.org</a:t>
            </a:r>
          </a:p>
        </p:txBody>
      </p:sp>
    </p:spTree>
    <p:extLst>
      <p:ext uri="{BB962C8B-B14F-4D97-AF65-F5344CB8AC3E}">
        <p14:creationId xmlns:p14="http://schemas.microsoft.com/office/powerpoint/2010/main" val="17467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868362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336600"/>
                </a:solidFill>
                <a:latin typeface="Calibri" pitchFamily="34" charset="0"/>
              </a:rPr>
              <a:t>Flagship </a:t>
            </a:r>
            <a:r>
              <a:rPr lang="en-US" sz="2800" b="1" dirty="0" err="1" smtClean="0">
                <a:solidFill>
                  <a:srgbClr val="336600"/>
                </a:solidFill>
                <a:latin typeface="Calibri" pitchFamily="34" charset="0"/>
              </a:rPr>
              <a:t>Programmes</a:t>
            </a:r>
            <a:r>
              <a:rPr lang="en-US" sz="2800" b="1" dirty="0" smtClean="0">
                <a:solidFill>
                  <a:srgbClr val="336600"/>
                </a:solidFill>
                <a:latin typeface="Calibri" pitchFamily="34" charset="0"/>
              </a:rPr>
              <a:t> – Commitment to RE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4320480" cy="51125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algn="just"/>
            <a:r>
              <a:rPr lang="en-GB" sz="2400" dirty="0" smtClean="0">
                <a:latin typeface="+mj-lt"/>
                <a:ea typeface="ＭＳ Ｐゴシック" charset="-128"/>
              </a:rPr>
              <a:t>Programmes listed inadequate – Urgently accelerate and scale up.</a:t>
            </a:r>
          </a:p>
          <a:p>
            <a:pPr marL="0" indent="0" algn="just">
              <a:buFont typeface="Arial" pitchFamily="34" charset="0"/>
              <a:buNone/>
            </a:pPr>
            <a:endParaRPr lang="en-GB" sz="2400" dirty="0" smtClean="0">
              <a:latin typeface="+mj-lt"/>
              <a:ea typeface="ＭＳ Ｐゴシック" charset="-128"/>
            </a:endParaRPr>
          </a:p>
          <a:p>
            <a:pPr algn="just"/>
            <a:r>
              <a:rPr lang="en-GB" sz="2400" dirty="0" smtClean="0">
                <a:latin typeface="+mj-lt"/>
                <a:ea typeface="ＭＳ Ｐゴシック" charset="-128"/>
              </a:rPr>
              <a:t>Massive increase in energy efficiency measures – 12 000MW</a:t>
            </a:r>
          </a:p>
          <a:p>
            <a:pPr algn="just"/>
            <a:endParaRPr lang="en-GB" sz="2400" dirty="0" smtClean="0">
              <a:latin typeface="+mj-lt"/>
              <a:ea typeface="ＭＳ Ｐゴシック" charset="-128"/>
            </a:endParaRPr>
          </a:p>
          <a:p>
            <a:pPr algn="just"/>
            <a:r>
              <a:rPr lang="en-GB" sz="2400" dirty="0" smtClean="0">
                <a:latin typeface="+mj-lt"/>
                <a:ea typeface="ＭＳ Ｐゴシック" charset="-128"/>
              </a:rPr>
              <a:t>Major expansion of REI4P – long term goal of 94% by 2050. </a:t>
            </a:r>
          </a:p>
          <a:p>
            <a:pPr lvl="1" algn="just"/>
            <a:r>
              <a:rPr lang="en-GB" sz="2400" dirty="0" smtClean="0">
                <a:latin typeface="+mj-lt"/>
                <a:ea typeface="ＭＳ Ｐゴシック" charset="-128"/>
              </a:rPr>
              <a:t>Remove barriers to RE, create enabling framework &amp; remove caps.</a:t>
            </a:r>
          </a:p>
          <a:p>
            <a:pPr algn="just"/>
            <a:endParaRPr lang="en-GB" sz="2400" dirty="0" smtClean="0">
              <a:latin typeface="+mj-lt"/>
              <a:ea typeface="ＭＳ Ｐゴシック" charset="-128"/>
            </a:endParaRPr>
          </a:p>
          <a:p>
            <a:pPr algn="just"/>
            <a:r>
              <a:rPr lang="en-GB" sz="2400" dirty="0" smtClean="0">
                <a:latin typeface="+mj-lt"/>
                <a:ea typeface="ＭＳ Ｐゴシック" charset="-128"/>
              </a:rPr>
              <a:t>CSIR – Two independent studies</a:t>
            </a:r>
          </a:p>
          <a:p>
            <a:pPr lvl="1" algn="just"/>
            <a:r>
              <a:rPr lang="en-GB" sz="2400" dirty="0" smtClean="0">
                <a:latin typeface="+mj-lt"/>
                <a:ea typeface="ＭＳ Ｐゴシック" charset="-128"/>
              </a:rPr>
              <a:t>Significant financial and socio-economic benefits.</a:t>
            </a:r>
            <a:endParaRPr lang="en-GB" sz="2400" dirty="0">
              <a:latin typeface="+mj-lt"/>
              <a:ea typeface="ＭＳ Ｐゴシック" charset="-128"/>
            </a:endParaRPr>
          </a:p>
          <a:p>
            <a:pPr marL="0" indent="0" algn="just">
              <a:buNone/>
            </a:pPr>
            <a:endParaRPr lang="en-GB" sz="2000" dirty="0">
              <a:latin typeface="+mj-lt"/>
              <a:ea typeface="ＭＳ Ｐゴシック" charset="-128"/>
            </a:endParaRPr>
          </a:p>
          <a:p>
            <a:pPr marL="0" indent="0" algn="just">
              <a:buFont typeface="Arial" pitchFamily="34" charset="0"/>
              <a:buNone/>
            </a:pPr>
            <a:endParaRPr lang="en-GB" sz="1800" dirty="0" smtClean="0">
              <a:latin typeface="+mj-lt"/>
              <a:ea typeface="ＭＳ Ｐゴシック" charset="-128"/>
            </a:endParaRPr>
          </a:p>
          <a:p>
            <a:pPr marL="0" indent="0" algn="just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marL="0" indent="0" algn="just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latin typeface="+mj-lt"/>
            </a:endParaRP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6143625"/>
            <a:ext cx="27860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 txBox="1">
            <a:spLocks noGrp="1"/>
          </p:cNvSpPr>
          <p:nvPr/>
        </p:nvSpPr>
        <p:spPr>
          <a:xfrm>
            <a:off x="3357563" y="6215063"/>
            <a:ext cx="5519737" cy="64293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60" b="1" dirty="0">
                <a:latin typeface="+mn-lt"/>
              </a:rPr>
              <a:t>www.greenpeaceafrica.org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841970"/>
            <a:ext cx="3619500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0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868362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336600"/>
                </a:solidFill>
                <a:latin typeface="Calibri" pitchFamily="34" charset="0"/>
              </a:rPr>
              <a:t>Nuclear – False Solution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4402832" cy="4738464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r>
              <a:rPr lang="en-GB" sz="2200" dirty="0" smtClean="0">
                <a:latin typeface="+mj-lt"/>
                <a:ea typeface="ＭＳ Ｐゴシック" charset="-128"/>
              </a:rPr>
              <a:t>SA listing nuclear as “low-carbon” option is disingenuous. </a:t>
            </a:r>
          </a:p>
          <a:p>
            <a:endParaRPr lang="en-GB" sz="2200" dirty="0">
              <a:latin typeface="+mj-lt"/>
              <a:ea typeface="ＭＳ Ｐゴシック" charset="-128"/>
            </a:endParaRPr>
          </a:p>
          <a:p>
            <a:r>
              <a:rPr lang="en-GB" sz="2200" dirty="0" smtClean="0">
                <a:latin typeface="+mj-lt"/>
                <a:ea typeface="ＭＳ Ｐゴシック" charset="-128"/>
              </a:rPr>
              <a:t>IRP update – No need for investments before 2025</a:t>
            </a:r>
          </a:p>
          <a:p>
            <a:endParaRPr lang="en-GB" sz="2200" dirty="0">
              <a:latin typeface="+mj-lt"/>
              <a:ea typeface="ＭＳ Ｐゴシック" charset="-128"/>
            </a:endParaRPr>
          </a:p>
          <a:p>
            <a:r>
              <a:rPr lang="en-GB" sz="2200" dirty="0" smtClean="0">
                <a:latin typeface="+mj-lt"/>
                <a:ea typeface="ＭＳ Ｐゴシック" charset="-128"/>
              </a:rPr>
              <a:t>Life-cycle analysis – Nuclear energy is carbon intensive.</a:t>
            </a:r>
          </a:p>
          <a:p>
            <a:endParaRPr lang="en-GB" sz="2200" dirty="0">
              <a:latin typeface="+mj-lt"/>
              <a:ea typeface="ＭＳ Ｐゴシック" charset="-128"/>
            </a:endParaRPr>
          </a:p>
          <a:p>
            <a:r>
              <a:rPr lang="en-GB" sz="2200" dirty="0" smtClean="0">
                <a:latin typeface="+mj-lt"/>
                <a:ea typeface="ＭＳ Ｐゴシック" charset="-128"/>
              </a:rPr>
              <a:t>Nuclear to be removed in favour of clear alternatives like RE.</a:t>
            </a:r>
          </a:p>
          <a:p>
            <a:endParaRPr lang="en-GB" sz="2000" dirty="0">
              <a:latin typeface="+mj-lt"/>
              <a:ea typeface="ＭＳ Ｐゴシック" charset="-128"/>
            </a:endParaRPr>
          </a:p>
          <a:p>
            <a:pPr marL="0" indent="0">
              <a:buFont typeface="Arial" pitchFamily="34" charset="0"/>
              <a:buNone/>
            </a:pPr>
            <a:endParaRPr lang="en-GB" sz="1800" dirty="0" smtClean="0">
              <a:latin typeface="+mj-lt"/>
              <a:ea typeface="ＭＳ Ｐゴシック" charset="-128"/>
            </a:endParaRPr>
          </a:p>
          <a:p>
            <a:pPr marL="0" indent="0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marL="0" indent="0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latin typeface="+mj-lt"/>
            </a:endParaRP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143625"/>
            <a:ext cx="27860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 txBox="1">
            <a:spLocks noGrp="1"/>
          </p:cNvSpPr>
          <p:nvPr/>
        </p:nvSpPr>
        <p:spPr>
          <a:xfrm>
            <a:off x="3357563" y="6215063"/>
            <a:ext cx="5519737" cy="64293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60" b="1" dirty="0">
                <a:latin typeface="+mn-lt"/>
              </a:rPr>
              <a:t>www.greenpeaceafrica.org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548" y="1700808"/>
            <a:ext cx="3916114" cy="391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9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868362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336600"/>
                </a:solidFill>
                <a:latin typeface="Calibri" pitchFamily="34" charset="0"/>
              </a:rPr>
              <a:t>Conclusion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153400" cy="459444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algn="just"/>
            <a:r>
              <a:rPr lang="en-GB" sz="2600" dirty="0" smtClean="0">
                <a:latin typeface="+mj-lt"/>
                <a:ea typeface="ＭＳ Ｐゴシック" charset="-128"/>
              </a:rPr>
              <a:t>Opportunity &amp; responsibility to lead by example.</a:t>
            </a:r>
          </a:p>
          <a:p>
            <a:pPr algn="just"/>
            <a:endParaRPr lang="en-GB" sz="2600" dirty="0">
              <a:latin typeface="+mj-lt"/>
              <a:ea typeface="ＭＳ Ｐゴシック" charset="-128"/>
            </a:endParaRPr>
          </a:p>
          <a:p>
            <a:pPr algn="just"/>
            <a:r>
              <a:rPr lang="en-GB" sz="2600" dirty="0" smtClean="0">
                <a:latin typeface="+mj-lt"/>
                <a:ea typeface="ＭＳ Ｐゴシック" charset="-128"/>
              </a:rPr>
              <a:t>SA = 11</a:t>
            </a:r>
            <a:r>
              <a:rPr lang="en-GB" sz="2600" baseline="30000" dirty="0" smtClean="0">
                <a:latin typeface="+mj-lt"/>
                <a:ea typeface="ＭＳ Ｐゴシック" charset="-128"/>
              </a:rPr>
              <a:t>th</a:t>
            </a:r>
            <a:r>
              <a:rPr lang="en-GB" sz="2600" dirty="0" smtClean="0">
                <a:latin typeface="+mj-lt"/>
                <a:ea typeface="ＭＳ Ｐゴシック" charset="-128"/>
              </a:rPr>
              <a:t> largest emitter globally.</a:t>
            </a:r>
          </a:p>
          <a:p>
            <a:pPr lvl="1" algn="just"/>
            <a:r>
              <a:rPr lang="en-GB" sz="2600" dirty="0" smtClean="0">
                <a:latin typeface="+mj-lt"/>
                <a:ea typeface="ＭＳ Ｐゴシック" charset="-128"/>
              </a:rPr>
              <a:t>Medupi &amp; </a:t>
            </a:r>
            <a:r>
              <a:rPr lang="en-GB" sz="2600" dirty="0" err="1" smtClean="0">
                <a:latin typeface="+mj-lt"/>
                <a:ea typeface="ＭＳ Ｐゴシック" charset="-128"/>
              </a:rPr>
              <a:t>Kusile</a:t>
            </a:r>
            <a:endParaRPr lang="en-GB" sz="2600" dirty="0" smtClean="0">
              <a:latin typeface="+mj-lt"/>
              <a:ea typeface="ＭＳ Ｐゴシック" charset="-128"/>
            </a:endParaRPr>
          </a:p>
          <a:p>
            <a:pPr algn="just"/>
            <a:endParaRPr lang="en-GB" sz="2600" dirty="0">
              <a:latin typeface="+mj-lt"/>
              <a:ea typeface="ＭＳ Ｐゴシック" charset="-128"/>
            </a:endParaRPr>
          </a:p>
          <a:p>
            <a:pPr algn="just"/>
            <a:r>
              <a:rPr lang="en-GB" sz="2600" dirty="0" smtClean="0">
                <a:latin typeface="+mj-lt"/>
                <a:ea typeface="ＭＳ Ｐゴシック" charset="-128"/>
              </a:rPr>
              <a:t>Equity Principle – Avoid taking required domestic action.</a:t>
            </a:r>
          </a:p>
          <a:p>
            <a:pPr algn="just"/>
            <a:endParaRPr lang="en-GB" sz="2600" dirty="0">
              <a:latin typeface="+mj-lt"/>
              <a:ea typeface="ＭＳ Ｐゴシック" charset="-128"/>
            </a:endParaRPr>
          </a:p>
          <a:p>
            <a:pPr algn="just"/>
            <a:r>
              <a:rPr lang="en-GB" sz="2600" dirty="0" smtClean="0">
                <a:latin typeface="+mj-lt"/>
                <a:ea typeface="ＭＳ Ｐゴシック" charset="-128"/>
              </a:rPr>
              <a:t>Increase ambition in line with lower PPD range. </a:t>
            </a:r>
          </a:p>
          <a:p>
            <a:pPr algn="just"/>
            <a:endParaRPr lang="en-GB" sz="2600" dirty="0">
              <a:latin typeface="+mj-lt"/>
              <a:ea typeface="ＭＳ Ｐゴシック" charset="-128"/>
            </a:endParaRPr>
          </a:p>
          <a:p>
            <a:pPr algn="just"/>
            <a:r>
              <a:rPr lang="en-GB" sz="2600" dirty="0" smtClean="0">
                <a:latin typeface="+mj-lt"/>
                <a:ea typeface="ＭＳ Ｐゴシック" charset="-128"/>
              </a:rPr>
              <a:t>Meaningful process – Significant changes to draft INDC</a:t>
            </a:r>
          </a:p>
          <a:p>
            <a:pPr algn="just"/>
            <a:endParaRPr lang="en-GB" sz="2600" dirty="0">
              <a:latin typeface="+mj-lt"/>
              <a:ea typeface="ＭＳ Ｐゴシック" charset="-128"/>
            </a:endParaRPr>
          </a:p>
          <a:p>
            <a:pPr algn="just"/>
            <a:r>
              <a:rPr lang="en-GB" sz="2600" dirty="0" smtClean="0">
                <a:latin typeface="+mj-lt"/>
                <a:ea typeface="ＭＳ Ｐゴシック" charset="-128"/>
              </a:rPr>
              <a:t>Greenpeace calls on SA to show climate leadership domestically. </a:t>
            </a:r>
            <a:endParaRPr lang="en-GB" sz="2600" dirty="0">
              <a:latin typeface="+mj-lt"/>
              <a:ea typeface="ＭＳ Ｐゴシック" charset="-128"/>
            </a:endParaRPr>
          </a:p>
          <a:p>
            <a:pPr marL="0" indent="0" algn="just">
              <a:buFont typeface="Arial" pitchFamily="34" charset="0"/>
              <a:buNone/>
            </a:pPr>
            <a:endParaRPr lang="en-GB" sz="1800" dirty="0" smtClean="0">
              <a:latin typeface="+mj-lt"/>
              <a:ea typeface="ＭＳ Ｐゴシック" charset="-128"/>
            </a:endParaRPr>
          </a:p>
          <a:p>
            <a:pPr marL="0" indent="0" algn="just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marL="0" indent="0" algn="just">
              <a:buFont typeface="Arial" pitchFamily="34" charset="0"/>
              <a:buNone/>
            </a:pPr>
            <a:endParaRPr lang="en-GB" sz="1800" dirty="0">
              <a:latin typeface="+mj-lt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latin typeface="+mj-lt"/>
            </a:endParaRP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143625"/>
            <a:ext cx="27860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 txBox="1">
            <a:spLocks noGrp="1"/>
          </p:cNvSpPr>
          <p:nvPr/>
        </p:nvSpPr>
        <p:spPr>
          <a:xfrm>
            <a:off x="3357563" y="6215063"/>
            <a:ext cx="5519737" cy="64293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60" b="1" dirty="0">
                <a:latin typeface="+mn-lt"/>
              </a:rPr>
              <a:t>www.greenpeaceafrica.org</a:t>
            </a:r>
          </a:p>
        </p:txBody>
      </p:sp>
    </p:spTree>
    <p:extLst>
      <p:ext uri="{BB962C8B-B14F-4D97-AF65-F5344CB8AC3E}">
        <p14:creationId xmlns:p14="http://schemas.microsoft.com/office/powerpoint/2010/main" val="149422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143625"/>
            <a:ext cx="27860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 txBox="1">
            <a:spLocks noGrp="1"/>
          </p:cNvSpPr>
          <p:nvPr/>
        </p:nvSpPr>
        <p:spPr>
          <a:xfrm>
            <a:off x="3357563" y="6215063"/>
            <a:ext cx="5519737" cy="64293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60" b="1" dirty="0">
                <a:latin typeface="+mn-lt"/>
              </a:rPr>
              <a:t>www.greenpeaceafrica.org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62782"/>
            <a:ext cx="5647357" cy="5647357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833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439</Words>
  <Application>Microsoft Office PowerPoint</Application>
  <PresentationFormat>On-screen Show (4:3)</PresentationFormat>
  <Paragraphs>109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MS PGothic</vt:lpstr>
      <vt:lpstr>Arial</vt:lpstr>
      <vt:lpstr>Calibri</vt:lpstr>
      <vt:lpstr>Office Theme</vt:lpstr>
      <vt:lpstr>South Africa’s Intended Nationally Determined Contribution</vt:lpstr>
      <vt:lpstr>Background</vt:lpstr>
      <vt:lpstr>PowerPoint Presentation</vt:lpstr>
      <vt:lpstr>South Africa’s proposed INDC submission</vt:lpstr>
      <vt:lpstr>Significant Lack of Ambition</vt:lpstr>
      <vt:lpstr>Flagship Programmes – Commitment to RE</vt:lpstr>
      <vt:lpstr>Nuclear – False Solution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Coal and water in South Africa</dc:title>
  <dc:creator>Melita</dc:creator>
  <cp:lastModifiedBy>Tyhileka Madubela</cp:lastModifiedBy>
  <cp:revision>66</cp:revision>
  <cp:lastPrinted>2013-01-30T14:49:45Z</cp:lastPrinted>
  <dcterms:created xsi:type="dcterms:W3CDTF">2012-11-26T05:22:11Z</dcterms:created>
  <dcterms:modified xsi:type="dcterms:W3CDTF">2015-09-22T11:47:09Z</dcterms:modified>
</cp:coreProperties>
</file>