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91" r:id="rId2"/>
    <p:sldId id="448" r:id="rId3"/>
    <p:sldId id="450" r:id="rId4"/>
    <p:sldId id="449" r:id="rId5"/>
    <p:sldId id="451" r:id="rId6"/>
    <p:sldId id="452" r:id="rId7"/>
    <p:sldId id="453" r:id="rId8"/>
    <p:sldId id="454" r:id="rId9"/>
    <p:sldId id="447" r:id="rId10"/>
  </p:sldIdLst>
  <p:sldSz cx="9144000" cy="6858000" type="screen4x3"/>
  <p:notesSz cx="6797675" cy="9926638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6">
          <p15:clr>
            <a:srgbClr val="A4A3A4"/>
          </p15:clr>
        </p15:guide>
        <p15:guide id="2" orient="horz" pos="1009">
          <p15:clr>
            <a:srgbClr val="A4A3A4"/>
          </p15:clr>
        </p15:guide>
        <p15:guide id="3" orient="horz" pos="4061">
          <p15:clr>
            <a:srgbClr val="A4A3A4"/>
          </p15:clr>
        </p15:guide>
        <p15:guide id="4" orient="horz" pos="2611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44">
          <p15:clr>
            <a:srgbClr val="A4A3A4"/>
          </p15:clr>
        </p15:guide>
        <p15:guide id="7" orient="horz" pos="2494">
          <p15:clr>
            <a:srgbClr val="A4A3A4"/>
          </p15:clr>
        </p15:guide>
        <p15:guide id="8" orient="horz" pos="679">
          <p15:clr>
            <a:srgbClr val="A4A3A4"/>
          </p15:clr>
        </p15:guide>
        <p15:guide id="9" orient="horz" pos="3511">
          <p15:clr>
            <a:srgbClr val="A4A3A4"/>
          </p15:clr>
        </p15:guide>
        <p15:guide id="10" pos="5248">
          <p15:clr>
            <a:srgbClr val="A4A3A4"/>
          </p15:clr>
        </p15:guide>
        <p15:guide id="11" pos="2879">
          <p15:clr>
            <a:srgbClr val="A4A3A4"/>
          </p15:clr>
        </p15:guide>
        <p15:guide id="12" pos="5618">
          <p15:clr>
            <a:srgbClr val="A4A3A4"/>
          </p15:clr>
        </p15:guide>
        <p15:guide id="13" pos="2954">
          <p15:clr>
            <a:srgbClr val="A4A3A4"/>
          </p15:clr>
        </p15:guide>
        <p15:guide id="14" pos="3045">
          <p15:clr>
            <a:srgbClr val="A4A3A4"/>
          </p15:clr>
        </p15:guide>
        <p15:guide id="15" pos="5473">
          <p15:clr>
            <a:srgbClr val="A4A3A4"/>
          </p15:clr>
        </p15:guide>
        <p15:guide id="16" pos="188">
          <p15:clr>
            <a:srgbClr val="A4A3A4"/>
          </p15:clr>
        </p15:guide>
        <p15:guide id="17" pos="3038">
          <p15:clr>
            <a:srgbClr val="A4A3A4"/>
          </p15:clr>
        </p15:guide>
        <p15:guide id="18" pos="219">
          <p15:clr>
            <a:srgbClr val="A4A3A4"/>
          </p15:clr>
        </p15:guide>
        <p15:guide id="19" pos="4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CC8"/>
    <a:srgbClr val="000000"/>
    <a:srgbClr val="FFBE00"/>
    <a:srgbClr val="11A4FF"/>
    <a:srgbClr val="0066A4"/>
    <a:srgbClr val="FFCD05"/>
    <a:srgbClr val="FFFCEF"/>
    <a:srgbClr val="E6BA00"/>
    <a:srgbClr val="0091EA"/>
    <a:srgbClr val="FFB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7" autoAdjust="0"/>
    <p:restoredTop sz="94534" autoAdjust="0"/>
  </p:normalViewPr>
  <p:slideViewPr>
    <p:cSldViewPr snapToGrid="0">
      <p:cViewPr>
        <p:scale>
          <a:sx n="80" d="100"/>
          <a:sy n="80" d="100"/>
        </p:scale>
        <p:origin x="-1332" y="-72"/>
      </p:cViewPr>
      <p:guideLst>
        <p:guide orient="horz" pos="1966"/>
        <p:guide orient="horz" pos="1009"/>
        <p:guide orient="horz" pos="4061"/>
        <p:guide orient="horz" pos="2611"/>
        <p:guide orient="horz" pos="1480"/>
        <p:guide orient="horz" pos="144"/>
        <p:guide orient="horz" pos="2494"/>
        <p:guide orient="horz" pos="679"/>
        <p:guide orient="horz" pos="3511"/>
        <p:guide pos="5248"/>
        <p:guide pos="2879"/>
        <p:guide pos="5618"/>
        <p:guide pos="2954"/>
        <p:guide pos="3045"/>
        <p:guide pos="5473"/>
        <p:guide pos="188"/>
        <p:guide pos="3038"/>
        <p:guide pos="219"/>
        <p:guide pos="4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468" y="-84"/>
      </p:cViewPr>
      <p:guideLst>
        <p:guide orient="horz" pos="3127"/>
        <p:guide pos="2141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071" y="4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5C6DC17-6EEB-46C1-BF36-9906C371515C}" type="datetimeFigureOut">
              <a:rPr lang="en-US"/>
              <a:pPr>
                <a:defRPr/>
              </a:pPr>
              <a:t>9/21/2015</a:t>
            </a:fld>
            <a:endParaRPr lang="en-US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28576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071" y="9428576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D154B18-5086-4259-B4B2-DE4C49B8E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4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4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71" y="4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7713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4" y="4715156"/>
            <a:ext cx="543936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28576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71" y="9428576"/>
            <a:ext cx="294708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0D0553-C900-4517-B366-049606C00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2992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20B84-8E28-464E-BC6F-D45F9F12DB5D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49694" y="9429755"/>
            <a:ext cx="2947989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72" tIns="47085" rIns="94172" bIns="47085" anchor="b"/>
          <a:lstStyle/>
          <a:p>
            <a:pPr algn="r" eaLnBrk="0" hangingPunct="0"/>
            <a:fld id="{1AAFC79F-B939-40AF-BC17-2881F03B0EB4}" type="slidenum">
              <a:rPr lang="en-US" sz="1200">
                <a:latin typeface="Calibri" pitchFamily="34" charset="0"/>
                <a:ea typeface="ＭＳ Ｐゴシック" pitchFamily="34" charset="-128"/>
              </a:rPr>
              <a:pPr algn="r" eaLnBrk="0" hangingPunct="0"/>
              <a:t>1</a:t>
            </a:fld>
            <a:endParaRPr lang="en-US" sz="12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7" y="4716467"/>
            <a:ext cx="4984751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4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7175" cy="462796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175" y="4623391"/>
            <a:ext cx="9144000" cy="2234609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840389" y="6068732"/>
            <a:ext cx="5662612" cy="341392"/>
          </a:xfrm>
        </p:spPr>
        <p:txBody>
          <a:bodyPr/>
          <a:lstStyle>
            <a:lvl1pPr algn="l">
              <a:defRPr sz="1800" b="0" i="0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9" name="Text Placeholder 88"/>
          <p:cNvSpPr>
            <a:spLocks noGrp="1"/>
          </p:cNvSpPr>
          <p:nvPr>
            <p:ph type="body" sz="quarter" idx="10"/>
          </p:nvPr>
        </p:nvSpPr>
        <p:spPr>
          <a:xfrm>
            <a:off x="2840389" y="6332337"/>
            <a:ext cx="5653087" cy="525663"/>
          </a:xfrm>
        </p:spPr>
        <p:txBody>
          <a:bodyPr>
            <a:normAutofit/>
          </a:bodyPr>
          <a:lstStyle>
            <a:lvl1pPr>
              <a:buNone/>
              <a:defRPr sz="1400" b="0" i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738" y="5017550"/>
            <a:ext cx="1443447" cy="1421967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2100263" y="2945775"/>
            <a:ext cx="1724439" cy="1677228"/>
          </a:xfrm>
          <a:custGeom>
            <a:avLst/>
            <a:gdLst>
              <a:gd name="connsiteX0" fmla="*/ 313083 w 1724439"/>
              <a:gd name="connsiteY0" fmla="*/ 0 h 1677228"/>
              <a:gd name="connsiteX1" fmla="*/ 559076 w 1724439"/>
              <a:gd name="connsiteY1" fmla="*/ 0 h 1677228"/>
              <a:gd name="connsiteX2" fmla="*/ 327991 w 1724439"/>
              <a:gd name="connsiteY2" fmla="*/ 1262269 h 1677228"/>
              <a:gd name="connsiteX3" fmla="*/ 1386509 w 1724439"/>
              <a:gd name="connsiteY3" fmla="*/ 372717 h 1677228"/>
              <a:gd name="connsiteX4" fmla="*/ 1530626 w 1724439"/>
              <a:gd name="connsiteY4" fmla="*/ 536713 h 1677228"/>
              <a:gd name="connsiteX5" fmla="*/ 474594 w 1724439"/>
              <a:gd name="connsiteY5" fmla="*/ 1433719 h 1677228"/>
              <a:gd name="connsiteX6" fmla="*/ 1724439 w 1724439"/>
              <a:gd name="connsiteY6" fmla="*/ 1433719 h 1677228"/>
              <a:gd name="connsiteX7" fmla="*/ 1677228 w 1724439"/>
              <a:gd name="connsiteY7" fmla="*/ 1677228 h 1677228"/>
              <a:gd name="connsiteX8" fmla="*/ 0 w 1724439"/>
              <a:gd name="connsiteY8" fmla="*/ 1677228 h 1677228"/>
              <a:gd name="connsiteX9" fmla="*/ 313083 w 1724439"/>
              <a:gd name="connsiteY9" fmla="*/ 0 h 167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39" h="1677228">
                <a:moveTo>
                  <a:pt x="313083" y="0"/>
                </a:moveTo>
                <a:lnTo>
                  <a:pt x="559076" y="0"/>
                </a:lnTo>
                <a:lnTo>
                  <a:pt x="327991" y="1262269"/>
                </a:lnTo>
                <a:lnTo>
                  <a:pt x="1386509" y="372717"/>
                </a:lnTo>
                <a:lnTo>
                  <a:pt x="1530626" y="536713"/>
                </a:lnTo>
                <a:lnTo>
                  <a:pt x="474594" y="1433719"/>
                </a:lnTo>
                <a:lnTo>
                  <a:pt x="1724439" y="1433719"/>
                </a:lnTo>
                <a:lnTo>
                  <a:pt x="1677228" y="1677228"/>
                </a:lnTo>
                <a:lnTo>
                  <a:pt x="0" y="1677228"/>
                </a:lnTo>
                <a:lnTo>
                  <a:pt x="313083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 flipH="1" flipV="1">
            <a:off x="375824" y="4625384"/>
            <a:ext cx="1724439" cy="1677228"/>
          </a:xfrm>
          <a:custGeom>
            <a:avLst/>
            <a:gdLst>
              <a:gd name="connsiteX0" fmla="*/ 313083 w 1724439"/>
              <a:gd name="connsiteY0" fmla="*/ 0 h 1677228"/>
              <a:gd name="connsiteX1" fmla="*/ 559076 w 1724439"/>
              <a:gd name="connsiteY1" fmla="*/ 0 h 1677228"/>
              <a:gd name="connsiteX2" fmla="*/ 327991 w 1724439"/>
              <a:gd name="connsiteY2" fmla="*/ 1262269 h 1677228"/>
              <a:gd name="connsiteX3" fmla="*/ 1386509 w 1724439"/>
              <a:gd name="connsiteY3" fmla="*/ 372717 h 1677228"/>
              <a:gd name="connsiteX4" fmla="*/ 1530626 w 1724439"/>
              <a:gd name="connsiteY4" fmla="*/ 536713 h 1677228"/>
              <a:gd name="connsiteX5" fmla="*/ 474594 w 1724439"/>
              <a:gd name="connsiteY5" fmla="*/ 1433719 h 1677228"/>
              <a:gd name="connsiteX6" fmla="*/ 1724439 w 1724439"/>
              <a:gd name="connsiteY6" fmla="*/ 1433719 h 1677228"/>
              <a:gd name="connsiteX7" fmla="*/ 1677228 w 1724439"/>
              <a:gd name="connsiteY7" fmla="*/ 1677228 h 1677228"/>
              <a:gd name="connsiteX8" fmla="*/ 0 w 1724439"/>
              <a:gd name="connsiteY8" fmla="*/ 1677228 h 1677228"/>
              <a:gd name="connsiteX9" fmla="*/ 313083 w 1724439"/>
              <a:gd name="connsiteY9" fmla="*/ 0 h 167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439" h="1677228">
                <a:moveTo>
                  <a:pt x="313083" y="0"/>
                </a:moveTo>
                <a:lnTo>
                  <a:pt x="559076" y="0"/>
                </a:lnTo>
                <a:lnTo>
                  <a:pt x="327991" y="1262269"/>
                </a:lnTo>
                <a:lnTo>
                  <a:pt x="1386509" y="372717"/>
                </a:lnTo>
                <a:lnTo>
                  <a:pt x="1530626" y="536713"/>
                </a:lnTo>
                <a:lnTo>
                  <a:pt x="474594" y="1433719"/>
                </a:lnTo>
                <a:lnTo>
                  <a:pt x="1724439" y="1433719"/>
                </a:lnTo>
                <a:lnTo>
                  <a:pt x="1677228" y="1677228"/>
                </a:lnTo>
                <a:lnTo>
                  <a:pt x="0" y="1677228"/>
                </a:lnTo>
                <a:lnTo>
                  <a:pt x="313083" y="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860" y="4976812"/>
            <a:ext cx="397258" cy="390525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732559" y="4951377"/>
            <a:ext cx="430053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200" i="1" spc="40" baseline="0" dirty="0" smtClean="0">
                <a:solidFill>
                  <a:schemeClr val="bg1"/>
                </a:solidFill>
                <a:latin typeface="+mj-lt"/>
              </a:rPr>
              <a:t>Welcome to</a:t>
            </a:r>
          </a:p>
          <a:p>
            <a:pPr>
              <a:lnSpc>
                <a:spcPts val="4000"/>
              </a:lnSpc>
            </a:pPr>
            <a:r>
              <a:rPr lang="en-US" sz="4200" i="1" spc="40" baseline="0" dirty="0" smtClean="0">
                <a:solidFill>
                  <a:schemeClr val="bg1"/>
                </a:solidFill>
                <a:latin typeface="+mj-lt"/>
              </a:rPr>
              <a:t>the New World</a:t>
            </a:r>
          </a:p>
        </p:txBody>
      </p:sp>
    </p:spTree>
    <p:extLst>
      <p:ext uri="{BB962C8B-B14F-4D97-AF65-F5344CB8AC3E}">
        <p14:creationId xmlns:p14="http://schemas.microsoft.com/office/powerpoint/2010/main" xmlns="" val="2390685306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 Considerations Rev Grow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647717" y="1770019"/>
            <a:ext cx="2552683" cy="47383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spcAft>
                <a:spcPts val="600"/>
              </a:spcAft>
              <a:buNone/>
              <a:defRPr sz="1600"/>
            </a:lvl1pPr>
            <a:lvl2pPr marL="0" indent="0">
              <a:spcAft>
                <a:spcPts val="2800"/>
              </a:spcAft>
              <a:buNone/>
              <a:defRPr sz="1800">
                <a:solidFill>
                  <a:schemeClr val="bg2"/>
                </a:solidFill>
              </a:defRPr>
            </a:lvl2pPr>
            <a:lvl3pPr marL="0" indent="0">
              <a:spcAft>
                <a:spcPts val="2800"/>
              </a:spcAft>
              <a:buNone/>
              <a:defRPr sz="1800"/>
            </a:lvl3pPr>
            <a:lvl4pPr marL="0" indent="0">
              <a:spcAft>
                <a:spcPts val="2800"/>
              </a:spcAft>
              <a:buNone/>
              <a:defRPr sz="1800"/>
            </a:lvl4pPr>
            <a:lvl5pPr marL="0" indent="0">
              <a:spcAft>
                <a:spcPts val="2800"/>
              </a:spcAft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idx="11"/>
          </p:nvPr>
        </p:nvSpPr>
        <p:spPr>
          <a:xfrm>
            <a:off x="3298833" y="1770019"/>
            <a:ext cx="2552683" cy="47383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spcAft>
                <a:spcPts val="600"/>
              </a:spcAft>
              <a:buNone/>
              <a:defRPr sz="1600"/>
            </a:lvl1pPr>
            <a:lvl2pPr marL="0" indent="0">
              <a:spcAft>
                <a:spcPts val="2800"/>
              </a:spcAft>
              <a:buNone/>
              <a:defRPr sz="1800">
                <a:solidFill>
                  <a:schemeClr val="bg2"/>
                </a:solidFill>
              </a:defRPr>
            </a:lvl2pPr>
            <a:lvl3pPr marL="0" indent="0">
              <a:spcAft>
                <a:spcPts val="2800"/>
              </a:spcAft>
              <a:buNone/>
              <a:defRPr sz="1800"/>
            </a:lvl3pPr>
            <a:lvl4pPr marL="0" indent="0">
              <a:spcAft>
                <a:spcPts val="2800"/>
              </a:spcAft>
              <a:buNone/>
              <a:defRPr sz="1800"/>
            </a:lvl4pPr>
            <a:lvl5pPr marL="0" indent="0">
              <a:spcAft>
                <a:spcPts val="2800"/>
              </a:spcAft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idx="12"/>
          </p:nvPr>
        </p:nvSpPr>
        <p:spPr>
          <a:xfrm>
            <a:off x="6009607" y="1770019"/>
            <a:ext cx="2552683" cy="47383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spcAft>
                <a:spcPts val="600"/>
              </a:spcAft>
              <a:buNone/>
              <a:defRPr sz="1600"/>
            </a:lvl1pPr>
            <a:lvl2pPr marL="0" indent="0">
              <a:spcAft>
                <a:spcPts val="2800"/>
              </a:spcAft>
              <a:buNone/>
              <a:defRPr sz="1800">
                <a:solidFill>
                  <a:schemeClr val="bg2"/>
                </a:solidFill>
              </a:defRPr>
            </a:lvl2pPr>
            <a:lvl3pPr marL="0" indent="0">
              <a:spcAft>
                <a:spcPts val="2800"/>
              </a:spcAft>
              <a:buNone/>
              <a:defRPr sz="1800"/>
            </a:lvl3pPr>
            <a:lvl4pPr marL="0" indent="0">
              <a:spcAft>
                <a:spcPts val="2800"/>
              </a:spcAft>
              <a:buNone/>
              <a:defRPr sz="1800"/>
            </a:lvl4pPr>
            <a:lvl5pPr marL="0" indent="0">
              <a:spcAft>
                <a:spcPts val="2800"/>
              </a:spcAft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8651" y="2181428"/>
            <a:ext cx="2524124" cy="125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313907" y="2181428"/>
            <a:ext cx="2524124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999163" y="2181428"/>
            <a:ext cx="2524124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28651" y="3439694"/>
            <a:ext cx="2524124" cy="177427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313907" y="3439694"/>
            <a:ext cx="2524124" cy="177427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999163" y="3439694"/>
            <a:ext cx="2524124" cy="177427"/>
          </a:xfrm>
          <a:prstGeom prst="rect">
            <a:avLst/>
          </a:prstGeom>
          <a:solidFill>
            <a:schemeClr val="accent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idx="13"/>
          </p:nvPr>
        </p:nvSpPr>
        <p:spPr>
          <a:xfrm>
            <a:off x="628651" y="3777154"/>
            <a:ext cx="2532838" cy="28300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Aft>
                <a:spcPts val="600"/>
              </a:spcAft>
              <a:defRPr sz="1400" i="0"/>
            </a:lvl1pPr>
            <a:lvl2pPr marL="174625" indent="-174625">
              <a:spcAft>
                <a:spcPts val="28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Aft>
                <a:spcPts val="2800"/>
              </a:spcAft>
              <a:defRPr sz="1800"/>
            </a:lvl3pPr>
            <a:lvl4pPr marL="174625" indent="-174625">
              <a:spcAft>
                <a:spcPts val="2800"/>
              </a:spcAft>
              <a:defRPr sz="1800"/>
            </a:lvl4pPr>
            <a:lvl5pPr marL="174625" indent="-174625">
              <a:spcAft>
                <a:spcPts val="28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idx="14"/>
          </p:nvPr>
        </p:nvSpPr>
        <p:spPr>
          <a:xfrm>
            <a:off x="3313907" y="3777154"/>
            <a:ext cx="2532838" cy="28300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Aft>
                <a:spcPts val="600"/>
              </a:spcAft>
              <a:defRPr sz="1400" i="0"/>
            </a:lvl1pPr>
            <a:lvl2pPr marL="174625" indent="-174625">
              <a:spcAft>
                <a:spcPts val="28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Aft>
                <a:spcPts val="2800"/>
              </a:spcAft>
              <a:defRPr sz="1800"/>
            </a:lvl3pPr>
            <a:lvl4pPr marL="174625" indent="-174625">
              <a:spcAft>
                <a:spcPts val="2800"/>
              </a:spcAft>
              <a:defRPr sz="1800"/>
            </a:lvl4pPr>
            <a:lvl5pPr marL="174625" indent="-174625">
              <a:spcAft>
                <a:spcPts val="28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idx="15"/>
          </p:nvPr>
        </p:nvSpPr>
        <p:spPr>
          <a:xfrm>
            <a:off x="5999163" y="3777154"/>
            <a:ext cx="2532838" cy="28300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Aft>
                <a:spcPts val="600"/>
              </a:spcAft>
              <a:defRPr sz="1400" i="0"/>
            </a:lvl1pPr>
            <a:lvl2pPr marL="174625" indent="-174625">
              <a:spcAft>
                <a:spcPts val="28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Aft>
                <a:spcPts val="2800"/>
              </a:spcAft>
              <a:defRPr sz="1800"/>
            </a:lvl3pPr>
            <a:lvl4pPr marL="174625" indent="-174625">
              <a:spcAft>
                <a:spcPts val="2800"/>
              </a:spcAft>
              <a:defRPr sz="1800"/>
            </a:lvl4pPr>
            <a:lvl5pPr marL="174625" indent="-174625">
              <a:spcAft>
                <a:spcPts val="28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4962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smlr sub h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95817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trip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187325" y="1352415"/>
            <a:ext cx="8731249" cy="279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 sz="1200"/>
            </a:lvl1pPr>
            <a:lvl2pPr>
              <a:buClr>
                <a:schemeClr val="bg2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3" y="1721899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4575175" y="1631950"/>
            <a:ext cx="4343400" cy="1782459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3"/>
          </p:nvPr>
        </p:nvSpPr>
        <p:spPr>
          <a:xfrm>
            <a:off x="4575174" y="3479802"/>
            <a:ext cx="4343401" cy="411161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200" i="0"/>
            </a:lvl1pPr>
            <a:lvl2pPr>
              <a:buClr>
                <a:schemeClr val="bg2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4"/>
          </p:nvPr>
        </p:nvSpPr>
        <p:spPr>
          <a:xfrm>
            <a:off x="4575175" y="4080078"/>
            <a:ext cx="4343400" cy="1782459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5"/>
          </p:nvPr>
        </p:nvSpPr>
        <p:spPr>
          <a:xfrm>
            <a:off x="4575175" y="5913065"/>
            <a:ext cx="4343400" cy="411161"/>
          </a:xfrm>
          <a:prstGeom prst="rect">
            <a:avLst/>
          </a:prstGeom>
        </p:spPr>
        <p:txBody>
          <a:bodyPr tIns="0" rIns="0" bIns="0" anchor="ctr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 sz="1200" i="0"/>
            </a:lvl1pPr>
            <a:lvl2pPr>
              <a:buClr>
                <a:schemeClr val="bg2"/>
              </a:buClr>
              <a:defRPr sz="1200">
                <a:solidFill>
                  <a:schemeClr val="bg2"/>
                </a:solidFill>
              </a:defRPr>
            </a:lvl2pPr>
            <a:lvl3pPr>
              <a:buClr>
                <a:schemeClr val="accent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6"/>
          </p:nvPr>
        </p:nvSpPr>
        <p:spPr>
          <a:xfrm>
            <a:off x="195263" y="4155162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668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3" y="1731230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26"/>
          </p:nvPr>
        </p:nvSpPr>
        <p:spPr>
          <a:xfrm>
            <a:off x="195263" y="4155162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7"/>
          </p:nvPr>
        </p:nvSpPr>
        <p:spPr>
          <a:xfrm>
            <a:off x="4689475" y="1731230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8"/>
          </p:nvPr>
        </p:nvSpPr>
        <p:spPr>
          <a:xfrm>
            <a:off x="4689475" y="4155162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029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3" y="1731229"/>
            <a:ext cx="4130675" cy="4599721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7"/>
          </p:nvPr>
        </p:nvSpPr>
        <p:spPr>
          <a:xfrm>
            <a:off x="4689475" y="1731230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8"/>
          </p:nvPr>
        </p:nvSpPr>
        <p:spPr>
          <a:xfrm>
            <a:off x="4689475" y="4155162"/>
            <a:ext cx="4130675" cy="216906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794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 and r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4" y="1724400"/>
            <a:ext cx="3480092" cy="461381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3799644" y="1724400"/>
            <a:ext cx="5118932" cy="46101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398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eft and r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4" y="1724400"/>
            <a:ext cx="4838290" cy="461381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5155474" y="1724400"/>
            <a:ext cx="3763101" cy="46101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52058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left and r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195264" y="1724400"/>
            <a:ext cx="4838290" cy="4613814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2"/>
          </p:nvPr>
        </p:nvSpPr>
        <p:spPr>
          <a:xfrm>
            <a:off x="5155474" y="1724400"/>
            <a:ext cx="3763101" cy="28476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400" i="0"/>
            </a:lvl1pPr>
            <a:lvl2pPr marL="174625" indent="-174625"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 i="0">
                <a:solidFill>
                  <a:schemeClr val="bg2"/>
                </a:solidFill>
              </a:defRPr>
            </a:lvl2pPr>
            <a:lvl3pPr>
              <a:spcBef>
                <a:spcPts val="100"/>
              </a:spcBef>
              <a:spcAft>
                <a:spcPts val="300"/>
              </a:spcAft>
              <a:buClr>
                <a:schemeClr val="tx1"/>
              </a:buClr>
              <a:defRPr sz="1200">
                <a:solidFill>
                  <a:schemeClr val="tx1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400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31923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8" b="26514"/>
          <a:stretch/>
        </p:blipFill>
        <p:spPr>
          <a:xfrm>
            <a:off x="1" y="5160321"/>
            <a:ext cx="1944620" cy="16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78978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928616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54643" y="5651289"/>
            <a:ext cx="3263932" cy="341392"/>
          </a:xfrm>
        </p:spPr>
        <p:txBody>
          <a:bodyPr/>
          <a:lstStyle>
            <a:lvl1pPr algn="l">
              <a:defRPr sz="24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936" y="4215607"/>
            <a:ext cx="397258" cy="39052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893202" y="4134680"/>
            <a:ext cx="2853232" cy="26438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13000" i="1" spc="0" baseline="0" dirty="0" smtClean="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67270" y="6179612"/>
            <a:ext cx="2222184" cy="45719"/>
            <a:chOff x="6993730" y="6678533"/>
            <a:chExt cx="2222184" cy="45719"/>
          </a:xfrm>
          <a:solidFill>
            <a:schemeClr val="bg1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6993730" y="6678533"/>
              <a:ext cx="1965960" cy="45719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941594" y="6710144"/>
              <a:ext cx="2743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8" b="26514"/>
          <a:stretch/>
        </p:blipFill>
        <p:spPr>
          <a:xfrm>
            <a:off x="1" y="5160321"/>
            <a:ext cx="1944620" cy="16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12794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ial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928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54643" y="5651289"/>
            <a:ext cx="3263932" cy="341392"/>
          </a:xfrm>
        </p:spPr>
        <p:txBody>
          <a:bodyPr/>
          <a:lstStyle>
            <a:lvl1pPr algn="l">
              <a:defRPr sz="24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936" y="4215607"/>
            <a:ext cx="397258" cy="39052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893202" y="4134680"/>
            <a:ext cx="2853232" cy="26438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13000" i="1" spc="0" baseline="0" dirty="0" smtClean="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67270" y="6179612"/>
            <a:ext cx="2222184" cy="45719"/>
            <a:chOff x="6993730" y="6678533"/>
            <a:chExt cx="2222184" cy="45719"/>
          </a:xfrm>
          <a:solidFill>
            <a:schemeClr val="bg1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6993730" y="6678533"/>
              <a:ext cx="1965960" cy="45719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941594" y="6710144"/>
              <a:ext cx="2743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8" b="26514"/>
          <a:stretch/>
        </p:blipFill>
        <p:spPr>
          <a:xfrm>
            <a:off x="1" y="5160321"/>
            <a:ext cx="1944620" cy="16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85682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ncial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31749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54643" y="5651289"/>
            <a:ext cx="3263932" cy="341392"/>
          </a:xfrm>
        </p:spPr>
        <p:txBody>
          <a:bodyPr/>
          <a:lstStyle>
            <a:lvl1pPr algn="l">
              <a:defRPr sz="24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936" y="4215607"/>
            <a:ext cx="397258" cy="39052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893202" y="4336385"/>
            <a:ext cx="2853232" cy="22526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13000" i="1" spc="0" baseline="0" dirty="0" smtClean="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5667270" y="6179612"/>
            <a:ext cx="2222184" cy="45719"/>
            <a:chOff x="6993730" y="6678533"/>
            <a:chExt cx="2222184" cy="45719"/>
          </a:xfrm>
          <a:solidFill>
            <a:schemeClr val="bg1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6993730" y="6678533"/>
              <a:ext cx="1965960" cy="45719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941594" y="6710144"/>
              <a:ext cx="2743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8" b="26514"/>
          <a:stretch/>
        </p:blipFill>
        <p:spPr>
          <a:xfrm>
            <a:off x="1" y="5160321"/>
            <a:ext cx="1944620" cy="169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02586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ncial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929188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654643" y="5651289"/>
            <a:ext cx="3263932" cy="341392"/>
          </a:xfrm>
        </p:spPr>
        <p:txBody>
          <a:bodyPr/>
          <a:lstStyle>
            <a:lvl1pPr algn="l">
              <a:defRPr sz="24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936" y="4215607"/>
            <a:ext cx="397258" cy="3905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667270" y="6179612"/>
            <a:ext cx="2222184" cy="45719"/>
            <a:chOff x="6993730" y="6678533"/>
            <a:chExt cx="2222184" cy="45719"/>
          </a:xfrm>
          <a:solidFill>
            <a:schemeClr val="bg1"/>
          </a:solidFill>
        </p:grpSpPr>
        <p:sp>
          <p:nvSpPr>
            <p:cNvPr id="11" name="Rectangle 10"/>
            <p:cNvSpPr/>
            <p:nvPr userDrawn="1"/>
          </p:nvSpPr>
          <p:spPr>
            <a:xfrm>
              <a:off x="6993730" y="6678533"/>
              <a:ext cx="1965960" cy="45719"/>
            </a:xfrm>
            <a:prstGeom prst="rect">
              <a:avLst/>
            </a:prstGeom>
            <a:grp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8941594" y="6710144"/>
              <a:ext cx="27432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8" b="26514"/>
          <a:stretch/>
        </p:blipFill>
        <p:spPr>
          <a:xfrm>
            <a:off x="1" y="5160321"/>
            <a:ext cx="1944620" cy="16976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893202" y="4242256"/>
            <a:ext cx="2853232" cy="24274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4000"/>
              </a:lnSpc>
            </a:pPr>
            <a:r>
              <a:rPr lang="en-US" sz="13000" i="1" spc="0" baseline="0" dirty="0" smtClean="0">
                <a:solidFill>
                  <a:schemeClr val="bg1"/>
                </a:solidFill>
                <a:latin typeface="+mj-lt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xmlns="" val="96253010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rl sub h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633043" y="1637071"/>
            <a:ext cx="8229600" cy="488878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Bef>
                <a:spcPts val="200"/>
              </a:spcBef>
              <a:spcAft>
                <a:spcPts val="400"/>
              </a:spcAft>
              <a:defRPr/>
            </a:lvl1pPr>
            <a:lvl2pPr marL="174625" indent="-174625">
              <a:spcBef>
                <a:spcPts val="200"/>
              </a:spcBef>
              <a:spcAft>
                <a:spcPts val="4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Bef>
                <a:spcPts val="200"/>
              </a:spcBef>
              <a:spcAft>
                <a:spcPts val="400"/>
              </a:spcAft>
              <a:defRPr sz="1800"/>
            </a:lvl3pPr>
            <a:lvl4pPr marL="174625" indent="-174625">
              <a:spcBef>
                <a:spcPts val="200"/>
              </a:spcBef>
              <a:spcAft>
                <a:spcPts val="400"/>
              </a:spcAft>
              <a:defRPr sz="1800"/>
            </a:lvl4pPr>
            <a:lvl5pPr marL="174625" indent="-174625">
              <a:spcBef>
                <a:spcPts val="2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633043" y="1637071"/>
            <a:ext cx="7921995" cy="488878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Bef>
                <a:spcPts val="200"/>
              </a:spcBef>
              <a:spcAft>
                <a:spcPts val="400"/>
              </a:spcAft>
              <a:defRPr/>
            </a:lvl1pPr>
            <a:lvl2pPr marL="174625" indent="-174625">
              <a:spcBef>
                <a:spcPts val="200"/>
              </a:spcBef>
              <a:spcAft>
                <a:spcPts val="4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Bef>
                <a:spcPts val="200"/>
              </a:spcBef>
              <a:spcAft>
                <a:spcPts val="400"/>
              </a:spcAft>
              <a:defRPr sz="1800"/>
            </a:lvl3pPr>
            <a:lvl4pPr marL="174625" indent="-174625">
              <a:spcBef>
                <a:spcPts val="200"/>
              </a:spcBef>
              <a:spcAft>
                <a:spcPts val="400"/>
              </a:spcAft>
              <a:defRPr sz="1800"/>
            </a:lvl4pPr>
            <a:lvl5pPr marL="174625" indent="-174625">
              <a:spcBef>
                <a:spcPts val="20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462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top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46" y="387282"/>
            <a:ext cx="6949440" cy="396148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idx="1"/>
          </p:nvPr>
        </p:nvSpPr>
        <p:spPr>
          <a:xfrm>
            <a:off x="633043" y="1637070"/>
            <a:ext cx="8229600" cy="219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Bef>
                <a:spcPts val="200"/>
              </a:spcBef>
              <a:spcAft>
                <a:spcPts val="400"/>
              </a:spcAft>
              <a:defRPr/>
            </a:lvl1pPr>
            <a:lvl2pPr marL="174625" indent="-174625">
              <a:spcBef>
                <a:spcPts val="200"/>
              </a:spcBef>
              <a:spcAft>
                <a:spcPts val="400"/>
              </a:spcAft>
              <a:defRPr sz="1800">
                <a:solidFill>
                  <a:schemeClr val="bg2"/>
                </a:solidFill>
              </a:defRPr>
            </a:lvl2pPr>
            <a:lvl3pPr marL="174625" indent="-174625">
              <a:spcBef>
                <a:spcPts val="200"/>
              </a:spcBef>
              <a:spcAft>
                <a:spcPts val="400"/>
              </a:spcAft>
              <a:defRPr sz="1800"/>
            </a:lvl3pPr>
            <a:lvl4pPr marL="174625" indent="-174625">
              <a:spcBef>
                <a:spcPts val="200"/>
              </a:spcBef>
              <a:spcAft>
                <a:spcPts val="400"/>
              </a:spcAft>
              <a:defRPr sz="1800"/>
            </a:lvl4pPr>
            <a:lvl5pPr marL="174625" indent="-174625">
              <a:spcBef>
                <a:spcPts val="200"/>
              </a:spcBef>
              <a:spcAft>
                <a:spcPts val="400"/>
              </a:spcAft>
              <a:defRPr sz="1800"/>
            </a:lvl5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3546" y="758553"/>
            <a:ext cx="6949440" cy="330946"/>
          </a:xfrm>
        </p:spPr>
        <p:txBody>
          <a:bodyPr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idx="11"/>
          </p:nvPr>
        </p:nvSpPr>
        <p:spPr>
          <a:xfrm>
            <a:off x="633043" y="3999200"/>
            <a:ext cx="8229600" cy="219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74625" indent="-174625">
              <a:spcBef>
                <a:spcPts val="200"/>
              </a:spcBef>
              <a:spcAft>
                <a:spcPts val="400"/>
              </a:spcAft>
              <a:defRPr/>
            </a:lvl1pPr>
            <a:lvl2pPr marL="174625" indent="-174625">
              <a:spcBef>
                <a:spcPts val="200"/>
              </a:spcBef>
              <a:spcAft>
                <a:spcPts val="400"/>
              </a:spcAft>
              <a:defRPr sz="1600">
                <a:solidFill>
                  <a:schemeClr val="bg2"/>
                </a:solidFill>
              </a:defRPr>
            </a:lvl2pPr>
            <a:lvl3pPr marL="174625" indent="-174625">
              <a:spcBef>
                <a:spcPts val="200"/>
              </a:spcBef>
              <a:spcAft>
                <a:spcPts val="400"/>
              </a:spcAft>
              <a:defRPr sz="1600"/>
            </a:lvl3pPr>
            <a:lvl4pPr marL="174625" indent="-174625">
              <a:spcBef>
                <a:spcPts val="200"/>
              </a:spcBef>
              <a:spcAft>
                <a:spcPts val="400"/>
              </a:spcAft>
              <a:defRPr sz="1600"/>
            </a:lvl4pPr>
            <a:lvl5pPr marL="174625" indent="-174625">
              <a:spcBef>
                <a:spcPts val="2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7046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331119"/>
          </a:xfrm>
          <a:prstGeom prst="rect">
            <a:avLst/>
          </a:prstGeom>
          <a:solidFill>
            <a:srgbClr val="FFCD05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545" y="6362699"/>
            <a:ext cx="550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7059" y="387282"/>
            <a:ext cx="6905354" cy="39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33043" y="1637071"/>
            <a:ext cx="8229600" cy="488878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70" y="392907"/>
            <a:ext cx="230121" cy="226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4295" y="245270"/>
            <a:ext cx="855695" cy="8429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703468" y="6680919"/>
            <a:ext cx="442913" cy="36576"/>
            <a:chOff x="8701087" y="6678534"/>
            <a:chExt cx="442913" cy="36576"/>
          </a:xfrm>
        </p:grpSpPr>
        <p:sp>
          <p:nvSpPr>
            <p:cNvPr id="9" name="Rectangle 8"/>
            <p:cNvSpPr/>
            <p:nvPr userDrawn="1"/>
          </p:nvSpPr>
          <p:spPr>
            <a:xfrm>
              <a:off x="8701087" y="6678534"/>
              <a:ext cx="274320" cy="36576"/>
            </a:xfrm>
            <a:prstGeom prst="rect">
              <a:avLst/>
            </a:prstGeom>
            <a:solidFill>
              <a:srgbClr val="FFCD05"/>
            </a:solidFill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8941594" y="6710348"/>
              <a:ext cx="202406" cy="0"/>
            </a:xfrm>
            <a:prstGeom prst="line">
              <a:avLst/>
            </a:prstGeom>
            <a:ln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4038" r:id="rId2"/>
    <p:sldLayoutId id="2147484039" r:id="rId3"/>
    <p:sldLayoutId id="2147484046" r:id="rId4"/>
    <p:sldLayoutId id="2147484056" r:id="rId5"/>
    <p:sldLayoutId id="2147484054" r:id="rId6"/>
    <p:sldLayoutId id="2147483867" r:id="rId7"/>
    <p:sldLayoutId id="2147484053" r:id="rId8"/>
    <p:sldLayoutId id="2147484050" r:id="rId9"/>
    <p:sldLayoutId id="2147484041" r:id="rId10"/>
    <p:sldLayoutId id="2147484040" r:id="rId11"/>
    <p:sldLayoutId id="2147484044" r:id="rId12"/>
    <p:sldLayoutId id="2147484047" r:id="rId13"/>
    <p:sldLayoutId id="2147484048" r:id="rId14"/>
    <p:sldLayoutId id="2147484045" r:id="rId15"/>
    <p:sldLayoutId id="2147484052" r:id="rId16"/>
    <p:sldLayoutId id="2147484055" r:id="rId17"/>
    <p:sldLayoutId id="2147483871" r:id="rId1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i="1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174625" indent="-174625" algn="l" rtl="0" eaLnBrk="0" fontAlgn="base" hangingPunct="0">
        <a:spcBef>
          <a:spcPts val="200"/>
        </a:spcBef>
        <a:spcAft>
          <a:spcPts val="400"/>
        </a:spcAft>
        <a:buClr>
          <a:schemeClr val="tx2"/>
        </a:buClr>
        <a:buSzPct val="120000"/>
        <a:buFont typeface="Arial" pitchFamily="34" charset="0"/>
        <a:buChar char="•"/>
        <a:defRPr sz="1800" i="1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rtl="0" eaLnBrk="0" fontAlgn="base" hangingPunct="0">
        <a:spcBef>
          <a:spcPts val="200"/>
        </a:spcBef>
        <a:spcAft>
          <a:spcPts val="400"/>
        </a:spcAft>
        <a:buClr>
          <a:schemeClr val="bg2"/>
        </a:buClr>
        <a:buSzPct val="120000"/>
        <a:buFont typeface="Arial" pitchFamily="34" charset="0"/>
        <a:buChar char="–"/>
        <a:defRPr sz="1800">
          <a:solidFill>
            <a:schemeClr val="bg2"/>
          </a:solidFill>
          <a:latin typeface="+mn-lt"/>
          <a:cs typeface="+mn-cs"/>
        </a:defRPr>
      </a:lvl2pPr>
      <a:lvl3pPr marL="174625" indent="-174625" algn="l" rtl="0" eaLnBrk="0" fontAlgn="base" hangingPunct="0">
        <a:spcBef>
          <a:spcPts val="200"/>
        </a:spcBef>
        <a:spcAft>
          <a:spcPts val="400"/>
        </a:spcAft>
        <a:buClr>
          <a:schemeClr val="tx2"/>
        </a:buClr>
        <a:buSzPct val="120000"/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74625" indent="-174625" algn="l" rtl="0" eaLnBrk="0" fontAlgn="base" hangingPunct="0">
        <a:spcBef>
          <a:spcPts val="200"/>
        </a:spcBef>
        <a:spcAft>
          <a:spcPts val="400"/>
        </a:spcAft>
        <a:buClr>
          <a:schemeClr val="tx2"/>
        </a:buClr>
        <a:buSzPct val="120000"/>
        <a:buChar char="•"/>
        <a:defRPr sz="1800">
          <a:solidFill>
            <a:schemeClr val="tx1"/>
          </a:solidFill>
          <a:latin typeface="+mn-lt"/>
          <a:cs typeface="+mn-cs"/>
        </a:defRPr>
      </a:lvl4pPr>
      <a:lvl5pPr marL="174625" indent="-174625" algn="l" rtl="0" eaLnBrk="0" fontAlgn="base" hangingPunct="0">
        <a:spcBef>
          <a:spcPts val="200"/>
        </a:spcBef>
        <a:spcAft>
          <a:spcPts val="400"/>
        </a:spcAft>
        <a:buClr>
          <a:schemeClr val="tx2"/>
        </a:buClr>
        <a:buSzPct val="120000"/>
        <a:buChar char="•"/>
        <a:defRPr sz="1800">
          <a:solidFill>
            <a:schemeClr val="tx1"/>
          </a:solidFill>
          <a:latin typeface="+mn-lt"/>
          <a:cs typeface="+mn-cs"/>
        </a:defRPr>
      </a:lvl5pPr>
      <a:lvl6pPr marL="2006600" indent="-177800" algn="l" rtl="0" fontAlgn="base">
        <a:spcBef>
          <a:spcPct val="20000"/>
        </a:spcBef>
        <a:spcAft>
          <a:spcPct val="0"/>
        </a:spcAft>
        <a:buClr>
          <a:schemeClr val="bg2"/>
        </a:buClr>
        <a:buSzPct val="120000"/>
        <a:buChar char="•"/>
        <a:defRPr>
          <a:solidFill>
            <a:schemeClr val="tx1"/>
          </a:solidFill>
          <a:latin typeface="+mn-lt"/>
          <a:cs typeface="+mn-cs"/>
        </a:defRPr>
      </a:lvl6pPr>
      <a:lvl7pPr marL="2463800" indent="-177800" algn="l" rtl="0" fontAlgn="base">
        <a:spcBef>
          <a:spcPct val="20000"/>
        </a:spcBef>
        <a:spcAft>
          <a:spcPct val="0"/>
        </a:spcAft>
        <a:buClr>
          <a:schemeClr val="bg2"/>
        </a:buClr>
        <a:buSzPct val="120000"/>
        <a:buChar char="•"/>
        <a:defRPr>
          <a:solidFill>
            <a:schemeClr val="tx1"/>
          </a:solidFill>
          <a:latin typeface="+mn-lt"/>
          <a:cs typeface="+mn-cs"/>
        </a:defRPr>
      </a:lvl7pPr>
      <a:lvl8pPr marL="2921000" indent="-177800" algn="l" rtl="0" fontAlgn="base">
        <a:spcBef>
          <a:spcPct val="20000"/>
        </a:spcBef>
        <a:spcAft>
          <a:spcPct val="0"/>
        </a:spcAft>
        <a:buClr>
          <a:schemeClr val="bg2"/>
        </a:buClr>
        <a:buSzPct val="120000"/>
        <a:buChar char="•"/>
        <a:defRPr>
          <a:solidFill>
            <a:schemeClr val="tx1"/>
          </a:solidFill>
          <a:latin typeface="+mn-lt"/>
          <a:cs typeface="+mn-cs"/>
        </a:defRPr>
      </a:lvl8pPr>
      <a:lvl9pPr marL="3378200" indent="-177800" algn="l" rtl="0" fontAlgn="base">
        <a:spcBef>
          <a:spcPct val="20000"/>
        </a:spcBef>
        <a:spcAft>
          <a:spcPct val="0"/>
        </a:spcAft>
        <a:buClr>
          <a:schemeClr val="bg2"/>
        </a:buClr>
        <a:buSzPct val="120000"/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051" y="6084454"/>
            <a:ext cx="5917254" cy="341392"/>
          </a:xfrm>
        </p:spPr>
        <p:txBody>
          <a:bodyPr/>
          <a:lstStyle/>
          <a:p>
            <a:r>
              <a:rPr lang="en-US" b="1" dirty="0" smtClean="0"/>
              <a:t>Presentation to </a:t>
            </a:r>
            <a:r>
              <a:rPr lang="en-US" b="1" dirty="0" err="1" smtClean="0"/>
              <a:t>SCoF</a:t>
            </a:r>
            <a:r>
              <a:rPr lang="en-US" b="1" dirty="0" smtClean="0"/>
              <a:t>-  16</a:t>
            </a:r>
            <a:r>
              <a:rPr lang="en-GB" b="1" dirty="0" smtClean="0"/>
              <a:t> September 2015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Withdrawal of S6quin – By Carel Gericke</a:t>
            </a:r>
            <a:r>
              <a:rPr lang="en-GB" b="1" dirty="0"/>
              <a:t/>
            </a:r>
            <a:br>
              <a:rPr lang="en-GB" b="1" dirty="0"/>
            </a:b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855727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PRESENTATION  OUTLINE</a:t>
            </a:r>
            <a:endParaRPr lang="en-ZA" b="1" i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342900" indent="-342900">
              <a:buAutoNum type="arabicPeriod"/>
            </a:pPr>
            <a:r>
              <a:rPr lang="en-ZA" i="0" dirty="0" smtClean="0"/>
              <a:t>BACKGROUND</a:t>
            </a:r>
          </a:p>
          <a:p>
            <a:pPr marL="342900" indent="-342900">
              <a:buAutoNum type="arabicPeriod"/>
            </a:pPr>
            <a:r>
              <a:rPr lang="en-ZA" i="0" dirty="0" smtClean="0"/>
              <a:t>BENEFITS DERIVED BY SA FISCUS</a:t>
            </a:r>
          </a:p>
          <a:p>
            <a:pPr marL="342900" indent="-342900">
              <a:buAutoNum type="arabicPeriod"/>
            </a:pPr>
            <a:r>
              <a:rPr lang="en-ZA" i="0" dirty="0" smtClean="0"/>
              <a:t>2015 – PROPOSED WITHDRAWAL OF S6quin</a:t>
            </a:r>
          </a:p>
          <a:p>
            <a:pPr marL="342900" indent="-342900">
              <a:buAutoNum type="arabicPeriod"/>
            </a:pPr>
            <a:r>
              <a:rPr lang="en-ZA" i="0" dirty="0" smtClean="0"/>
              <a:t>IMPACT ON SOUTH AFRICA AS A GATEWAY TO AFRICA</a:t>
            </a:r>
          </a:p>
          <a:p>
            <a:pPr marL="342900" indent="-342900">
              <a:buAutoNum type="arabicPeriod"/>
            </a:pPr>
            <a:r>
              <a:rPr lang="en-ZA" i="0" dirty="0" smtClean="0"/>
              <a:t>IMPACT ON SHARED SERVICE CENTRE’S</a:t>
            </a:r>
          </a:p>
          <a:p>
            <a:pPr marL="342900" indent="-342900">
              <a:buAutoNum type="arabicPeriod"/>
            </a:pPr>
            <a:r>
              <a:rPr lang="en-ZA" i="0" dirty="0" smtClean="0"/>
              <a:t>CONCLUSION</a:t>
            </a:r>
          </a:p>
          <a:p>
            <a:pPr marL="0" indent="0">
              <a:buNone/>
            </a:pPr>
            <a:endParaRPr lang="en-ZA" i="0" dirty="0" smtClean="0"/>
          </a:p>
          <a:p>
            <a:pPr marL="0" indent="0">
              <a:buNone/>
            </a:pPr>
            <a:endParaRPr lang="en-ZA" i="0" dirty="0" smtClean="0"/>
          </a:p>
          <a:p>
            <a:pPr marL="342900" indent="-342900">
              <a:buAutoNum type="arabicPeriod"/>
            </a:pPr>
            <a:endParaRPr lang="en-ZA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04773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3" y="1637070"/>
            <a:ext cx="8229600" cy="4134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i="0" dirty="0" smtClean="0"/>
              <a:t> NATURE OF THE MARKETS </a:t>
            </a:r>
          </a:p>
          <a:p>
            <a:pPr marL="0" indent="0">
              <a:buNone/>
            </a:pPr>
            <a:endParaRPr lang="en-ZA" b="1" i="0" dirty="0" smtClean="0"/>
          </a:p>
          <a:p>
            <a:pPr>
              <a:buFontTx/>
              <a:buChar char="-"/>
            </a:pPr>
            <a:r>
              <a:rPr lang="en-ZA" i="0" dirty="0" smtClean="0"/>
              <a:t>MTN started in 1994</a:t>
            </a:r>
          </a:p>
          <a:p>
            <a:pPr>
              <a:buFontTx/>
              <a:buChar char="-"/>
            </a:pPr>
            <a:r>
              <a:rPr lang="en-ZA" i="0" dirty="0" smtClean="0"/>
              <a:t>21 operations across Africa and Middle East</a:t>
            </a:r>
          </a:p>
          <a:p>
            <a:pPr>
              <a:buFontTx/>
              <a:buChar char="-"/>
            </a:pPr>
            <a:r>
              <a:rPr lang="en-ZA" i="0" dirty="0" smtClean="0"/>
              <a:t>Mainly developing markets.</a:t>
            </a:r>
          </a:p>
          <a:p>
            <a:pPr>
              <a:buFontTx/>
              <a:buChar char="-"/>
            </a:pPr>
            <a:r>
              <a:rPr lang="en-ZA" i="0" dirty="0" smtClean="0"/>
              <a:t>Telecom companies are usually the main tax contributor.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Shortage of skills and competency.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Inexperienced tax regulators.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Non compliance by tax authorities to source or Treaty/DTA rules</a:t>
            </a:r>
            <a:endParaRPr lang="en-ZA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>
                <a:solidFill>
                  <a:srgbClr val="231F2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231F2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633043" y="4405745"/>
            <a:ext cx="8229600" cy="1789454"/>
          </a:xfrm>
        </p:spPr>
        <p:txBody>
          <a:bodyPr/>
          <a:lstStyle/>
          <a:p>
            <a:pPr marL="0" indent="0">
              <a:buNone/>
            </a:pPr>
            <a:r>
              <a:rPr lang="en-ZA" b="1" i="0" dirty="0" smtClean="0"/>
              <a:t> </a:t>
            </a:r>
            <a:endParaRPr lang="en-ZA" i="0" dirty="0"/>
          </a:p>
        </p:txBody>
      </p:sp>
    </p:spTree>
    <p:extLst>
      <p:ext uri="{BB962C8B-B14F-4D97-AF65-F5344CB8AC3E}">
        <p14:creationId xmlns:p14="http://schemas.microsoft.com/office/powerpoint/2010/main" xmlns="" val="23501056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BENEFITS DERIVED BY SA FISCUS</a:t>
            </a:r>
            <a:endParaRPr lang="en-ZA" b="1" i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ZA" b="1" i="0" u="sng" dirty="0" smtClean="0"/>
          </a:p>
          <a:p>
            <a:pPr marL="0" indent="0">
              <a:buNone/>
            </a:pPr>
            <a:r>
              <a:rPr lang="en-ZA" b="1" i="0" dirty="0" smtClean="0"/>
              <a:t>Management fee income</a:t>
            </a:r>
          </a:p>
          <a:p>
            <a:pPr>
              <a:buFontTx/>
              <a:buChar char="-"/>
            </a:pPr>
            <a:r>
              <a:rPr lang="en-ZA" i="0" dirty="0" smtClean="0"/>
              <a:t>Taxed as arm’s length income earned by SA Taxpayer.</a:t>
            </a:r>
          </a:p>
          <a:p>
            <a:pPr marL="0" indent="0">
              <a:buNone/>
            </a:pPr>
            <a:endParaRPr lang="en-ZA" i="0" dirty="0" smtClean="0"/>
          </a:p>
          <a:p>
            <a:pPr marL="0" indent="0">
              <a:buNone/>
            </a:pPr>
            <a:r>
              <a:rPr lang="en-ZA" b="1" i="0" dirty="0" smtClean="0"/>
              <a:t>Royalty income</a:t>
            </a:r>
          </a:p>
          <a:p>
            <a:pPr>
              <a:buFontTx/>
              <a:buChar char="-"/>
            </a:pPr>
            <a:r>
              <a:rPr lang="en-ZA" i="0" dirty="0" smtClean="0"/>
              <a:t>Re-branded to the brand of SA Parent Co.</a:t>
            </a:r>
          </a:p>
          <a:p>
            <a:pPr>
              <a:buFontTx/>
              <a:buChar char="-"/>
            </a:pPr>
            <a:r>
              <a:rPr lang="en-ZA" i="0" dirty="0" smtClean="0"/>
              <a:t>Arm’s length royalties</a:t>
            </a:r>
          </a:p>
          <a:p>
            <a:pPr marL="0" indent="0">
              <a:buNone/>
            </a:pPr>
            <a:endParaRPr lang="en-ZA" i="0" dirty="0" smtClean="0"/>
          </a:p>
          <a:p>
            <a:pPr marL="0" indent="0">
              <a:buNone/>
            </a:pPr>
            <a:r>
              <a:rPr lang="en-ZA" b="1" i="0" dirty="0" smtClean="0"/>
              <a:t>Dividends income</a:t>
            </a:r>
          </a:p>
          <a:p>
            <a:pPr>
              <a:buFontTx/>
              <a:buChar char="-"/>
            </a:pPr>
            <a:r>
              <a:rPr lang="en-ZA" i="0" dirty="0" smtClean="0"/>
              <a:t>Dividends are generally exempt from tax.</a:t>
            </a:r>
          </a:p>
          <a:p>
            <a:pPr>
              <a:buFontTx/>
              <a:buChar char="-"/>
            </a:pPr>
            <a:r>
              <a:rPr lang="en-ZA" i="0" dirty="0" smtClean="0"/>
              <a:t>15% DWHT is paid (subject to certain exemptions)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Positive impact on balance of trade for SA</a:t>
            </a:r>
          </a:p>
          <a:p>
            <a:pPr marL="0" indent="0">
              <a:buNone/>
            </a:pPr>
            <a:endParaRPr lang="en-ZA" i="0" dirty="0" smtClean="0"/>
          </a:p>
          <a:p>
            <a:pPr marL="0" indent="0">
              <a:buNone/>
            </a:pPr>
            <a:r>
              <a:rPr lang="en-ZA" b="1" i="0" dirty="0" smtClean="0"/>
              <a:t>Indirect benefits</a:t>
            </a:r>
          </a:p>
          <a:p>
            <a:pPr>
              <a:buFontTx/>
              <a:buChar char="-"/>
            </a:pPr>
            <a:r>
              <a:rPr lang="en-ZA" i="0" dirty="0" smtClean="0"/>
              <a:t>Creates employment for the country</a:t>
            </a:r>
          </a:p>
          <a:p>
            <a:pPr>
              <a:buFontTx/>
              <a:buChar char="-"/>
            </a:pPr>
            <a:r>
              <a:rPr lang="en-ZA" i="0" dirty="0" smtClean="0"/>
              <a:t>Marketing tool for “South Africa” in Africa.  ( </a:t>
            </a:r>
            <a:r>
              <a:rPr lang="en-ZA" dirty="0" smtClean="0">
                <a:solidFill>
                  <a:srgbClr val="FFFF00"/>
                </a:solidFill>
              </a:rPr>
              <a:t>“MTN  most valued African brand”</a:t>
            </a:r>
            <a:r>
              <a:rPr lang="en-ZA" i="0" dirty="0" smtClean="0"/>
              <a:t>)</a:t>
            </a:r>
          </a:p>
          <a:p>
            <a:pPr marL="0" indent="0">
              <a:buNone/>
            </a:pPr>
            <a:endParaRPr lang="en-ZA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0109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2015 – PROPOSED WITHDRAWAL OF S6</a:t>
            </a:r>
            <a:r>
              <a:rPr lang="en-ZA" b="1" dirty="0" smtClean="0">
                <a:solidFill>
                  <a:schemeClr val="tx1"/>
                </a:solidFill>
              </a:rPr>
              <a:t>quin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i="0" dirty="0" smtClean="0"/>
              <a:t> BACKGROUND</a:t>
            </a:r>
          </a:p>
          <a:p>
            <a:pPr marL="0" indent="0">
              <a:buNone/>
            </a:pPr>
            <a:endParaRPr lang="en-ZA" b="1" i="0" dirty="0" smtClean="0"/>
          </a:p>
          <a:p>
            <a:pPr>
              <a:buFontTx/>
              <a:buChar char="-"/>
            </a:pPr>
            <a:r>
              <a:rPr lang="en-ZA" i="0" dirty="0" smtClean="0"/>
              <a:t> Section 6quin was introduced into the Income Tax Act in 2012.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Relief for double tax --- SA sourced income.  </a:t>
            </a:r>
          </a:p>
          <a:p>
            <a:pPr>
              <a:buFontTx/>
              <a:buChar char="-"/>
            </a:pPr>
            <a:r>
              <a:rPr lang="en-ZA" i="0" dirty="0" smtClean="0"/>
              <a:t> 2015 DTLAB -  NT is proposing to withdraw Section 6quin</a:t>
            </a:r>
          </a:p>
          <a:p>
            <a:pPr>
              <a:buFontTx/>
              <a:buChar char="-"/>
            </a:pPr>
            <a:r>
              <a:rPr lang="en-ZA" i="0" dirty="0" smtClean="0"/>
              <a:t> The reasons provided:</a:t>
            </a:r>
          </a:p>
          <a:p>
            <a:pPr marL="0" indent="0">
              <a:buNone/>
            </a:pPr>
            <a:endParaRPr lang="en-ZA" i="0" dirty="0"/>
          </a:p>
          <a:p>
            <a:pPr marL="342900" indent="-342900">
              <a:buAutoNum type="arabicParenR"/>
            </a:pPr>
            <a:r>
              <a:rPr lang="en-ZA" i="0" dirty="0" smtClean="0"/>
              <a:t>Departure from international tax rules and tax treaty principles.</a:t>
            </a:r>
          </a:p>
          <a:p>
            <a:pPr marL="342900" indent="-342900">
              <a:buAutoNum type="arabicParenR"/>
            </a:pPr>
            <a:r>
              <a:rPr lang="en-ZA" i="0" dirty="0" smtClean="0"/>
              <a:t>Compliance burden for SARS.</a:t>
            </a:r>
          </a:p>
          <a:p>
            <a:pPr marL="342900" indent="-342900">
              <a:buAutoNum type="arabicParenR"/>
            </a:pPr>
            <a:r>
              <a:rPr lang="en-ZA" i="0" dirty="0" smtClean="0"/>
              <a:t>Recommendation of Davis Tax Committee.</a:t>
            </a:r>
            <a:endParaRPr lang="en-ZA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00071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IMPACT ON SA AS A GATEWAY TO AFRICA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i="0" dirty="0" smtClean="0"/>
              <a:t>A:  IMPACT ON IHQ REGIME</a:t>
            </a:r>
          </a:p>
          <a:p>
            <a:pPr marL="0" indent="0">
              <a:buNone/>
            </a:pPr>
            <a:endParaRPr lang="en-ZA" b="1" i="0" dirty="0"/>
          </a:p>
          <a:p>
            <a:pPr>
              <a:buFontTx/>
              <a:buChar char="-"/>
            </a:pPr>
            <a:r>
              <a:rPr lang="en-ZA" i="0" dirty="0" smtClean="0"/>
              <a:t>In 2010, Parliament approved IHQ legislation (Section 9I)</a:t>
            </a:r>
          </a:p>
          <a:p>
            <a:pPr>
              <a:buFontTx/>
              <a:buChar char="-"/>
            </a:pPr>
            <a:r>
              <a:rPr lang="en-ZA" i="0" dirty="0" smtClean="0"/>
              <a:t>Commerce and Industry welcomed those changes.</a:t>
            </a:r>
          </a:p>
          <a:p>
            <a:pPr>
              <a:buFontTx/>
              <a:buChar char="-"/>
            </a:pPr>
            <a:r>
              <a:rPr lang="en-ZA" i="0" dirty="0" smtClean="0"/>
              <a:t> Multinational companies(MNC’s) to use South Africa </a:t>
            </a:r>
            <a:r>
              <a:rPr lang="en-ZA" i="0" dirty="0" smtClean="0">
                <a:sym typeface="Wingdings" panose="05000000000000000000" pitchFamily="2" charset="2"/>
              </a:rPr>
              <a:t>Africa</a:t>
            </a:r>
            <a:r>
              <a:rPr lang="en-ZA" i="0" dirty="0" smtClean="0"/>
              <a:t>.</a:t>
            </a:r>
          </a:p>
          <a:p>
            <a:pPr>
              <a:buFontTx/>
              <a:buChar char="-"/>
            </a:pPr>
            <a:r>
              <a:rPr lang="en-ZA" i="0" dirty="0" smtClean="0"/>
              <a:t> Provision of technical support services.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MNC’s will earn management fees.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With the proposed withdrawal of S6quin</a:t>
            </a:r>
            <a:r>
              <a:rPr lang="en-ZA" i="0" dirty="0"/>
              <a:t> </a:t>
            </a:r>
            <a:r>
              <a:rPr lang="en-ZA" i="0" dirty="0" smtClean="0"/>
              <a:t>-</a:t>
            </a:r>
            <a:r>
              <a:rPr lang="en-ZA" i="0" dirty="0" smtClean="0">
                <a:sym typeface="Wingdings" panose="05000000000000000000" pitchFamily="2" charset="2"/>
              </a:rPr>
              <a:t>double taxation</a:t>
            </a:r>
            <a:r>
              <a:rPr lang="en-ZA" i="0" dirty="0" smtClean="0"/>
              <a:t>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IHQ regime viable?</a:t>
            </a:r>
          </a:p>
          <a:p>
            <a:pPr marL="0" indent="0">
              <a:buNone/>
            </a:pPr>
            <a:endParaRPr lang="en-ZA" i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637283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IMPACT ON SA AS A GATEWAY TO AFRICA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i="0" dirty="0" smtClean="0"/>
              <a:t>A:  IMPACT ON IHQ REGIME (continues)</a:t>
            </a:r>
          </a:p>
          <a:p>
            <a:pPr marL="0" indent="0">
              <a:buNone/>
            </a:pPr>
            <a:endParaRPr lang="en-ZA" b="1" i="0" dirty="0"/>
          </a:p>
          <a:p>
            <a:pPr>
              <a:buFontTx/>
              <a:buChar char="-"/>
            </a:pPr>
            <a:r>
              <a:rPr lang="en-ZA" i="0" dirty="0" smtClean="0"/>
              <a:t>In 2015 September McKinsey report: “Big 5 priorities”</a:t>
            </a:r>
          </a:p>
          <a:p>
            <a:pPr marL="0" indent="0">
              <a:buNone/>
            </a:pPr>
            <a:endParaRPr lang="en-ZA" i="0" dirty="0"/>
          </a:p>
          <a:p>
            <a:pPr>
              <a:buFont typeface="Wingdings" panose="05000000000000000000" pitchFamily="2" charset="2"/>
              <a:buChar char="Ø"/>
            </a:pPr>
            <a:r>
              <a:rPr lang="en-ZA" i="0" dirty="0" smtClean="0"/>
              <a:t>  Sub Saharan Africa’s service market is worth $38billion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i="0" dirty="0"/>
              <a:t> </a:t>
            </a:r>
            <a:r>
              <a:rPr lang="en-ZA" i="0" dirty="0" smtClean="0"/>
              <a:t> South Africa captures only 2% of this industry.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i="0" dirty="0"/>
              <a:t> </a:t>
            </a:r>
            <a:r>
              <a:rPr lang="en-ZA" i="0" dirty="0" smtClean="0"/>
              <a:t> High level of skills and expertise needed in Africa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i="0" dirty="0"/>
              <a:t> </a:t>
            </a:r>
            <a:r>
              <a:rPr lang="en-ZA" i="0" dirty="0" smtClean="0"/>
              <a:t> South African business can move aggressively to claim market share by 2030.</a:t>
            </a:r>
          </a:p>
          <a:p>
            <a:pPr marL="0" indent="0">
              <a:buNone/>
            </a:pPr>
            <a:endParaRPr lang="en-ZA" i="0" dirty="0"/>
          </a:p>
          <a:p>
            <a:pPr>
              <a:buFontTx/>
              <a:buChar char="-"/>
            </a:pPr>
            <a:r>
              <a:rPr lang="en-ZA" i="0" dirty="0" smtClean="0"/>
              <a:t>Proposed S6quin withdrawal = no market share on Africa’s service industry.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NDP raises the importance of SA companies to expand in Africa.</a:t>
            </a:r>
          </a:p>
          <a:p>
            <a:pPr marL="0" indent="0">
              <a:buNone/>
            </a:pPr>
            <a:endParaRPr lang="en-ZA" i="0" dirty="0"/>
          </a:p>
          <a:p>
            <a:pPr marL="0" indent="0">
              <a:buNone/>
            </a:pPr>
            <a:endParaRPr lang="en-ZA" i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522431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IMPACT ON SHARED SERVICE CENTRE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b="1" i="0" dirty="0" smtClean="0"/>
              <a:t>B:  IMPACT ON SHARED SERVICE CENTRE’S (“SSH”)</a:t>
            </a:r>
          </a:p>
          <a:p>
            <a:pPr marL="0" indent="0">
              <a:buNone/>
            </a:pPr>
            <a:endParaRPr lang="en-ZA" b="1" i="0" dirty="0"/>
          </a:p>
          <a:p>
            <a:pPr>
              <a:buFontTx/>
              <a:buChar char="-"/>
            </a:pPr>
            <a:r>
              <a:rPr lang="en-ZA" i="0" dirty="0" err="1" smtClean="0"/>
              <a:t>Telcos</a:t>
            </a:r>
            <a:r>
              <a:rPr lang="en-ZA" i="0" dirty="0" smtClean="0"/>
              <a:t> are faced with declining revenues and increasing costs.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MTN Board took a decision to centralise back office functions.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MTN’s SSH was created in 2012 and located in SA.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Charges offshore </a:t>
            </a:r>
            <a:r>
              <a:rPr lang="en-ZA" i="0" dirty="0" err="1" smtClean="0"/>
              <a:t>Opcos</a:t>
            </a:r>
            <a:r>
              <a:rPr lang="en-ZA" i="0" dirty="0" smtClean="0"/>
              <a:t> at cost + mark-up.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Projected staff compliment at 500 by 2018.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Availability of S6quin was key consideration.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Proposed withdrawal of S6quin </a:t>
            </a:r>
            <a:r>
              <a:rPr lang="en-ZA" i="0" dirty="0" smtClean="0">
                <a:sym typeface="Wingdings" panose="05000000000000000000" pitchFamily="2" charset="2"/>
              </a:rPr>
              <a:t></a:t>
            </a:r>
            <a:r>
              <a:rPr lang="en-ZA" i="0" dirty="0" smtClean="0"/>
              <a:t> MTN’s SSH to operate at a loss.</a:t>
            </a:r>
          </a:p>
          <a:p>
            <a:pPr>
              <a:buFontTx/>
              <a:buChar char="-"/>
            </a:pPr>
            <a:r>
              <a:rPr lang="en-ZA" i="0" dirty="0"/>
              <a:t> </a:t>
            </a:r>
            <a:r>
              <a:rPr lang="en-ZA" i="0" dirty="0" smtClean="0"/>
              <a:t>Would other MNC’s locate their SSH’s in SA?</a:t>
            </a:r>
            <a:endParaRPr lang="en-ZA" i="0" dirty="0"/>
          </a:p>
          <a:p>
            <a:pPr marL="0" indent="0">
              <a:buNone/>
            </a:pPr>
            <a:endParaRPr lang="en-ZA" i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4666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i="0" dirty="0" smtClean="0">
                <a:solidFill>
                  <a:schemeClr val="tx1"/>
                </a:solidFill>
              </a:rPr>
              <a:t>CONCLUSION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i="0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2CA59FF-D7AF-4E9B-862C-7A368FEF2F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959429" y="1368624"/>
            <a:ext cx="7055194" cy="87581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0" anchor="ctr" anchorCtr="0"/>
          <a:lstStyle/>
          <a:p>
            <a:endParaRPr lang="en-US" sz="1200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 SARS has </a:t>
            </a:r>
            <a:r>
              <a:rPr lang="en-US" smtClean="0">
                <a:solidFill>
                  <a:schemeClr val="tx1"/>
                </a:solidFill>
              </a:rPr>
              <a:t>enough resources/systems</a:t>
            </a:r>
            <a:endParaRPr lang="en-ZA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7604" y="1368624"/>
            <a:ext cx="1595077" cy="87581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anchor="ctr" anchorCtr="1"/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en-ZA" sz="1600" b="1" dirty="0" smtClean="0">
                <a:solidFill>
                  <a:schemeClr val="tx1"/>
                </a:solidFill>
              </a:rPr>
              <a:t>On the issue of compliance burden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969329" y="2328525"/>
            <a:ext cx="7055194" cy="9609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0" anchor="ctr" anchorCtr="0"/>
          <a:lstStyle/>
          <a:p>
            <a:pPr lvl="0" eaLnBrk="0" hangingPunct="0">
              <a:lnSpc>
                <a:spcPct val="8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SzPct val="120000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National Treasury should look at broader economic gains and </a:t>
            </a:r>
            <a:r>
              <a:rPr lang="en-US" dirty="0" smtClean="0">
                <a:solidFill>
                  <a:schemeClr val="tx1"/>
                </a:solidFill>
              </a:rPr>
              <a:t>benefits.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7504" y="2328525"/>
            <a:ext cx="1595077" cy="96094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anchor="ctr" anchorCtr="1"/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Departure from international tax rules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967354" y="3384471"/>
            <a:ext cx="7055194" cy="3016331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0" anchor="ctr" anchorCtr="0"/>
          <a:lstStyle/>
          <a:p>
            <a:pPr marL="342900" indent="-342900">
              <a:buFont typeface="Arial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We urge Members of Parliament not to approve proposed withdrawal of Section 6quin</a:t>
            </a:r>
            <a:r>
              <a:rPr lang="en-ZA" dirty="0" smtClean="0">
                <a:solidFill>
                  <a:schemeClr val="tx1"/>
                </a:solidFill>
              </a:rPr>
              <a:t>.</a:t>
            </a:r>
          </a:p>
          <a:p>
            <a:endParaRPr lang="en-ZA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Not </a:t>
            </a:r>
            <a:r>
              <a:rPr lang="en-ZA" dirty="0">
                <a:solidFill>
                  <a:schemeClr val="tx1"/>
                </a:solidFill>
              </a:rPr>
              <a:t>line with NDP vision.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Bad for </a:t>
            </a:r>
            <a:r>
              <a:rPr lang="en-ZA" dirty="0">
                <a:solidFill>
                  <a:schemeClr val="tx1"/>
                </a:solidFill>
              </a:rPr>
              <a:t>South Africa as a regional hub to Africa.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Bad for </a:t>
            </a:r>
            <a:r>
              <a:rPr lang="en-ZA" dirty="0">
                <a:solidFill>
                  <a:schemeClr val="tx1"/>
                </a:solidFill>
              </a:rPr>
              <a:t>shared service centres in South Africa.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ZA" dirty="0" smtClean="0">
                <a:solidFill>
                  <a:schemeClr val="tx1"/>
                </a:solidFill>
              </a:rPr>
              <a:t>Bad for employment in South Africa.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5529" y="3384471"/>
            <a:ext cx="1595077" cy="3016332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0" rIns="36000" bIns="0" anchor="ctr" anchorCtr="1"/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en-ZA" sz="1600" b="1" dirty="0" smtClean="0">
                <a:solidFill>
                  <a:schemeClr val="tx1"/>
                </a:solidFill>
              </a:rPr>
              <a:t>Conclusion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1057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Agenda&amp;quot;&quot;/&gt;&lt;property id=&quot;20307&quot; value=&quot;574&quot;/&gt;&lt;/object&gt;&lt;object type=&quot;3&quot; unique_id=&quot;10010&quot;&gt;&lt;property id=&quot;20148&quot; value=&quot;5&quot;/&gt;&lt;property id=&quot;20300&quot; value=&quot;Slide 1&quot;/&gt;&lt;property id=&quot;20307&quot; value=&quot;575&quot;/&gt;&lt;/object&gt;&lt;object type=&quot;3&quot; unique_id=&quot;10139&quot;&gt;&lt;property id=&quot;20148&quot; value=&quot;5&quot;/&gt;&lt;property id=&quot;20300&quot; value=&quot;Slide 3 - &amp;quot;Subscriber contribution by region&amp;quot;&quot;/&gt;&lt;property id=&quot;20307&quot; value=&quot;583&quot;/&gt;&lt;/object&gt;&lt;object type=&quot;3&quot; unique_id=&quot;10140&quot;&gt;&lt;property id=&quot;20148&quot; value=&quot;5&quot;/&gt;&lt;property id=&quot;20300&quot; value=&quot;Slide 4 - &amp;quot;Revenue and EBITDA by region&amp;quot;&quot;/&gt;&lt;property id=&quot;20307&quot; value=&quot;584&quot;/&gt;&lt;/object&gt;&lt;object type=&quot;3&quot; unique_id=&quot;10153&quot;&gt;&lt;property id=&quot;20148&quot; value=&quot;5&quot;/&gt;&lt;property id=&quot;20300&quot; value=&quot;Slide 7 - &amp;quot;Group summary&amp;#x0D;&amp;#x0A;ZAR ‘m&amp;quot;&quot;/&gt;&lt;property id=&quot;20307&quot; value=&quot;601&quot;/&gt;&lt;/object&gt;&lt;object type=&quot;3&quot; unique_id=&quot;10166&quot;&gt;&lt;property id=&quot;20148&quot; value=&quot;5&quot;/&gt;&lt;property id=&quot;20300&quot; value=&quot;Slide 6 - &amp;quot;Analysis of net debt&amp;#x0D;&amp;#x0A;as at Jun 10&amp;quot;&quot;/&gt;&lt;property id=&quot;20307&quot; value=&quot;614&quot;/&gt;&lt;/object&gt;&lt;object type=&quot;3&quot; unique_id=&quot;11603&quot;&gt;&lt;property id=&quot;20148&quot; value=&quot;5&quot;/&gt;&lt;property id=&quot;20300&quot; value=&quot;Slide 5 - &amp;quot;Financial overview&amp;quot;&quot;/&gt;&lt;property id=&quot;20307&quot; value=&quot;632&quot;/&gt;&lt;/object&gt;&lt;object type=&quot;3&quot; unique_id=&quot;11640&quot;&gt;&lt;property id=&quot;20148&quot; value=&quot;5&quot;/&gt;&lt;property id=&quot;20300&quot; value=&quot;Slide 8 - &amp;quot;Financial highlights&amp;#x0D;&amp;#x0A;Strong free cash flow growth achieved&amp;quot;&quot;/&gt;&lt;property id=&quot;20307&quot; value=&quot;633&quot;/&gt;&lt;/object&gt;&lt;/object&gt;&lt;/object&gt;&lt;/database&gt;"/>
  <p:tag name="SECTOMILLISECCONVERTED" val="1"/>
  <p:tag name="THINKCELLUNDODONOTDELET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Custom"/>
</p:tagLst>
</file>

<file path=ppt/theme/theme1.xml><?xml version="1.0" encoding="utf-8"?>
<a:theme xmlns:a="http://schemas.openxmlformats.org/drawingml/2006/main" name="Default Design">
  <a:themeElements>
    <a:clrScheme name="MTN Results Feb 2013">
      <a:dk1>
        <a:srgbClr val="231F20"/>
      </a:dk1>
      <a:lt1>
        <a:srgbClr val="FFFFFF"/>
      </a:lt1>
      <a:dk2>
        <a:srgbClr val="231F20"/>
      </a:dk2>
      <a:lt2>
        <a:srgbClr val="545456"/>
      </a:lt2>
      <a:accent1>
        <a:srgbClr val="FFCD05"/>
      </a:accent1>
      <a:accent2>
        <a:srgbClr val="231F20"/>
      </a:accent2>
      <a:accent3>
        <a:srgbClr val="808080"/>
      </a:accent3>
      <a:accent4>
        <a:srgbClr val="C9C9C9"/>
      </a:accent4>
      <a:accent5>
        <a:srgbClr val="FFEB9B"/>
      </a:accent5>
      <a:accent6>
        <a:srgbClr val="E9E9E9"/>
      </a:accent6>
      <a:hlink>
        <a:srgbClr val="FFF5CD"/>
      </a:hlink>
      <a:folHlink>
        <a:srgbClr val="FFE1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72727"/>
        </a:dk1>
        <a:lt1>
          <a:srgbClr val="FFFFFF"/>
        </a:lt1>
        <a:dk2>
          <a:srgbClr val="272727"/>
        </a:dk2>
        <a:lt2>
          <a:srgbClr val="808080"/>
        </a:lt2>
        <a:accent1>
          <a:srgbClr val="FFB300"/>
        </a:accent1>
        <a:accent2>
          <a:srgbClr val="272727"/>
        </a:accent2>
        <a:accent3>
          <a:srgbClr val="FFFFFF"/>
        </a:accent3>
        <a:accent4>
          <a:srgbClr val="202020"/>
        </a:accent4>
        <a:accent5>
          <a:srgbClr val="FFD6AA"/>
        </a:accent5>
        <a:accent6>
          <a:srgbClr val="222222"/>
        </a:accent6>
        <a:hlink>
          <a:srgbClr val="00678F"/>
        </a:hlink>
        <a:folHlink>
          <a:srgbClr val="FFD1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39784</TotalTime>
  <Words>601</Words>
  <Application>Microsoft Office PowerPoint</Application>
  <PresentationFormat>On-screen Show (4:3)</PresentationFormat>
  <Paragraphs>105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Presentation to SCoF-  16 September 2015 Withdrawal of S6quin – By Carel Gericke </vt:lpstr>
      <vt:lpstr>PRESENTATION  OUTLINE</vt:lpstr>
      <vt:lpstr>BACKGROUND</vt:lpstr>
      <vt:lpstr>BENEFITS DERIVED BY SA FISCUS</vt:lpstr>
      <vt:lpstr>2015 – PROPOSED WITHDRAWAL OF S6quin</vt:lpstr>
      <vt:lpstr>IMPACT ON SA AS A GATEWAY TO AFRICA</vt:lpstr>
      <vt:lpstr>IMPACT ON SA AS A GATEWAY TO AFRICA</vt:lpstr>
      <vt:lpstr>IMPACT ON SHARED SERVICE CENTRE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PUMZA</cp:lastModifiedBy>
  <cp:revision>7122</cp:revision>
  <cp:lastPrinted>2014-11-07T11:05:27Z</cp:lastPrinted>
  <dcterms:created xsi:type="dcterms:W3CDTF">2008-07-28T12:54:01Z</dcterms:created>
  <dcterms:modified xsi:type="dcterms:W3CDTF">2015-09-21T07:48:10Z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itchbook Compatible">
    <vt:lpwstr>Yes</vt:lpwstr>
  </property>
</Properties>
</file>