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1081" r:id="rId2"/>
    <p:sldId id="1075" r:id="rId3"/>
    <p:sldId id="1394" r:id="rId4"/>
    <p:sldId id="1361" r:id="rId5"/>
    <p:sldId id="1408" r:id="rId6"/>
    <p:sldId id="1136" r:id="rId7"/>
    <p:sldId id="1395" r:id="rId8"/>
    <p:sldId id="1396" r:id="rId9"/>
    <p:sldId id="1192" r:id="rId10"/>
    <p:sldId id="1467" r:id="rId11"/>
    <p:sldId id="1193" r:id="rId12"/>
    <p:sldId id="1450" r:id="rId13"/>
    <p:sldId id="1211" r:id="rId14"/>
    <p:sldId id="1397" r:id="rId15"/>
    <p:sldId id="1398" r:id="rId16"/>
    <p:sldId id="1451" r:id="rId17"/>
    <p:sldId id="1452" r:id="rId18"/>
    <p:sldId id="1453" r:id="rId19"/>
    <p:sldId id="1216" r:id="rId20"/>
    <p:sldId id="1308" r:id="rId21"/>
    <p:sldId id="1402" r:id="rId22"/>
    <p:sldId id="1399" r:id="rId23"/>
    <p:sldId id="1400" r:id="rId24"/>
    <p:sldId id="1401" r:id="rId25"/>
    <p:sldId id="1412" r:id="rId26"/>
    <p:sldId id="1414" r:id="rId27"/>
    <p:sldId id="1413" r:id="rId28"/>
    <p:sldId id="1415" r:id="rId29"/>
    <p:sldId id="1265" r:id="rId30"/>
    <p:sldId id="1419" r:id="rId31"/>
    <p:sldId id="1420" r:id="rId32"/>
    <p:sldId id="1421" r:id="rId33"/>
    <p:sldId id="1471" r:id="rId34"/>
    <p:sldId id="1429" r:id="rId35"/>
    <p:sldId id="1441" r:id="rId36"/>
    <p:sldId id="1468" r:id="rId37"/>
    <p:sldId id="1430" r:id="rId38"/>
    <p:sldId id="1431" r:id="rId39"/>
    <p:sldId id="1442" r:id="rId40"/>
    <p:sldId id="1443" r:id="rId41"/>
    <p:sldId id="1469" r:id="rId42"/>
    <p:sldId id="1434" r:id="rId43"/>
    <p:sldId id="1435" r:id="rId44"/>
    <p:sldId id="1436" r:id="rId45"/>
    <p:sldId id="1437" r:id="rId46"/>
    <p:sldId id="1438" r:id="rId47"/>
    <p:sldId id="1449" r:id="rId48"/>
    <p:sldId id="1440" r:id="rId49"/>
    <p:sldId id="1269" r:id="rId50"/>
    <p:sldId id="1325" r:id="rId51"/>
    <p:sldId id="1323" r:id="rId52"/>
    <p:sldId id="1327" r:id="rId53"/>
    <p:sldId id="1337" r:id="rId54"/>
    <p:sldId id="1299" r:id="rId55"/>
    <p:sldId id="1369" r:id="rId56"/>
    <p:sldId id="1371" r:id="rId57"/>
    <p:sldId id="1404" r:id="rId58"/>
    <p:sldId id="1405" r:id="rId59"/>
    <p:sldId id="1406" r:id="rId60"/>
    <p:sldId id="1409" r:id="rId61"/>
    <p:sldId id="1410" r:id="rId62"/>
    <p:sldId id="1344" r:id="rId63"/>
    <p:sldId id="1470" r:id="rId64"/>
    <p:sldId id="1462" r:id="rId65"/>
    <p:sldId id="1445" r:id="rId66"/>
    <p:sldId id="1417" r:id="rId67"/>
    <p:sldId id="1446" r:id="rId68"/>
    <p:sldId id="1447" r:id="rId69"/>
    <p:sldId id="1448" r:id="rId70"/>
    <p:sldId id="1463" r:id="rId71"/>
    <p:sldId id="1454" r:id="rId72"/>
    <p:sldId id="1456" r:id="rId73"/>
    <p:sldId id="1464" r:id="rId74"/>
    <p:sldId id="1457" r:id="rId75"/>
    <p:sldId id="1458" r:id="rId76"/>
    <p:sldId id="1465" r:id="rId77"/>
    <p:sldId id="1460" r:id="rId78"/>
    <p:sldId id="1461" r:id="rId79"/>
    <p:sldId id="1455" r:id="rId80"/>
    <p:sldId id="1459" r:id="rId81"/>
    <p:sldId id="1112" r:id="rId8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8C08"/>
    <a:srgbClr val="DEAD52"/>
    <a:srgbClr val="F76318"/>
    <a:srgbClr val="521818"/>
    <a:srgbClr val="01994D"/>
    <a:srgbClr val="00422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7" autoAdjust="0"/>
    <p:restoredTop sz="95731" autoAdjust="0"/>
  </p:normalViewPr>
  <p:slideViewPr>
    <p:cSldViewPr snapToGrid="0">
      <p:cViewPr>
        <p:scale>
          <a:sx n="69" d="100"/>
          <a:sy n="69" d="100"/>
        </p:scale>
        <p:origin x="-678" y="-150"/>
      </p:cViewPr>
      <p:guideLst>
        <p:guide orient="horz" pos="4151"/>
        <p:guide orient="horz" pos="1504"/>
        <p:guide orient="horz" pos="512"/>
        <p:guide orient="horz" pos="1137"/>
        <p:guide orient="horz" pos="2211"/>
        <p:guide pos="140"/>
        <p:guide pos="5626"/>
        <p:guide pos="1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73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2" tIns="48335" rIns="96672" bIns="48335" numCol="1" anchor="t" anchorCtr="0" compatLnSpc="1">
            <a:prstTxWarp prst="textNoShape">
              <a:avLst/>
            </a:prstTxWarp>
          </a:bodyPr>
          <a:lstStyle>
            <a:lvl1pPr algn="l" defTabSz="965200">
              <a:lnSpc>
                <a:spcPct val="100000"/>
              </a:lnSpc>
              <a:spcBef>
                <a:spcPct val="0"/>
              </a:spcBef>
              <a:buClrTx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2" tIns="48335" rIns="96672" bIns="48335" numCol="1" anchor="t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100000"/>
              </a:lnSpc>
              <a:spcBef>
                <a:spcPct val="0"/>
              </a:spcBef>
              <a:buClrTx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2" tIns="48335" rIns="96672" bIns="48335" numCol="1" anchor="b" anchorCtr="0" compatLnSpc="1">
            <a:prstTxWarp prst="textNoShape">
              <a:avLst/>
            </a:prstTxWarp>
          </a:bodyPr>
          <a:lstStyle>
            <a:lvl1pPr algn="l" defTabSz="965200">
              <a:lnSpc>
                <a:spcPct val="100000"/>
              </a:lnSpc>
              <a:spcBef>
                <a:spcPct val="0"/>
              </a:spcBef>
              <a:buClrTx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2" tIns="48335" rIns="96672" bIns="48335" numCol="1" anchor="b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100000"/>
              </a:lnSpc>
              <a:spcBef>
                <a:spcPct val="0"/>
              </a:spcBef>
              <a:buClrTx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93859F-45D5-413B-A21C-899507CC4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2" tIns="48335" rIns="96672" bIns="48335" numCol="1" anchor="t" anchorCtr="0" compatLnSpc="1">
            <a:prstTxWarp prst="textNoShape">
              <a:avLst/>
            </a:prstTxWarp>
          </a:bodyPr>
          <a:lstStyle>
            <a:lvl1pPr algn="l" defTabSz="965200">
              <a:lnSpc>
                <a:spcPct val="100000"/>
              </a:lnSpc>
              <a:spcBef>
                <a:spcPct val="0"/>
              </a:spcBef>
              <a:buClrTx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2" tIns="48335" rIns="96672" bIns="48335" numCol="1" anchor="t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100000"/>
              </a:lnSpc>
              <a:spcBef>
                <a:spcPct val="0"/>
              </a:spcBef>
              <a:buClrTx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700088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9600"/>
            <a:ext cx="56102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2" tIns="48335" rIns="96672" bIns="48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2" tIns="48335" rIns="96672" bIns="48335" numCol="1" anchor="b" anchorCtr="0" compatLnSpc="1">
            <a:prstTxWarp prst="textNoShape">
              <a:avLst/>
            </a:prstTxWarp>
          </a:bodyPr>
          <a:lstStyle>
            <a:lvl1pPr algn="l" defTabSz="965200">
              <a:lnSpc>
                <a:spcPct val="100000"/>
              </a:lnSpc>
              <a:spcBef>
                <a:spcPct val="0"/>
              </a:spcBef>
              <a:buClrTx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2" tIns="48335" rIns="96672" bIns="48335" numCol="1" anchor="b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100000"/>
              </a:lnSpc>
              <a:spcBef>
                <a:spcPct val="0"/>
              </a:spcBef>
              <a:buClrTx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2FDEDC-D667-482D-86D0-B0F02D36A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57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0" tIns="48310" rIns="96620" bIns="48310" anchor="b"/>
          <a:lstStyle>
            <a:lvl1pPr defTabSz="9667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5BBE510-B180-4872-B250-D978D5AA1018}" type="slidenum">
              <a:rPr lang="en-US" sz="1300"/>
              <a:pPr algn="r" eaLnBrk="1" hangingPunct="1"/>
              <a:t>1</a:t>
            </a:fld>
            <a:endParaRPr lang="en-US" sz="13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784225"/>
            <a:ext cx="4352925" cy="32639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18013"/>
            <a:ext cx="5137150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0" tIns="48310" rIns="96620" bIns="48310"/>
          <a:lstStyle/>
          <a:p>
            <a:endParaRPr lang="de-DE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41D5562-B6C2-4D8F-9733-CB01225E1652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1DA951-339D-43C0-8FAB-9F3C4BF9787B}" type="slidenum">
              <a:rPr lang="en-US" sz="1300" smtClean="0"/>
              <a:pPr eaLnBrk="1" hangingPunct="1"/>
              <a:t>31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2D2DBE-1C16-4260-8BEC-F92C0A9291A3}" type="slidenum">
              <a:rPr lang="en-US" sz="1300" smtClean="0"/>
              <a:pPr eaLnBrk="1" hangingPunct="1"/>
              <a:t>44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0EF937-BD7B-46D8-9BFA-2F016F71AF5E}" type="slidenum">
              <a:rPr lang="en-US" sz="1300" smtClean="0"/>
              <a:pPr eaLnBrk="1" hangingPunct="1"/>
              <a:t>45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72" tIns="48335" rIns="96672" bIns="48335" anchor="b"/>
          <a:lstStyle>
            <a:lvl1pPr defTabSz="9652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B586F74-011D-4A21-BC34-900FDD816A7F}" type="slidenum">
              <a:rPr lang="en-US" sz="1300"/>
              <a:pPr algn="r" eaLnBrk="1" hangingPunct="1"/>
              <a:t>2</a:t>
            </a:fld>
            <a:endParaRPr 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72" tIns="48335" rIns="96672" bIns="48335" anchor="b"/>
          <a:lstStyle>
            <a:lvl1pPr defTabSz="9652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AE41C39-D537-4DC6-82A5-D787FD94E476}" type="slidenum">
              <a:rPr lang="en-US" sz="1300"/>
              <a:pPr algn="r" eaLnBrk="1" hangingPunct="1"/>
              <a:t>3</a:t>
            </a:fld>
            <a:endParaRPr 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05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05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05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05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718817-5A39-4734-B210-EDF93E2E0D46}" type="slidenum">
              <a:rPr lang="en-US" sz="1300" smtClean="0"/>
              <a:pPr eaLnBrk="1" hangingPunct="1"/>
              <a:t>4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05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05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05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05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CCED72-FC8C-408F-AEEE-4CE4B944BBCE}" type="slidenum">
              <a:rPr lang="en-US" sz="1300" smtClean="0"/>
              <a:pPr eaLnBrk="1" hangingPunct="1"/>
              <a:t>5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25AA4F-7563-4237-BC3F-B951613D0E22}" type="slidenum">
              <a:rPr lang="en-ZA" sz="1300" smtClean="0"/>
              <a:pPr eaLnBrk="1" hangingPunct="1"/>
              <a:t>10</a:t>
            </a:fld>
            <a:endParaRPr lang="en-ZA" sz="13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Z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F65B32B-6EDA-4992-8B43-D8FCE86EBA4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779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6A9176-B8F0-405E-B668-3D4A64F01226}" type="slidenum">
              <a:rPr lang="en-US" altLang="en-US" sz="1300" smtClean="0"/>
              <a:pPr eaLnBrk="1" hangingPunct="1"/>
              <a:t>27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596900"/>
            <a:ext cx="2160587" cy="414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596900"/>
            <a:ext cx="6334125" cy="414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596900"/>
            <a:ext cx="8647112" cy="274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6063" y="2092325"/>
            <a:ext cx="8647112" cy="26447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4398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54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9"/>
          <p:cNvSpPr>
            <a:spLocks noChangeShapeType="1"/>
          </p:cNvSpPr>
          <p:nvPr/>
        </p:nvSpPr>
        <p:spPr bwMode="auto">
          <a:xfrm>
            <a:off x="228600" y="457200"/>
            <a:ext cx="8682038" cy="0"/>
          </a:xfrm>
          <a:prstGeom prst="line">
            <a:avLst/>
          </a:prstGeom>
          <a:noFill/>
          <a:ln w="28575">
            <a:solidFill>
              <a:srgbClr val="7D0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  <p:graphicFrame>
        <p:nvGraphicFramePr>
          <p:cNvPr id="3" name="Rectangle 2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3" r:id="rId4" imgW="0" imgH="0" progId="TCLayout.ActiveDocument">
                  <p:embed/>
                </p:oleObj>
              </mc:Choice>
              <mc:Fallback>
                <p:oleObj r:id="rId4" imgW="0" imgH="0" progId="TCLayout.ActiveDocumen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9" descr="home affair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0"/>
            <a:ext cx="10874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7943850" y="6400800"/>
            <a:ext cx="1085850" cy="334963"/>
          </a:xfrm>
          <a:prstGeom prst="rect">
            <a:avLst/>
          </a:prstGeom>
          <a:noFill/>
          <a:ln>
            <a:noFill/>
          </a:ln>
          <a:extLst/>
        </p:spPr>
        <p:txBody>
          <a:bodyPr lIns="72000" tIns="72000" rIns="72000" bIns="720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21A8CE81-4810-494A-8F66-E6478F8AA1F8}" type="slidenum">
              <a:rPr lang="en-GB" smtClean="0"/>
              <a:pPr eaLnBrk="1" hangingPunct="1">
                <a:defRPr/>
              </a:pPr>
              <a:t>‹#›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3525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55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2092325"/>
            <a:ext cx="4246562" cy="264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092325"/>
            <a:ext cx="4248150" cy="264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8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8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5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72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08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77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596900"/>
            <a:ext cx="8647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Headline: (</a:t>
            </a:r>
            <a:r>
              <a:rPr lang="en-US" smtClean="0"/>
              <a:t>20</a:t>
            </a:r>
            <a:r>
              <a:rPr lang="pt-BR" smtClean="0"/>
              <a:t> pt.) Arial bold</a:t>
            </a:r>
          </a:p>
        </p:txBody>
      </p:sp>
      <p:sp>
        <p:nvSpPr>
          <p:cNvPr id="1027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2092325"/>
            <a:ext cx="864711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Text: 16-pt. Arial with Wingdings square square bullet 100%</a:t>
            </a:r>
          </a:p>
          <a:p>
            <a:pPr lvl="1"/>
            <a:r>
              <a:rPr lang="pt-BR" smtClean="0"/>
              <a:t>Second-level bullet — Arial round</a:t>
            </a:r>
          </a:p>
          <a:p>
            <a:pPr lvl="2"/>
            <a:r>
              <a:rPr lang="pt-BR" smtClean="0"/>
              <a:t>Third-level bullet — Arial Em dash</a:t>
            </a:r>
          </a:p>
          <a:p>
            <a:pPr lvl="3"/>
            <a:r>
              <a:rPr lang="pt-BR" smtClean="0"/>
              <a:t>Fourth-level bullet — Arial Em dash</a:t>
            </a:r>
          </a:p>
          <a:p>
            <a:pPr lvl="4"/>
            <a:r>
              <a:rPr lang="pt-BR" smtClean="0"/>
              <a:t>xx</a:t>
            </a:r>
          </a:p>
          <a:p>
            <a:pPr lvl="0"/>
            <a:r>
              <a:rPr lang="pt-BR" smtClean="0"/>
              <a:t>Text: </a:t>
            </a:r>
            <a:r>
              <a:rPr lang="en-US" smtClean="0"/>
              <a:t>16</a:t>
            </a:r>
            <a:r>
              <a:rPr lang="pt-BR" smtClean="0"/>
              <a:t> pt. Arial, plain text sentence case</a:t>
            </a:r>
          </a:p>
          <a:p>
            <a:pPr lvl="1"/>
            <a:r>
              <a:rPr lang="pt-BR" smtClean="0"/>
              <a:t>Second-level bullet</a:t>
            </a:r>
          </a:p>
          <a:p>
            <a:pPr lvl="2"/>
            <a:r>
              <a:rPr lang="pt-BR" smtClean="0"/>
              <a:t>Third-level bullet</a:t>
            </a:r>
          </a:p>
          <a:p>
            <a:pPr lvl="3"/>
            <a:r>
              <a:rPr lang="pt-BR" smtClean="0"/>
              <a:t>Fourth-level bullet</a:t>
            </a:r>
          </a:p>
        </p:txBody>
      </p:sp>
      <p:sp>
        <p:nvSpPr>
          <p:cNvPr id="1028" name="Rectangle 28"/>
          <p:cNvSpPr>
            <a:spLocks noChangeArrowheads="1"/>
          </p:cNvSpPr>
          <p:nvPr/>
        </p:nvSpPr>
        <p:spPr bwMode="auto">
          <a:xfrm>
            <a:off x="8650288" y="6705600"/>
            <a:ext cx="26511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/>
            <a:fld id="{4A4239E1-E088-4C81-8EE1-3D64D7DB413D}" type="slidenum">
              <a:rPr lang="en-US" sz="900">
                <a:solidFill>
                  <a:srgbClr val="77787B"/>
                </a:solidFill>
              </a:rPr>
              <a:pPr algn="r" eaLnBrk="0" hangingPunct="0"/>
              <a:t>‹#›</a:t>
            </a:fld>
            <a:endParaRPr lang="en-US" sz="900">
              <a:solidFill>
                <a:srgbClr val="77787B"/>
              </a:solidFill>
            </a:endParaRPr>
          </a:p>
        </p:txBody>
      </p:sp>
      <p:sp>
        <p:nvSpPr>
          <p:cNvPr id="1029" name="Line 23"/>
          <p:cNvSpPr>
            <a:spLocks noChangeShapeType="1"/>
          </p:cNvSpPr>
          <p:nvPr/>
        </p:nvSpPr>
        <p:spPr bwMode="auto">
          <a:xfrm>
            <a:off x="246063" y="457200"/>
            <a:ext cx="86693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8288" indent="-268288" algn="l" rtl="0" eaLnBrk="0" fontAlgn="base" hangingPunct="0">
        <a:lnSpc>
          <a:spcPct val="90000"/>
        </a:lnSpc>
        <a:spcBef>
          <a:spcPct val="9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1905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bg2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625475" indent="-1635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795338" indent="-168275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bg2"/>
        </a:buClr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957263" indent="-1603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5pPr>
      <a:lvl6pPr marL="1414463" indent="-1603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6pPr>
      <a:lvl7pPr marL="1871663" indent="-1603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7pPr>
      <a:lvl8pPr marL="2328863" indent="-1603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8pPr>
      <a:lvl9pPr marL="2786063" indent="-1603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za/imgres?imgurl=http://www.biography.com/imported/images/Biography/Images/Galleries/Nelson%20Mandela/nelson-mandela-thumb.jpg&amp;imgrefurl=http://www.biography.com/people/nelson-mandela-9397017&amp;h=282&amp;w=282&amp;sz=22&amp;tbnid=azWwP9o8reyt2M:&amp;tbnh=84&amp;tbnw=84&amp;zoom=1&amp;usg=__ZJNHyJ2Ja2BQdRYiWF6lt7FhDcU=&amp;docid=s-SBcORUOf3uPM&amp;sa=X&amp;ei=u8bsUcn6Gci0hAe18oDYBQ&amp;sqi=2&amp;ved=0CD0Q9QEwAg&amp;dur=16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2.xls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capewinelands.enqueries@dha.gov.za" TargetMode="External"/><Relationship Id="rId7" Type="http://schemas.openxmlformats.org/officeDocument/2006/relationships/hyperlink" Target="mailto:centralkaroo.enqueries@dha.gov.za" TargetMode="External"/><Relationship Id="rId2" Type="http://schemas.openxmlformats.org/officeDocument/2006/relationships/hyperlink" Target="mailto:westcoast.enqueries@dha.gov.za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eden.enqueries@dha.gov.za" TargetMode="External"/><Relationship Id="rId5" Type="http://schemas.openxmlformats.org/officeDocument/2006/relationships/hyperlink" Target="mailto:overberg.enqueries@dha.gov.za" TargetMode="External"/><Relationship Id="rId4" Type="http://schemas.openxmlformats.org/officeDocument/2006/relationships/hyperlink" Target="mailto:capemetro.enqueries@dha.gov.za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emma@vanilaevents.co.za" TargetMode="External"/><Relationship Id="rId2" Type="http://schemas.openxmlformats.org/officeDocument/2006/relationships/hyperlink" Target="mailto:claireshoutbay@gmail.com%20/%200833850915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Luckyp@pprotect.org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750888" y="2044700"/>
            <a:ext cx="792797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</a:pPr>
            <a:endParaRPr lang="en-US" sz="2400" b="1" dirty="0">
              <a:ea typeface="ＭＳ Ｐゴシック" pitchFamily="-85" charset="-128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2800" b="1" dirty="0">
                <a:ea typeface="ＭＳ Ｐゴシック" pitchFamily="-85" charset="-128"/>
              </a:rPr>
              <a:t>State of the Western Cape Province </a:t>
            </a:r>
          </a:p>
          <a:p>
            <a:pPr eaLnBrk="0" hangingPunct="0">
              <a:lnSpc>
                <a:spcPct val="90000"/>
              </a:lnSpc>
            </a:pPr>
            <a:endParaRPr lang="en-US" sz="1400" b="1" dirty="0">
              <a:ea typeface="ＭＳ Ｐゴシック" pitchFamily="-85" charset="-128"/>
            </a:endParaRPr>
          </a:p>
          <a:p>
            <a:pPr eaLnBrk="0" hangingPunct="0">
              <a:lnSpc>
                <a:spcPct val="90000"/>
              </a:lnSpc>
            </a:pPr>
            <a:endParaRPr lang="en-US" b="1" dirty="0">
              <a:ea typeface="ＭＳ Ｐゴシック" pitchFamily="-85" charset="-128"/>
            </a:endParaRPr>
          </a:p>
          <a:p>
            <a:pPr eaLnBrk="0" hangingPunct="0">
              <a:lnSpc>
                <a:spcPct val="90000"/>
              </a:lnSpc>
            </a:pPr>
            <a:endParaRPr lang="en-US" b="1" dirty="0">
              <a:ea typeface="ＭＳ Ｐゴシック" pitchFamily="-85" charset="-128"/>
            </a:endParaRPr>
          </a:p>
          <a:p>
            <a:pPr eaLnBrk="0" hangingPunct="0">
              <a:lnSpc>
                <a:spcPct val="90000"/>
              </a:lnSpc>
            </a:pPr>
            <a:r>
              <a:rPr lang="en-US" b="1" dirty="0">
                <a:ea typeface="ＭＳ Ｐゴシック" pitchFamily="-85" charset="-128"/>
              </a:rPr>
              <a:t>Presented to: 	Portfolio Committee on Home Affairs</a:t>
            </a:r>
          </a:p>
          <a:p>
            <a:pPr eaLnBrk="0" hangingPunct="0">
              <a:lnSpc>
                <a:spcPct val="90000"/>
              </a:lnSpc>
            </a:pPr>
            <a:r>
              <a:rPr lang="en-US" b="1" dirty="0">
                <a:ea typeface="ＭＳ Ｐゴシック" pitchFamily="-85" charset="-128"/>
              </a:rPr>
              <a:t>Presented by: 	Provincial Manager: Yusuf Simons                                                                              </a:t>
            </a:r>
          </a:p>
          <a:p>
            <a:pPr eaLnBrk="0" hangingPunct="0">
              <a:lnSpc>
                <a:spcPct val="90000"/>
              </a:lnSpc>
            </a:pPr>
            <a:r>
              <a:rPr lang="en-US" b="1" dirty="0">
                <a:ea typeface="ＭＳ Ｐゴシック" pitchFamily="-85" charset="-128"/>
              </a:rPr>
              <a:t>Date: 		08 September 2015</a:t>
            </a:r>
            <a:endParaRPr lang="en-US" sz="2400" b="1" dirty="0">
              <a:ea typeface="ＭＳ Ｐゴシック" pitchFamily="-85" charset="-128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ea typeface="ＭＳ Ｐゴシック" pitchFamily="-85" charset="-128"/>
              </a:rPr>
              <a:t> </a:t>
            </a:r>
          </a:p>
          <a:p>
            <a:pPr algn="ctr" eaLnBrk="0" hangingPunct="0">
              <a:lnSpc>
                <a:spcPct val="90000"/>
              </a:lnSpc>
            </a:pPr>
            <a:endParaRPr lang="en-US" sz="2400" b="1" dirty="0">
              <a:solidFill>
                <a:schemeClr val="bg1"/>
              </a:solidFill>
              <a:ea typeface="ＭＳ Ｐゴシック" pitchFamily="-85" charset="-128"/>
            </a:endParaRPr>
          </a:p>
        </p:txBody>
      </p:sp>
      <p:pic>
        <p:nvPicPr>
          <p:cNvPr id="3075" name="Picture 5" descr="home affai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490538"/>
            <a:ext cx="54737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8" y="5667375"/>
            <a:ext cx="2652136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7" y="5667375"/>
            <a:ext cx="225829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loubergbea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5667375"/>
            <a:ext cx="2895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25" y="82550"/>
            <a:ext cx="7704138" cy="331788"/>
          </a:xfrm>
        </p:spPr>
        <p:txBody>
          <a:bodyPr/>
          <a:lstStyle/>
          <a:p>
            <a:pPr eaLnBrk="1" hangingPunct="1"/>
            <a:r>
              <a:rPr lang="en-US" sz="2400" smtClean="0"/>
              <a:t>Western Cape Senior Management Team:  </a:t>
            </a:r>
          </a:p>
        </p:txBody>
      </p:sp>
      <p:graphicFrame>
        <p:nvGraphicFramePr>
          <p:cNvPr id="614403" name="Group 3"/>
          <p:cNvGraphicFramePr>
            <a:graphicFrameLocks noGrp="1"/>
          </p:cNvGraphicFramePr>
          <p:nvPr/>
        </p:nvGraphicFramePr>
        <p:xfrm>
          <a:off x="0" y="3313113"/>
          <a:ext cx="257175" cy="214312"/>
        </p:xfrm>
        <a:graphic>
          <a:graphicData uri="http://schemas.openxmlformats.org/drawingml/2006/table">
            <a:tbl>
              <a:tblPr/>
              <a:tblGrid>
                <a:gridCol w="257175"/>
              </a:tblGrid>
              <a:tr h="2143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0" name="Rectangle 16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2" name="Rectangle 18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3" name="Rectangle 19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4" name="Rectangle 20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5" name="Rectangle 21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6" name="Rectangle 22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7" name="Rectangle 23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8" name="Rectangle 24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0" name="Rectangle 26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1" name="Rectangle 27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2" name="Rectangle 28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3" name="Rectangle 29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4" name="Rectangle 30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5" name="Rectangle 31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6" name="Rectangle 38"/>
          <p:cNvSpPr>
            <a:spLocks noChangeArrowheads="1"/>
          </p:cNvSpPr>
          <p:nvPr/>
        </p:nvSpPr>
        <p:spPr bwMode="auto">
          <a:xfrm>
            <a:off x="82550" y="471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sz="1400"/>
          </a:p>
        </p:txBody>
      </p:sp>
      <p:sp>
        <p:nvSpPr>
          <p:cNvPr id="12317" name="Line 71"/>
          <p:cNvSpPr>
            <a:spLocks noChangeShapeType="1"/>
          </p:cNvSpPr>
          <p:nvPr/>
        </p:nvSpPr>
        <p:spPr bwMode="auto">
          <a:xfrm>
            <a:off x="981075" y="4294188"/>
            <a:ext cx="6616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7204" name="Text Box 61"/>
          <p:cNvSpPr txBox="1">
            <a:spLocks noChangeArrowheads="1"/>
          </p:cNvSpPr>
          <p:nvPr/>
        </p:nvSpPr>
        <p:spPr bwMode="auto">
          <a:xfrm>
            <a:off x="3487737" y="471487"/>
            <a:ext cx="1693864" cy="161448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 smtClean="0"/>
              <a:t>Provincial Manager: Western Cape</a:t>
            </a:r>
          </a:p>
          <a:p>
            <a:pPr algn="ctr" eaLnBrk="1" hangingPunct="1">
              <a:defRPr/>
            </a:pPr>
            <a:r>
              <a:rPr lang="en-US" sz="1200" b="1" dirty="0" smtClean="0"/>
              <a:t>Mr. Y Simons</a:t>
            </a:r>
          </a:p>
        </p:txBody>
      </p:sp>
      <p:sp>
        <p:nvSpPr>
          <p:cNvPr id="12321" name="Line 73"/>
          <p:cNvSpPr>
            <a:spLocks noChangeShapeType="1"/>
          </p:cNvSpPr>
          <p:nvPr/>
        </p:nvSpPr>
        <p:spPr bwMode="auto">
          <a:xfrm>
            <a:off x="1012825" y="4276725"/>
            <a:ext cx="0" cy="261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2322" name="Line 14"/>
          <p:cNvSpPr>
            <a:spLocks noChangeShapeType="1"/>
          </p:cNvSpPr>
          <p:nvPr/>
        </p:nvSpPr>
        <p:spPr bwMode="auto">
          <a:xfrm>
            <a:off x="4232275" y="2697284"/>
            <a:ext cx="781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49" name="Rectangle 48"/>
          <p:cNvSpPr/>
          <p:nvPr/>
        </p:nvSpPr>
        <p:spPr>
          <a:xfrm>
            <a:off x="4665086" y="2169128"/>
            <a:ext cx="1481906" cy="132000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(A) Director: F&amp;S : Ms. A </a:t>
            </a:r>
            <a:r>
              <a:rPr lang="en-US" sz="1200" b="1" dirty="0" err="1">
                <a:solidFill>
                  <a:schemeClr val="tx1"/>
                </a:solidFill>
              </a:rPr>
              <a:t>vd</a:t>
            </a:r>
            <a:r>
              <a:rPr lang="en-US" sz="1200" b="1" dirty="0">
                <a:solidFill>
                  <a:schemeClr val="tx1"/>
                </a:solidFill>
              </a:rPr>
              <a:t> Berg </a:t>
            </a:r>
          </a:p>
        </p:txBody>
      </p:sp>
      <p:sp>
        <p:nvSpPr>
          <p:cNvPr id="12326" name="Line 14"/>
          <p:cNvSpPr>
            <a:spLocks noChangeShapeType="1"/>
          </p:cNvSpPr>
          <p:nvPr/>
        </p:nvSpPr>
        <p:spPr bwMode="auto">
          <a:xfrm flipH="1" flipV="1">
            <a:off x="4241800" y="1362075"/>
            <a:ext cx="0" cy="324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45" name="Text Box 68"/>
          <p:cNvSpPr txBox="1">
            <a:spLocks noChangeArrowheads="1"/>
          </p:cNvSpPr>
          <p:nvPr/>
        </p:nvSpPr>
        <p:spPr bwMode="auto">
          <a:xfrm>
            <a:off x="179530" y="4606925"/>
            <a:ext cx="1635415" cy="171608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(A) DMO: Cape Metro </a:t>
            </a:r>
          </a:p>
          <a:p>
            <a:pPr eaLnBrk="1" hangingPunct="1">
              <a:defRPr/>
            </a:pPr>
            <a:r>
              <a:rPr lang="en-US" sz="1200" b="1" dirty="0" smtClean="0"/>
              <a:t>Mr. I Mokgele  </a:t>
            </a:r>
          </a:p>
          <a:p>
            <a:pPr eaLnBrk="1" hangingPunct="1">
              <a:defRPr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3320782" y="4606666"/>
            <a:ext cx="1860818" cy="171634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(A) DMO: Cape Winelands, West Coast Mr. R Gabriels </a:t>
            </a:r>
          </a:p>
          <a:p>
            <a:pPr eaLnBrk="1" hangingPunct="1">
              <a:defRPr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7" name="Text Box 68"/>
          <p:cNvSpPr txBox="1">
            <a:spLocks noChangeArrowheads="1"/>
          </p:cNvSpPr>
          <p:nvPr/>
        </p:nvSpPr>
        <p:spPr bwMode="auto">
          <a:xfrm>
            <a:off x="6276109" y="4606666"/>
            <a:ext cx="2244436" cy="171634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DMO: Central Karoo, Eden, Overberg :</a:t>
            </a:r>
            <a:r>
              <a:rPr lang="en-US" sz="1200" b="1" dirty="0" err="1" smtClean="0"/>
              <a:t>Mr.M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Ngaka</a:t>
            </a:r>
            <a:r>
              <a:rPr lang="en-US" sz="1200" b="1" dirty="0" smtClean="0"/>
              <a:t>  </a:t>
            </a:r>
            <a:endParaRPr lang="en-US" sz="1200" dirty="0" smtClean="0"/>
          </a:p>
        </p:txBody>
      </p:sp>
      <p:sp>
        <p:nvSpPr>
          <p:cNvPr id="12336" name="Line 74"/>
          <p:cNvSpPr>
            <a:spLocks noChangeShapeType="1"/>
          </p:cNvSpPr>
          <p:nvPr/>
        </p:nvSpPr>
        <p:spPr bwMode="auto">
          <a:xfrm>
            <a:off x="7615238" y="4294188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2341" name="Line 14"/>
          <p:cNvSpPr>
            <a:spLocks noChangeShapeType="1"/>
          </p:cNvSpPr>
          <p:nvPr/>
        </p:nvSpPr>
        <p:spPr bwMode="auto">
          <a:xfrm>
            <a:off x="4241800" y="2085975"/>
            <a:ext cx="317949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44" name="Rectangle 43"/>
          <p:cNvSpPr/>
          <p:nvPr/>
        </p:nvSpPr>
        <p:spPr>
          <a:xfrm>
            <a:off x="7569212" y="2120615"/>
            <a:ext cx="1566044" cy="156267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Cape Town Harbour: Port Control Centre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Ms. C </a:t>
            </a:r>
            <a:r>
              <a:rPr lang="en-US" sz="1200" b="1" dirty="0" err="1">
                <a:solidFill>
                  <a:schemeClr val="tx1"/>
                </a:solidFill>
              </a:rPr>
              <a:t>Hewitson</a:t>
            </a:r>
            <a:r>
              <a:rPr lang="en-US" sz="12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2345" name="Line 14"/>
          <p:cNvSpPr>
            <a:spLocks noChangeShapeType="1"/>
          </p:cNvSpPr>
          <p:nvPr/>
        </p:nvSpPr>
        <p:spPr bwMode="auto">
          <a:xfrm>
            <a:off x="1998662" y="2068368"/>
            <a:ext cx="14890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51" name="Rectangle 50"/>
          <p:cNvSpPr/>
          <p:nvPr/>
        </p:nvSpPr>
        <p:spPr>
          <a:xfrm>
            <a:off x="295997" y="2020094"/>
            <a:ext cx="1648691" cy="15494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Cape Town Refugee Centre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Ms. T Ndlovu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2349" name="TextBox 1"/>
          <p:cNvSpPr txBox="1">
            <a:spLocks noChangeArrowheads="1"/>
          </p:cNvSpPr>
          <p:nvPr/>
        </p:nvSpPr>
        <p:spPr bwMode="auto">
          <a:xfrm>
            <a:off x="268288" y="6323013"/>
            <a:ext cx="8489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Note:</a:t>
            </a:r>
            <a:r>
              <a:rPr lang="en-US"/>
              <a:t> Funded vacant posts for : DMO Cape Metro and West Coast in process of being filled</a:t>
            </a:r>
          </a:p>
        </p:txBody>
      </p:sp>
      <p:pic>
        <p:nvPicPr>
          <p:cNvPr id="12350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17" y="1052946"/>
            <a:ext cx="1029840" cy="102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1" name="Picture 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6" y="5289522"/>
            <a:ext cx="953639" cy="95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2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61" y="2697284"/>
            <a:ext cx="771525" cy="71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3" name="Picture 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652821"/>
            <a:ext cx="800100" cy="8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4" name="Picture 6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278"/>
          <a:stretch/>
        </p:blipFill>
        <p:spPr bwMode="auto">
          <a:xfrm>
            <a:off x="6932504" y="5242964"/>
            <a:ext cx="977588" cy="99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5" name="Picture 6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19" y="5242964"/>
            <a:ext cx="1101612" cy="104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92" y="2953652"/>
            <a:ext cx="933739" cy="70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2124048" y="2786833"/>
            <a:ext cx="1648691" cy="147927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(A) Provincial </a:t>
            </a:r>
            <a:r>
              <a:rPr lang="en-US" sz="1200" b="1" dirty="0">
                <a:solidFill>
                  <a:schemeClr val="tx1"/>
                </a:solidFill>
              </a:rPr>
              <a:t>Co-ordination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Ms. </a:t>
            </a:r>
            <a:r>
              <a:rPr lang="en-US" sz="1200" b="1" dirty="0" smtClean="0">
                <a:solidFill>
                  <a:schemeClr val="tx1"/>
                </a:solidFill>
              </a:rPr>
              <a:t>N </a:t>
            </a:r>
            <a:r>
              <a:rPr lang="en-US" sz="1200" b="1" dirty="0" err="1">
                <a:solidFill>
                  <a:schemeClr val="tx1"/>
                </a:solidFill>
              </a:rPr>
              <a:t>Kamana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r="37261"/>
          <a:stretch/>
        </p:blipFill>
        <p:spPr bwMode="auto">
          <a:xfrm rot="5400000">
            <a:off x="2547874" y="3336863"/>
            <a:ext cx="817418" cy="10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H="1">
            <a:off x="3738619" y="3533703"/>
            <a:ext cx="503181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269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57188" y="138113"/>
            <a:ext cx="678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WC Governance structure  </a:t>
            </a:r>
            <a:endParaRPr lang="en-ZA" sz="2000" b="1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313" y="538163"/>
          <a:ext cx="8721724" cy="6137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960"/>
                <a:gridCol w="2327563"/>
                <a:gridCol w="3429432"/>
                <a:gridCol w="1585769"/>
              </a:tblGrid>
              <a:tr h="295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Meeting type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Membership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Purpose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07625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DMO, D:F&amp;S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1906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Progress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reports on APP targets, </a:t>
                      </a:r>
                    </a:p>
                    <a:p>
                      <a:pPr marL="285750" indent="-11906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 sharing </a:t>
                      </a:r>
                    </a:p>
                    <a:p>
                      <a:pPr marL="285750" indent="-11906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Planning </a:t>
                      </a:r>
                    </a:p>
                    <a:p>
                      <a:pPr marL="285750" indent="-11906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log </a:t>
                      </a: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290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EXT EXCO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PM, DMOs,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D:F&amp;S, Business Unit Heads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1906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Progress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reports on APP targets, </a:t>
                      </a:r>
                    </a:p>
                    <a:p>
                      <a:pPr marL="285750" indent="-11906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 sharing </a:t>
                      </a:r>
                    </a:p>
                    <a:p>
                      <a:pPr marL="285750" indent="-11906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log </a:t>
                      </a: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390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Management Meeting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PM, DMOs, D:F&amp;S, All ASDs and Office Managers irrespective of rank, Finance staff, representatives from organized Labour, Youth and gender forums.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1906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Progress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reports from business units</a:t>
                      </a:r>
                    </a:p>
                    <a:p>
                      <a:pPr marL="285750" indent="-11906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Accolades for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Motapele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employees</a:t>
                      </a:r>
                    </a:p>
                    <a:p>
                      <a:pPr marL="285750" indent="-11906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Feedback sessions from other meetings i.e. DMC, CS Branch meeting etc.</a:t>
                      </a:r>
                    </a:p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56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Staff Meetings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All staff on the last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Wednesday of each month</a:t>
                      </a: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1906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Progress reports</a:t>
                      </a:r>
                    </a:p>
                    <a:p>
                      <a:pPr marL="285750" indent="-11906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Issues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hampering service delivery</a:t>
                      </a:r>
                    </a:p>
                    <a:p>
                      <a:pPr marL="285750" indent="-11906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 issues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290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Provincial Consultative Forum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Elected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members from management and organized Labour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1906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Discuss matters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affecting staff at local office level</a:t>
                      </a:r>
                    </a:p>
                    <a:p>
                      <a:pPr marL="285750" indent="-11906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 sharing on  matters discussed at Department Bargaining Council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625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Smart Card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Provincial Smart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Card Co- coordinator, PM &amp; DMOs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Report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discuss progress in relation to targets</a:t>
                      </a:r>
                    </a:p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 impact of load shedding, off line mode, challenges on performance and report to National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Steerco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Weekly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57188" y="138113"/>
            <a:ext cx="678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2. Western Cape Footprint &amp; Infrastructure </a:t>
            </a:r>
            <a:endParaRPr lang="en-ZA" sz="2000" b="1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03238" y="841375"/>
            <a:ext cx="605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SUMMARY OF ACTIVE/ ONLINE CLIENT CONTACT POINTS: </a:t>
            </a:r>
            <a:r>
              <a:rPr lang="en-US"/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307566"/>
              </p:ext>
            </p:extLst>
          </p:nvPr>
        </p:nvGraphicFramePr>
        <p:xfrm>
          <a:off x="228600" y="1341438"/>
          <a:ext cx="8153400" cy="336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0520"/>
                <a:gridCol w="3992880"/>
              </a:tblGrid>
              <a:tr h="2895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TYPE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CLASSIFICATION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DHA CURRENT FOOTPRINT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0791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 dirty="0">
                          <a:effectLst/>
                        </a:rPr>
                        <a:t>LOCAL OFFICE LARGE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91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effectLst/>
                        </a:rPr>
                        <a:t>LOCAL OFFICE AVERAGE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 dirty="0" smtClean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91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effectLst/>
                        </a:rPr>
                        <a:t>LOCAL OFFICE SMALL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 dirty="0" smtClean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91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 dirty="0">
                          <a:effectLst/>
                        </a:rPr>
                        <a:t>REFUGEE </a:t>
                      </a:r>
                      <a:r>
                        <a:rPr lang="en-US" sz="1600" b="0" u="none" strike="noStrike" dirty="0" smtClean="0">
                          <a:effectLst/>
                        </a:rPr>
                        <a:t>CENTRE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91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 dirty="0">
                          <a:effectLst/>
                        </a:rPr>
                        <a:t>PORTS OF </a:t>
                      </a:r>
                      <a:r>
                        <a:rPr lang="en-US" sz="1600" b="0" u="none" strike="noStrike" dirty="0" smtClean="0">
                          <a:effectLst/>
                        </a:rPr>
                        <a:t>ENTRY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 dirty="0" smtClean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91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effectLst/>
                        </a:rPr>
                        <a:t>PROVINCIAL OFFICE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91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effectLst/>
                        </a:rPr>
                        <a:t>THUSONG SERVICE CENTER (TSC)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91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 dirty="0" smtClean="0">
                          <a:effectLst/>
                        </a:rPr>
                        <a:t>MOBILE </a:t>
                      </a:r>
                      <a:r>
                        <a:rPr lang="en-US" sz="1600" b="0" u="none" strike="noStrike" dirty="0">
                          <a:effectLst/>
                        </a:rPr>
                        <a:t>OFFICES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91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 dirty="0" smtClean="0">
                          <a:effectLst/>
                        </a:rPr>
                        <a:t>HEALTH </a:t>
                      </a:r>
                      <a:r>
                        <a:rPr lang="en-US" sz="1600" b="0" u="none" strike="noStrike" dirty="0">
                          <a:effectLst/>
                        </a:rPr>
                        <a:t>FACILITIES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91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smtClean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74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378" name="TextBox 4"/>
          <p:cNvSpPr txBox="1">
            <a:spLocks noChangeArrowheads="1"/>
          </p:cNvSpPr>
          <p:nvPr/>
        </p:nvSpPr>
        <p:spPr bwMode="auto">
          <a:xfrm>
            <a:off x="457200" y="5084763"/>
            <a:ext cx="6786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* </a:t>
            </a:r>
            <a:r>
              <a:rPr lang="en-US" b="1"/>
              <a:t>16 out of 27 (59%) front offices were modernized as at August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46063" y="153988"/>
            <a:ext cx="8647112" cy="276225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1800" smtClean="0"/>
              <a:t>WC Footprint per office classification: </a:t>
            </a:r>
            <a:endParaRPr lang="en-ZA" sz="180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858794"/>
              </p:ext>
            </p:extLst>
          </p:nvPr>
        </p:nvGraphicFramePr>
        <p:xfrm>
          <a:off x="152402" y="644536"/>
          <a:ext cx="8853053" cy="5944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2382"/>
                <a:gridCol w="1894286"/>
                <a:gridCol w="1376526"/>
                <a:gridCol w="3849859"/>
              </a:tblGrid>
              <a:tr h="4084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TYPE  OF OFFICE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DHA </a:t>
                      </a:r>
                      <a:r>
                        <a:rPr lang="en-US" sz="1400" b="1" u="none" strike="noStrike" dirty="0" smtClean="0">
                          <a:effectLst/>
                        </a:rPr>
                        <a:t> CURRENT </a:t>
                      </a:r>
                      <a:r>
                        <a:rPr lang="en-US" sz="1400" b="1" u="none" strike="noStrike" dirty="0">
                          <a:effectLst/>
                        </a:rPr>
                        <a:t>FOOTPRINT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MODERNISED OFFICE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COMMENTS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3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BELLVILLE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Relocation to alternative accommodation in Q 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0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CAPE TOWN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</a:rPr>
                        <a:t>Moetapele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Office. High client volumes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0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KHAYELITSHA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80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PAARL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Additional space required. DPW in process of acquiring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additional space at current building.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0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GEORGE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81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LOCAL OFFICE LARGE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400" b="1" u="none" strike="noStrike" dirty="0" smtClean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370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NYANGA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2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WYNBERG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High client volumes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006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CALEDON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Earmarked for </a:t>
                      </a:r>
                      <a:r>
                        <a:rPr lang="en-US" sz="1400" u="none" strike="noStrike" dirty="0" err="1">
                          <a:effectLst/>
                        </a:rPr>
                        <a:t>Moetapele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initiative. Relocation to alternative accommodation Q3,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Hand over envisaged for 30/09/2015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0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STELLENBOSCH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Land Restitution claim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0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WORCESTER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0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MALMESBURY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High client volumes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0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OUDTSHOORN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42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BEAUFORT WEST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Limited office space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428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MITCHELLS PLAIN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Limited office space. Alternative building has been identified. Awaiting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DPW processes.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65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LOCAL OFFICE AVERAGE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400" b="1" u="none" strike="noStrike" dirty="0" smtClean="0"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6063" y="153988"/>
            <a:ext cx="8647112" cy="276225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1800" smtClean="0"/>
              <a:t>WC Footprint per office classification: </a:t>
            </a:r>
            <a:endParaRPr lang="en-ZA" sz="180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54025"/>
              </p:ext>
            </p:extLst>
          </p:nvPr>
        </p:nvGraphicFramePr>
        <p:xfrm>
          <a:off x="304800" y="717984"/>
          <a:ext cx="8518092" cy="5525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0681"/>
                <a:gridCol w="1783080"/>
                <a:gridCol w="1310640"/>
                <a:gridCol w="3793691"/>
              </a:tblGrid>
              <a:tr h="5248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TYPE  OF OFFICE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DHA </a:t>
                      </a:r>
                      <a:r>
                        <a:rPr lang="en-US" sz="1400" b="1" u="none" strike="noStrike" dirty="0" smtClean="0">
                          <a:effectLst/>
                        </a:rPr>
                        <a:t> CURRENT </a:t>
                      </a:r>
                      <a:r>
                        <a:rPr lang="en-US" sz="1400" b="1" u="none" strike="noStrike" dirty="0">
                          <a:effectLst/>
                        </a:rPr>
                        <a:t>FOOTPRINT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MODERNISED OFFICE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COMMENTS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756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SOMERSET WEST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No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Earmarked for </a:t>
                      </a:r>
                      <a:r>
                        <a:rPr lang="en-US" sz="1400" u="none" strike="noStrike" dirty="0" err="1">
                          <a:effectLst/>
                        </a:rPr>
                        <a:t>Moetapele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initiative. Relocation to alternative accommodation Q2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MOSSELBAY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VREDENDAL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Relocated to new building in 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LOCAL OFFICE SMALL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400" b="1" u="none" strike="noStrike" dirty="0" smtClean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9566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REFUGEE CENTRE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Closed for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new asylum seeker cases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w.e.f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July 2012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88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REFUGEE RECEPTION CENTRE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400" b="1" u="none" strike="noStrike" dirty="0" smtClean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8349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COWRIE </a:t>
                      </a:r>
                      <a:r>
                        <a:rPr lang="en-US" sz="1400" u="none" strike="noStrike" dirty="0">
                          <a:effectLst/>
                        </a:rPr>
                        <a:t>HOUSE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BMA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Pilot Site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486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CAPE TOWN INTERNATIONAl AIRPORT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Floor space </a:t>
                      </a:r>
                      <a:r>
                        <a:rPr lang="en-US" sz="1400" u="none" strike="noStrike" dirty="0" smtClean="0">
                          <a:effectLst/>
                        </a:rPr>
                        <a:t>inadequate.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PORTS OF ENTRY: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8785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PROVINCIAL OFFICE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Situated at Cape Town LO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PROVINCIAL OFFICE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400" b="1" u="none" strike="noStrike" dirty="0" smtClean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46063" y="153988"/>
            <a:ext cx="8647112" cy="276225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1800" smtClean="0"/>
              <a:t>WC Footprint per office classification: </a:t>
            </a:r>
            <a:endParaRPr lang="en-ZA" sz="180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13944"/>
              </p:ext>
            </p:extLst>
          </p:nvPr>
        </p:nvGraphicFramePr>
        <p:xfrm>
          <a:off x="196417" y="891166"/>
          <a:ext cx="8601219" cy="4754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5429"/>
                <a:gridCol w="2072571"/>
                <a:gridCol w="1647428"/>
                <a:gridCol w="2985791"/>
              </a:tblGrid>
              <a:tr h="5181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TYPE  OF OFFICE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DHA </a:t>
                      </a:r>
                      <a:r>
                        <a:rPr lang="en-US" sz="1400" b="1" u="none" strike="noStrike" dirty="0" smtClean="0">
                          <a:effectLst/>
                        </a:rPr>
                        <a:t> CURRENT </a:t>
                      </a:r>
                      <a:r>
                        <a:rPr lang="en-US" sz="1400" b="1" u="none" strike="noStrike" dirty="0">
                          <a:effectLst/>
                        </a:rPr>
                        <a:t>FOOTPRINT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MODERNISED OFFICE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COMMENTS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11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ATLANTIS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11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GRABOUW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11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BREDASDORP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11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SWELLENDAM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R</a:t>
                      </a:r>
                      <a:r>
                        <a:rPr lang="en-US" sz="1400" u="none" strike="noStrike" dirty="0" smtClean="0">
                          <a:effectLst/>
                        </a:rPr>
                        <a:t>efurbishment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for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modernisation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in 2016/17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11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CITRUSDAL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Additional space being acquired for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Modernisation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7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PLETTENBURG BAY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2015/2016 Modernization roll out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11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LAINGSBURG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Additional space being acquired for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Modernisation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11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CERES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11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ROBERTSON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27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PRINCE ALBERT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2015/2016 </a:t>
                      </a:r>
                      <a:r>
                        <a:rPr lang="en-US" sz="1400" u="none" strike="noStrike" dirty="0" smtClean="0">
                          <a:effectLst/>
                        </a:rPr>
                        <a:t>Modernization roll out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11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VREDENBURG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No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r>
                        <a:rPr lang="en-US" sz="1400" u="none" strike="noStrike" dirty="0" smtClean="0">
                          <a:effectLst/>
                        </a:rPr>
                        <a:t>urrently in temporary building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awaiting Municipal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Thusong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centre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63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THUSONG SERVICE CENTER (TSC)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400" b="1" u="none" strike="noStrike" dirty="0" smtClean="0"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38" marR="2538" marT="25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46063" y="153988"/>
            <a:ext cx="8647112" cy="276225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1800" smtClean="0"/>
              <a:t>WC Footprint per District and Local Municipality:</a:t>
            </a:r>
            <a:endParaRPr lang="en-ZA" sz="1800" smtClean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122238" y="431800"/>
          <a:ext cx="8915400" cy="5705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962"/>
                <a:gridCol w="1565564"/>
                <a:gridCol w="2299854"/>
                <a:gridCol w="3953020"/>
              </a:tblGrid>
              <a:tr h="222114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METRO/DM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LM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DHA FOOTPRINT OFFICE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COMMENTS: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08"/>
                    </a:solidFill>
                  </a:tcPr>
                </a:tc>
              </a:tr>
              <a:tr h="215009">
                <a:tc rowSpan="11"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 smtClean="0">
                          <a:effectLst/>
                        </a:rPr>
                        <a:t>Cape Metro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Cape Town Large Office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Khayelitsha Large Office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smtClean="0">
                          <a:effectLst/>
                        </a:rPr>
                        <a:t>Wynberg Large</a:t>
                      </a:r>
                      <a:r>
                        <a:rPr lang="en-ZA" sz="1400" u="none" strike="noStrike" baseline="0" dirty="0" smtClean="0">
                          <a:effectLst/>
                        </a:rPr>
                        <a:t> Office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smtClean="0">
                          <a:effectLst/>
                        </a:rPr>
                        <a:t>Bellville Large</a:t>
                      </a:r>
                      <a:r>
                        <a:rPr lang="en-ZA" sz="1400" u="none" strike="noStrike" baseline="0" dirty="0" smtClean="0">
                          <a:effectLst/>
                        </a:rPr>
                        <a:t> Office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smtClean="0">
                          <a:effectLst/>
                        </a:rPr>
                        <a:t>Nyanga Medium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Somerset </a:t>
                      </a:r>
                      <a:r>
                        <a:rPr lang="en-ZA" sz="1400" u="none" strike="noStrike" dirty="0" smtClean="0">
                          <a:effectLst/>
                        </a:rPr>
                        <a:t>West Small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smtClean="0">
                          <a:effectLst/>
                        </a:rPr>
                        <a:t>Mitchells Plain Medium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TC Atlantis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09">
                <a:tc vMerge="1">
                  <a:txBody>
                    <a:bodyPr/>
                    <a:lstStyle/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Refugee 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09">
                <a:tc vMerge="1">
                  <a:txBody>
                    <a:bodyPr/>
                    <a:lstStyle/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 Town PCC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09">
                <a:tc vMerge="1">
                  <a:txBody>
                    <a:bodyPr/>
                    <a:lstStyle/>
                    <a:p>
                      <a:pPr algn="ctr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Provincial Office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702">
                <a:tc>
                  <a:txBody>
                    <a:bodyPr/>
                    <a:lstStyle/>
                    <a:p>
                      <a:pPr algn="ctr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5009">
                <a:tc rowSpan="6"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>
                          <a:effectLst/>
                        </a:rPr>
                        <a:t>West Coast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err="1">
                          <a:effectLst/>
                        </a:rPr>
                        <a:t>Swartland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err="1" smtClean="0">
                          <a:effectLst/>
                        </a:rPr>
                        <a:t>Malmesbury</a:t>
                      </a:r>
                      <a:r>
                        <a:rPr lang="en-ZA" sz="1400" u="none" strike="noStrike" dirty="0" smtClean="0">
                          <a:effectLst/>
                        </a:rPr>
                        <a:t> Small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err="1">
                          <a:effectLst/>
                        </a:rPr>
                        <a:t>Matsikama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smtClean="0">
                          <a:effectLst/>
                        </a:rPr>
                        <a:t>Vredendal Small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err="1">
                          <a:effectLst/>
                        </a:rPr>
                        <a:t>Cederberg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TC </a:t>
                      </a:r>
                      <a:r>
                        <a:rPr lang="en-ZA" sz="1400" u="none" strike="noStrike" dirty="0" err="1">
                          <a:effectLst/>
                        </a:rPr>
                        <a:t>Citrusdal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6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>
                          <a:effectLst/>
                        </a:rPr>
                        <a:t>Saldanha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r>
                        <a:rPr lang="en-ZA" sz="1400" u="none" strike="noStrike" dirty="0" err="1" smtClean="0">
                          <a:effectLst/>
                        </a:rPr>
                        <a:t>Vredenburg</a:t>
                      </a:r>
                      <a:r>
                        <a:rPr lang="en-ZA" sz="1400" u="none" strike="noStrike" dirty="0" smtClean="0">
                          <a:effectLst/>
                        </a:rPr>
                        <a:t>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36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err="1">
                          <a:effectLst/>
                        </a:rPr>
                        <a:t>Bergrivier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* No DHA offices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 visited once a month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169">
                <a:tc vMerge="1">
                  <a:txBody>
                    <a:bodyPr/>
                    <a:lstStyle/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Saldanha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Harbour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Not capacitated – services  by  CT Immigration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290">
                <a:tc>
                  <a:txBody>
                    <a:bodyPr/>
                    <a:lstStyle/>
                    <a:p>
                      <a:pPr algn="ctr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5009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>
                          <a:effectLst/>
                        </a:rPr>
                        <a:t>Cape </a:t>
                      </a:r>
                      <a:r>
                        <a:rPr lang="en-ZA" sz="1400" u="none" strike="noStrike" dirty="0" err="1">
                          <a:effectLst/>
                        </a:rPr>
                        <a:t>Winelands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err="1">
                          <a:effectLst/>
                        </a:rPr>
                        <a:t>Drakenstein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Paarl Large Office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err="1" smtClean="0">
                          <a:effectLst/>
                        </a:rPr>
                        <a:t>Bredevallei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smtClean="0">
                          <a:effectLst/>
                        </a:rPr>
                        <a:t>Worcester  Medium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>
                          <a:effectLst/>
                        </a:rPr>
                        <a:t>Stellenbosch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smtClean="0">
                          <a:effectLst/>
                        </a:rPr>
                        <a:t>Stellenbosch Small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err="1">
                          <a:effectLst/>
                        </a:rPr>
                        <a:t>Witzenberg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Ceres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TSC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08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err="1">
                          <a:effectLst/>
                        </a:rPr>
                        <a:t>Brederiver</a:t>
                      </a:r>
                      <a:r>
                        <a:rPr lang="en-ZA" sz="1400" u="none" strike="noStrike" dirty="0">
                          <a:effectLst/>
                        </a:rPr>
                        <a:t>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r>
                        <a:rPr lang="en-ZA" sz="1400" u="none" strike="noStrike" dirty="0" smtClean="0">
                          <a:effectLst/>
                        </a:rPr>
                        <a:t>Robertson</a:t>
                      </a:r>
                      <a:r>
                        <a:rPr lang="en-ZA" sz="1400" u="none" strike="noStrike" baseline="0" dirty="0" smtClean="0">
                          <a:effectLst/>
                        </a:rPr>
                        <a:t> TSC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46063" y="153988"/>
            <a:ext cx="8647112" cy="276225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1800" smtClean="0"/>
              <a:t>WC Footprint per District and Local Municipality continued:</a:t>
            </a:r>
            <a:endParaRPr lang="en-ZA" sz="1800" smtClean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12305138"/>
              </p:ext>
            </p:extLst>
          </p:nvPr>
        </p:nvGraphicFramePr>
        <p:xfrm>
          <a:off x="166688" y="511175"/>
          <a:ext cx="8870951" cy="6001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9312"/>
                <a:gridCol w="1349635"/>
                <a:gridCol w="1892391"/>
                <a:gridCol w="3509613"/>
              </a:tblGrid>
              <a:tr h="428422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METRO/DM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LM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DHA FOOTPRINT OFFICE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COMMENTS: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08"/>
                    </a:solidFill>
                  </a:tcPr>
                </a:tc>
              </a:tr>
              <a:tr h="428412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Central Karoo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Beaufort West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Beaufort West Small</a:t>
                      </a:r>
                      <a:r>
                        <a:rPr lang="en-ZA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Office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621">
                <a:tc vMerge="1">
                  <a:txBody>
                    <a:bodyPr/>
                    <a:lstStyle/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Laingsburg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Laingsburg TSC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511">
                <a:tc vMerge="1">
                  <a:txBody>
                    <a:bodyPr/>
                    <a:lstStyle/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Prince Albert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Prince</a:t>
                      </a:r>
                      <a:r>
                        <a:rPr lang="en-ZA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Albert TSC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075">
                <a:tc>
                  <a:txBody>
                    <a:bodyPr/>
                    <a:lstStyle/>
                    <a:p>
                      <a:pPr algn="ctr" fontAlgn="t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4669">
                <a:tc rowSpan="7"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Eden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George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George Large Office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6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Oudtshoorn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Oudtshoorn Medium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42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Kannaland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Ladysmith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Vanwyksdorp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Zoar, </a:t>
                      </a:r>
                      <a:r>
                        <a:rPr lang="en-US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Calitsdorp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visited with Mobile Truck twice a month </a:t>
                      </a:r>
                      <a:endParaRPr lang="en-US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8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Knysna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Online 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Hospital </a:t>
                      </a:r>
                      <a:r>
                        <a:rPr lang="en-US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w.e.f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August 2011</a:t>
                      </a:r>
                    </a:p>
                    <a:p>
                      <a:pPr marL="171450" indent="-171450" algn="l" fontAlgn="t">
                        <a:buFont typeface="Arial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Mobile 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Truck visit </a:t>
                      </a:r>
                      <a:r>
                        <a:rPr lang="en-US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Waboomskraal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Cracks once a month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2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Mosselbay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ZA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Mosselbay TSC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Mosselbay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Harbour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capacitated,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serviced by Immigration Officer seconded from Cape Town Port Control Office </a:t>
                      </a:r>
                    </a:p>
                    <a:p>
                      <a:pPr marL="0" indent="0" algn="l" fontAlgn="t">
                        <a:buFont typeface="Arial" charset="0"/>
                        <a:buNone/>
                      </a:pP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42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Hessequa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Riversdale Hospital connected </a:t>
                      </a:r>
                      <a:r>
                        <a:rPr lang="en-US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w.e.f</a:t>
                      </a:r>
                      <a:r>
                        <a:rPr lang="en-US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March 2013 </a:t>
                      </a:r>
                    </a:p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Serviced through Mobile service bi-weekly</a:t>
                      </a: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42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Bitou</a:t>
                      </a:r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Plettenberg Bay TSC (</a:t>
                      </a:r>
                      <a:r>
                        <a:rPr lang="en-ZA" sz="14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Simunye</a:t>
                      </a:r>
                      <a:r>
                        <a:rPr lang="en-ZA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ZA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46063" y="153988"/>
            <a:ext cx="8647112" cy="276225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1800" smtClean="0"/>
              <a:t>WC Footprint per District and Local Municipality continued:</a:t>
            </a:r>
            <a:endParaRPr lang="en-ZA" sz="1800" smtClean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223838" y="625475"/>
          <a:ext cx="8767762" cy="3438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6802"/>
                <a:gridCol w="1386840"/>
                <a:gridCol w="1600200"/>
                <a:gridCol w="4693920"/>
              </a:tblGrid>
              <a:tr h="428339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METRO/DM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C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LM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C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DHA FOOTPRINT OFFICE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C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COMMENTS: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C08"/>
                    </a:solidFill>
                  </a:tcPr>
                </a:tc>
              </a:tr>
              <a:tr h="303089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Overberg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Theewaterskloof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Caledon Small</a:t>
                      </a:r>
                      <a:r>
                        <a:rPr lang="en-ZA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42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Swellendam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Swellendam</a:t>
                      </a:r>
                      <a:r>
                        <a:rPr lang="en-ZA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TSC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6836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Overstrand 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charset="0"/>
                        <a:buChar char="•"/>
                      </a:pPr>
                      <a:r>
                        <a:rPr lang="en-US" sz="14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Hermanus</a:t>
                      </a: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visited twice a month, 1 Hospital </a:t>
                      </a:r>
                      <a:endParaRPr lang="en-US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l" fontAlgn="t">
                        <a:buFont typeface="Arial" charset="0"/>
                        <a:buNone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capacitated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en-US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Hawston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Kleinmond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Gansbay,Stanford,Baardskeerdersbos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visited once a month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16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4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Grabouw</a:t>
                      </a:r>
                      <a:r>
                        <a:rPr lang="en-ZA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Small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falls 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under </a:t>
                      </a:r>
                      <a:r>
                        <a:rPr lang="en-US" sz="14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Theewaterskloof</a:t>
                      </a: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marL="171450" indent="-171450" algn="l" fontAlgn="t">
                        <a:buFont typeface="Arial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Office moved</a:t>
                      </a:r>
                      <a:r>
                        <a:rPr lang="en-US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to new location closer to the community – </a:t>
                      </a:r>
                      <a:r>
                        <a:rPr lang="en-US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Thusong</a:t>
                      </a:r>
                      <a:r>
                        <a:rPr lang="en-US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precinct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2823">
                <a:tc vMerge="1">
                  <a:txBody>
                    <a:bodyPr/>
                    <a:lstStyle/>
                    <a:p>
                      <a:pPr algn="ctr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Cape Agulhas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ZA" sz="14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Bredasdorp</a:t>
                      </a:r>
                      <a:r>
                        <a:rPr lang="en-ZA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TSC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Napier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Elim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Struisbay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Arniston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visited once a month</a:t>
                      </a: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l" fontAlgn="t">
                        <a:buFont typeface="Arial" charset="0"/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57" marR="1657" marT="16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07975" y="95250"/>
            <a:ext cx="5772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/>
              <a:t>Mobile Offices status as at  August 2015:  </a:t>
            </a:r>
            <a:endParaRPr lang="en-ZA" sz="1800" b="1"/>
          </a:p>
        </p:txBody>
      </p:sp>
      <p:sp>
        <p:nvSpPr>
          <p:cNvPr id="17497" name="TextBox 3"/>
          <p:cNvSpPr txBox="1">
            <a:spLocks noChangeArrowheads="1"/>
          </p:cNvSpPr>
          <p:nvPr/>
        </p:nvSpPr>
        <p:spPr bwMode="auto">
          <a:xfrm>
            <a:off x="125413" y="4592638"/>
            <a:ext cx="86233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ZA" sz="1400" b="1" dirty="0" smtClean="0"/>
              <a:t>Way forward :  </a:t>
            </a:r>
          </a:p>
          <a:p>
            <a:pPr eaLnBrk="1" hangingPunct="1">
              <a:defRPr/>
            </a:pPr>
            <a:endParaRPr lang="en-ZA" sz="1400" b="1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ZA" sz="1400" dirty="0" smtClean="0"/>
              <a:t>Province developed a redeployment plan for Mobile Offices focused on birth registration in urban areas.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ZA" sz="1400" dirty="0" smtClean="0"/>
              <a:t>Mobile Office deployment in rural areas continued  </a:t>
            </a:r>
          </a:p>
          <a:p>
            <a:pPr eaLnBrk="1" hangingPunct="1">
              <a:defRPr/>
            </a:pPr>
            <a:endParaRPr lang="en-ZA" sz="1400" dirty="0" smtClean="0"/>
          </a:p>
          <a:p>
            <a:pPr eaLnBrk="1" hangingPunct="1">
              <a:buFontTx/>
              <a:buChar char="-"/>
              <a:defRPr/>
            </a:pPr>
            <a:endParaRPr lang="en-ZA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7975" y="517525"/>
          <a:ext cx="8440737" cy="3875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9447"/>
                <a:gridCol w="1603968"/>
                <a:gridCol w="974563"/>
                <a:gridCol w="1075751"/>
                <a:gridCol w="2537008"/>
              </a:tblGrid>
              <a:tr h="6493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OFFICE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REG.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DRIVABLE YES/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FUNCTIONAL YES /NO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CAPACITY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8958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WORCESTER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CA 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565 845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1xMobile 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Office Manger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PAARL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CA565152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1xMobile Office Manger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4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MALMESBURY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CA 562503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1xMobile Office Manger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4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KHAYELITSHA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 928364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1xMobile Office Manger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CALEDON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 562 301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1xMobile Office Manger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4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WYNBERG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 565113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1xMobile Office Manger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03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CAPE TOWN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CA565969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1xMobile Office Manger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OUDTSHOORN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 562973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 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 appointed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56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BEAUFORT WEST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 562677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1xMobile Office Manger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58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GEORGE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 565561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1xMobile Office Manger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94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BELLVILLE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 565 599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1xMobile Office Manger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3" marR="9183" marT="918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56"/>
          <p:cNvSpPr txBox="1">
            <a:spLocks noChangeArrowheads="1"/>
          </p:cNvSpPr>
          <p:nvPr/>
        </p:nvSpPr>
        <p:spPr bwMode="auto">
          <a:xfrm>
            <a:off x="149225" y="46038"/>
            <a:ext cx="8229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en-US" sz="1800" b="1"/>
              <a:t>Table of Content</a:t>
            </a:r>
          </a:p>
        </p:txBody>
      </p:sp>
      <p:pic>
        <p:nvPicPr>
          <p:cNvPr id="4099" name="Picture 4" descr="home aff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53975"/>
            <a:ext cx="11350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9225" y="439738"/>
          <a:ext cx="8994775" cy="542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8245"/>
                <a:gridCol w="1096530"/>
              </a:tblGrid>
              <a:tr h="3353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Over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view of the Province :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Slide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nr: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15828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Geographical outlay 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WC Demographics and socio economic indicators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What is unique about DHA in the WC 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WC Management Team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Governance structure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851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WC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Footprint and office demarcation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Operational Office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Modernized Offices 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Modernization  planned for 2015/2016 (readiness) 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Health Facilities and Health Facility Optimization Plan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Mobile Offices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Accommodation Report 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0557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Capacity Information 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Capacity levels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Employment equity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Counter Corruption and Vetting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Training and  capacity  building 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Employee Wellness Programmes 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496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Resources and Budget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of Expenditure as at end June 2015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Revenue Collected per  District  and Cash in Transit services</a:t>
                      </a:r>
                    </a:p>
                    <a:p>
                      <a:pPr marL="457200" indent="-228600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Asset Management 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49225" y="131763"/>
            <a:ext cx="8647113" cy="274637"/>
          </a:xfrm>
        </p:spPr>
        <p:txBody>
          <a:bodyPr/>
          <a:lstStyle/>
          <a:p>
            <a:r>
              <a:rPr lang="en-US" smtClean="0"/>
              <a:t>List of connected Health Facilities in the WC : </a:t>
            </a:r>
            <a:endParaRPr lang="en-ZA" smtClean="0"/>
          </a:p>
        </p:txBody>
      </p:sp>
      <p:sp>
        <p:nvSpPr>
          <p:cNvPr id="3" name="TextBox 2"/>
          <p:cNvSpPr txBox="1"/>
          <p:nvPr/>
        </p:nvSpPr>
        <p:spPr>
          <a:xfrm>
            <a:off x="244475" y="563563"/>
            <a:ext cx="867092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Note: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32 (Urban 24, rural 8) health facilities connected out of 129 health facilities in the in WC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Roaming services rendered to 28 health facilities (not connected)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Dedicated capacity at 12 facilities (additional 4 funded vacant posts in process of filling)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The Province developed and implemented a Hospital Optimization Plan in order to achieve the annual APP target of 85 776.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288" y="1428750"/>
          <a:ext cx="7764462" cy="22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990"/>
                <a:gridCol w="5303472"/>
              </a:tblGrid>
              <a:tr h="37089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DISTRICT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EAD52">
                            <a:tint val="66000"/>
                            <a:satMod val="160000"/>
                          </a:srgbClr>
                        </a:gs>
                        <a:gs pos="50000">
                          <a:srgbClr val="DEAD52">
                            <a:tint val="44500"/>
                            <a:satMod val="160000"/>
                          </a:srgbClr>
                        </a:gs>
                        <a:gs pos="100000">
                          <a:srgbClr val="DEAD5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NUMBER OF CONNECTED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FACILITIES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EAD52">
                            <a:tint val="66000"/>
                            <a:satMod val="160000"/>
                          </a:srgbClr>
                        </a:gs>
                        <a:gs pos="50000">
                          <a:srgbClr val="DEAD52">
                            <a:tint val="44500"/>
                            <a:satMod val="160000"/>
                          </a:srgbClr>
                        </a:gs>
                        <a:gs pos="100000">
                          <a:srgbClr val="DEAD5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93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Cape Metro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93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Cape Wine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Lands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812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West Coast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973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Eden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973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Overberg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49225" y="131763"/>
            <a:ext cx="8647113" cy="274637"/>
          </a:xfrm>
        </p:spPr>
        <p:txBody>
          <a:bodyPr/>
          <a:lstStyle/>
          <a:p>
            <a:r>
              <a:rPr lang="en-US" smtClean="0"/>
              <a:t>List of connected Health Facilities in the WC : </a:t>
            </a:r>
            <a:endParaRPr lang="en-ZA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639763"/>
          <a:ext cx="8604250" cy="5740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352"/>
                <a:gridCol w="1181886"/>
                <a:gridCol w="1909560"/>
                <a:gridCol w="4363452"/>
              </a:tblGrid>
              <a:tr h="74693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DISTRICT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OFFICE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NAME OF HEALTH FACILITY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CHALLENGES WITH CONNECTIVITY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702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Bellville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Tygerberg MOU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Yes – VPN system unstable – IS investigating alternative connectivity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961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Bellville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Vanguard MOU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 – VPN system unstable – IS investigating alternative connectivity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961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Bellville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Kuilsriver Private Hospital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 – VPN system unstable – IS investigating alternative connectivity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961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Bellville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Melomed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Private Hospital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1117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Bellville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Karl Bremmer MOU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 – VPN system unstable – IS investigating alternative connectivity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767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Bellville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Cape Gate Private </a:t>
                      </a: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Hospital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 – VPN system unstable – IS investigating alternative connectivity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767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D/O Bellville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Durbanville Private Hospital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 – VPN system unstable – IS investigating alternative connectivity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961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Cape Town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Groote Schuur Hospital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961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Cape Town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Somerset Hospital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49225" y="131763"/>
            <a:ext cx="8647113" cy="274637"/>
          </a:xfrm>
        </p:spPr>
        <p:txBody>
          <a:bodyPr/>
          <a:lstStyle/>
          <a:p>
            <a:r>
              <a:rPr lang="en-US" smtClean="0"/>
              <a:t>List of connected Health Facilities in the WC : </a:t>
            </a:r>
            <a:endParaRPr lang="en-ZA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4475" y="639763"/>
          <a:ext cx="8670925" cy="6161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257"/>
                <a:gridCol w="1548286"/>
                <a:gridCol w="2244437"/>
                <a:gridCol w="3719945"/>
              </a:tblGrid>
              <a:tr h="48243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DISTRICT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OFFICE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NAME OF HEALTH FACILITY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CHALLENGES WITH CONNECTIVITY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6881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CAPE METRO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Khayelithsa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Khayelithsa District Hospital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817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Khayelithsa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Micheal Maphongwana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817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Khayelithsa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SITE B Hospital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704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Somerset West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Macassar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 – VPN system unstable – IS investigating alternative connectivity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line verification to be installed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817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Nyanga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Gugulethu MOU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704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Nyanga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Hanover Park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 – VPN system unstable – IS investigating alternative connectivity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817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Nyanga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Gatesville Medical Centre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704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Wynberg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Constantia Medi-clinic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 – VPN system unstable – IS investigating alternative connectivity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817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Wynberg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Mowbray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817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Mitchells Plain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Mitchells Plain MOU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817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Mitchells Plain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Mitchells Plain District Hospital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49225" y="131763"/>
            <a:ext cx="8647113" cy="274637"/>
          </a:xfrm>
        </p:spPr>
        <p:txBody>
          <a:bodyPr/>
          <a:lstStyle/>
          <a:p>
            <a:r>
              <a:rPr lang="en-US" smtClean="0"/>
              <a:t>List of connected Health Facilities in the WC : </a:t>
            </a:r>
            <a:endParaRPr lang="en-ZA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2075" y="639763"/>
          <a:ext cx="8945563" cy="4238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157"/>
                <a:gridCol w="1299528"/>
                <a:gridCol w="1849335"/>
                <a:gridCol w="4536543"/>
              </a:tblGrid>
              <a:tr h="74687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DISTRICT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OFFICE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NAME OF HEALTH FACILITY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CHALLENGES WITH CONNECTIVITY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7919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EDEN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Oudtshoorn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Oudtshoorn Provincial Hospital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602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Oudtshoorn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Uniondale Hospital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716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Plettenbergbay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Knysna Provincial Hospital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 – VPN system unstable – IS investigating alternative connectivity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51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George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George hospital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716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George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Mossel bay hospital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 – VPN system unstable – IS investigating alternative connectivity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546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George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Riversdale Hospital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92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OVERBERG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Caledon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Hermanus Hospital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49225" y="131763"/>
            <a:ext cx="8647113" cy="274637"/>
          </a:xfrm>
        </p:spPr>
        <p:txBody>
          <a:bodyPr/>
          <a:lstStyle/>
          <a:p>
            <a:r>
              <a:rPr lang="en-US" smtClean="0"/>
              <a:t>List of connected Health Facilities in the WC : </a:t>
            </a:r>
            <a:endParaRPr lang="en-ZA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2075" y="639763"/>
          <a:ext cx="8945563" cy="3509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833"/>
                <a:gridCol w="1219157"/>
                <a:gridCol w="1864030"/>
                <a:gridCol w="4536543"/>
              </a:tblGrid>
              <a:tr h="7466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DISTRICT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OFFICE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NAME OF HEALTH FACILITY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CHALLENGES WITH CONNECTIVITY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7899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CAPE WINELANDS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Paarl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Paarl Hospital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33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Worcester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</a:rPr>
                        <a:t>Medi</a:t>
                      </a:r>
                      <a:r>
                        <a:rPr lang="en-US" sz="1400" u="none" strike="noStrike" dirty="0">
                          <a:effectLst/>
                        </a:rPr>
                        <a:t>-Clinic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62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Worcester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Worcester hospital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703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Stellenbosch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Stellenbosch Hospital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 – VPN system unstable – IS investigating alternative connectivity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70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 COAST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Malmesbury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Swartland Hospital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 – VPN system unstable – IS investigating alternative connectivity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24" marR="2624" marT="262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5413" y="52388"/>
            <a:ext cx="8656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90000"/>
              </a:spcBef>
              <a:buClr>
                <a:schemeClr val="bg2"/>
              </a:buClr>
              <a:defRPr/>
            </a:pPr>
            <a:r>
              <a:rPr lang="en-ZA" sz="1800" b="1" dirty="0"/>
              <a:t>HOSPITAL OPTIMISATION PLAN: 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90000"/>
              </a:spcBef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ZA" dirty="0"/>
              <a:t>Optimized at 18 Health Facilities for  2014/15 to increase birth registration </a:t>
            </a:r>
            <a:r>
              <a:rPr lang="en-US" altLang="en-US" dirty="0"/>
              <a:t>within 30 calendar days of the birth event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1938" y="1249363"/>
          <a:ext cx="8656636" cy="4662486"/>
        </p:xfrm>
        <a:graphic>
          <a:graphicData uri="http://schemas.openxmlformats.org/drawingml/2006/table">
            <a:tbl>
              <a:tblPr/>
              <a:tblGrid>
                <a:gridCol w="3141037"/>
                <a:gridCol w="1199505"/>
                <a:gridCol w="1355404"/>
                <a:gridCol w="1412715"/>
                <a:gridCol w="1547975"/>
              </a:tblGrid>
              <a:tr h="60677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OFFICE/HEALTH FACILITY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2014/15 QUARTER 1 ACTUALS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2015/16 QUARTER 1 ACTUALS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DIFFERENCE BETWEEN 2014/15 &amp; 2015/16 QUARTER 1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GROOTE SCHUUR HOSPITAL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283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434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GUGULETHU MOU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401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898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497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HANOVER PARK CHC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KHAYELITSHA CHC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396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347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-49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KHAYELITSHA MOU SITE B CHC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472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MACASSAR CHC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219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219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MITCHELLS PLAIN MEDICAL CENTRE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MITCHELLS PLAIN MOU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401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1007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606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MOWBRAY MATERNITY HOSPITAL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1448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595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-853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SOMERSET HOSPITAL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818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954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TYGERBERG HOSPITAL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314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203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-111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WESFLEUR HOSPITAL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-19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PAARL HOSPITAL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Winelands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403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697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294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WORCESTER HOSPITAL (EBEN DONGES)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Winelands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-87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GEORGE HOSPITAL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Eden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702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494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KNYSNA HOSPITAL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Eden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276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304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OUDTSHOORN PROVINCIAL HOSPITAL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Eden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SWARTLAND HOSPITAL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West Coast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-29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18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Optimized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Health Facilities</a:t>
                      </a:r>
                    </a:p>
                  </a:txBody>
                  <a:tcPr marL="5494" marR="5494" marT="549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94" marR="5494" marT="54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5967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7519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1552</a:t>
                      </a:r>
                    </a:p>
                  </a:txBody>
                  <a:tcPr marL="5494" marR="5494" marT="5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3675" y="552450"/>
            <a:ext cx="8809038" cy="276225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mtClean="0"/>
              <a:t>Reasons for not achieving 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120650" y="828675"/>
            <a:ext cx="88820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ts val="1950"/>
              </a:spcBef>
              <a:spcAft>
                <a:spcPts val="538"/>
              </a:spcAft>
              <a:buClr>
                <a:srgbClr val="7D0900"/>
              </a:buClr>
              <a:tabLst>
                <a:tab pos="177800" algn="l"/>
                <a:tab pos="444500" algn="l"/>
              </a:tabLst>
            </a:pPr>
            <a:endParaRPr lang="en-ZA" altLang="en-US">
              <a:solidFill>
                <a:srgbClr val="000000"/>
              </a:solidFill>
            </a:endParaRPr>
          </a:p>
          <a:p>
            <a:pPr algn="just" eaLnBrk="0" hangingPunct="0">
              <a:spcBef>
                <a:spcPts val="1950"/>
              </a:spcBef>
              <a:spcAft>
                <a:spcPts val="538"/>
              </a:spcAft>
              <a:buClr>
                <a:srgbClr val="7D0900"/>
              </a:buClr>
              <a:tabLst>
                <a:tab pos="177800" algn="l"/>
                <a:tab pos="444500" algn="l"/>
              </a:tabLst>
            </a:pPr>
            <a:endParaRPr lang="en-ZA" altLang="en-US">
              <a:solidFill>
                <a:srgbClr val="000000"/>
              </a:solidFill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31788" y="1522413"/>
            <a:ext cx="84010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6075" indent="-288925" eaLnBrk="1" hangingPunct="1">
              <a:buClr>
                <a:srgbClr val="7D0900"/>
              </a:buClr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Action Plan developed for last quarter of 2014/15 – only had 2 weeks in March 2015 for practical implementation</a:t>
            </a:r>
          </a:p>
          <a:p>
            <a:pPr marL="346075" indent="-288925" eaLnBrk="1" hangingPunct="1">
              <a:buClr>
                <a:srgbClr val="7D0900"/>
              </a:buClr>
              <a:buFont typeface="Arial" charset="0"/>
              <a:buChar char="•"/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346075" indent="-288925" eaLnBrk="1" hangingPunct="1">
              <a:buClr>
                <a:srgbClr val="7D0900"/>
              </a:buClr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</a:rPr>
              <a:t>Mobile Offices deployed </a:t>
            </a:r>
            <a:r>
              <a:rPr lang="en-US" altLang="en-US" dirty="0" smtClean="0">
                <a:solidFill>
                  <a:srgbClr val="000000"/>
                </a:solidFill>
              </a:rPr>
              <a:t>at Health Facility were discontinued </a:t>
            </a:r>
          </a:p>
          <a:p>
            <a:pPr marL="346075" indent="-288925" eaLnBrk="1" hangingPunct="1">
              <a:buClr>
                <a:srgbClr val="7D0900"/>
              </a:buClr>
              <a:buFont typeface="Arial" charset="0"/>
              <a:buChar char="•"/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346075" indent="-288925" eaLnBrk="1" hangingPunct="1">
              <a:buClr>
                <a:srgbClr val="7D0900"/>
              </a:buClr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DHA  </a:t>
            </a:r>
            <a:r>
              <a:rPr lang="en-US" altLang="en-US" b="1" dirty="0" smtClean="0">
                <a:solidFill>
                  <a:srgbClr val="000000"/>
                </a:solidFill>
              </a:rPr>
              <a:t>evicted at health facilities </a:t>
            </a:r>
            <a:r>
              <a:rPr lang="en-US" altLang="en-US" dirty="0" smtClean="0">
                <a:solidFill>
                  <a:srgbClr val="000000"/>
                </a:solidFill>
              </a:rPr>
              <a:t>i.e. Vredendal  Hospital connected  2013/14</a:t>
            </a:r>
          </a:p>
          <a:p>
            <a:pPr marL="346075" indent="-288925" eaLnBrk="1" hangingPunct="1">
              <a:buClr>
                <a:srgbClr val="7D0900"/>
              </a:buClr>
              <a:buFont typeface="Arial" charset="0"/>
              <a:buChar char="•"/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346075" indent="-288925" eaLnBrk="1" hangingPunct="1">
              <a:buClr>
                <a:srgbClr val="7D0900"/>
              </a:buClr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Some health facilities could not provide DHA with </a:t>
            </a:r>
            <a:r>
              <a:rPr lang="en-US" altLang="en-US" b="1" dirty="0" smtClean="0">
                <a:solidFill>
                  <a:srgbClr val="000000"/>
                </a:solidFill>
              </a:rPr>
              <a:t>office space </a:t>
            </a:r>
            <a:r>
              <a:rPr lang="en-US" altLang="en-US" dirty="0" smtClean="0">
                <a:solidFill>
                  <a:srgbClr val="000000"/>
                </a:solidFill>
              </a:rPr>
              <a:t>i.e. Stellenbosch  </a:t>
            </a:r>
          </a:p>
          <a:p>
            <a:pPr marL="346075" indent="-55563" eaLnBrk="1" hangingPunct="1">
              <a:buClr>
                <a:srgbClr val="7D0900"/>
              </a:buCl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  and Kingsbury  Hospitals</a:t>
            </a:r>
          </a:p>
          <a:p>
            <a:pPr marL="346075" indent="-288925" eaLnBrk="1" hangingPunct="1">
              <a:buClr>
                <a:srgbClr val="7D0900"/>
              </a:buClr>
              <a:buFont typeface="Arial" charset="0"/>
              <a:buChar char="•"/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346075" indent="-288925" eaLnBrk="1" hangingPunct="1">
              <a:buClr>
                <a:srgbClr val="7D0900"/>
              </a:buClr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There was no replacement for hospital clerk on maternity leave i.e. Worcester </a:t>
            </a:r>
            <a:r>
              <a:rPr lang="en-US" altLang="en-US" dirty="0" err="1" smtClean="0">
                <a:solidFill>
                  <a:srgbClr val="000000"/>
                </a:solidFill>
              </a:rPr>
              <a:t>Mediclinic</a:t>
            </a:r>
            <a:r>
              <a:rPr lang="en-US" altLang="en-US" dirty="0" smtClean="0">
                <a:solidFill>
                  <a:srgbClr val="000000"/>
                </a:solidFill>
              </a:rPr>
              <a:t>, Worcester (</a:t>
            </a:r>
            <a:r>
              <a:rPr lang="en-US" altLang="en-US" dirty="0" err="1" smtClean="0">
                <a:solidFill>
                  <a:srgbClr val="000000"/>
                </a:solidFill>
              </a:rPr>
              <a:t>Eben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</a:rPr>
              <a:t>Donges</a:t>
            </a:r>
            <a:r>
              <a:rPr lang="en-US" altLang="en-US" dirty="0" smtClean="0">
                <a:solidFill>
                  <a:srgbClr val="000000"/>
                </a:solidFill>
              </a:rPr>
              <a:t>) and Montagu Hospital</a:t>
            </a:r>
          </a:p>
          <a:p>
            <a:pPr eaLnBrk="1" hangingPunct="1">
              <a:buClr>
                <a:srgbClr val="7D0900"/>
              </a:buClr>
              <a:buFont typeface="Arial" charset="0"/>
              <a:buChar char="•"/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7D0900"/>
              </a:buClr>
              <a:defRPr/>
            </a:pPr>
            <a:endParaRPr lang="en-US" alt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772150" y="125413"/>
            <a:ext cx="234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 </a:t>
            </a: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138113" y="944563"/>
            <a:ext cx="868680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90000"/>
              </a:spcBef>
              <a:buClr>
                <a:srgbClr val="7D0900"/>
              </a:buClr>
              <a:buFont typeface="Arial" charset="0"/>
              <a:buChar char="•"/>
            </a:pPr>
            <a:r>
              <a:rPr lang="en-ZA" b="1" dirty="0">
                <a:solidFill>
                  <a:srgbClr val="000000"/>
                </a:solidFill>
              </a:rPr>
              <a:t>Staff report directly </a:t>
            </a:r>
            <a:r>
              <a:rPr lang="en-ZA" dirty="0">
                <a:solidFill>
                  <a:srgbClr val="000000"/>
                </a:solidFill>
              </a:rPr>
              <a:t>at on-line health facilities 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90000"/>
              </a:spcBef>
              <a:buClr>
                <a:srgbClr val="7D0900"/>
              </a:buClr>
              <a:buFont typeface="Arial" charset="0"/>
              <a:buChar char="•"/>
            </a:pPr>
            <a:r>
              <a:rPr lang="en-ZA" dirty="0">
                <a:solidFill>
                  <a:srgbClr val="000000"/>
                </a:solidFill>
              </a:rPr>
              <a:t>Management to monitor processes to ensure </a:t>
            </a:r>
            <a:r>
              <a:rPr lang="en-ZA" b="1" dirty="0">
                <a:solidFill>
                  <a:srgbClr val="000000"/>
                </a:solidFill>
              </a:rPr>
              <a:t>follow up on with clients </a:t>
            </a:r>
            <a:r>
              <a:rPr lang="en-ZA" dirty="0">
                <a:solidFill>
                  <a:srgbClr val="000000"/>
                </a:solidFill>
              </a:rPr>
              <a:t>that have been discharged from health facilities without registering birth of child.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90000"/>
              </a:spcBef>
              <a:buClr>
                <a:srgbClr val="7D0900"/>
              </a:buClr>
              <a:buFont typeface="Arial" charset="0"/>
              <a:buChar char="•"/>
            </a:pPr>
            <a:r>
              <a:rPr lang="en-ZA" dirty="0">
                <a:solidFill>
                  <a:srgbClr val="000000"/>
                </a:solidFill>
              </a:rPr>
              <a:t>Improve </a:t>
            </a:r>
            <a:r>
              <a:rPr lang="en-ZA" b="1" dirty="0">
                <a:solidFill>
                  <a:srgbClr val="000000"/>
                </a:solidFill>
              </a:rPr>
              <a:t>awareness programmes </a:t>
            </a:r>
            <a:r>
              <a:rPr lang="en-ZA" dirty="0">
                <a:solidFill>
                  <a:srgbClr val="000000"/>
                </a:solidFill>
              </a:rPr>
              <a:t>at health facilities and clinics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90000"/>
              </a:spcBef>
              <a:buClr>
                <a:srgbClr val="7D0900"/>
              </a:buClr>
              <a:buFont typeface="Arial" charset="0"/>
              <a:buChar char="•"/>
            </a:pPr>
            <a:r>
              <a:rPr lang="en-ZA" dirty="0">
                <a:solidFill>
                  <a:srgbClr val="000000"/>
                </a:solidFill>
              </a:rPr>
              <a:t>In areas where health facilities are in close proximity of offices (5 km radius), clients  are </a:t>
            </a:r>
            <a:r>
              <a:rPr lang="en-ZA" b="1" dirty="0">
                <a:solidFill>
                  <a:srgbClr val="000000"/>
                </a:solidFill>
              </a:rPr>
              <a:t>advised/requested to register at  those health facilities</a:t>
            </a:r>
            <a:r>
              <a:rPr lang="en-ZA" dirty="0">
                <a:solidFill>
                  <a:srgbClr val="000000"/>
                </a:solidFill>
              </a:rPr>
              <a:t>.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90000"/>
              </a:spcBef>
              <a:buClr>
                <a:srgbClr val="7D0900"/>
              </a:buCl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Permanent hospital clerk to be appointed as soon as possible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90000"/>
              </a:spcBef>
              <a:buClr>
                <a:srgbClr val="7D0900"/>
              </a:buCl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Handed out pamphlets at mobile venues and other business units.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90000"/>
              </a:spcBef>
              <a:buClr>
                <a:srgbClr val="7D0900"/>
              </a:buCl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Promote the importance of birth registration within  30 days at </a:t>
            </a:r>
            <a:r>
              <a:rPr lang="en-US" b="1" dirty="0">
                <a:solidFill>
                  <a:srgbClr val="000000"/>
                </a:solidFill>
              </a:rPr>
              <a:t>Stakeholder meetings </a:t>
            </a:r>
            <a:r>
              <a:rPr lang="en-US" dirty="0">
                <a:solidFill>
                  <a:srgbClr val="000000"/>
                </a:solidFill>
              </a:rPr>
              <a:t>for further dissemination to communities.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90000"/>
              </a:spcBef>
              <a:buClr>
                <a:srgbClr val="7D0900"/>
              </a:buCl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Request office space, within health facilities, </a:t>
            </a:r>
            <a:r>
              <a:rPr lang="en-US" b="1" dirty="0">
                <a:solidFill>
                  <a:srgbClr val="000000"/>
                </a:solidFill>
              </a:rPr>
              <a:t>closer to maternity ward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90000"/>
              </a:spcBef>
              <a:buClr>
                <a:srgbClr val="7D0900"/>
              </a:buCl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Official to </a:t>
            </a:r>
            <a:r>
              <a:rPr lang="en-US" b="1" dirty="0">
                <a:solidFill>
                  <a:srgbClr val="000000"/>
                </a:solidFill>
              </a:rPr>
              <a:t>visit health facilities on Saturdays </a:t>
            </a:r>
            <a:r>
              <a:rPr lang="en-US" dirty="0">
                <a:solidFill>
                  <a:srgbClr val="000000"/>
                </a:solidFill>
              </a:rPr>
              <a:t>to register babies.   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90000"/>
              </a:spcBef>
              <a:buClr>
                <a:srgbClr val="7D0900"/>
              </a:buCl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Managers to monitor Hospital Maternity Register  in order to remind  clients about birth registration that must still be done within 30days.</a:t>
            </a:r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234950" y="76200"/>
            <a:ext cx="5227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/>
              <a:t>Provincial Action Plan to mitigate challenges</a:t>
            </a:r>
            <a:r>
              <a:rPr lang="en-US" b="1"/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3675" y="561975"/>
            <a:ext cx="8809038" cy="533400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1800" smtClean="0"/>
              <a:t>PROPOSED HEALTH FACILITIES OPTIMIZED FOR 2015/16 FY</a:t>
            </a:r>
            <a:br>
              <a:rPr lang="en-US" altLang="en-US" sz="1800" smtClean="0"/>
            </a:br>
            <a:endParaRPr lang="en-US" altLang="en-US" sz="1800" smtClean="0"/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120650" y="828675"/>
            <a:ext cx="88820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ts val="1950"/>
              </a:spcBef>
              <a:spcAft>
                <a:spcPts val="538"/>
              </a:spcAft>
              <a:buClr>
                <a:srgbClr val="7D0900"/>
              </a:buClr>
              <a:tabLst>
                <a:tab pos="177800" algn="l"/>
                <a:tab pos="444500" algn="l"/>
              </a:tabLst>
            </a:pPr>
            <a:endParaRPr lang="en-ZA" altLang="en-US">
              <a:solidFill>
                <a:srgbClr val="000000"/>
              </a:solidFill>
            </a:endParaRPr>
          </a:p>
          <a:p>
            <a:pPr algn="just" eaLnBrk="0" hangingPunct="0">
              <a:spcBef>
                <a:spcPts val="1950"/>
              </a:spcBef>
              <a:spcAft>
                <a:spcPts val="538"/>
              </a:spcAft>
              <a:buClr>
                <a:srgbClr val="7D0900"/>
              </a:buClr>
              <a:tabLst>
                <a:tab pos="177800" algn="l"/>
                <a:tab pos="444500" algn="l"/>
              </a:tabLst>
            </a:pPr>
            <a:endParaRPr lang="en-ZA" altLang="en-US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370253"/>
              </p:ext>
            </p:extLst>
          </p:nvPr>
        </p:nvGraphicFramePr>
        <p:xfrm>
          <a:off x="239713" y="1454150"/>
          <a:ext cx="8643937" cy="4073525"/>
        </p:xfrm>
        <a:graphic>
          <a:graphicData uri="http://schemas.openxmlformats.org/drawingml/2006/table">
            <a:tbl>
              <a:tblPr/>
              <a:tblGrid>
                <a:gridCol w="5163045"/>
                <a:gridCol w="3480892"/>
              </a:tblGrid>
              <a:tr h="569030"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FACILITY OPTIMIZATION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2015/16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ZA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6600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HERMANUS PROVINCIAL HOSPITAL</a:t>
                      </a:r>
                    </a:p>
                  </a:txBody>
                  <a:tcPr marL="9523" marR="9523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Permanent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level 5 hospital clerk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0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STELLENBOSCH HOSPITAL</a:t>
                      </a:r>
                    </a:p>
                  </a:txBody>
                  <a:tcPr marL="9523" marR="9523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Permanent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level 5 hospital clerk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0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MICHAEL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MAPONGWANA CHC</a:t>
                      </a:r>
                    </a:p>
                  </a:txBody>
                  <a:tcPr marL="9523" marR="9523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Permanent level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 FOC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6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DELFT MOU (Cape Metro)</a:t>
                      </a:r>
                    </a:p>
                  </a:txBody>
                  <a:tcPr marL="9523" marR="9523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Code to be requested by the DMO</a:t>
                      </a:r>
                    </a:p>
                  </a:txBody>
                  <a:tcPr marL="9523" marR="9523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6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KRAAIFONTEIN HOSPITAL (Cape Metro)</a:t>
                      </a:r>
                    </a:p>
                  </a:txBody>
                  <a:tcPr marL="9523" marR="9523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Code to be requested by the DMO</a:t>
                      </a:r>
                    </a:p>
                  </a:txBody>
                  <a:tcPr marL="9523" marR="9523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MITCHELLS PLAIN DISTRICT HOSPITAL (LENTEGUER) (Cape Metro)</a:t>
                      </a:r>
                    </a:p>
                  </a:txBody>
                  <a:tcPr marL="9523" marR="9523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Code to be requested by the DMO</a:t>
                      </a:r>
                    </a:p>
                  </a:txBody>
                  <a:tcPr marL="9523" marR="9523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19075" y="201613"/>
            <a:ext cx="8647113" cy="274637"/>
          </a:xfrm>
        </p:spPr>
        <p:txBody>
          <a:bodyPr/>
          <a:lstStyle/>
          <a:p>
            <a:r>
              <a:rPr lang="en-ZA" smtClean="0"/>
              <a:t>Accommodation Status Report on leases:  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9075" y="531813"/>
            <a:ext cx="87058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b="1" u="sng" dirty="0"/>
              <a:t>WC Province –currently occupy :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/>
              <a:t>21 private properties and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/>
              <a:t>3 state owned (Stellenbosch, Customs House, Khayelithsa Office) </a:t>
            </a:r>
          </a:p>
          <a:p>
            <a:pPr>
              <a:defRPr/>
            </a:pPr>
            <a:endParaRPr lang="en-US" sz="1400" b="1" u="sng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b="1" dirty="0"/>
              <a:t>Challenges: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/>
              <a:t>Landlords refusing to do maintenance and repairs</a:t>
            </a:r>
            <a:r>
              <a:rPr lang="en-US" sz="1400" dirty="0"/>
              <a:t>  as per lease agreements – OHS risks, buildings becoming dilapidated i.e. Mitchells Plain and Bellville Office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/>
              <a:t>Insufficient office space </a:t>
            </a:r>
            <a:r>
              <a:rPr lang="en-US" sz="1400" dirty="0"/>
              <a:t>at  </a:t>
            </a:r>
            <a:r>
              <a:rPr lang="en-US" sz="1400" dirty="0" err="1"/>
              <a:t>Citrusdal</a:t>
            </a:r>
            <a:r>
              <a:rPr lang="en-US" sz="1400" dirty="0"/>
              <a:t>, Laingsburg, Cape Town International Airport and Paarl Offices – processes started for procurement of increased office space.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b="1" dirty="0"/>
              <a:t>Going forward: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/>
              <a:t>Relocation  of  the Mitchells Plain Office to alternative premises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/>
              <a:t>Refurbishment of </a:t>
            </a:r>
            <a:r>
              <a:rPr lang="en-US" sz="1400" dirty="0" err="1"/>
              <a:t>Stellenbosh</a:t>
            </a:r>
            <a:r>
              <a:rPr lang="en-US" sz="1400" dirty="0"/>
              <a:t> Office  - land restitution claim  resolved.</a:t>
            </a:r>
          </a:p>
          <a:p>
            <a:pPr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6"/>
          <p:cNvSpPr txBox="1">
            <a:spLocks noChangeArrowheads="1"/>
          </p:cNvSpPr>
          <p:nvPr/>
        </p:nvSpPr>
        <p:spPr bwMode="auto">
          <a:xfrm>
            <a:off x="193675" y="92075"/>
            <a:ext cx="8229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en-US" sz="1800" b="1"/>
              <a:t>Table of Content continued</a:t>
            </a:r>
          </a:p>
        </p:txBody>
      </p:sp>
      <p:pic>
        <p:nvPicPr>
          <p:cNvPr id="5123" name="Picture 4" descr="home aff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53975"/>
            <a:ext cx="11350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5413" y="2493963"/>
          <a:ext cx="8880475" cy="2826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7415"/>
                <a:gridCol w="1083060"/>
              </a:tblGrid>
              <a:tr h="38775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Provincial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Specific Projects: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Slide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nr: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437994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 Query Management</a:t>
                      </a:r>
                    </a:p>
                    <a:p>
                      <a:endParaRPr lang="en-US" sz="1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  Telephone Monitoring Project </a:t>
                      </a:r>
                    </a:p>
                    <a:p>
                      <a:endParaRPr lang="en-US" sz="1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 Provincial implementation  and monitoring plan for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Moetapele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Initiative</a:t>
                      </a:r>
                    </a:p>
                    <a:p>
                      <a:endParaRPr lang="en-US" sz="1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11. LRB outreach Programmes for farming communities </a:t>
                      </a:r>
                    </a:p>
                    <a:p>
                      <a:pPr marL="623888" indent="-333375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Outreach programmes co-ordinated by DHA Youth Forum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12. Public Service Week Plan of Action – September 2015</a:t>
                      </a:r>
                    </a:p>
                    <a:p>
                      <a:endParaRPr lang="en-US" sz="1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6838" y="623888"/>
          <a:ext cx="8897937" cy="173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3212"/>
                <a:gridCol w="1084725"/>
              </a:tblGrid>
              <a:tr h="57943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Overview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of Provincial  Performance in relation to operations and Annual Performance Plan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Slide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nr: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15887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Progress Refugee Centre </a:t>
                      </a:r>
                    </a:p>
                    <a:p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Progress Cape Town Port Control Centre  </a:t>
                      </a:r>
                    </a:p>
                    <a:p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Progress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APP targets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2015/2016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781175" y="2732088"/>
            <a:ext cx="4714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/>
              <a:t>3. Capacity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7"/>
          <p:cNvSpPr>
            <a:spLocks noChangeArrowheads="1"/>
          </p:cNvSpPr>
          <p:nvPr/>
        </p:nvSpPr>
        <p:spPr bwMode="auto">
          <a:xfrm>
            <a:off x="246063" y="596900"/>
            <a:ext cx="86471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ZA" b="1" dirty="0">
                <a:solidFill>
                  <a:srgbClr val="000000"/>
                </a:solidFill>
              </a:rPr>
              <a:t>PROVINCIAL CAPACITY AS AT END </a:t>
            </a:r>
            <a:r>
              <a:rPr lang="en-ZA" b="1" dirty="0" smtClean="0">
                <a:solidFill>
                  <a:srgbClr val="000000"/>
                </a:solidFill>
              </a:rPr>
              <a:t>AUGUST </a:t>
            </a:r>
            <a:r>
              <a:rPr lang="en-ZA" b="1" dirty="0">
                <a:solidFill>
                  <a:srgbClr val="000000"/>
                </a:solidFill>
              </a:rPr>
              <a:t>2015 – FILLED AND VACANT FUNDED POSTS</a:t>
            </a:r>
            <a:endParaRPr lang="en-GB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987664"/>
              </p:ext>
            </p:extLst>
          </p:nvPr>
        </p:nvGraphicFramePr>
        <p:xfrm>
          <a:off x="246063" y="2011363"/>
          <a:ext cx="2822575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951"/>
                <a:gridCol w="1267624"/>
              </a:tblGrid>
              <a:tr h="37185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Recruitment stats for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8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Promotions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46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New appointments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220171"/>
              </p:ext>
            </p:extLst>
          </p:nvPr>
        </p:nvGraphicFramePr>
        <p:xfrm>
          <a:off x="246063" y="971550"/>
          <a:ext cx="8647113" cy="760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5699"/>
                <a:gridCol w="3230243"/>
                <a:gridCol w="2261171"/>
              </a:tblGrid>
              <a:tr h="253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TOTAL ESTABLISHMENT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TOTAL FILLED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VACANT FUNDED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53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628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Capacity Rate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94.01%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5.99%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6063" y="3244850"/>
            <a:ext cx="8647112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Provincial Management acknowledged the need for Immigration capacity in all Districts and therefore reprioritized posts to areas where capacity constraints was experienced: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2x Immigration Officer posts from Paarl Office to George Office.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Province was </a:t>
            </a:r>
            <a:r>
              <a:rPr lang="en-US" dirty="0" smtClean="0"/>
              <a:t>allocated with </a:t>
            </a:r>
            <a:r>
              <a:rPr lang="en-US" dirty="0"/>
              <a:t>an additional 13 x Immigration Officer and 2 x ASD: Immigration posts.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9 x Immigration Officers (2 declined) and 2 x ASD: Immigration posts were filled in areas where no capacity existed i.e. Caledon, Worcester, Beaufort West, Mosselbay and Vredendal.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665163" y="69850"/>
            <a:ext cx="796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/>
              <a:t>Staff profile as at end June 2015: </a:t>
            </a:r>
            <a:endParaRPr lang="en-ZA" sz="2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769475" y="1363663"/>
          <a:ext cx="207964" cy="365128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3651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282" marR="91282" marT="45404" marB="45404">
                    <a:lnL w="6350" cmpd="sng">
                      <a:solidFill>
                        <a:schemeClr val="tx1"/>
                      </a:solidFill>
                      <a:prstDash val="solid"/>
                    </a:lnL>
                    <a:lnR w="6350" cmpd="sng">
                      <a:solidFill>
                        <a:schemeClr val="tx1"/>
                      </a:solidFill>
                      <a:prstDash val="solid"/>
                    </a:lnR>
                    <a:lnT w="6350" cmpd="sng">
                      <a:solidFill>
                        <a:schemeClr val="tx1"/>
                      </a:solidFill>
                      <a:prstDash val="solid"/>
                    </a:lnT>
                    <a:lnB w="63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13135"/>
              </p:ext>
            </p:extLst>
          </p:nvPr>
        </p:nvGraphicFramePr>
        <p:xfrm>
          <a:off x="138113" y="566738"/>
          <a:ext cx="8728796" cy="1618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6278"/>
                <a:gridCol w="646779"/>
                <a:gridCol w="667433"/>
                <a:gridCol w="533544"/>
                <a:gridCol w="650665"/>
                <a:gridCol w="611624"/>
                <a:gridCol w="569604"/>
                <a:gridCol w="631433"/>
                <a:gridCol w="480963"/>
                <a:gridCol w="514483"/>
                <a:gridCol w="632391"/>
                <a:gridCol w="463080"/>
                <a:gridCol w="477378"/>
                <a:gridCol w="603141"/>
              </a:tblGrid>
              <a:tr h="5518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OFFICE PER SALARY LEVEL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AFRICAN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COLOURED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INDIAN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WHITE 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PEOPLE WITH DISABILITY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FEMALE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MALE 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FEMALE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MALE 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FEMALE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MALE 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FEMALE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MALE 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WESTERN CAPE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Percentage Representation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56.50%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32.67%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0.67%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10.17%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3.33%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529531"/>
              </p:ext>
            </p:extLst>
          </p:nvPr>
        </p:nvGraphicFramePr>
        <p:xfrm>
          <a:off x="125413" y="3357378"/>
          <a:ext cx="8512175" cy="973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976"/>
                <a:gridCol w="1568556"/>
                <a:gridCol w="1704110"/>
                <a:gridCol w="1815565"/>
                <a:gridCol w="2540968"/>
              </a:tblGrid>
              <a:tr h="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Comparative </a:t>
                      </a:r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analysis of EE targets </a:t>
                      </a:r>
                      <a:r>
                        <a:rPr lang="en-US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from June 2012 to June 2015</a:t>
                      </a:r>
                    </a:p>
                  </a:txBody>
                  <a:tcPr marL="9524" marR="9524" marT="95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046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June 2012 data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June 2013 data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June 2014 data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June 2015 data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6515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Disabled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persons =  1,4%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persons = 1,94%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persons =2.3%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persons =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3.33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926" name="TextBox 4"/>
          <p:cNvSpPr txBox="1">
            <a:spLocks noChangeArrowheads="1"/>
          </p:cNvSpPr>
          <p:nvPr/>
        </p:nvSpPr>
        <p:spPr bwMode="auto">
          <a:xfrm>
            <a:off x="220518" y="2484006"/>
            <a:ext cx="46297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u="sng" dirty="0" smtClean="0"/>
              <a:t>Gender:</a:t>
            </a:r>
            <a:r>
              <a:rPr lang="en-US" b="1" dirty="0" smtClean="0"/>
              <a:t> Female: 378 (63%)     Male: 222 (37%)</a:t>
            </a:r>
          </a:p>
          <a:p>
            <a:pPr eaLnBrk="1" hangingPunct="1"/>
            <a:r>
              <a:rPr lang="en-US" b="1" dirty="0" smtClean="0"/>
              <a:t> </a:t>
            </a:r>
          </a:p>
          <a:p>
            <a:pPr eaLnBrk="1" hangingPunct="1"/>
            <a:r>
              <a:rPr lang="en-US" b="1" dirty="0" smtClean="0"/>
              <a:t>Staff </a:t>
            </a:r>
            <a:r>
              <a:rPr lang="en-US" b="1" dirty="0"/>
              <a:t>profile persons with disability: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412813"/>
              </p:ext>
            </p:extLst>
          </p:nvPr>
        </p:nvGraphicFramePr>
        <p:xfrm>
          <a:off x="319087" y="5084279"/>
          <a:ext cx="2222500" cy="1463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1558"/>
                <a:gridCol w="720942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Level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Nr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9-10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4959" name="TextBox 7"/>
          <p:cNvSpPr txBox="1">
            <a:spLocks noChangeArrowheads="1"/>
          </p:cNvSpPr>
          <p:nvPr/>
        </p:nvSpPr>
        <p:spPr bwMode="auto">
          <a:xfrm>
            <a:off x="220518" y="4582822"/>
            <a:ext cx="2390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/>
              <a:t>Distribution per post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77813" y="166688"/>
            <a:ext cx="8647112" cy="276225"/>
          </a:xfrm>
        </p:spPr>
        <p:txBody>
          <a:bodyPr/>
          <a:lstStyle/>
          <a:p>
            <a:r>
              <a:rPr lang="en-ZA" smtClean="0"/>
              <a:t>Training &amp; Capacity building</a:t>
            </a: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277813" y="635000"/>
            <a:ext cx="76469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ZA" b="1" u="sng" dirty="0" smtClean="0">
                <a:latin typeface="+mn-lt"/>
              </a:rPr>
              <a:t>SKILLS GAPS:</a:t>
            </a:r>
          </a:p>
          <a:p>
            <a:pPr eaLnBrk="1" hangingPunct="1">
              <a:defRPr/>
            </a:pPr>
            <a:endParaRPr lang="en-ZA" b="1" u="sng" dirty="0" smtClean="0"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ZA" dirty="0" smtClean="0">
                <a:latin typeface="+mn-lt"/>
              </a:rPr>
              <a:t> Report Writing = </a:t>
            </a:r>
            <a:r>
              <a:rPr lang="en-ZA" b="1" dirty="0" smtClean="0">
                <a:latin typeface="+mn-lt"/>
              </a:rPr>
              <a:t>1</a:t>
            </a:r>
          </a:p>
          <a:p>
            <a:pPr eaLnBrk="1" hangingPunct="1">
              <a:defRPr/>
            </a:pPr>
            <a:endParaRPr lang="en-ZA" dirty="0" smtClean="0"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ZA" dirty="0" smtClean="0">
                <a:latin typeface="+mn-lt"/>
              </a:rPr>
              <a:t> Conflict Management = </a:t>
            </a:r>
            <a:r>
              <a:rPr lang="en-ZA" b="1" dirty="0" smtClean="0">
                <a:latin typeface="+mn-lt"/>
              </a:rPr>
              <a:t>39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ZA" dirty="0"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ZA" dirty="0" smtClean="0">
                <a:latin typeface="+mn-lt"/>
              </a:rPr>
              <a:t>Diversity Training – </a:t>
            </a:r>
            <a:r>
              <a:rPr lang="en-ZA" b="1" dirty="0" smtClean="0">
                <a:latin typeface="+mn-lt"/>
              </a:rPr>
              <a:t>planned for September 2015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ZA" dirty="0"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ZA" dirty="0" smtClean="0">
                <a:latin typeface="+mn-lt"/>
              </a:rPr>
              <a:t>OPSCO Training for all Office and  line managers = </a:t>
            </a:r>
            <a:r>
              <a:rPr lang="en-ZA" b="1" dirty="0" smtClean="0">
                <a:latin typeface="+mn-lt"/>
              </a:rPr>
              <a:t>28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ZA" dirty="0"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ZA" dirty="0" smtClean="0">
                <a:latin typeface="+mn-lt"/>
              </a:rPr>
              <a:t>Soft </a:t>
            </a:r>
            <a:r>
              <a:rPr lang="en-ZA" dirty="0">
                <a:latin typeface="+mn-lt"/>
              </a:rPr>
              <a:t>S</a:t>
            </a:r>
            <a:r>
              <a:rPr lang="en-ZA" dirty="0" smtClean="0">
                <a:latin typeface="+mn-lt"/>
              </a:rPr>
              <a:t>kills Training = </a:t>
            </a:r>
            <a:r>
              <a:rPr lang="en-ZA" b="1" dirty="0" smtClean="0">
                <a:latin typeface="+mn-lt"/>
              </a:rPr>
              <a:t>12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ZA" dirty="0"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ZA" dirty="0" smtClean="0">
                <a:latin typeface="+mn-lt"/>
              </a:rPr>
              <a:t>CIP = </a:t>
            </a:r>
            <a:r>
              <a:rPr lang="en-ZA" b="1" dirty="0" smtClean="0">
                <a:latin typeface="+mn-lt"/>
              </a:rPr>
              <a:t>39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ZA" dirty="0"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ZA" dirty="0" smtClean="0">
                <a:latin typeface="+mn-lt"/>
              </a:rPr>
              <a:t>Risk Management = </a:t>
            </a:r>
            <a:r>
              <a:rPr lang="en-ZA" b="1" dirty="0" smtClean="0">
                <a:latin typeface="+mn-lt"/>
              </a:rPr>
              <a:t>39</a:t>
            </a:r>
          </a:p>
          <a:p>
            <a:pPr eaLnBrk="1" hangingPunct="1">
              <a:defRPr/>
            </a:pPr>
            <a:endParaRPr lang="en-ZA" dirty="0" smtClean="0"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ZA" dirty="0">
                <a:latin typeface="+mn-lt"/>
              </a:rPr>
              <a:t> </a:t>
            </a:r>
            <a:r>
              <a:rPr lang="en-ZA" dirty="0" smtClean="0">
                <a:latin typeface="+mn-lt"/>
              </a:rPr>
              <a:t>Computer skills – advanced Excel – Computer Training Centre in process of being established at Cape Town Office </a:t>
            </a:r>
          </a:p>
          <a:p>
            <a:pPr eaLnBrk="1" hangingPunct="1">
              <a:defRPr/>
            </a:pPr>
            <a:endParaRPr lang="en-ZA" dirty="0" smtClean="0">
              <a:latin typeface="+mn-lt"/>
            </a:endParaRPr>
          </a:p>
          <a:p>
            <a:pPr eaLnBrk="1" hangingPunct="1">
              <a:defRPr/>
            </a:pPr>
            <a:endParaRPr lang="en-US" dirty="0" smtClean="0">
              <a:latin typeface="+mn-lt"/>
            </a:endParaRPr>
          </a:p>
          <a:p>
            <a:pPr eaLnBrk="1" hangingPunct="1">
              <a:defRPr/>
            </a:pP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01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1201738" y="2143125"/>
            <a:ext cx="558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 sz="2400"/>
              <a:t>        Employee Wellness Programmes: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49238" y="93663"/>
            <a:ext cx="613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Wellness Programmes concluded Q 1: 2015/2016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933631"/>
              </p:ext>
            </p:extLst>
          </p:nvPr>
        </p:nvGraphicFramePr>
        <p:xfrm>
          <a:off x="111125" y="635000"/>
          <a:ext cx="8839201" cy="3419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50"/>
                <a:gridCol w="3985676"/>
                <a:gridCol w="2069175"/>
              </a:tblGrid>
              <a:tr h="3709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Wellness Activity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Programme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Targeted group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7922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Men's Health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* HIV, TB and chronic disease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management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123 males attended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22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Candlelight Ceremony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Beaufort West in commemoration of  people affected by HIV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21 employees from various offices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1088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Women's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Outreach Programme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* Awareness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on birth registration,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* Not getting involved in marriages of convenience to communities in Plettenberg bay area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35 Community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members and 10 employees from surrounding offices attended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22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Women's Day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Event &amp; Celebration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Women empowerment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Employees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917" name="TextBox 2"/>
          <p:cNvSpPr txBox="1">
            <a:spLocks noChangeArrowheads="1"/>
          </p:cNvSpPr>
          <p:nvPr/>
        </p:nvSpPr>
        <p:spPr bwMode="auto">
          <a:xfrm>
            <a:off x="249237" y="4111625"/>
            <a:ext cx="6110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Madiba</a:t>
            </a:r>
            <a:r>
              <a:rPr lang="en-US" dirty="0"/>
              <a:t> day Projects were conducted at all offices within Districts.</a:t>
            </a:r>
          </a:p>
        </p:txBody>
      </p:sp>
      <p:pic>
        <p:nvPicPr>
          <p:cNvPr id="37918" name="rg_hi" descr="https://encrypted-tbn0.gstatic.com/images?q=tbn:ANd9GcSW3TOPZwF6vXSBcYRgIB1ids-ZZwKuIIpUHov5RYwTByUh6CJL2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" y="4668692"/>
            <a:ext cx="1579563" cy="199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9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2" y="4668693"/>
            <a:ext cx="2964873" cy="199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20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18" y="4668693"/>
            <a:ext cx="3865418" cy="199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49238" y="93663"/>
            <a:ext cx="613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Wellness Programmes concluded Q 1: 2015/2016</a:t>
            </a:r>
          </a:p>
        </p:txBody>
      </p:sp>
      <p:sp>
        <p:nvSpPr>
          <p:cNvPr id="37917" name="TextBox 2"/>
          <p:cNvSpPr txBox="1">
            <a:spLocks noChangeArrowheads="1"/>
          </p:cNvSpPr>
          <p:nvPr/>
        </p:nvSpPr>
        <p:spPr bwMode="auto">
          <a:xfrm>
            <a:off x="1232910" y="952788"/>
            <a:ext cx="6110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Madiba</a:t>
            </a:r>
            <a:r>
              <a:rPr lang="en-US" dirty="0"/>
              <a:t> day Projects were conducted at all offices within Districts.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496292"/>
            <a:ext cx="3519198" cy="282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Documents and Settings\All Users.P-SERIALNO-RD\Desktop\Folders\HRM\Wellness\Wellness Activities 2015\Mandela Day\DSC001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837" y="4433456"/>
            <a:ext cx="5237090" cy="231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23" y="1496293"/>
            <a:ext cx="4580804" cy="282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63513" y="173038"/>
            <a:ext cx="8647112" cy="276225"/>
          </a:xfrm>
        </p:spPr>
        <p:txBody>
          <a:bodyPr/>
          <a:lstStyle/>
          <a:p>
            <a:r>
              <a:rPr lang="en-ZA" smtClean="0"/>
              <a:t>Wellness Programmes: Q 1  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287338" y="477838"/>
            <a:ext cx="869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ZA"/>
          </a:p>
          <a:p>
            <a:pPr eaLnBrk="1" hangingPunct="1"/>
            <a:endParaRPr lang="en-ZA"/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287338" y="596900"/>
            <a:ext cx="27066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Mens Health Programme</a:t>
            </a:r>
            <a:r>
              <a:rPr lang="en-US"/>
              <a:t>  </a:t>
            </a:r>
          </a:p>
        </p:txBody>
      </p:sp>
      <p:pic>
        <p:nvPicPr>
          <p:cNvPr id="3891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915988"/>
            <a:ext cx="3130406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657600"/>
            <a:ext cx="2811463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TextBox 5"/>
          <p:cNvSpPr txBox="1">
            <a:spLocks noChangeArrowheads="1"/>
          </p:cNvSpPr>
          <p:nvPr/>
        </p:nvSpPr>
        <p:spPr bwMode="auto">
          <a:xfrm>
            <a:off x="415925" y="3241675"/>
            <a:ext cx="3863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Candlelight Ceremony Beaufort West </a:t>
            </a:r>
          </a:p>
        </p:txBody>
      </p:sp>
      <p:pic>
        <p:nvPicPr>
          <p:cNvPr id="3892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5" y="915989"/>
            <a:ext cx="1621993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1" name="TextBox 6"/>
          <p:cNvSpPr txBox="1">
            <a:spLocks noChangeArrowheads="1"/>
          </p:cNvSpPr>
          <p:nvPr/>
        </p:nvSpPr>
        <p:spPr bwMode="auto">
          <a:xfrm>
            <a:off x="5361709" y="731838"/>
            <a:ext cx="285677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/>
              <a:t>Womensday</a:t>
            </a:r>
            <a:r>
              <a:rPr lang="en-US" b="1" dirty="0"/>
              <a:t> Celebration &amp; Empowerment Programme</a:t>
            </a:r>
          </a:p>
        </p:txBody>
      </p:sp>
      <p:pic>
        <p:nvPicPr>
          <p:cNvPr id="3892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09" y="3965575"/>
            <a:ext cx="4073236" cy="260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3" name="TextBox 7"/>
          <p:cNvSpPr txBox="1">
            <a:spLocks noChangeArrowheads="1"/>
          </p:cNvSpPr>
          <p:nvPr/>
        </p:nvSpPr>
        <p:spPr bwMode="auto">
          <a:xfrm>
            <a:off x="5113338" y="3579813"/>
            <a:ext cx="3219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Womensday: Voorberg Prison</a:t>
            </a:r>
          </a:p>
        </p:txBody>
      </p:sp>
      <p:pic>
        <p:nvPicPr>
          <p:cNvPr id="38924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7" y="1316038"/>
            <a:ext cx="3453967" cy="209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1201738" y="2143125"/>
            <a:ext cx="5929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 sz="2400"/>
              <a:t>        Eradication of Corruption &amp; Vetting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>
          <a:xfrm>
            <a:off x="304800" y="412750"/>
            <a:ext cx="8229600" cy="639763"/>
          </a:xfrm>
          <a:solidFill>
            <a:schemeClr val="bg1"/>
          </a:solidFill>
        </p:spPr>
        <p:txBody>
          <a:bodyPr/>
          <a:lstStyle/>
          <a:p>
            <a:r>
              <a:rPr lang="en-ZA" smtClean="0"/>
              <a:t>WC  INVESTIGATION OVERVIEW Q1 2015/16</a:t>
            </a:r>
          </a:p>
        </p:txBody>
      </p:sp>
      <p:graphicFrame>
        <p:nvGraphicFramePr>
          <p:cNvPr id="40963" name="Content Placeholder 6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9" name="Chart" r:id="rId4" imgW="8334375" imgH="4629150" progId="Excel.Chart.8">
                  <p:embed/>
                </p:oleObj>
              </mc:Choice>
              <mc:Fallback>
                <p:oleObj name="Chart" r:id="rId4" imgW="8334375" imgH="4629150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458200" cy="4572000"/>
          </a:xfrm>
        </p:spPr>
        <p:txBody>
          <a:bodyPr/>
          <a:lstStyle/>
          <a:p>
            <a:pPr marL="363538" indent="-363538" eaLnBrk="1" hangingPunct="1">
              <a:lnSpc>
                <a:spcPct val="80000"/>
              </a:lnSpc>
              <a:buFontTx/>
              <a:buNone/>
            </a:pPr>
            <a:endParaRPr lang="en-US" sz="2000" smtClean="0">
              <a:solidFill>
                <a:schemeClr val="accent2"/>
              </a:solidFill>
            </a:endParaRPr>
          </a:p>
          <a:p>
            <a:pPr marL="363538" indent="-363538" eaLnBrk="1" hangingPunct="1">
              <a:lnSpc>
                <a:spcPct val="80000"/>
              </a:lnSpc>
              <a:buFontTx/>
              <a:buNone/>
            </a:pPr>
            <a:endParaRPr lang="en-US" sz="2000" smtClean="0">
              <a:solidFill>
                <a:schemeClr val="accent2"/>
              </a:solidFill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09600" y="17526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GB" sz="4400" b="1">
              <a:solidFill>
                <a:schemeClr val="tx2"/>
              </a:solidFill>
              <a:ea typeface="ＭＳ Ｐゴシック" pitchFamily="-85" charset="-128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66800"/>
            <a:ext cx="8229600" cy="4495800"/>
          </a:xfrm>
        </p:spPr>
        <p:txBody>
          <a:bodyPr/>
          <a:lstStyle/>
          <a:p>
            <a:pPr algn="just"/>
            <a:r>
              <a:rPr lang="en-US" sz="3200" smtClean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762000" y="19050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GB" sz="4400" b="1">
              <a:solidFill>
                <a:schemeClr val="tx2"/>
              </a:solidFill>
              <a:ea typeface="ＭＳ Ｐゴシック" pitchFamily="-85" charset="-128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228600" y="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GB" sz="40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73075" y="1371600"/>
            <a:ext cx="7543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eaLnBrk="0" hangingPunct="0">
              <a:spcBef>
                <a:spcPct val="20000"/>
              </a:spcBef>
            </a:pPr>
            <a:r>
              <a:rPr lang="en-US" b="1">
                <a:cs typeface="Times New Roman" pitchFamily="18" charset="0"/>
              </a:rPr>
              <a:t>Vision 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en-US" b="1">
                <a:cs typeface="Times New Roman" pitchFamily="18" charset="0"/>
              </a:rPr>
              <a:t>          </a:t>
            </a:r>
            <a:r>
              <a:rPr lang="en-US">
                <a:cs typeface="Times New Roman" pitchFamily="18" charset="0"/>
              </a:rPr>
              <a:t>A safe, secure South Africa where all of its people are proud of, and value, their identity and citizenship.</a:t>
            </a:r>
          </a:p>
          <a:p>
            <a:pPr marL="609600" indent="-609600" eaLnBrk="0" hangingPunct="0">
              <a:spcBef>
                <a:spcPct val="20000"/>
              </a:spcBef>
            </a:pPr>
            <a:endParaRPr lang="en-US">
              <a:cs typeface="Times New Roman" pitchFamily="18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endParaRPr lang="en-US" b="1">
              <a:cs typeface="Times New Roman" pitchFamily="18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endParaRPr lang="en-US" b="1">
              <a:cs typeface="Times New Roman" pitchFamily="18" charset="0"/>
            </a:endParaRPr>
          </a:p>
          <a:p>
            <a:pPr marL="609600" indent="-609600" algn="ctr" eaLnBrk="0" hangingPunct="0">
              <a:spcBef>
                <a:spcPct val="20000"/>
              </a:spcBef>
            </a:pPr>
            <a:r>
              <a:rPr lang="en-US" b="1">
                <a:cs typeface="Times New Roman" pitchFamily="18" charset="0"/>
              </a:rPr>
              <a:t>Mission 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en-US" b="1">
                <a:cs typeface="Times New Roman" pitchFamily="18" charset="0"/>
              </a:rPr>
              <a:t>         </a:t>
            </a:r>
            <a:r>
              <a:rPr lang="en-US">
                <a:cs typeface="Times New Roman" pitchFamily="18" charset="0"/>
              </a:rPr>
              <a:t>The efficient determination and safeguarding of the identity and status of  citizens  and the regulation of immigration to ensure security, promote development and fulfill our international obligations.</a:t>
            </a:r>
          </a:p>
          <a:p>
            <a:pPr marL="609600" indent="-609600" eaLnBrk="0" hangingPunct="0">
              <a:spcBef>
                <a:spcPct val="2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63525" y="136525"/>
            <a:ext cx="8229600" cy="411163"/>
          </a:xfrm>
        </p:spPr>
        <p:txBody>
          <a:bodyPr/>
          <a:lstStyle/>
          <a:p>
            <a:r>
              <a:rPr lang="en-US" smtClean="0"/>
              <a:t>COMMENTS: Q1-2015/16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31023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Investigation target for 2015/16 is to finalize 62% of all cases received within 90 days.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DD: Investigation also assisted at Head Office with investigations not relevant to W/Cape.  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Q1 = Unit finalized 9 out of 12 (2015/2016 FY) cases (75%)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11 out of 12 (2014/2015 FY) cases referred to D/Management pending finalization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76213" y="139700"/>
            <a:ext cx="8647112" cy="274638"/>
          </a:xfrm>
          <a:solidFill>
            <a:srgbClr val="FFFF00"/>
          </a:solidFill>
        </p:spPr>
        <p:txBody>
          <a:bodyPr/>
          <a:lstStyle/>
          <a:p>
            <a:r>
              <a:rPr lang="en-ZA" smtClean="0"/>
              <a:t>INVESTIGATIONS / DISTRICT  Q1 2015/16</a:t>
            </a:r>
          </a:p>
        </p:txBody>
      </p:sp>
      <p:graphicFrame>
        <p:nvGraphicFramePr>
          <p:cNvPr id="430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266863"/>
              </p:ext>
            </p:extLst>
          </p:nvPr>
        </p:nvGraphicFramePr>
        <p:xfrm>
          <a:off x="260350" y="6350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6" name="Chart" r:id="rId4" imgW="8334451" imgH="4629302" progId="Excel.Chart.8">
                  <p:embed/>
                </p:oleObj>
              </mc:Choice>
              <mc:Fallback>
                <p:oleObj name="Chart" r:id="rId4" imgW="8334451" imgH="462930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635000"/>
                        <a:ext cx="8331200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7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46063" y="119063"/>
            <a:ext cx="8647112" cy="276225"/>
          </a:xfrm>
        </p:spPr>
        <p:txBody>
          <a:bodyPr/>
          <a:lstStyle/>
          <a:p>
            <a:r>
              <a:rPr lang="en-US" smtClean="0"/>
              <a:t> Vetting Unit:</a:t>
            </a:r>
            <a:endParaRPr lang="en-ZA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1613" y="487363"/>
          <a:ext cx="8697912" cy="6172200"/>
        </p:xfrm>
        <a:graphic>
          <a:graphicData uri="http://schemas.openxmlformats.org/drawingml/2006/table">
            <a:tbl>
              <a:tblPr/>
              <a:tblGrid>
                <a:gridCol w="8697912"/>
              </a:tblGrid>
              <a:tr h="617220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="1" u="sng" baseline="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="1" u="sng" baseline="0" dirty="0" smtClean="0"/>
                        <a:t>Progress : Vetting- Quarter 1 2014/2015 performance: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b="0" u="none" baseline="0" dirty="0" smtClean="0"/>
                    </a:p>
                  </a:txBody>
                  <a:tcPr marL="91437" marR="91437" marT="45686" marB="4568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8925" y="1301750"/>
          <a:ext cx="8101012" cy="127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110"/>
                <a:gridCol w="2651760"/>
                <a:gridCol w="2156142"/>
              </a:tblGrid>
              <a:tr h="3588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Actual Performance Q1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143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 Clearance</a:t>
                      </a:r>
                      <a:r>
                        <a:rPr lang="en-US" sz="1600" baseline="0" dirty="0" smtClean="0"/>
                        <a:t> reports submitted to Sate Security Agency </a:t>
                      </a:r>
                      <a:endParaRPr lang="en-US" sz="1600" dirty="0"/>
                    </a:p>
                  </a:txBody>
                  <a:tcPr marL="91437" marR="91437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Secret = 6</a:t>
                      </a:r>
                    </a:p>
                    <a:p>
                      <a:r>
                        <a:rPr lang="en-US" sz="1600" baseline="0" dirty="0" smtClean="0"/>
                        <a:t>Confidential = 18</a:t>
                      </a:r>
                    </a:p>
                    <a:p>
                      <a:r>
                        <a:rPr lang="en-US" sz="1600" baseline="0" dirty="0" smtClean="0"/>
                        <a:t>TOTAL: 24</a:t>
                      </a:r>
                      <a:endParaRPr lang="en-US" sz="1600" dirty="0"/>
                    </a:p>
                  </a:txBody>
                  <a:tcPr marL="91437" marR="91437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</a:t>
                      </a:r>
                      <a:r>
                        <a:rPr lang="en-US" sz="1600" baseline="0" dirty="0" smtClean="0"/>
                        <a:t> achieved</a:t>
                      </a:r>
                      <a:endParaRPr lang="en-US" sz="1600" dirty="0"/>
                    </a:p>
                  </a:txBody>
                  <a:tcPr marL="91437" marR="91437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055" name="TextBox 2"/>
          <p:cNvSpPr txBox="1">
            <a:spLocks noChangeArrowheads="1"/>
          </p:cNvSpPr>
          <p:nvPr/>
        </p:nvSpPr>
        <p:spPr bwMode="auto">
          <a:xfrm>
            <a:off x="288925" y="2984500"/>
            <a:ext cx="3846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u="sng"/>
              <a:t>Current status on clearances issued: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8925" y="3576638"/>
          <a:ext cx="4968875" cy="219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019"/>
                <a:gridCol w="2636856"/>
              </a:tblGrid>
              <a:tr h="32266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Clearances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18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Confidential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clearances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8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Secret Clearances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*78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8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Top Secret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87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 valid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clearances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286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18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Clearances in process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8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clearances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193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082" name="TextBox 3"/>
          <p:cNvSpPr txBox="1">
            <a:spLocks noChangeArrowheads="1"/>
          </p:cNvSpPr>
          <p:nvPr/>
        </p:nvSpPr>
        <p:spPr bwMode="auto">
          <a:xfrm>
            <a:off x="5516563" y="4197350"/>
            <a:ext cx="3033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Note:</a:t>
            </a:r>
          </a:p>
          <a:p>
            <a:pPr eaLnBrk="1" hangingPunct="1"/>
            <a:r>
              <a:rPr lang="en-US" sz="1400"/>
              <a:t>*  Inclusive of CTIA staff  </a:t>
            </a:r>
            <a:endParaRPr 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106613" y="2540000"/>
            <a:ext cx="5294312" cy="331788"/>
          </a:xfrm>
        </p:spPr>
        <p:txBody>
          <a:bodyPr/>
          <a:lstStyle/>
          <a:p>
            <a:r>
              <a:rPr lang="en-ZA" sz="2400" smtClean="0"/>
              <a:t>Resources &amp;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3825" y="155575"/>
            <a:ext cx="8647113" cy="27463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ZA" sz="1800" b="1" kern="0" dirty="0">
                <a:ea typeface="+mj-ea"/>
                <a:cs typeface="+mj-cs"/>
              </a:rPr>
              <a:t>SUMMARY</a:t>
            </a:r>
            <a:r>
              <a:rPr lang="en-ZA" sz="2000" b="1" kern="0" dirty="0">
                <a:ea typeface="+mj-ea"/>
                <a:cs typeface="+mj-cs"/>
              </a:rPr>
              <a:t> OF BUDGET  </a:t>
            </a:r>
            <a:r>
              <a:rPr lang="en-ZA" sz="1800" b="1" kern="0" dirty="0">
                <a:ea typeface="+mj-ea"/>
                <a:cs typeface="+mj-cs"/>
              </a:rPr>
              <a:t>2015/2016</a:t>
            </a:r>
            <a:r>
              <a:rPr lang="en-ZA" sz="2000" b="1" kern="0" dirty="0">
                <a:ea typeface="+mj-ea"/>
                <a:cs typeface="+mj-cs"/>
              </a:rPr>
              <a:t> 1</a:t>
            </a:r>
            <a:r>
              <a:rPr lang="en-ZA" sz="2000" b="1" kern="0" baseline="30000" dirty="0">
                <a:ea typeface="+mj-ea"/>
                <a:cs typeface="+mj-cs"/>
              </a:rPr>
              <a:t>st</a:t>
            </a:r>
            <a:r>
              <a:rPr lang="en-ZA" sz="2000" b="1" kern="0" dirty="0">
                <a:ea typeface="+mj-ea"/>
                <a:cs typeface="+mj-cs"/>
              </a:rPr>
              <a:t> Quarter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3825" y="730250"/>
          <a:ext cx="8775699" cy="314026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82807"/>
                <a:gridCol w="1383414"/>
                <a:gridCol w="1490502"/>
                <a:gridCol w="1211134"/>
                <a:gridCol w="1301585"/>
                <a:gridCol w="1406257"/>
              </a:tblGrid>
              <a:tr h="100567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Classification</a:t>
                      </a:r>
                      <a:endParaRPr lang="en-ZA" sz="1200" b="1" dirty="0"/>
                    </a:p>
                  </a:txBody>
                  <a:tcPr marL="91441" marR="91441" marT="45674" marB="4567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Voted</a:t>
                      </a:r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r>
                        <a:rPr lang="en-US" sz="1200" b="1" dirty="0" smtClean="0"/>
                        <a:t>R’ 000</a:t>
                      </a:r>
                      <a:endParaRPr lang="en-ZA" sz="1200" b="1" dirty="0"/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Expenditure on</a:t>
                      </a:r>
                      <a:r>
                        <a:rPr lang="en-US" sz="1200" b="1" baseline="0" dirty="0" smtClean="0"/>
                        <a:t> BAS as at 30 June 2015</a:t>
                      </a:r>
                    </a:p>
                    <a:p>
                      <a:endParaRPr lang="en-US" sz="1200" b="1" baseline="0" dirty="0" smtClean="0"/>
                    </a:p>
                    <a:p>
                      <a:r>
                        <a:rPr lang="en-US" sz="1200" b="1" baseline="0" dirty="0" smtClean="0"/>
                        <a:t>R’ 000</a:t>
                      </a:r>
                      <a:endParaRPr lang="en-ZA" sz="1200" b="1" dirty="0"/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Commitments pending</a:t>
                      </a:r>
                    </a:p>
                    <a:p>
                      <a:endParaRPr lang="en-US" sz="1200" b="1" dirty="0" smtClean="0"/>
                    </a:p>
                    <a:p>
                      <a:r>
                        <a:rPr lang="en-US" sz="1200" b="1" dirty="0" smtClean="0"/>
                        <a:t>R’000</a:t>
                      </a:r>
                      <a:endParaRPr lang="en-ZA" sz="1200" b="1" dirty="0"/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% Spend as at end June  2015 </a:t>
                      </a:r>
                      <a:endParaRPr lang="en-ZA" sz="1200" b="1" dirty="0"/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Projected expenditure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dirty="0" smtClean="0"/>
                    </a:p>
                    <a:p>
                      <a:r>
                        <a:rPr lang="en-US" sz="1200" b="1" dirty="0" smtClean="0"/>
                        <a:t>R’</a:t>
                      </a:r>
                      <a:r>
                        <a:rPr lang="en-US" sz="1200" b="1" baseline="0" dirty="0" smtClean="0"/>
                        <a:t> 000</a:t>
                      </a:r>
                      <a:endParaRPr lang="en-ZA" sz="1200" b="1" dirty="0"/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70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 of Employees</a:t>
                      </a:r>
                      <a:endParaRPr lang="en-ZA" sz="1200" dirty="0"/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+mn-lt"/>
                        </a:rPr>
                        <a:t>159,642</a:t>
                      </a:r>
                    </a:p>
                    <a:p>
                      <a:pPr algn="ctr"/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39,745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0</a:t>
                      </a:r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25%</a:t>
                      </a:r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+mn-lt"/>
                        </a:rPr>
                        <a:t>119,897 </a:t>
                      </a:r>
                    </a:p>
                    <a:p>
                      <a:pPr algn="ctr"/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Goods &amp; services</a:t>
                      </a:r>
                      <a:endParaRPr lang="en-ZA" sz="1200" dirty="0"/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+mn-lt"/>
                        </a:rPr>
                        <a:t>13,647</a:t>
                      </a:r>
                    </a:p>
                    <a:p>
                      <a:pPr algn="ctr"/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1,896</a:t>
                      </a:r>
                    </a:p>
                    <a:p>
                      <a:pPr lvl="0"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+mn-lt"/>
                        </a:rPr>
                        <a:t>2,035</a:t>
                      </a:r>
                    </a:p>
                    <a:p>
                      <a:pPr algn="ctr"/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14%</a:t>
                      </a:r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+mn-lt"/>
                        </a:rPr>
                        <a:t>9,716 </a:t>
                      </a:r>
                    </a:p>
                    <a:p>
                      <a:pPr algn="ctr"/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Transfer &amp;  Subsidies</a:t>
                      </a:r>
                      <a:endParaRPr lang="en-ZA" sz="1200" dirty="0"/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+mn-lt"/>
                        </a:rPr>
                        <a:t>224</a:t>
                      </a:r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496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0</a:t>
                      </a:r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(222%)</a:t>
                      </a:r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+mn-lt"/>
                        </a:rPr>
                        <a:t>(272)</a:t>
                      </a:r>
                    </a:p>
                    <a:p>
                      <a:pPr algn="ctr"/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81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Machinery &amp; Equipment</a:t>
                      </a:r>
                      <a:endParaRPr lang="en-ZA" sz="1200" dirty="0"/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0</a:t>
                      </a:r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0</a:t>
                      </a:r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0</a:t>
                      </a:r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0</a:t>
                      </a:r>
                      <a:endParaRPr lang="en-ZA" sz="1200" dirty="0">
                        <a:latin typeface="+mn-lt"/>
                      </a:endParaRP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8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Total</a:t>
                      </a:r>
                      <a:endParaRPr lang="en-ZA" sz="1200" b="1" dirty="0"/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173,513</a:t>
                      </a:r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/>
                        <a:t>42,137 </a:t>
                      </a:r>
                    </a:p>
                    <a:p>
                      <a:pPr algn="ctr"/>
                      <a:endParaRPr lang="en-ZA" sz="1200" b="1" dirty="0"/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/>
                        <a:t>2,035 </a:t>
                      </a:r>
                    </a:p>
                    <a:p>
                      <a:pPr algn="ctr"/>
                      <a:endParaRPr lang="en-ZA" sz="1200" b="1" dirty="0"/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/>
                        <a:t>24%</a:t>
                      </a:r>
                    </a:p>
                    <a:p>
                      <a:pPr algn="ctr"/>
                      <a:endParaRPr lang="en-ZA" sz="1200" b="1" dirty="0"/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/>
                        <a:t>129,342 </a:t>
                      </a:r>
                    </a:p>
                    <a:p>
                      <a:pPr algn="ctr"/>
                      <a:endParaRPr lang="en-ZA" sz="1200" b="1" dirty="0"/>
                    </a:p>
                  </a:txBody>
                  <a:tcPr marL="91441" marR="91441" marT="45674" marB="4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3825" y="4005263"/>
            <a:ext cx="8797925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2" indent="-285750">
              <a:buFont typeface="Wingdings" pitchFamily="2" charset="2"/>
              <a:buChar char="Ø"/>
              <a:defRPr/>
            </a:pPr>
            <a:r>
              <a:rPr lang="en-ZA" b="1" dirty="0"/>
              <a:t>Funding pressures:</a:t>
            </a:r>
          </a:p>
          <a:p>
            <a:pPr lvl="2" indent="-914400">
              <a:defRPr/>
            </a:pPr>
            <a:r>
              <a:rPr lang="en-ZA" dirty="0"/>
              <a:t>	</a:t>
            </a:r>
            <a:r>
              <a:rPr lang="en-ZA" b="1" dirty="0"/>
              <a:t>Payment of 2014/2015 Accrual (R 1m) : </a:t>
            </a:r>
            <a:r>
              <a:rPr lang="en-ZA" u="sng" dirty="0"/>
              <a:t>BAS</a:t>
            </a:r>
            <a:r>
              <a:rPr lang="en-ZA" dirty="0"/>
              <a:t> R 685 000 (copy machines, monitoring etc.), LOGIS: R 342K (orders closed 14/15 FY to release funding).</a:t>
            </a:r>
          </a:p>
          <a:p>
            <a:pPr lvl="2" indent="-914400">
              <a:defRPr/>
            </a:pPr>
            <a:r>
              <a:rPr lang="en-ZA" b="1" dirty="0"/>
              <a:t>	G-Fleet</a:t>
            </a:r>
            <a:r>
              <a:rPr lang="en-ZA" dirty="0"/>
              <a:t> – funding available to pay for another 4-5 months </a:t>
            </a:r>
          </a:p>
          <a:p>
            <a:pPr lvl="2" indent="-914400">
              <a:defRPr/>
            </a:pPr>
            <a:r>
              <a:rPr lang="en-ZA" dirty="0"/>
              <a:t>	</a:t>
            </a:r>
            <a:r>
              <a:rPr lang="en-ZA" b="1" dirty="0"/>
              <a:t>Traveling line items </a:t>
            </a:r>
            <a:r>
              <a:rPr lang="en-ZA" dirty="0"/>
              <a:t>– Accrual listing 2014/2015 and unfunded mandates i.e. HR Cadre employees, Peer educators, Chairpersons for disciplinary hearings etc.) </a:t>
            </a:r>
          </a:p>
          <a:p>
            <a:pPr lvl="2" indent="-914400">
              <a:defRPr/>
            </a:pPr>
            <a:endParaRPr lang="en-ZA" dirty="0"/>
          </a:p>
          <a:p>
            <a:pPr lvl="2" indent="-914400">
              <a:buFont typeface="Wingdings" pitchFamily="2" charset="2"/>
              <a:buChar char="Ø"/>
              <a:defRPr/>
            </a:pPr>
            <a:r>
              <a:rPr lang="en-ZA" b="1" dirty="0"/>
              <a:t>Estimated short fall of R7m foresee</a:t>
            </a:r>
            <a:r>
              <a:rPr lang="en-ZA" dirty="0"/>
              <a:t>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5575"/>
            <a:ext cx="8647113" cy="27463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ZA" sz="1800" b="1" kern="0" dirty="0">
                <a:ea typeface="+mj-ea"/>
                <a:cs typeface="+mj-cs"/>
              </a:rPr>
              <a:t>REVENUE MANAGEMENT:</a:t>
            </a:r>
          </a:p>
        </p:txBody>
      </p:sp>
      <p:sp>
        <p:nvSpPr>
          <p:cNvPr id="45059" name="Rectangle 1"/>
          <p:cNvSpPr>
            <a:spLocks noChangeArrowheads="1"/>
          </p:cNvSpPr>
          <p:nvPr/>
        </p:nvSpPr>
        <p:spPr bwMode="auto">
          <a:xfrm>
            <a:off x="360363" y="684213"/>
            <a:ext cx="80359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>
              <a:defRPr/>
            </a:pPr>
            <a:r>
              <a:rPr lang="en-ZA" b="1" u="sng" dirty="0"/>
              <a:t>Bank exception reduced from </a:t>
            </a:r>
          </a:p>
          <a:p>
            <a:pPr marL="285750" lvl="2" indent="-285750">
              <a:buFont typeface="Wingdings" pitchFamily="2" charset="2"/>
              <a:buChar char="ü"/>
              <a:defRPr/>
            </a:pPr>
            <a:r>
              <a:rPr lang="en-ZA" dirty="0"/>
              <a:t>R 3,3m in June 2015 </a:t>
            </a:r>
          </a:p>
          <a:p>
            <a:pPr marL="285750" lvl="2" indent="-285750">
              <a:buFont typeface="Wingdings" pitchFamily="2" charset="2"/>
              <a:buChar char="ü"/>
              <a:defRPr/>
            </a:pPr>
            <a:r>
              <a:rPr lang="en-ZA" dirty="0"/>
              <a:t>R1,6m  in  July 2015</a:t>
            </a:r>
          </a:p>
          <a:p>
            <a:pPr marL="285750" lvl="2" indent="-285750">
              <a:buFont typeface="Wingdings" pitchFamily="2" charset="2"/>
              <a:buChar char="ü"/>
              <a:defRPr/>
            </a:pPr>
            <a:r>
              <a:rPr lang="en-ZA" dirty="0"/>
              <a:t>R 271 500 August 2015</a:t>
            </a:r>
          </a:p>
          <a:p>
            <a:pPr marL="285750" lvl="2" indent="-285750">
              <a:buFont typeface="Wingdings" pitchFamily="2" charset="2"/>
              <a:buChar char="ü"/>
              <a:defRPr/>
            </a:pPr>
            <a:endParaRPr lang="en-ZA" dirty="0"/>
          </a:p>
          <a:p>
            <a:pPr marL="0" lvl="2">
              <a:defRPr/>
            </a:pPr>
            <a:r>
              <a:rPr lang="en-ZA" b="1" u="sng" dirty="0"/>
              <a:t>Actions to address exceptions and audit queries:</a:t>
            </a:r>
          </a:p>
          <a:p>
            <a:pPr marL="285750" lvl="2" indent="-285750">
              <a:buFont typeface="Arial" charset="0"/>
              <a:buChar char="•"/>
              <a:defRPr/>
            </a:pPr>
            <a:r>
              <a:rPr lang="en-ZA" dirty="0"/>
              <a:t>Meeting with Fidelity to strengthen working relationship and improve contact management</a:t>
            </a:r>
          </a:p>
          <a:p>
            <a:pPr marL="0" lvl="2">
              <a:defRPr/>
            </a:pP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363" y="3709988"/>
          <a:ext cx="6469062" cy="1806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4098"/>
                <a:gridCol w="3274964"/>
              </a:tblGrid>
              <a:tr h="222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District: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2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Cape Metro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12,161,289.00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West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Coast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2,187,380.00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Cape Winelands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3,427,795.00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Overberg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744,095.00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Central Karoo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104,255.00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Eden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1,769,990.00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GRAND TOTAL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20,394,804.00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37" name="TextBox 3"/>
          <p:cNvSpPr txBox="1">
            <a:spLocks noChangeArrowheads="1"/>
          </p:cNvSpPr>
          <p:nvPr/>
        </p:nvSpPr>
        <p:spPr bwMode="auto">
          <a:xfrm>
            <a:off x="360363" y="3216275"/>
            <a:ext cx="3575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Revenue collected per District Q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42875" y="106363"/>
            <a:ext cx="8667750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Asset  Management &amp; SCM Functions: </a:t>
            </a:r>
            <a:endParaRPr lang="en-ZA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2725" y="873125"/>
          <a:ext cx="8529638" cy="1135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4182"/>
                <a:gridCol w="2462452"/>
                <a:gridCol w="1473075"/>
                <a:gridCol w="1143281"/>
                <a:gridCol w="1356648"/>
              </a:tblGrid>
              <a:tr h="7342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Nr of Assets on Province FAR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Additional Assets not on Register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Leased assets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F/L Assets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Not verified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07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15,357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1788" y="2617788"/>
            <a:ext cx="78422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Audit concluded at Cape Town International Airport:</a:t>
            </a:r>
          </a:p>
          <a:p>
            <a:pPr>
              <a:defRPr/>
            </a:pPr>
            <a:r>
              <a:rPr lang="en-US" b="1" dirty="0"/>
              <a:t>Findings: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Discrepancies in serial numbers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Discrepancies in descriptions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185738"/>
            <a:ext cx="8632825" cy="277812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Payment of invoices progress compliance to regulatory framework: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208970"/>
              </p:ext>
            </p:extLst>
          </p:nvPr>
        </p:nvGraphicFramePr>
        <p:xfrm>
          <a:off x="314325" y="792163"/>
          <a:ext cx="8297864" cy="405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031"/>
                <a:gridCol w="1678680"/>
                <a:gridCol w="1569498"/>
                <a:gridCol w="3384655"/>
              </a:tblGrid>
              <a:tr h="51807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Key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activity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Actual Performance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Reasons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for delayed payments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4D4"/>
                    </a:solidFill>
                  </a:tcPr>
                </a:tc>
              </a:tr>
              <a:tr h="94476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Payment of invoices within 30 days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100% paid within 30 days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April: 94%</a:t>
                      </a:r>
                      <a:endParaRPr lang="en-US" sz="1400" dirty="0"/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Receipt date of invoice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erroneously captured,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Wrong allocation used at SCM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160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May: 100%</a:t>
                      </a:r>
                      <a:endParaRPr lang="en-US" sz="1400" dirty="0"/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10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June:  93,92%</a:t>
                      </a:r>
                      <a:endParaRPr lang="en-US" sz="1400" dirty="0"/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Receipt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date of invoices captured erroneously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Previous payments not finalized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Payments hanging in the system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07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July: 96%</a:t>
                      </a:r>
                      <a:endParaRPr lang="en-US" sz="1400" dirty="0"/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Previous payments with queries could not be finalized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4788" y="4818063"/>
            <a:ext cx="87757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/>
              <a:t>Revised strategy developed and implemented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/>
              <a:t>Consequence management for erroneous capturing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/>
              <a:t>Early warning process to alert SCM to invoices- Age analysis report &amp; classifying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/>
              <a:t>Disputes Register implemented  for recording of  such invoices – will not be captured on the system until resolved.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Provincial Fleet as at June 2015:</a:t>
            </a:r>
            <a:endParaRPr lang="en-ZA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3525" y="993775"/>
          <a:ext cx="7564439" cy="2228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7584"/>
                <a:gridCol w="1043371"/>
                <a:gridCol w="1043371"/>
                <a:gridCol w="1043371"/>
                <a:gridCol w="1043371"/>
                <a:gridCol w="104337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District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Sedans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Bakkies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IMS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Trucks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Metro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Cape Winelands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West Coast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Overberg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Eden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Central Karoo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Port of Entries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Refugee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87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3538" y="3408363"/>
          <a:ext cx="2730500" cy="1085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1608"/>
                <a:gridCol w="608892"/>
              </a:tblGrid>
              <a:tr h="271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G-fleet (</a:t>
                      </a:r>
                      <a:r>
                        <a:rPr lang="en-US" sz="1400" u="none" strike="noStrike" dirty="0" err="1">
                          <a:effectLst/>
                        </a:rPr>
                        <a:t>Bedfordview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GMT (Cape Town)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Departmental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81025" y="1939925"/>
          <a:ext cx="7712075" cy="70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2075"/>
              </a:tblGrid>
              <a:tr h="70167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Overview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of Provincial  Performance in relation to operations and Annual Performance Plan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57" marB="457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09600" y="17526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GB" sz="4400" b="1">
              <a:solidFill>
                <a:schemeClr val="tx2"/>
              </a:solidFill>
              <a:ea typeface="ＭＳ Ｐゴシック" pitchFamily="-85" charset="-128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762000" y="19050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GB" sz="4400" b="1">
              <a:solidFill>
                <a:schemeClr val="tx2"/>
              </a:solidFill>
              <a:ea typeface="ＭＳ Ｐゴシック" pitchFamily="-85" charset="-128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228600" y="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GB" sz="40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2092325"/>
          <a:ext cx="591343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3438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Over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view of the Province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>
          <a:xfrm>
            <a:off x="246063" y="119063"/>
            <a:ext cx="8647112" cy="249237"/>
          </a:xfrm>
        </p:spPr>
        <p:txBody>
          <a:bodyPr/>
          <a:lstStyle/>
          <a:p>
            <a:r>
              <a:rPr lang="en-ZA" sz="1800" smtClean="0"/>
              <a:t> Status of Refugee Offices: Cape Town as at end of  June 2015</a:t>
            </a:r>
          </a:p>
        </p:txBody>
      </p:sp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330200" y="560388"/>
            <a:ext cx="2352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Capacity information: </a:t>
            </a:r>
          </a:p>
          <a:p>
            <a:pPr eaLnBrk="1" hangingPunct="1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30200" y="1146175"/>
          <a:ext cx="7762875" cy="687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1287"/>
                <a:gridCol w="1051588"/>
              </a:tblGrid>
              <a:tr h="33440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Filled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29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 smtClean="0">
                          <a:effectLst/>
                        </a:rPr>
                        <a:t>Vacant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0200" y="2613025"/>
          <a:ext cx="3517900" cy="712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252"/>
                <a:gridCol w="850252"/>
                <a:gridCol w="873607"/>
                <a:gridCol w="943789"/>
              </a:tblGrid>
              <a:tr h="35639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Level 13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Level 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Level 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Level 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563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256" name="TextBox 5"/>
          <p:cNvSpPr txBox="1">
            <a:spLocks noChangeArrowheads="1"/>
          </p:cNvSpPr>
          <p:nvPr/>
        </p:nvSpPr>
        <p:spPr bwMode="auto">
          <a:xfrm>
            <a:off x="330200" y="2039938"/>
            <a:ext cx="2068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Summary per level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>
          <a:xfrm>
            <a:off x="246063" y="119063"/>
            <a:ext cx="8647112" cy="249237"/>
          </a:xfrm>
        </p:spPr>
        <p:txBody>
          <a:bodyPr/>
          <a:lstStyle/>
          <a:p>
            <a:r>
              <a:rPr lang="en-ZA" sz="1800" smtClean="0"/>
              <a:t>5. Status of Refugee Offices: Cape Town as at end of June 2015</a:t>
            </a: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579438" y="838200"/>
            <a:ext cx="1703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Statistical data: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289050"/>
          <a:ext cx="4773613" cy="1328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7984"/>
                <a:gridCol w="2355629"/>
              </a:tblGrid>
              <a:tr h="333614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 dirty="0">
                          <a:effectLst/>
                        </a:rPr>
                        <a:t>RSDO </a:t>
                      </a:r>
                      <a:r>
                        <a:rPr lang="en-US" sz="1600" b="1" u="none" strike="noStrike" dirty="0" smtClean="0">
                          <a:effectLst/>
                        </a:rPr>
                        <a:t>BACKLOGS: BREAKDOWN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157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 dirty="0">
                          <a:effectLst/>
                        </a:rPr>
                        <a:t>Total case files in RRC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 dirty="0">
                          <a:effectLst/>
                        </a:rPr>
                        <a:t>Pending files to be adjudicated by RSDO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205 131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71 833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265" name="TextBox 6"/>
          <p:cNvSpPr txBox="1">
            <a:spLocks noChangeArrowheads="1"/>
          </p:cNvSpPr>
          <p:nvPr/>
        </p:nvSpPr>
        <p:spPr bwMode="auto">
          <a:xfrm>
            <a:off x="898525" y="3336925"/>
            <a:ext cx="46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9" name="TextBox 7"/>
          <p:cNvSpPr txBox="1">
            <a:spLocks noChangeArrowheads="1"/>
          </p:cNvSpPr>
          <p:nvPr/>
        </p:nvSpPr>
        <p:spPr bwMode="auto">
          <a:xfrm>
            <a:off x="579438" y="3154363"/>
            <a:ext cx="81486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11 x RSDO's focused on  full time adjudication  @   7 cases each per day (envisaged closure date 2017 – but due to delayed turn up for scheduled interviews the period might be prolonged) </a:t>
            </a:r>
          </a:p>
          <a:p>
            <a:pPr marL="0" indent="0" eaLnBrk="1" hangingPunct="1">
              <a:defRPr/>
            </a:pPr>
            <a:endParaRPr lang="en-US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7 x RRO extending asylum seeker permits for clients awaiting RAB and SCRA results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4 Staff dealing with Travel Documents and ID applications based in Belleville Office because of space limitations at RRC.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471488"/>
          </a:xfrm>
        </p:spPr>
        <p:txBody>
          <a:bodyPr/>
          <a:lstStyle/>
          <a:p>
            <a:pPr algn="ctr"/>
            <a:r>
              <a:rPr lang="en-US" sz="1600" smtClean="0"/>
              <a:t/>
            </a:r>
            <a:br>
              <a:rPr lang="en-US" sz="1600" smtClean="0"/>
            </a:br>
            <a:r>
              <a:rPr lang="en-US" sz="1800" smtClean="0"/>
              <a:t>Temporary Refugee Office Cape Town: Waiting areas</a:t>
            </a:r>
            <a:endParaRPr lang="en-ZA" sz="1800" smtClean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8" y="1671637"/>
            <a:ext cx="3733800" cy="388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07" y="1671637"/>
            <a:ext cx="4143375" cy="388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Box 3"/>
          <p:cNvSpPr txBox="1">
            <a:spLocks noChangeArrowheads="1"/>
          </p:cNvSpPr>
          <p:nvPr/>
        </p:nvSpPr>
        <p:spPr bwMode="auto">
          <a:xfrm>
            <a:off x="192088" y="787689"/>
            <a:ext cx="3938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/>
              <a:t>Waiting area for extension Sec 22 Permits – </a:t>
            </a:r>
          </a:p>
          <a:p>
            <a:pPr eaLnBrk="1" hangingPunct="1"/>
            <a:r>
              <a:rPr lang="en-US" sz="1400" b="1" dirty="0"/>
              <a:t>Ground Floor</a:t>
            </a:r>
            <a:endParaRPr lang="en-ZA" sz="1400" b="1" dirty="0"/>
          </a:p>
        </p:txBody>
      </p:sp>
      <p:sp>
        <p:nvSpPr>
          <p:cNvPr id="55302" name="TextBox 4"/>
          <p:cNvSpPr txBox="1">
            <a:spLocks noChangeArrowheads="1"/>
          </p:cNvSpPr>
          <p:nvPr/>
        </p:nvSpPr>
        <p:spPr bwMode="auto">
          <a:xfrm>
            <a:off x="4543425" y="787689"/>
            <a:ext cx="4552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/>
              <a:t>Waiting area RSDO interviews and adjudication – </a:t>
            </a:r>
          </a:p>
          <a:p>
            <a:pPr eaLnBrk="1" hangingPunct="1"/>
            <a:r>
              <a:rPr lang="en-US" sz="1400" b="1" dirty="0" err="1"/>
              <a:t>Mezamine</a:t>
            </a:r>
            <a:r>
              <a:rPr lang="en-US" sz="1400" b="1" dirty="0"/>
              <a:t> Floor</a:t>
            </a:r>
            <a:endParaRPr lang="en-ZA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82563" y="195263"/>
            <a:ext cx="8647112" cy="277812"/>
          </a:xfrm>
        </p:spPr>
        <p:txBody>
          <a:bodyPr/>
          <a:lstStyle/>
          <a:p>
            <a:r>
              <a:rPr lang="en-US" smtClean="0"/>
              <a:t>Cape Town Harbor Modernization Project: Cowrie Place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525" y="503238"/>
            <a:ext cx="885507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Background: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The Cape Town Harbour Office was situated on the </a:t>
            </a:r>
            <a:r>
              <a:rPr lang="en-US" b="1" dirty="0"/>
              <a:t>5</a:t>
            </a:r>
            <a:r>
              <a:rPr lang="en-US" b="1" baseline="30000" dirty="0"/>
              <a:t>th</a:t>
            </a:r>
            <a:r>
              <a:rPr lang="en-US" b="1" dirty="0"/>
              <a:t> floor</a:t>
            </a:r>
          </a:p>
          <a:p>
            <a:pPr>
              <a:defRPr/>
            </a:pPr>
            <a:r>
              <a:rPr lang="en-US" b="1" dirty="0"/>
              <a:t>      </a:t>
            </a:r>
            <a:r>
              <a:rPr lang="en-US" dirty="0"/>
              <a:t>of the Customs House.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The Office was situated </a:t>
            </a:r>
            <a:r>
              <a:rPr lang="en-US" b="1" dirty="0"/>
              <a:t>outside of the Harbour </a:t>
            </a:r>
            <a:r>
              <a:rPr lang="en-US" dirty="0"/>
              <a:t>perimeter and for operational reasons location was reviewed</a:t>
            </a:r>
          </a:p>
          <a:p>
            <a:pPr>
              <a:defRPr/>
            </a:pPr>
            <a:endParaRPr lang="en-US" dirty="0"/>
          </a:p>
          <a:p>
            <a:pPr marL="350838" indent="-350838">
              <a:buFont typeface="Wingdings" pitchFamily="2" charset="2"/>
              <a:buChar char="§"/>
              <a:defRPr/>
            </a:pPr>
            <a:r>
              <a:rPr lang="en-US" dirty="0"/>
              <a:t>Cowrie House inaugurated by former Minister of Finance, Mr. Praveen Gordon on 2 May     2014</a:t>
            </a:r>
          </a:p>
          <a:p>
            <a:pPr>
              <a:defRPr/>
            </a:pPr>
            <a:endParaRPr lang="en-US" dirty="0"/>
          </a:p>
          <a:p>
            <a:pPr marL="350838" indent="-350838">
              <a:buFont typeface="Wingdings" pitchFamily="2" charset="2"/>
              <a:buChar char="§"/>
              <a:defRPr/>
            </a:pPr>
            <a:r>
              <a:rPr lang="en-US" dirty="0"/>
              <a:t>Staff compliment was increased from  8 (2010) employees to 36 (2014)- including employee seconded to Mosselbay. 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Management and leadership capability strengthened with the appointment of the Centre Manager Ms. C </a:t>
            </a:r>
            <a:r>
              <a:rPr lang="en-US" dirty="0" err="1"/>
              <a:t>Hewitson</a:t>
            </a:r>
            <a:r>
              <a:rPr lang="en-US" dirty="0"/>
              <a:t> and 2 x ASD for  passenger admission and departure and inspectorate respectively.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285750" indent="-285750">
              <a:buFontTx/>
              <a:buChar char="-"/>
              <a:defRPr/>
            </a:pPr>
            <a:endParaRPr lang="en-US" dirty="0"/>
          </a:p>
        </p:txBody>
      </p:sp>
      <p:pic>
        <p:nvPicPr>
          <p:cNvPr id="56324" name="Picture 5" descr="E:\BlackBerry\camera\IMG-20121206-00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136525"/>
            <a:ext cx="1998663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737100"/>
            <a:ext cx="2385001" cy="202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8" y="4737100"/>
            <a:ext cx="2369127" cy="202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5" y="4737100"/>
            <a:ext cx="2909453" cy="202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14363" y="0"/>
            <a:ext cx="782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 sz="2000" b="1"/>
              <a:t>PORTS OF ENTRY : CAPE TOWN HARBOUR 1</a:t>
            </a:r>
            <a:r>
              <a:rPr lang="en-ZA" sz="2000" b="1" baseline="30000"/>
              <a:t>st</a:t>
            </a:r>
            <a:r>
              <a:rPr lang="en-ZA" sz="2000" b="1"/>
              <a:t> Quarter 2015</a:t>
            </a:r>
            <a:endParaRPr lang="en-ZA" sz="2000" b="1">
              <a:solidFill>
                <a:srgbClr val="FF0000"/>
              </a:solidFill>
            </a:endParaRP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263525" y="484188"/>
            <a:ext cx="282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Cape Town Port Control Office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263525" y="3508375"/>
            <a:ext cx="8188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Saldahna bay and Mosselbay </a:t>
            </a:r>
            <a:r>
              <a:rPr lang="en-US" sz="1400"/>
              <a:t>– crew changes, data captured under Cape Town Port Control Office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1788" y="1241425"/>
          <a:ext cx="6100762" cy="1773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5228"/>
                <a:gridCol w="1924052"/>
                <a:gridCol w="1123565"/>
                <a:gridCol w="1167917"/>
              </a:tblGrid>
              <a:tr h="43617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Arrivals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Departures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Grand Total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Cape Town Harbour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7940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16486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24426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April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10278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11796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2369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Grand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7940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16486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24426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438" y="2925763"/>
            <a:ext cx="85645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8371" name="TextBox 1"/>
          <p:cNvSpPr txBox="1">
            <a:spLocks noChangeArrowheads="1"/>
          </p:cNvSpPr>
          <p:nvPr/>
        </p:nvSpPr>
        <p:spPr bwMode="auto">
          <a:xfrm>
            <a:off x="198438" y="2700338"/>
            <a:ext cx="76501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ZA" sz="2400" b="1"/>
              <a:t>2014/2015 1</a:t>
            </a:r>
            <a:r>
              <a:rPr lang="en-ZA" sz="2400" b="1" baseline="30000"/>
              <a:t>st</a:t>
            </a:r>
            <a:r>
              <a:rPr lang="en-ZA" sz="2400" b="1"/>
              <a:t> Quarter APP Targets </a:t>
            </a:r>
          </a:p>
          <a:p>
            <a:pPr algn="ctr" eaLnBrk="1" hangingPunct="1"/>
            <a:r>
              <a:rPr lang="en-ZA" sz="2400" b="1"/>
              <a:t>and Outreach Programmes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"/>
            <a:ext cx="8763000" cy="276225"/>
          </a:xfrm>
        </p:spPr>
        <p:txBody>
          <a:bodyPr/>
          <a:lstStyle/>
          <a:p>
            <a:pPr eaLnBrk="1" hangingPunct="1"/>
            <a:r>
              <a:rPr lang="en-GB" smtClean="0"/>
              <a:t>    APP Performance 2014/2015 reporting cycle:</a:t>
            </a:r>
          </a:p>
        </p:txBody>
      </p:sp>
      <p:sp>
        <p:nvSpPr>
          <p:cNvPr id="59395" name="Rectangle 22"/>
          <p:cNvSpPr>
            <a:spLocks noChangeArrowheads="1"/>
          </p:cNvSpPr>
          <p:nvPr/>
        </p:nvSpPr>
        <p:spPr bwMode="auto">
          <a:xfrm>
            <a:off x="0" y="838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sz="2400"/>
          </a:p>
        </p:txBody>
      </p:sp>
      <p:sp>
        <p:nvSpPr>
          <p:cNvPr id="59396" name="TextBox 1"/>
          <p:cNvSpPr txBox="1">
            <a:spLocks noChangeArrowheads="1"/>
          </p:cNvSpPr>
          <p:nvPr/>
        </p:nvSpPr>
        <p:spPr bwMode="auto">
          <a:xfrm>
            <a:off x="184150" y="576263"/>
            <a:ext cx="865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400" b="1"/>
              <a:t>During  Q 1  - WC Province achieved 3 out of 5 targets (60%)  of its APP targets for 2014/2015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52615"/>
              </p:ext>
            </p:extLst>
          </p:nvPr>
        </p:nvGraphicFramePr>
        <p:xfrm>
          <a:off x="184150" y="1066800"/>
          <a:ext cx="8807450" cy="5353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329"/>
                <a:gridCol w="1082040"/>
                <a:gridCol w="929640"/>
                <a:gridCol w="655320"/>
                <a:gridCol w="868680"/>
                <a:gridCol w="1996440"/>
                <a:gridCol w="1524001"/>
              </a:tblGrid>
              <a:tr h="71628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DHA Annual Target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APP Target 2015/16 FY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Q1 Target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Q1 Actual Achievement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% Achieve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Factors impacting on Provincial ability to achieve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Revised strategy </a:t>
                      </a:r>
                      <a:r>
                        <a:rPr lang="en-US" sz="1400" b="1" u="none" strike="noStrike" dirty="0" smtClean="0">
                          <a:effectLst/>
                        </a:rPr>
                        <a:t>going forward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57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Birth Registration within 30 Days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85776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20833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19907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96%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63513" algn="l" fontAlgn="t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</a:rPr>
                        <a:t>Connectivity challenges at  health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facilities as noted in previous slide</a:t>
                      </a:r>
                    </a:p>
                    <a:p>
                      <a:pPr marL="285750" indent="-16351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Children born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weekends- mothers do not return to register births</a:t>
                      </a:r>
                    </a:p>
                    <a:p>
                      <a:pPr marL="285750" indent="-16351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Accommodation withdrawal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63513" algn="l" fontAlgn="t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</a:rPr>
                        <a:t>Investigate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reliable network options i.e. 3G,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WiFi</a:t>
                      </a:r>
                      <a:endParaRPr lang="en-US" sz="1400" u="none" strike="noStrike" baseline="0" dirty="0" smtClean="0">
                        <a:effectLst/>
                      </a:endParaRPr>
                    </a:p>
                    <a:p>
                      <a:pPr marL="285750" indent="-16351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Refocus and expand on Optimization Strategy </a:t>
                      </a:r>
                    </a:p>
                    <a:p>
                      <a:pPr marL="285750" indent="-16351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Discontinue the intake of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applications at offices within a 5km radius from an office</a:t>
                      </a:r>
                    </a:p>
                    <a:p>
                      <a:pPr marL="285750" indent="-16351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Continuous advocacy and engagement with stakeholders</a:t>
                      </a:r>
                    </a:p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"/>
            <a:ext cx="8763000" cy="276225"/>
          </a:xfrm>
        </p:spPr>
        <p:txBody>
          <a:bodyPr/>
          <a:lstStyle/>
          <a:p>
            <a:pPr eaLnBrk="1" hangingPunct="1"/>
            <a:r>
              <a:rPr lang="en-GB" smtClean="0"/>
              <a:t>    APP Performance 2014/2015 reporting cycle continued:</a:t>
            </a:r>
          </a:p>
        </p:txBody>
      </p:sp>
      <p:sp>
        <p:nvSpPr>
          <p:cNvPr id="60419" name="Rectangle 22"/>
          <p:cNvSpPr>
            <a:spLocks noChangeArrowheads="1"/>
          </p:cNvSpPr>
          <p:nvPr/>
        </p:nvSpPr>
        <p:spPr bwMode="auto">
          <a:xfrm>
            <a:off x="0" y="838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4150" y="563563"/>
          <a:ext cx="8807450" cy="5838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329"/>
                <a:gridCol w="1082040"/>
                <a:gridCol w="929640"/>
                <a:gridCol w="1143000"/>
                <a:gridCol w="746760"/>
                <a:gridCol w="1801858"/>
                <a:gridCol w="1352823"/>
              </a:tblGrid>
              <a:tr h="89139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DHA Annual Target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APP Target 2015/16 FY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Q1 Target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Q1 Actual Achievement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% Achieve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Factors impacting on Provincial ability to achieve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Revised strategy </a:t>
                      </a:r>
                      <a:r>
                        <a:rPr lang="en-US" sz="1400" b="1" u="none" strike="noStrike" dirty="0" smtClean="0">
                          <a:effectLst/>
                        </a:rPr>
                        <a:t>going forward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60497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Smart ID Cards Issued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235200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42506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58463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138%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63513" algn="l" fontAlgn="t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</a:rPr>
                        <a:t>Staff capacity improved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with training and strict adherence to SOPs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22237" indent="0" algn="l" fontAlgn="t">
                        <a:buFont typeface="Arial" pitchFamily="34" charset="0"/>
                        <a:buNone/>
                      </a:pPr>
                      <a:endParaRPr lang="en-US" sz="1400" u="none" strike="noStrike" baseline="0" dirty="0" smtClean="0">
                        <a:effectLst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39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High Impact Outreach Campaigns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(Programmes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scheduled for  October 2015) </a:t>
                      </a: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42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Transgressors charged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800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387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138%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63513" algn="l" fontAlgn="t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Improved performance as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a result of Operation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Fiela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138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Direct Deportation within 30 Days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21/21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Fraudulent Marriages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1/1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r>
                        <a:rPr lang="en-US" sz="1400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"/>
            <a:ext cx="8763000" cy="276225"/>
          </a:xfrm>
        </p:spPr>
        <p:txBody>
          <a:bodyPr/>
          <a:lstStyle/>
          <a:p>
            <a:pPr eaLnBrk="1" hangingPunct="1"/>
            <a:r>
              <a:rPr lang="en-GB" smtClean="0"/>
              <a:t>    APP Performance 2014/2015 reporting cycle continued:</a:t>
            </a:r>
          </a:p>
        </p:txBody>
      </p:sp>
      <p:sp>
        <p:nvSpPr>
          <p:cNvPr id="61443" name="Rectangle 22"/>
          <p:cNvSpPr>
            <a:spLocks noChangeArrowheads="1"/>
          </p:cNvSpPr>
          <p:nvPr/>
        </p:nvSpPr>
        <p:spPr bwMode="auto">
          <a:xfrm>
            <a:off x="0" y="838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4150" y="549275"/>
          <a:ext cx="8807450" cy="6034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329"/>
                <a:gridCol w="1082040"/>
                <a:gridCol w="929640"/>
                <a:gridCol w="1143000"/>
                <a:gridCol w="746760"/>
                <a:gridCol w="1706880"/>
                <a:gridCol w="1447801"/>
              </a:tblGrid>
              <a:tr h="104102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DHA Annual Target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APP Target 2015/16 FY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Q1 Target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Q1 Actual Achievement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% Achieve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Factors impacting on Provincial ability to achieve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Revised strategy </a:t>
                      </a:r>
                      <a:r>
                        <a:rPr lang="en-US" sz="1400" b="1" u="none" strike="noStrike" dirty="0" smtClean="0">
                          <a:effectLst/>
                        </a:rPr>
                        <a:t>going forward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63402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Fraudulent Marriages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1/1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r>
                        <a:rPr lang="en-US" sz="1400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947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Employers Charged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71</a:t>
                      </a:r>
                      <a:r>
                        <a:rPr lang="en-US" sz="1400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17475">
                        <a:lnSpc>
                          <a:spcPct val="90000"/>
                        </a:lnSpc>
                        <a:buClr>
                          <a:schemeClr val="bg2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altLang="en-US" sz="1400" dirty="0" smtClean="0">
                          <a:latin typeface="+mn-lt"/>
                        </a:rPr>
                        <a:t>Letters of good cause investigation results in shifting of focus from normal operations</a:t>
                      </a:r>
                    </a:p>
                    <a:p>
                      <a:pPr marL="285750" indent="-117475">
                        <a:lnSpc>
                          <a:spcPct val="90000"/>
                        </a:lnSpc>
                        <a:buClr>
                          <a:schemeClr val="bg2"/>
                        </a:buClr>
                        <a:defRPr/>
                      </a:pPr>
                      <a:endParaRPr lang="en-US" altLang="en-US" sz="1400" dirty="0" smtClean="0">
                        <a:latin typeface="+mn-lt"/>
                      </a:endParaRPr>
                    </a:p>
                    <a:p>
                      <a:pPr marL="285750" indent="-117475">
                        <a:lnSpc>
                          <a:spcPct val="90000"/>
                        </a:lnSpc>
                        <a:buClr>
                          <a:schemeClr val="bg2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altLang="en-US" sz="1400" dirty="0" smtClean="0">
                          <a:latin typeface="+mn-lt"/>
                        </a:rPr>
                        <a:t>Deployment of officials to Operations </a:t>
                      </a:r>
                      <a:r>
                        <a:rPr lang="en-US" altLang="en-US" sz="1400" dirty="0" err="1" smtClean="0">
                          <a:latin typeface="+mn-lt"/>
                        </a:rPr>
                        <a:t>Fiela</a:t>
                      </a:r>
                      <a:r>
                        <a:rPr lang="en-US" altLang="en-US" sz="1400" dirty="0" smtClean="0">
                          <a:latin typeface="+mn-lt"/>
                        </a:rPr>
                        <a:t> resulted in insufficient capacity to survey local businesses</a:t>
                      </a:r>
                    </a:p>
                    <a:p>
                      <a:pPr marL="168275" indent="0">
                        <a:lnSpc>
                          <a:spcPct val="90000"/>
                        </a:lnSpc>
                        <a:buClr>
                          <a:schemeClr val="bg2"/>
                        </a:buClr>
                        <a:buFont typeface="Arial" pitchFamily="34" charset="0"/>
                        <a:buNone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254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en-US" sz="1400" dirty="0" smtClean="0">
                          <a:latin typeface="+mn-lt"/>
                        </a:rPr>
                        <a:t>Enhance business surveys approach through improved stakeholder engagements</a:t>
                      </a:r>
                    </a:p>
                    <a:p>
                      <a:pPr marL="285750" indent="-225425"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956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Transfers to Lindela within 20 days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138/138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"/>
            <a:ext cx="8763000" cy="276225"/>
          </a:xfrm>
        </p:spPr>
        <p:txBody>
          <a:bodyPr/>
          <a:lstStyle/>
          <a:p>
            <a:pPr eaLnBrk="1" hangingPunct="1"/>
            <a:r>
              <a:rPr lang="en-GB" smtClean="0"/>
              <a:t>    APP Performance 2014/2015 reporting cycle continued:</a:t>
            </a:r>
          </a:p>
        </p:txBody>
      </p:sp>
      <p:sp>
        <p:nvSpPr>
          <p:cNvPr id="62467" name="Rectangle 22"/>
          <p:cNvSpPr>
            <a:spLocks noChangeArrowheads="1"/>
          </p:cNvSpPr>
          <p:nvPr/>
        </p:nvSpPr>
        <p:spPr bwMode="auto">
          <a:xfrm>
            <a:off x="0" y="838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4150" y="549275"/>
          <a:ext cx="8807450" cy="425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329"/>
                <a:gridCol w="1082040"/>
                <a:gridCol w="929640"/>
                <a:gridCol w="1143000"/>
                <a:gridCol w="746760"/>
                <a:gridCol w="1706880"/>
                <a:gridCol w="1447801"/>
              </a:tblGrid>
              <a:tr h="95936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DHA Annual Target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APP Target 2015/16 FY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Q1 Target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Q1 Actual Achievement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% Achieve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Factors impacting on Provincial ability to achieve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Revised strategy </a:t>
                      </a:r>
                      <a:r>
                        <a:rPr lang="en-US" sz="1400" b="1" u="none" strike="noStrike" dirty="0" smtClean="0">
                          <a:effectLst/>
                        </a:rPr>
                        <a:t>going forward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29513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Payment of invoices within 30 days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170/181</a:t>
                      </a:r>
                      <a:br>
                        <a:rPr lang="en-US" sz="1400" u="none" strike="noStrike">
                          <a:effectLst/>
                        </a:rPr>
                      </a:b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94%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63513" ea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buClr>
                          <a:schemeClr val="bg2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altLang="en-US" sz="1400" dirty="0" smtClean="0"/>
                        <a:t>Incorrect capturing of invoice received dates on BAS.</a:t>
                      </a:r>
                    </a:p>
                    <a:p>
                      <a:pPr marL="285750" indent="-163513" ea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buClr>
                          <a:schemeClr val="bg2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altLang="en-US" sz="1400" dirty="0" smtClean="0"/>
                        <a:t>Capacity (segregation of duties) not aligned to the volume of invoices received </a:t>
                      </a:r>
                    </a:p>
                    <a:p>
                      <a:pPr marL="285750" indent="-163513"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63513" ea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400" dirty="0" smtClean="0"/>
                        <a:t>Consequence management. Officials capturing invoice received dates incorrectly on BAS to be disciplined</a:t>
                      </a:r>
                    </a:p>
                    <a:p>
                      <a:pPr marL="285750" indent="-163513" ea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400" dirty="0" smtClean="0"/>
                        <a:t>Feasibility Study on capacity and segregation of duties</a:t>
                      </a: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2"/>
          <p:cNvSpPr txBox="1">
            <a:spLocks noChangeArrowheads="1"/>
          </p:cNvSpPr>
          <p:nvPr/>
        </p:nvSpPr>
        <p:spPr bwMode="auto">
          <a:xfrm>
            <a:off x="0" y="536575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/>
              <a:t>1x Metro</a:t>
            </a:r>
            <a:r>
              <a:rPr lang="en-US" dirty="0" smtClean="0"/>
              <a:t>: City of Cape Town, </a:t>
            </a:r>
            <a:r>
              <a:rPr lang="en-US" b="1" dirty="0" smtClean="0"/>
              <a:t>5 x District Municipalities</a:t>
            </a:r>
            <a:r>
              <a:rPr lang="en-US" dirty="0" smtClean="0"/>
              <a:t> (West Coast, Cape Winelands, Central  Karoo, Overberg, Eden), </a:t>
            </a:r>
            <a:r>
              <a:rPr lang="en-US" b="1" dirty="0" smtClean="0"/>
              <a:t>1 x Refugee Office </a:t>
            </a:r>
            <a:r>
              <a:rPr lang="en-US" dirty="0" smtClean="0"/>
              <a:t>, </a:t>
            </a:r>
            <a:r>
              <a:rPr lang="en-US" b="1" dirty="0" smtClean="0"/>
              <a:t>3 x Sea Ports</a:t>
            </a:r>
            <a:r>
              <a:rPr lang="en-US" dirty="0" smtClean="0"/>
              <a:t>: (Cape Town, </a:t>
            </a:r>
            <a:r>
              <a:rPr lang="en-US" dirty="0" err="1" smtClean="0"/>
              <a:t>Saldanha</a:t>
            </a:r>
            <a:r>
              <a:rPr lang="en-US" dirty="0" smtClean="0"/>
              <a:t>, Mosselbay)</a:t>
            </a:r>
            <a:r>
              <a:rPr lang="en-US" b="1" dirty="0" smtClean="0"/>
              <a:t>, 1 x International Airport: Cape Town (National key point). </a:t>
            </a:r>
            <a:endParaRPr lang="en-US" dirty="0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Note: Refugee Office, Ports of Entry - direct reports to Head office </a:t>
            </a:r>
            <a:r>
              <a:rPr lang="en-US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w.e.f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01 April 2015 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>
          <a:xfrm>
            <a:off x="246063" y="119063"/>
            <a:ext cx="8647112" cy="249237"/>
          </a:xfrm>
        </p:spPr>
        <p:txBody>
          <a:bodyPr/>
          <a:lstStyle/>
          <a:p>
            <a:r>
              <a:rPr lang="en-US" sz="1800" smtClean="0"/>
              <a:t>1. Geographical outlay: </a:t>
            </a:r>
            <a:endParaRPr lang="en-ZA" sz="1800" smtClean="0"/>
          </a:p>
        </p:txBody>
      </p:sp>
      <p:pic>
        <p:nvPicPr>
          <p:cNvPr id="8196" name="Picture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3088"/>
            <a:ext cx="914400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4150" y="465138"/>
            <a:ext cx="8763000" cy="830262"/>
          </a:xfrm>
        </p:spPr>
        <p:txBody>
          <a:bodyPr/>
          <a:lstStyle/>
          <a:p>
            <a:pPr eaLnBrk="1" hangingPunct="1"/>
            <a:r>
              <a:rPr lang="en-GB" smtClean="0"/>
              <a:t>Provincial Smart Card and Birth Registration monitoring teams established and weekly progress reports discussed at weekly EXCOs</a:t>
            </a:r>
            <a:br>
              <a:rPr lang="en-GB" smtClean="0"/>
            </a:br>
            <a:endParaRPr lang="en-GB" smtClean="0"/>
          </a:p>
        </p:txBody>
      </p:sp>
      <p:sp>
        <p:nvSpPr>
          <p:cNvPr id="63491" name="Rectangle 22"/>
          <p:cNvSpPr>
            <a:spLocks noChangeArrowheads="1"/>
          </p:cNvSpPr>
          <p:nvPr/>
        </p:nvSpPr>
        <p:spPr bwMode="auto">
          <a:xfrm>
            <a:off x="0" y="838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sz="24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827086"/>
              </p:ext>
            </p:extLst>
          </p:nvPr>
        </p:nvGraphicFramePr>
        <p:xfrm>
          <a:off x="184150" y="1295400"/>
          <a:ext cx="8323264" cy="2484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6759"/>
                <a:gridCol w="1898073"/>
                <a:gridCol w="1205701"/>
                <a:gridCol w="877577"/>
                <a:gridCol w="877577"/>
                <a:gridCol w="877577"/>
              </a:tblGrid>
              <a:tr h="72347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</a:t>
                      </a:r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 smart ID cards issued to citizens 16 years and above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BASELINE for APP Target 2014/15 FY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APP Target 2015/16 FY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Q1 TAGERT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Q1 (Actual)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Actual % Achieve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482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107994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144960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24946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34154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Cape Winelands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17535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40320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7280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9759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West Coast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15343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3920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Overberg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4320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Eden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20944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4760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7802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5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Central Karoo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165776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235200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42506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58463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4150" y="4281054"/>
            <a:ext cx="855821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Challenges: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/>
              <a:t>Passport applications not taken into account with FLO performance monitoring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US" dirty="0"/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/>
              <a:t>System down time impacting on office performance – Challenge with SITA in process of being resolved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charset="0"/>
              <a:buChar char="•"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4150" y="601663"/>
            <a:ext cx="8763000" cy="276225"/>
          </a:xfrm>
        </p:spPr>
        <p:txBody>
          <a:bodyPr/>
          <a:lstStyle/>
          <a:p>
            <a:pPr eaLnBrk="1" hangingPunct="1"/>
            <a:r>
              <a:rPr lang="en-GB" smtClean="0"/>
              <a:t>Birth Registration Monitoring team and hospital optimisation:</a:t>
            </a:r>
          </a:p>
        </p:txBody>
      </p:sp>
      <p:sp>
        <p:nvSpPr>
          <p:cNvPr id="64515" name="Rectangle 22"/>
          <p:cNvSpPr>
            <a:spLocks noChangeArrowheads="1"/>
          </p:cNvSpPr>
          <p:nvPr/>
        </p:nvSpPr>
        <p:spPr bwMode="auto">
          <a:xfrm>
            <a:off x="0" y="838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76178"/>
              </p:ext>
            </p:extLst>
          </p:nvPr>
        </p:nvGraphicFramePr>
        <p:xfrm>
          <a:off x="184150" y="1066800"/>
          <a:ext cx="8662988" cy="3152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7507"/>
                <a:gridCol w="1647715"/>
                <a:gridCol w="1335649"/>
                <a:gridCol w="1176808"/>
                <a:gridCol w="1070077"/>
                <a:gridCol w="1635232"/>
              </a:tblGrid>
              <a:tr h="863148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en-US" sz="1400" b="1" u="none" strike="noStrike" dirty="0">
                          <a:effectLst/>
                        </a:rPr>
                        <a:t>births registered within 30 calendar days of the birth event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en-US" sz="1400" b="1" u="none" strike="noStrike" dirty="0">
                          <a:effectLst/>
                        </a:rPr>
                        <a:t>Annual Target 2015/16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en-US" sz="1400" b="1" u="none" strike="noStrike" dirty="0">
                          <a:effectLst/>
                        </a:rPr>
                        <a:t>Target Q1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en-US" sz="1400" b="1" u="none" strike="noStrike" dirty="0">
                          <a:effectLst/>
                        </a:rPr>
                        <a:t>Actual Performance Q1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en-US" sz="1400" b="1" u="none" strike="noStrike" dirty="0">
                          <a:effectLst/>
                        </a:rPr>
                        <a:t>Variance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en-US" sz="1400" b="1" u="none" strike="noStrike" dirty="0">
                          <a:effectLst/>
                        </a:rPr>
                        <a:t>Quarter 1 % Year to 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2873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u="none" strike="noStrike">
                          <a:effectLst/>
                        </a:rPr>
                        <a:t>Cape Metro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n-US" sz="1400" u="none" strike="noStrike">
                          <a:effectLst/>
                        </a:rPr>
                        <a:t>57000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13,639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13,091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-548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n-US" sz="1400" u="none" strike="noStrike" dirty="0">
                          <a:effectLst/>
                        </a:rPr>
                        <a:t>96%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19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u="none" strike="noStrike">
                          <a:effectLst/>
                        </a:rPr>
                        <a:t>Cape Winelands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n-US" sz="1400" u="none" strike="noStrike">
                          <a:effectLst/>
                        </a:rPr>
                        <a:t>12125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3,031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2,735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-296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n-US" sz="1400" u="none" strike="noStrike" dirty="0">
                          <a:effectLst/>
                        </a:rPr>
                        <a:t>90%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73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u="none" strike="noStrike">
                          <a:effectLst/>
                        </a:rPr>
                        <a:t>West Coast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n-US" sz="1400" u="none" strike="noStrike">
                          <a:effectLst/>
                        </a:rPr>
                        <a:t>3376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844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789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-55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n-US" sz="1400" u="none" strike="noStrike" dirty="0">
                          <a:effectLst/>
                        </a:rPr>
                        <a:t>93%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73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u="none" strike="noStrike">
                          <a:effectLst/>
                        </a:rPr>
                        <a:t>Overberg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n-US" sz="1400" u="none" strike="noStrike">
                          <a:effectLst/>
                        </a:rPr>
                        <a:t>3475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869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740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-129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n-US" sz="1400" u="none" strike="noStrike" dirty="0">
                          <a:effectLst/>
                        </a:rPr>
                        <a:t>85%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73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u="none" strike="noStrike" dirty="0" smtClean="0">
                          <a:effectLst/>
                        </a:rPr>
                        <a:t>Eden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n-US" sz="1400" u="none" strike="noStrike">
                          <a:effectLst/>
                        </a:rPr>
                        <a:t>8500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2,125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2,311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n-US" sz="1400" u="none" strike="noStrike" dirty="0">
                          <a:effectLst/>
                        </a:rPr>
                        <a:t>109%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73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u="none" strike="noStrike">
                          <a:effectLst/>
                        </a:rPr>
                        <a:t>Central Karoo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n-US" sz="1400" u="none" strike="noStrike">
                          <a:effectLst/>
                        </a:rPr>
                        <a:t>1300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325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241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>
                          <a:effectLst/>
                        </a:rPr>
                        <a:t>-84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n-US" sz="1400" u="none" strike="noStrike" dirty="0">
                          <a:effectLst/>
                        </a:rPr>
                        <a:t>74%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73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n-US" sz="1400" b="1" u="none" strike="noStrike" dirty="0">
                          <a:effectLst/>
                        </a:rPr>
                        <a:t>85776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b="1" u="none" strike="noStrike" dirty="0">
                          <a:effectLst/>
                        </a:rPr>
                        <a:t>20,833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b="1" u="none" strike="noStrike" dirty="0">
                          <a:effectLst/>
                        </a:rPr>
                        <a:t>19,907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n-US" sz="1400" b="1" u="none" strike="noStrike" dirty="0">
                          <a:effectLst/>
                        </a:rPr>
                        <a:t>-926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b="1" u="none" strike="noStrike" dirty="0">
                          <a:effectLst/>
                        </a:rPr>
                        <a:t>96%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4581" name="TextBox 4"/>
          <p:cNvSpPr txBox="1">
            <a:spLocks noChangeArrowheads="1"/>
          </p:cNvSpPr>
          <p:nvPr/>
        </p:nvSpPr>
        <p:spPr bwMode="auto">
          <a:xfrm>
            <a:off x="609600" y="4784725"/>
            <a:ext cx="4940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* Optimization strategy developed and implemented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03213" y="3028950"/>
            <a:ext cx="8647112" cy="369888"/>
          </a:xfrm>
          <a:solidFill>
            <a:srgbClr val="FFFF00"/>
          </a:solidFill>
        </p:spPr>
        <p:txBody>
          <a:bodyPr lIns="91440" tIns="45720" rIns="91440" bIns="45720"/>
          <a:lstStyle/>
          <a:p>
            <a:pPr eaLnBrk="1" fontAlgn="t" hangingPunct="1"/>
            <a:r>
              <a:rPr lang="en-ZA" smtClean="0"/>
              <a:t>                        </a:t>
            </a:r>
            <a:r>
              <a:rPr lang="en-US" smtClean="0"/>
              <a:t>Provincial Specific Project: </a:t>
            </a:r>
            <a:endParaRPr lang="en-ZA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63513" y="173038"/>
            <a:ext cx="8647112" cy="276225"/>
          </a:xfrm>
        </p:spPr>
        <p:txBody>
          <a:bodyPr/>
          <a:lstStyle/>
          <a:p>
            <a:r>
              <a:rPr lang="en-ZA" smtClean="0"/>
              <a:t>Query Management: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98475"/>
            <a:ext cx="84582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Query Management system developed and functional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Clients </a:t>
            </a:r>
            <a:r>
              <a:rPr lang="en-US" dirty="0"/>
              <a:t>must provide the Office complaint reference number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 smtClean="0"/>
              <a:t>Query  </a:t>
            </a:r>
            <a:r>
              <a:rPr lang="en-ZA" dirty="0"/>
              <a:t>turn around times </a:t>
            </a:r>
            <a:r>
              <a:rPr lang="en-ZA" dirty="0" smtClean="0"/>
              <a:t>for </a:t>
            </a:r>
            <a:r>
              <a:rPr lang="en-ZA" dirty="0"/>
              <a:t>resolution – 3 days  at Office level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ZA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/>
              <a:t>Dedicated Counters for Query Management</a:t>
            </a:r>
          </a:p>
          <a:p>
            <a:pPr>
              <a:defRPr/>
            </a:pPr>
            <a:endParaRPr lang="en-ZA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/>
              <a:t>2 day resolution turn around time at DMO level </a:t>
            </a:r>
          </a:p>
          <a:p>
            <a:pPr>
              <a:defRPr/>
            </a:pPr>
            <a:endParaRPr lang="en-ZA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/>
              <a:t>Escalated to Provincial Complaints Office for </a:t>
            </a:r>
            <a:r>
              <a:rPr lang="en-ZA" dirty="0" smtClean="0"/>
              <a:t>intervention. Queries analysed to identify root causes.</a:t>
            </a:r>
            <a:endParaRPr lang="en-ZA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ZA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/>
              <a:t>Created an dedicated email for </a:t>
            </a:r>
            <a:r>
              <a:rPr lang="en-ZA" dirty="0" smtClean="0"/>
              <a:t>queries (</a:t>
            </a:r>
            <a:r>
              <a:rPr lang="en-ZA" dirty="0" smtClean="0">
                <a:hlinkClick r:id="rId2"/>
              </a:rPr>
              <a:t>westcoast.enqueries@dha.gov.za</a:t>
            </a:r>
            <a:r>
              <a:rPr lang="en-ZA" dirty="0"/>
              <a:t>,</a:t>
            </a:r>
            <a:r>
              <a:rPr lang="en-ZA" dirty="0" smtClean="0"/>
              <a:t> </a:t>
            </a:r>
            <a:r>
              <a:rPr lang="en-ZA" dirty="0" smtClean="0">
                <a:hlinkClick r:id="rId3"/>
              </a:rPr>
              <a:t>capewinelands.enqueries@dha.gov.za</a:t>
            </a:r>
            <a:r>
              <a:rPr lang="en-ZA" dirty="0" smtClean="0"/>
              <a:t>, </a:t>
            </a:r>
            <a:r>
              <a:rPr lang="en-ZA" dirty="0" smtClean="0">
                <a:hlinkClick r:id="rId4"/>
              </a:rPr>
              <a:t>capemetro.enqueries@dha.gov.za</a:t>
            </a:r>
            <a:r>
              <a:rPr lang="en-ZA" dirty="0" smtClean="0"/>
              <a:t>, </a:t>
            </a:r>
            <a:r>
              <a:rPr lang="en-ZA" dirty="0" smtClean="0">
                <a:hlinkClick r:id="rId5"/>
              </a:rPr>
              <a:t>overberg.enqueries@dha.gov.za</a:t>
            </a:r>
            <a:r>
              <a:rPr lang="en-ZA" dirty="0" smtClean="0"/>
              <a:t>, </a:t>
            </a:r>
            <a:r>
              <a:rPr lang="en-ZA" dirty="0" smtClean="0">
                <a:hlinkClick r:id="rId6"/>
              </a:rPr>
              <a:t>eden.enqueries@dha.gov.za</a:t>
            </a:r>
            <a:r>
              <a:rPr lang="en-ZA" dirty="0" smtClean="0"/>
              <a:t>, </a:t>
            </a:r>
            <a:r>
              <a:rPr lang="en-ZA" dirty="0" smtClean="0">
                <a:hlinkClick r:id="rId7"/>
              </a:rPr>
              <a:t>centralkaroo.enqueries@dha.gov.za</a:t>
            </a:r>
            <a:r>
              <a:rPr lang="en-ZA" dirty="0" smtClean="0"/>
              <a:t>. </a:t>
            </a:r>
          </a:p>
          <a:p>
            <a:pPr>
              <a:defRPr/>
            </a:pPr>
            <a:endParaRPr lang="en-ZA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 smtClean="0"/>
              <a:t>Clients </a:t>
            </a:r>
            <a:r>
              <a:rPr lang="en-ZA" dirty="0"/>
              <a:t>have a dedicated desk in </a:t>
            </a:r>
            <a:r>
              <a:rPr lang="en-ZA" dirty="0" smtClean="0"/>
              <a:t>PM’s </a:t>
            </a:r>
            <a:r>
              <a:rPr lang="en-ZA" dirty="0"/>
              <a:t>Office dealing with </a:t>
            </a:r>
            <a:r>
              <a:rPr lang="en-ZA" dirty="0" smtClean="0"/>
              <a:t>enquiries</a:t>
            </a:r>
            <a:endParaRPr lang="en-ZA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63513" y="173038"/>
            <a:ext cx="8647112" cy="276225"/>
          </a:xfrm>
        </p:spPr>
        <p:txBody>
          <a:bodyPr/>
          <a:lstStyle/>
          <a:p>
            <a:r>
              <a:rPr lang="en-ZA" smtClean="0"/>
              <a:t>Query Management extract from WC Query Management Register :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698500"/>
          <a:ext cx="8797927" cy="4752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886"/>
                <a:gridCol w="741506"/>
                <a:gridCol w="778582"/>
                <a:gridCol w="690728"/>
                <a:gridCol w="767568"/>
                <a:gridCol w="594303"/>
                <a:gridCol w="626702"/>
                <a:gridCol w="445923"/>
                <a:gridCol w="963084"/>
                <a:gridCol w="563649"/>
                <a:gridCol w="461829"/>
                <a:gridCol w="461829"/>
                <a:gridCol w="804869"/>
                <a:gridCol w="625469"/>
              </a:tblGrid>
              <a:tr h="7658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8C08">
                            <a:tint val="66000"/>
                            <a:satMod val="160000"/>
                          </a:srgbClr>
                        </a:gs>
                        <a:gs pos="50000">
                          <a:srgbClr val="FF8C08">
                            <a:tint val="44500"/>
                            <a:satMod val="160000"/>
                          </a:srgbClr>
                        </a:gs>
                        <a:gs pos="100000">
                          <a:srgbClr val="FF8C0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DATE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8C08">
                            <a:tint val="66000"/>
                            <a:satMod val="160000"/>
                          </a:srgbClr>
                        </a:gs>
                        <a:gs pos="50000">
                          <a:srgbClr val="FF8C08">
                            <a:tint val="44500"/>
                            <a:satMod val="160000"/>
                          </a:srgbClr>
                        </a:gs>
                        <a:gs pos="100000">
                          <a:srgbClr val="FF8C0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Description of compliant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8C08">
                            <a:tint val="66000"/>
                            <a:satMod val="160000"/>
                          </a:srgbClr>
                        </a:gs>
                        <a:gs pos="50000">
                          <a:srgbClr val="FF8C08">
                            <a:tint val="44500"/>
                            <a:satMod val="160000"/>
                          </a:srgbClr>
                        </a:gs>
                        <a:gs pos="100000">
                          <a:srgbClr val="FF8C0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Details of complainant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8C08">
                            <a:tint val="66000"/>
                            <a:satMod val="160000"/>
                          </a:srgbClr>
                        </a:gs>
                        <a:gs pos="50000">
                          <a:srgbClr val="FF8C08">
                            <a:tint val="44500"/>
                            <a:satMod val="160000"/>
                          </a:srgbClr>
                        </a:gs>
                        <a:gs pos="100000">
                          <a:srgbClr val="FF8C0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Method used to complain? i.e. </a:t>
                      </a:r>
                      <a:r>
                        <a:rPr lang="en-US" sz="1000" u="none" strike="noStrike" dirty="0" err="1">
                          <a:effectLst/>
                        </a:rPr>
                        <a:t>tel</a:t>
                      </a:r>
                      <a:r>
                        <a:rPr lang="en-US" sz="1000" u="none" strike="noStrike" dirty="0">
                          <a:effectLst/>
                        </a:rPr>
                        <a:t>, </a:t>
                      </a:r>
                      <a:r>
                        <a:rPr lang="en-US" sz="1000" u="none" strike="noStrike" dirty="0" err="1">
                          <a:effectLst/>
                        </a:rPr>
                        <a:t>sms</a:t>
                      </a:r>
                      <a:r>
                        <a:rPr lang="en-US" sz="1000" u="none" strike="noStrike" dirty="0">
                          <a:effectLst/>
                        </a:rPr>
                        <a:t>, complaints line.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8C08">
                            <a:tint val="66000"/>
                            <a:satMod val="160000"/>
                          </a:srgbClr>
                        </a:gs>
                        <a:gs pos="50000">
                          <a:srgbClr val="FF8C08">
                            <a:tint val="44500"/>
                            <a:satMod val="160000"/>
                          </a:srgbClr>
                        </a:gs>
                        <a:gs pos="100000">
                          <a:srgbClr val="FF8C0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Referred by: Ministry, official (name)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8C08">
                            <a:tint val="66000"/>
                            <a:satMod val="160000"/>
                          </a:srgbClr>
                        </a:gs>
                        <a:gs pos="50000">
                          <a:srgbClr val="FF8C08">
                            <a:tint val="44500"/>
                            <a:satMod val="160000"/>
                          </a:srgbClr>
                        </a:gs>
                        <a:gs pos="100000">
                          <a:srgbClr val="FF8C0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Contact number of complainant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8C08">
                            <a:tint val="66000"/>
                            <a:satMod val="160000"/>
                          </a:srgbClr>
                        </a:gs>
                        <a:gs pos="50000">
                          <a:srgbClr val="FF8C08">
                            <a:tint val="44500"/>
                            <a:satMod val="160000"/>
                          </a:srgbClr>
                        </a:gs>
                        <a:gs pos="100000">
                          <a:srgbClr val="FF8C0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Unit: Civics/IMS/Refugees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8C08">
                            <a:tint val="66000"/>
                            <a:satMod val="160000"/>
                          </a:srgbClr>
                        </a:gs>
                        <a:gs pos="50000">
                          <a:srgbClr val="FF8C08">
                            <a:tint val="44500"/>
                            <a:satMod val="160000"/>
                          </a:srgbClr>
                        </a:gs>
                        <a:gs pos="100000">
                          <a:srgbClr val="FF8C0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Document applied for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8C08">
                            <a:tint val="66000"/>
                            <a:satMod val="160000"/>
                          </a:srgbClr>
                        </a:gs>
                        <a:gs pos="50000">
                          <a:srgbClr val="FF8C08">
                            <a:tint val="44500"/>
                            <a:satMod val="160000"/>
                          </a:srgbClr>
                        </a:gs>
                        <a:gs pos="100000">
                          <a:srgbClr val="FF8C0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ID Number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8C08">
                            <a:tint val="66000"/>
                            <a:satMod val="160000"/>
                          </a:srgbClr>
                        </a:gs>
                        <a:gs pos="50000">
                          <a:srgbClr val="FF8C08">
                            <a:tint val="44500"/>
                            <a:satMod val="160000"/>
                          </a:srgbClr>
                        </a:gs>
                        <a:gs pos="100000">
                          <a:srgbClr val="FF8C0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Office of application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8C08">
                            <a:tint val="66000"/>
                            <a:satMod val="160000"/>
                          </a:srgbClr>
                        </a:gs>
                        <a:gs pos="50000">
                          <a:srgbClr val="FF8C08">
                            <a:tint val="44500"/>
                            <a:satMod val="160000"/>
                          </a:srgbClr>
                        </a:gs>
                        <a:gs pos="100000">
                          <a:srgbClr val="FF8C0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Date of application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8C08">
                            <a:tint val="66000"/>
                            <a:satMod val="160000"/>
                          </a:srgbClr>
                        </a:gs>
                        <a:gs pos="50000">
                          <a:srgbClr val="FF8C08">
                            <a:tint val="44500"/>
                            <a:satMod val="160000"/>
                          </a:srgbClr>
                        </a:gs>
                        <a:gs pos="100000">
                          <a:srgbClr val="FF8C0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Action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8C08">
                            <a:tint val="66000"/>
                            <a:satMod val="160000"/>
                          </a:srgbClr>
                        </a:gs>
                        <a:gs pos="50000">
                          <a:srgbClr val="FF8C08">
                            <a:tint val="44500"/>
                            <a:satMod val="160000"/>
                          </a:srgbClr>
                        </a:gs>
                        <a:gs pos="100000">
                          <a:srgbClr val="FF8C0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reply from head office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8C08">
                            <a:tint val="66000"/>
                            <a:satMod val="160000"/>
                          </a:srgbClr>
                        </a:gs>
                        <a:gs pos="50000">
                          <a:srgbClr val="FF8C08">
                            <a:tint val="44500"/>
                            <a:satMod val="160000"/>
                          </a:srgbClr>
                        </a:gs>
                        <a:gs pos="100000">
                          <a:srgbClr val="FF8C0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22297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21.07.2015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unabridged and vault copty of m/c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Claire Elizabeth Goode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Mr Simons cellphone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Mr Simons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sng" strike="noStrike" dirty="0">
                          <a:effectLst/>
                          <a:hlinkClick r:id="rId2"/>
                        </a:rPr>
                        <a:t>claireshoutbay@gmail.com / 0833850915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civic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client applied in April 2015 for vault and unabridged marriage certificate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7302250190082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Wynberg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24-Apr-15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21/07 - emailed marriage , 22/7- emailed client requesting ID number of husband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22/7- </a:t>
                      </a:r>
                      <a:r>
                        <a:rPr lang="en-US" sz="1000" u="none" strike="noStrike" dirty="0" err="1">
                          <a:effectLst/>
                        </a:rPr>
                        <a:t>delford</a:t>
                      </a:r>
                      <a:r>
                        <a:rPr lang="en-US" sz="1000" u="none" strike="noStrike" dirty="0">
                          <a:effectLst/>
                        </a:rPr>
                        <a:t> email requesting ID number of husband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2" marR="3952" marT="3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1822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21.07.2015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urgent child passport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Millie Jane Blyth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Mr Simons Email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Mr Simons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sng" strike="noStrike" dirty="0">
                          <a:effectLst/>
                          <a:hlinkClick r:id="rId3"/>
                        </a:rPr>
                        <a:t>emma@vanilaevents.co.za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civic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client is traveling on the 23.07.2015 amd applied for passport on the 12.07.2015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1002150918089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Wynberg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16.07.2015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22/07- emailed passport section to assist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22.07.2015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passport application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R Scroeder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Mr Simons Email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Mr Simons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sng" strike="noStrike">
                          <a:effectLst/>
                        </a:rPr>
                        <a:t> 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civic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passport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7207210148080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Cape Town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15.07.2015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emailed riana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87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22.07.2015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passport application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F Saiet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Mr Simons Email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Mr Simons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civic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passport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6505075783086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Cape Town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16.07.2015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emailed riana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34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09.04.2015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unabridge bc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B Vye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Public Protector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Public Protector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sng" strike="noStrike">
                          <a:effectLst/>
                          <a:hlinkClick r:id="rId4"/>
                        </a:rPr>
                        <a:t>Luckyp@pprotect.org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civic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client applied in Jan 2014 but did not receive her ubc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?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Cape Town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Jan-14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emailed lucky to send me  ID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34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23.04.2015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spousal permit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BG Antonio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Public Protector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Public Protector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sng" strike="noStrike">
                          <a:effectLst/>
                          <a:hlinkClick r:id="rId4"/>
                        </a:rPr>
                        <a:t>Luckyp@pprotect.org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permitting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spousal permit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CPT16003/11/TRP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Cape Town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25.06.2014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emailed lucky to inform that the permit was reslved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resolved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2" marR="3952" marT="3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63513" y="173038"/>
            <a:ext cx="8647112" cy="276225"/>
          </a:xfrm>
        </p:spPr>
        <p:txBody>
          <a:bodyPr/>
          <a:lstStyle/>
          <a:p>
            <a:r>
              <a:rPr lang="en-ZA" smtClean="0"/>
              <a:t>9. Telephone Monitoring Project :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98475"/>
            <a:ext cx="84582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After </a:t>
            </a:r>
            <a:r>
              <a:rPr lang="en-Z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complaints </a:t>
            </a:r>
            <a:r>
              <a:rPr lang="en-Z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were received w.r.t unanswered telephones the Province developed a telephone management and telephone answering protocol </a:t>
            </a:r>
          </a:p>
          <a:p>
            <a:pPr>
              <a:defRPr/>
            </a:pP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standard way for answering of  phones were developed and circulated to all offices for implementation</a:t>
            </a:r>
          </a:p>
          <a:p>
            <a:pPr>
              <a:defRPr/>
            </a:pP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telephone monitoring team was established and phone offices randomly daily to measure compliance – Monitoring Tool developed * extract attached </a:t>
            </a:r>
          </a:p>
          <a:p>
            <a:pPr>
              <a:defRPr/>
            </a:pP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Reports discussion at weekly Provincial Executive meetings for feedback and corrective action</a:t>
            </a:r>
          </a:p>
          <a:p>
            <a:pPr>
              <a:defRPr/>
            </a:pP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 site details for WC updated </a:t>
            </a:r>
            <a:r>
              <a:rPr lang="en-Z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alternative contact details for every office as well as the contact details of the office manager.</a:t>
            </a: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63513" y="173038"/>
            <a:ext cx="8647112" cy="276225"/>
          </a:xfrm>
        </p:spPr>
        <p:txBody>
          <a:bodyPr/>
          <a:lstStyle/>
          <a:p>
            <a:r>
              <a:rPr lang="en-ZA" smtClean="0"/>
              <a:t>9. Telephone Monitoring Project  example of monitoring tool: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98475"/>
            <a:ext cx="8458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665163"/>
          <a:ext cx="8355013" cy="3508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7863"/>
                <a:gridCol w="1726653"/>
                <a:gridCol w="1622723"/>
                <a:gridCol w="1823887"/>
                <a:gridCol w="1823887"/>
              </a:tblGrid>
              <a:tr h="55510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OFFICE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TELEPHONE NUMBER (as indicated on DHA website)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DATE:</a:t>
                      </a:r>
                      <a:b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MORNING AND AFTERNOON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DATE:</a:t>
                      </a:r>
                      <a:b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MORNING AND AFTERNOON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DATE:</a:t>
                      </a:r>
                      <a:b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MORNING AND AFTERNOON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387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Bellville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(021) 944 - 6200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engaged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Answered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answered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(021) 944 - 6240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answered, Home Affairs Good day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 answer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engaged tone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EXT. 6250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 answer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engaged tone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38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387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Mitchells Plain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(021) 370 - 3102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Answered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Answered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 answer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(021) 370 -3104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Answered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Answered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Answered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(021) 370 -3109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Answered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 answer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Answered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38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Ext. 3105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 answer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 answer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38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Ext. 3106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Answered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Answered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38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24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Nyanga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(021) 380 - 5140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Answered, Home Affairs Good day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Answered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Answered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Ext. 5137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Answered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Engaged tone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38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9723" name="TextBox 5"/>
          <p:cNvSpPr txBox="1">
            <a:spLocks noChangeArrowheads="1"/>
          </p:cNvSpPr>
          <p:nvPr/>
        </p:nvSpPr>
        <p:spPr bwMode="auto">
          <a:xfrm>
            <a:off x="304800" y="4546600"/>
            <a:ext cx="5103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Extract from Telephone monitoring tool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Discussed at monthly EXCOs and progress noted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09575" y="1417638"/>
            <a:ext cx="84074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914400" indent="-914400"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800" dirty="0" smtClean="0"/>
              <a:t> </a:t>
            </a: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5561013"/>
            <a:ext cx="8477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163513" y="460375"/>
            <a:ext cx="686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/>
              <a:t>Leadership responsibility to ensure buy in at the lowest level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3513" y="1050925"/>
          <a:ext cx="8980487" cy="563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202"/>
                <a:gridCol w="5136323"/>
                <a:gridCol w="2175962"/>
              </a:tblGrid>
              <a:tr h="3353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Method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Desired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outcome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0421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Instill the concept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Moetapele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at the lowest level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Workshop to: 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Identify the characteristics of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each occupational level in relation to the job profile and responsibilities attached to the post</a:t>
                      </a:r>
                    </a:p>
                    <a:p>
                      <a:pPr marL="0" indent="0">
                        <a:buNone/>
                      </a:pPr>
                      <a:endParaRPr lang="en-US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7338" indent="-287338">
                        <a:buNone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(2) Agree on set standards/ criteria for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Moetapele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Offices in terms of cosmetic, front office processes, administration and leadership functionality.</a:t>
                      </a:r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Buy in at all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levels through inclusive participation</a:t>
                      </a:r>
                    </a:p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6133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Establish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Moetapele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Monitoring Forums (MMF)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Establish Local Office, District and Provincial Monitoring Forums through nomination.</a:t>
                      </a:r>
                    </a:p>
                    <a:p>
                      <a:pPr marL="342900" indent="-342900">
                        <a:buAutoNum type="arabicParenBoth"/>
                      </a:pPr>
                      <a:endParaRPr lang="en-US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Developed a Constitution/ Terms of Reference for the formulation and operation of the MMF.</a:t>
                      </a:r>
                    </a:p>
                    <a:p>
                      <a:pPr marL="342900" indent="-342900">
                        <a:buAutoNum type="arabicParenBoth"/>
                      </a:pPr>
                      <a:endParaRPr lang="en-US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Issue appointment letters to the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Moetapele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Teams members to ensure accountability.</a:t>
                      </a:r>
                    </a:p>
                    <a:p>
                      <a:pPr marL="342900" indent="-342900">
                        <a:buAutoNum type="arabicParenBoth"/>
                      </a:pPr>
                      <a:endParaRPr lang="en-US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Design a measurement process and M&amp;E tools on agreed standards/criteria (weighted)</a:t>
                      </a:r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Full implementation,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accountability and management reports on a share drive</a:t>
                      </a:r>
                    </a:p>
                    <a:p>
                      <a:endParaRPr lang="en-US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Sharing of best practices- value creation</a:t>
                      </a:r>
                    </a:p>
                    <a:p>
                      <a:endParaRPr lang="en-US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Identification of cross cutting service delivery issues </a:t>
                      </a:r>
                    </a:p>
                    <a:p>
                      <a:endParaRPr lang="en-US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0679" name="Title 1"/>
          <p:cNvSpPr txBox="1">
            <a:spLocks/>
          </p:cNvSpPr>
          <p:nvPr/>
        </p:nvSpPr>
        <p:spPr bwMode="auto">
          <a:xfrm>
            <a:off x="163513" y="173038"/>
            <a:ext cx="8782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ZA" sz="2000" b="1"/>
              <a:t>10. Provincial Action Plan for implementation and monitoring Moetapele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09575" y="1417638"/>
            <a:ext cx="84074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914400" indent="-914400"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800" dirty="0" smtClean="0"/>
              <a:t> </a:t>
            </a:r>
          </a:p>
        </p:txBody>
      </p:sp>
      <p:pic>
        <p:nvPicPr>
          <p:cNvPr id="716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5561013"/>
            <a:ext cx="8477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Box 2"/>
          <p:cNvSpPr txBox="1">
            <a:spLocks noChangeArrowheads="1"/>
          </p:cNvSpPr>
          <p:nvPr/>
        </p:nvSpPr>
        <p:spPr bwMode="auto">
          <a:xfrm>
            <a:off x="149225" y="28575"/>
            <a:ext cx="8743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/>
              <a:t>Leadership responsibility to ensure buy in at the lowest level continued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004454"/>
              </p:ext>
            </p:extLst>
          </p:nvPr>
        </p:nvGraphicFramePr>
        <p:xfrm>
          <a:off x="204788" y="539750"/>
          <a:ext cx="8816975" cy="420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828"/>
                <a:gridCol w="4681459"/>
                <a:gridCol w="2497688"/>
              </a:tblGrid>
              <a:tr h="39563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Method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Desired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outcome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52482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Establish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Moetapele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Monitoring Forums (MMF)- continued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7338" indent="-287338">
                        <a:buNone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(5) Design a practical report format / * score card for each office evaluated/ visited.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287338" indent="-287338">
                        <a:buNone/>
                      </a:pPr>
                      <a:endParaRPr lang="en-US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7338" indent="-287338">
                        <a:buNone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(6) Develop a programme of action and present to executive for approval, funding and roll out 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Gap analysis and mitigation strategies implemented</a:t>
                      </a:r>
                    </a:p>
                    <a:p>
                      <a:endParaRPr lang="en-US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Skills transfer</a:t>
                      </a:r>
                    </a:p>
                  </a:txBody>
                  <a:tcPr marL="91452" marR="91452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42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Recognition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and award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Best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performing offices  per District  promoted in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Ikhaya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Magazine</a:t>
                      </a:r>
                    </a:p>
                    <a:p>
                      <a:pPr marL="0" indent="0">
                        <a:buNone/>
                      </a:pPr>
                      <a:endParaRPr lang="en-US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90513" indent="-290513">
                        <a:buNone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(2) Accolades to outstanding employees during Provincial Executive monthly meetings</a:t>
                      </a:r>
                    </a:p>
                    <a:p>
                      <a:pPr marL="0" indent="0">
                        <a:buNone/>
                      </a:pPr>
                      <a:endParaRPr lang="en-US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6075" indent="-346075">
                        <a:buNone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(3) Recognition of Employee of the Month – “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Moetapele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Wall of Fame” in local front offices </a:t>
                      </a:r>
                    </a:p>
                    <a:p>
                      <a:pPr marL="0" indent="0">
                        <a:buNone/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Best performing offices and employees recognized </a:t>
                      </a:r>
                    </a:p>
                  </a:txBody>
                  <a:tcPr marL="91452" marR="91452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9225" y="5207000"/>
            <a:ext cx="62007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Office Score Card content</a:t>
            </a:r>
            <a:r>
              <a:rPr lang="en-US" sz="1400" dirty="0"/>
              <a:t>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/>
              <a:t>Operations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/>
              <a:t>Facility Management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/>
              <a:t>Basic administration (Leave &amp; Asset Management)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/>
              <a:t>Customer care    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122238" y="165100"/>
            <a:ext cx="8770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/>
              <a:t>M&amp;E Methodology and governance 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238" y="673100"/>
          <a:ext cx="8885238" cy="2929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856"/>
                <a:gridCol w="3516579"/>
                <a:gridCol w="3363803"/>
              </a:tblGrid>
              <a:tr h="36873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By whom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Method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Governance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56020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Provincial MMF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Physical inspection,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Interviews,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Observations,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Analysis of  data from system reports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Monthly MMF reports to Provincial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EXCO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District Managers to mitigate issues raised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Provincial Manager to table unresolved matters at Branch Meeting/ OPSCO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06363"/>
            <a:ext cx="7632700" cy="331787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 WC </a:t>
            </a:r>
            <a:r>
              <a:rPr lang="en-GB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*</a:t>
            </a:r>
            <a:r>
              <a:rPr lang="en-GB" sz="2400" dirty="0" smtClean="0"/>
              <a:t> Demographics Socio Economic indicators: </a:t>
            </a: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990600" y="1050925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438" y="517525"/>
            <a:ext cx="8747125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WC Province is the fourth largest of the nine Provinces in terms of :</a:t>
            </a:r>
          </a:p>
          <a:p>
            <a:pPr>
              <a:defRPr/>
            </a:pPr>
            <a:endParaRPr lang="en-US" sz="1400" b="1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dirty="0"/>
              <a:t>Area ( 129 449 square kilometers) and </a:t>
            </a:r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dirty="0"/>
              <a:t>Population 5.8 m inhabitants (two thirds live in metropolitan  areas of the Metro)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dirty="0"/>
              <a:t>Cape Metro has the highest population of 62%, Cape Winelands  the second highest  with 14%, Eden at 9,8%  and Central Karoo and Overberg being the smallest  with 1,5 and 3.8 respectively. </a:t>
            </a:r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dirty="0"/>
              <a:t>Coloured  people are 61% , Africans 26,7% and White people 18,4% represented in the WC. </a:t>
            </a:r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dirty="0"/>
              <a:t>89,6% of the population in the WC live in urban areas (relatively high as national average is  63/37 % urban-rural split)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* Data source: Stats SA Statistical Release P0302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2"/>
          <p:cNvSpPr txBox="1">
            <a:spLocks noChangeArrowheads="1"/>
          </p:cNvSpPr>
          <p:nvPr/>
        </p:nvSpPr>
        <p:spPr bwMode="auto">
          <a:xfrm>
            <a:off x="122238" y="0"/>
            <a:ext cx="8770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/>
              <a:t>Action Plan for implementation at local office level: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350872"/>
              </p:ext>
            </p:extLst>
          </p:nvPr>
        </p:nvGraphicFramePr>
        <p:xfrm>
          <a:off x="65088" y="728663"/>
          <a:ext cx="8885237" cy="5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435"/>
                <a:gridCol w="5569526"/>
                <a:gridCol w="1692276"/>
              </a:tblGrid>
              <a:tr h="33528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Focus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areas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Method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Responsibility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42751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Improve</a:t>
                      </a:r>
                      <a:r>
                        <a:rPr lang="en-US" sz="1600" baseline="0" dirty="0" smtClean="0"/>
                        <a:t> client experience through </a:t>
                      </a:r>
                      <a:endParaRPr lang="en-US" sz="1600" dirty="0" smtClean="0"/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Front Office Toolkit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implemented  and maintained 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Office Manager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17572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 enhance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client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experience through improved  client contact principles: 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“Service with a Smile” concept (official to greet &amp; introduce themselves)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Look presentable (Inputs made for uniforms)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/>
                        <a:t>Confirm which service client want to access. Explains services details (turnaround times, requirements, etc.)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/>
                        <a:t>Confirm which service client want to access. Explains services details (turnaround times, requirements, etc.)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Line Managers and Front Office Staff 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65418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Client required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to complete customer survey before leaving the office 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Rate office through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whats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-app (Office Managers Official Phone)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Phone back clients the following day to make enquiry about experience and rate service levels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Office Manager and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Moetapele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Champion nominated for the Office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122238" y="581025"/>
            <a:ext cx="8770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 Acknowledging 				Employees during</a:t>
            </a:r>
          </a:p>
          <a:p>
            <a:pPr eaLnBrk="1" hangingPunct="1"/>
            <a:endParaRPr lang="en-US" sz="2000" b="1"/>
          </a:p>
          <a:p>
            <a:pPr eaLnBrk="1" hangingPunct="1"/>
            <a:r>
              <a:rPr lang="en-US" sz="2000" b="1"/>
              <a:t> Management Meetings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051050"/>
            <a:ext cx="8670925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396875"/>
            <a:ext cx="31035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ctrTitle"/>
          </p:nvPr>
        </p:nvSpPr>
        <p:spPr>
          <a:xfrm>
            <a:off x="190500" y="498475"/>
            <a:ext cx="7772400" cy="442913"/>
          </a:xfrm>
        </p:spPr>
        <p:txBody>
          <a:bodyPr/>
          <a:lstStyle/>
          <a:p>
            <a:r>
              <a:rPr lang="en-ZA" sz="1600" u="sng" smtClean="0"/>
              <a:t>Purpose of the outreach programmes: Cape Metro (Witsand, Atlantis Llwandle – February 2015)  </a:t>
            </a:r>
          </a:p>
        </p:txBody>
      </p:sp>
      <p:sp>
        <p:nvSpPr>
          <p:cNvPr id="75779" name="Subtitle 2"/>
          <p:cNvSpPr>
            <a:spLocks noGrp="1"/>
          </p:cNvSpPr>
          <p:nvPr>
            <p:ph type="subTitle" idx="1"/>
          </p:nvPr>
        </p:nvSpPr>
        <p:spPr>
          <a:xfrm>
            <a:off x="207963" y="1409700"/>
            <a:ext cx="8618537" cy="3987800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ZA" smtClean="0"/>
              <a:t>Mop up for Late Registration of Birth in rural inaccessible areas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mtClean="0"/>
              <a:t>To bring services closer to communities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mtClean="0"/>
              <a:t>To promote Birth Registration within 30 days from Birth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mtClean="0"/>
              <a:t>To encourage all pupils to apply  for Identity Documents when turning 16 years of age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mtClean="0"/>
              <a:t>To educate communities about DHA services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mtClean="0"/>
              <a:t>To encourage citizen to verify their status online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mtClean="0"/>
              <a:t>ID distribution (house to house)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ZA" smtClean="0"/>
              <a:t>To ensure stakeholder participation and bring services and information closer to communities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ZA" smtClean="0"/>
          </a:p>
        </p:txBody>
      </p:sp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207963" y="34925"/>
            <a:ext cx="744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/>
              <a:t>11. LRB OUTREACH PROGRAMMES IN FARMING COMMUNITIES: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ctrTitle"/>
          </p:nvPr>
        </p:nvSpPr>
        <p:spPr>
          <a:xfrm>
            <a:off x="190500" y="498475"/>
            <a:ext cx="7772400" cy="665163"/>
          </a:xfrm>
        </p:spPr>
        <p:txBody>
          <a:bodyPr/>
          <a:lstStyle/>
          <a:p>
            <a:r>
              <a:rPr lang="en-ZA" sz="1600" u="sng" smtClean="0"/>
              <a:t>Programmes conducted: </a:t>
            </a:r>
            <a:br>
              <a:rPr lang="en-ZA" sz="1600" u="sng" smtClean="0"/>
            </a:br>
            <a:r>
              <a:rPr lang="en-ZA" sz="1600" u="sng" smtClean="0"/>
              <a:t/>
            </a:r>
            <a:br>
              <a:rPr lang="en-ZA" sz="1600" u="sng" smtClean="0"/>
            </a:br>
            <a:r>
              <a:rPr lang="en-ZA" sz="1600" b="0" smtClean="0"/>
              <a:t>Cape Metro (Witsand, Atlantis Llwandle – February 2015) 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19088" y="1782763"/>
            <a:ext cx="8359775" cy="2438400"/>
          </a:xfrm>
        </p:spPr>
        <p:txBody>
          <a:bodyPr/>
          <a:lstStyle/>
          <a:p>
            <a:pPr algn="l">
              <a:defRPr/>
            </a:pPr>
            <a:r>
              <a:rPr lang="en-ZA" b="1" u="sng" dirty="0" smtClean="0"/>
              <a:t>Method of service delivery:</a:t>
            </a:r>
          </a:p>
          <a:p>
            <a:pPr marL="457200" indent="-457200" algn="l">
              <a:buFont typeface="Wingdings" pitchFamily="2" charset="2"/>
              <a:buChar char="Ø"/>
              <a:defRPr/>
            </a:pPr>
            <a:r>
              <a:rPr lang="en-US" dirty="0"/>
              <a:t>Community members of the </a:t>
            </a:r>
            <a:r>
              <a:rPr lang="en-US" dirty="0" smtClean="0"/>
              <a:t>identified areas </a:t>
            </a:r>
            <a:r>
              <a:rPr lang="en-US" dirty="0"/>
              <a:t>were transported to the </a:t>
            </a:r>
            <a:r>
              <a:rPr lang="en-US" dirty="0" err="1"/>
              <a:t>Lwandle</a:t>
            </a:r>
            <a:r>
              <a:rPr lang="en-US" dirty="0"/>
              <a:t> Sports field – </a:t>
            </a:r>
            <a:r>
              <a:rPr lang="en-US" dirty="0" err="1"/>
              <a:t>Macassar</a:t>
            </a:r>
            <a:r>
              <a:rPr lang="en-US" dirty="0"/>
              <a:t>, Monkey Town, Sir Lowry’s </a:t>
            </a:r>
            <a:r>
              <a:rPr lang="en-US" dirty="0" smtClean="0"/>
              <a:t>Pass, </a:t>
            </a:r>
            <a:r>
              <a:rPr lang="en-US" dirty="0" err="1" smtClean="0"/>
              <a:t>Nomzamo</a:t>
            </a:r>
            <a:endParaRPr lang="en-US" dirty="0"/>
          </a:p>
          <a:p>
            <a:pPr marL="457200" indent="-457200" algn="l">
              <a:buFont typeface="Wingdings" pitchFamily="2" charset="2"/>
              <a:buChar char="Ø"/>
              <a:defRPr/>
            </a:pPr>
            <a:r>
              <a:rPr lang="en-US" dirty="0" smtClean="0"/>
              <a:t>Local </a:t>
            </a:r>
            <a:r>
              <a:rPr lang="en-US" dirty="0"/>
              <a:t>Government transported 87 persons to Khayelitsha Office to apply for ID Smart </a:t>
            </a:r>
            <a:r>
              <a:rPr lang="en-US" dirty="0" smtClean="0"/>
              <a:t>  Cards</a:t>
            </a:r>
          </a:p>
          <a:p>
            <a:pPr algn="l">
              <a:defRPr/>
            </a:pPr>
            <a:r>
              <a:rPr lang="en-US" b="1" u="sng" dirty="0" smtClean="0"/>
              <a:t>Stakeholders</a:t>
            </a:r>
            <a:r>
              <a:rPr lang="en-US" b="1" u="sng" dirty="0"/>
              <a:t> </a:t>
            </a:r>
            <a:r>
              <a:rPr lang="en-US" b="1" u="sng" dirty="0" smtClean="0"/>
              <a:t>participation: </a:t>
            </a:r>
          </a:p>
          <a:p>
            <a:pPr marL="457200" indent="-457200" algn="l">
              <a:buFont typeface="Wingdings" pitchFamily="2" charset="2"/>
              <a:buChar char="Ø"/>
              <a:defRPr/>
            </a:pPr>
            <a:r>
              <a:rPr lang="en-US" dirty="0" smtClean="0"/>
              <a:t>SASSA, Agriculture, Department of Human Settlements, Community Safety</a:t>
            </a:r>
            <a:endParaRPr lang="en-ZA" dirty="0"/>
          </a:p>
        </p:txBody>
      </p:sp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207963" y="34925"/>
            <a:ext cx="832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11. LRB OUTREACH PROGRAMMES IN FARMING COMMUNITIES: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1800" b="1">
                <a:solidFill>
                  <a:srgbClr val="006600"/>
                </a:solidFill>
              </a:rPr>
              <a:t>STATISTICS ON APPLICATIONS TAKEN IN: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8443" y="879763"/>
          <a:ext cx="8647113" cy="4090874"/>
        </p:xfrm>
        <a:graphic>
          <a:graphicData uri="http://schemas.openxmlformats.org/drawingml/2006/table">
            <a:tbl>
              <a:tblPr/>
              <a:tblGrid>
                <a:gridCol w="504590"/>
                <a:gridCol w="234274"/>
                <a:gridCol w="240281"/>
                <a:gridCol w="240281"/>
                <a:gridCol w="240281"/>
                <a:gridCol w="240281"/>
                <a:gridCol w="240281"/>
                <a:gridCol w="216253"/>
                <a:gridCol w="240281"/>
                <a:gridCol w="240281"/>
                <a:gridCol w="240281"/>
                <a:gridCol w="240281"/>
                <a:gridCol w="240281"/>
                <a:gridCol w="240281"/>
                <a:gridCol w="240281"/>
                <a:gridCol w="240281"/>
                <a:gridCol w="240281"/>
                <a:gridCol w="240281"/>
                <a:gridCol w="240281"/>
                <a:gridCol w="324379"/>
                <a:gridCol w="324379"/>
                <a:gridCol w="240281"/>
                <a:gridCol w="192225"/>
                <a:gridCol w="192225"/>
                <a:gridCol w="192225"/>
                <a:gridCol w="192225"/>
                <a:gridCol w="192225"/>
                <a:gridCol w="240281"/>
                <a:gridCol w="240281"/>
                <a:gridCol w="240281"/>
                <a:gridCol w="387453"/>
                <a:gridCol w="889040"/>
              </a:tblGrid>
              <a:tr h="1056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Date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Ist ID 15 years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>
                          <a:effectLst/>
                          <a:latin typeface="Arial"/>
                        </a:rPr>
                        <a:t>Ist</a:t>
                      </a:r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 ID 16 years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effectLst/>
                          <a:latin typeface="Arial"/>
                        </a:rPr>
                        <a:t>Ist</a:t>
                      </a:r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 ID 17 and above 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Re ID</a:t>
                      </a:r>
                    </a:p>
                  </a:txBody>
                  <a:tcPr marL="9007" marR="9007" marT="900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LRB 15 years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LRB 16 years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LRB 17 and above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BI-24 (30days)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BI-24 (30days to 1 year)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BI-24 (1 to 14 years)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DHA-1688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BMD cert</a:t>
                      </a:r>
                    </a:p>
                  </a:txBody>
                  <a:tcPr marL="9007" marR="9007" marT="900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Amend</a:t>
                      </a:r>
                    </a:p>
                  </a:txBody>
                  <a:tcPr marL="9007" marR="9007" marT="900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Rec</a:t>
                      </a:r>
                    </a:p>
                  </a:txBody>
                  <a:tcPr marL="9007" marR="9007" marT="900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TIC</a:t>
                      </a:r>
                    </a:p>
                  </a:txBody>
                  <a:tcPr marL="9007" marR="9007" marT="900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PPT</a:t>
                      </a:r>
                    </a:p>
                  </a:txBody>
                  <a:tcPr marL="9007" marR="9007" marT="900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Id col</a:t>
                      </a:r>
                    </a:p>
                  </a:txBody>
                  <a:tcPr marL="9007" marR="9007" marT="900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F/P</a:t>
                      </a:r>
                    </a:p>
                  </a:txBody>
                  <a:tcPr marL="9007" marR="9007" marT="900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 err="1">
                          <a:effectLst/>
                          <a:latin typeface="Arial"/>
                        </a:rPr>
                        <a:t>Enq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007" marR="9007" marT="900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KM</a:t>
                      </a:r>
                    </a:p>
                  </a:txBody>
                  <a:tcPr marL="9007" marR="9007" marT="900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Revenue</a:t>
                      </a:r>
                    </a:p>
                  </a:txBody>
                  <a:tcPr marL="9007" marR="9007" marT="900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Venue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33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73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 2015.02.23 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137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1,180.00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WITSAND  (OUTREACH)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2015.02.24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137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850.00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LWANDLE (OUTREACH)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2015.02.25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214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1,280.00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LWANDLE (OUTREACH)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2015.02.26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730.00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LWANDLE (OUTREACH)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2015.02.27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137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1,540.00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ATLANTIS  ( OUTREACH)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146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761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effectLst/>
                          <a:latin typeface="Arial"/>
                        </a:rPr>
                        <a:t>5,580.00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07" marR="9007" marT="9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14313" y="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1800">
                <a:solidFill>
                  <a:srgbClr val="006600"/>
                </a:solidFill>
              </a:rPr>
              <a:t>Witsand, Llwandle, Atlantis Outreach Programme </a:t>
            </a:r>
          </a:p>
        </p:txBody>
      </p:sp>
      <p:pic>
        <p:nvPicPr>
          <p:cNvPr id="78851" name="Picture 9" descr="F:\home\user\camera\IMG-20150226-00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9200"/>
            <a:ext cx="2651125" cy="234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10" descr="F:\home\user\camera\IMG-20150226-00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82" y="1190625"/>
            <a:ext cx="2504931" cy="236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11" descr="F:\home\user\camera\IMG-20150226-005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8" y="1219200"/>
            <a:ext cx="2868757" cy="234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2" descr="F:\home\user\camera\IMG-20150226-005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4408488"/>
            <a:ext cx="2651124" cy="225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13" descr="F:\home\user\camera\IMG-20150226-005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82" y="4408488"/>
            <a:ext cx="2717656" cy="225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14" descr="F:\home\user\camera\IMG-20150226-0059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8" y="4408488"/>
            <a:ext cx="2868757" cy="225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471488"/>
            <a:ext cx="8647112" cy="554037"/>
          </a:xfrm>
        </p:spPr>
        <p:txBody>
          <a:bodyPr/>
          <a:lstStyle/>
          <a:p>
            <a:r>
              <a:rPr lang="en-US" smtClean="0"/>
              <a:t>LRB outreach by DHA Youth development Forum members in </a:t>
            </a:r>
            <a:br>
              <a:rPr lang="en-US" smtClean="0"/>
            </a:br>
            <a:r>
              <a:rPr lang="en-US" smtClean="0"/>
              <a:t>Vredendal area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176213" y="1260475"/>
          <a:ext cx="8647113" cy="2341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427"/>
                <a:gridCol w="1383198"/>
                <a:gridCol w="1346427"/>
                <a:gridCol w="2411194"/>
                <a:gridCol w="2159867"/>
              </a:tblGrid>
              <a:tr h="35239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DATE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TARGETED AREA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VENUE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SERVICES DELIVERRED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STATISTICS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5742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04.06.2015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Vredendal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Dadelbos Farm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Processing of Application LRB, BMD, Amendments and ID Applications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171450" indent="-171450" algn="l" rtl="0" fontAlgn="t">
                        <a:buFont typeface="Wingdings" pitchFamily="2" charset="2"/>
                        <a:buChar char="§"/>
                      </a:pPr>
                      <a:r>
                        <a:rPr lang="en-US" sz="1200" u="none" strike="noStrike" dirty="0">
                          <a:effectLst/>
                        </a:rPr>
                        <a:t>25 ID </a:t>
                      </a:r>
                      <a:r>
                        <a:rPr lang="en-US" sz="1200" u="none" strike="noStrike" dirty="0" smtClean="0">
                          <a:effectLst/>
                        </a:rPr>
                        <a:t>applications </a:t>
                      </a:r>
                      <a:r>
                        <a:rPr lang="en-US" sz="1200" u="none" strike="noStrike" dirty="0">
                          <a:effectLst/>
                        </a:rPr>
                        <a:t>taken </a:t>
                      </a:r>
                      <a:r>
                        <a:rPr lang="en-US" sz="1200" u="none" strike="noStrike" dirty="0" smtClean="0">
                          <a:effectLst/>
                        </a:rPr>
                        <a:t>in</a:t>
                      </a:r>
                    </a:p>
                    <a:p>
                      <a:pPr marL="171450" indent="-171450" algn="l" rtl="0" fontAlgn="t">
                        <a:buFont typeface="Wingdings" pitchFamily="2" charset="2"/>
                        <a:buChar char="§"/>
                      </a:pPr>
                      <a:r>
                        <a:rPr lang="en-US" sz="1200" u="none" strike="noStrike" dirty="0">
                          <a:effectLst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7 LRB </a:t>
                      </a:r>
                      <a:r>
                        <a:rPr lang="en-US" sz="1200" u="none" strike="noStrike" dirty="0" smtClean="0">
                          <a:effectLst/>
                        </a:rPr>
                        <a:t>applications</a:t>
                      </a:r>
                    </a:p>
                    <a:p>
                      <a:pPr marL="171450" indent="-171450" algn="l" rtl="0" fontAlgn="t">
                        <a:buFont typeface="Wingdings" pitchFamily="2" charset="2"/>
                        <a:buChar char="§"/>
                      </a:pPr>
                      <a:r>
                        <a:rPr lang="en-US" sz="1200" u="none" strike="noStrike" dirty="0">
                          <a:effectLst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7 </a:t>
                      </a:r>
                      <a:r>
                        <a:rPr lang="en-US" sz="1200" u="none" strike="noStrike" dirty="0" smtClean="0">
                          <a:effectLst/>
                        </a:rPr>
                        <a:t>Birth registration</a:t>
                      </a:r>
                    </a:p>
                    <a:p>
                      <a:pPr marL="171450" indent="-171450" algn="l" rtl="0" fontAlgn="t">
                        <a:buFont typeface="Wingdings" pitchFamily="2" charset="2"/>
                        <a:buChar char="§"/>
                      </a:pPr>
                      <a:r>
                        <a:rPr lang="en-US" sz="1200" u="none" strike="noStrike" dirty="0">
                          <a:effectLst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25 IDs distributed to their </a:t>
                      </a:r>
                      <a:r>
                        <a:rPr lang="en-US" sz="1200" u="none" strike="noStrike" dirty="0" smtClean="0">
                          <a:effectLst/>
                        </a:rPr>
                        <a:t>rightful </a:t>
                      </a:r>
                      <a:r>
                        <a:rPr lang="en-US" sz="1200" u="none" strike="noStrike" dirty="0">
                          <a:effectLst/>
                        </a:rPr>
                        <a:t>owners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157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05.06.2015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Vredendal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Dadelbos Farm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ID Distribution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err="1">
                          <a:effectLst/>
                        </a:rPr>
                        <a:t>Clanwilliam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Lambertsbay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681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05.06.2015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Vredendal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Vredendal Town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Immigration </a:t>
                      </a:r>
                      <a:r>
                        <a:rPr lang="en-US" sz="1200" u="none" strike="noStrike" dirty="0" err="1">
                          <a:effectLst/>
                        </a:rPr>
                        <a:t>inloco</a:t>
                      </a:r>
                      <a:r>
                        <a:rPr lang="en-US" sz="1200" u="none" strike="noStrike" dirty="0">
                          <a:effectLst/>
                        </a:rPr>
                        <a:t> inspections on farms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Clanwilliams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err="1">
                          <a:effectLst/>
                        </a:rPr>
                        <a:t>Klawer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2" marR="8812" marT="88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99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756025"/>
            <a:ext cx="4053898" cy="282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9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3756025"/>
            <a:ext cx="4137025" cy="282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5"/>
          <p:cNvSpPr txBox="1">
            <a:spLocks noChangeArrowheads="1"/>
          </p:cNvSpPr>
          <p:nvPr/>
        </p:nvSpPr>
        <p:spPr bwMode="auto">
          <a:xfrm>
            <a:off x="374650" y="93663"/>
            <a:ext cx="6253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11. LRB outreach </a:t>
            </a:r>
            <a:r>
              <a:rPr lang="en-US" b="1" dirty="0" err="1"/>
              <a:t>Programmes</a:t>
            </a:r>
            <a:r>
              <a:rPr lang="en-US" b="1" dirty="0"/>
              <a:t> going forward: </a:t>
            </a:r>
            <a:r>
              <a:rPr lang="en-US" b="1" dirty="0" smtClean="0"/>
              <a:t> October 2015 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500683"/>
              </p:ext>
            </p:extLst>
          </p:nvPr>
        </p:nvGraphicFramePr>
        <p:xfrm>
          <a:off x="111125" y="1081088"/>
          <a:ext cx="8839200" cy="5651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8293"/>
                <a:gridCol w="2147455"/>
                <a:gridCol w="5223452"/>
              </a:tblGrid>
              <a:tr h="2354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 dirty="0">
                          <a:effectLst/>
                        </a:rPr>
                        <a:t>District Municipality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Office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Town or Farming Area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3180">
                <a:tc rowSpan="8"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Cape Metro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 Somerset West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Strand (</a:t>
                      </a:r>
                      <a:r>
                        <a:rPr lang="en-US" sz="1200" u="none" strike="noStrike" dirty="0" err="1">
                          <a:effectLst/>
                        </a:rPr>
                        <a:t>Lwandle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Nomzamo</a:t>
                      </a:r>
                      <a:r>
                        <a:rPr lang="en-US" sz="1200" u="none" strike="noStrike" dirty="0">
                          <a:effectLst/>
                        </a:rPr>
                        <a:t>), </a:t>
                      </a:r>
                      <a:r>
                        <a:rPr lang="en-US" sz="1200" u="none" strike="noStrike" dirty="0" err="1">
                          <a:effectLst/>
                        </a:rPr>
                        <a:t>Macassar</a:t>
                      </a:r>
                      <a:r>
                        <a:rPr lang="en-US" sz="1200" u="none" strike="noStrike" dirty="0">
                          <a:effectLst/>
                        </a:rPr>
                        <a:t> and Sir Lowry’s Pass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Atlantis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Witsand</a:t>
                      </a:r>
                      <a:r>
                        <a:rPr lang="en-US" sz="1200" u="none" strike="noStrike" dirty="0">
                          <a:effectLst/>
                        </a:rPr>
                        <a:t> and Atlantis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Mitchells Plain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Tafelsig</a:t>
                      </a:r>
                      <a:r>
                        <a:rPr lang="en-US" sz="1200" u="none" strike="noStrike" dirty="0">
                          <a:effectLst/>
                        </a:rPr>
                        <a:t>, Heinz Park and Philippi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0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Nyanga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Barcelona, Sweet Home(farming area), Thabo Mbeki (Philippi)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Wynberg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 Lavender Hill, Lotus River , </a:t>
                      </a:r>
                      <a:r>
                        <a:rPr lang="en-US" sz="1200" u="none" strike="noStrike" dirty="0" err="1">
                          <a:effectLst/>
                        </a:rPr>
                        <a:t>Masiphumelele</a:t>
                      </a:r>
                      <a:r>
                        <a:rPr lang="en-US" sz="1200" u="none" strike="noStrike" dirty="0">
                          <a:effectLst/>
                        </a:rPr>
                        <a:t>, Ocean 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Cape Town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Du Noon, Langa(Joe </a:t>
                      </a:r>
                      <a:r>
                        <a:rPr lang="en-US" sz="1200" u="none" strike="noStrike" dirty="0" err="1">
                          <a:effectLst/>
                        </a:rPr>
                        <a:t>Slovo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Khayelitsha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Site c, Site B(BM section), </a:t>
                      </a:r>
                      <a:r>
                        <a:rPr lang="en-US" sz="1200" u="none" strike="noStrike" dirty="0" err="1">
                          <a:effectLst/>
                        </a:rPr>
                        <a:t>Ndlovini</a:t>
                      </a:r>
                      <a:r>
                        <a:rPr lang="en-US" sz="1200" u="none" strike="noStrike" dirty="0">
                          <a:effectLst/>
                        </a:rPr>
                        <a:t> and Harare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2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Bellville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Walacedene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Mfuleni</a:t>
                      </a:r>
                      <a:r>
                        <a:rPr lang="en-US" sz="1200" u="none" strike="noStrike" dirty="0">
                          <a:effectLst/>
                        </a:rPr>
                        <a:t>, Delft, </a:t>
                      </a:r>
                      <a:r>
                        <a:rPr lang="en-US" sz="1200" u="none" strike="noStrike" dirty="0" err="1">
                          <a:effectLst/>
                        </a:rPr>
                        <a:t>Fisante</a:t>
                      </a:r>
                      <a:r>
                        <a:rPr lang="en-US" sz="1200" u="none" strike="noStrike" dirty="0">
                          <a:effectLst/>
                        </a:rPr>
                        <a:t> kraal, Bishop </a:t>
                      </a:r>
                      <a:r>
                        <a:rPr lang="en-US" sz="1200" u="none" strike="noStrike" dirty="0" err="1">
                          <a:effectLst/>
                        </a:rPr>
                        <a:t>Lavis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Belhar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Elsiesriver</a:t>
                      </a:r>
                      <a:r>
                        <a:rPr lang="en-US" sz="1200" u="none" strike="noStrike" dirty="0">
                          <a:effectLst/>
                        </a:rPr>
                        <a:t> and  </a:t>
                      </a:r>
                      <a:r>
                        <a:rPr lang="en-US" sz="1200" u="none" strike="noStrike" dirty="0" err="1">
                          <a:effectLst/>
                        </a:rPr>
                        <a:t>Bonteheuwel</a:t>
                      </a:r>
                      <a:r>
                        <a:rPr lang="en-US" sz="1200" u="none" strike="noStrike" dirty="0">
                          <a:effectLst/>
                        </a:rPr>
                        <a:t>, Kraaifontein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845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Cape Winelands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WORCESTER, CERES AND ROBERTSON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 WITZENBERG( TULBAGH, DE DOORNS AND WOLSELEY) AND LANGEBERG (ASHTON AND MAGGAG)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STELLENBOSCH AND PAARL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FRANSCHHOEK AND KLAPMUTS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353">
                <a:tc rowSpan="4"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West Coast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Malmesbury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CEDERBERG (HEXRIVIER and  PALEISHEUWEL)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Malmesbury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Saldanha</a:t>
                      </a:r>
                      <a:r>
                        <a:rPr lang="en-US" sz="1200" u="none" strike="noStrike" dirty="0">
                          <a:effectLst/>
                        </a:rPr>
                        <a:t> Bay (</a:t>
                      </a:r>
                      <a:r>
                        <a:rPr lang="en-US" sz="1200" u="none" strike="noStrike" dirty="0" err="1">
                          <a:effectLst/>
                        </a:rPr>
                        <a:t>Diazville,Witteklip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Malmesbury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Bergrivier (</a:t>
                      </a:r>
                      <a:r>
                        <a:rPr lang="en-US" sz="1200" u="none" strike="noStrike" dirty="0" err="1">
                          <a:effectLst/>
                        </a:rPr>
                        <a:t>Piketberg</a:t>
                      </a:r>
                      <a:r>
                        <a:rPr lang="en-US" sz="1200" u="none" strike="noStrike" dirty="0">
                          <a:effectLst/>
                        </a:rPr>
                        <a:t>, </a:t>
                      </a:r>
                      <a:r>
                        <a:rPr lang="en-US" sz="1200" u="none" strike="noStrike" dirty="0" err="1">
                          <a:effectLst/>
                        </a:rPr>
                        <a:t>Redelinghuys</a:t>
                      </a:r>
                      <a:r>
                        <a:rPr lang="en-US" sz="1200" u="none" strike="noStrike" dirty="0">
                          <a:effectLst/>
                        </a:rPr>
                        <a:t>,  </a:t>
                      </a:r>
                      <a:r>
                        <a:rPr lang="en-US" sz="1200" u="none" strike="noStrike" dirty="0" err="1">
                          <a:effectLst/>
                        </a:rPr>
                        <a:t>Velddrif</a:t>
                      </a:r>
                      <a:r>
                        <a:rPr lang="en-US" sz="1200" u="none" strike="noStrike" dirty="0">
                          <a:effectLst/>
                        </a:rPr>
                        <a:t> 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Malmesbury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Swartland (Moorreesburg) and Matzikama LM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99">
                <a:tc rowSpan="8"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Eden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Oudtshoorn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De Rust and Dysselsdorp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err="1">
                          <a:effectLst/>
                        </a:rPr>
                        <a:t>Klipdrif</a:t>
                      </a:r>
                      <a:r>
                        <a:rPr lang="en-US" sz="1200" u="none" strike="noStrike" dirty="0">
                          <a:effectLst/>
                        </a:rPr>
                        <a:t> farming areas and  Zebra farming area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Kannaland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Ladismith, Zoar, 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George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Uniondale,  Haarlem,  Avontuur and  Noll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Heroldsbay, Waboomskraal and Hoekwill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Plettenbergbay and  George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Bitou</a:t>
                      </a:r>
                      <a:r>
                        <a:rPr lang="en-US" sz="1200" u="none" strike="noStrike" dirty="0">
                          <a:effectLst/>
                        </a:rPr>
                        <a:t>,  Riversdale and  </a:t>
                      </a:r>
                      <a:r>
                        <a:rPr lang="en-US" sz="1200" u="none" strike="noStrike" dirty="0" err="1">
                          <a:effectLst/>
                        </a:rPr>
                        <a:t>Hessequa</a:t>
                      </a:r>
                      <a:r>
                        <a:rPr lang="en-US" sz="1200" u="none" strike="noStrike" dirty="0">
                          <a:effectLst/>
                        </a:rPr>
                        <a:t> Farming Areas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Mosselbay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Grootbrak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Freemensheim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Herbertsdale</a:t>
                      </a:r>
                      <a:r>
                        <a:rPr lang="en-US" sz="1200" u="none" strike="noStrike" dirty="0">
                          <a:effectLst/>
                        </a:rPr>
                        <a:t>, Sunshine valley, </a:t>
                      </a:r>
                      <a:r>
                        <a:rPr lang="en-US" sz="1200" u="none" strike="noStrike" dirty="0" err="1">
                          <a:effectLst/>
                        </a:rPr>
                        <a:t>Brandwag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Knysna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Karatara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Rheenendal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Sedgefield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Hornlee</a:t>
                      </a:r>
                      <a:r>
                        <a:rPr lang="en-US" sz="1200" u="none" strike="noStrike" dirty="0">
                          <a:effectLst/>
                        </a:rPr>
                        <a:t> and </a:t>
                      </a:r>
                      <a:r>
                        <a:rPr lang="en-US" sz="1200" u="none" strike="noStrike" dirty="0" err="1">
                          <a:effectLst/>
                        </a:rPr>
                        <a:t>Damsebos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0979" name="TextBox 7"/>
          <p:cNvSpPr txBox="1">
            <a:spLocks noChangeArrowheads="1"/>
          </p:cNvSpPr>
          <p:nvPr/>
        </p:nvSpPr>
        <p:spPr bwMode="auto">
          <a:xfrm>
            <a:off x="111125" y="449263"/>
            <a:ext cx="87423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Plan of Action Developed and Outreach Task Team mandated to start mobilizing communities and stakeholders.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5"/>
          <p:cNvSpPr txBox="1">
            <a:spLocks noChangeArrowheads="1"/>
          </p:cNvSpPr>
          <p:nvPr/>
        </p:nvSpPr>
        <p:spPr bwMode="auto">
          <a:xfrm>
            <a:off x="374650" y="93663"/>
            <a:ext cx="3800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11. LRB Programmes going forward: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34167"/>
              </p:ext>
            </p:extLst>
          </p:nvPr>
        </p:nvGraphicFramePr>
        <p:xfrm>
          <a:off x="166688" y="665163"/>
          <a:ext cx="8839200" cy="2071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547"/>
                <a:gridCol w="1856074"/>
                <a:gridCol w="5320579"/>
              </a:tblGrid>
              <a:tr h="23545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 dirty="0">
                          <a:effectLst/>
                        </a:rPr>
                        <a:t>District Municipality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Office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Town or Farming Area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1881"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smtClean="0">
                          <a:effectLst/>
                        </a:rPr>
                        <a:t>Central </a:t>
                      </a:r>
                      <a:r>
                        <a:rPr lang="en-US" sz="1200" u="none" strike="noStrike" dirty="0">
                          <a:effectLst/>
                        </a:rPr>
                        <a:t>Karoo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 Beaufort West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err="1">
                          <a:effectLst/>
                        </a:rPr>
                        <a:t>Murraysburg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Laingsburg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Matjiesfontein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Prince Albert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err="1">
                          <a:effectLst/>
                        </a:rPr>
                        <a:t>Leeu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Gamka</a:t>
                      </a:r>
                      <a:r>
                        <a:rPr lang="en-US" sz="1200" u="none" strike="noStrike" dirty="0">
                          <a:effectLst/>
                        </a:rPr>
                        <a:t> and </a:t>
                      </a:r>
                      <a:r>
                        <a:rPr lang="en-US" sz="1200" u="none" strike="noStrike" dirty="0" err="1">
                          <a:effectLst/>
                        </a:rPr>
                        <a:t>Klaarstroom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81">
                <a:tc rowSpan="6"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Overberg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Cape Agulhas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Struisbaai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Grabouw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 Villiersdorp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Riviersonderend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Genadendal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err="1">
                          <a:effectLst/>
                        </a:rPr>
                        <a:t>Swellendam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Swellendam Farming Area and  Barrydale Farming Area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Caledon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err="1">
                          <a:effectLst/>
                        </a:rPr>
                        <a:t>Hermanus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Kleinmond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Hawston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71" marR="2671" marT="2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7963" y="587375"/>
          <a:ext cx="8810625" cy="6078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0681"/>
                <a:gridCol w="2974446"/>
                <a:gridCol w="3255498"/>
              </a:tblGrid>
              <a:tr h="29508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ACTIVITY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SUB-ACTIVITY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OBJECTIVES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8700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Information sharing sessions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Informing public about DHA services at:                               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1.Local taxi ranks                  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2. Old age homes                        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3. Local prenatal clinics "MOM Connect"                                     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4. Department of Health </a:t>
                      </a:r>
                      <a:r>
                        <a:rPr lang="en-US" sz="1200" u="none" strike="noStrike" dirty="0" smtClean="0">
                          <a:effectLst/>
                        </a:rPr>
                        <a:t>vaccination </a:t>
                      </a:r>
                      <a:r>
                        <a:rPr lang="en-US" sz="1200" u="none" strike="noStrike" dirty="0">
                          <a:effectLst/>
                        </a:rPr>
                        <a:t>days                        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5. SASSA grant pay points 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6. Visit Malls (handout pamphlets on Saturdays)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t">
                        <a:buFont typeface="Arial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To inform the general public about DHA services and campaigns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091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Birth Registration - Optimazation of Birth Registration at Health Facilities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1.Visiting MOU and Hospitals to encourage mothers to register their babies within 30 days                               2.intensifying birth registration at high volume birth rate hospitals by deploying staff on a daily basis in September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t">
                        <a:buFont typeface="Arial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To encourage mother to register their babies within 30 days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39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LRB Campaign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t">
                        <a:buFont typeface="Arial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To inform the general public about the LRB Mop up campaign ending in December 2015 (October venues - National intervention)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09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High Schools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Visit high schools to invite learners to apply for ID Smart Cards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t">
                        <a:buFont typeface="Arial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To invite learners to apply for ID Smart Card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69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ID distribution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Distribute all uncollected ID books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t">
                        <a:buFont typeface="Arial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To </a:t>
                      </a:r>
                      <a:r>
                        <a:rPr lang="en-US" sz="1200" u="none" strike="noStrike" dirty="0" smtClean="0">
                          <a:effectLst/>
                        </a:rPr>
                        <a:t>distribute </a:t>
                      </a:r>
                      <a:r>
                        <a:rPr lang="en-US" sz="1200" u="none" strike="noStrike" dirty="0">
                          <a:effectLst/>
                        </a:rPr>
                        <a:t>all uncollected ID books(7479):                               Cape Metro = 3243                 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marL="0" indent="0" algn="l" rtl="0" fontAlgn="t">
                        <a:buFont typeface="Arial" pitchFamily="34" charset="0"/>
                        <a:buNone/>
                      </a:pPr>
                      <a:r>
                        <a:rPr lang="en-US" sz="1200" u="none" strike="noStrike" dirty="0" smtClean="0">
                          <a:effectLst/>
                        </a:rPr>
                        <a:t>    Eden </a:t>
                      </a:r>
                      <a:r>
                        <a:rPr lang="en-US" sz="1200" u="none" strike="noStrike" dirty="0">
                          <a:effectLst/>
                        </a:rPr>
                        <a:t>and Central Karoo = 910 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marL="0" indent="0" algn="l" rtl="0" fontAlgn="t">
                        <a:buFont typeface="Arial" pitchFamily="34" charset="0"/>
                        <a:buNone/>
                      </a:pPr>
                      <a:r>
                        <a:rPr lang="en-US" sz="1200" u="none" strike="noStrike" dirty="0" smtClean="0">
                          <a:effectLst/>
                        </a:rPr>
                        <a:t>    West </a:t>
                      </a:r>
                      <a:r>
                        <a:rPr lang="en-US" sz="1200" u="none" strike="noStrike" dirty="0">
                          <a:effectLst/>
                        </a:rPr>
                        <a:t>Coast = 757               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marL="0" indent="0" algn="l" rtl="0" fontAlgn="t">
                        <a:buFont typeface="Arial" pitchFamily="34" charset="0"/>
                        <a:buNone/>
                      </a:pPr>
                      <a:r>
                        <a:rPr lang="en-US" sz="1200" u="none" strike="noStrike" dirty="0" smtClean="0">
                          <a:effectLst/>
                        </a:rPr>
                        <a:t>    Overberg </a:t>
                      </a:r>
                      <a:r>
                        <a:rPr lang="en-US" sz="1200" u="none" strike="noStrike" dirty="0">
                          <a:effectLst/>
                        </a:rPr>
                        <a:t>= 940                   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marL="0" indent="0" algn="l" rtl="0" fontAlgn="t">
                        <a:buFont typeface="Arial" pitchFamily="34" charset="0"/>
                        <a:buNone/>
                      </a:pPr>
                      <a:r>
                        <a:rPr lang="en-US" sz="1200" u="none" strike="noStrike" dirty="0" smtClean="0">
                          <a:effectLst/>
                        </a:rPr>
                        <a:t>     Cape </a:t>
                      </a:r>
                      <a:r>
                        <a:rPr lang="en-US" sz="1200" u="none" strike="noStrike" dirty="0">
                          <a:effectLst/>
                        </a:rPr>
                        <a:t>Winelands = 1629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34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Farming areas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Visit farms to inform citizens about the LRB Outreach Program in October 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To bring DHA services closer to far laying areas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980" name="TextBox 7"/>
          <p:cNvSpPr txBox="1">
            <a:spLocks noChangeArrowheads="1"/>
          </p:cNvSpPr>
          <p:nvPr/>
        </p:nvSpPr>
        <p:spPr bwMode="auto">
          <a:xfrm>
            <a:off x="263525" y="3175"/>
            <a:ext cx="491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12. Public Service </a:t>
            </a:r>
            <a:r>
              <a:rPr lang="en-US" b="1" dirty="0" smtClean="0"/>
              <a:t>Month </a:t>
            </a:r>
            <a:r>
              <a:rPr lang="en-US" b="1" dirty="0"/>
              <a:t>– </a:t>
            </a:r>
            <a:r>
              <a:rPr lang="en-US" b="1" dirty="0" err="1"/>
              <a:t>Programme</a:t>
            </a:r>
            <a:r>
              <a:rPr lang="en-US" b="1" dirty="0"/>
              <a:t> of Action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438" y="106363"/>
            <a:ext cx="8747125" cy="331787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WC Demographics </a:t>
            </a:r>
            <a:r>
              <a:rPr lang="en-GB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*</a:t>
            </a:r>
            <a:r>
              <a:rPr lang="en-GB" sz="2400" dirty="0" smtClean="0"/>
              <a:t> Socio Economic indicators continued:  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990600" y="1050925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438" y="496888"/>
            <a:ext cx="8670925" cy="569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Poverty Inequality and unemployment:</a:t>
            </a:r>
          </a:p>
          <a:p>
            <a:pPr>
              <a:defRPr/>
            </a:pPr>
            <a:endParaRPr lang="en-US" sz="1400" b="1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dirty="0"/>
              <a:t>WC GDP contributes  14% to national GDP</a:t>
            </a:r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dirty="0"/>
              <a:t>WC poverty rate is 20,8%  with Cape Metro  lowest poverty rate of 16,7%, followed by West Coast at 19,4%, Overberg 23%, Cape Winelands 26,7% , Eden 35,6%. Central Karoo has the highest poverty rate at 41,3%.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1400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dirty="0"/>
              <a:t>Poverty vary greatly between racial groups with virtually no poverty amongst white people (0,6%).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1400" dirty="0"/>
          </a:p>
          <a:p>
            <a:pPr>
              <a:defRPr/>
            </a:pPr>
            <a:r>
              <a:rPr lang="en-US" sz="1400" b="1" dirty="0"/>
              <a:t>Prevalent  industries: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dirty="0"/>
              <a:t>Real estate,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dirty="0"/>
              <a:t>Tourism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dirty="0"/>
              <a:t>Manufacturing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dirty="0"/>
              <a:t>Agriculture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dirty="0"/>
              <a:t>Fishing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b="1" dirty="0"/>
              <a:t>Unemployment levels: 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b="1" dirty="0"/>
              <a:t>Over all for WC = </a:t>
            </a:r>
            <a:r>
              <a:rPr lang="en-US" sz="1400" dirty="0"/>
              <a:t>21,7%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dirty="0"/>
              <a:t>Amongst youth between 32-35% in 2015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1400" dirty="0"/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* Data source: Stats SA Statistical Release P0302</a:t>
            </a:r>
          </a:p>
          <a:p>
            <a:pPr>
              <a:defRPr/>
            </a:pPr>
            <a:r>
              <a:rPr lang="en-US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06506"/>
              </p:ext>
            </p:extLst>
          </p:nvPr>
        </p:nvGraphicFramePr>
        <p:xfrm>
          <a:off x="152400" y="587375"/>
          <a:ext cx="8810625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055"/>
                <a:gridCol w="2812072"/>
                <a:gridCol w="3255498"/>
              </a:tblGrid>
              <a:tr h="27254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ACTIVITY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SUB-ACTIVITY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OBJECTIVES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50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Deployment of SMS members to front line offices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SMS members to </a:t>
                      </a:r>
                      <a:r>
                        <a:rPr lang="en-US" sz="1200" u="none" strike="noStrike" dirty="0" smtClean="0">
                          <a:effectLst/>
                        </a:rPr>
                        <a:t>deployed </a:t>
                      </a:r>
                      <a:r>
                        <a:rPr lang="en-US" sz="1200" u="none" strike="noStrike" dirty="0">
                          <a:effectLst/>
                        </a:rPr>
                        <a:t>to the frontline offices/hospitals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t">
                        <a:buFont typeface="Wingdings" pitchFamily="2" charset="2"/>
                        <a:buChar char="§"/>
                      </a:pPr>
                      <a:r>
                        <a:rPr lang="en-US" sz="1200" u="none" strike="noStrike" dirty="0" smtClean="0">
                          <a:effectLst/>
                        </a:rPr>
                        <a:t>To </a:t>
                      </a:r>
                      <a:r>
                        <a:rPr lang="en-US" sz="1200" u="none" strike="noStrike" dirty="0">
                          <a:effectLst/>
                        </a:rPr>
                        <a:t>lead services delivery initiatives within their service areas(non performing ID Smart Card offices)                               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marL="171450" indent="-171450" algn="l" rtl="0" fontAlgn="t">
                        <a:buFont typeface="Wingdings" pitchFamily="2" charset="2"/>
                        <a:buChar char="§"/>
                      </a:pPr>
                      <a:r>
                        <a:rPr lang="en-US" sz="1200" u="none" strike="noStrike" dirty="0" smtClean="0">
                          <a:effectLst/>
                        </a:rPr>
                        <a:t>To </a:t>
                      </a:r>
                      <a:r>
                        <a:rPr lang="en-US" sz="1200" u="none" strike="noStrike" dirty="0">
                          <a:effectLst/>
                        </a:rPr>
                        <a:t>publicize DHA services via local radio stations             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marL="171450" indent="-171450" algn="l" rtl="0" fontAlgn="t">
                        <a:buFont typeface="Wingdings" pitchFamily="2" charset="2"/>
                        <a:buChar char="§"/>
                      </a:pPr>
                      <a:r>
                        <a:rPr lang="en-US" sz="1200" u="none" strike="noStrike" dirty="0" smtClean="0">
                          <a:effectLst/>
                        </a:rPr>
                        <a:t>To strengthen </a:t>
                      </a:r>
                      <a:r>
                        <a:rPr lang="en-US" sz="1200" u="none" strike="noStrike" dirty="0">
                          <a:effectLst/>
                        </a:rPr>
                        <a:t>relations with Department of Health by having one on one meetings with Hospital CEO's where there are DHA offices                   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To </a:t>
                      </a:r>
                      <a:r>
                        <a:rPr lang="en-US" sz="1200" u="none" strike="noStrike" dirty="0">
                          <a:effectLst/>
                        </a:rPr>
                        <a:t>distribute ID books door to door                                       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Cold </a:t>
                      </a:r>
                      <a:r>
                        <a:rPr lang="en-US" sz="1200" u="none" strike="noStrike" dirty="0">
                          <a:effectLst/>
                        </a:rPr>
                        <a:t>face deployment 2-3 days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70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smtClean="0">
                          <a:effectLst/>
                        </a:rPr>
                        <a:t>Voluntary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o</a:t>
                      </a:r>
                      <a:r>
                        <a:rPr lang="en-US" sz="1200" u="none" strike="noStrike" dirty="0" smtClean="0">
                          <a:effectLst/>
                        </a:rPr>
                        <a:t>pening </a:t>
                      </a:r>
                      <a:r>
                        <a:rPr lang="en-US" sz="1200" u="none" strike="noStrike" dirty="0">
                          <a:effectLst/>
                        </a:rPr>
                        <a:t>of one office on a Saturday in the Province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Open office between 08h30 - 12h30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t">
                        <a:buFont typeface="Arial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To offer all DHA services to clients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70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One outreach program per Province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Conduct one outreach program focusing on a very neglected area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t">
                        <a:buFont typeface="Arial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To offer all DHA services to clients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53" marR="2453" marT="24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3992" name="TextBox 7"/>
          <p:cNvSpPr txBox="1">
            <a:spLocks noChangeArrowheads="1"/>
          </p:cNvSpPr>
          <p:nvPr/>
        </p:nvSpPr>
        <p:spPr bwMode="auto">
          <a:xfrm>
            <a:off x="263525" y="3175"/>
            <a:ext cx="491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12. Public Service Week – Programme of Action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2006600" y="2184400"/>
            <a:ext cx="47148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/>
              <a:t>Thank you</a:t>
            </a:r>
          </a:p>
          <a:p>
            <a:pPr algn="ctr" eaLnBrk="1" hangingPunct="1"/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06363"/>
            <a:ext cx="7632700" cy="333375"/>
          </a:xfrm>
        </p:spPr>
        <p:txBody>
          <a:bodyPr/>
          <a:lstStyle/>
          <a:p>
            <a:r>
              <a:rPr lang="en-GB" sz="2400" smtClean="0"/>
              <a:t>What is unique  about Western Cape Province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763" y="579438"/>
            <a:ext cx="8656637" cy="5754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dirty="0"/>
              <a:t>Annual Valentines day Marriage Ceremony conducted by DHA on </a:t>
            </a:r>
            <a:r>
              <a:rPr lang="en-US" dirty="0" err="1"/>
              <a:t>Robben</a:t>
            </a:r>
            <a:r>
              <a:rPr lang="en-US" dirty="0"/>
              <a:t> Island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dirty="0"/>
              <a:t>Prone to fire disasters – DHA response unit working in close co-operation with Disaster Management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dirty="0"/>
              <a:t>Cape Town Port Control Office pilot site for BMA and first Modernized Port in the Country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dirty="0"/>
              <a:t>Hospital Optimization Plan – 1</a:t>
            </a:r>
            <a:r>
              <a:rPr lang="en-US" baseline="30000" dirty="0"/>
              <a:t>st</a:t>
            </a:r>
            <a:r>
              <a:rPr lang="en-US" dirty="0"/>
              <a:t> Province to refer clients to Health Facilities within 5km radius for birth registration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dirty="0"/>
              <a:t>Strengthened working relationship with Department of Local Government and managed to secure space and open 6 DHA Offices in </a:t>
            </a:r>
            <a:r>
              <a:rPr lang="en-US" dirty="0" err="1"/>
              <a:t>Thusong</a:t>
            </a:r>
            <a:r>
              <a:rPr lang="en-US" dirty="0"/>
              <a:t> </a:t>
            </a:r>
            <a:r>
              <a:rPr lang="en-US" dirty="0" err="1"/>
              <a:t>Centres</a:t>
            </a:r>
            <a:r>
              <a:rPr lang="en-US" dirty="0"/>
              <a:t> during 2014/2015 FY- Developed own office layouts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dirty="0"/>
              <a:t>WC Province over achieved with 3,33% against the employment equity target of 2% for persons with disability.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7xKqHXCsmEqpYS9D3W9JOA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7D0900"/>
      </a:lt2>
      <a:accent1>
        <a:srgbClr val="808080"/>
      </a:accent1>
      <a:accent2>
        <a:srgbClr val="A0A0A0"/>
      </a:accent2>
      <a:accent3>
        <a:srgbClr val="FFFFFF"/>
      </a:accent3>
      <a:accent4>
        <a:srgbClr val="000000"/>
      </a:accent4>
      <a:accent5>
        <a:srgbClr val="C0C0C0"/>
      </a:accent5>
      <a:accent6>
        <a:srgbClr val="919191"/>
      </a:accent6>
      <a:hlink>
        <a:srgbClr val="B9B9B9"/>
      </a:hlink>
      <a:folHlink>
        <a:srgbClr val="DCDCDC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7D0900"/>
        </a:lt2>
        <a:accent1>
          <a:srgbClr val="808080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919191"/>
        </a:accent6>
        <a:hlink>
          <a:srgbClr val="B9B9B9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32547</TotalTime>
  <Words>6844</Words>
  <Application>Microsoft Office PowerPoint</Application>
  <PresentationFormat>On-screen Show (4:3)</PresentationFormat>
  <Paragraphs>2281</Paragraphs>
  <Slides>81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Blank</vt:lpstr>
      <vt:lpstr>TCLayout.ActiveDocument</vt:lpstr>
      <vt:lpstr>Chart</vt:lpstr>
      <vt:lpstr>PowerPoint Presentation</vt:lpstr>
      <vt:lpstr>PowerPoint Presentation</vt:lpstr>
      <vt:lpstr>PowerPoint Presentation</vt:lpstr>
      <vt:lpstr> </vt:lpstr>
      <vt:lpstr>PowerPoint Presentation</vt:lpstr>
      <vt:lpstr>1. Geographical outlay: </vt:lpstr>
      <vt:lpstr> WC * Demographics Socio Economic indicators: </vt:lpstr>
      <vt:lpstr>WC Demographics * Socio Economic indicators continued:  </vt:lpstr>
      <vt:lpstr>What is unique  about Western Cape Province</vt:lpstr>
      <vt:lpstr>Western Cape Senior Management Team:  </vt:lpstr>
      <vt:lpstr>PowerPoint Presentation</vt:lpstr>
      <vt:lpstr>PowerPoint Presentation</vt:lpstr>
      <vt:lpstr> WC Footprint per office classification: </vt:lpstr>
      <vt:lpstr> WC Footprint per office classification: </vt:lpstr>
      <vt:lpstr> WC Footprint per office classification: </vt:lpstr>
      <vt:lpstr> WC Footprint per District and Local Municipality:</vt:lpstr>
      <vt:lpstr> WC Footprint per District and Local Municipality continued:</vt:lpstr>
      <vt:lpstr> WC Footprint per District and Local Municipality continued:</vt:lpstr>
      <vt:lpstr>PowerPoint Presentation</vt:lpstr>
      <vt:lpstr>List of connected Health Facilities in the WC : </vt:lpstr>
      <vt:lpstr>List of connected Health Facilities in the WC : </vt:lpstr>
      <vt:lpstr>List of connected Health Facilities in the WC : </vt:lpstr>
      <vt:lpstr>List of connected Health Facilities in the WC : </vt:lpstr>
      <vt:lpstr>List of connected Health Facilities in the WC : </vt:lpstr>
      <vt:lpstr>PowerPoint Presentation</vt:lpstr>
      <vt:lpstr>Reasons for not achieving </vt:lpstr>
      <vt:lpstr>PowerPoint Presentation</vt:lpstr>
      <vt:lpstr> PROPOSED HEALTH FACILITIES OPTIMIZED FOR 2015/16 FY </vt:lpstr>
      <vt:lpstr>Accommodation Status Report on leases:   </vt:lpstr>
      <vt:lpstr>PowerPoint Presentation</vt:lpstr>
      <vt:lpstr>PowerPoint Presentation</vt:lpstr>
      <vt:lpstr>PowerPoint Presentation</vt:lpstr>
      <vt:lpstr>Training &amp; Capacity building</vt:lpstr>
      <vt:lpstr>PowerPoint Presentation</vt:lpstr>
      <vt:lpstr>PowerPoint Presentation</vt:lpstr>
      <vt:lpstr>PowerPoint Presentation</vt:lpstr>
      <vt:lpstr>Wellness Programmes: Q 1  </vt:lpstr>
      <vt:lpstr>PowerPoint Presentation</vt:lpstr>
      <vt:lpstr>WC  INVESTIGATION OVERVIEW Q1 2015/16</vt:lpstr>
      <vt:lpstr>COMMENTS: Q1-2015/16</vt:lpstr>
      <vt:lpstr>INVESTIGATIONS / DISTRICT  Q1 2015/16</vt:lpstr>
      <vt:lpstr> Vetting Unit:</vt:lpstr>
      <vt:lpstr>Resources &amp; Budget</vt:lpstr>
      <vt:lpstr>PowerPoint Presentation</vt:lpstr>
      <vt:lpstr>PowerPoint Presentation</vt:lpstr>
      <vt:lpstr>Asset  Management &amp; SCM Functions: </vt:lpstr>
      <vt:lpstr>Payment of invoices progress compliance to regulatory framework: </vt:lpstr>
      <vt:lpstr>Provincial Fleet as at June 2015:</vt:lpstr>
      <vt:lpstr>PowerPoint Presentation</vt:lpstr>
      <vt:lpstr> Status of Refugee Offices: Cape Town as at end of  June 2015</vt:lpstr>
      <vt:lpstr>5. Status of Refugee Offices: Cape Town as at end of June 2015</vt:lpstr>
      <vt:lpstr> Temporary Refugee Office Cape Town: Waiting areas</vt:lpstr>
      <vt:lpstr>Cape Town Harbor Modernization Project: Cowrie Place </vt:lpstr>
      <vt:lpstr>PowerPoint Presentation</vt:lpstr>
      <vt:lpstr>PowerPoint Presentation</vt:lpstr>
      <vt:lpstr>    APP Performance 2014/2015 reporting cycle:</vt:lpstr>
      <vt:lpstr>    APP Performance 2014/2015 reporting cycle continued:</vt:lpstr>
      <vt:lpstr>    APP Performance 2014/2015 reporting cycle continued:</vt:lpstr>
      <vt:lpstr>    APP Performance 2014/2015 reporting cycle continued:</vt:lpstr>
      <vt:lpstr>Provincial Smart Card and Birth Registration monitoring teams established and weekly progress reports discussed at weekly EXCOs </vt:lpstr>
      <vt:lpstr>Birth Registration Monitoring team and hospital optimisation:</vt:lpstr>
      <vt:lpstr>                        Provincial Specific Project: </vt:lpstr>
      <vt:lpstr>Query Management:  </vt:lpstr>
      <vt:lpstr>Query Management extract from WC Query Management Register :  </vt:lpstr>
      <vt:lpstr>9. Telephone Monitoring Project :  </vt:lpstr>
      <vt:lpstr>9. Telephone Monitoring Project  example of monitoring tool: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Purpose of the outreach programmes: Cape Metro (Witsand, Atlantis Llwandle – February 2015)  </vt:lpstr>
      <vt:lpstr>Programmes conducted:   Cape Metro (Witsand, Atlantis Llwandle – February 2015) </vt:lpstr>
      <vt:lpstr>PowerPoint Presentation</vt:lpstr>
      <vt:lpstr>PowerPoint Presentation</vt:lpstr>
      <vt:lpstr>LRB outreach by DHA Youth development Forum members in  Vredendal area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FeverTree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Registration of Birth</dc:title>
  <dc:creator>Zivile Jankauskaite</dc:creator>
  <cp:lastModifiedBy>DHA</cp:lastModifiedBy>
  <cp:revision>2140</cp:revision>
  <cp:lastPrinted>2015-09-04T08:42:03Z</cp:lastPrinted>
  <dcterms:created xsi:type="dcterms:W3CDTF">2007-05-29T16:40:17Z</dcterms:created>
  <dcterms:modified xsi:type="dcterms:W3CDTF">2015-09-08T05:44:36Z</dcterms:modified>
</cp:coreProperties>
</file>