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5" r:id="rId3"/>
    <p:sldId id="329" r:id="rId4"/>
    <p:sldId id="331" r:id="rId5"/>
    <p:sldId id="356" r:id="rId6"/>
    <p:sldId id="333" r:id="rId7"/>
    <p:sldId id="374" r:id="rId8"/>
    <p:sldId id="375" r:id="rId9"/>
    <p:sldId id="363" r:id="rId10"/>
    <p:sldId id="378" r:id="rId11"/>
    <p:sldId id="376" r:id="rId12"/>
    <p:sldId id="377" r:id="rId13"/>
    <p:sldId id="379" r:id="rId14"/>
    <p:sldId id="258" r:id="rId15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pe Matolo" initials="H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B77727"/>
    <a:srgbClr val="CAA53B"/>
    <a:srgbClr val="A99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71" autoAdjust="0"/>
  </p:normalViewPr>
  <p:slideViewPr>
    <p:cSldViewPr>
      <p:cViewPr>
        <p:scale>
          <a:sx n="70" d="100"/>
          <a:sy n="70" d="100"/>
        </p:scale>
        <p:origin x="-3198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 smtClean="0">
                <a:latin typeface="Gill Sans"/>
                <a:cs typeface="Gill Sans"/>
              </a:rPr>
              <a:t>DEPARTMENT OF ARTS AND CULTURE</a:t>
            </a:r>
            <a:endParaRPr lang="en-US" sz="1000" dirty="0">
              <a:latin typeface="Gill Sans"/>
              <a:cs typeface="Gill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12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67551-1F5D-0341-B9EA-7928B0DA13A7}" type="datetime1">
              <a:rPr lang="en-US" sz="900" smtClean="0">
                <a:latin typeface="Gill Sans"/>
                <a:cs typeface="Gill Sans"/>
              </a:rPr>
              <a:pPr/>
              <a:t>8/6/2015</a:t>
            </a:fld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30309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 smtClean="0">
                <a:latin typeface="Calibri (Body)"/>
                <a:cs typeface="Calibri (Body)"/>
              </a:rPr>
              <a:t>INSERT YOUR THEME HERE</a:t>
            </a:r>
            <a:endParaRPr lang="en-US" sz="900" dirty="0">
              <a:latin typeface="Calibri (Body)"/>
              <a:cs typeface="Calibri (Body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12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42327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12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60FE2-17F6-6946-AE1B-DAB315879F09}" type="datetime1">
              <a:rPr lang="en-US" smtClean="0"/>
              <a:pPr/>
              <a:t>8/6/2015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12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75935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8/6/2015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18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B7772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 smtClean="0"/>
              <a:t>Click here to add your main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 descr="Letterhead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2286000" cy="82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 smtClean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  <p:pic>
        <p:nvPicPr>
          <p:cNvPr id="11" name="Picture 10" descr="Letterhead footer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5742432"/>
            <a:ext cx="7559040" cy="11155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800000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800000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23528" y="4610798"/>
            <a:ext cx="8496944" cy="11224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spcAft>
                <a:spcPts val="600"/>
              </a:spcAft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Presented by: Act DIRECTOR-GENERAL </a:t>
            </a:r>
          </a:p>
          <a:p>
            <a:pPr algn="r">
              <a:spcAft>
                <a:spcPts val="600"/>
              </a:spcAft>
            </a:pPr>
            <a:r>
              <a:rPr lang="en-ZA" sz="16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Date: 04 AUGUST 2015</a:t>
            </a:r>
            <a:endParaRPr lang="en-ZA" sz="1600" b="1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2852936"/>
            <a:ext cx="8496944" cy="144016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  <a:ea typeface="Gill Sans"/>
              </a:rPr>
              <a:t/>
            </a:r>
            <a:br>
              <a:rPr lang="en-US" sz="2800" dirty="0" smtClean="0">
                <a:solidFill>
                  <a:schemeClr val="tx1"/>
                </a:solidFill>
                <a:ea typeface="Gill Sans"/>
              </a:rPr>
            </a:br>
            <a:r>
              <a:rPr lang="en-US" sz="2800" dirty="0" smtClean="0">
                <a:ea typeface="Gill Sans"/>
              </a:rPr>
              <a:t>STATUS/PROGRESS REPORT ON </a:t>
            </a:r>
            <a:br>
              <a:rPr lang="en-US" sz="2800" dirty="0" smtClean="0">
                <a:ea typeface="Gill Sans"/>
              </a:rPr>
            </a:br>
            <a:r>
              <a:rPr lang="en-US" sz="2800" dirty="0">
                <a:ea typeface="Gill Sans"/>
              </a:rPr>
              <a:t/>
            </a:r>
            <a:br>
              <a:rPr lang="en-US" sz="2800" dirty="0">
                <a:ea typeface="Gill Sans"/>
              </a:rPr>
            </a:br>
            <a:r>
              <a:rPr lang="en-US" sz="2800" dirty="0" smtClean="0">
                <a:ea typeface="Gill Sans"/>
              </a:rPr>
              <a:t>NELSON MANDELA MUSEUM 2015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261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en-ZA" dirty="0" smtClean="0"/>
              <a:t>PROGRESS TO DATE….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ISSUE: Supply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chain management policies need to be in place, discussed and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</a:p>
          <a:p>
            <a:pPr marL="0" indent="0">
              <a:buNone/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Supply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management policies are in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</a:p>
          <a:p>
            <a:pPr marL="285750" indent="-285750"/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Bid Specification, Evaluation and Adjudication committees were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appointed</a:t>
            </a: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SCM committees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were established and trained by PALAMA</a:t>
            </a:r>
          </a:p>
          <a:p>
            <a:pPr marL="0" indent="0">
              <a:buNone/>
            </a:pPr>
            <a:endParaRPr lang="en-US" sz="1800" b="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ISSUE: Provide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support and ensure monitoring and evaluation &amp; Governance </a:t>
            </a:r>
          </a:p>
          <a:p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Misalignment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of the strategic plan, annual performance plan and quarterly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reports – </a:t>
            </a:r>
            <a:r>
              <a:rPr lang="en-US" sz="2100" b="0" dirty="0">
                <a:latin typeface="Arial" panose="020B0604020202020204" pitchFamily="34" charset="0"/>
                <a:cs typeface="Arial" panose="020B0604020202020204" pitchFamily="34" charset="0"/>
              </a:rPr>
              <a:t>the DAC provides technical support when necessary</a:t>
            </a:r>
          </a:p>
          <a:p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session was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facilitated by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DAC and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it was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attended by all staff members</a:t>
            </a:r>
          </a:p>
          <a:p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Site visits are conducted quarterly or as needed</a:t>
            </a:r>
          </a:p>
          <a:p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to prescripts is monitored (submission or required documents and feedback to both Council and Management is provided) </a:t>
            </a:r>
          </a:p>
          <a:p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Council meetings are held</a:t>
            </a:r>
          </a:p>
          <a:p>
            <a:endParaRPr lang="en-US" sz="2000" b="0" dirty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  <a:p>
            <a:endParaRPr lang="en-US" sz="2000" b="0" dirty="0">
              <a:latin typeface="+mn-lt"/>
            </a:endParaRPr>
          </a:p>
          <a:p>
            <a:endParaRPr lang="en-US" sz="2000" b="0" dirty="0">
              <a:latin typeface="+mn-lt"/>
            </a:endParaRPr>
          </a:p>
          <a:p>
            <a:endParaRPr lang="en-US" sz="1800" b="0" dirty="0" smtClean="0">
              <a:latin typeface="+mn-lt"/>
            </a:endParaRPr>
          </a:p>
          <a:p>
            <a:endParaRPr lang="en-US" sz="1800" b="0" dirty="0" smtClean="0">
              <a:latin typeface="+mn-lt"/>
            </a:endParaRPr>
          </a:p>
          <a:p>
            <a:endParaRPr lang="en-US" sz="1800" b="0" i="1" dirty="0" smtClean="0">
              <a:latin typeface="+mn-lt"/>
            </a:endParaRPr>
          </a:p>
          <a:p>
            <a:pPr marL="0" indent="0">
              <a:buNone/>
            </a:pPr>
            <a:endParaRPr lang="en-US" sz="1800" b="0" i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2105215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PROGRESS TO DATE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746849"/>
          </a:xfrm>
        </p:spPr>
        <p:txBody>
          <a:bodyPr/>
          <a:lstStyle/>
          <a:p>
            <a:pPr marL="0" indent="0">
              <a:buNone/>
            </a:pPr>
            <a:r>
              <a:rPr lang="en-ZA" sz="2800" dirty="0" smtClean="0"/>
              <a:t>3</a:t>
            </a:r>
            <a:r>
              <a:rPr lang="en-ZA" sz="3200" dirty="0" smtClean="0"/>
              <a:t>.</a:t>
            </a:r>
            <a:r>
              <a:rPr lang="en-US" sz="2800" dirty="0" smtClean="0"/>
              <a:t>Inclusive </a:t>
            </a:r>
            <a:r>
              <a:rPr lang="en-US" sz="2800" dirty="0"/>
              <a:t>and conducive </a:t>
            </a:r>
            <a:r>
              <a:rPr lang="en-US" sz="2800" dirty="0" smtClean="0"/>
              <a:t>working environment</a:t>
            </a:r>
          </a:p>
          <a:p>
            <a:pPr marL="0" indent="0">
              <a:buNone/>
            </a:pPr>
            <a:endParaRPr lang="en-ZA" sz="2000" dirty="0" smtClean="0"/>
          </a:p>
          <a:p>
            <a:pPr marL="0" indent="0">
              <a:buNone/>
            </a:pPr>
            <a:r>
              <a:rPr lang="en-ZA" sz="2000" dirty="0" smtClean="0"/>
              <a:t>ISSUE: Need </a:t>
            </a:r>
            <a:r>
              <a:rPr lang="en-ZA" sz="2000" dirty="0"/>
              <a:t>to build an inclusive and conducive environment for all staff of the </a:t>
            </a:r>
            <a:r>
              <a:rPr lang="en-ZA" sz="2000" dirty="0" smtClean="0"/>
              <a:t>Museum</a:t>
            </a:r>
            <a:endParaRPr lang="en-ZA" sz="2000" b="0" dirty="0" smtClean="0"/>
          </a:p>
          <a:p>
            <a:r>
              <a:rPr lang="en-ZA" sz="2000" b="0" dirty="0" smtClean="0"/>
              <a:t>Staff Meetings schedule was developed and circulated. 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dirty="0" smtClean="0"/>
              <a:t>All </a:t>
            </a:r>
            <a:r>
              <a:rPr lang="en-US" sz="2000" b="0" dirty="0"/>
              <a:t>staff members were issued with all existing policies to read </a:t>
            </a:r>
            <a:r>
              <a:rPr lang="en-US" sz="2000" b="0" dirty="0" smtClean="0"/>
              <a:t>and comment. </a:t>
            </a:r>
          </a:p>
          <a:p>
            <a:endParaRPr lang="en-US" sz="2000" b="0" dirty="0"/>
          </a:p>
          <a:p>
            <a:r>
              <a:rPr lang="en-US" sz="2000" b="0" dirty="0" smtClean="0"/>
              <a:t>In February 2015, Management with Council organized a consultative forum with staff as part of boosting staff moral</a:t>
            </a:r>
          </a:p>
          <a:p>
            <a:endParaRPr lang="en-US" sz="2000" b="0" dirty="0"/>
          </a:p>
          <a:p>
            <a:endParaRPr lang="en-US" sz="2000" b="0" dirty="0"/>
          </a:p>
          <a:p>
            <a:endParaRPr lang="en-ZA" sz="2000" b="0" dirty="0" smtClean="0"/>
          </a:p>
          <a:p>
            <a:endParaRPr lang="en-ZA" sz="2000" b="0" dirty="0" smtClean="0"/>
          </a:p>
          <a:p>
            <a:endParaRPr lang="en-ZA" sz="2000" b="0" dirty="0" smtClean="0"/>
          </a:p>
          <a:p>
            <a:endParaRPr lang="en-ZA" sz="2800" dirty="0" smtClean="0"/>
          </a:p>
          <a:p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xmlns="" val="32475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648072"/>
          </a:xfrm>
        </p:spPr>
        <p:txBody>
          <a:bodyPr/>
          <a:lstStyle/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TO DATE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320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Audit Improvement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2000" dirty="0" smtClean="0"/>
              <a:t>ISSUE: Turnaround </a:t>
            </a:r>
            <a:r>
              <a:rPr lang="en-ZA" sz="2000" dirty="0"/>
              <a:t>the Qualified Audit report </a:t>
            </a:r>
            <a:endParaRPr lang="en-ZA" sz="2000" dirty="0" smtClean="0"/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Audit Committee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met quarterly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the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internal audit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marL="0" indent="0">
              <a:buNone/>
            </a:pP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Audit improvement plan is being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adhered to. Progress is reviewed quarterly and a report is generated</a:t>
            </a:r>
          </a:p>
          <a:p>
            <a:pPr marL="0" indent="0">
              <a:buNone/>
            </a:pPr>
            <a:endParaRPr lang="en-US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DAC conducted a site visit on 18 March 2015 to assess audit readiness for 2014/15 financial year. It was noted that some of the findings will be recurring to the 2014/15 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udit as they were not yet resolved.    </a:t>
            </a:r>
          </a:p>
          <a:p>
            <a:endParaRPr lang="en-US" sz="1800" b="0" dirty="0" smtClean="0">
              <a:latin typeface="+mn-lt"/>
            </a:endParaRPr>
          </a:p>
          <a:p>
            <a:pPr marL="0" indent="0">
              <a:buNone/>
            </a:pPr>
            <a:endParaRPr lang="en-US" sz="1800" dirty="0">
              <a:latin typeface="+mn-lt"/>
            </a:endParaRPr>
          </a:p>
          <a:p>
            <a:pPr marL="0" indent="0">
              <a:buNone/>
            </a:pPr>
            <a:r>
              <a:rPr lang="en-US" sz="1800" dirty="0" smtClean="0">
                <a:latin typeface="+mn-lt"/>
              </a:rPr>
              <a:t> </a:t>
            </a:r>
            <a:endParaRPr lang="en-ZA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xmlns="" val="360544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FURTHER DEVELOPMENTS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0" dirty="0" smtClean="0"/>
              <a:t>DAC and the Museum have scheduled a workshop for the 6-7August 2015 to address and take forward some of the issues raised by the PC</a:t>
            </a:r>
          </a:p>
          <a:p>
            <a:pPr marL="0" indent="0">
              <a:buNone/>
            </a:pPr>
            <a:endParaRPr lang="en-ZA" sz="2000" b="0" dirty="0" smtClean="0"/>
          </a:p>
          <a:p>
            <a:pPr marL="0" indent="0">
              <a:buNone/>
            </a:pPr>
            <a:r>
              <a:rPr lang="en-ZA" sz="2000" dirty="0" smtClean="0"/>
              <a:t>Issues to be addressed during the workshop are as follow:</a:t>
            </a:r>
          </a:p>
          <a:p>
            <a:r>
              <a:rPr lang="en-US" sz="2000" b="0" dirty="0" smtClean="0"/>
              <a:t>Analysis of the current museums’ strategy for affordability</a:t>
            </a:r>
          </a:p>
          <a:p>
            <a:r>
              <a:rPr lang="en-US" sz="2000" b="0" dirty="0"/>
              <a:t>F</a:t>
            </a:r>
            <a:r>
              <a:rPr lang="en-US" sz="2000" b="0" dirty="0" smtClean="0"/>
              <a:t>unctions required to achieve the museum’s objectives </a:t>
            </a:r>
          </a:p>
          <a:p>
            <a:r>
              <a:rPr lang="en-US" sz="2000" b="0" dirty="0" smtClean="0"/>
              <a:t>What is an ‘ideal’ </a:t>
            </a:r>
            <a:r>
              <a:rPr lang="en-US" sz="2000" b="0" dirty="0" err="1" smtClean="0"/>
              <a:t>organisational</a:t>
            </a:r>
            <a:r>
              <a:rPr lang="en-US" sz="2000" b="0" dirty="0" smtClean="0"/>
              <a:t> structure vs current</a:t>
            </a:r>
          </a:p>
          <a:p>
            <a:r>
              <a:rPr lang="en-US" sz="2000" b="0" dirty="0" smtClean="0"/>
              <a:t>Taking ‘</a:t>
            </a:r>
            <a:r>
              <a:rPr lang="en-US" sz="2000" b="0" dirty="0"/>
              <a:t>stock’ of the human resources </a:t>
            </a:r>
            <a:r>
              <a:rPr lang="en-US" sz="2000" b="0" dirty="0" smtClean="0"/>
              <a:t>available (an introspection)</a:t>
            </a:r>
          </a:p>
          <a:p>
            <a:r>
              <a:rPr lang="en-US" sz="2000" b="0" dirty="0"/>
              <a:t>D</a:t>
            </a:r>
            <a:r>
              <a:rPr lang="en-US" sz="2000" b="0" dirty="0" smtClean="0"/>
              <a:t>evelopment of job descriptions for positions (current &amp; those identified as needed)</a:t>
            </a:r>
            <a:endParaRPr lang="en-US" sz="2000" b="0" dirty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ZA" sz="1800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 smtClean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xmlns="" val="86647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1619672" y="1813466"/>
            <a:ext cx="5997352" cy="18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43514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ZA" dirty="0">
              <a:latin typeface="Calibri (Body)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00392" y="5862122"/>
            <a:ext cx="805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ZA" dirty="0" smtClean="0">
                <a:solidFill>
                  <a:prstClr val="black"/>
                </a:solidFill>
                <a:latin typeface="Calibri (Body)"/>
              </a:rPr>
              <a:t>   13</a:t>
            </a:r>
            <a:endParaRPr lang="en-ZA" dirty="0">
              <a:solidFill>
                <a:prstClr val="black"/>
              </a:solidFill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4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3200" dirty="0" smtClean="0"/>
              <a:t>PURPOSE OF THE PRESENTATION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7"/>
            <a:ext cx="8066856" cy="2808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ZA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an update on the progress made in addressing the issues raised by the PC during </a:t>
            </a:r>
            <a:r>
              <a:rPr lang="en-ZA" sz="2400" b="0" dirty="0">
                <a:latin typeface="Arial" panose="020B0604020202020204" pitchFamily="34" charset="0"/>
                <a:cs typeface="Arial" panose="020B0604020202020204" pitchFamily="34" charset="0"/>
              </a:rPr>
              <a:t>their oversight </a:t>
            </a:r>
            <a:r>
              <a:rPr lang="en-ZA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visit to the Nelson Mandela Museum on 24 November 2014</a:t>
            </a:r>
            <a:endParaRPr lang="en-ZA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34989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     INTRODUCTION &amp; BACKGROUND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91376" cy="4824535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Portfolio </a:t>
            </a:r>
            <a:r>
              <a:rPr lang="en-US" sz="2000" b="0" dirty="0"/>
              <a:t>Committee visited the </a:t>
            </a:r>
            <a:r>
              <a:rPr lang="en-US" sz="2000" b="0" dirty="0" smtClean="0"/>
              <a:t>Museum </a:t>
            </a:r>
            <a:r>
              <a:rPr lang="en-US" sz="2000" b="0" dirty="0"/>
              <a:t>on 24 November 2014</a:t>
            </a:r>
          </a:p>
          <a:p>
            <a:r>
              <a:rPr lang="en-US" sz="2000" b="0" dirty="0" smtClean="0"/>
              <a:t>The primary reasons for the oversight visit was a </a:t>
            </a:r>
            <a:r>
              <a:rPr lang="en-US" sz="2000" b="0" dirty="0"/>
              <a:t>fact finding </a:t>
            </a:r>
            <a:r>
              <a:rPr lang="en-US" sz="2000" b="0" dirty="0" smtClean="0"/>
              <a:t>mission – informed by the regression of the institution’s </a:t>
            </a:r>
            <a:r>
              <a:rPr lang="en-US" sz="2000" b="0" dirty="0"/>
              <a:t>audit </a:t>
            </a:r>
            <a:r>
              <a:rPr lang="en-US" sz="2000" b="0" dirty="0" smtClean="0"/>
              <a:t>outcome</a:t>
            </a:r>
            <a:endParaRPr lang="en-US" sz="2000" b="0" dirty="0"/>
          </a:p>
          <a:p>
            <a:r>
              <a:rPr lang="en-US" sz="2000" b="0" dirty="0" smtClean="0"/>
              <a:t>The visit was </a:t>
            </a:r>
            <a:r>
              <a:rPr lang="en-US" sz="2000" b="0" dirty="0"/>
              <a:t>also aimed </a:t>
            </a:r>
            <a:r>
              <a:rPr lang="en-US" sz="2000" b="0" dirty="0" smtClean="0"/>
              <a:t>at seeking </a:t>
            </a:r>
            <a:r>
              <a:rPr lang="en-US" sz="2000" b="0" dirty="0"/>
              <a:t>ways to </a:t>
            </a:r>
            <a:r>
              <a:rPr lang="en-US" sz="2000" b="0" dirty="0" smtClean="0"/>
              <a:t>assist the institution improve the qualified audit outcome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It was concluded that :</a:t>
            </a:r>
          </a:p>
          <a:p>
            <a:r>
              <a:rPr lang="en-US" sz="2000" b="0" dirty="0" smtClean="0"/>
              <a:t>The </a:t>
            </a:r>
            <a:r>
              <a:rPr lang="en-US" sz="2000" b="0" dirty="0"/>
              <a:t>Museum management had no sense of commitment, as such the Museum was in a crisis situation and needed a turnaround plan </a:t>
            </a:r>
          </a:p>
          <a:p>
            <a:r>
              <a:rPr lang="en-US" sz="2000" b="0" dirty="0" smtClean="0"/>
              <a:t>The institution, in collaboration with the DAC </a:t>
            </a:r>
            <a:r>
              <a:rPr lang="en-US" sz="2000" b="0" dirty="0"/>
              <a:t>should develop </a:t>
            </a:r>
            <a:r>
              <a:rPr lang="en-US" sz="2000" b="0" dirty="0" smtClean="0"/>
              <a:t>an intervention plan to </a:t>
            </a:r>
            <a:r>
              <a:rPr lang="en-US" sz="2000" b="0" dirty="0"/>
              <a:t>resolve the issues </a:t>
            </a:r>
            <a:r>
              <a:rPr lang="en-US" sz="2000" b="0" dirty="0" smtClean="0"/>
              <a:t>raised by the AG and PC</a:t>
            </a:r>
            <a:endParaRPr lang="en-US" sz="2000" b="0" dirty="0"/>
          </a:p>
          <a:p>
            <a:endParaRPr lang="en-US" sz="2400" b="0" dirty="0" smtClean="0"/>
          </a:p>
          <a:p>
            <a:endParaRPr lang="en-US" sz="2400" b="0" dirty="0"/>
          </a:p>
          <a:p>
            <a:pPr marL="0" indent="0">
              <a:buNone/>
            </a:pPr>
            <a:endParaRPr lang="en-ZA" sz="2800" dirty="0"/>
          </a:p>
        </p:txBody>
      </p:sp>
      <p:sp>
        <p:nvSpPr>
          <p:cNvPr id="7" name="Rectangle 6"/>
          <p:cNvSpPr/>
          <p:nvPr/>
        </p:nvSpPr>
        <p:spPr>
          <a:xfrm>
            <a:off x="8172400" y="6128822"/>
            <a:ext cx="770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ZA" dirty="0" smtClean="0">
                <a:solidFill>
                  <a:prstClr val="black"/>
                </a:solidFill>
              </a:rPr>
              <a:t>     2</a:t>
            </a:r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2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en-ZA" sz="2400" dirty="0" smtClean="0"/>
              <a:t>4 BROAD ISSUES WERE IDENTIFIED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4608512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Improve </a:t>
            </a:r>
            <a:r>
              <a:rPr lang="en-US" sz="1800" b="0" dirty="0"/>
              <a:t>the </a:t>
            </a:r>
            <a:r>
              <a:rPr lang="en-US" sz="1800" i="1" dirty="0" smtClean="0"/>
              <a:t>Reputation,</a:t>
            </a:r>
            <a:r>
              <a:rPr lang="en-US" sz="1800" b="0" dirty="0" smtClean="0"/>
              <a:t> </a:t>
            </a:r>
            <a:r>
              <a:rPr lang="en-US" sz="1800" i="1" dirty="0" smtClean="0"/>
              <a:t>Image </a:t>
            </a:r>
            <a:r>
              <a:rPr lang="en-US" sz="1800" i="1" dirty="0"/>
              <a:t>and the </a:t>
            </a:r>
            <a:r>
              <a:rPr lang="en-US" sz="1800" i="1" dirty="0" smtClean="0"/>
              <a:t>Integrity </a:t>
            </a:r>
            <a:r>
              <a:rPr lang="en-US" sz="1800" b="0" dirty="0"/>
              <a:t>of the </a:t>
            </a:r>
            <a:r>
              <a:rPr lang="en-US" sz="1800" b="0" dirty="0" smtClean="0"/>
              <a:t>Museum</a:t>
            </a:r>
          </a:p>
          <a:p>
            <a:pPr marL="0" indent="0">
              <a:buNone/>
            </a:pPr>
            <a:endParaRPr lang="en-US" sz="1800" b="0" dirty="0"/>
          </a:p>
          <a:p>
            <a:r>
              <a:rPr lang="en-US" sz="1800" b="0" dirty="0"/>
              <a:t>A</a:t>
            </a:r>
            <a:r>
              <a:rPr lang="en-US" sz="1800" b="0" dirty="0" smtClean="0"/>
              <a:t>ddress </a:t>
            </a:r>
            <a:r>
              <a:rPr lang="en-US" sz="1800" i="1" dirty="0"/>
              <a:t>the HR, F</a:t>
            </a:r>
            <a:r>
              <a:rPr lang="en-US" sz="1800" i="1" dirty="0" smtClean="0"/>
              <a:t>inancial </a:t>
            </a:r>
            <a:r>
              <a:rPr lang="en-US" sz="1800" i="1" dirty="0"/>
              <a:t>and </a:t>
            </a:r>
            <a:r>
              <a:rPr lang="en-US" sz="1800" i="1" dirty="0" smtClean="0"/>
              <a:t>Governance </a:t>
            </a:r>
            <a:r>
              <a:rPr lang="en-US" sz="1800" b="0" dirty="0" smtClean="0"/>
              <a:t>short-comings</a:t>
            </a:r>
          </a:p>
          <a:p>
            <a:endParaRPr lang="en-US" sz="1800" b="0" dirty="0"/>
          </a:p>
          <a:p>
            <a:r>
              <a:rPr lang="en-US" sz="1800" b="0" dirty="0"/>
              <a:t>A</a:t>
            </a:r>
            <a:r>
              <a:rPr lang="en-US" sz="1800" b="0" dirty="0" smtClean="0"/>
              <a:t>ssist </a:t>
            </a:r>
            <a:r>
              <a:rPr lang="en-US" sz="1800" b="0" dirty="0"/>
              <a:t>and encourage an </a:t>
            </a:r>
            <a:r>
              <a:rPr lang="en-US" sz="1800" i="1" dirty="0"/>
              <a:t>I</a:t>
            </a:r>
            <a:r>
              <a:rPr lang="en-US" sz="1800" i="1" dirty="0" smtClean="0"/>
              <a:t>nclusive </a:t>
            </a:r>
            <a:r>
              <a:rPr lang="en-US" sz="1800" i="1" dirty="0"/>
              <a:t>and </a:t>
            </a:r>
            <a:r>
              <a:rPr lang="en-US" sz="1800" i="1" dirty="0" smtClean="0"/>
              <a:t>Conducive </a:t>
            </a:r>
            <a:r>
              <a:rPr lang="en-US" sz="1800" i="1" dirty="0"/>
              <a:t>working environment </a:t>
            </a:r>
            <a:r>
              <a:rPr lang="en-US" sz="1800" b="0" dirty="0"/>
              <a:t>amongst all Museum </a:t>
            </a:r>
            <a:r>
              <a:rPr lang="en-US" sz="1800" b="0" dirty="0" smtClean="0"/>
              <a:t>staff</a:t>
            </a:r>
          </a:p>
          <a:p>
            <a:pPr marL="0" indent="0">
              <a:buNone/>
            </a:pPr>
            <a:endParaRPr lang="en-US" sz="1800" b="0" dirty="0"/>
          </a:p>
          <a:p>
            <a:r>
              <a:rPr lang="en-US" sz="1800" b="0" dirty="0"/>
              <a:t>M</a:t>
            </a:r>
            <a:r>
              <a:rPr lang="en-US" sz="1800" b="0" dirty="0" smtClean="0"/>
              <a:t>onitor </a:t>
            </a:r>
            <a:r>
              <a:rPr lang="en-US" sz="1800" b="0" dirty="0"/>
              <a:t>the </a:t>
            </a:r>
            <a:r>
              <a:rPr lang="en-US" sz="1800" i="1" dirty="0"/>
              <a:t>Audit Improvement Plan </a:t>
            </a:r>
            <a:r>
              <a:rPr lang="en-US" sz="1800" b="0" dirty="0"/>
              <a:t>and provide assistance where needed. 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ZA" sz="1800" b="0" dirty="0"/>
          </a:p>
          <a:p>
            <a:endParaRPr lang="en-ZA" sz="1800" dirty="0" smtClean="0"/>
          </a:p>
          <a:p>
            <a:endParaRPr lang="en-ZA" sz="1800" dirty="0"/>
          </a:p>
          <a:p>
            <a:endParaRPr lang="en-ZA" sz="1800" dirty="0"/>
          </a:p>
        </p:txBody>
      </p:sp>
      <p:sp>
        <p:nvSpPr>
          <p:cNvPr id="7" name="Rectangle 6"/>
          <p:cNvSpPr/>
          <p:nvPr/>
        </p:nvSpPr>
        <p:spPr>
          <a:xfrm>
            <a:off x="8244408" y="6106111"/>
            <a:ext cx="668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ZA" sz="1600" b="1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ZA" sz="1600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8285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800" dirty="0" smtClean="0">
                <a:solidFill>
                  <a:schemeClr val="tx1"/>
                </a:solidFill>
                <a:latin typeface="Calibri (Body)"/>
              </a:rPr>
              <a:t>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9188" y="18864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en-ZA" sz="2800" dirty="0" smtClean="0"/>
              <a:t>MUSEUMS MILESTONES TO BE ACHIEVED</a:t>
            </a:r>
            <a:endParaRPr lang="en-ZA" sz="2800" dirty="0"/>
          </a:p>
        </p:txBody>
      </p:sp>
      <p:sp>
        <p:nvSpPr>
          <p:cNvPr id="2" name="Rectangle 1"/>
          <p:cNvSpPr/>
          <p:nvPr/>
        </p:nvSpPr>
        <p:spPr>
          <a:xfrm>
            <a:off x="179512" y="1484784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 of staff </a:t>
            </a: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better product to the </a:t>
            </a: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through commitment and dedication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inculcate the spirit of </a:t>
            </a: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Ubuntu among all staff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governance and financial </a:t>
            </a:r>
            <a:r>
              <a:rPr lang="en-US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26485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72008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PROGRESS TO DATE</a:t>
            </a:r>
            <a:br>
              <a:rPr lang="en-US" sz="24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800" dirty="0" smtClean="0">
                <a:solidFill>
                  <a:schemeClr val="tx1"/>
                </a:solidFill>
                <a:latin typeface="Calibri (Body)"/>
              </a:rPr>
              <a:t>5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908720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Reputation, Image and Dignity of the Museum </a:t>
            </a:r>
          </a:p>
          <a:p>
            <a:endParaRPr lang="en-US" sz="3200" b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A</a:t>
            </a:r>
            <a:r>
              <a:rPr lang="en-US" sz="24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Revision of Vision, Mission and Values</a:t>
            </a:r>
          </a:p>
          <a:p>
            <a:endParaRPr lang="en-US" sz="2000" i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000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Inspire positive change in society through the legacy and values of Nelson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Mandela</a:t>
            </a:r>
          </a:p>
          <a:p>
            <a:endParaRPr lang="en-US" sz="2000" b="1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Mission </a:t>
            </a:r>
            <a:r>
              <a:rPr lang="en-US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excellence that preserves the legacy, disseminate knowledge, interprets and upholds values of Nelson Mandela to promote social cohesion and nation building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Values</a:t>
            </a:r>
            <a:r>
              <a:rPr lang="en-US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Ubuntu, Stewardship, Integrity, Service excellence, learning and development, Innovation</a:t>
            </a:r>
          </a:p>
          <a:p>
            <a:endParaRPr lang="en-US" sz="2000" dirty="0"/>
          </a:p>
          <a:p>
            <a:endParaRPr lang="en-US" sz="3200" dirty="0" smtClean="0">
              <a:solidFill>
                <a:srgbClr val="8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26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en-ZA" sz="3200" dirty="0" smtClean="0"/>
              <a:t>PROGRESS TO DATE ….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746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dirty="0" smtClean="0"/>
              <a:t>ISSUE B: </a:t>
            </a:r>
            <a:r>
              <a:rPr lang="en-US" sz="2400" b="0" i="1" dirty="0" smtClean="0"/>
              <a:t>Lack </a:t>
            </a:r>
            <a:r>
              <a:rPr lang="en-US" sz="2400" b="0" i="1" dirty="0"/>
              <a:t>of content in exhibitions at </a:t>
            </a:r>
            <a:r>
              <a:rPr lang="en-US" sz="2400" b="0" i="1" dirty="0" err="1" smtClean="0"/>
              <a:t>Qunu</a:t>
            </a:r>
            <a:endParaRPr lang="en-US" sz="2400" b="0" i="1" dirty="0" smtClean="0"/>
          </a:p>
          <a:p>
            <a:pPr marL="0" indent="0">
              <a:buNone/>
            </a:pPr>
            <a:endParaRPr lang="en-US" sz="2400" b="0" i="1" dirty="0"/>
          </a:p>
          <a:p>
            <a:r>
              <a:rPr lang="en-US" sz="2000" b="0" dirty="0" smtClean="0"/>
              <a:t>The museum will ensure that more content/exhibitions are installed in the renovated </a:t>
            </a:r>
            <a:r>
              <a:rPr lang="en-US" sz="2000" b="0" dirty="0" err="1" smtClean="0"/>
              <a:t>Bhunga</a:t>
            </a:r>
            <a:r>
              <a:rPr lang="en-US" sz="2000" b="0" dirty="0" smtClean="0"/>
              <a:t> building – The project to renovate the </a:t>
            </a:r>
            <a:r>
              <a:rPr lang="en-US" sz="2000" b="0" dirty="0" err="1" smtClean="0"/>
              <a:t>Bhunga</a:t>
            </a:r>
            <a:r>
              <a:rPr lang="en-US" sz="2000" b="0" dirty="0" smtClean="0"/>
              <a:t> </a:t>
            </a:r>
            <a:r>
              <a:rPr lang="en-US" sz="2000" b="0" dirty="0"/>
              <a:t>Building </a:t>
            </a:r>
            <a:r>
              <a:rPr lang="en-US" sz="2000" b="0" dirty="0" smtClean="0"/>
              <a:t>has not been completed as yet</a:t>
            </a:r>
            <a:endParaRPr lang="en-US" sz="2000" b="0" dirty="0"/>
          </a:p>
          <a:p>
            <a:pPr marL="0" indent="0">
              <a:buNone/>
            </a:pPr>
            <a:endParaRPr lang="en-US" sz="2000" b="0" dirty="0">
              <a:solidFill>
                <a:srgbClr val="FF0000"/>
              </a:solidFill>
            </a:endParaRPr>
          </a:p>
          <a:p>
            <a:r>
              <a:rPr lang="en-US" sz="2000" b="0" dirty="0" smtClean="0"/>
              <a:t>More funds </a:t>
            </a:r>
            <a:r>
              <a:rPr lang="en-US" sz="2000" b="0" dirty="0"/>
              <a:t>will </a:t>
            </a:r>
            <a:r>
              <a:rPr lang="en-US" sz="2000" b="0" dirty="0" smtClean="0"/>
              <a:t>be needed for </a:t>
            </a:r>
            <a:r>
              <a:rPr lang="en-US" sz="2000" b="0" dirty="0"/>
              <a:t>exhibition </a:t>
            </a:r>
            <a:r>
              <a:rPr lang="en-US" sz="2000" b="0" dirty="0" smtClean="0"/>
              <a:t>development. The current </a:t>
            </a:r>
            <a:r>
              <a:rPr lang="en-US" sz="2000" b="0" dirty="0"/>
              <a:t>museum base funding </a:t>
            </a:r>
            <a:r>
              <a:rPr lang="en-US" sz="2000" b="0" dirty="0" smtClean="0"/>
              <a:t>cannot accommodate this- Council with management will cost this with the assistance by DAC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dirty="0"/>
              <a:t>W</a:t>
            </a:r>
            <a:r>
              <a:rPr lang="en-US" sz="2000" b="0" dirty="0" smtClean="0"/>
              <a:t>orkshops for Tour </a:t>
            </a:r>
            <a:r>
              <a:rPr lang="en-US" sz="2000" b="0" dirty="0"/>
              <a:t>G</a:t>
            </a:r>
            <a:r>
              <a:rPr lang="en-US" sz="2000" b="0" dirty="0" smtClean="0"/>
              <a:t>uides were held with the Tourism Department and internal Museum Units to assist improve the </a:t>
            </a:r>
            <a:r>
              <a:rPr lang="en-US" sz="2000" b="0" dirty="0"/>
              <a:t>telling </a:t>
            </a:r>
            <a:r>
              <a:rPr lang="en-US" sz="2000" b="0" dirty="0" smtClean="0"/>
              <a:t>of the Nelson Mandela Museum narrative</a:t>
            </a:r>
          </a:p>
          <a:p>
            <a:endParaRPr lang="en-US" sz="2000" b="0" dirty="0"/>
          </a:p>
          <a:p>
            <a:pPr marL="0" indent="0">
              <a:buNone/>
            </a:pPr>
            <a:endParaRPr lang="en-ZA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28384" y="6165304"/>
            <a:ext cx="609600" cy="365125"/>
          </a:xfrm>
        </p:spPr>
        <p:txBody>
          <a:bodyPr/>
          <a:lstStyle/>
          <a:p>
            <a:r>
              <a:rPr lang="en-ZA" sz="1800" dirty="0" smtClean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45279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PROGRESS TO DATE….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3"/>
            <a:ext cx="8712968" cy="47468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3300" dirty="0"/>
              <a:t>2. HR</a:t>
            </a:r>
            <a:r>
              <a:rPr lang="en-ZA" sz="3300" dirty="0">
                <a:solidFill>
                  <a:schemeClr val="tx1"/>
                </a:solidFill>
              </a:rPr>
              <a:t>,</a:t>
            </a:r>
            <a:r>
              <a:rPr lang="en-ZA" sz="3300" dirty="0"/>
              <a:t> Finance and </a:t>
            </a:r>
            <a:r>
              <a:rPr lang="en-ZA" sz="3300" dirty="0" smtClean="0"/>
              <a:t>Governance</a:t>
            </a:r>
          </a:p>
          <a:p>
            <a:pPr marL="0" indent="0">
              <a:buNone/>
            </a:pPr>
            <a:endParaRPr lang="en-ZA" sz="2400" dirty="0"/>
          </a:p>
          <a:p>
            <a:pPr marL="0" indent="0">
              <a:buNone/>
            </a:pPr>
            <a:r>
              <a:rPr lang="en-US" sz="2000" dirty="0" smtClean="0"/>
              <a:t>ISSUE: The organogram is being reviewed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0" dirty="0"/>
              <a:t>S</a:t>
            </a:r>
            <a:r>
              <a:rPr lang="en-US" sz="2000" b="0" dirty="0" smtClean="0"/>
              <a:t>ome critical positions such as curator, collections, conservator cannot be filled due the limitations of the funding baseline </a:t>
            </a:r>
          </a:p>
          <a:p>
            <a:endParaRPr lang="en-US" sz="2400" dirty="0" smtClean="0"/>
          </a:p>
          <a:p>
            <a:r>
              <a:rPr lang="en-US" sz="2000" b="0" dirty="0" smtClean="0"/>
              <a:t>Council and Management have started engaging in </a:t>
            </a:r>
            <a:r>
              <a:rPr lang="en-US" sz="2000" b="0" dirty="0"/>
              <a:t>a restructuring </a:t>
            </a:r>
            <a:r>
              <a:rPr lang="en-US" sz="2000" b="0" dirty="0" smtClean="0"/>
              <a:t>exercise. This exercise will be linked to the new </a:t>
            </a:r>
            <a:r>
              <a:rPr lang="en-US" sz="2000" b="0" dirty="0"/>
              <a:t>strategic </a:t>
            </a:r>
            <a:r>
              <a:rPr lang="en-US" sz="2000" b="0" dirty="0" smtClean="0"/>
              <a:t>plan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dirty="0" smtClean="0"/>
              <a:t>CEO’s ,Senior </a:t>
            </a:r>
            <a:r>
              <a:rPr lang="en-US" sz="2000" b="0" dirty="0"/>
              <a:t>Managers </a:t>
            </a:r>
            <a:r>
              <a:rPr lang="en-US" sz="2000" b="0" dirty="0" smtClean="0"/>
              <a:t>and Staff have all their performance agreements signed</a:t>
            </a:r>
            <a:endParaRPr lang="en-US" sz="2000" b="0" dirty="0"/>
          </a:p>
          <a:p>
            <a:pPr marL="457200" indent="-457200"/>
            <a:endParaRPr lang="en-US" sz="2000" b="0" dirty="0"/>
          </a:p>
          <a:p>
            <a:r>
              <a:rPr lang="en-US" sz="2000" b="0" dirty="0"/>
              <a:t>Unit managers have since sat with individual staff members and clarified their </a:t>
            </a:r>
            <a:r>
              <a:rPr lang="en-US" sz="2000" b="0" dirty="0" smtClean="0"/>
              <a:t>job description</a:t>
            </a:r>
            <a:endParaRPr lang="en-US" sz="2000" b="0" dirty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b="0" dirty="0"/>
          </a:p>
          <a:p>
            <a:endParaRPr lang="en-US" sz="2000" b="0" dirty="0"/>
          </a:p>
          <a:p>
            <a:endParaRPr lang="en-ZA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600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2385582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PROGRESS TO DATE…</a:t>
            </a:r>
            <a:endParaRPr lang="en-Z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sz="1800" dirty="0">
                <a:solidFill>
                  <a:schemeClr val="tx1"/>
                </a:solidFill>
                <a:latin typeface="Calibri (Body)"/>
              </a:rPr>
              <a:t>8</a:t>
            </a:r>
            <a:endParaRPr lang="en-ZA" sz="1800" dirty="0" smtClean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908720"/>
            <a:ext cx="87849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HR</a:t>
            </a:r>
            <a:r>
              <a:rPr lang="en-ZA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Finance and </a:t>
            </a:r>
            <a:r>
              <a:rPr lang="en-ZA" sz="28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  <a:p>
            <a:endParaRPr lang="en-ZA" sz="1600" i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6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 </a:t>
            </a:r>
            <a:r>
              <a:rPr lang="en-ZA" sz="16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staff moral</a:t>
            </a:r>
          </a:p>
          <a:p>
            <a:endParaRPr lang="en-ZA" sz="1600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root cause of low moral was indicated as  “low salaries</a:t>
            </a: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28 February 2015, management organized a consultation forum between staff and Council as part of boosting staff moral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members receive inflationary salary </a:t>
            </a: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adjustments</a:t>
            </a:r>
          </a:p>
          <a:p>
            <a:endParaRPr lang="en-US" sz="20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terms of performance bonus</a:t>
            </a: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Museum has planned  a </a:t>
            </a:r>
            <a:r>
              <a:rPr lang="en-US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review </a:t>
            </a:r>
            <a:r>
              <a:rPr lang="en-US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which is now due to be held in August 2015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endParaRPr lang="en-ZA" sz="1600" b="1" dirty="0" smtClean="0">
              <a:solidFill>
                <a:srgbClr val="FF0000"/>
              </a:solidFill>
            </a:endParaRPr>
          </a:p>
          <a:p>
            <a:endParaRPr lang="en-ZA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60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958</Words>
  <Application>Microsoft Office PowerPoint</Application>
  <PresentationFormat>On-screen Show (4:3)</PresentationFormat>
  <Paragraphs>164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STATUS/PROGRESS REPORT ON   NELSON MANDELA MUSEUM 2015</vt:lpstr>
      <vt:lpstr>PURPOSE OF THE PRESENTATION</vt:lpstr>
      <vt:lpstr>     INTRODUCTION &amp; BACKGROUND </vt:lpstr>
      <vt:lpstr>4 BROAD ISSUES WERE IDENTIFIED</vt:lpstr>
      <vt:lpstr>MUSEUMS MILESTONES TO BE ACHIEVED</vt:lpstr>
      <vt:lpstr>PROGRESS TO DATE  </vt:lpstr>
      <vt:lpstr>PROGRESS TO DATE ….</vt:lpstr>
      <vt:lpstr>PROGRESS TO DATE….</vt:lpstr>
      <vt:lpstr>PROGRESS TO DATE…</vt:lpstr>
      <vt:lpstr>PROGRESS TO DATE….</vt:lpstr>
      <vt:lpstr>PROGRESS TO DATE </vt:lpstr>
      <vt:lpstr>PROGRESS TO DATE</vt:lpstr>
      <vt:lpstr>FURTHER DEVELOPMENTS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PUMZA</cp:lastModifiedBy>
  <cp:revision>231</cp:revision>
  <cp:lastPrinted>2015-07-28T11:27:17Z</cp:lastPrinted>
  <dcterms:created xsi:type="dcterms:W3CDTF">2013-11-12T11:39:42Z</dcterms:created>
  <dcterms:modified xsi:type="dcterms:W3CDTF">2015-08-06T08:24:02Z</dcterms:modified>
</cp:coreProperties>
</file>