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2"/>
  </p:sldMasterIdLst>
  <p:notesMasterIdLst>
    <p:notesMasterId r:id="rId26"/>
  </p:notesMasterIdLst>
  <p:handoutMasterIdLst>
    <p:handoutMasterId r:id="rId27"/>
  </p:handoutMasterIdLst>
  <p:sldIdLst>
    <p:sldId id="259" r:id="rId3"/>
    <p:sldId id="258" r:id="rId4"/>
    <p:sldId id="257" r:id="rId5"/>
    <p:sldId id="280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7" r:id="rId23"/>
    <p:sldId id="279" r:id="rId24"/>
    <p:sldId id="262" r:id="rId25"/>
  </p:sldIdLst>
  <p:sldSz cx="12188825" cy="6858000"/>
  <p:notesSz cx="7077075" cy="9363075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CA836"/>
    <a:srgbClr val="C0CC26"/>
    <a:srgbClr val="D8CF1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B1659ACC-BB8B-40BD-9C3D-7515A99833BA}" type="datetimeFigureOut">
              <a:rPr lang="en-US"/>
              <a:pPr/>
              <a:t>8/7/2015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E02B09C-4EB4-4858-8C5D-928515EB5FA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81470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6CAB3F5D-6129-4745-AD27-E1F8E3F0C4BE}" type="datetimeFigureOut">
              <a:rPr lang="en-US"/>
              <a:pPr/>
              <a:t>8/7/2015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BC640D2E-0C1A-4418-8763-9BB732EB1D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8636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40D2E-0C1A-4418-8763-9BB732EB1D20}" type="slidenum">
              <a:rPr lang="en-ZA" smtClean="0"/>
              <a:pPr/>
              <a:t>1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2246694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1675"/>
            <a:ext cx="62420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6793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1675"/>
            <a:ext cx="62420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1818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0" y="0"/>
            <a:ext cx="12227975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1697" y="1871132"/>
            <a:ext cx="6813894" cy="1515533"/>
          </a:xfrm>
        </p:spPr>
        <p:txBody>
          <a:bodyPr anchor="b">
            <a:noAutofit/>
          </a:bodyPr>
          <a:lstStyle>
            <a:lvl1pPr algn="ctr">
              <a:defRPr sz="5398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1697" y="3657597"/>
            <a:ext cx="6813894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099">
                <a:solidFill>
                  <a:schemeClr val="tx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1154" y="5037663"/>
            <a:ext cx="897233" cy="279400"/>
          </a:xfrm>
        </p:spPr>
        <p:txBody>
          <a:bodyPr/>
          <a:lstStyle/>
          <a:p>
            <a:fld id="{DB8AA9D3-15B8-4145-A596-278C57DDB850}" type="datetime1">
              <a:rPr lang="en-US" smtClean="0"/>
              <a:pPr/>
              <a:t>8/7/2015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1696" y="5037663"/>
            <a:ext cx="5213277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4568" y="5037663"/>
            <a:ext cx="551023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1698" y="3522131"/>
            <a:ext cx="68138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="" xmlns:p14="http://schemas.microsoft.com/office/powerpoint/2010/main" val="17374938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4" y="4815415"/>
            <a:ext cx="9607163" cy="566738"/>
          </a:xfrm>
        </p:spPr>
        <p:txBody>
          <a:bodyPr anchor="b">
            <a:normAutofit/>
          </a:bodyPr>
          <a:lstStyle>
            <a:lvl1pPr algn="ctr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156" y="1041400"/>
            <a:ext cx="10103340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064" y="5382153"/>
            <a:ext cx="9607163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8C2F0-CEA0-4662-B914-D8BC4898260D}" type="datetime1">
              <a:rPr lang="en-US" smtClean="0"/>
              <a:pPr/>
              <a:t>8/7/2015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235441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528" y="982132"/>
            <a:ext cx="9590234" cy="2954868"/>
          </a:xfrm>
        </p:spPr>
        <p:txBody>
          <a:bodyPr anchor="ctr">
            <a:normAutofit/>
          </a:bodyPr>
          <a:lstStyle>
            <a:lvl1pPr algn="ctr">
              <a:defRPr sz="3199" b="0" cap="none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528" y="4343400"/>
            <a:ext cx="9590234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99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1F336-1BC3-4072-8445-685C4195E5CD}" type="datetime1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en-ZA" smtClean="0"/>
              <a:pPr/>
              <a:t>‹#›</a:t>
            </a:fld>
            <a:endParaRPr lang="en-Z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5806" y="4140199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="" xmlns:p14="http://schemas.microsoft.com/office/powerpoint/2010/main" val="2202127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982132"/>
            <a:ext cx="9293977" cy="2370668"/>
          </a:xfrm>
        </p:spPr>
        <p:txBody>
          <a:bodyPr anchor="ctr">
            <a:normAutofit/>
          </a:bodyPr>
          <a:lstStyle>
            <a:lvl1pPr algn="ctr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376" y="3352800"/>
            <a:ext cx="8836900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999"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343400"/>
            <a:ext cx="9607163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58C0-E303-40B3-BD06-CD0A1019089F}" type="datetime1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4" name="TextBox 13"/>
          <p:cNvSpPr txBox="1"/>
          <p:nvPr/>
        </p:nvSpPr>
        <p:spPr>
          <a:xfrm>
            <a:off x="861789" y="87996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97507" y="282787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5806" y="4140199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28397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5" y="3308581"/>
            <a:ext cx="9607165" cy="1468800"/>
          </a:xfrm>
        </p:spPr>
        <p:txBody>
          <a:bodyPr anchor="b">
            <a:normAutofit/>
          </a:bodyPr>
          <a:lstStyle>
            <a:lvl1pPr algn="l">
              <a:defRPr sz="31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777381"/>
            <a:ext cx="9607165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E3D3-B8FF-42D8-8CB4-41D0ADAE8239}" type="datetime1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en-ZA" smtClean="0"/>
              <a:pPr/>
              <a:t>‹#›</a:t>
            </a:fld>
            <a:endParaRPr lang="en-ZA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013058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982132"/>
            <a:ext cx="9293977" cy="2243668"/>
          </a:xfrm>
        </p:spPr>
        <p:txBody>
          <a:bodyPr anchor="ctr">
            <a:normAutofit/>
          </a:bodyPr>
          <a:lstStyle>
            <a:lvl1pPr algn="ctr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064" y="3639312"/>
            <a:ext cx="9607165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3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529667"/>
            <a:ext cx="9607165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1A91-9D13-4843-8875-DBAF5310D381}" type="datetime1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2" name="TextBox 11"/>
          <p:cNvSpPr txBox="1"/>
          <p:nvPr/>
        </p:nvSpPr>
        <p:spPr>
          <a:xfrm>
            <a:off x="861789" y="87996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97507" y="259926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5806" y="3429000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="" xmlns:p14="http://schemas.microsoft.com/office/powerpoint/2010/main" val="3098594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4" y="982132"/>
            <a:ext cx="9607163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064" y="3630168"/>
            <a:ext cx="9607165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3" y="4470400"/>
            <a:ext cx="9607167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D214D-2C56-4944-B5CD-7E1CBB8D234B}" type="datetime1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en-ZA" smtClean="0"/>
              <a:pPr/>
              <a:t>‹#›</a:t>
            </a:fld>
            <a:endParaRPr lang="en-Z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5806" y="3429000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="" xmlns:p14="http://schemas.microsoft.com/office/powerpoint/2010/main" val="191037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398D6-F396-4ABB-B63F-D634B366BDDE}" type="datetime1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ZA" smtClean="0"/>
              <a:pPr/>
              <a:t>‹#›</a:t>
            </a:fld>
            <a:endParaRPr lang="en-Z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="" xmlns:p14="http://schemas.microsoft.com/office/powerpoint/2010/main" val="27139948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7013" y="982132"/>
            <a:ext cx="1890403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061" y="982132"/>
            <a:ext cx="7431089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6BB2B-5865-4838-85DB-5705355BCBFE}" type="datetime1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ZA" smtClean="0"/>
              <a:pPr/>
              <a:t>‹#›</a:t>
            </a:fld>
            <a:endParaRPr lang="en-Z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1582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="" xmlns:p14="http://schemas.microsoft.com/office/powerpoint/2010/main" val="1839372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53852" y="1916832"/>
            <a:ext cx="993710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7119-8725-4658-BEA1-FB33C1A86558}" type="datetime1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 lang="en-ZA" smtClean="0"/>
              <a:pPr/>
              <a:t>‹#›</a:t>
            </a:fld>
            <a:endParaRPr lang="en-ZA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77934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4544" y="1752606"/>
            <a:ext cx="8156563" cy="1822514"/>
          </a:xfrm>
        </p:spPr>
        <p:txBody>
          <a:bodyPr anchor="b">
            <a:normAutofit/>
          </a:bodyPr>
          <a:lstStyle>
            <a:lvl1pPr algn="ctr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4542" y="3846052"/>
            <a:ext cx="8156565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3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5667-6BEB-4C41-86A5-73A3B3A2B185}" type="datetime1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en-ZA" smtClean="0"/>
              <a:pPr/>
              <a:t>‹#›</a:t>
            </a:fld>
            <a:endParaRPr lang="en-Z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199" y="3710585"/>
            <a:ext cx="816125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="" xmlns:p14="http://schemas.microsoft.com/office/powerpoint/2010/main" val="22826858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110" y="2560320"/>
            <a:ext cx="4717075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9734" y="2560320"/>
            <a:ext cx="4717075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F402-7A04-4604-B84B-C13E1577AEB6}" type="datetime1">
              <a:rPr lang="en-US" smtClean="0"/>
              <a:pPr/>
              <a:t>8/7/2015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ZA" smtClean="0"/>
              <a:pPr/>
              <a:t>‹#›</a:t>
            </a:fld>
            <a:endParaRPr lang="en-ZA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9876710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3" y="2658533"/>
            <a:ext cx="4717075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7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063" y="3243263"/>
            <a:ext cx="4717075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9061" y="2658533"/>
            <a:ext cx="4717075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7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9061" y="3243263"/>
            <a:ext cx="4717075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7136-AB7D-4A51-A82F-1F545D247B3E}" type="datetime1">
              <a:rPr lang="en-US" smtClean="0"/>
              <a:pPr/>
              <a:t>8/7/2015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ZA" smtClean="0"/>
              <a:pPr/>
              <a:t>‹#›</a:t>
            </a:fld>
            <a:endParaRPr lang="en-Z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="" xmlns:p14="http://schemas.microsoft.com/office/powerpoint/2010/main" val="598963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C0E2-195B-4619-9952-4B7334923198}" type="datetime1">
              <a:rPr lang="en-US" smtClean="0"/>
              <a:pPr/>
              <a:t>8/7/2015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en-ZA" smtClean="0"/>
              <a:pPr/>
              <a:t>‹#›</a:t>
            </a:fld>
            <a:endParaRPr lang="en-Z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502330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A08C-9CDA-40FD-9CB7-BF56806FE9A1}" type="datetime1">
              <a:rPr lang="en-US" smtClean="0"/>
              <a:pPr/>
              <a:t>8/7/2015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en-ZA" smtClean="0"/>
              <a:pPr/>
              <a:t>‹#›</a:t>
            </a:fld>
            <a:endParaRPr lang="en-ZA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335079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474" y="1388534"/>
            <a:ext cx="3717487" cy="1371600"/>
          </a:xfrm>
        </p:spPr>
        <p:txBody>
          <a:bodyPr anchor="b">
            <a:normAutofit/>
          </a:bodyPr>
          <a:lstStyle>
            <a:lvl1pPr algn="ctr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7257" y="982132"/>
            <a:ext cx="5468042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474" y="3031065"/>
            <a:ext cx="3717487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40E8D-43B3-461C-8976-5FF9BF72BE4E}" type="datetime1">
              <a:rPr lang="en-US" smtClean="0"/>
              <a:pPr/>
              <a:t>8/7/2015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EA86-1680-48AE-B31F-3E3431F3A323}" type="slidenum">
              <a:rPr lang="en-ZA" smtClean="0"/>
              <a:pPr/>
              <a:t>‹#›</a:t>
            </a:fld>
            <a:endParaRPr lang="en-Z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5805" y="2912533"/>
            <a:ext cx="35135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="" xmlns:p14="http://schemas.microsoft.com/office/powerpoint/2010/main" val="4041356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1" y="1883832"/>
            <a:ext cx="6240191" cy="1371600"/>
          </a:xfrm>
        </p:spPr>
        <p:txBody>
          <a:bodyPr anchor="b">
            <a:normAutofit/>
          </a:bodyPr>
          <a:lstStyle>
            <a:lvl1pPr algn="ctr">
              <a:defRPr sz="27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2724" y="1041400"/>
            <a:ext cx="3062549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061" y="3255432"/>
            <a:ext cx="624019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736A-3D7C-4685-B13A-A408FC035218}" type="datetime1">
              <a:rPr lang="en-US" smtClean="0"/>
              <a:pPr/>
              <a:t>8/7/2015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en-ZA" smtClean="0"/>
              <a:pPr/>
              <a:t>‹#›</a:t>
            </a:fld>
            <a:endParaRPr lang="en-ZA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6275262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rgbClr val="FFFF00"/>
            </a:gs>
            <a:gs pos="83000">
              <a:srgbClr val="4CA836"/>
            </a:gs>
            <a:gs pos="100000">
              <a:srgbClr val="00206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2" y="0"/>
            <a:ext cx="12226777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065" y="982133"/>
            <a:ext cx="95986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2556932"/>
            <a:ext cx="95986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5241" y="5969000"/>
            <a:ext cx="15997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4E2CAE-5415-426C-950B-044379093014}" type="datetime1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064" y="5969000"/>
            <a:ext cx="73039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1205" y="5969000"/>
            <a:ext cx="542556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BE7942-5B1B-4E74-B3CD-25BF9B0ABE25}" type="slidenum">
              <a:rPr lang="en-ZA" smtClean="0"/>
              <a:pPr/>
              <a:t>‹#›</a:t>
            </a:fld>
            <a:endParaRPr lang="en-ZA"/>
          </a:p>
        </p:txBody>
      </p:sp>
    </p:spTree>
    <p:custDataLst>
      <p:tags r:id="rId19"/>
    </p:custDataLst>
    <p:extLst>
      <p:ext uri="{BB962C8B-B14F-4D97-AF65-F5344CB8AC3E}">
        <p14:creationId xmlns="" xmlns:p14="http://schemas.microsoft.com/office/powerpoint/2010/main" val="1394051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7063" rtl="0" eaLnBrk="1" latinLnBrk="0" hangingPunct="1">
        <a:spcBef>
          <a:spcPct val="0"/>
        </a:spcBef>
        <a:buNone/>
        <a:defRPr sz="4399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664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39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99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199790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79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2587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999650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2444" y="836712"/>
            <a:ext cx="4742857" cy="50952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3812" y="1700808"/>
            <a:ext cx="52565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</a:t>
            </a:r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</a:t>
            </a:r>
          </a:p>
          <a:p>
            <a:pPr algn="ctr"/>
            <a:endParaRPr lang="en-Z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Z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Taxi Alliance </a:t>
            </a:r>
            <a:endParaRPr lang="en-Z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Z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</a:p>
          <a:p>
            <a:pPr algn="ctr"/>
            <a:endParaRPr lang="en-Z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Z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Parliamentary Portfolio Committee </a:t>
            </a:r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Transport</a:t>
            </a:r>
          </a:p>
          <a:p>
            <a:pPr algn="ctr"/>
            <a:endParaRPr lang="en-Z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Z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August </a:t>
            </a:r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44575" y="6397859"/>
            <a:ext cx="3292125" cy="49381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en-ZA" smtClean="0"/>
              <a:pPr/>
              <a:t>1</a:t>
            </a:fld>
            <a:endParaRPr lang="en-ZA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3892383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09836" y="1593671"/>
            <a:ext cx="11809312" cy="4052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3200" dirty="0"/>
              <a:t> </a:t>
            </a:r>
          </a:p>
          <a:p>
            <a:pPr marL="342900" marR="267081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core of the problem is that municipalities act as both referee and player </a:t>
            </a:r>
            <a: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342900" marR="267081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ZA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marR="2670810" lvl="1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are responsible under the </a:t>
            </a:r>
            <a:r>
              <a:rPr lang="en-ZA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NLTA</a:t>
            </a: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planning public transport.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are also, effectively, the entity which decides who </a:t>
            </a:r>
            <a: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should </a:t>
            </a: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allowed to operate, and for how long</a:t>
            </a:r>
            <a: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ZA" sz="6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17948" y="836712"/>
            <a:ext cx="10657183" cy="792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70810" algn="ctr">
              <a:lnSpc>
                <a:spcPct val="115000"/>
              </a:lnSpc>
              <a:spcAft>
                <a:spcPts val="1000"/>
              </a:spcAft>
            </a:pPr>
            <a:r>
              <a:rPr lang="en-Z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Z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Regulatory System</a:t>
            </a:r>
            <a:r>
              <a:rPr lang="en-Z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(2)</a:t>
            </a:r>
            <a:endParaRPr lang="en-ZA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46661" y="638132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TAXI  ALLIANCE</a:t>
            </a:r>
            <a:endParaRPr lang="en-ZA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 lang="en-ZA" smtClean="0"/>
              <a:pPr/>
              <a:t>10</a:t>
            </a:fld>
            <a:endParaRPr lang="en-ZA"/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54852" y="836712"/>
            <a:ext cx="1064518" cy="8180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6002685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09836" y="1844824"/>
            <a:ext cx="99371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3200" dirty="0"/>
              <a:t> 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uncertain lifespan of an Operating Licence (</a:t>
            </a:r>
            <a:r>
              <a:rPr lang="en-ZA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</a:t>
            </a: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inhibits investment in the taxi industry.  </a:t>
            </a:r>
            <a: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ZA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Financial institutions treat the taxi owner as a private citizen rather than the owner of a business which generates income.  </a:t>
            </a:r>
            <a: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ZA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ZA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OLs</a:t>
            </a: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should be issued for an indefinite period.</a:t>
            </a:r>
          </a:p>
        </p:txBody>
      </p:sp>
      <p:sp>
        <p:nvSpPr>
          <p:cNvPr id="7" name="Rectangle 6"/>
          <p:cNvSpPr/>
          <p:nvPr/>
        </p:nvSpPr>
        <p:spPr>
          <a:xfrm>
            <a:off x="1917948" y="836712"/>
            <a:ext cx="10657183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70810" algn="ctr">
              <a:lnSpc>
                <a:spcPct val="115000"/>
              </a:lnSpc>
              <a:spcAft>
                <a:spcPts val="1000"/>
              </a:spcAft>
            </a:pPr>
            <a:r>
              <a:rPr lang="en-Z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Z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Regulatory System</a:t>
            </a:r>
            <a:r>
              <a:rPr lang="en-Z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(3)</a:t>
            </a:r>
            <a:endParaRPr lang="en-ZA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46661" y="638132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TAXI  ALLIANCE</a:t>
            </a:r>
            <a:endParaRPr lang="en-ZA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 lang="en-ZA" smtClean="0"/>
              <a:pPr/>
              <a:t>11</a:t>
            </a:fld>
            <a:endParaRPr lang="en-ZA"/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94812" y="4869160"/>
            <a:ext cx="1352550" cy="962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2029247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5820" y="2082662"/>
            <a:ext cx="10380095" cy="3988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National Land Transport Transition Act 2000 (</a:t>
            </a:r>
            <a:r>
              <a:rPr lang="en-ZA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NLTTA</a:t>
            </a: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recognised the role of taxi associations and provided for them to be part of the regulatory system</a:t>
            </a:r>
            <a: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b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ZA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 provisions were dropped from the </a:t>
            </a:r>
            <a:r>
              <a:rPr lang="en-ZA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NLTA</a:t>
            </a: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2009.  </a:t>
            </a:r>
            <a: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ZA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has resulted in confusion about the legal position, and is the main reason for disputes over routes. </a:t>
            </a:r>
            <a:r>
              <a:rPr lang="en-ZA" sz="3200" dirty="0"/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1917948" y="836712"/>
            <a:ext cx="10657183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70810" algn="ctr">
              <a:lnSpc>
                <a:spcPct val="115000"/>
              </a:lnSpc>
              <a:spcAft>
                <a:spcPts val="1000"/>
              </a:spcAft>
            </a:pPr>
            <a:r>
              <a:rPr lang="en-Z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Z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Regulatory System</a:t>
            </a:r>
            <a:r>
              <a:rPr lang="en-Z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(4)</a:t>
            </a:r>
            <a:endParaRPr lang="en-ZA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46661" y="638132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TAXI  ALLIANCE</a:t>
            </a:r>
            <a:endParaRPr lang="en-ZA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 lang="en-ZA" smtClean="0"/>
              <a:pPr/>
              <a:t>12</a:t>
            </a:fld>
            <a:endParaRPr lang="en-ZA"/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10836" y="980728"/>
            <a:ext cx="1180331" cy="6970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646117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09836" y="2348880"/>
            <a:ext cx="103800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situation is made worse by the facts </a:t>
            </a:r>
            <a: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:</a:t>
            </a:r>
            <a:b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ZA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e-</a:t>
            </a:r>
            <a:r>
              <a:rPr lang="en-ZA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Natis</a:t>
            </a: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the </a:t>
            </a:r>
            <a:r>
              <a:rPr lang="en-ZA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OLAS</a:t>
            </a: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systems do not talk to one another in a properly coordinated way; and that </a:t>
            </a:r>
            <a: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ZA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both systems are regularly off-line.</a:t>
            </a:r>
            <a:endParaRPr lang="en-ZA" sz="6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17949" y="836712"/>
            <a:ext cx="10441160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70810" algn="ctr">
              <a:lnSpc>
                <a:spcPct val="115000"/>
              </a:lnSpc>
              <a:spcAft>
                <a:spcPts val="1000"/>
              </a:spcAft>
            </a:pPr>
            <a:r>
              <a:rPr lang="en-Z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Z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Regulatory System</a:t>
            </a:r>
            <a:r>
              <a:rPr lang="en-Z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(5)</a:t>
            </a:r>
            <a:endParaRPr lang="en-ZA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46661" y="638132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TAXI  ALLIANCE</a:t>
            </a:r>
            <a:endParaRPr lang="en-ZA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 lang="en-ZA" smtClean="0"/>
              <a:pPr/>
              <a:t>13</a:t>
            </a:fld>
            <a:endParaRPr lang="en-ZA"/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06780" y="5013176"/>
            <a:ext cx="1352550" cy="962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0699435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5820" y="2282741"/>
            <a:ext cx="10380095" cy="3496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</a:t>
            </a: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ZA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NLTA</a:t>
            </a: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Amendment Bill is published for public comment, </a:t>
            </a:r>
            <a:r>
              <a:rPr lang="en-ZA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NTA</a:t>
            </a: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will </a:t>
            </a:r>
            <a: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b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ZA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submit proposals in respect of changes to the regulatory system, and </a:t>
            </a:r>
            <a: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ZA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seek to make a submission to this Committee</a:t>
            </a:r>
            <a: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ZA" sz="6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17949" y="836712"/>
            <a:ext cx="10441160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70810" algn="ctr">
              <a:lnSpc>
                <a:spcPct val="115000"/>
              </a:lnSpc>
              <a:spcAft>
                <a:spcPts val="1000"/>
              </a:spcAft>
            </a:pPr>
            <a:r>
              <a:rPr lang="en-Z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Z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Regulatory System</a:t>
            </a:r>
            <a:r>
              <a:rPr lang="en-Z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(6)</a:t>
            </a:r>
            <a:endParaRPr lang="en-ZA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46661" y="638132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TAXI  ALLIANCE</a:t>
            </a:r>
            <a:endParaRPr lang="en-ZA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 lang="en-ZA" smtClean="0"/>
              <a:pPr/>
              <a:t>14</a:t>
            </a:fld>
            <a:endParaRPr lang="en-ZA"/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38828" y="836712"/>
            <a:ext cx="1352550" cy="962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6842921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5819" y="2576551"/>
            <a:ext cx="103800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ZA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</a:t>
            </a: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were introduced into the </a:t>
            </a:r>
            <a:r>
              <a:rPr lang="en-ZA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NLTA</a:t>
            </a: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2009 to overcome the maladministration and corruption present in the former Operating Licensing Boards (</a:t>
            </a:r>
            <a:r>
              <a:rPr lang="en-ZA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OLBs</a:t>
            </a: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ZA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National Public Transport Regulator (</a:t>
            </a:r>
            <a:r>
              <a:rPr lang="en-ZA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NPTR</a:t>
            </a: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was introduced at the same time to provide oversight of the </a:t>
            </a:r>
            <a:r>
              <a:rPr lang="en-ZA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PREs.</a:t>
            </a:r>
            <a:endParaRPr lang="en-ZA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46661" y="638132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TAXI  ALLIANCE</a:t>
            </a:r>
            <a:endParaRPr lang="en-ZA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49478" y="980728"/>
            <a:ext cx="9212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National Public Transport Regulator (1)</a:t>
            </a:r>
            <a:endParaRPr lang="en-Z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 lang="en-ZA" smtClean="0"/>
              <a:pPr/>
              <a:t>15</a:t>
            </a:fld>
            <a:endParaRPr lang="en-ZA"/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90756" y="5229200"/>
            <a:ext cx="1352550" cy="962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3684718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846661" y="638132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TAXI  ALLIANCE</a:t>
            </a:r>
            <a:endParaRPr lang="en-ZA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49478" y="980728"/>
            <a:ext cx="9212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National Public Transport Regulator </a:t>
            </a:r>
            <a:r>
              <a:rPr lang="en-Z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</a:t>
            </a:r>
            <a:endParaRPr lang="en-Z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5860" y="2220260"/>
            <a:ext cx="10369152" cy="3260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view of </a:t>
            </a:r>
            <a:r>
              <a:rPr lang="en-ZA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NTA</a:t>
            </a: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the </a:t>
            </a:r>
            <a:r>
              <a:rPr lang="en-ZA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</a:t>
            </a: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if anything worse in respect of maladministration and corruption than were the </a:t>
            </a:r>
            <a:r>
              <a:rPr lang="en-ZA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OLBs</a:t>
            </a:r>
            <a: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b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ZA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ZA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NPTR</a:t>
            </a: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has the duty to :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monitor and oversee the activities of the </a:t>
            </a:r>
            <a:r>
              <a:rPr lang="en-ZA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</a:t>
            </a: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b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ZA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receive and decide on applications delayed by </a:t>
            </a:r>
            <a:r>
              <a:rPr lang="en-ZA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PREs.</a:t>
            </a:r>
            <a:endParaRPr lang="en-ZA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 lang="en-ZA" smtClean="0"/>
              <a:pPr/>
              <a:t>16</a:t>
            </a:fld>
            <a:endParaRPr lang="en-ZA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58908" y="4653136"/>
            <a:ext cx="820291" cy="6970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42310701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846661" y="638132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TAXI  ALLIANCE</a:t>
            </a:r>
            <a:endParaRPr lang="en-ZA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49478" y="980728"/>
            <a:ext cx="9212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National Public Transport Regulator </a:t>
            </a:r>
            <a:r>
              <a:rPr lang="en-Z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(3)</a:t>
            </a:r>
            <a:endParaRPr lang="en-Z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5860" y="2009478"/>
            <a:ext cx="1044116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ZA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NTA</a:t>
            </a: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will approach the Minister and ask her to direct the </a:t>
            </a:r>
            <a:r>
              <a:rPr lang="en-ZA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NPTR</a:t>
            </a: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: </a:t>
            </a:r>
            <a: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ZA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institute an inquiry into, and report on,  the workings of the </a:t>
            </a:r>
            <a:r>
              <a:rPr lang="en-ZA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</a:t>
            </a:r>
            <a: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Z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 a system by which the </a:t>
            </a:r>
            <a:r>
              <a:rPr lang="en-ZA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NPTR</a:t>
            </a: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can receive and decide on </a:t>
            </a:r>
            <a:r>
              <a:rPr lang="en-ZA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</a:t>
            </a: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applications where a decision has been delayed by a PRE.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 lang="en-ZA" smtClean="0"/>
              <a:pPr/>
              <a:t>17</a:t>
            </a:fld>
            <a:endParaRPr lang="en-ZA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86900" y="5157192"/>
            <a:ext cx="992510" cy="7460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42304840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846661" y="638132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TAXI  ALLIANCE</a:t>
            </a:r>
            <a:endParaRPr lang="en-ZA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02124" y="950079"/>
            <a:ext cx="4671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Modal Integration (1)</a:t>
            </a:r>
            <a:endParaRPr lang="en-Z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5860" y="2204864"/>
            <a:ext cx="100811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ZA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NTA</a:t>
            </a:r>
            <a: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fully supports the principle of modal integration.  </a:t>
            </a:r>
            <a: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ZA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wish to see the introduction of an all-mode smartcard based on the </a:t>
            </a:r>
            <a:r>
              <a:rPr lang="en-ZA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EMV</a:t>
            </a: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system prescribed in the Regulations issued by the Department of Transport in 2011</a:t>
            </a:r>
            <a: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b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ZA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will enable the public transport user to make use of any form of service – taxi, bus, BRT, and in due course, rail.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 lang="en-ZA" smtClean="0"/>
              <a:pPr/>
              <a:t>18</a:t>
            </a:fld>
            <a:endParaRPr lang="en-ZA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06780" y="836712"/>
            <a:ext cx="1352550" cy="962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6060656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846661" y="638132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TAXI  ALLIANCE</a:t>
            </a:r>
            <a:endParaRPr lang="en-ZA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74132" y="908720"/>
            <a:ext cx="4671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Modal Integration </a:t>
            </a:r>
            <a:r>
              <a:rPr lang="en-Z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</a:t>
            </a:r>
            <a:endParaRPr lang="en-Z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1844" y="1988840"/>
            <a:ext cx="1022513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Committee should disregard proposals by sections of the taxi industry for a ‘dedicated’ </a:t>
            </a:r>
            <a:r>
              <a:rPr lang="en-ZA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farecard</a:t>
            </a: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(non-</a:t>
            </a:r>
            <a:r>
              <a:rPr lang="en-ZA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EMV</a:t>
            </a: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compliant) for use only on some taxis.  </a:t>
            </a:r>
            <a: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Z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type of </a:t>
            </a:r>
            <a: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fare-card </a:t>
            </a: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make no contribution to modal integration.  </a:t>
            </a:r>
            <a: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Z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also not safe.  The total taxi industry cash takings in as little as a week amount to hundreds of millions of </a:t>
            </a:r>
            <a:r>
              <a:rPr lang="en-ZA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Rands</a:t>
            </a: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This must not be put at risk.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 lang="en-ZA" smtClean="0"/>
              <a:pPr/>
              <a:t>19</a:t>
            </a:fld>
            <a:endParaRPr lang="en-ZA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18748" y="836712"/>
            <a:ext cx="1352550" cy="962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5624914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1924" y="1340768"/>
            <a:ext cx="88569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MINIBUS-TAXI </a:t>
            </a:r>
            <a:r>
              <a:rPr lang="en-Z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Z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ZA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Z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</a:p>
          <a:p>
            <a:pPr algn="ctr"/>
            <a:endParaRPr lang="en-Z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Z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INTEGRATED PUBLIC </a:t>
            </a:r>
            <a:r>
              <a:rPr lang="en-Z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 NETWORKS</a:t>
            </a:r>
            <a:endParaRPr lang="en-Z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6700" y="6369723"/>
            <a:ext cx="3298222" cy="4938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en-ZA" smtClean="0"/>
              <a:pPr/>
              <a:t>2</a:t>
            </a:fld>
            <a:endParaRPr lang="en-ZA"/>
          </a:p>
        </p:txBody>
      </p:sp>
      <p:pic>
        <p:nvPicPr>
          <p:cNvPr id="6" name="Picture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22804" y="836712"/>
            <a:ext cx="1352550" cy="962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4124824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846661" y="638132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TAXI  ALLIANCE</a:t>
            </a:r>
            <a:endParaRPr lang="en-ZA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8108" y="908720"/>
            <a:ext cx="4671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Modal Integration </a:t>
            </a:r>
            <a:r>
              <a:rPr lang="en-Z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(3)</a:t>
            </a:r>
            <a:endParaRPr lang="en-Z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1844" y="1988840"/>
            <a:ext cx="102251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all-mode smartcard will enable the taxi owner to receive all the income paid by passengers.  </a:t>
            </a:r>
            <a: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Z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will in turn make possible a higher standard of operation – for example, to meet the costs of scheduled maintenance in accordance with the vehicle maker’s specification</a:t>
            </a:r>
            <a: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b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Z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will also enable the taxi to participate in the public transport subsidy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 lang="en-ZA" smtClean="0"/>
              <a:pPr/>
              <a:t>20</a:t>
            </a:fld>
            <a:endParaRPr lang="en-ZA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46740" y="764704"/>
            <a:ext cx="1352550" cy="962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40354720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846661" y="638132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TAXI  ALLIANCE</a:t>
            </a:r>
            <a:endParaRPr lang="en-ZA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8108" y="908720"/>
            <a:ext cx="4671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Modal Integration </a:t>
            </a:r>
            <a:r>
              <a:rPr lang="en-Z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(4)</a:t>
            </a:r>
            <a:endParaRPr lang="en-Z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9836" y="2348880"/>
            <a:ext cx="10297144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ZA" sz="2800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</a:t>
            </a:r>
            <a:r>
              <a:rPr lang="en-ZA" sz="2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essential that the ‘mobility’ of the taxi be increased</a:t>
            </a:r>
            <a:r>
              <a:rPr lang="en-ZA" sz="2800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ZA" sz="2800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Z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ZA" sz="28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NTA</a:t>
            </a:r>
            <a:r>
              <a:rPr lang="en-ZA" sz="2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proposes that rather than BRT-lanes, cities should implement Public Transport Priority (</a:t>
            </a:r>
            <a:r>
              <a:rPr lang="en-ZA" sz="28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PTP</a:t>
            </a:r>
            <a:r>
              <a:rPr lang="en-ZA" sz="2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lanes.  </a:t>
            </a:r>
            <a:r>
              <a:rPr lang="en-ZA" sz="2800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ZA" sz="2800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Z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ZA" sz="2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would be used by all public transport vehicles, including buses (not merely BRT buses) and of course, taxis.  </a:t>
            </a:r>
            <a:endParaRPr lang="en-Z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 lang="en-ZA" smtClean="0"/>
              <a:pPr/>
              <a:t>21</a:t>
            </a:fld>
            <a:endParaRPr lang="en-ZA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34772" y="764704"/>
            <a:ext cx="1352550" cy="962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403175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846661" y="638132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TAXI  ALLIANCE</a:t>
            </a:r>
            <a:endParaRPr lang="en-ZA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8108" y="908720"/>
            <a:ext cx="4671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Modal Integration </a:t>
            </a:r>
            <a:r>
              <a:rPr lang="en-Z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(5)</a:t>
            </a:r>
            <a:endParaRPr lang="en-Z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9836" y="1988840"/>
            <a:ext cx="10297144" cy="4481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ZA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PTP</a:t>
            </a: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lanes would lower the costs of operation and improve travel times for commuters</a:t>
            </a:r>
            <a: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b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ZA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in due course it appears that a particular route justifies a BRT-type operation, this can be introduced, with </a:t>
            </a:r>
            <a: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b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ZA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taxi </a:t>
            </a: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owners participating as shareholders, </a:t>
            </a:r>
            <a: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b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ZA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guarantees </a:t>
            </a: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against loss of income as a result of the changes</a:t>
            </a:r>
            <a: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ZA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 lang="en-ZA" smtClean="0"/>
              <a:pPr/>
              <a:t>22</a:t>
            </a:fld>
            <a:endParaRPr lang="en-ZA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62764" y="764704"/>
            <a:ext cx="1352550" cy="962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5712622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2444" y="836712"/>
            <a:ext cx="4742857" cy="50952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5820" y="3061165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44575" y="6397859"/>
            <a:ext cx="3292125" cy="49381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en-ZA" smtClean="0"/>
              <a:pPr/>
              <a:t>23</a:t>
            </a:fld>
            <a:endParaRPr lang="en-ZA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9714940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7828" y="982133"/>
            <a:ext cx="10441160" cy="790683"/>
          </a:xfrm>
        </p:spPr>
        <p:txBody>
          <a:bodyPr/>
          <a:lstStyle/>
          <a:p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(1)</a:t>
            </a:r>
            <a:endParaRPr lang="en-Z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951" y="2378001"/>
            <a:ext cx="10441160" cy="331893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National Taxi Alliance (</a:t>
            </a:r>
            <a:r>
              <a:rPr lang="en-ZA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NTA</a:t>
            </a: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fully supports the principle of Integrated Public Transport Networks (IPTNs</a:t>
            </a:r>
            <a: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ZA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However, the reality of the present situation must be accepted</a:t>
            </a:r>
            <a: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ZA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taxi will be with us for many years to come. </a:t>
            </a:r>
            <a:endParaRPr lang="en-US" sz="3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58708" y="6364181"/>
            <a:ext cx="3298222" cy="49381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 lang="en-ZA" smtClean="0"/>
              <a:pPr/>
              <a:t>3</a:t>
            </a:fld>
            <a:endParaRPr lang="en-ZA"/>
          </a:p>
        </p:txBody>
      </p:sp>
      <p:pic>
        <p:nvPicPr>
          <p:cNvPr id="6" name="Picture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06780" y="908720"/>
            <a:ext cx="1352550" cy="962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6341154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7828" y="982133"/>
            <a:ext cx="10441160" cy="790683"/>
          </a:xfrm>
        </p:spPr>
        <p:txBody>
          <a:bodyPr/>
          <a:lstStyle/>
          <a:p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(2)</a:t>
            </a:r>
            <a:endParaRPr lang="en-Z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951" y="2378001"/>
            <a:ext cx="10441160" cy="331893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Changes to the present situation can both </a:t>
            </a:r>
            <a: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ZA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15000"/>
              </a:lnSpc>
              <a:spcAft>
                <a:spcPts val="0"/>
              </a:spcAft>
            </a:pPr>
            <a: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greatly </a:t>
            </a: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 conditions for both operators and commuters, and </a:t>
            </a:r>
            <a:endParaRPr lang="en-ZA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15000"/>
              </a:lnSpc>
              <a:spcAft>
                <a:spcPts val="0"/>
              </a:spcAft>
            </a:pPr>
            <a:endParaRPr lang="en-ZA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prepare the way for taxi participation in IPTNs.</a:t>
            </a:r>
            <a:endParaRPr lang="en-US" sz="2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58708" y="6364181"/>
            <a:ext cx="3298222" cy="49381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 lang="en-ZA" smtClean="0"/>
              <a:pPr/>
              <a:t>4</a:t>
            </a:fld>
            <a:endParaRPr lang="en-ZA"/>
          </a:p>
        </p:txBody>
      </p:sp>
      <p:pic>
        <p:nvPicPr>
          <p:cNvPr id="6" name="Picture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34772" y="836712"/>
            <a:ext cx="1352550" cy="962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1305752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53852" y="2041679"/>
            <a:ext cx="1008112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presentation will concentrate on </a:t>
            </a:r>
            <a: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b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ZA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Reality (of the present situation</a:t>
            </a:r>
            <a: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b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Z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Regulatory </a:t>
            </a:r>
            <a: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</a:t>
            </a:r>
            <a:b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Z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National Public Transport </a:t>
            </a:r>
            <a: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Regulator</a:t>
            </a:r>
            <a:b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Z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Modal Integration</a:t>
            </a:r>
            <a:endParaRPr lang="en-ZA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82244" y="908720"/>
            <a:ext cx="5121082" cy="825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2670810" algn="ctr">
              <a:lnSpc>
                <a:spcPct val="115000"/>
              </a:lnSpc>
              <a:spcAft>
                <a:spcPts val="1000"/>
              </a:spcAft>
            </a:pPr>
            <a:r>
              <a:rPr lang="en-Z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Overview</a:t>
            </a:r>
            <a:endParaRPr lang="en-ZA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46661" y="638132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TAXI  ALLIANCE</a:t>
            </a:r>
            <a:endParaRPr lang="en-ZA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 lang="en-ZA" smtClean="0"/>
              <a:pPr/>
              <a:t>5</a:t>
            </a:fld>
            <a:endParaRPr lang="en-ZA"/>
          </a:p>
        </p:txBody>
      </p:sp>
      <p:pic>
        <p:nvPicPr>
          <p:cNvPr id="10" name="Picture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34772" y="836712"/>
            <a:ext cx="1352550" cy="962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604951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5820" y="1847313"/>
            <a:ext cx="102251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3200" dirty="0"/>
              <a:t> 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taxi in its present form will be with us for many years to come. 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ZA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spatial distortions created by Apartheid still exist.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ZA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Low-income earners must still travel long distances from the townships to their places of work; the taxi has for many decades provided the transport for these commuters.</a:t>
            </a:r>
            <a:endParaRPr lang="en-ZA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82043" y="908720"/>
            <a:ext cx="8352929" cy="818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70810" algn="ctr">
              <a:lnSpc>
                <a:spcPct val="115000"/>
              </a:lnSpc>
              <a:spcAft>
                <a:spcPts val="1000"/>
              </a:spcAft>
            </a:pPr>
            <a:r>
              <a:rPr lang="en-Z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Z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Reality </a:t>
            </a:r>
            <a:r>
              <a:rPr lang="en-Z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</a:t>
            </a:r>
            <a:endParaRPr lang="en-ZA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46661" y="638132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TAXI  ALLIANCE</a:t>
            </a:r>
            <a:endParaRPr lang="en-ZA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 lang="en-ZA" smtClean="0"/>
              <a:pPr/>
              <a:t>6</a:t>
            </a:fld>
            <a:endParaRPr lang="en-ZA"/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34772" y="836712"/>
            <a:ext cx="1352550" cy="962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7069401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26707" y="2082314"/>
            <a:ext cx="1022513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3200" dirty="0"/>
              <a:t> 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implementation of IPTNs has been very slow.  </a:t>
            </a:r>
            <a:endParaRPr lang="en-ZA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ZA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 are now being asked about the viability of networks based on Bus Rapid Transit (BRT).  </a:t>
            </a:r>
            <a:endParaRPr lang="en-ZA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ZA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Whilst the implications are being assessed, the taxi will continue to provide the bulk of public transport in our cities.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2782043" y="908720"/>
            <a:ext cx="8352929" cy="818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70810" algn="ctr">
              <a:lnSpc>
                <a:spcPct val="115000"/>
              </a:lnSpc>
              <a:spcAft>
                <a:spcPts val="1000"/>
              </a:spcAft>
            </a:pPr>
            <a:r>
              <a:rPr lang="en-Z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Z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Reality </a:t>
            </a:r>
            <a:r>
              <a:rPr lang="en-Z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</a:t>
            </a:r>
            <a:endParaRPr lang="en-ZA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46661" y="638132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TAXI  ALLIANCE</a:t>
            </a:r>
            <a:endParaRPr lang="en-ZA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 lang="en-ZA" smtClean="0"/>
              <a:pPr/>
              <a:t>7</a:t>
            </a:fld>
            <a:endParaRPr lang="en-ZA"/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50796" y="764704"/>
            <a:ext cx="1352550" cy="962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6382778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27494" y="1886670"/>
            <a:ext cx="102251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3200" dirty="0"/>
              <a:t> 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Violence in the taxi industry is increasing. </a:t>
            </a:r>
            <a: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ZA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must stop, in the interests of the operators, the commuters, government, and the community as a whole</a:t>
            </a:r>
            <a: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b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ZA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problem has become so widespread that it justifies the establishment of a Judicial Commission of Inquiry into Taxi Violence.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782043" y="908720"/>
            <a:ext cx="8352929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70810" algn="ctr">
              <a:lnSpc>
                <a:spcPct val="115000"/>
              </a:lnSpc>
              <a:spcAft>
                <a:spcPts val="1000"/>
              </a:spcAft>
            </a:pPr>
            <a:r>
              <a:rPr lang="en-Z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Z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Reality </a:t>
            </a:r>
            <a:r>
              <a:rPr lang="en-Z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(3)</a:t>
            </a:r>
            <a:endParaRPr lang="en-ZA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46661" y="638132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TAXI  ALLIANCE</a:t>
            </a:r>
            <a:endParaRPr lang="en-ZA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 lang="en-ZA" smtClean="0"/>
              <a:pPr/>
              <a:t>8</a:t>
            </a:fld>
            <a:endParaRPr lang="en-ZA"/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78788" y="836712"/>
            <a:ext cx="1352550" cy="962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6765924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81844" y="1870663"/>
            <a:ext cx="102251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3200" dirty="0"/>
              <a:t>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ZA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NTA</a:t>
            </a: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believes that the root causes of violence lie in the regulatory system, both </a:t>
            </a:r>
            <a:r>
              <a:rPr lang="en-Z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legislation – the National Land Transport Act 2009 (</a:t>
            </a:r>
            <a:r>
              <a:rPr lang="en-ZA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NLTA</a:t>
            </a: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 and </a:t>
            </a:r>
            <a:endParaRPr lang="en-ZA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ZA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administration – the Provincial Regulatory Entities (</a:t>
            </a:r>
            <a:r>
              <a:rPr lang="en-ZA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</a:t>
            </a: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</p:txBody>
      </p:sp>
      <p:sp>
        <p:nvSpPr>
          <p:cNvPr id="7" name="Rectangle 6"/>
          <p:cNvSpPr/>
          <p:nvPr/>
        </p:nvSpPr>
        <p:spPr>
          <a:xfrm>
            <a:off x="1917948" y="836712"/>
            <a:ext cx="10657183" cy="792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70810" algn="ctr">
              <a:lnSpc>
                <a:spcPct val="115000"/>
              </a:lnSpc>
              <a:spcAft>
                <a:spcPts val="1000"/>
              </a:spcAft>
            </a:pPr>
            <a:r>
              <a:rPr lang="en-Z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Z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Regulatory System</a:t>
            </a:r>
            <a:r>
              <a:rPr lang="en-Z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(1)</a:t>
            </a:r>
            <a:endParaRPr lang="en-ZA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46661" y="638132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TAXI  ALLIANCE</a:t>
            </a:r>
            <a:endParaRPr lang="en-ZA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 lang="en-ZA" smtClean="0"/>
              <a:pPr/>
              <a:t>9</a:t>
            </a:fld>
            <a:endParaRPr lang="en-ZA"/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38828" y="764704"/>
            <a:ext cx="1352550" cy="962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2427214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2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A2A3AC6-1A45-42F7-8976-E15E36AD84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474</Words>
  <Application>Microsoft Office PowerPoint</Application>
  <PresentationFormat>Custom</PresentationFormat>
  <Paragraphs>158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Organic</vt:lpstr>
      <vt:lpstr>Slide 1</vt:lpstr>
      <vt:lpstr>Slide 2</vt:lpstr>
      <vt:lpstr>Introduction (1)</vt:lpstr>
      <vt:lpstr>Introduction (2)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2015-08-01T13:18:39Z</dcterms:created>
  <dcterms:modified xsi:type="dcterms:W3CDTF">2015-08-07T13:44:59Z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TC028952639991</vt:lpwstr>
  </property>
  <property fmtid="{D5CDD505-2E9C-101B-9397-08002B2CF9AE}" pid="3" name="ArticulateGUID">
    <vt:lpwstr>DC38249F-CD1B-4BB8-BCE7-985FFFBCFF0F</vt:lpwstr>
  </property>
  <property fmtid="{D5CDD505-2E9C-101B-9397-08002B2CF9AE}" pid="4" name="ArticulatePath">
    <vt:lpwstr>Presentation1</vt:lpwstr>
  </property>
</Properties>
</file>