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1" r:id="rId3"/>
    <p:sldId id="329" r:id="rId4"/>
    <p:sldId id="331" r:id="rId5"/>
    <p:sldId id="370" r:id="rId6"/>
    <p:sldId id="366" r:id="rId7"/>
    <p:sldId id="372" r:id="rId8"/>
    <p:sldId id="373" r:id="rId9"/>
    <p:sldId id="367" r:id="rId10"/>
    <p:sldId id="369" r:id="rId11"/>
    <p:sldId id="258" r:id="rId1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pe Matolo" initials="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71" autoAdjust="0"/>
  </p:normalViewPr>
  <p:slideViewPr>
    <p:cSldViewPr>
      <p:cViewPr>
        <p:scale>
          <a:sx n="70" d="100"/>
          <a:sy n="70" d="100"/>
        </p:scale>
        <p:origin x="-3198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>
                <a:latin typeface="Gill Sans"/>
                <a:cs typeface="Gill Sans"/>
              </a:rPr>
              <a:t>DEPARTMENT OF ARTS AND CULTURE</a:t>
            </a:r>
            <a:endParaRPr lang="en-US" sz="1000" dirty="0">
              <a:latin typeface="Gill Sans"/>
              <a:cs typeface="Gil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1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67551-1F5D-0341-B9EA-7928B0DA13A7}" type="datetime1">
              <a:rPr lang="en-US" sz="900" smtClean="0">
                <a:latin typeface="Gill Sans"/>
                <a:cs typeface="Gill Sans"/>
              </a:rPr>
              <a:pPr/>
              <a:t>8/6/2015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30309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Calibri (Body)"/>
                <a:cs typeface="Calibri (Body)"/>
              </a:rPr>
              <a:t>INSERT YOUR THEME HERE</a:t>
            </a:r>
            <a:endParaRPr lang="en-US" sz="900" dirty="0">
              <a:latin typeface="Calibri (Body)"/>
              <a:cs typeface="Calibri (Body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12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4232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1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60FE2-17F6-6946-AE1B-DAB315879F09}" type="datetime1">
              <a:rPr lang="en-US" smtClean="0"/>
              <a:pPr/>
              <a:t>8/6/2015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12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7593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8/6/2015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B7772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Click here to add your main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Letterhead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286000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  <p:pic>
        <p:nvPicPr>
          <p:cNvPr id="11" name="Picture 10" descr="Letterhead footer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5742432"/>
            <a:ext cx="755904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800000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800000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3528" y="4610798"/>
            <a:ext cx="8496944" cy="11224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Presented by: Acting Director-General </a:t>
            </a:r>
          </a:p>
          <a:p>
            <a:pPr algn="r">
              <a:spcAft>
                <a:spcPts val="600"/>
              </a:spcAft>
            </a:pPr>
            <a:r>
              <a:rPr lang="en-ZA" sz="20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Date: 04 AUGUST 2015</a:t>
            </a:r>
            <a:endParaRPr lang="en-ZA" sz="2000" b="1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8496944" cy="144016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 smtClean="0">
                <a:solidFill>
                  <a:schemeClr val="tx1"/>
                </a:solidFill>
                <a:ea typeface="Gill Sans"/>
              </a:rPr>
              <a:t/>
            </a:r>
            <a:br>
              <a:rPr lang="en-US" sz="3200" dirty="0" smtClean="0">
                <a:solidFill>
                  <a:schemeClr val="tx1"/>
                </a:solidFill>
                <a:ea typeface="Gill Sans"/>
              </a:rPr>
            </a:br>
            <a:r>
              <a:rPr lang="en-US" sz="3200" dirty="0" smtClean="0">
                <a:ea typeface="Gill Sans"/>
              </a:rPr>
              <a:t>STATUS/PROGRESS REPORT ON </a:t>
            </a:r>
            <a:br>
              <a:rPr lang="en-US" sz="3200" dirty="0" smtClean="0">
                <a:ea typeface="Gill Sans"/>
              </a:rPr>
            </a:br>
            <a:r>
              <a:rPr lang="en-US" sz="3200" dirty="0">
                <a:ea typeface="Gill Sans"/>
              </a:rPr>
              <a:t/>
            </a:r>
            <a:br>
              <a:rPr lang="en-US" sz="3200" dirty="0">
                <a:ea typeface="Gill Sans"/>
              </a:rPr>
            </a:br>
            <a:r>
              <a:rPr lang="en-US" sz="3200" dirty="0" smtClean="0">
                <a:ea typeface="Gill Sans"/>
              </a:rPr>
              <a:t>PACOFS</a:t>
            </a: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FURTHER DEVELOPMENTS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5"/>
            <a:ext cx="8640960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b="0" dirty="0" smtClean="0"/>
          </a:p>
          <a:p>
            <a:r>
              <a:rPr lang="en-ZA" sz="2200" b="0" dirty="0" smtClean="0"/>
              <a:t>The Council of PACOFS had 2 resignations, the Chairperson and another member</a:t>
            </a:r>
          </a:p>
          <a:p>
            <a:endParaRPr lang="en-ZA" sz="2200" b="0" dirty="0"/>
          </a:p>
          <a:p>
            <a:r>
              <a:rPr lang="en-ZA" sz="2200" b="0" dirty="0" smtClean="0"/>
              <a:t>The process of replacing the 2 council members, including the Chairperson is at an advanced stage </a:t>
            </a:r>
          </a:p>
          <a:p>
            <a:endParaRPr lang="en-ZA" sz="2200" b="0" dirty="0"/>
          </a:p>
          <a:p>
            <a:r>
              <a:rPr lang="en-ZA" sz="2200" b="0" dirty="0" smtClean="0"/>
              <a:t>NEHAWU members disrupted shows or </a:t>
            </a:r>
            <a:r>
              <a:rPr lang="en-ZA" sz="2200" b="0" dirty="0"/>
              <a:t>performances </a:t>
            </a:r>
            <a:r>
              <a:rPr lang="en-ZA" sz="2200" b="0" dirty="0" smtClean="0"/>
              <a:t>claiming that </a:t>
            </a:r>
            <a:r>
              <a:rPr lang="en-ZA" sz="2200" b="0" dirty="0"/>
              <a:t>PACOFS management is corrupt and embroiled in </a:t>
            </a:r>
            <a:r>
              <a:rPr lang="en-ZA" sz="2200" b="0" dirty="0" smtClean="0"/>
              <a:t>fraud. This has attracted negative media publicity and raised safety concerns for PACOFS customers</a:t>
            </a:r>
            <a:endParaRPr lang="en-ZA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xmlns="" val="102315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1537482" y="1988840"/>
            <a:ext cx="5997352" cy="18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43514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ZA" dirty="0">
              <a:latin typeface="Calibri (Body)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0392" y="5862122"/>
            <a:ext cx="805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dirty="0" smtClean="0">
                <a:solidFill>
                  <a:prstClr val="black"/>
                </a:solidFill>
                <a:latin typeface="Calibri (Body)"/>
              </a:rPr>
              <a:t>   11</a:t>
            </a:r>
            <a:endParaRPr lang="en-ZA" dirty="0">
              <a:solidFill>
                <a:prstClr val="black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4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10952"/>
          </a:xfrm>
        </p:spPr>
        <p:txBody>
          <a:bodyPr/>
          <a:lstStyle/>
          <a:p>
            <a:pPr algn="ctr"/>
            <a:r>
              <a:rPr lang="en-ZA" dirty="0" smtClean="0"/>
              <a:t>PURPOSE OF THE PRESENTATION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944" y="2132856"/>
            <a:ext cx="8066856" cy="280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b="1" kern="1200">
                <a:solidFill>
                  <a:srgbClr val="8000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rgbClr val="8000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ZA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an update on the progress made in addressing the issues raised by the Portfolio Committee during their oversight visit to the PACOFS on the 25 November 2014</a:t>
            </a:r>
            <a:endParaRPr lang="en-ZA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1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     INTRODUCTION &amp; BACKGROUND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63384" cy="4824535"/>
          </a:xfrm>
        </p:spPr>
        <p:txBody>
          <a:bodyPr>
            <a:normAutofit/>
          </a:bodyPr>
          <a:lstStyle/>
          <a:p>
            <a:endParaRPr lang="en-ZA" sz="1800" dirty="0" smtClean="0"/>
          </a:p>
          <a:p>
            <a:r>
              <a:rPr lang="en-US" sz="2400" b="0" dirty="0" smtClean="0"/>
              <a:t>The Portfolio </a:t>
            </a:r>
            <a:r>
              <a:rPr lang="en-US" sz="2400" b="0" dirty="0"/>
              <a:t>Committee visited the </a:t>
            </a:r>
            <a:r>
              <a:rPr lang="en-US" sz="2400" b="0" dirty="0" smtClean="0"/>
              <a:t>PACOFS on 25 </a:t>
            </a:r>
            <a:r>
              <a:rPr lang="en-US" sz="2400" b="0" dirty="0"/>
              <a:t>November 2014</a:t>
            </a:r>
          </a:p>
          <a:p>
            <a:r>
              <a:rPr lang="en-US" sz="2400" b="0" dirty="0" smtClean="0"/>
              <a:t>The primary reason for the oversight visit was to meet with staff and learn more about the operations of the entity.</a:t>
            </a:r>
          </a:p>
          <a:p>
            <a:pPr marL="0" indent="0">
              <a:buNone/>
            </a:pPr>
            <a:r>
              <a:rPr lang="en-US" sz="2400" b="0" dirty="0" smtClean="0"/>
              <a:t> </a:t>
            </a:r>
          </a:p>
          <a:p>
            <a:pPr marL="0" indent="0">
              <a:buNone/>
            </a:pPr>
            <a:r>
              <a:rPr lang="en-US" sz="2400" i="1" dirty="0" smtClean="0"/>
              <a:t>Decision taken following the site visit:</a:t>
            </a:r>
          </a:p>
          <a:p>
            <a:pPr marL="0" indent="0">
              <a:buNone/>
            </a:pPr>
            <a:endParaRPr lang="en-US" sz="2400" i="1" dirty="0"/>
          </a:p>
          <a:p>
            <a:r>
              <a:rPr lang="en-US" sz="2400" b="0" dirty="0" smtClean="0"/>
              <a:t>The DAC, together with the entity should </a:t>
            </a:r>
            <a:r>
              <a:rPr lang="en-US" sz="2400" b="0" dirty="0"/>
              <a:t>develop </a:t>
            </a:r>
            <a:r>
              <a:rPr lang="en-US" sz="2400" b="0" dirty="0" smtClean="0"/>
              <a:t>an intervention plan to </a:t>
            </a:r>
            <a:r>
              <a:rPr lang="en-US" sz="2400" b="0" dirty="0"/>
              <a:t>resolve the issues </a:t>
            </a:r>
            <a:r>
              <a:rPr lang="en-US" sz="2400" b="0" dirty="0" smtClean="0"/>
              <a:t>raised by the PC and monitor progress.</a:t>
            </a:r>
            <a:endParaRPr lang="en-US" sz="2400" b="0" dirty="0"/>
          </a:p>
          <a:p>
            <a:endParaRPr lang="en-US" sz="2400" b="0" dirty="0" smtClean="0"/>
          </a:p>
          <a:p>
            <a:endParaRPr lang="en-US" sz="2400" b="0" dirty="0"/>
          </a:p>
          <a:p>
            <a:pPr marL="0" indent="0">
              <a:buNone/>
            </a:pPr>
            <a:endParaRPr lang="en-ZA" sz="2800" dirty="0"/>
          </a:p>
        </p:txBody>
      </p:sp>
      <p:sp>
        <p:nvSpPr>
          <p:cNvPr id="7" name="Rectangle 6"/>
          <p:cNvSpPr/>
          <p:nvPr/>
        </p:nvSpPr>
        <p:spPr>
          <a:xfrm>
            <a:off x="8172400" y="6128822"/>
            <a:ext cx="77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dirty="0" smtClean="0">
                <a:solidFill>
                  <a:prstClr val="black"/>
                </a:solidFill>
              </a:rPr>
              <a:t>     3</a:t>
            </a:r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2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61016" cy="864096"/>
          </a:xfrm>
        </p:spPr>
        <p:txBody>
          <a:bodyPr>
            <a:noAutofit/>
          </a:bodyPr>
          <a:lstStyle/>
          <a:p>
            <a:pPr algn="ctr"/>
            <a:r>
              <a:rPr lang="en-ZA" sz="2800" dirty="0" smtClean="0"/>
              <a:t>BROAD ISSUES IDENTIFIED FOR INTERVENTION  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79" y="1340768"/>
            <a:ext cx="8733024" cy="4608512"/>
          </a:xfrm>
        </p:spPr>
        <p:txBody>
          <a:bodyPr>
            <a:normAutofit/>
          </a:bodyPr>
          <a:lstStyle/>
          <a:p>
            <a:r>
              <a:rPr lang="en-US" sz="2200" b="0" dirty="0" smtClean="0"/>
              <a:t>Improving both internal (staff and labour union) and external (provincial and municipal) </a:t>
            </a:r>
            <a:r>
              <a:rPr lang="en-US" sz="2200" i="1" dirty="0" smtClean="0"/>
              <a:t>Working Relations</a:t>
            </a:r>
          </a:p>
          <a:p>
            <a:endParaRPr lang="en-US" sz="2200" b="0" dirty="0"/>
          </a:p>
          <a:p>
            <a:r>
              <a:rPr lang="en-US" sz="2200" b="0" dirty="0" smtClean="0"/>
              <a:t>Address</a:t>
            </a:r>
            <a:r>
              <a:rPr lang="en-US" sz="2200" i="1" dirty="0" smtClean="0"/>
              <a:t> </a:t>
            </a:r>
            <a:r>
              <a:rPr lang="en-US" sz="2200" i="1" dirty="0"/>
              <a:t>HR, F</a:t>
            </a:r>
            <a:r>
              <a:rPr lang="en-US" sz="2200" i="1" dirty="0" smtClean="0"/>
              <a:t>inancial </a:t>
            </a:r>
            <a:r>
              <a:rPr lang="en-US" sz="2200" i="1" dirty="0"/>
              <a:t>and </a:t>
            </a:r>
            <a:r>
              <a:rPr lang="en-US" sz="2200" i="1" dirty="0" smtClean="0"/>
              <a:t>Governance </a:t>
            </a:r>
            <a:r>
              <a:rPr lang="en-US" sz="2200" b="0" dirty="0" smtClean="0"/>
              <a:t>short-comings</a:t>
            </a:r>
          </a:p>
          <a:p>
            <a:endParaRPr lang="en-US" sz="2200" b="0" dirty="0"/>
          </a:p>
          <a:p>
            <a:r>
              <a:rPr lang="en-US" sz="2200" b="0" dirty="0" smtClean="0"/>
              <a:t>Encourage </a:t>
            </a:r>
            <a:r>
              <a:rPr lang="en-US" sz="2200" b="0" dirty="0"/>
              <a:t>an </a:t>
            </a:r>
            <a:r>
              <a:rPr lang="en-US" sz="2200" i="1" dirty="0"/>
              <a:t>I</a:t>
            </a:r>
            <a:r>
              <a:rPr lang="en-US" sz="2200" i="1" dirty="0" smtClean="0"/>
              <a:t>nclusive </a:t>
            </a:r>
            <a:r>
              <a:rPr lang="en-US" sz="2200" i="1" dirty="0"/>
              <a:t>and </a:t>
            </a:r>
            <a:r>
              <a:rPr lang="en-US" sz="2200" i="1" dirty="0" smtClean="0"/>
              <a:t>Conducive </a:t>
            </a:r>
            <a:r>
              <a:rPr lang="en-US" sz="2200" i="1" dirty="0"/>
              <a:t>working environment </a:t>
            </a:r>
            <a:r>
              <a:rPr lang="en-US" sz="2200" b="0" dirty="0" smtClean="0"/>
              <a:t>at PACOFS</a:t>
            </a:r>
          </a:p>
          <a:p>
            <a:pPr marL="0" indent="0">
              <a:buNone/>
            </a:pPr>
            <a:endParaRPr lang="en-US" sz="2800" b="0" dirty="0"/>
          </a:p>
          <a:p>
            <a:r>
              <a:rPr lang="en-US" sz="2000" b="0" dirty="0" smtClean="0"/>
              <a:t>Develop and monitor </a:t>
            </a:r>
            <a:r>
              <a:rPr lang="en-US" sz="2000" b="0" dirty="0"/>
              <a:t>the </a:t>
            </a:r>
            <a:r>
              <a:rPr lang="en-US" sz="2000" i="1" dirty="0"/>
              <a:t>Audit Improvement Plan </a:t>
            </a:r>
            <a:r>
              <a:rPr lang="en-US" sz="2000" b="0" dirty="0" smtClean="0"/>
              <a:t> </a:t>
            </a:r>
          </a:p>
          <a:p>
            <a:pPr marL="0" indent="0">
              <a:buNone/>
            </a:pPr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3200" b="0" dirty="0"/>
          </a:p>
          <a:p>
            <a:endParaRPr lang="en-ZA" sz="3600" b="0" dirty="0"/>
          </a:p>
          <a:p>
            <a:endParaRPr lang="en-ZA" sz="3600" dirty="0" smtClean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8244408" y="6106111"/>
            <a:ext cx="668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ZA" sz="1600" b="1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ZA" sz="1600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8285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MILESTONES TO BE ACHIEVED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602833"/>
          </a:xfrm>
        </p:spPr>
        <p:txBody>
          <a:bodyPr>
            <a:normAutofit/>
          </a:bodyPr>
          <a:lstStyle/>
          <a:p>
            <a:pPr marL="571500" indent="-571500"/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staff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</a:p>
          <a:p>
            <a:pPr marL="571500" indent="-571500"/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Provincial government and Municipal relations</a:t>
            </a:r>
          </a:p>
          <a:p>
            <a:pPr marL="571500" indent="-571500"/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 and good work ethic among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all staff </a:t>
            </a:r>
          </a:p>
          <a:p>
            <a:pPr marL="571500" indent="-571500"/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/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governance and financial accountability</a:t>
            </a:r>
          </a:p>
          <a:p>
            <a:endParaRPr lang="en-ZA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/>
              <a:t>5</a:t>
            </a:r>
            <a:endParaRPr lang="en-ZA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39991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pPr algn="ctr"/>
            <a:r>
              <a:rPr lang="en-ZA" dirty="0" smtClean="0"/>
              <a:t>PROGRESS TO DATE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3327629"/>
              </p:ext>
            </p:extLst>
          </p:nvPr>
        </p:nvGraphicFramePr>
        <p:xfrm>
          <a:off x="107504" y="1052736"/>
          <a:ext cx="8928992" cy="497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483009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ISSUE 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PROGRESS </a:t>
                      </a:r>
                      <a:endParaRPr lang="en-ZA" sz="2000" dirty="0"/>
                    </a:p>
                  </a:txBody>
                  <a:tcPr/>
                </a:tc>
              </a:tr>
              <a:tr h="449681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Improve both internal (staff and labor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dirty="0" smtClean="0"/>
                        <a:t>union) and external (provincial and municipal) </a:t>
                      </a:r>
                      <a:r>
                        <a:rPr lang="en-US" sz="1800" b="0" i="0" dirty="0" smtClean="0"/>
                        <a:t>w</a:t>
                      </a:r>
                      <a:r>
                        <a:rPr lang="en-US" sz="1800" i="0" dirty="0" smtClean="0"/>
                        <a:t>orking relations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i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i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i="0" dirty="0" smtClean="0"/>
                        <a:t>No</a:t>
                      </a:r>
                      <a:r>
                        <a:rPr lang="en-US" sz="1800" i="0" baseline="0" dirty="0" smtClean="0"/>
                        <a:t> clear organizational structure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i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i="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i="0" baseline="0" dirty="0" smtClean="0"/>
                        <a:t>Salary Discrepancies </a:t>
                      </a:r>
                      <a:endParaRPr lang="en-US" sz="1800" i="0" dirty="0" smtClean="0"/>
                    </a:p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Schedule</a:t>
                      </a:r>
                      <a:r>
                        <a:rPr lang="en-ZA" sz="1800" baseline="0" dirty="0" smtClean="0"/>
                        <a:t> of dates for meetings with staff were developed. </a:t>
                      </a:r>
                      <a:r>
                        <a:rPr lang="en-ZA" sz="1800" dirty="0" smtClean="0"/>
                        <a:t>Some</a:t>
                      </a:r>
                      <a:r>
                        <a:rPr lang="en-ZA" sz="1800" baseline="0" dirty="0" smtClean="0"/>
                        <a:t> of the </a:t>
                      </a:r>
                      <a:r>
                        <a:rPr lang="en-ZA" sz="1800" dirty="0" smtClean="0"/>
                        <a:t>meeting did not materialised due</a:t>
                      </a:r>
                      <a:r>
                        <a:rPr lang="en-ZA" sz="1800" baseline="0" dirty="0" smtClean="0"/>
                        <a:t> to </a:t>
                      </a:r>
                      <a:r>
                        <a:rPr lang="en-ZA" sz="1800" dirty="0" smtClean="0"/>
                        <a:t>continued</a:t>
                      </a:r>
                      <a:r>
                        <a:rPr lang="en-ZA" sz="1800" baseline="0" dirty="0" smtClean="0"/>
                        <a:t> disruptions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800" baseline="0" dirty="0" smtClean="0"/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baseline="0" dirty="0" smtClean="0"/>
                        <a:t>Meetings with the Union were held in January and February to continue discussions on the recommendations of the DAC and Portfolio Committee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Organisational structure has been developed and approved.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A </a:t>
                      </a:r>
                      <a:r>
                        <a:rPr lang="en-ZA" sz="1800" dirty="0" err="1" smtClean="0"/>
                        <a:t>Promines</a:t>
                      </a:r>
                      <a:r>
                        <a:rPr lang="en-ZA" sz="1800" dirty="0" smtClean="0"/>
                        <a:t> System is in place for salary grading</a:t>
                      </a:r>
                      <a:endParaRPr lang="en-ZA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/>
              <a:t>6</a:t>
            </a:r>
            <a:endParaRPr lang="en-ZA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7096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pPr algn="ctr"/>
            <a:r>
              <a:rPr lang="en-ZA" dirty="0" smtClean="0"/>
              <a:t>PROGRESS TO DATE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1751806"/>
              </p:ext>
            </p:extLst>
          </p:nvPr>
        </p:nvGraphicFramePr>
        <p:xfrm>
          <a:off x="539552" y="1052736"/>
          <a:ext cx="828092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184576"/>
              </a:tblGrid>
              <a:tr h="455072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ISSUE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PROGRESS </a:t>
                      </a:r>
                      <a:endParaRPr lang="en-ZA" sz="2400" dirty="0"/>
                    </a:p>
                  </a:txBody>
                  <a:tcPr/>
                </a:tc>
              </a:tr>
              <a:tr h="4550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No Performance Agreements for employees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No job descriptions</a:t>
                      </a:r>
                      <a:r>
                        <a:rPr lang="en-ZA" sz="2000" baseline="0" dirty="0" smtClean="0"/>
                        <a:t> 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So far the Scorecards have</a:t>
                      </a:r>
                      <a:r>
                        <a:rPr lang="en-ZA" sz="2000" baseline="0" dirty="0" smtClean="0"/>
                        <a:t> been developed for management.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baseline="0" dirty="0" smtClean="0"/>
                        <a:t>To ensure alignment, job descriptions are being finalised. </a:t>
                      </a:r>
                      <a:r>
                        <a:rPr lang="en-ZA" sz="2000" dirty="0" smtClean="0"/>
                        <a:t>These will</a:t>
                      </a:r>
                      <a:r>
                        <a:rPr lang="en-ZA" sz="2000" baseline="0" dirty="0" smtClean="0"/>
                        <a:t> be finalised by end of Quarter 2</a:t>
                      </a:r>
                      <a:endParaRPr lang="en-ZA" sz="2000" dirty="0"/>
                    </a:p>
                  </a:txBody>
                  <a:tcPr/>
                </a:tc>
              </a:tr>
              <a:tr h="4550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Low</a:t>
                      </a:r>
                      <a:r>
                        <a:rPr lang="en-ZA" sz="2000" baseline="0" dirty="0" smtClean="0"/>
                        <a:t> staff morale 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ADG visited the entity in efforts to boost staff morale and to calm the situation </a:t>
                      </a:r>
                    </a:p>
                  </a:txBody>
                  <a:tcPr/>
                </a:tc>
              </a:tr>
              <a:tr h="4550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b="0" dirty="0" smtClean="0"/>
                        <a:t>Lack of Skills development for the staff </a:t>
                      </a:r>
                      <a:endParaRPr lang="en-ZA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and Development Plan was submitted to CATHSETTA in Q1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OHS Training was done with </a:t>
                      </a:r>
                      <a:r>
                        <a:rPr lang="en-Z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Damelin</a:t>
                      </a: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Q4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Computer training was also conducted with </a:t>
                      </a:r>
                      <a:r>
                        <a:rPr lang="en-Z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Damelin</a:t>
                      </a: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Q4</a:t>
                      </a:r>
                      <a:endParaRPr lang="en-ZA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/>
              <a:t>7</a:t>
            </a:r>
            <a:endParaRPr lang="en-ZA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406147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/>
          <a:lstStyle/>
          <a:p>
            <a:pPr algn="ctr"/>
            <a:r>
              <a:rPr lang="en-ZA" dirty="0" smtClean="0"/>
              <a:t>PROGRESS TO DATE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8569105"/>
              </p:ext>
            </p:extLst>
          </p:nvPr>
        </p:nvGraphicFramePr>
        <p:xfrm>
          <a:off x="179509" y="1125538"/>
          <a:ext cx="8856986" cy="373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3"/>
                <a:gridCol w="4428493"/>
              </a:tblGrid>
              <a:tr h="410006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ISSUE 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PROGRESS</a:t>
                      </a:r>
                      <a:endParaRPr lang="en-ZA" sz="2000" dirty="0"/>
                    </a:p>
                  </a:txBody>
                  <a:tcPr/>
                </a:tc>
              </a:tr>
              <a:tr h="9098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Lack of managerial</a:t>
                      </a:r>
                      <a:r>
                        <a:rPr lang="en-ZA" sz="2000" baseline="0" dirty="0" smtClean="0"/>
                        <a:t> experience  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Managers attended a short course at UFS  on</a:t>
                      </a:r>
                      <a:r>
                        <a:rPr lang="en-ZA" sz="2000" baseline="0" dirty="0" smtClean="0"/>
                        <a:t> PFMA and on Management Development Programme</a:t>
                      </a:r>
                      <a:endParaRPr lang="en-ZA" sz="2000" dirty="0"/>
                    </a:p>
                  </a:txBody>
                  <a:tcPr/>
                </a:tc>
              </a:tr>
              <a:tr h="105558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Address</a:t>
                      </a:r>
                      <a:r>
                        <a:rPr lang="en-ZA" sz="2000" baseline="0" dirty="0" smtClean="0"/>
                        <a:t> HR, Equity  (Gender priorities) and Labour issues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Equity Plan</a:t>
                      </a:r>
                      <a:r>
                        <a:rPr lang="en-ZA" sz="2000" baseline="0" dirty="0" smtClean="0"/>
                        <a:t> is in place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baseline="0" dirty="0" smtClean="0"/>
                        <a:t>Gender issue is a priority for vacant posts of CFO, Marketing and IT.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baseline="0" dirty="0" smtClean="0"/>
                        <a:t>Posts have been re-advertised </a:t>
                      </a:r>
                      <a:endParaRPr lang="en-ZA" sz="2000" dirty="0"/>
                    </a:p>
                  </a:txBody>
                  <a:tcPr/>
                </a:tc>
              </a:tr>
              <a:tr h="64028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Language Signage and Use of Official Language Act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Attended two workshops facilitated by DAC</a:t>
                      </a:r>
                      <a:r>
                        <a:rPr lang="en-ZA" sz="2000" baseline="0" dirty="0" smtClean="0"/>
                        <a:t>, however the Language Policy has not yet been finalised.</a:t>
                      </a:r>
                      <a:endParaRPr lang="en-Z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800" dirty="0"/>
              <a:t>8</a:t>
            </a:r>
            <a:endParaRPr lang="en-ZA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0951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PROGRESS TO DATE….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311509"/>
              </p:ext>
            </p:extLst>
          </p:nvPr>
        </p:nvGraphicFramePr>
        <p:xfrm>
          <a:off x="107504" y="980728"/>
          <a:ext cx="8928992" cy="4988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608512"/>
              </a:tblGrid>
              <a:tr h="388511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ISSUE 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PROGRESS</a:t>
                      </a:r>
                      <a:endParaRPr lang="en-ZA" sz="2000" dirty="0"/>
                    </a:p>
                  </a:txBody>
                  <a:tcPr/>
                </a:tc>
              </a:tr>
              <a:tr h="13921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No Strategic</a:t>
                      </a:r>
                      <a:r>
                        <a:rPr lang="en-ZA" sz="1800" baseline="0" dirty="0" smtClean="0"/>
                        <a:t> Planning with staff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i="0" dirty="0" smtClean="0"/>
                        <a:t>Strategic planning currently involves Council and management. Managers</a:t>
                      </a:r>
                      <a:r>
                        <a:rPr lang="en-ZA" sz="1800" i="0" baseline="0" dirty="0" smtClean="0"/>
                        <a:t> are expected to do operational planning with the staff. The process of scorecard and job description will also assist in the planning processes.</a:t>
                      </a:r>
                      <a:endParaRPr lang="en-ZA" sz="1800" i="0" dirty="0"/>
                    </a:p>
                  </a:txBody>
                  <a:tcPr/>
                </a:tc>
              </a:tr>
              <a:tr h="13921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Revise</a:t>
                      </a:r>
                      <a:r>
                        <a:rPr lang="en-ZA" sz="1800" baseline="0" dirty="0" smtClean="0"/>
                        <a:t> the Vision and Mission of PACOFS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The</a:t>
                      </a:r>
                      <a:r>
                        <a:rPr lang="en-ZA" sz="1800" baseline="0" dirty="0" smtClean="0"/>
                        <a:t> appointed Council will discuss and finalise the issue during their planned meeting of the 06/08/2015</a:t>
                      </a:r>
                      <a:endParaRPr lang="en-ZA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331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Misuse of funds on certain projects (tenders for infrastructure and consultants)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Funds utilised are accounted for in quarterly and other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/>
                        <a:t> DAC has conducted an</a:t>
                      </a:r>
                      <a:r>
                        <a:rPr lang="en-ZA" sz="1800" baseline="0" dirty="0" smtClean="0"/>
                        <a:t> audit of the Infrastructure Programme and the audit report is being finalised</a:t>
                      </a:r>
                      <a:endParaRPr lang="en-ZA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166643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639</Words>
  <Application>Microsoft Office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STATUS/PROGRESS REPORT ON   PACOFS</vt:lpstr>
      <vt:lpstr>PURPOSE OF THE PRESENTATION</vt:lpstr>
      <vt:lpstr>     INTRODUCTION &amp; BACKGROUND </vt:lpstr>
      <vt:lpstr>BROAD ISSUES IDENTIFIED FOR INTERVENTION  </vt:lpstr>
      <vt:lpstr>MILESTONES TO BE ACHIEVED</vt:lpstr>
      <vt:lpstr>PROGRESS TO DATE</vt:lpstr>
      <vt:lpstr>PROGRESS TO DATE</vt:lpstr>
      <vt:lpstr>PROGRESS TO DATE</vt:lpstr>
      <vt:lpstr>PROGRESS TO DATE….</vt:lpstr>
      <vt:lpstr>FURTHER DEVELOPMENTS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PUMZA</cp:lastModifiedBy>
  <cp:revision>250</cp:revision>
  <cp:lastPrinted>2015-07-28T11:27:17Z</cp:lastPrinted>
  <dcterms:created xsi:type="dcterms:W3CDTF">2013-11-12T11:39:42Z</dcterms:created>
  <dcterms:modified xsi:type="dcterms:W3CDTF">2015-08-06T08:24:35Z</dcterms:modified>
</cp:coreProperties>
</file>